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notesSlides/notesSlide20.xml" ContentType="application/vnd.openxmlformats-officedocument.presentationml.notesSlide+xml"/>
  <Override PartName="/ppt/tags/tag2.xml" ContentType="application/vnd.openxmlformats-officedocument.presentationml.tags+xml"/>
  <Override PartName="/ppt/notesSlides/notesSlide21.xml" ContentType="application/vnd.openxmlformats-officedocument.presentationml.notesSlide+xml"/>
  <Override PartName="/ppt/tags/tag3.xml" ContentType="application/vnd.openxmlformats-officedocument.presentationml.tags+xml"/>
  <Override PartName="/ppt/notesSlides/notesSlide22.xml" ContentType="application/vnd.openxmlformats-officedocument.presentationml.notesSlide+xml"/>
  <Override PartName="/ppt/tags/tag4.xml" ContentType="application/vnd.openxmlformats-officedocument.presentationml.tags+xml"/>
  <Override PartName="/ppt/notesSlides/notesSlide2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4.xml" ContentType="application/vnd.openxmlformats-officedocument.presentationml.notesSlide+xml"/>
  <Override PartName="/ppt/tags/tag8.xml" ContentType="application/vnd.openxmlformats-officedocument.presentationml.tags+xml"/>
  <Override PartName="/ppt/notesSlides/notesSlide2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26.xml" ContentType="application/vnd.openxmlformats-officedocument.presentationml.notesSlide+xml"/>
  <Override PartName="/ppt/tags/tag11.xml" ContentType="application/vnd.openxmlformats-officedocument.presentationml.tags+xml"/>
  <Override PartName="/ppt/notesSlides/notesSlide27.xml" ContentType="application/vnd.openxmlformats-officedocument.presentationml.notesSlide+xml"/>
  <Override PartName="/ppt/tags/tag12.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104"/>
  </p:notesMasterIdLst>
  <p:handoutMasterIdLst>
    <p:handoutMasterId r:id="rId105"/>
  </p:handoutMasterIdLst>
  <p:sldIdLst>
    <p:sldId id="401" r:id="rId2"/>
    <p:sldId id="757" r:id="rId3"/>
    <p:sldId id="698" r:id="rId4"/>
    <p:sldId id="699" r:id="rId5"/>
    <p:sldId id="700" r:id="rId6"/>
    <p:sldId id="701" r:id="rId7"/>
    <p:sldId id="702" r:id="rId8"/>
    <p:sldId id="703" r:id="rId9"/>
    <p:sldId id="704" r:id="rId10"/>
    <p:sldId id="705" r:id="rId11"/>
    <p:sldId id="706" r:id="rId12"/>
    <p:sldId id="758" r:id="rId13"/>
    <p:sldId id="708" r:id="rId14"/>
    <p:sldId id="709" r:id="rId15"/>
    <p:sldId id="710" r:id="rId16"/>
    <p:sldId id="711" r:id="rId17"/>
    <p:sldId id="712" r:id="rId18"/>
    <p:sldId id="713" r:id="rId19"/>
    <p:sldId id="714" r:id="rId20"/>
    <p:sldId id="715" r:id="rId21"/>
    <p:sldId id="716" r:id="rId22"/>
    <p:sldId id="717" r:id="rId23"/>
    <p:sldId id="718" r:id="rId24"/>
    <p:sldId id="719" r:id="rId25"/>
    <p:sldId id="720" r:id="rId26"/>
    <p:sldId id="721" r:id="rId27"/>
    <p:sldId id="722" r:id="rId28"/>
    <p:sldId id="723" r:id="rId29"/>
    <p:sldId id="724" r:id="rId30"/>
    <p:sldId id="725" r:id="rId31"/>
    <p:sldId id="726" r:id="rId32"/>
    <p:sldId id="727" r:id="rId33"/>
    <p:sldId id="728" r:id="rId34"/>
    <p:sldId id="729" r:id="rId35"/>
    <p:sldId id="730" r:id="rId36"/>
    <p:sldId id="731" r:id="rId37"/>
    <p:sldId id="732" r:id="rId38"/>
    <p:sldId id="402" r:id="rId39"/>
    <p:sldId id="404" r:id="rId40"/>
    <p:sldId id="759" r:id="rId41"/>
    <p:sldId id="578" r:id="rId42"/>
    <p:sldId id="579" r:id="rId43"/>
    <p:sldId id="580" r:id="rId44"/>
    <p:sldId id="581" r:id="rId45"/>
    <p:sldId id="761" r:id="rId46"/>
    <p:sldId id="686" r:id="rId47"/>
    <p:sldId id="687" r:id="rId48"/>
    <p:sldId id="688" r:id="rId49"/>
    <p:sldId id="632" r:id="rId50"/>
    <p:sldId id="599" r:id="rId51"/>
    <p:sldId id="636" r:id="rId52"/>
    <p:sldId id="637" r:id="rId53"/>
    <p:sldId id="638" r:id="rId54"/>
    <p:sldId id="694" r:id="rId55"/>
    <p:sldId id="760" r:id="rId56"/>
    <p:sldId id="697" r:id="rId57"/>
    <p:sldId id="658" r:id="rId58"/>
    <p:sldId id="659" r:id="rId59"/>
    <p:sldId id="660" r:id="rId60"/>
    <p:sldId id="661" r:id="rId61"/>
    <p:sldId id="662" r:id="rId62"/>
    <p:sldId id="663" r:id="rId63"/>
    <p:sldId id="664" r:id="rId64"/>
    <p:sldId id="665" r:id="rId65"/>
    <p:sldId id="666" r:id="rId66"/>
    <p:sldId id="667" r:id="rId67"/>
    <p:sldId id="668" r:id="rId68"/>
    <p:sldId id="669" r:id="rId69"/>
    <p:sldId id="670" r:id="rId70"/>
    <p:sldId id="671" r:id="rId71"/>
    <p:sldId id="672" r:id="rId72"/>
    <p:sldId id="673" r:id="rId73"/>
    <p:sldId id="674" r:id="rId74"/>
    <p:sldId id="675" r:id="rId75"/>
    <p:sldId id="676" r:id="rId76"/>
    <p:sldId id="677" r:id="rId77"/>
    <p:sldId id="733" r:id="rId78"/>
    <p:sldId id="734" r:id="rId79"/>
    <p:sldId id="735" r:id="rId80"/>
    <p:sldId id="736" r:id="rId81"/>
    <p:sldId id="737" r:id="rId82"/>
    <p:sldId id="738" r:id="rId83"/>
    <p:sldId id="739" r:id="rId84"/>
    <p:sldId id="740" r:id="rId85"/>
    <p:sldId id="741" r:id="rId86"/>
    <p:sldId id="742" r:id="rId87"/>
    <p:sldId id="743" r:id="rId88"/>
    <p:sldId id="744" r:id="rId89"/>
    <p:sldId id="745" r:id="rId90"/>
    <p:sldId id="746" r:id="rId91"/>
    <p:sldId id="749" r:id="rId92"/>
    <p:sldId id="750" r:id="rId93"/>
    <p:sldId id="751" r:id="rId94"/>
    <p:sldId id="752" r:id="rId95"/>
    <p:sldId id="753" r:id="rId96"/>
    <p:sldId id="754" r:id="rId97"/>
    <p:sldId id="755" r:id="rId98"/>
    <p:sldId id="756" r:id="rId99"/>
    <p:sldId id="762" r:id="rId100"/>
    <p:sldId id="763" r:id="rId101"/>
    <p:sldId id="764" r:id="rId102"/>
    <p:sldId id="765" r:id="rId103"/>
  </p:sldIdLst>
  <p:sldSz cx="9144000" cy="6858000" type="screen4x3"/>
  <p:notesSz cx="9601200" cy="73152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128"/>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128"/>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128"/>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128"/>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128"/>
        <a:cs typeface="+mn-cs"/>
      </a:defRPr>
    </a:lvl5pPr>
    <a:lvl6pPr marL="2286000" algn="l" defTabSz="914400" rtl="0" eaLnBrk="1" latinLnBrk="0" hangingPunct="1">
      <a:defRPr sz="2400" kern="1200">
        <a:solidFill>
          <a:schemeClr val="tx1"/>
        </a:solidFill>
        <a:latin typeface="Times New Roman" charset="0"/>
        <a:ea typeface="ＭＳ Ｐゴシック" charset="-128"/>
        <a:cs typeface="+mn-cs"/>
      </a:defRPr>
    </a:lvl6pPr>
    <a:lvl7pPr marL="2743200" algn="l" defTabSz="914400" rtl="0" eaLnBrk="1" latinLnBrk="0" hangingPunct="1">
      <a:defRPr sz="2400" kern="1200">
        <a:solidFill>
          <a:schemeClr val="tx1"/>
        </a:solidFill>
        <a:latin typeface="Times New Roman" charset="0"/>
        <a:ea typeface="ＭＳ Ｐゴシック" charset="-128"/>
        <a:cs typeface="+mn-cs"/>
      </a:defRPr>
    </a:lvl7pPr>
    <a:lvl8pPr marL="3200400" algn="l" defTabSz="914400" rtl="0" eaLnBrk="1" latinLnBrk="0" hangingPunct="1">
      <a:defRPr sz="2400" kern="1200">
        <a:solidFill>
          <a:schemeClr val="tx1"/>
        </a:solidFill>
        <a:latin typeface="Times New Roman" charset="0"/>
        <a:ea typeface="ＭＳ Ｐゴシック" charset="-128"/>
        <a:cs typeface="+mn-cs"/>
      </a:defRPr>
    </a:lvl8pPr>
    <a:lvl9pPr marL="3657600" algn="l" defTabSz="914400" rtl="0" eaLnBrk="1" latinLnBrk="0" hangingPunct="1">
      <a:defRPr sz="2400" kern="1200">
        <a:solidFill>
          <a:schemeClr val="tx1"/>
        </a:solidFill>
        <a:latin typeface="Times New Roman" charset="0"/>
        <a:ea typeface="ＭＳ Ｐゴシック" charset="-128"/>
        <a:cs typeface="+mn-cs"/>
      </a:defRPr>
    </a:lvl9pPr>
  </p:defaultTextStyle>
  <p:extLst>
    <p:ext uri="{EFAFB233-063F-42B5-8137-9DF3F51BA10A}">
      <p15:sldGuideLst xmlns:p15="http://schemas.microsoft.com/office/powerpoint/2012/main">
        <p15:guide id="1" orient="horz" pos="2544">
          <p15:clr>
            <a:srgbClr val="A4A3A4"/>
          </p15:clr>
        </p15:guide>
        <p15:guide id="2" pos="27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000000"/>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57"/>
    <p:restoredTop sz="94676"/>
  </p:normalViewPr>
  <p:slideViewPr>
    <p:cSldViewPr>
      <p:cViewPr varScale="1">
        <p:scale>
          <a:sx n="97" d="100"/>
          <a:sy n="97" d="100"/>
        </p:scale>
        <p:origin x="1528" y="200"/>
      </p:cViewPr>
      <p:guideLst>
        <p:guide orient="horz" pos="2544"/>
        <p:guide pos="2784"/>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4360"/>
    </p:cViewPr>
  </p:sorter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notesMaster" Target="notesMasters/notesMaster1.xml"/><Relationship Id="rId105" Type="http://schemas.openxmlformats.org/officeDocument/2006/relationships/handoutMaster" Target="handoutMasters/handoutMaster1.xml"/><Relationship Id="rId106" Type="http://schemas.openxmlformats.org/officeDocument/2006/relationships/presProps" Target="presProps.xml"/><Relationship Id="rId107"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theme" Target="theme/theme1.xml"/><Relationship Id="rId10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_rels/viewProps.xml.rels><?xml version="1.0" encoding="UTF-8" standalone="yes"?>
<Relationships xmlns="http://schemas.openxmlformats.org/package/2006/relationships"><Relationship Id="rId1" Type="http://schemas.openxmlformats.org/officeDocument/2006/relationships/slide" Target="slides/slide20.xml"/><Relationship Id="rId2"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work\depot\papers\sigcomm09\camera-ready\figs-excel\Plo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4947128283025"/>
          <c:y val="0.0578256233595812"/>
          <c:w val="0.779657221339585"/>
          <c:h val="0.7417531988189"/>
        </c:manualLayout>
      </c:layout>
      <c:barChart>
        <c:barDir val="col"/>
        <c:grouping val="clustered"/>
        <c:varyColors val="0"/>
        <c:ser>
          <c:idx val="0"/>
          <c:order val="0"/>
          <c:tx>
            <c:strRef>
              <c:f>Fragmentation!$C$1</c:f>
              <c:strCache>
                <c:ptCount val="1"/>
                <c:pt idx="0">
                  <c:v>  Urban</c:v>
                </c:pt>
              </c:strCache>
            </c:strRef>
          </c:tx>
          <c:invertIfNegative val="0"/>
          <c:cat>
            <c:strRef>
              <c:f>Fragmentation!$B$2:$B$8</c:f>
              <c:strCache>
                <c:ptCount val="7"/>
                <c:pt idx="0">
                  <c:v>1</c:v>
                </c:pt>
                <c:pt idx="1">
                  <c:v>2</c:v>
                </c:pt>
                <c:pt idx="2">
                  <c:v>3</c:v>
                </c:pt>
                <c:pt idx="3">
                  <c:v>4</c:v>
                </c:pt>
                <c:pt idx="4">
                  <c:v>5</c:v>
                </c:pt>
                <c:pt idx="5">
                  <c:v>6</c:v>
                </c:pt>
                <c:pt idx="6">
                  <c:v>&gt;6</c:v>
                </c:pt>
              </c:strCache>
            </c:strRef>
          </c:cat>
          <c:val>
            <c:numRef>
              <c:f>Fragmentation!$C$2:$C$8</c:f>
              <c:numCache>
                <c:formatCode>General</c:formatCode>
                <c:ptCount val="7"/>
                <c:pt idx="0">
                  <c:v>0.739000000000003</c:v>
                </c:pt>
                <c:pt idx="1">
                  <c:v>0.231</c:v>
                </c:pt>
                <c:pt idx="2">
                  <c:v>0.0</c:v>
                </c:pt>
                <c:pt idx="3">
                  <c:v>0.028</c:v>
                </c:pt>
                <c:pt idx="4">
                  <c:v>0.0</c:v>
                </c:pt>
                <c:pt idx="5">
                  <c:v>0.0</c:v>
                </c:pt>
                <c:pt idx="6">
                  <c:v>0.0</c:v>
                </c:pt>
              </c:numCache>
            </c:numRef>
          </c:val>
        </c:ser>
        <c:ser>
          <c:idx val="1"/>
          <c:order val="1"/>
          <c:tx>
            <c:strRef>
              <c:f>Fragmentation!$D$1</c:f>
              <c:strCache>
                <c:ptCount val="1"/>
                <c:pt idx="0">
                  <c:v>  Suburban</c:v>
                </c:pt>
              </c:strCache>
            </c:strRef>
          </c:tx>
          <c:invertIfNegative val="0"/>
          <c:cat>
            <c:strRef>
              <c:f>Fragmentation!$B$2:$B$8</c:f>
              <c:strCache>
                <c:ptCount val="7"/>
                <c:pt idx="0">
                  <c:v>1</c:v>
                </c:pt>
                <c:pt idx="1">
                  <c:v>2</c:v>
                </c:pt>
                <c:pt idx="2">
                  <c:v>3</c:v>
                </c:pt>
                <c:pt idx="3">
                  <c:v>4</c:v>
                </c:pt>
                <c:pt idx="4">
                  <c:v>5</c:v>
                </c:pt>
                <c:pt idx="5">
                  <c:v>6</c:v>
                </c:pt>
                <c:pt idx="6">
                  <c:v>&gt;6</c:v>
                </c:pt>
              </c:strCache>
            </c:strRef>
          </c:cat>
          <c:val>
            <c:numRef>
              <c:f>Fragmentation!$D$2:$D$8</c:f>
              <c:numCache>
                <c:formatCode>General</c:formatCode>
                <c:ptCount val="7"/>
                <c:pt idx="0">
                  <c:v>0.716000000000001</c:v>
                </c:pt>
                <c:pt idx="1">
                  <c:v>0.15</c:v>
                </c:pt>
                <c:pt idx="2">
                  <c:v>0.056</c:v>
                </c:pt>
                <c:pt idx="3">
                  <c:v>0.056</c:v>
                </c:pt>
                <c:pt idx="4">
                  <c:v>0.0</c:v>
                </c:pt>
                <c:pt idx="5">
                  <c:v>0.0180000000000002</c:v>
                </c:pt>
                <c:pt idx="6">
                  <c:v>0.0</c:v>
                </c:pt>
              </c:numCache>
            </c:numRef>
          </c:val>
        </c:ser>
        <c:ser>
          <c:idx val="2"/>
          <c:order val="2"/>
          <c:tx>
            <c:strRef>
              <c:f>Fragmentation!$E$1</c:f>
              <c:strCache>
                <c:ptCount val="1"/>
                <c:pt idx="0">
                  <c:v>  Rural</c:v>
                </c:pt>
              </c:strCache>
            </c:strRef>
          </c:tx>
          <c:invertIfNegative val="0"/>
          <c:cat>
            <c:strRef>
              <c:f>Fragmentation!$B$2:$B$8</c:f>
              <c:strCache>
                <c:ptCount val="7"/>
                <c:pt idx="0">
                  <c:v>1</c:v>
                </c:pt>
                <c:pt idx="1">
                  <c:v>2</c:v>
                </c:pt>
                <c:pt idx="2">
                  <c:v>3</c:v>
                </c:pt>
                <c:pt idx="3">
                  <c:v>4</c:v>
                </c:pt>
                <c:pt idx="4">
                  <c:v>5</c:v>
                </c:pt>
                <c:pt idx="5">
                  <c:v>6</c:v>
                </c:pt>
                <c:pt idx="6">
                  <c:v>&gt;6</c:v>
                </c:pt>
              </c:strCache>
            </c:strRef>
          </c:cat>
          <c:val>
            <c:numRef>
              <c:f>Fragmentation!$E$2:$E$8</c:f>
              <c:numCache>
                <c:formatCode>General</c:formatCode>
                <c:ptCount val="7"/>
                <c:pt idx="0">
                  <c:v>0.367</c:v>
                </c:pt>
                <c:pt idx="1">
                  <c:v>0.122</c:v>
                </c:pt>
                <c:pt idx="2">
                  <c:v>0.122</c:v>
                </c:pt>
                <c:pt idx="3">
                  <c:v>0.102</c:v>
                </c:pt>
                <c:pt idx="4">
                  <c:v>0.081</c:v>
                </c:pt>
                <c:pt idx="5">
                  <c:v>0.0400000000000001</c:v>
                </c:pt>
                <c:pt idx="6">
                  <c:v>0.14</c:v>
                </c:pt>
              </c:numCache>
            </c:numRef>
          </c:val>
        </c:ser>
        <c:dLbls>
          <c:showLegendKey val="0"/>
          <c:showVal val="0"/>
          <c:showCatName val="0"/>
          <c:showSerName val="0"/>
          <c:showPercent val="0"/>
          <c:showBubbleSize val="0"/>
        </c:dLbls>
        <c:gapWidth val="150"/>
        <c:axId val="-2006779424"/>
        <c:axId val="-2006783568"/>
      </c:barChart>
      <c:catAx>
        <c:axId val="-2006779424"/>
        <c:scaling>
          <c:orientation val="minMax"/>
        </c:scaling>
        <c:delete val="0"/>
        <c:axPos val="b"/>
        <c:title>
          <c:tx>
            <c:rich>
              <a:bodyPr/>
              <a:lstStyle/>
              <a:p>
                <a:pPr>
                  <a:defRPr/>
                </a:pPr>
                <a:r>
                  <a:rPr lang="en-US"/>
                  <a:t># Contiguous Channels</a:t>
                </a:r>
              </a:p>
            </c:rich>
          </c:tx>
          <c:overlay val="0"/>
        </c:title>
        <c:numFmt formatCode="General" sourceLinked="1"/>
        <c:majorTickMark val="out"/>
        <c:minorTickMark val="none"/>
        <c:tickLblPos val="nextTo"/>
        <c:crossAx val="-2006783568"/>
        <c:crosses val="autoZero"/>
        <c:auto val="1"/>
        <c:lblAlgn val="ctr"/>
        <c:lblOffset val="0"/>
        <c:noMultiLvlLbl val="0"/>
      </c:catAx>
      <c:valAx>
        <c:axId val="-2006783568"/>
        <c:scaling>
          <c:orientation val="minMax"/>
        </c:scaling>
        <c:delete val="0"/>
        <c:axPos val="l"/>
        <c:title>
          <c:tx>
            <c:rich>
              <a:bodyPr rot="-5400000" vert="horz"/>
              <a:lstStyle/>
              <a:p>
                <a:pPr>
                  <a:defRPr/>
                </a:pPr>
                <a:r>
                  <a:rPr lang="en-US"/>
                  <a:t>Fraction of Spectrum Segments</a:t>
                </a:r>
              </a:p>
            </c:rich>
          </c:tx>
          <c:overlay val="0"/>
        </c:title>
        <c:numFmt formatCode="General" sourceLinked="1"/>
        <c:majorTickMark val="out"/>
        <c:minorTickMark val="none"/>
        <c:tickLblPos val="nextTo"/>
        <c:crossAx val="-2006779424"/>
        <c:crosses val="autoZero"/>
        <c:crossBetween val="between"/>
      </c:valAx>
    </c:plotArea>
    <c:legend>
      <c:legendPos val="r"/>
      <c:layout>
        <c:manualLayout>
          <c:xMode val="edge"/>
          <c:yMode val="edge"/>
          <c:x val="0.607695614135209"/>
          <c:y val="0.0325241961942257"/>
          <c:w val="0.368653238997299"/>
          <c:h val="0.383457386222956"/>
        </c:manualLayout>
      </c:layout>
      <c:overlay val="0"/>
    </c:legend>
    <c:plotVisOnly val="1"/>
    <c:dispBlanksAs val="gap"/>
    <c:showDLblsOverMax val="0"/>
  </c:chart>
  <c:txPr>
    <a:bodyPr/>
    <a:lstStyle/>
    <a:p>
      <a:pPr>
        <a:defRPr sz="18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Times New Roman" pitchFamily="18" charset="0"/>
                <a:ea typeface="+mn-ea"/>
                <a:cs typeface="+mn-cs"/>
              </a:defRPr>
            </a:lvl1pPr>
          </a:lstStyle>
          <a:p>
            <a:pPr>
              <a:defRPr/>
            </a:pPr>
            <a:endParaRPr lang="en-US"/>
          </a:p>
        </p:txBody>
      </p:sp>
      <p:sp>
        <p:nvSpPr>
          <p:cNvPr id="117763" name="Rectangle 3"/>
          <p:cNvSpPr>
            <a:spLocks noGrp="1" noChangeArrowheads="1"/>
          </p:cNvSpPr>
          <p:nvPr>
            <p:ph type="dt" sz="quarter" idx="1"/>
          </p:nvPr>
        </p:nvSpPr>
        <p:spPr bwMode="auto">
          <a:xfrm>
            <a:off x="5440363" y="0"/>
            <a:ext cx="4160837"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Times New Roman" pitchFamily="18" charset="0"/>
                <a:ea typeface="+mn-ea"/>
                <a:cs typeface="+mn-cs"/>
              </a:defRPr>
            </a:lvl1pPr>
          </a:lstStyle>
          <a:p>
            <a:pPr>
              <a:defRPr/>
            </a:pPr>
            <a:endParaRPr lang="en-US"/>
          </a:p>
        </p:txBody>
      </p:sp>
      <p:sp>
        <p:nvSpPr>
          <p:cNvPr id="117764" name="Rectangle 4"/>
          <p:cNvSpPr>
            <a:spLocks noGrp="1" noChangeArrowheads="1"/>
          </p:cNvSpPr>
          <p:nvPr>
            <p:ph type="ftr" sz="quarter" idx="2"/>
          </p:nvPr>
        </p:nvSpPr>
        <p:spPr bwMode="auto">
          <a:xfrm>
            <a:off x="0" y="6950075"/>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Times New Roman" pitchFamily="18" charset="0"/>
                <a:ea typeface="+mn-ea"/>
                <a:cs typeface="+mn-cs"/>
              </a:defRPr>
            </a:lvl1pPr>
          </a:lstStyle>
          <a:p>
            <a:pPr>
              <a:defRPr/>
            </a:pPr>
            <a:endParaRPr lang="en-US"/>
          </a:p>
        </p:txBody>
      </p:sp>
      <p:sp>
        <p:nvSpPr>
          <p:cNvPr id="117765" name="Rectangle 5"/>
          <p:cNvSpPr>
            <a:spLocks noGrp="1" noChangeArrowheads="1"/>
          </p:cNvSpPr>
          <p:nvPr>
            <p:ph type="sldNum" sz="quarter" idx="3"/>
          </p:nvPr>
        </p:nvSpPr>
        <p:spPr bwMode="auto">
          <a:xfrm>
            <a:off x="5440363" y="6950075"/>
            <a:ext cx="4160837"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C9E7309D-2AB9-694E-BA14-4DB1701266AF}" type="slidenum">
              <a:rPr lang="en-US" altLang="en-US"/>
              <a:pPr/>
              <a:t>‹#›</a:t>
            </a:fld>
            <a:endParaRPr lang="en-US" altLang="en-US"/>
          </a:p>
        </p:txBody>
      </p:sp>
    </p:spTree>
    <p:extLst>
      <p:ext uri="{BB962C8B-B14F-4D97-AF65-F5344CB8AC3E}">
        <p14:creationId xmlns:p14="http://schemas.microsoft.com/office/powerpoint/2010/main" val="16178456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4160838"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Times New Roman" pitchFamily="18" charset="0"/>
                <a:ea typeface="+mn-ea"/>
                <a:cs typeface="+mn-cs"/>
              </a:defRPr>
            </a:lvl1pPr>
          </a:lstStyle>
          <a:p>
            <a:pPr>
              <a:defRPr/>
            </a:pPr>
            <a:endParaRPr lang="en-US"/>
          </a:p>
        </p:txBody>
      </p:sp>
      <p:sp>
        <p:nvSpPr>
          <p:cNvPr id="37891" name="Rectangle 3"/>
          <p:cNvSpPr>
            <a:spLocks noGrp="1" noChangeArrowheads="1"/>
          </p:cNvSpPr>
          <p:nvPr>
            <p:ph type="dt" idx="1"/>
          </p:nvPr>
        </p:nvSpPr>
        <p:spPr bwMode="auto">
          <a:xfrm>
            <a:off x="5440363" y="0"/>
            <a:ext cx="4160837" cy="3651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Times New Roman" pitchFamily="18" charset="0"/>
                <a:ea typeface="+mn-ea"/>
                <a:cs typeface="+mn-cs"/>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2971800" y="549275"/>
            <a:ext cx="3657600" cy="2743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3" name="Rectangle 5"/>
          <p:cNvSpPr>
            <a:spLocks noGrp="1" noChangeArrowheads="1"/>
          </p:cNvSpPr>
          <p:nvPr>
            <p:ph type="body" sz="quarter" idx="3"/>
          </p:nvPr>
        </p:nvSpPr>
        <p:spPr bwMode="auto">
          <a:xfrm>
            <a:off x="1279525" y="3475038"/>
            <a:ext cx="7042150" cy="32908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4" name="Rectangle 6"/>
          <p:cNvSpPr>
            <a:spLocks noGrp="1" noChangeArrowheads="1"/>
          </p:cNvSpPr>
          <p:nvPr>
            <p:ph type="ftr" sz="quarter" idx="4"/>
          </p:nvPr>
        </p:nvSpPr>
        <p:spPr bwMode="auto">
          <a:xfrm>
            <a:off x="0" y="6950075"/>
            <a:ext cx="4160838"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Times New Roman" pitchFamily="18" charset="0"/>
                <a:ea typeface="+mn-ea"/>
                <a:cs typeface="+mn-cs"/>
              </a:defRPr>
            </a:lvl1pPr>
          </a:lstStyle>
          <a:p>
            <a:pPr>
              <a:defRPr/>
            </a:pPr>
            <a:endParaRPr lang="en-US"/>
          </a:p>
        </p:txBody>
      </p:sp>
      <p:sp>
        <p:nvSpPr>
          <p:cNvPr id="37895" name="Rectangle 7"/>
          <p:cNvSpPr>
            <a:spLocks noGrp="1" noChangeArrowheads="1"/>
          </p:cNvSpPr>
          <p:nvPr>
            <p:ph type="sldNum" sz="quarter" idx="5"/>
          </p:nvPr>
        </p:nvSpPr>
        <p:spPr bwMode="auto">
          <a:xfrm>
            <a:off x="5440363" y="6950075"/>
            <a:ext cx="4160837" cy="3651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46B07BCF-33C4-A04A-A27D-8D5E1E17740A}" type="slidenum">
              <a:rPr lang="en-US" altLang="en-US"/>
              <a:pPr/>
              <a:t>‹#›</a:t>
            </a:fld>
            <a:endParaRPr lang="en-US" altLang="en-US"/>
          </a:p>
        </p:txBody>
      </p:sp>
    </p:spTree>
    <p:extLst>
      <p:ext uri="{BB962C8B-B14F-4D97-AF65-F5344CB8AC3E}">
        <p14:creationId xmlns:p14="http://schemas.microsoft.com/office/powerpoint/2010/main" val="16506700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4F09C555-691E-4B43-8F43-C585EB74BDC7}" type="slidenum">
              <a:rPr lang="en-US" altLang="en-US" sz="1300"/>
              <a:pPr eaLnBrk="1" hangingPunct="1"/>
              <a:t>3</a:t>
            </a:fld>
            <a:endParaRPr lang="en-US" altLang="en-US" sz="13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Current 802.11 specifications allow for multiple transmission rates at the physical layer </a:t>
            </a:r>
          </a:p>
          <a:p>
            <a:endParaRPr lang="en-US" altLang="en-US"/>
          </a:p>
          <a:p>
            <a:r>
              <a:rPr lang="en-US" altLang="en-US"/>
              <a:t>802(b) – 1, 2, 5.5, 11 (Megabytes per second)</a:t>
            </a:r>
          </a:p>
          <a:p>
            <a:r>
              <a:rPr lang="en-US" altLang="en-US"/>
              <a:t>802(a) – 6, 9, ,12, 18, 24, 26, 48, 54 </a:t>
            </a:r>
          </a:p>
          <a:p>
            <a:r>
              <a:rPr lang="en-US" altLang="en-US"/>
              <a:t>802(g) – includes the set of a and b</a:t>
            </a:r>
          </a:p>
          <a:p>
            <a:endParaRPr lang="en-US" altLang="en-US"/>
          </a:p>
          <a:p>
            <a:endParaRPr lang="en-US" altLang="en-US"/>
          </a:p>
          <a:p>
            <a:r>
              <a:rPr lang="en-US" altLang="en-US"/>
              <a:t>Rate adaptation is critical to SYSTEM performance but is unspecified in the IEEE 802.11 standard</a:t>
            </a:r>
          </a:p>
        </p:txBody>
      </p:sp>
    </p:spTree>
    <p:extLst>
      <p:ext uri="{BB962C8B-B14F-4D97-AF65-F5344CB8AC3E}">
        <p14:creationId xmlns:p14="http://schemas.microsoft.com/office/powerpoint/2010/main" val="1841082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DCC74BEA-B5F3-FE4E-BB52-884475E70C02}" type="slidenum">
              <a:rPr lang="en-US" altLang="en-US" sz="1300"/>
              <a:pPr eaLnBrk="1" hangingPunct="1"/>
              <a:t>30</a:t>
            </a:fld>
            <a:endParaRPr lang="en-US" altLang="en-US" sz="1300"/>
          </a:p>
        </p:txBody>
      </p:sp>
      <p:sp>
        <p:nvSpPr>
          <p:cNvPr id="59394" name="Rectangle 2"/>
          <p:cNvSpPr>
            <a:spLocks noGrp="1" noRot="1" noChangeAspect="1" noChangeArrowheads="1" noTextEdit="1"/>
          </p:cNvSpPr>
          <p:nvPr>
            <p:ph type="sldImg"/>
          </p:nvPr>
        </p:nvSpPr>
        <p:spPr>
          <a:xfrm>
            <a:off x="2974975" y="550863"/>
            <a:ext cx="3652838" cy="2740025"/>
          </a:xfrm>
          <a:ln w="12700" cap="flat">
            <a:solidFill>
              <a:schemeClr val="tx1"/>
            </a:solidFill>
          </a:ln>
        </p:spPr>
      </p:sp>
      <p:sp>
        <p:nvSpPr>
          <p:cNvPr id="59395" name="Rectangle 3"/>
          <p:cNvSpPr>
            <a:spLocks noGrp="1" noChangeArrowheads="1"/>
          </p:cNvSpPr>
          <p:nvPr>
            <p:ph type="body" idx="1"/>
          </p:nvPr>
        </p:nvSpPr>
        <p:spPr>
          <a:xfrm>
            <a:off x="1279525" y="3470275"/>
            <a:ext cx="7042150" cy="3738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102790" tIns="50493" rIns="102790" bIns="50493"/>
          <a:lstStyle/>
          <a:p>
            <a:endParaRPr lang="en-US" altLang="en-US"/>
          </a:p>
        </p:txBody>
      </p:sp>
    </p:spTree>
    <p:extLst>
      <p:ext uri="{BB962C8B-B14F-4D97-AF65-F5344CB8AC3E}">
        <p14:creationId xmlns:p14="http://schemas.microsoft.com/office/powerpoint/2010/main" val="2060077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B144DBA7-9004-9A49-9904-8475A8EA7E65}" type="slidenum">
              <a:rPr lang="en-US" altLang="en-US" sz="1300"/>
              <a:pPr eaLnBrk="1" hangingPunct="1"/>
              <a:t>31</a:t>
            </a:fld>
            <a:endParaRPr lang="en-US" altLang="en-US" sz="1300"/>
          </a:p>
        </p:txBody>
      </p:sp>
      <p:sp>
        <p:nvSpPr>
          <p:cNvPr id="61442" name="Rectangle 2"/>
          <p:cNvSpPr>
            <a:spLocks noGrp="1" noRot="1" noChangeAspect="1" noChangeArrowheads="1" noTextEdit="1"/>
          </p:cNvSpPr>
          <p:nvPr>
            <p:ph type="sldImg"/>
          </p:nvPr>
        </p:nvSpPr>
        <p:spPr>
          <a:xfrm>
            <a:off x="2974975" y="550863"/>
            <a:ext cx="3652838" cy="2740025"/>
          </a:xfrm>
          <a:ln w="12700" cap="flat">
            <a:solidFill>
              <a:schemeClr val="tx1"/>
            </a:solidFill>
          </a:ln>
        </p:spPr>
      </p:sp>
      <p:sp>
        <p:nvSpPr>
          <p:cNvPr id="61443" name="Rectangle 3"/>
          <p:cNvSpPr>
            <a:spLocks noGrp="1" noChangeArrowheads="1"/>
          </p:cNvSpPr>
          <p:nvPr>
            <p:ph type="body" idx="1"/>
          </p:nvPr>
        </p:nvSpPr>
        <p:spPr>
          <a:xfrm>
            <a:off x="1279525" y="3470275"/>
            <a:ext cx="7042150" cy="3738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102790" tIns="50493" rIns="102790" bIns="50493"/>
          <a:lstStyle/>
          <a:p>
            <a:endParaRPr lang="en-US" altLang="en-US"/>
          </a:p>
        </p:txBody>
      </p:sp>
    </p:spTree>
    <p:extLst>
      <p:ext uri="{BB962C8B-B14F-4D97-AF65-F5344CB8AC3E}">
        <p14:creationId xmlns:p14="http://schemas.microsoft.com/office/powerpoint/2010/main" val="1996933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081121A5-8A8F-6F40-A8A4-1400D2E031DD}" type="slidenum">
              <a:rPr lang="en-US" altLang="en-US" sz="1300"/>
              <a:pPr eaLnBrk="1" hangingPunct="1"/>
              <a:t>32</a:t>
            </a:fld>
            <a:endParaRPr lang="en-US" altLang="en-US" sz="1300"/>
          </a:p>
        </p:txBody>
      </p:sp>
      <p:sp>
        <p:nvSpPr>
          <p:cNvPr id="63490" name="Rectangle 2"/>
          <p:cNvSpPr>
            <a:spLocks noGrp="1" noRot="1" noChangeAspect="1" noChangeArrowheads="1" noTextEdit="1"/>
          </p:cNvSpPr>
          <p:nvPr>
            <p:ph type="sldImg"/>
          </p:nvPr>
        </p:nvSpPr>
        <p:spPr>
          <a:xfrm>
            <a:off x="2974975" y="550863"/>
            <a:ext cx="3652838" cy="2740025"/>
          </a:xfrm>
          <a:ln w="12700" cap="flat">
            <a:solidFill>
              <a:schemeClr val="tx1"/>
            </a:solidFill>
          </a:ln>
        </p:spPr>
      </p:sp>
      <p:sp>
        <p:nvSpPr>
          <p:cNvPr id="63491" name="Rectangle 3"/>
          <p:cNvSpPr>
            <a:spLocks noGrp="1" noChangeArrowheads="1"/>
          </p:cNvSpPr>
          <p:nvPr>
            <p:ph type="body" idx="1"/>
          </p:nvPr>
        </p:nvSpPr>
        <p:spPr>
          <a:xfrm>
            <a:off x="1279525" y="3470275"/>
            <a:ext cx="7042150" cy="3738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102790" tIns="50493" rIns="102790" bIns="50493"/>
          <a:lstStyle/>
          <a:p>
            <a:endParaRPr lang="en-US" altLang="en-US"/>
          </a:p>
        </p:txBody>
      </p:sp>
    </p:spTree>
    <p:extLst>
      <p:ext uri="{BB962C8B-B14F-4D97-AF65-F5344CB8AC3E}">
        <p14:creationId xmlns:p14="http://schemas.microsoft.com/office/powerpoint/2010/main" val="1587907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584A1342-0543-F840-8D27-8C2619A21D12}" type="slidenum">
              <a:rPr lang="en-US" altLang="en-US" sz="1300"/>
              <a:pPr eaLnBrk="1" hangingPunct="1"/>
              <a:t>33</a:t>
            </a:fld>
            <a:endParaRPr lang="en-US" altLang="en-US" sz="1300"/>
          </a:p>
        </p:txBody>
      </p:sp>
      <p:sp>
        <p:nvSpPr>
          <p:cNvPr id="65538" name="Rectangle 2"/>
          <p:cNvSpPr>
            <a:spLocks noGrp="1" noRot="1" noChangeAspect="1" noChangeArrowheads="1" noTextEdit="1"/>
          </p:cNvSpPr>
          <p:nvPr>
            <p:ph type="sldImg"/>
          </p:nvPr>
        </p:nvSpPr>
        <p:spPr>
          <a:xfrm>
            <a:off x="2974975" y="550863"/>
            <a:ext cx="3652838" cy="2740025"/>
          </a:xfrm>
          <a:ln w="12700" cap="flat">
            <a:solidFill>
              <a:schemeClr val="tx1"/>
            </a:solidFill>
          </a:ln>
        </p:spPr>
      </p:sp>
      <p:sp>
        <p:nvSpPr>
          <p:cNvPr id="65539" name="Rectangle 3"/>
          <p:cNvSpPr>
            <a:spLocks noGrp="1" noChangeArrowheads="1"/>
          </p:cNvSpPr>
          <p:nvPr>
            <p:ph type="body" idx="1"/>
          </p:nvPr>
        </p:nvSpPr>
        <p:spPr>
          <a:xfrm>
            <a:off x="1279525" y="3470275"/>
            <a:ext cx="7042150" cy="3738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102790" tIns="50493" rIns="102790" bIns="50493"/>
          <a:lstStyle/>
          <a:p>
            <a:endParaRPr lang="en-US" altLang="en-US"/>
          </a:p>
        </p:txBody>
      </p:sp>
    </p:spTree>
    <p:extLst>
      <p:ext uri="{BB962C8B-B14F-4D97-AF65-F5344CB8AC3E}">
        <p14:creationId xmlns:p14="http://schemas.microsoft.com/office/powerpoint/2010/main" val="11838191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A29C99E4-3B8A-8645-B90D-A74B1A3ED2E0}" type="slidenum">
              <a:rPr lang="en-US" altLang="en-US" sz="1300"/>
              <a:pPr eaLnBrk="1" hangingPunct="1"/>
              <a:t>34</a:t>
            </a:fld>
            <a:endParaRPr lang="en-US" altLang="en-US" sz="1300"/>
          </a:p>
        </p:txBody>
      </p:sp>
      <p:sp>
        <p:nvSpPr>
          <p:cNvPr id="67586" name="Rectangle 2"/>
          <p:cNvSpPr>
            <a:spLocks noGrp="1" noRot="1" noChangeAspect="1" noChangeArrowheads="1" noTextEdit="1"/>
          </p:cNvSpPr>
          <p:nvPr>
            <p:ph type="sldImg"/>
          </p:nvPr>
        </p:nvSpPr>
        <p:spPr>
          <a:xfrm>
            <a:off x="2974975" y="550863"/>
            <a:ext cx="3652838" cy="2740025"/>
          </a:xfrm>
          <a:ln w="12700" cap="flat">
            <a:solidFill>
              <a:schemeClr val="tx1"/>
            </a:solidFill>
          </a:ln>
        </p:spPr>
      </p:sp>
      <p:sp>
        <p:nvSpPr>
          <p:cNvPr id="67587" name="Rectangle 3"/>
          <p:cNvSpPr>
            <a:spLocks noGrp="1" noChangeArrowheads="1"/>
          </p:cNvSpPr>
          <p:nvPr>
            <p:ph type="body" idx="1"/>
          </p:nvPr>
        </p:nvSpPr>
        <p:spPr>
          <a:xfrm>
            <a:off x="1279525" y="3470275"/>
            <a:ext cx="7042150" cy="3738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102790" tIns="50493" rIns="102790" bIns="50493"/>
          <a:lstStyle/>
          <a:p>
            <a:endParaRPr lang="en-US" altLang="en-US"/>
          </a:p>
        </p:txBody>
      </p:sp>
    </p:spTree>
    <p:extLst>
      <p:ext uri="{BB962C8B-B14F-4D97-AF65-F5344CB8AC3E}">
        <p14:creationId xmlns:p14="http://schemas.microsoft.com/office/powerpoint/2010/main" val="12615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236525FB-EE28-D44E-9AF2-E38D0BDFA90B}" type="slidenum">
              <a:rPr lang="en-US" altLang="en-US" sz="1300"/>
              <a:pPr eaLnBrk="1" hangingPunct="1"/>
              <a:t>35</a:t>
            </a:fld>
            <a:endParaRPr lang="en-US" altLang="en-US" sz="1300"/>
          </a:p>
        </p:txBody>
      </p:sp>
      <p:sp>
        <p:nvSpPr>
          <p:cNvPr id="69634" name="Rectangle 2"/>
          <p:cNvSpPr>
            <a:spLocks noGrp="1" noRot="1" noChangeAspect="1" noChangeArrowheads="1" noTextEdit="1"/>
          </p:cNvSpPr>
          <p:nvPr>
            <p:ph type="sldImg"/>
          </p:nvPr>
        </p:nvSpPr>
        <p:spPr>
          <a:xfrm>
            <a:off x="2974975" y="550863"/>
            <a:ext cx="3652838" cy="2740025"/>
          </a:xfrm>
          <a:ln w="12700" cap="flat">
            <a:solidFill>
              <a:schemeClr val="tx1"/>
            </a:solidFill>
          </a:ln>
        </p:spPr>
      </p:sp>
      <p:sp>
        <p:nvSpPr>
          <p:cNvPr id="69635" name="Rectangle 3"/>
          <p:cNvSpPr>
            <a:spLocks noGrp="1" noChangeArrowheads="1"/>
          </p:cNvSpPr>
          <p:nvPr>
            <p:ph type="body" idx="1"/>
          </p:nvPr>
        </p:nvSpPr>
        <p:spPr>
          <a:xfrm>
            <a:off x="1279525" y="3470275"/>
            <a:ext cx="7042150" cy="3738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102790" tIns="50493" rIns="102790" bIns="50493"/>
          <a:lstStyle/>
          <a:p>
            <a:endParaRPr lang="en-US" altLang="en-US"/>
          </a:p>
        </p:txBody>
      </p:sp>
    </p:spTree>
    <p:extLst>
      <p:ext uri="{BB962C8B-B14F-4D97-AF65-F5344CB8AC3E}">
        <p14:creationId xmlns:p14="http://schemas.microsoft.com/office/powerpoint/2010/main" val="1581328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03AA4F4B-8D49-AE48-A528-3125E0D65828}" type="slidenum">
              <a:rPr lang="en-US" altLang="en-US" sz="1300"/>
              <a:pPr eaLnBrk="1" hangingPunct="1"/>
              <a:t>41</a:t>
            </a:fld>
            <a:endParaRPr lang="en-US" altLang="en-US" sz="1300"/>
          </a:p>
        </p:txBody>
      </p:sp>
      <p:sp>
        <p:nvSpPr>
          <p:cNvPr id="76802" name="Rectangle 2"/>
          <p:cNvSpPr>
            <a:spLocks noGrp="1" noRot="1" noChangeAspect="1" noChangeArrowheads="1" noTextEdit="1"/>
          </p:cNvSpPr>
          <p:nvPr>
            <p:ph type="sldImg"/>
          </p:nvPr>
        </p:nvSpPr>
        <p:spPr>
          <a:xfrm>
            <a:off x="2973388" y="549275"/>
            <a:ext cx="3657600" cy="2743200"/>
          </a:xfrm>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Caveats</a:t>
            </a:r>
          </a:p>
          <a:p>
            <a:r>
              <a:rPr lang="en-US" altLang="en-US"/>
              <a:t>Subset, old,</a:t>
            </a:r>
          </a:p>
          <a:p>
            <a:r>
              <a:rPr lang="en-US" altLang="en-US"/>
              <a:t>Relative strengths of each</a:t>
            </a:r>
          </a:p>
          <a:p>
            <a:endParaRPr lang="en-US" altLang="en-US"/>
          </a:p>
          <a:p>
            <a:r>
              <a:rPr lang="en-US" altLang="en-US"/>
              <a:t>Placelab: data collected as part of Intel</a:t>
            </a:r>
            <a:r>
              <a:rPr lang="ja-JP" altLang="en-US"/>
              <a:t>’</a:t>
            </a:r>
            <a:r>
              <a:rPr lang="en-US" altLang="ja-JP"/>
              <a:t>s placelab project, this is software that allows commodity hardware clients such as notebooks, PDAs to locate themselves by listening to radio beacons such as 802.11…</a:t>
            </a:r>
          </a:p>
          <a:p>
            <a:endParaRPr lang="en-US" altLang="en-US"/>
          </a:p>
          <a:p>
            <a:r>
              <a:rPr lang="en-US" altLang="en-US"/>
              <a:t>Wifimaps: provides a graphic visualization tool to map out access points in specific areas of the world. This under database is contributed by various war-drive efforts.</a:t>
            </a:r>
          </a:p>
          <a:p>
            <a:endParaRPr lang="en-US" altLang="en-US"/>
          </a:p>
          <a:p>
            <a:r>
              <a:rPr lang="en-US" altLang="en-US"/>
              <a:t>War-drive: small scale war  drive of some dense areas of pittsburgh</a:t>
            </a:r>
          </a:p>
        </p:txBody>
      </p:sp>
    </p:spTree>
    <p:extLst>
      <p:ext uri="{BB962C8B-B14F-4D97-AF65-F5344CB8AC3E}">
        <p14:creationId xmlns:p14="http://schemas.microsoft.com/office/powerpoint/2010/main" val="1220807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AD82FA86-439E-2C46-B7BA-697FDBFF9DD4}" type="slidenum">
              <a:rPr lang="en-US" altLang="en-US" sz="1300"/>
              <a:pPr eaLnBrk="1" hangingPunct="1"/>
              <a:t>42</a:t>
            </a:fld>
            <a:endParaRPr lang="en-US" altLang="en-US" sz="1300"/>
          </a:p>
        </p:txBody>
      </p:sp>
      <p:sp>
        <p:nvSpPr>
          <p:cNvPr id="78850" name="Rectangle 2"/>
          <p:cNvSpPr>
            <a:spLocks noGrp="1" noRot="1" noChangeAspect="1" noChangeArrowheads="1" noTextEdit="1"/>
          </p:cNvSpPr>
          <p:nvPr>
            <p:ph type="sldImg"/>
          </p:nvPr>
        </p:nvSpPr>
        <p:spPr>
          <a:xfrm>
            <a:off x="2973388" y="549275"/>
            <a:ext cx="3657600" cy="2743200"/>
          </a:xfrm>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Data in placelab to understand how many APs in each city are in interference range of each other.</a:t>
            </a:r>
          </a:p>
          <a:p>
            <a:endParaRPr lang="en-US" altLang="en-US"/>
          </a:p>
          <a:p>
            <a:r>
              <a:rPr lang="en-US" altLang="en-US"/>
              <a:t>Figure on the right shows a distribution of the number on interfering neighboring APs in the various cities. More than 4…</a:t>
            </a:r>
          </a:p>
        </p:txBody>
      </p:sp>
    </p:spTree>
    <p:extLst>
      <p:ext uri="{BB962C8B-B14F-4D97-AF65-F5344CB8AC3E}">
        <p14:creationId xmlns:p14="http://schemas.microsoft.com/office/powerpoint/2010/main" val="9639126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8885BF48-8A2F-8D46-B32F-1DBACD08C9C3}" type="slidenum">
              <a:rPr lang="en-US" altLang="en-US" sz="1300"/>
              <a:pPr eaLnBrk="1" hangingPunct="1"/>
              <a:t>43</a:t>
            </a:fld>
            <a:endParaRPr lang="en-US" altLang="en-US" sz="1300"/>
          </a:p>
        </p:txBody>
      </p:sp>
      <p:sp>
        <p:nvSpPr>
          <p:cNvPr id="80898" name="Rectangle 2"/>
          <p:cNvSpPr>
            <a:spLocks noGrp="1" noRot="1" noChangeAspect="1" noChangeArrowheads="1" noTextEdit="1"/>
          </p:cNvSpPr>
          <p:nvPr>
            <p:ph type="sldImg"/>
          </p:nvPr>
        </p:nvSpPr>
        <p:spPr>
          <a:xfrm>
            <a:off x="2973388" y="549275"/>
            <a:ext cx="3657600" cy="2743200"/>
          </a:xfrm>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Color</a:t>
            </a:r>
          </a:p>
          <a:p>
            <a:r>
              <a:rPr lang="en-US" altLang="en-US"/>
              <a:t>Don</a:t>
            </a:r>
            <a:r>
              <a:rPr lang="ja-JP" altLang="en-US"/>
              <a:t>’</a:t>
            </a:r>
            <a:r>
              <a:rPr lang="en-US" altLang="ja-JP"/>
              <a:t>t say graph coloring, channel selection</a:t>
            </a:r>
          </a:p>
          <a:p>
            <a:r>
              <a:rPr lang="en-US" altLang="en-US"/>
              <a:t>Search for </a:t>
            </a:r>
            <a:r>
              <a:rPr lang="ja-JP" altLang="en-US"/>
              <a:t>“</a:t>
            </a:r>
            <a:r>
              <a:rPr lang="en-US" altLang="ja-JP"/>
              <a:t>placelab</a:t>
            </a:r>
            <a:r>
              <a:rPr lang="ja-JP" altLang="en-US"/>
              <a:t>”</a:t>
            </a:r>
            <a:endParaRPr lang="en-US" altLang="ja-JP"/>
          </a:p>
          <a:p>
            <a:r>
              <a:rPr lang="en-US" altLang="en-US"/>
              <a:t>Data in placelab to understand how many APs in each city are in interference range of each other.</a:t>
            </a:r>
          </a:p>
          <a:p>
            <a:endParaRPr lang="en-US" altLang="en-US"/>
          </a:p>
          <a:p>
            <a:r>
              <a:rPr lang="en-US" altLang="en-US"/>
              <a:t>Figure on the right shows a distribution of the number on interfering neighboring APs in the various cities. More than 4…</a:t>
            </a:r>
          </a:p>
        </p:txBody>
      </p:sp>
    </p:spTree>
    <p:extLst>
      <p:ext uri="{BB962C8B-B14F-4D97-AF65-F5344CB8AC3E}">
        <p14:creationId xmlns:p14="http://schemas.microsoft.com/office/powerpoint/2010/main" val="2010103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88A1F451-060D-844E-B5CE-71C629706D15}" type="slidenum">
              <a:rPr lang="en-US" altLang="en-US" sz="1300"/>
              <a:pPr eaLnBrk="1" hangingPunct="1"/>
              <a:t>44</a:t>
            </a:fld>
            <a:endParaRPr lang="en-US" altLang="en-US" sz="1300"/>
          </a:p>
        </p:txBody>
      </p:sp>
      <p:sp>
        <p:nvSpPr>
          <p:cNvPr id="82946" name="Rectangle 2"/>
          <p:cNvSpPr>
            <a:spLocks noGrp="1" noRot="1" noChangeAspect="1" noChangeArrowheads="1" noTextEdit="1"/>
          </p:cNvSpPr>
          <p:nvPr>
            <p:ph type="sldImg"/>
          </p:nvPr>
        </p:nvSpPr>
        <p:spPr>
          <a:xfrm>
            <a:off x="2973388" y="549275"/>
            <a:ext cx="3657600" cy="2743200"/>
          </a:xfrm>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Change titles:  as was done here…</a:t>
            </a:r>
          </a:p>
          <a:p>
            <a:endParaRPr lang="en-US" altLang="en-US"/>
          </a:p>
          <a:p>
            <a:endParaRPr lang="en-US" altLang="en-US"/>
          </a:p>
          <a:p>
            <a:r>
              <a:rPr lang="en-US" altLang="en-US"/>
              <a:t>Caveat</a:t>
            </a:r>
          </a:p>
          <a:p>
            <a:r>
              <a:rPr lang="en-US" altLang="en-US"/>
              <a:t>Mention autocell is used by new vendors, but solution is ?</a:t>
            </a:r>
          </a:p>
          <a:p>
            <a:r>
              <a:rPr lang="en-US" altLang="en-US"/>
              <a:t>Newer access points include</a:t>
            </a:r>
          </a:p>
          <a:p>
            <a:r>
              <a:rPr lang="en-US" altLang="en-US"/>
              <a:t>This is top 4 channels, number are unclassified</a:t>
            </a:r>
          </a:p>
          <a:p>
            <a:endParaRPr lang="en-US" altLang="en-US"/>
          </a:p>
          <a:p>
            <a:r>
              <a:rPr lang="en-US" altLang="en-US"/>
              <a:t>We computed several interesting statistics about deployment and usage. 6 – default on most APs, showing that users more often than not leave their def configs on. In the table on the right, I show the relatives levels of deployment a and g. We can determine this by looking at the supporting rates info for the APs… relatively recent standardization….</a:t>
            </a:r>
          </a:p>
        </p:txBody>
      </p:sp>
    </p:spTree>
    <p:extLst>
      <p:ext uri="{BB962C8B-B14F-4D97-AF65-F5344CB8AC3E}">
        <p14:creationId xmlns:p14="http://schemas.microsoft.com/office/powerpoint/2010/main" val="1748576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FB05D410-4EF6-7143-9E81-4DD9A299ED62}" type="slidenum">
              <a:rPr lang="en-US" altLang="en-US" sz="1300"/>
              <a:pPr eaLnBrk="1" hangingPunct="1"/>
              <a:t>4</a:t>
            </a:fld>
            <a:endParaRPr lang="en-US" altLang="en-US" sz="130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ARF was introduced in WAVELAN II – autorate fallback --- and was the original rate adaptation algorithm</a:t>
            </a:r>
          </a:p>
          <a:p>
            <a:r>
              <a:rPr lang="en-US" altLang="en-US"/>
              <a:t>AARF – introduced in Rate Adaptation: A Practical Approach--- which is the adaptive autorate fallback</a:t>
            </a:r>
          </a:p>
          <a:p>
            <a:r>
              <a:rPr lang="en-US" altLang="en-US"/>
              <a:t>SampleRate – introduced in Bit-rate selection in Wireless networks–</a:t>
            </a:r>
          </a:p>
          <a:p>
            <a:r>
              <a:rPr lang="en-US" altLang="en-US"/>
              <a:t>Hybrid Algorithm	-- introduced in Hybrid Rate Control for IEEE802.11 – uses Signal Strength (SNR) information to achieve fast responses</a:t>
            </a:r>
          </a:p>
          <a:p>
            <a:r>
              <a:rPr lang="en-US" altLang="en-US"/>
              <a:t>RBAR --- introduced in a Rate-Adaptive MAC protocol for Multihop Wireless networks – receiver based auto rate – the rate adaptation mechanism as in the receiver instead of the sender</a:t>
            </a:r>
          </a:p>
          <a:p>
            <a:r>
              <a:rPr lang="en-US" altLang="en-US"/>
              <a:t>OAR	-- introduced in opportunistic Media Access for Multi-rate Ad Hoc Networks – opportunistic auto rate –goal: to send multiple back to back packets when there is an opportunity aka when there is good channel quality</a:t>
            </a:r>
          </a:p>
          <a:p>
            <a:r>
              <a:rPr lang="en-US" altLang="en-US"/>
              <a:t>ONOE introduce in Onoe Rate Control – which is an frame error based algorithm – goal : to select the highest bit rate with less then 50% frame loss</a:t>
            </a:r>
          </a:p>
          <a:p>
            <a:endParaRPr lang="en-US" altLang="en-US"/>
          </a:p>
          <a:p>
            <a:endParaRPr lang="en-US" altLang="en-US"/>
          </a:p>
          <a:p>
            <a:endParaRPr lang="en-US" altLang="en-US"/>
          </a:p>
          <a:p>
            <a:endParaRPr lang="en-US" altLang="en-US"/>
          </a:p>
        </p:txBody>
      </p:sp>
    </p:spTree>
    <p:extLst>
      <p:ext uri="{BB962C8B-B14F-4D97-AF65-F5344CB8AC3E}">
        <p14:creationId xmlns:p14="http://schemas.microsoft.com/office/powerpoint/2010/main" val="2126788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a:ln/>
        </p:spPr>
      </p:sp>
      <p:sp>
        <p:nvSpPr>
          <p:cNvPr id="1157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
        <p:nvSpPr>
          <p:cNvPr id="1157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AD6E23A9-A641-9343-B93C-C8C14A1988CA}" type="slidenum">
              <a:rPr lang="en-US" altLang="en-US" sz="1300"/>
              <a:pPr eaLnBrk="1" hangingPunct="1"/>
              <a:t>56</a:t>
            </a:fld>
            <a:endParaRPr lang="en-US" altLang="en-US" sz="1300"/>
          </a:p>
        </p:txBody>
      </p:sp>
    </p:spTree>
    <p:extLst>
      <p:ext uri="{BB962C8B-B14F-4D97-AF65-F5344CB8AC3E}">
        <p14:creationId xmlns:p14="http://schemas.microsoft.com/office/powerpoint/2010/main" val="1738333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a:ln/>
        </p:spPr>
      </p:sp>
      <p:sp>
        <p:nvSpPr>
          <p:cNvPr id="1177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
        <p:nvSpPr>
          <p:cNvPr id="1177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5EE9B971-93E8-604B-855C-F29774D3FD8A}" type="slidenum">
              <a:rPr lang="en-US" altLang="en-US" sz="1300"/>
              <a:pPr eaLnBrk="1" hangingPunct="1"/>
              <a:t>57</a:t>
            </a:fld>
            <a:endParaRPr lang="en-US" altLang="en-US" sz="1300"/>
          </a:p>
        </p:txBody>
      </p:sp>
    </p:spTree>
    <p:extLst>
      <p:ext uri="{BB962C8B-B14F-4D97-AF65-F5344CB8AC3E}">
        <p14:creationId xmlns:p14="http://schemas.microsoft.com/office/powerpoint/2010/main" val="1797819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a:ln/>
        </p:spPr>
      </p:sp>
      <p:sp>
        <p:nvSpPr>
          <p:cNvPr id="1198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
        <p:nvSpPr>
          <p:cNvPr id="1198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A71B385E-D7F6-6D4A-BD98-BBF661C8AEF0}" type="slidenum">
              <a:rPr lang="en-US" altLang="en-US" sz="1300"/>
              <a:pPr eaLnBrk="1" hangingPunct="1"/>
              <a:t>58</a:t>
            </a:fld>
            <a:endParaRPr lang="en-US" altLang="en-US" sz="1300"/>
          </a:p>
        </p:txBody>
      </p:sp>
    </p:spTree>
    <p:extLst>
      <p:ext uri="{BB962C8B-B14F-4D97-AF65-F5344CB8AC3E}">
        <p14:creationId xmlns:p14="http://schemas.microsoft.com/office/powerpoint/2010/main" val="8507676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a:ln/>
        </p:spPr>
      </p:sp>
      <p:sp>
        <p:nvSpPr>
          <p:cNvPr id="1218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
        <p:nvSpPr>
          <p:cNvPr id="1218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C17CB750-C5F7-7847-A7FF-3AE01B0BCA09}" type="slidenum">
              <a:rPr lang="en-US" altLang="en-US" sz="1300"/>
              <a:pPr eaLnBrk="1" hangingPunct="1"/>
              <a:t>59</a:t>
            </a:fld>
            <a:endParaRPr lang="en-US" altLang="en-US" sz="1300"/>
          </a:p>
        </p:txBody>
      </p:sp>
    </p:spTree>
    <p:extLst>
      <p:ext uri="{BB962C8B-B14F-4D97-AF65-F5344CB8AC3E}">
        <p14:creationId xmlns:p14="http://schemas.microsoft.com/office/powerpoint/2010/main" val="9055701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a:ln/>
        </p:spPr>
      </p:sp>
      <p:sp>
        <p:nvSpPr>
          <p:cNvPr id="1259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
        <p:nvSpPr>
          <p:cNvPr id="1259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AA0455A3-9E20-8D4E-A939-50EF6A8C68A7}" type="slidenum">
              <a:rPr lang="en-US" altLang="en-US" sz="1300"/>
              <a:pPr eaLnBrk="1" hangingPunct="1"/>
              <a:t>62</a:t>
            </a:fld>
            <a:endParaRPr lang="en-US" altLang="en-US" sz="1300"/>
          </a:p>
        </p:txBody>
      </p:sp>
    </p:spTree>
    <p:extLst>
      <p:ext uri="{BB962C8B-B14F-4D97-AF65-F5344CB8AC3E}">
        <p14:creationId xmlns:p14="http://schemas.microsoft.com/office/powerpoint/2010/main" val="7007366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a:ln/>
        </p:spPr>
      </p:sp>
      <p:sp>
        <p:nvSpPr>
          <p:cNvPr id="1280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
        <p:nvSpPr>
          <p:cNvPr id="1280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67578DBE-D51B-AF45-8C63-3FD46F145145}" type="slidenum">
              <a:rPr lang="en-US" altLang="en-US" sz="1300"/>
              <a:pPr eaLnBrk="1" hangingPunct="1"/>
              <a:t>63</a:t>
            </a:fld>
            <a:endParaRPr lang="en-US" altLang="en-US" sz="1300"/>
          </a:p>
        </p:txBody>
      </p:sp>
    </p:spTree>
    <p:extLst>
      <p:ext uri="{BB962C8B-B14F-4D97-AF65-F5344CB8AC3E}">
        <p14:creationId xmlns:p14="http://schemas.microsoft.com/office/powerpoint/2010/main" val="4812454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a:ln/>
        </p:spPr>
      </p:sp>
      <p:sp>
        <p:nvSpPr>
          <p:cNvPr id="1310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
        <p:nvSpPr>
          <p:cNvPr id="1310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93DF50AF-6959-A644-A828-5447C89E7B9A}" type="slidenum">
              <a:rPr lang="en-US" altLang="en-US" sz="1300"/>
              <a:pPr eaLnBrk="1" hangingPunct="1"/>
              <a:t>65</a:t>
            </a:fld>
            <a:endParaRPr lang="en-US" altLang="en-US" sz="1300"/>
          </a:p>
        </p:txBody>
      </p:sp>
    </p:spTree>
    <p:extLst>
      <p:ext uri="{BB962C8B-B14F-4D97-AF65-F5344CB8AC3E}">
        <p14:creationId xmlns:p14="http://schemas.microsoft.com/office/powerpoint/2010/main" val="8695190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p:cNvSpPr>
          <p:nvPr>
            <p:ph type="sldImg"/>
          </p:nvPr>
        </p:nvSpPr>
        <p:spPr>
          <a:ln/>
        </p:spPr>
      </p:sp>
      <p:sp>
        <p:nvSpPr>
          <p:cNvPr id="1331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
        <p:nvSpPr>
          <p:cNvPr id="1331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94A6D560-7635-2A4F-B748-1CA640636651}" type="slidenum">
              <a:rPr lang="en-US" altLang="en-US" sz="1300"/>
              <a:pPr eaLnBrk="1" hangingPunct="1"/>
              <a:t>66</a:t>
            </a:fld>
            <a:endParaRPr lang="en-US" altLang="en-US" sz="1300"/>
          </a:p>
        </p:txBody>
      </p:sp>
    </p:spTree>
    <p:extLst>
      <p:ext uri="{BB962C8B-B14F-4D97-AF65-F5344CB8AC3E}">
        <p14:creationId xmlns:p14="http://schemas.microsoft.com/office/powerpoint/2010/main" val="3799681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p:cNvSpPr>
          <p:nvPr>
            <p:ph type="sldImg"/>
          </p:nvPr>
        </p:nvSpPr>
        <p:spPr>
          <a:ln/>
        </p:spPr>
      </p:sp>
      <p:sp>
        <p:nvSpPr>
          <p:cNvPr id="1351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p>
        </p:txBody>
      </p:sp>
      <p:sp>
        <p:nvSpPr>
          <p:cNvPr id="1351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3CC0091C-451F-154B-B537-9DF3428E81E0}" type="slidenum">
              <a:rPr lang="en-US" altLang="en-US" sz="1300"/>
              <a:pPr eaLnBrk="1" hangingPunct="1"/>
              <a:t>67</a:t>
            </a:fld>
            <a:endParaRPr lang="en-US" altLang="en-US" sz="1300"/>
          </a:p>
        </p:txBody>
      </p:sp>
    </p:spTree>
    <p:extLst>
      <p:ext uri="{BB962C8B-B14F-4D97-AF65-F5344CB8AC3E}">
        <p14:creationId xmlns:p14="http://schemas.microsoft.com/office/powerpoint/2010/main" val="16551758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D429374D-C6F1-F446-AF5F-4567F19A6479}" type="slidenum">
              <a:rPr lang="en-US" altLang="en-US" sz="1300"/>
              <a:pPr eaLnBrk="1" hangingPunct="1"/>
              <a:t>91</a:t>
            </a:fld>
            <a:endParaRPr lang="en-US" altLang="en-US" sz="130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main problem we</a:t>
            </a:r>
            <a:r>
              <a:rPr lang="ja-JP" altLang="en-US"/>
              <a:t>’</a:t>
            </a:r>
            <a:r>
              <a:rPr lang="en-US" altLang="ja-JP"/>
              <a:t>re concerned with today is the impact of growing RF interference in unlicensed spectrum such as the 2.4GHz band used by 802.11. There has recently been a spate of anecdotal reports about the increasing severity of RF interference problems on the operation of wireless networks such as 802.11, but we don</a:t>
            </a:r>
            <a:r>
              <a:rPr lang="ja-JP" altLang="en-US"/>
              <a:t>’</a:t>
            </a:r>
            <a:r>
              <a:rPr lang="en-US" altLang="ja-JP"/>
              <a:t>t yet clearly know what the magnitude or the trend of the problem is. So, we would like to characterize how 802.11 performs under interference in reality.</a:t>
            </a:r>
          </a:p>
          <a:p>
            <a:endParaRPr lang="en-US" altLang="en-US"/>
          </a:p>
          <a:p>
            <a:r>
              <a:rPr lang="en-US" altLang="en-US"/>
              <a:t>Today, an 802.11 network has to contend with other 802.11 networks, as well as with other wireless devices that share the same spectrum, such as cordless phones, microwave ovens, car alarm systems, bluetooth, and a growing variety of other unlicensed band devices.</a:t>
            </a:r>
          </a:p>
        </p:txBody>
      </p:sp>
    </p:spTree>
    <p:extLst>
      <p:ext uri="{BB962C8B-B14F-4D97-AF65-F5344CB8AC3E}">
        <p14:creationId xmlns:p14="http://schemas.microsoft.com/office/powerpoint/2010/main" val="2068760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AFDE091E-6E33-AE43-B639-05F87D5C6598}" type="slidenum">
              <a:rPr lang="en-US" altLang="en-US" sz="1300"/>
              <a:pPr eaLnBrk="1" hangingPunct="1"/>
              <a:t>17</a:t>
            </a:fld>
            <a:endParaRPr lang="en-US" altLang="en-US" sz="1300"/>
          </a:p>
        </p:txBody>
      </p:sp>
      <p:sp>
        <p:nvSpPr>
          <p:cNvPr id="38914" name="Rectangle 2"/>
          <p:cNvSpPr>
            <a:spLocks noGrp="1" noRot="1" noChangeAspect="1" noChangeArrowheads="1" noTextEdit="1"/>
          </p:cNvSpPr>
          <p:nvPr>
            <p:ph type="sldImg"/>
          </p:nvPr>
        </p:nvSpPr>
        <p:spPr>
          <a:xfrm>
            <a:off x="2974975" y="550863"/>
            <a:ext cx="3652838" cy="2740025"/>
          </a:xfrm>
          <a:ln w="12700" cap="flat">
            <a:solidFill>
              <a:schemeClr val="tx1"/>
            </a:solidFill>
          </a:ln>
        </p:spPr>
      </p:sp>
      <p:sp>
        <p:nvSpPr>
          <p:cNvPr id="38915" name="Rectangle 3"/>
          <p:cNvSpPr>
            <a:spLocks noGrp="1" noChangeArrowheads="1"/>
          </p:cNvSpPr>
          <p:nvPr>
            <p:ph type="body" idx="1"/>
          </p:nvPr>
        </p:nvSpPr>
        <p:spPr>
          <a:xfrm>
            <a:off x="1279525" y="3470275"/>
            <a:ext cx="7042150" cy="3738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102790" tIns="50493" rIns="102790" bIns="50493"/>
          <a:lstStyle/>
          <a:p>
            <a:endParaRPr lang="en-US" altLang="en-US"/>
          </a:p>
        </p:txBody>
      </p:sp>
    </p:spTree>
    <p:extLst>
      <p:ext uri="{BB962C8B-B14F-4D97-AF65-F5344CB8AC3E}">
        <p14:creationId xmlns:p14="http://schemas.microsoft.com/office/powerpoint/2010/main" val="626789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8531717A-BE2C-BE49-A7C1-BA46BA3DAC29}" type="slidenum">
              <a:rPr lang="en-US" altLang="en-US" sz="1300"/>
              <a:pPr eaLnBrk="1" hangingPunct="1"/>
              <a:t>92</a:t>
            </a:fld>
            <a:endParaRPr lang="en-US" altLang="en-US" sz="130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standard SINR or (Signal to Interference and Noise Ratio) model predicts that throughput should decrease linearly with interferer power. The interferer power is on a log-scale. If this standard model holds in practice, then 802.11 devices have a variety of options at their disposal to tolerate interference gracefully. For example, they can change the bit rate at which they transmit, they can change the transmission power, they can use forward error correction, they can use smaller packets, and exploit various diversity techniques for transmission and reception, such as using multi-antenna systems.</a:t>
            </a:r>
          </a:p>
          <a:p>
            <a:endParaRPr lang="en-US" altLang="en-US"/>
          </a:p>
          <a:p>
            <a:endParaRPr lang="en-US" altLang="en-US"/>
          </a:p>
        </p:txBody>
      </p:sp>
    </p:spTree>
    <p:extLst>
      <p:ext uri="{BB962C8B-B14F-4D97-AF65-F5344CB8AC3E}">
        <p14:creationId xmlns:p14="http://schemas.microsoft.com/office/powerpoint/2010/main" val="14062395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5F64C945-4C29-F646-A6F8-19C338A9D070}" type="slidenum">
              <a:rPr lang="en-US" altLang="en-US" sz="1300"/>
              <a:pPr eaLnBrk="1" hangingPunct="1"/>
              <a:t>93</a:t>
            </a:fld>
            <a:endParaRPr lang="en-US" altLang="en-US" sz="130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key questions before us are whether 802.11 copes well with different types of low-power and/or narrow-band interferers, and which of the 802.11 options work well in practice, and why.</a:t>
            </a:r>
          </a:p>
        </p:txBody>
      </p:sp>
    </p:spTree>
    <p:extLst>
      <p:ext uri="{BB962C8B-B14F-4D97-AF65-F5344CB8AC3E}">
        <p14:creationId xmlns:p14="http://schemas.microsoft.com/office/powerpoint/2010/main" val="2963081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156C4859-CCA9-2C4E-983B-A840DEE6DFD6}" type="slidenum">
              <a:rPr lang="en-US" altLang="en-US" sz="1300"/>
              <a:pPr eaLnBrk="1" hangingPunct="1"/>
              <a:t>94</a:t>
            </a:fld>
            <a:endParaRPr lang="en-US" altLang="en-US" sz="130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most interesting result we see is that the effects of interference are more severe in practice than theory would predict. There is a large gap between theory and practice at both low-end and high-end of the interference range. In fact, we find that the link throughput can drop to zero at medium to high end of the interference range. Such a rapid and severe degradation in performance is caused by several hardware limitations of commodity cards, which are not adequately modeled by theory.</a:t>
            </a:r>
          </a:p>
        </p:txBody>
      </p:sp>
    </p:spTree>
    <p:extLst>
      <p:ext uri="{BB962C8B-B14F-4D97-AF65-F5344CB8AC3E}">
        <p14:creationId xmlns:p14="http://schemas.microsoft.com/office/powerpoint/2010/main" val="12500976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0D21DD7D-E4ED-6E48-8B0F-BAF1AA2610BE}" type="slidenum">
              <a:rPr lang="en-US" altLang="en-US" sz="1300"/>
              <a:pPr eaLnBrk="1" hangingPunct="1"/>
              <a:t>95</a:t>
            </a:fld>
            <a:endParaRPr lang="en-US" altLang="en-US" sz="130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Our setup is a controlled testbed within an office building consisting of 802.11 transmitter and receiver that use different commodity cards. They exchange UDP flows. Interferers are various types of wireless devices such as an 802.11 interferer that can output arbitrary modulated 802.11 bit patterns, ZigBee sensor nodes, cordless phones, and camera jammers. They represent both worst-case natural and adversarial interferers arising in practice. The interferer varies in power as its physical distance to the 802.11 link changes. In order to simulate the effects of such an interferer in a controlled manner, we use hardware attenuators to vary the output power. The picture here shows such an attenuated 802.11 interferer.</a:t>
            </a:r>
          </a:p>
        </p:txBody>
      </p:sp>
    </p:spTree>
    <p:extLst>
      <p:ext uri="{BB962C8B-B14F-4D97-AF65-F5344CB8AC3E}">
        <p14:creationId xmlns:p14="http://schemas.microsoft.com/office/powerpoint/2010/main" val="18668915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8BA69647-7FF2-284F-8714-010867194C0C}" type="slidenum">
              <a:rPr lang="en-US" altLang="en-US" sz="1300"/>
              <a:pPr eaLnBrk="1" hangingPunct="1"/>
              <a:t>96</a:t>
            </a:fld>
            <a:endParaRPr lang="en-US" altLang="en-US" sz="130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For example, when three consecutive beacons from the AP are lost by the MAC layer, the link is commonly assumed to be dead.</a:t>
            </a:r>
          </a:p>
        </p:txBody>
      </p:sp>
    </p:spTree>
    <p:extLst>
      <p:ext uri="{BB962C8B-B14F-4D97-AF65-F5344CB8AC3E}">
        <p14:creationId xmlns:p14="http://schemas.microsoft.com/office/powerpoint/2010/main" val="13714839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9F6B9FF4-7465-2142-86D8-54AF91544133}" type="slidenum">
              <a:rPr lang="en-US" altLang="en-US" sz="1300"/>
              <a:pPr eaLnBrk="1" hangingPunct="1"/>
              <a:t>97</a:t>
            </a:fld>
            <a:endParaRPr lang="en-US" altLang="en-US" sz="130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We found an interferer that sends a continuous sync pattern </a:t>
            </a:r>
          </a:p>
          <a:p>
            <a:endParaRPr lang="en-US" altLang="en-US"/>
          </a:p>
        </p:txBody>
      </p:sp>
    </p:spTree>
    <p:extLst>
      <p:ext uri="{BB962C8B-B14F-4D97-AF65-F5344CB8AC3E}">
        <p14:creationId xmlns:p14="http://schemas.microsoft.com/office/powerpoint/2010/main" val="667264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FE9FB027-C959-614A-BBED-D368FD57EDA1}" type="slidenum">
              <a:rPr lang="en-US" altLang="en-US" sz="1300"/>
              <a:pPr eaLnBrk="1" hangingPunct="1"/>
              <a:t>21</a:t>
            </a:fld>
            <a:endParaRPr lang="en-US" altLang="en-US" sz="1300"/>
          </a:p>
        </p:txBody>
      </p:sp>
      <p:sp>
        <p:nvSpPr>
          <p:cNvPr id="44034" name="Rectangle 2"/>
          <p:cNvSpPr>
            <a:spLocks noGrp="1" noRot="1" noChangeAspect="1" noChangeArrowheads="1" noTextEdit="1"/>
          </p:cNvSpPr>
          <p:nvPr>
            <p:ph type="sldImg"/>
          </p:nvPr>
        </p:nvSpPr>
        <p:spPr>
          <a:xfrm>
            <a:off x="2974975" y="550863"/>
            <a:ext cx="3652838" cy="2740025"/>
          </a:xfrm>
          <a:ln w="12700" cap="flat">
            <a:solidFill>
              <a:schemeClr val="tx1"/>
            </a:solidFill>
          </a:ln>
        </p:spPr>
      </p:sp>
      <p:sp>
        <p:nvSpPr>
          <p:cNvPr id="44035" name="Rectangle 3"/>
          <p:cNvSpPr>
            <a:spLocks noGrp="1" noChangeArrowheads="1"/>
          </p:cNvSpPr>
          <p:nvPr>
            <p:ph type="body" idx="1"/>
          </p:nvPr>
        </p:nvSpPr>
        <p:spPr>
          <a:xfrm>
            <a:off x="1279525" y="3470275"/>
            <a:ext cx="7042150" cy="3738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102790" tIns="50493" rIns="102790" bIns="50493"/>
          <a:lstStyle/>
          <a:p>
            <a:endParaRPr lang="en-US" altLang="en-US"/>
          </a:p>
        </p:txBody>
      </p:sp>
    </p:spTree>
    <p:extLst>
      <p:ext uri="{BB962C8B-B14F-4D97-AF65-F5344CB8AC3E}">
        <p14:creationId xmlns:p14="http://schemas.microsoft.com/office/powerpoint/2010/main" val="1178058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B76B96A9-C1DC-6049-AFBE-7F001ECDCF98}" type="slidenum">
              <a:rPr lang="en-US" altLang="en-US" sz="1300"/>
              <a:pPr eaLnBrk="1" hangingPunct="1"/>
              <a:t>25</a:t>
            </a:fld>
            <a:endParaRPr lang="en-US" altLang="en-US" sz="1300"/>
          </a:p>
        </p:txBody>
      </p:sp>
      <p:sp>
        <p:nvSpPr>
          <p:cNvPr id="49154" name="Rectangle 2"/>
          <p:cNvSpPr>
            <a:spLocks noGrp="1" noRot="1" noChangeAspect="1" noChangeArrowheads="1" noTextEdit="1"/>
          </p:cNvSpPr>
          <p:nvPr>
            <p:ph type="sldImg"/>
          </p:nvPr>
        </p:nvSpPr>
        <p:spPr>
          <a:xfrm>
            <a:off x="2974975" y="550863"/>
            <a:ext cx="3652838" cy="2740025"/>
          </a:xfrm>
          <a:ln w="12700" cap="flat">
            <a:solidFill>
              <a:schemeClr val="tx1"/>
            </a:solidFill>
          </a:ln>
        </p:spPr>
      </p:sp>
      <p:sp>
        <p:nvSpPr>
          <p:cNvPr id="49155" name="Rectangle 3"/>
          <p:cNvSpPr>
            <a:spLocks noGrp="1" noChangeArrowheads="1"/>
          </p:cNvSpPr>
          <p:nvPr>
            <p:ph type="body" idx="1"/>
          </p:nvPr>
        </p:nvSpPr>
        <p:spPr>
          <a:xfrm>
            <a:off x="1279525" y="3470275"/>
            <a:ext cx="7042150" cy="3738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102790" tIns="50493" rIns="102790" bIns="50493"/>
          <a:lstStyle/>
          <a:p>
            <a:endParaRPr lang="en-US" altLang="en-US"/>
          </a:p>
        </p:txBody>
      </p:sp>
    </p:spTree>
    <p:extLst>
      <p:ext uri="{BB962C8B-B14F-4D97-AF65-F5344CB8AC3E}">
        <p14:creationId xmlns:p14="http://schemas.microsoft.com/office/powerpoint/2010/main" val="1975652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0641956A-DA1F-124C-843B-53D01660FDC3}" type="slidenum">
              <a:rPr lang="en-US" altLang="en-US" sz="1300"/>
              <a:pPr eaLnBrk="1" hangingPunct="1"/>
              <a:t>26</a:t>
            </a:fld>
            <a:endParaRPr lang="en-US" altLang="en-US" sz="1300"/>
          </a:p>
        </p:txBody>
      </p:sp>
      <p:sp>
        <p:nvSpPr>
          <p:cNvPr id="51202" name="Rectangle 2"/>
          <p:cNvSpPr>
            <a:spLocks noGrp="1" noRot="1" noChangeAspect="1" noChangeArrowheads="1" noTextEdit="1"/>
          </p:cNvSpPr>
          <p:nvPr>
            <p:ph type="sldImg"/>
          </p:nvPr>
        </p:nvSpPr>
        <p:spPr>
          <a:xfrm>
            <a:off x="2974975" y="550863"/>
            <a:ext cx="3652838" cy="2740025"/>
          </a:xfrm>
          <a:ln w="12700" cap="flat">
            <a:solidFill>
              <a:schemeClr val="tx1"/>
            </a:solidFill>
          </a:ln>
        </p:spPr>
      </p:sp>
      <p:sp>
        <p:nvSpPr>
          <p:cNvPr id="51203" name="Rectangle 3"/>
          <p:cNvSpPr>
            <a:spLocks noGrp="1" noChangeArrowheads="1"/>
          </p:cNvSpPr>
          <p:nvPr>
            <p:ph type="body" idx="1"/>
          </p:nvPr>
        </p:nvSpPr>
        <p:spPr>
          <a:xfrm>
            <a:off x="1279525" y="3470275"/>
            <a:ext cx="7042150" cy="3738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102790" tIns="50493" rIns="102790" bIns="50493"/>
          <a:lstStyle/>
          <a:p>
            <a:endParaRPr lang="en-US" altLang="en-US"/>
          </a:p>
        </p:txBody>
      </p:sp>
    </p:spTree>
    <p:extLst>
      <p:ext uri="{BB962C8B-B14F-4D97-AF65-F5344CB8AC3E}">
        <p14:creationId xmlns:p14="http://schemas.microsoft.com/office/powerpoint/2010/main" val="401955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6AEA3211-99D9-A342-B688-AAC2D0B6F755}" type="slidenum">
              <a:rPr lang="en-US" altLang="en-US" sz="1300"/>
              <a:pPr eaLnBrk="1" hangingPunct="1"/>
              <a:t>27</a:t>
            </a:fld>
            <a:endParaRPr lang="en-US" altLang="en-US" sz="1300"/>
          </a:p>
        </p:txBody>
      </p:sp>
      <p:sp>
        <p:nvSpPr>
          <p:cNvPr id="53250" name="Rectangle 2"/>
          <p:cNvSpPr>
            <a:spLocks noGrp="1" noRot="1" noChangeAspect="1" noChangeArrowheads="1" noTextEdit="1"/>
          </p:cNvSpPr>
          <p:nvPr>
            <p:ph type="sldImg"/>
          </p:nvPr>
        </p:nvSpPr>
        <p:spPr>
          <a:xfrm>
            <a:off x="2974975" y="550863"/>
            <a:ext cx="3652838" cy="2740025"/>
          </a:xfrm>
          <a:ln w="12700" cap="flat">
            <a:solidFill>
              <a:schemeClr val="tx1"/>
            </a:solidFill>
          </a:ln>
        </p:spPr>
      </p:sp>
      <p:sp>
        <p:nvSpPr>
          <p:cNvPr id="53251" name="Rectangle 3"/>
          <p:cNvSpPr>
            <a:spLocks noGrp="1" noChangeArrowheads="1"/>
          </p:cNvSpPr>
          <p:nvPr>
            <p:ph type="body" idx="1"/>
          </p:nvPr>
        </p:nvSpPr>
        <p:spPr>
          <a:xfrm>
            <a:off x="1279525" y="3470275"/>
            <a:ext cx="7042150" cy="3738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102790" tIns="50493" rIns="102790" bIns="50493"/>
          <a:lstStyle/>
          <a:p>
            <a:endParaRPr lang="en-US" altLang="en-US"/>
          </a:p>
        </p:txBody>
      </p:sp>
    </p:spTree>
    <p:extLst>
      <p:ext uri="{BB962C8B-B14F-4D97-AF65-F5344CB8AC3E}">
        <p14:creationId xmlns:p14="http://schemas.microsoft.com/office/powerpoint/2010/main" val="1829060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C665A3D6-843C-F64B-AAFB-3A4D90D7E3B1}" type="slidenum">
              <a:rPr lang="en-US" altLang="en-US" sz="1300"/>
              <a:pPr eaLnBrk="1" hangingPunct="1"/>
              <a:t>28</a:t>
            </a:fld>
            <a:endParaRPr lang="en-US" altLang="en-US" sz="1300"/>
          </a:p>
        </p:txBody>
      </p:sp>
      <p:sp>
        <p:nvSpPr>
          <p:cNvPr id="55298" name="Rectangle 2"/>
          <p:cNvSpPr>
            <a:spLocks noGrp="1" noRot="1" noChangeAspect="1" noChangeArrowheads="1" noTextEdit="1"/>
          </p:cNvSpPr>
          <p:nvPr>
            <p:ph type="sldImg"/>
          </p:nvPr>
        </p:nvSpPr>
        <p:spPr>
          <a:xfrm>
            <a:off x="2974975" y="550863"/>
            <a:ext cx="3652838" cy="2740025"/>
          </a:xfrm>
          <a:ln w="12700" cap="flat">
            <a:solidFill>
              <a:schemeClr val="tx1"/>
            </a:solidFill>
          </a:ln>
        </p:spPr>
      </p:sp>
      <p:sp>
        <p:nvSpPr>
          <p:cNvPr id="55299" name="Rectangle 3"/>
          <p:cNvSpPr>
            <a:spLocks noGrp="1" noChangeArrowheads="1"/>
          </p:cNvSpPr>
          <p:nvPr>
            <p:ph type="body" idx="1"/>
          </p:nvPr>
        </p:nvSpPr>
        <p:spPr>
          <a:xfrm>
            <a:off x="1279525" y="3470275"/>
            <a:ext cx="7042150" cy="3738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102790" tIns="50493" rIns="102790" bIns="50493"/>
          <a:lstStyle/>
          <a:p>
            <a:endParaRPr lang="en-US" altLang="en-US"/>
          </a:p>
        </p:txBody>
      </p:sp>
    </p:spTree>
    <p:extLst>
      <p:ext uri="{BB962C8B-B14F-4D97-AF65-F5344CB8AC3E}">
        <p14:creationId xmlns:p14="http://schemas.microsoft.com/office/powerpoint/2010/main" val="1942026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sz="2400">
                <a:solidFill>
                  <a:schemeClr val="tx1"/>
                </a:solidFill>
                <a:latin typeface="Times New Roman" charset="0"/>
                <a:ea typeface="ＭＳ Ｐゴシック" charset="-128"/>
              </a:defRPr>
            </a:lvl1pPr>
            <a:lvl2pPr marL="742950" indent="-285750" defTabSz="966788" eaLnBrk="0" hangingPunct="0">
              <a:defRPr sz="2400">
                <a:solidFill>
                  <a:schemeClr val="tx1"/>
                </a:solidFill>
                <a:latin typeface="Times New Roman" charset="0"/>
                <a:ea typeface="ＭＳ Ｐゴシック" charset="-128"/>
              </a:defRPr>
            </a:lvl2pPr>
            <a:lvl3pPr marL="1143000" indent="-228600" defTabSz="966788" eaLnBrk="0" hangingPunct="0">
              <a:defRPr sz="2400">
                <a:solidFill>
                  <a:schemeClr val="tx1"/>
                </a:solidFill>
                <a:latin typeface="Times New Roman" charset="0"/>
                <a:ea typeface="ＭＳ Ｐゴシック" charset="-128"/>
              </a:defRPr>
            </a:lvl3pPr>
            <a:lvl4pPr marL="1600200" indent="-228600" defTabSz="966788" eaLnBrk="0" hangingPunct="0">
              <a:defRPr sz="2400">
                <a:solidFill>
                  <a:schemeClr val="tx1"/>
                </a:solidFill>
                <a:latin typeface="Times New Roman" charset="0"/>
                <a:ea typeface="ＭＳ Ｐゴシック" charset="-128"/>
              </a:defRPr>
            </a:lvl4pPr>
            <a:lvl5pPr marL="2057400" indent="-228600" defTabSz="966788" eaLnBrk="0" hangingPunct="0">
              <a:defRPr sz="2400">
                <a:solidFill>
                  <a:schemeClr val="tx1"/>
                </a:solidFill>
                <a:latin typeface="Times New Roman" charset="0"/>
                <a:ea typeface="ＭＳ Ｐゴシック" charset="-128"/>
              </a:defRPr>
            </a:lvl5pPr>
            <a:lvl6pPr marL="2514600" indent="-228600" defTabSz="966788"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defTabSz="966788"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defTabSz="966788"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defTabSz="966788"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26E8B86F-4E5D-3946-8429-E40D271607EA}" type="slidenum">
              <a:rPr lang="en-US" altLang="en-US" sz="1300"/>
              <a:pPr eaLnBrk="1" hangingPunct="1"/>
              <a:t>29</a:t>
            </a:fld>
            <a:endParaRPr lang="en-US" altLang="en-US" sz="1300"/>
          </a:p>
        </p:txBody>
      </p:sp>
      <p:sp>
        <p:nvSpPr>
          <p:cNvPr id="57346" name="Rectangle 2"/>
          <p:cNvSpPr>
            <a:spLocks noGrp="1" noRot="1" noChangeAspect="1" noChangeArrowheads="1" noTextEdit="1"/>
          </p:cNvSpPr>
          <p:nvPr>
            <p:ph type="sldImg"/>
          </p:nvPr>
        </p:nvSpPr>
        <p:spPr>
          <a:xfrm>
            <a:off x="2974975" y="550863"/>
            <a:ext cx="3652838" cy="2740025"/>
          </a:xfrm>
          <a:ln w="12700" cap="flat">
            <a:solidFill>
              <a:schemeClr val="tx1"/>
            </a:solidFill>
          </a:ln>
        </p:spPr>
      </p:sp>
      <p:sp>
        <p:nvSpPr>
          <p:cNvPr id="57347" name="Rectangle 3"/>
          <p:cNvSpPr>
            <a:spLocks noGrp="1" noChangeArrowheads="1"/>
          </p:cNvSpPr>
          <p:nvPr>
            <p:ph type="body" idx="1"/>
          </p:nvPr>
        </p:nvSpPr>
        <p:spPr>
          <a:xfrm>
            <a:off x="1279525" y="3470275"/>
            <a:ext cx="7042150" cy="3738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102790" tIns="50493" rIns="102790" bIns="50493"/>
          <a:lstStyle/>
          <a:p>
            <a:endParaRPr lang="en-US" altLang="en-US"/>
          </a:p>
        </p:txBody>
      </p:sp>
    </p:spTree>
    <p:extLst>
      <p:ext uri="{BB962C8B-B14F-4D97-AF65-F5344CB8AC3E}">
        <p14:creationId xmlns:p14="http://schemas.microsoft.com/office/powerpoint/2010/main" val="34493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533400" y="1905000"/>
            <a:ext cx="8077200" cy="1676400"/>
            <a:chOff x="336" y="1200"/>
            <a:chExt cx="5088" cy="1056"/>
          </a:xfrm>
        </p:grpSpPr>
        <p:sp>
          <p:nvSpPr>
            <p:cNvPr id="5" name="Rectangle 1027"/>
            <p:cNvSpPr>
              <a:spLocks noChangeArrowheads="1"/>
            </p:cNvSpPr>
            <p:nvPr userDrawn="1"/>
          </p:nvSpPr>
          <p:spPr bwMode="auto">
            <a:xfrm>
              <a:off x="2880" y="1200"/>
              <a:ext cx="2544" cy="52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 name="Rectangle 1028"/>
            <p:cNvSpPr>
              <a:spLocks noChangeArrowheads="1"/>
            </p:cNvSpPr>
            <p:nvPr userDrawn="1"/>
          </p:nvSpPr>
          <p:spPr bwMode="auto">
            <a:xfrm>
              <a:off x="2880" y="1728"/>
              <a:ext cx="2544" cy="52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 name="Rectangle 1029"/>
            <p:cNvSpPr>
              <a:spLocks noChangeArrowheads="1"/>
            </p:cNvSpPr>
            <p:nvPr userDrawn="1"/>
          </p:nvSpPr>
          <p:spPr bwMode="auto">
            <a:xfrm>
              <a:off x="336" y="1728"/>
              <a:ext cx="2544" cy="52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8" name="Rectangle 1030"/>
            <p:cNvSpPr>
              <a:spLocks noChangeArrowheads="1"/>
            </p:cNvSpPr>
            <p:nvPr userDrawn="1"/>
          </p:nvSpPr>
          <p:spPr bwMode="auto">
            <a:xfrm>
              <a:off x="336" y="1200"/>
              <a:ext cx="2544" cy="52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9" name="Rectangle 1031"/>
            <p:cNvSpPr>
              <a:spLocks noChangeArrowheads="1"/>
            </p:cNvSpPr>
            <p:nvPr userDrawn="1"/>
          </p:nvSpPr>
          <p:spPr bwMode="white">
            <a:xfrm>
              <a:off x="432" y="1296"/>
              <a:ext cx="4896" cy="8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 name="Group 1032"/>
          <p:cNvGrpSpPr>
            <a:grpSpLocks/>
          </p:cNvGrpSpPr>
          <p:nvPr/>
        </p:nvGrpSpPr>
        <p:grpSpPr bwMode="auto">
          <a:xfrm>
            <a:off x="304800" y="6783388"/>
            <a:ext cx="8458200" cy="74612"/>
            <a:chOff x="192" y="3840"/>
            <a:chExt cx="5328" cy="47"/>
          </a:xfrm>
        </p:grpSpPr>
        <p:grpSp>
          <p:nvGrpSpPr>
            <p:cNvPr id="11" name="Group 1033"/>
            <p:cNvGrpSpPr>
              <a:grpSpLocks/>
            </p:cNvGrpSpPr>
            <p:nvPr userDrawn="1"/>
          </p:nvGrpSpPr>
          <p:grpSpPr bwMode="auto">
            <a:xfrm>
              <a:off x="192" y="3840"/>
              <a:ext cx="624" cy="47"/>
              <a:chOff x="624" y="3706"/>
              <a:chExt cx="1056" cy="106"/>
            </a:xfrm>
          </p:grpSpPr>
          <p:sp>
            <p:nvSpPr>
              <p:cNvPr id="33" name="Rectangle 1034"/>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4" name="Rectangle 1035"/>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2" name="Group 1036"/>
            <p:cNvGrpSpPr>
              <a:grpSpLocks/>
            </p:cNvGrpSpPr>
            <p:nvPr userDrawn="1"/>
          </p:nvGrpSpPr>
          <p:grpSpPr bwMode="auto">
            <a:xfrm>
              <a:off x="864" y="3840"/>
              <a:ext cx="624" cy="47"/>
              <a:chOff x="624" y="3600"/>
              <a:chExt cx="1056" cy="106"/>
            </a:xfrm>
          </p:grpSpPr>
          <p:sp>
            <p:nvSpPr>
              <p:cNvPr id="31" name="Rectangle 1037"/>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2" name="Rectangle 1038"/>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3" name="Group 1039"/>
            <p:cNvGrpSpPr>
              <a:grpSpLocks/>
            </p:cNvGrpSpPr>
            <p:nvPr userDrawn="1"/>
          </p:nvGrpSpPr>
          <p:grpSpPr bwMode="auto">
            <a:xfrm>
              <a:off x="1536" y="3840"/>
              <a:ext cx="624" cy="47"/>
              <a:chOff x="624" y="3706"/>
              <a:chExt cx="1056" cy="106"/>
            </a:xfrm>
          </p:grpSpPr>
          <p:sp>
            <p:nvSpPr>
              <p:cNvPr id="29" name="Rectangle 1040"/>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0" name="Rectangle 1041"/>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 name="Group 1042"/>
            <p:cNvGrpSpPr>
              <a:grpSpLocks/>
            </p:cNvGrpSpPr>
            <p:nvPr userDrawn="1"/>
          </p:nvGrpSpPr>
          <p:grpSpPr bwMode="auto">
            <a:xfrm>
              <a:off x="2208" y="3840"/>
              <a:ext cx="624" cy="47"/>
              <a:chOff x="624" y="3600"/>
              <a:chExt cx="1056" cy="106"/>
            </a:xfrm>
          </p:grpSpPr>
          <p:sp>
            <p:nvSpPr>
              <p:cNvPr id="27" name="Rectangle 1043"/>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8" name="Rectangle 1044"/>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5" name="Group 1045"/>
            <p:cNvGrpSpPr>
              <a:grpSpLocks/>
            </p:cNvGrpSpPr>
            <p:nvPr userDrawn="1"/>
          </p:nvGrpSpPr>
          <p:grpSpPr bwMode="auto">
            <a:xfrm>
              <a:off x="2880" y="3840"/>
              <a:ext cx="624" cy="47"/>
              <a:chOff x="624" y="3706"/>
              <a:chExt cx="1056" cy="106"/>
            </a:xfrm>
          </p:grpSpPr>
          <p:sp>
            <p:nvSpPr>
              <p:cNvPr id="25" name="Rectangle 104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6" name="Rectangle 104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 name="Group 1048"/>
            <p:cNvGrpSpPr>
              <a:grpSpLocks/>
            </p:cNvGrpSpPr>
            <p:nvPr userDrawn="1"/>
          </p:nvGrpSpPr>
          <p:grpSpPr bwMode="auto">
            <a:xfrm>
              <a:off x="3552" y="3840"/>
              <a:ext cx="624" cy="47"/>
              <a:chOff x="624" y="3600"/>
              <a:chExt cx="1056" cy="106"/>
            </a:xfrm>
          </p:grpSpPr>
          <p:sp>
            <p:nvSpPr>
              <p:cNvPr id="23" name="Rectangle 104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4" name="Rectangle 105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7" name="Group 1051"/>
            <p:cNvGrpSpPr>
              <a:grpSpLocks/>
            </p:cNvGrpSpPr>
            <p:nvPr userDrawn="1"/>
          </p:nvGrpSpPr>
          <p:grpSpPr bwMode="auto">
            <a:xfrm>
              <a:off x="4224" y="3840"/>
              <a:ext cx="624" cy="47"/>
              <a:chOff x="624" y="3706"/>
              <a:chExt cx="1056" cy="106"/>
            </a:xfrm>
          </p:grpSpPr>
          <p:sp>
            <p:nvSpPr>
              <p:cNvPr id="21" name="Rectangle 105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2" name="Rectangle 105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8" name="Group 1054"/>
            <p:cNvGrpSpPr>
              <a:grpSpLocks/>
            </p:cNvGrpSpPr>
            <p:nvPr userDrawn="1"/>
          </p:nvGrpSpPr>
          <p:grpSpPr bwMode="auto">
            <a:xfrm>
              <a:off x="4896" y="3840"/>
              <a:ext cx="624" cy="47"/>
              <a:chOff x="624" y="3600"/>
              <a:chExt cx="1056" cy="106"/>
            </a:xfrm>
          </p:grpSpPr>
          <p:sp>
            <p:nvSpPr>
              <p:cNvPr id="19" name="Rectangle 105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 name="Rectangle 105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35" name="Group 1062"/>
          <p:cNvGrpSpPr>
            <a:grpSpLocks/>
          </p:cNvGrpSpPr>
          <p:nvPr/>
        </p:nvGrpSpPr>
        <p:grpSpPr bwMode="auto">
          <a:xfrm>
            <a:off x="304800" y="77788"/>
            <a:ext cx="8458200" cy="74612"/>
            <a:chOff x="192" y="3840"/>
            <a:chExt cx="5328" cy="47"/>
          </a:xfrm>
        </p:grpSpPr>
        <p:grpSp>
          <p:nvGrpSpPr>
            <p:cNvPr id="36" name="Group 1063"/>
            <p:cNvGrpSpPr>
              <a:grpSpLocks/>
            </p:cNvGrpSpPr>
            <p:nvPr userDrawn="1"/>
          </p:nvGrpSpPr>
          <p:grpSpPr bwMode="auto">
            <a:xfrm>
              <a:off x="192" y="3840"/>
              <a:ext cx="624" cy="47"/>
              <a:chOff x="624" y="3706"/>
              <a:chExt cx="1056" cy="106"/>
            </a:xfrm>
          </p:grpSpPr>
          <p:sp>
            <p:nvSpPr>
              <p:cNvPr id="58" name="Rectangle 1064"/>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9" name="Rectangle 1065"/>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37" name="Group 1066"/>
            <p:cNvGrpSpPr>
              <a:grpSpLocks/>
            </p:cNvGrpSpPr>
            <p:nvPr userDrawn="1"/>
          </p:nvGrpSpPr>
          <p:grpSpPr bwMode="auto">
            <a:xfrm>
              <a:off x="864" y="3840"/>
              <a:ext cx="624" cy="47"/>
              <a:chOff x="624" y="3600"/>
              <a:chExt cx="1056" cy="106"/>
            </a:xfrm>
          </p:grpSpPr>
          <p:sp>
            <p:nvSpPr>
              <p:cNvPr id="56" name="Rectangle 1067"/>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7" name="Rectangle 1068"/>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38" name="Group 1069"/>
            <p:cNvGrpSpPr>
              <a:grpSpLocks/>
            </p:cNvGrpSpPr>
            <p:nvPr userDrawn="1"/>
          </p:nvGrpSpPr>
          <p:grpSpPr bwMode="auto">
            <a:xfrm>
              <a:off x="1536" y="3840"/>
              <a:ext cx="624" cy="47"/>
              <a:chOff x="624" y="3706"/>
              <a:chExt cx="1056" cy="106"/>
            </a:xfrm>
          </p:grpSpPr>
          <p:sp>
            <p:nvSpPr>
              <p:cNvPr id="54" name="Rectangle 1070"/>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5" name="Rectangle 1071"/>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39" name="Group 1072"/>
            <p:cNvGrpSpPr>
              <a:grpSpLocks/>
            </p:cNvGrpSpPr>
            <p:nvPr userDrawn="1"/>
          </p:nvGrpSpPr>
          <p:grpSpPr bwMode="auto">
            <a:xfrm>
              <a:off x="2208" y="3840"/>
              <a:ext cx="624" cy="47"/>
              <a:chOff x="624" y="3600"/>
              <a:chExt cx="1056" cy="106"/>
            </a:xfrm>
          </p:grpSpPr>
          <p:sp>
            <p:nvSpPr>
              <p:cNvPr id="52" name="Rectangle 1073"/>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3" name="Rectangle 1074"/>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40" name="Group 1075"/>
            <p:cNvGrpSpPr>
              <a:grpSpLocks/>
            </p:cNvGrpSpPr>
            <p:nvPr userDrawn="1"/>
          </p:nvGrpSpPr>
          <p:grpSpPr bwMode="auto">
            <a:xfrm>
              <a:off x="2880" y="3840"/>
              <a:ext cx="624" cy="47"/>
              <a:chOff x="624" y="3706"/>
              <a:chExt cx="1056" cy="106"/>
            </a:xfrm>
          </p:grpSpPr>
          <p:sp>
            <p:nvSpPr>
              <p:cNvPr id="50" name="Rectangle 107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1" name="Rectangle 107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41" name="Group 1078"/>
            <p:cNvGrpSpPr>
              <a:grpSpLocks/>
            </p:cNvGrpSpPr>
            <p:nvPr userDrawn="1"/>
          </p:nvGrpSpPr>
          <p:grpSpPr bwMode="auto">
            <a:xfrm>
              <a:off x="3552" y="3840"/>
              <a:ext cx="624" cy="47"/>
              <a:chOff x="624" y="3600"/>
              <a:chExt cx="1056" cy="106"/>
            </a:xfrm>
          </p:grpSpPr>
          <p:sp>
            <p:nvSpPr>
              <p:cNvPr id="48" name="Rectangle 107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49" name="Rectangle 108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42" name="Group 1081"/>
            <p:cNvGrpSpPr>
              <a:grpSpLocks/>
            </p:cNvGrpSpPr>
            <p:nvPr userDrawn="1"/>
          </p:nvGrpSpPr>
          <p:grpSpPr bwMode="auto">
            <a:xfrm>
              <a:off x="4224" y="3840"/>
              <a:ext cx="624" cy="47"/>
              <a:chOff x="624" y="3706"/>
              <a:chExt cx="1056" cy="106"/>
            </a:xfrm>
          </p:grpSpPr>
          <p:sp>
            <p:nvSpPr>
              <p:cNvPr id="46" name="Rectangle 108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47" name="Rectangle 108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43" name="Group 1084"/>
            <p:cNvGrpSpPr>
              <a:grpSpLocks/>
            </p:cNvGrpSpPr>
            <p:nvPr userDrawn="1"/>
          </p:nvGrpSpPr>
          <p:grpSpPr bwMode="auto">
            <a:xfrm>
              <a:off x="4896" y="3840"/>
              <a:ext cx="624" cy="47"/>
              <a:chOff x="624" y="3600"/>
              <a:chExt cx="1056" cy="106"/>
            </a:xfrm>
          </p:grpSpPr>
          <p:sp>
            <p:nvSpPr>
              <p:cNvPr id="44" name="Rectangle 108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45" name="Rectangle 108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60" name="Group 1087"/>
          <p:cNvGrpSpPr>
            <a:grpSpLocks/>
          </p:cNvGrpSpPr>
          <p:nvPr/>
        </p:nvGrpSpPr>
        <p:grpSpPr bwMode="auto">
          <a:xfrm>
            <a:off x="304800" y="152400"/>
            <a:ext cx="8458200" cy="74613"/>
            <a:chOff x="192" y="3840"/>
            <a:chExt cx="5328" cy="47"/>
          </a:xfrm>
        </p:grpSpPr>
        <p:grpSp>
          <p:nvGrpSpPr>
            <p:cNvPr id="61" name="Group 1088"/>
            <p:cNvGrpSpPr>
              <a:grpSpLocks/>
            </p:cNvGrpSpPr>
            <p:nvPr userDrawn="1"/>
          </p:nvGrpSpPr>
          <p:grpSpPr bwMode="auto">
            <a:xfrm>
              <a:off x="192" y="3840"/>
              <a:ext cx="624" cy="47"/>
              <a:chOff x="624" y="3706"/>
              <a:chExt cx="1056" cy="106"/>
            </a:xfrm>
          </p:grpSpPr>
          <p:sp>
            <p:nvSpPr>
              <p:cNvPr id="83" name="Rectangle 1089"/>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84" name="Rectangle 1090"/>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2" name="Group 1091"/>
            <p:cNvGrpSpPr>
              <a:grpSpLocks/>
            </p:cNvGrpSpPr>
            <p:nvPr userDrawn="1"/>
          </p:nvGrpSpPr>
          <p:grpSpPr bwMode="auto">
            <a:xfrm>
              <a:off x="864" y="3840"/>
              <a:ext cx="624" cy="47"/>
              <a:chOff x="624" y="3600"/>
              <a:chExt cx="1056" cy="106"/>
            </a:xfrm>
          </p:grpSpPr>
          <p:sp>
            <p:nvSpPr>
              <p:cNvPr id="81" name="Rectangle 1092"/>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82" name="Rectangle 1093"/>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3" name="Group 1094"/>
            <p:cNvGrpSpPr>
              <a:grpSpLocks/>
            </p:cNvGrpSpPr>
            <p:nvPr userDrawn="1"/>
          </p:nvGrpSpPr>
          <p:grpSpPr bwMode="auto">
            <a:xfrm>
              <a:off x="1536" y="3840"/>
              <a:ext cx="624" cy="47"/>
              <a:chOff x="624" y="3706"/>
              <a:chExt cx="1056" cy="106"/>
            </a:xfrm>
          </p:grpSpPr>
          <p:sp>
            <p:nvSpPr>
              <p:cNvPr id="79" name="Rectangle 1095"/>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80" name="Rectangle 1096"/>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4" name="Group 1097"/>
            <p:cNvGrpSpPr>
              <a:grpSpLocks/>
            </p:cNvGrpSpPr>
            <p:nvPr userDrawn="1"/>
          </p:nvGrpSpPr>
          <p:grpSpPr bwMode="auto">
            <a:xfrm>
              <a:off x="2208" y="3840"/>
              <a:ext cx="624" cy="47"/>
              <a:chOff x="624" y="3600"/>
              <a:chExt cx="1056" cy="106"/>
            </a:xfrm>
          </p:grpSpPr>
          <p:sp>
            <p:nvSpPr>
              <p:cNvPr id="77" name="Rectangle 1098"/>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8" name="Rectangle 1099"/>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5" name="Group 1100"/>
            <p:cNvGrpSpPr>
              <a:grpSpLocks/>
            </p:cNvGrpSpPr>
            <p:nvPr userDrawn="1"/>
          </p:nvGrpSpPr>
          <p:grpSpPr bwMode="auto">
            <a:xfrm>
              <a:off x="2880" y="3840"/>
              <a:ext cx="624" cy="47"/>
              <a:chOff x="624" y="3706"/>
              <a:chExt cx="1056" cy="106"/>
            </a:xfrm>
          </p:grpSpPr>
          <p:sp>
            <p:nvSpPr>
              <p:cNvPr id="75" name="Rectangle 1101"/>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6" name="Rectangle 1102"/>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6" name="Group 1103"/>
            <p:cNvGrpSpPr>
              <a:grpSpLocks/>
            </p:cNvGrpSpPr>
            <p:nvPr userDrawn="1"/>
          </p:nvGrpSpPr>
          <p:grpSpPr bwMode="auto">
            <a:xfrm>
              <a:off x="3552" y="3840"/>
              <a:ext cx="624" cy="47"/>
              <a:chOff x="624" y="3600"/>
              <a:chExt cx="1056" cy="106"/>
            </a:xfrm>
          </p:grpSpPr>
          <p:sp>
            <p:nvSpPr>
              <p:cNvPr id="73" name="Rectangle 1104"/>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4" name="Rectangle 1105"/>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7" name="Group 1106"/>
            <p:cNvGrpSpPr>
              <a:grpSpLocks/>
            </p:cNvGrpSpPr>
            <p:nvPr userDrawn="1"/>
          </p:nvGrpSpPr>
          <p:grpSpPr bwMode="auto">
            <a:xfrm>
              <a:off x="4224" y="3840"/>
              <a:ext cx="624" cy="47"/>
              <a:chOff x="624" y="3706"/>
              <a:chExt cx="1056" cy="106"/>
            </a:xfrm>
          </p:grpSpPr>
          <p:sp>
            <p:nvSpPr>
              <p:cNvPr id="71" name="Rectangle 1107"/>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2" name="Rectangle 1108"/>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68" name="Group 1109"/>
            <p:cNvGrpSpPr>
              <a:grpSpLocks/>
            </p:cNvGrpSpPr>
            <p:nvPr userDrawn="1"/>
          </p:nvGrpSpPr>
          <p:grpSpPr bwMode="auto">
            <a:xfrm>
              <a:off x="4896" y="3840"/>
              <a:ext cx="624" cy="47"/>
              <a:chOff x="624" y="3600"/>
              <a:chExt cx="1056" cy="106"/>
            </a:xfrm>
          </p:grpSpPr>
          <p:sp>
            <p:nvSpPr>
              <p:cNvPr id="69" name="Rectangle 1110"/>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 name="Rectangle 1111"/>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85" name="Group 1112"/>
          <p:cNvGrpSpPr>
            <a:grpSpLocks/>
          </p:cNvGrpSpPr>
          <p:nvPr/>
        </p:nvGrpSpPr>
        <p:grpSpPr bwMode="auto">
          <a:xfrm>
            <a:off x="4267200" y="5334000"/>
            <a:ext cx="855663" cy="831850"/>
            <a:chOff x="3216" y="2448"/>
            <a:chExt cx="1979" cy="1729"/>
          </a:xfrm>
        </p:grpSpPr>
        <p:sp>
          <p:nvSpPr>
            <p:cNvPr id="86" name="Line 1113"/>
            <p:cNvSpPr>
              <a:spLocks noChangeShapeType="1"/>
            </p:cNvSpPr>
            <p:nvPr/>
          </p:nvSpPr>
          <p:spPr bwMode="auto">
            <a:xfrm flipV="1">
              <a:off x="3888" y="3359"/>
              <a:ext cx="143" cy="1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 name="Freeform 1114"/>
            <p:cNvSpPr>
              <a:spLocks/>
            </p:cNvSpPr>
            <p:nvPr/>
          </p:nvSpPr>
          <p:spPr bwMode="auto">
            <a:xfrm>
              <a:off x="3289" y="4065"/>
              <a:ext cx="114" cy="112"/>
            </a:xfrm>
            <a:custGeom>
              <a:avLst/>
              <a:gdLst>
                <a:gd name="T0" fmla="*/ 112 w 115"/>
                <a:gd name="T1" fmla="*/ 112 h 112"/>
                <a:gd name="T2" fmla="*/ 115 w 115"/>
                <a:gd name="T3" fmla="*/ 0 h 112"/>
                <a:gd name="T4" fmla="*/ 0 w 115"/>
                <a:gd name="T5" fmla="*/ 0 h 112"/>
                <a:gd name="T6" fmla="*/ 0 w 115"/>
                <a:gd name="T7" fmla="*/ 112 h 112"/>
                <a:gd name="T8" fmla="*/ 115 w 115"/>
                <a:gd name="T9" fmla="*/ 112 h 112"/>
                <a:gd name="T10" fmla="*/ 115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2" y="112"/>
                  </a:moveTo>
                  <a:lnTo>
                    <a:pt x="115" y="0"/>
                  </a:lnTo>
                  <a:lnTo>
                    <a:pt x="0" y="0"/>
                  </a:lnTo>
                  <a:lnTo>
                    <a:pt x="0" y="112"/>
                  </a:lnTo>
                  <a:lnTo>
                    <a:pt x="115" y="112"/>
                  </a:lnTo>
                </a:path>
              </a:pathLst>
            </a:custGeom>
            <a:solidFill>
              <a:srgbClr val="FF0066">
                <a:alpha val="50195"/>
              </a:srgbClr>
            </a:solidFill>
            <a:ln w="7938">
              <a:solidFill>
                <a:schemeClr val="tx1"/>
              </a:solidFill>
              <a:prstDash val="solid"/>
              <a:round/>
              <a:headEnd/>
              <a:tailEnd/>
            </a:ln>
          </p:spPr>
          <p:txBody>
            <a:bodyPr/>
            <a:lstStyle/>
            <a:p>
              <a:endParaRPr lang="en-US"/>
            </a:p>
          </p:txBody>
        </p:sp>
        <p:sp>
          <p:nvSpPr>
            <p:cNvPr id="88" name="Freeform 1115"/>
            <p:cNvSpPr>
              <a:spLocks/>
            </p:cNvSpPr>
            <p:nvPr/>
          </p:nvSpPr>
          <p:spPr bwMode="auto">
            <a:xfrm>
              <a:off x="3947" y="4065"/>
              <a:ext cx="117" cy="112"/>
            </a:xfrm>
            <a:custGeom>
              <a:avLst/>
              <a:gdLst>
                <a:gd name="T0" fmla="*/ 112 w 115"/>
                <a:gd name="T1" fmla="*/ 112 h 112"/>
                <a:gd name="T2" fmla="*/ 115 w 115"/>
                <a:gd name="T3" fmla="*/ 0 h 112"/>
                <a:gd name="T4" fmla="*/ 0 w 115"/>
                <a:gd name="T5" fmla="*/ 0 h 112"/>
                <a:gd name="T6" fmla="*/ 0 w 115"/>
                <a:gd name="T7" fmla="*/ 112 h 112"/>
                <a:gd name="T8" fmla="*/ 115 w 115"/>
                <a:gd name="T9" fmla="*/ 112 h 112"/>
                <a:gd name="T10" fmla="*/ 115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2" y="112"/>
                  </a:moveTo>
                  <a:lnTo>
                    <a:pt x="115" y="0"/>
                  </a:lnTo>
                  <a:lnTo>
                    <a:pt x="0" y="0"/>
                  </a:lnTo>
                  <a:lnTo>
                    <a:pt x="0" y="112"/>
                  </a:lnTo>
                  <a:lnTo>
                    <a:pt x="115" y="112"/>
                  </a:lnTo>
                </a:path>
              </a:pathLst>
            </a:custGeom>
            <a:solidFill>
              <a:schemeClr val="accent1">
                <a:alpha val="50195"/>
              </a:schemeClr>
            </a:solidFill>
            <a:ln w="7938">
              <a:solidFill>
                <a:schemeClr val="tx1"/>
              </a:solidFill>
              <a:prstDash val="solid"/>
              <a:round/>
              <a:headEnd/>
              <a:tailEnd/>
            </a:ln>
          </p:spPr>
          <p:txBody>
            <a:bodyPr/>
            <a:lstStyle/>
            <a:p>
              <a:endParaRPr lang="en-US"/>
            </a:p>
          </p:txBody>
        </p:sp>
        <p:sp>
          <p:nvSpPr>
            <p:cNvPr id="89" name="Freeform 1116"/>
            <p:cNvSpPr>
              <a:spLocks/>
            </p:cNvSpPr>
            <p:nvPr/>
          </p:nvSpPr>
          <p:spPr bwMode="auto">
            <a:xfrm>
              <a:off x="4152" y="2448"/>
              <a:ext cx="110" cy="112"/>
            </a:xfrm>
            <a:custGeom>
              <a:avLst/>
              <a:gdLst>
                <a:gd name="T0" fmla="*/ 112 w 112"/>
                <a:gd name="T1" fmla="*/ 112 h 112"/>
                <a:gd name="T2" fmla="*/ 112 w 112"/>
                <a:gd name="T3" fmla="*/ 0 h 112"/>
                <a:gd name="T4" fmla="*/ 0 w 112"/>
                <a:gd name="T5" fmla="*/ 0 h 112"/>
                <a:gd name="T6" fmla="*/ 0 w 112"/>
                <a:gd name="T7" fmla="*/ 112 h 112"/>
                <a:gd name="T8" fmla="*/ 112 w 112"/>
                <a:gd name="T9" fmla="*/ 112 h 112"/>
                <a:gd name="T10" fmla="*/ 112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1">
                <a:alpha val="50195"/>
              </a:schemeClr>
            </a:solidFill>
            <a:ln w="7938">
              <a:solidFill>
                <a:srgbClr val="000000"/>
              </a:solidFill>
              <a:prstDash val="solid"/>
              <a:round/>
              <a:headEnd/>
              <a:tailEnd/>
            </a:ln>
          </p:spPr>
          <p:txBody>
            <a:bodyPr/>
            <a:lstStyle/>
            <a:p>
              <a:endParaRPr lang="en-US"/>
            </a:p>
          </p:txBody>
        </p:sp>
        <p:sp>
          <p:nvSpPr>
            <p:cNvPr id="90" name="Freeform 1117"/>
            <p:cNvSpPr>
              <a:spLocks/>
            </p:cNvSpPr>
            <p:nvPr/>
          </p:nvSpPr>
          <p:spPr bwMode="auto">
            <a:xfrm>
              <a:off x="3605" y="2755"/>
              <a:ext cx="114" cy="112"/>
            </a:xfrm>
            <a:custGeom>
              <a:avLst/>
              <a:gdLst>
                <a:gd name="T0" fmla="*/ 112 w 114"/>
                <a:gd name="T1" fmla="*/ 112 h 112"/>
                <a:gd name="T2" fmla="*/ 114 w 114"/>
                <a:gd name="T3" fmla="*/ 0 h 112"/>
                <a:gd name="T4" fmla="*/ 0 w 114"/>
                <a:gd name="T5" fmla="*/ 0 h 112"/>
                <a:gd name="T6" fmla="*/ 0 w 114"/>
                <a:gd name="T7" fmla="*/ 112 h 112"/>
                <a:gd name="T8" fmla="*/ 114 w 114"/>
                <a:gd name="T9" fmla="*/ 112 h 112"/>
                <a:gd name="T10" fmla="*/ 114 w 114"/>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112">
                  <a:moveTo>
                    <a:pt x="112" y="112"/>
                  </a:moveTo>
                  <a:lnTo>
                    <a:pt x="114" y="0"/>
                  </a:lnTo>
                  <a:lnTo>
                    <a:pt x="0" y="0"/>
                  </a:lnTo>
                  <a:lnTo>
                    <a:pt x="0" y="112"/>
                  </a:lnTo>
                  <a:lnTo>
                    <a:pt x="114" y="112"/>
                  </a:lnTo>
                </a:path>
              </a:pathLst>
            </a:custGeom>
            <a:solidFill>
              <a:schemeClr val="accent2">
                <a:alpha val="50195"/>
              </a:schemeClr>
            </a:solidFill>
            <a:ln w="7938">
              <a:solidFill>
                <a:srgbClr val="000000"/>
              </a:solidFill>
              <a:prstDash val="solid"/>
              <a:round/>
              <a:headEnd/>
              <a:tailEnd/>
            </a:ln>
          </p:spPr>
          <p:txBody>
            <a:bodyPr/>
            <a:lstStyle/>
            <a:p>
              <a:endParaRPr lang="en-US"/>
            </a:p>
          </p:txBody>
        </p:sp>
        <p:sp>
          <p:nvSpPr>
            <p:cNvPr id="91" name="Freeform 1118"/>
            <p:cNvSpPr>
              <a:spLocks/>
            </p:cNvSpPr>
            <p:nvPr/>
          </p:nvSpPr>
          <p:spPr bwMode="auto">
            <a:xfrm>
              <a:off x="4703" y="2752"/>
              <a:ext cx="114" cy="115"/>
            </a:xfrm>
            <a:custGeom>
              <a:avLst/>
              <a:gdLst>
                <a:gd name="T0" fmla="*/ 0 w 114"/>
                <a:gd name="T1" fmla="*/ 112 h 115"/>
                <a:gd name="T2" fmla="*/ 114 w 114"/>
                <a:gd name="T3" fmla="*/ 115 h 115"/>
                <a:gd name="T4" fmla="*/ 114 w 114"/>
                <a:gd name="T5" fmla="*/ 0 h 115"/>
                <a:gd name="T6" fmla="*/ 2 w 114"/>
                <a:gd name="T7" fmla="*/ 0 h 115"/>
                <a:gd name="T8" fmla="*/ 2 w 114"/>
                <a:gd name="T9" fmla="*/ 115 h 115"/>
                <a:gd name="T10" fmla="*/ 2 w 114"/>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115">
                  <a:moveTo>
                    <a:pt x="0" y="112"/>
                  </a:moveTo>
                  <a:lnTo>
                    <a:pt x="114" y="115"/>
                  </a:lnTo>
                  <a:lnTo>
                    <a:pt x="114" y="0"/>
                  </a:lnTo>
                  <a:lnTo>
                    <a:pt x="2" y="0"/>
                  </a:lnTo>
                  <a:lnTo>
                    <a:pt x="2" y="115"/>
                  </a:lnTo>
                </a:path>
              </a:pathLst>
            </a:custGeom>
            <a:solidFill>
              <a:srgbClr val="996633">
                <a:alpha val="50195"/>
              </a:srgbClr>
            </a:solidFill>
            <a:ln w="7938">
              <a:solidFill>
                <a:srgbClr val="000000"/>
              </a:solidFill>
              <a:prstDash val="solid"/>
              <a:round/>
              <a:headEnd/>
              <a:tailEnd/>
            </a:ln>
          </p:spPr>
          <p:txBody>
            <a:bodyPr/>
            <a:lstStyle/>
            <a:p>
              <a:endParaRPr lang="en-US"/>
            </a:p>
          </p:txBody>
        </p:sp>
        <p:sp>
          <p:nvSpPr>
            <p:cNvPr id="92" name="Freeform 1119"/>
            <p:cNvSpPr>
              <a:spLocks/>
            </p:cNvSpPr>
            <p:nvPr/>
          </p:nvSpPr>
          <p:spPr bwMode="auto">
            <a:xfrm>
              <a:off x="5081" y="3332"/>
              <a:ext cx="114" cy="115"/>
            </a:xfrm>
            <a:custGeom>
              <a:avLst/>
              <a:gdLst>
                <a:gd name="T0" fmla="*/ 0 w 112"/>
                <a:gd name="T1" fmla="*/ 112 h 114"/>
                <a:gd name="T2" fmla="*/ 112 w 112"/>
                <a:gd name="T3" fmla="*/ 114 h 114"/>
                <a:gd name="T4" fmla="*/ 112 w 112"/>
                <a:gd name="T5" fmla="*/ 0 h 114"/>
                <a:gd name="T6" fmla="*/ 0 w 112"/>
                <a:gd name="T7" fmla="*/ 0 h 114"/>
                <a:gd name="T8" fmla="*/ 0 w 112"/>
                <a:gd name="T9" fmla="*/ 114 h 114"/>
                <a:gd name="T10" fmla="*/ 0 w 112"/>
                <a:gd name="T11" fmla="*/ 114 h 1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4">
                  <a:moveTo>
                    <a:pt x="0" y="112"/>
                  </a:moveTo>
                  <a:lnTo>
                    <a:pt x="112" y="114"/>
                  </a:lnTo>
                  <a:lnTo>
                    <a:pt x="112" y="0"/>
                  </a:lnTo>
                  <a:lnTo>
                    <a:pt x="0" y="0"/>
                  </a:lnTo>
                  <a:lnTo>
                    <a:pt x="0" y="114"/>
                  </a:lnTo>
                </a:path>
              </a:pathLst>
            </a:custGeom>
            <a:solidFill>
              <a:srgbClr val="FF0066">
                <a:alpha val="50195"/>
              </a:srgbClr>
            </a:solidFill>
            <a:ln w="7938">
              <a:solidFill>
                <a:srgbClr val="000000"/>
              </a:solidFill>
              <a:prstDash val="solid"/>
              <a:round/>
              <a:headEnd/>
              <a:tailEnd/>
            </a:ln>
          </p:spPr>
          <p:txBody>
            <a:bodyPr/>
            <a:lstStyle/>
            <a:p>
              <a:endParaRPr lang="en-US"/>
            </a:p>
          </p:txBody>
        </p:sp>
        <p:sp>
          <p:nvSpPr>
            <p:cNvPr id="93" name="Freeform 1120"/>
            <p:cNvSpPr>
              <a:spLocks/>
            </p:cNvSpPr>
            <p:nvPr/>
          </p:nvSpPr>
          <p:spPr bwMode="auto">
            <a:xfrm>
              <a:off x="3216" y="3336"/>
              <a:ext cx="114" cy="112"/>
            </a:xfrm>
            <a:custGeom>
              <a:avLst/>
              <a:gdLst>
                <a:gd name="T0" fmla="*/ 115 w 115"/>
                <a:gd name="T1" fmla="*/ 112 h 112"/>
                <a:gd name="T2" fmla="*/ 115 w 115"/>
                <a:gd name="T3" fmla="*/ 0 h 112"/>
                <a:gd name="T4" fmla="*/ 0 w 115"/>
                <a:gd name="T5" fmla="*/ 0 h 112"/>
                <a:gd name="T6" fmla="*/ 0 w 115"/>
                <a:gd name="T7" fmla="*/ 112 h 112"/>
                <a:gd name="T8" fmla="*/ 115 w 115"/>
                <a:gd name="T9" fmla="*/ 112 h 112"/>
                <a:gd name="T10" fmla="*/ 115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5" y="112"/>
                  </a:moveTo>
                  <a:lnTo>
                    <a:pt x="115" y="0"/>
                  </a:lnTo>
                  <a:lnTo>
                    <a:pt x="0" y="0"/>
                  </a:lnTo>
                  <a:lnTo>
                    <a:pt x="0" y="112"/>
                  </a:lnTo>
                  <a:lnTo>
                    <a:pt x="115" y="112"/>
                  </a:lnTo>
                </a:path>
              </a:pathLst>
            </a:custGeom>
            <a:solidFill>
              <a:srgbClr val="996633">
                <a:alpha val="50195"/>
              </a:srgbClr>
            </a:solidFill>
            <a:ln w="7938">
              <a:solidFill>
                <a:srgbClr val="000000"/>
              </a:solidFill>
              <a:prstDash val="solid"/>
              <a:round/>
              <a:headEnd/>
              <a:tailEnd/>
            </a:ln>
          </p:spPr>
          <p:txBody>
            <a:bodyPr/>
            <a:lstStyle/>
            <a:p>
              <a:endParaRPr lang="en-US"/>
            </a:p>
          </p:txBody>
        </p:sp>
        <p:grpSp>
          <p:nvGrpSpPr>
            <p:cNvPr id="94" name="Group 1121"/>
            <p:cNvGrpSpPr>
              <a:grpSpLocks/>
            </p:cNvGrpSpPr>
            <p:nvPr/>
          </p:nvGrpSpPr>
          <p:grpSpPr bwMode="auto">
            <a:xfrm>
              <a:off x="3892" y="2676"/>
              <a:ext cx="631" cy="472"/>
              <a:chOff x="3892" y="2676"/>
              <a:chExt cx="631" cy="472"/>
            </a:xfrm>
          </p:grpSpPr>
          <p:sp>
            <p:nvSpPr>
              <p:cNvPr id="126" name="Freeform 1122"/>
              <p:cNvSpPr>
                <a:spLocks/>
              </p:cNvSpPr>
              <p:nvPr/>
            </p:nvSpPr>
            <p:spPr bwMode="auto">
              <a:xfrm>
                <a:off x="4248" y="2686"/>
                <a:ext cx="275" cy="228"/>
              </a:xfrm>
              <a:custGeom>
                <a:avLst/>
                <a:gdLst>
                  <a:gd name="T0" fmla="*/ 0 w 277"/>
                  <a:gd name="T1" fmla="*/ 23 h 228"/>
                  <a:gd name="T2" fmla="*/ 5 w 277"/>
                  <a:gd name="T3" fmla="*/ 23 h 228"/>
                  <a:gd name="T4" fmla="*/ 10 w 277"/>
                  <a:gd name="T5" fmla="*/ 19 h 228"/>
                  <a:gd name="T6" fmla="*/ 17 w 277"/>
                  <a:gd name="T7" fmla="*/ 14 h 228"/>
                  <a:gd name="T8" fmla="*/ 26 w 277"/>
                  <a:gd name="T9" fmla="*/ 9 h 228"/>
                  <a:gd name="T10" fmla="*/ 36 w 277"/>
                  <a:gd name="T11" fmla="*/ 4 h 228"/>
                  <a:gd name="T12" fmla="*/ 50 w 277"/>
                  <a:gd name="T13" fmla="*/ 2 h 228"/>
                  <a:gd name="T14" fmla="*/ 65 w 277"/>
                  <a:gd name="T15" fmla="*/ 0 h 228"/>
                  <a:gd name="T16" fmla="*/ 79 w 277"/>
                  <a:gd name="T17" fmla="*/ 0 h 228"/>
                  <a:gd name="T18" fmla="*/ 96 w 277"/>
                  <a:gd name="T19" fmla="*/ 4 h 228"/>
                  <a:gd name="T20" fmla="*/ 110 w 277"/>
                  <a:gd name="T21" fmla="*/ 11 h 228"/>
                  <a:gd name="T22" fmla="*/ 124 w 277"/>
                  <a:gd name="T23" fmla="*/ 23 h 228"/>
                  <a:gd name="T24" fmla="*/ 134 w 277"/>
                  <a:gd name="T25" fmla="*/ 33 h 228"/>
                  <a:gd name="T26" fmla="*/ 143 w 277"/>
                  <a:gd name="T27" fmla="*/ 42 h 228"/>
                  <a:gd name="T28" fmla="*/ 148 w 277"/>
                  <a:gd name="T29" fmla="*/ 52 h 228"/>
                  <a:gd name="T30" fmla="*/ 150 w 277"/>
                  <a:gd name="T31" fmla="*/ 59 h 228"/>
                  <a:gd name="T32" fmla="*/ 153 w 277"/>
                  <a:gd name="T33" fmla="*/ 66 h 228"/>
                  <a:gd name="T34" fmla="*/ 153 w 277"/>
                  <a:gd name="T35" fmla="*/ 73 h 228"/>
                  <a:gd name="T36" fmla="*/ 153 w 277"/>
                  <a:gd name="T37" fmla="*/ 78 h 228"/>
                  <a:gd name="T38" fmla="*/ 153 w 277"/>
                  <a:gd name="T39" fmla="*/ 81 h 228"/>
                  <a:gd name="T40" fmla="*/ 153 w 277"/>
                  <a:gd name="T41" fmla="*/ 81 h 228"/>
                  <a:gd name="T42" fmla="*/ 153 w 277"/>
                  <a:gd name="T43" fmla="*/ 81 h 228"/>
                  <a:gd name="T44" fmla="*/ 155 w 277"/>
                  <a:gd name="T45" fmla="*/ 78 h 228"/>
                  <a:gd name="T46" fmla="*/ 160 w 277"/>
                  <a:gd name="T47" fmla="*/ 76 h 228"/>
                  <a:gd name="T48" fmla="*/ 167 w 277"/>
                  <a:gd name="T49" fmla="*/ 73 h 228"/>
                  <a:gd name="T50" fmla="*/ 174 w 277"/>
                  <a:gd name="T51" fmla="*/ 71 h 228"/>
                  <a:gd name="T52" fmla="*/ 181 w 277"/>
                  <a:gd name="T53" fmla="*/ 69 h 228"/>
                  <a:gd name="T54" fmla="*/ 191 w 277"/>
                  <a:gd name="T55" fmla="*/ 69 h 228"/>
                  <a:gd name="T56" fmla="*/ 200 w 277"/>
                  <a:gd name="T57" fmla="*/ 71 h 228"/>
                  <a:gd name="T58" fmla="*/ 210 w 277"/>
                  <a:gd name="T59" fmla="*/ 73 h 228"/>
                  <a:gd name="T60" fmla="*/ 219 w 277"/>
                  <a:gd name="T61" fmla="*/ 81 h 228"/>
                  <a:gd name="T62" fmla="*/ 229 w 277"/>
                  <a:gd name="T63" fmla="*/ 90 h 228"/>
                  <a:gd name="T64" fmla="*/ 234 w 277"/>
                  <a:gd name="T65" fmla="*/ 97 h 228"/>
                  <a:gd name="T66" fmla="*/ 236 w 277"/>
                  <a:gd name="T67" fmla="*/ 107 h 228"/>
                  <a:gd name="T68" fmla="*/ 239 w 277"/>
                  <a:gd name="T69" fmla="*/ 116 h 228"/>
                  <a:gd name="T70" fmla="*/ 239 w 277"/>
                  <a:gd name="T71" fmla="*/ 124 h 228"/>
                  <a:gd name="T72" fmla="*/ 236 w 277"/>
                  <a:gd name="T73" fmla="*/ 131 h 228"/>
                  <a:gd name="T74" fmla="*/ 236 w 277"/>
                  <a:gd name="T75" fmla="*/ 138 h 228"/>
                  <a:gd name="T76" fmla="*/ 234 w 277"/>
                  <a:gd name="T77" fmla="*/ 143 h 228"/>
                  <a:gd name="T78" fmla="*/ 234 w 277"/>
                  <a:gd name="T79" fmla="*/ 145 h 228"/>
                  <a:gd name="T80" fmla="*/ 231 w 277"/>
                  <a:gd name="T81" fmla="*/ 145 h 228"/>
                  <a:gd name="T82" fmla="*/ 234 w 277"/>
                  <a:gd name="T83" fmla="*/ 147 h 228"/>
                  <a:gd name="T84" fmla="*/ 236 w 277"/>
                  <a:gd name="T85" fmla="*/ 147 h 228"/>
                  <a:gd name="T86" fmla="*/ 241 w 277"/>
                  <a:gd name="T87" fmla="*/ 152 h 228"/>
                  <a:gd name="T88" fmla="*/ 248 w 277"/>
                  <a:gd name="T89" fmla="*/ 157 h 228"/>
                  <a:gd name="T90" fmla="*/ 253 w 277"/>
                  <a:gd name="T91" fmla="*/ 164 h 228"/>
                  <a:gd name="T92" fmla="*/ 260 w 277"/>
                  <a:gd name="T93" fmla="*/ 174 h 228"/>
                  <a:gd name="T94" fmla="*/ 267 w 277"/>
                  <a:gd name="T95" fmla="*/ 183 h 228"/>
                  <a:gd name="T96" fmla="*/ 272 w 277"/>
                  <a:gd name="T97" fmla="*/ 195 h 228"/>
                  <a:gd name="T98" fmla="*/ 274 w 277"/>
                  <a:gd name="T99" fmla="*/ 212 h 228"/>
                  <a:gd name="T100" fmla="*/ 277 w 277"/>
                  <a:gd name="T101" fmla="*/ 228 h 2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7" h="228">
                    <a:moveTo>
                      <a:pt x="0" y="23"/>
                    </a:moveTo>
                    <a:lnTo>
                      <a:pt x="5" y="23"/>
                    </a:lnTo>
                    <a:lnTo>
                      <a:pt x="10" y="19"/>
                    </a:lnTo>
                    <a:lnTo>
                      <a:pt x="17" y="14"/>
                    </a:lnTo>
                    <a:lnTo>
                      <a:pt x="26" y="9"/>
                    </a:lnTo>
                    <a:lnTo>
                      <a:pt x="36" y="4"/>
                    </a:lnTo>
                    <a:lnTo>
                      <a:pt x="50" y="2"/>
                    </a:lnTo>
                    <a:lnTo>
                      <a:pt x="65" y="0"/>
                    </a:lnTo>
                    <a:lnTo>
                      <a:pt x="79" y="0"/>
                    </a:lnTo>
                    <a:lnTo>
                      <a:pt x="96" y="4"/>
                    </a:lnTo>
                    <a:lnTo>
                      <a:pt x="110" y="11"/>
                    </a:lnTo>
                    <a:lnTo>
                      <a:pt x="124" y="23"/>
                    </a:lnTo>
                    <a:lnTo>
                      <a:pt x="134" y="33"/>
                    </a:lnTo>
                    <a:lnTo>
                      <a:pt x="143" y="42"/>
                    </a:lnTo>
                    <a:lnTo>
                      <a:pt x="148" y="52"/>
                    </a:lnTo>
                    <a:lnTo>
                      <a:pt x="150" y="59"/>
                    </a:lnTo>
                    <a:lnTo>
                      <a:pt x="153" y="66"/>
                    </a:lnTo>
                    <a:lnTo>
                      <a:pt x="153" y="73"/>
                    </a:lnTo>
                    <a:lnTo>
                      <a:pt x="153" y="78"/>
                    </a:lnTo>
                    <a:lnTo>
                      <a:pt x="153" y="81"/>
                    </a:lnTo>
                    <a:lnTo>
                      <a:pt x="155" y="78"/>
                    </a:lnTo>
                    <a:lnTo>
                      <a:pt x="160" y="76"/>
                    </a:lnTo>
                    <a:lnTo>
                      <a:pt x="167" y="73"/>
                    </a:lnTo>
                    <a:lnTo>
                      <a:pt x="174" y="71"/>
                    </a:lnTo>
                    <a:lnTo>
                      <a:pt x="181" y="69"/>
                    </a:lnTo>
                    <a:lnTo>
                      <a:pt x="191" y="69"/>
                    </a:lnTo>
                    <a:lnTo>
                      <a:pt x="200" y="71"/>
                    </a:lnTo>
                    <a:lnTo>
                      <a:pt x="210" y="73"/>
                    </a:lnTo>
                    <a:lnTo>
                      <a:pt x="219" y="81"/>
                    </a:lnTo>
                    <a:lnTo>
                      <a:pt x="229" y="90"/>
                    </a:lnTo>
                    <a:lnTo>
                      <a:pt x="234" y="97"/>
                    </a:lnTo>
                    <a:lnTo>
                      <a:pt x="236" y="107"/>
                    </a:lnTo>
                    <a:lnTo>
                      <a:pt x="239" y="116"/>
                    </a:lnTo>
                    <a:lnTo>
                      <a:pt x="239" y="124"/>
                    </a:lnTo>
                    <a:lnTo>
                      <a:pt x="236" y="131"/>
                    </a:lnTo>
                    <a:lnTo>
                      <a:pt x="236" y="138"/>
                    </a:lnTo>
                    <a:lnTo>
                      <a:pt x="234" y="143"/>
                    </a:lnTo>
                    <a:lnTo>
                      <a:pt x="234" y="145"/>
                    </a:lnTo>
                    <a:lnTo>
                      <a:pt x="231" y="145"/>
                    </a:lnTo>
                    <a:lnTo>
                      <a:pt x="234" y="147"/>
                    </a:lnTo>
                    <a:lnTo>
                      <a:pt x="236" y="147"/>
                    </a:lnTo>
                    <a:lnTo>
                      <a:pt x="241" y="152"/>
                    </a:lnTo>
                    <a:lnTo>
                      <a:pt x="248" y="157"/>
                    </a:lnTo>
                    <a:lnTo>
                      <a:pt x="253" y="164"/>
                    </a:lnTo>
                    <a:lnTo>
                      <a:pt x="260" y="174"/>
                    </a:lnTo>
                    <a:lnTo>
                      <a:pt x="267" y="183"/>
                    </a:lnTo>
                    <a:lnTo>
                      <a:pt x="272" y="195"/>
                    </a:lnTo>
                    <a:lnTo>
                      <a:pt x="274" y="212"/>
                    </a:lnTo>
                    <a:lnTo>
                      <a:pt x="277" y="22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7" name="Freeform 1123"/>
              <p:cNvSpPr>
                <a:spLocks/>
              </p:cNvSpPr>
              <p:nvPr/>
            </p:nvSpPr>
            <p:spPr bwMode="auto">
              <a:xfrm>
                <a:off x="3892" y="2676"/>
                <a:ext cx="356" cy="238"/>
              </a:xfrm>
              <a:custGeom>
                <a:avLst/>
                <a:gdLst>
                  <a:gd name="T0" fmla="*/ 2 w 358"/>
                  <a:gd name="T1" fmla="*/ 219 h 236"/>
                  <a:gd name="T2" fmla="*/ 9 w 358"/>
                  <a:gd name="T3" fmla="*/ 193 h 236"/>
                  <a:gd name="T4" fmla="*/ 21 w 358"/>
                  <a:gd name="T5" fmla="*/ 174 h 236"/>
                  <a:gd name="T6" fmla="*/ 33 w 358"/>
                  <a:gd name="T7" fmla="*/ 162 h 236"/>
                  <a:gd name="T8" fmla="*/ 43 w 358"/>
                  <a:gd name="T9" fmla="*/ 155 h 236"/>
                  <a:gd name="T10" fmla="*/ 43 w 358"/>
                  <a:gd name="T11" fmla="*/ 155 h 236"/>
                  <a:gd name="T12" fmla="*/ 40 w 358"/>
                  <a:gd name="T13" fmla="*/ 145 h 236"/>
                  <a:gd name="T14" fmla="*/ 38 w 358"/>
                  <a:gd name="T15" fmla="*/ 134 h 236"/>
                  <a:gd name="T16" fmla="*/ 38 w 358"/>
                  <a:gd name="T17" fmla="*/ 117 h 236"/>
                  <a:gd name="T18" fmla="*/ 48 w 358"/>
                  <a:gd name="T19" fmla="*/ 98 h 236"/>
                  <a:gd name="T20" fmla="*/ 67 w 358"/>
                  <a:gd name="T21" fmla="*/ 83 h 236"/>
                  <a:gd name="T22" fmla="*/ 83 w 358"/>
                  <a:gd name="T23" fmla="*/ 79 h 236"/>
                  <a:gd name="T24" fmla="*/ 102 w 358"/>
                  <a:gd name="T25" fmla="*/ 81 h 236"/>
                  <a:gd name="T26" fmla="*/ 114 w 358"/>
                  <a:gd name="T27" fmla="*/ 86 h 236"/>
                  <a:gd name="T28" fmla="*/ 121 w 358"/>
                  <a:gd name="T29" fmla="*/ 91 h 236"/>
                  <a:gd name="T30" fmla="*/ 124 w 358"/>
                  <a:gd name="T31" fmla="*/ 88 h 236"/>
                  <a:gd name="T32" fmla="*/ 121 w 358"/>
                  <a:gd name="T33" fmla="*/ 81 h 236"/>
                  <a:gd name="T34" fmla="*/ 124 w 358"/>
                  <a:gd name="T35" fmla="*/ 69 h 236"/>
                  <a:gd name="T36" fmla="*/ 133 w 358"/>
                  <a:gd name="T37" fmla="*/ 52 h 236"/>
                  <a:gd name="T38" fmla="*/ 152 w 358"/>
                  <a:gd name="T39" fmla="*/ 31 h 236"/>
                  <a:gd name="T40" fmla="*/ 181 w 358"/>
                  <a:gd name="T41" fmla="*/ 14 h 236"/>
                  <a:gd name="T42" fmla="*/ 212 w 358"/>
                  <a:gd name="T43" fmla="*/ 10 h 236"/>
                  <a:gd name="T44" fmla="*/ 238 w 358"/>
                  <a:gd name="T45" fmla="*/ 14 h 236"/>
                  <a:gd name="T46" fmla="*/ 260 w 358"/>
                  <a:gd name="T47" fmla="*/ 24 h 236"/>
                  <a:gd name="T48" fmla="*/ 272 w 358"/>
                  <a:gd name="T49" fmla="*/ 31 h 236"/>
                  <a:gd name="T50" fmla="*/ 274 w 358"/>
                  <a:gd name="T51" fmla="*/ 31 h 236"/>
                  <a:gd name="T52" fmla="*/ 274 w 358"/>
                  <a:gd name="T53" fmla="*/ 26 h 236"/>
                  <a:gd name="T54" fmla="*/ 279 w 358"/>
                  <a:gd name="T55" fmla="*/ 17 h 236"/>
                  <a:gd name="T56" fmla="*/ 288 w 358"/>
                  <a:gd name="T57" fmla="*/ 7 h 236"/>
                  <a:gd name="T58" fmla="*/ 305 w 358"/>
                  <a:gd name="T59" fmla="*/ 2 h 236"/>
                  <a:gd name="T60" fmla="*/ 327 w 358"/>
                  <a:gd name="T61" fmla="*/ 2 h 236"/>
                  <a:gd name="T62" fmla="*/ 343 w 358"/>
                  <a:gd name="T63" fmla="*/ 7 h 236"/>
                  <a:gd name="T64" fmla="*/ 350 w 358"/>
                  <a:gd name="T65" fmla="*/ 17 h 236"/>
                  <a:gd name="T66" fmla="*/ 355 w 358"/>
                  <a:gd name="T67" fmla="*/ 26 h 236"/>
                  <a:gd name="T68" fmla="*/ 358 w 358"/>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8" h="236">
                    <a:moveTo>
                      <a:pt x="0" y="236"/>
                    </a:moveTo>
                    <a:lnTo>
                      <a:pt x="2" y="219"/>
                    </a:lnTo>
                    <a:lnTo>
                      <a:pt x="5" y="205"/>
                    </a:lnTo>
                    <a:lnTo>
                      <a:pt x="9" y="193"/>
                    </a:lnTo>
                    <a:lnTo>
                      <a:pt x="14" y="181"/>
                    </a:lnTo>
                    <a:lnTo>
                      <a:pt x="21" y="174"/>
                    </a:lnTo>
                    <a:lnTo>
                      <a:pt x="29" y="167"/>
                    </a:lnTo>
                    <a:lnTo>
                      <a:pt x="33" y="162"/>
                    </a:lnTo>
                    <a:lnTo>
                      <a:pt x="38" y="157"/>
                    </a:lnTo>
                    <a:lnTo>
                      <a:pt x="43" y="155"/>
                    </a:lnTo>
                    <a:lnTo>
                      <a:pt x="40" y="150"/>
                    </a:lnTo>
                    <a:lnTo>
                      <a:pt x="40" y="145"/>
                    </a:lnTo>
                    <a:lnTo>
                      <a:pt x="38" y="141"/>
                    </a:lnTo>
                    <a:lnTo>
                      <a:pt x="38" y="134"/>
                    </a:lnTo>
                    <a:lnTo>
                      <a:pt x="38" y="124"/>
                    </a:lnTo>
                    <a:lnTo>
                      <a:pt x="38" y="117"/>
                    </a:lnTo>
                    <a:lnTo>
                      <a:pt x="43" y="107"/>
                    </a:lnTo>
                    <a:lnTo>
                      <a:pt x="48" y="98"/>
                    </a:lnTo>
                    <a:lnTo>
                      <a:pt x="55" y="91"/>
                    </a:lnTo>
                    <a:lnTo>
                      <a:pt x="67" y="83"/>
                    </a:lnTo>
                    <a:lnTo>
                      <a:pt x="76" y="81"/>
                    </a:lnTo>
                    <a:lnTo>
                      <a:pt x="83" y="79"/>
                    </a:lnTo>
                    <a:lnTo>
                      <a:pt x="93" y="79"/>
                    </a:lnTo>
                    <a:lnTo>
                      <a:pt x="102" y="81"/>
                    </a:lnTo>
                    <a:lnTo>
                      <a:pt x="110" y="83"/>
                    </a:lnTo>
                    <a:lnTo>
                      <a:pt x="114" y="86"/>
                    </a:lnTo>
                    <a:lnTo>
                      <a:pt x="119" y="88"/>
                    </a:lnTo>
                    <a:lnTo>
                      <a:pt x="121" y="91"/>
                    </a:lnTo>
                    <a:lnTo>
                      <a:pt x="124" y="91"/>
                    </a:lnTo>
                    <a:lnTo>
                      <a:pt x="124" y="88"/>
                    </a:lnTo>
                    <a:lnTo>
                      <a:pt x="121" y="86"/>
                    </a:lnTo>
                    <a:lnTo>
                      <a:pt x="121" y="81"/>
                    </a:lnTo>
                    <a:lnTo>
                      <a:pt x="124" y="76"/>
                    </a:lnTo>
                    <a:lnTo>
                      <a:pt x="124" y="69"/>
                    </a:lnTo>
                    <a:lnTo>
                      <a:pt x="129" y="60"/>
                    </a:lnTo>
                    <a:lnTo>
                      <a:pt x="133" y="52"/>
                    </a:lnTo>
                    <a:lnTo>
                      <a:pt x="141" y="43"/>
                    </a:lnTo>
                    <a:lnTo>
                      <a:pt x="152" y="31"/>
                    </a:lnTo>
                    <a:lnTo>
                      <a:pt x="164" y="21"/>
                    </a:lnTo>
                    <a:lnTo>
                      <a:pt x="181" y="14"/>
                    </a:lnTo>
                    <a:lnTo>
                      <a:pt x="195" y="10"/>
                    </a:lnTo>
                    <a:lnTo>
                      <a:pt x="212" y="10"/>
                    </a:lnTo>
                    <a:lnTo>
                      <a:pt x="226" y="10"/>
                    </a:lnTo>
                    <a:lnTo>
                      <a:pt x="238" y="14"/>
                    </a:lnTo>
                    <a:lnTo>
                      <a:pt x="250" y="19"/>
                    </a:lnTo>
                    <a:lnTo>
                      <a:pt x="260" y="24"/>
                    </a:lnTo>
                    <a:lnTo>
                      <a:pt x="267" y="29"/>
                    </a:lnTo>
                    <a:lnTo>
                      <a:pt x="272" y="31"/>
                    </a:lnTo>
                    <a:lnTo>
                      <a:pt x="274" y="33"/>
                    </a:lnTo>
                    <a:lnTo>
                      <a:pt x="274" y="31"/>
                    </a:lnTo>
                    <a:lnTo>
                      <a:pt x="274" y="29"/>
                    </a:lnTo>
                    <a:lnTo>
                      <a:pt x="274" y="26"/>
                    </a:lnTo>
                    <a:lnTo>
                      <a:pt x="276" y="21"/>
                    </a:lnTo>
                    <a:lnTo>
                      <a:pt x="279" y="17"/>
                    </a:lnTo>
                    <a:lnTo>
                      <a:pt x="284" y="12"/>
                    </a:lnTo>
                    <a:lnTo>
                      <a:pt x="288" y="7"/>
                    </a:lnTo>
                    <a:lnTo>
                      <a:pt x="296" y="5"/>
                    </a:lnTo>
                    <a:lnTo>
                      <a:pt x="305" y="2"/>
                    </a:lnTo>
                    <a:lnTo>
                      <a:pt x="315" y="0"/>
                    </a:lnTo>
                    <a:lnTo>
                      <a:pt x="327" y="2"/>
                    </a:lnTo>
                    <a:lnTo>
                      <a:pt x="336" y="5"/>
                    </a:lnTo>
                    <a:lnTo>
                      <a:pt x="343" y="7"/>
                    </a:lnTo>
                    <a:lnTo>
                      <a:pt x="348" y="12"/>
                    </a:lnTo>
                    <a:lnTo>
                      <a:pt x="350" y="17"/>
                    </a:lnTo>
                    <a:lnTo>
                      <a:pt x="355" y="21"/>
                    </a:lnTo>
                    <a:lnTo>
                      <a:pt x="355" y="26"/>
                    </a:lnTo>
                    <a:lnTo>
                      <a:pt x="358" y="29"/>
                    </a:lnTo>
                    <a:lnTo>
                      <a:pt x="358" y="31"/>
                    </a:lnTo>
                    <a:lnTo>
                      <a:pt x="358" y="33"/>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8" name="Freeform 1124"/>
              <p:cNvSpPr>
                <a:spLocks/>
              </p:cNvSpPr>
              <p:nvPr/>
            </p:nvSpPr>
            <p:spPr bwMode="auto">
              <a:xfrm>
                <a:off x="3892" y="2910"/>
                <a:ext cx="272" cy="231"/>
              </a:xfrm>
              <a:custGeom>
                <a:avLst/>
                <a:gdLst>
                  <a:gd name="T0" fmla="*/ 272 w 272"/>
                  <a:gd name="T1" fmla="*/ 202 h 229"/>
                  <a:gd name="T2" fmla="*/ 272 w 272"/>
                  <a:gd name="T3" fmla="*/ 205 h 229"/>
                  <a:gd name="T4" fmla="*/ 267 w 272"/>
                  <a:gd name="T5" fmla="*/ 207 h 229"/>
                  <a:gd name="T6" fmla="*/ 260 w 272"/>
                  <a:gd name="T7" fmla="*/ 212 h 229"/>
                  <a:gd name="T8" fmla="*/ 250 w 272"/>
                  <a:gd name="T9" fmla="*/ 217 h 229"/>
                  <a:gd name="T10" fmla="*/ 238 w 272"/>
                  <a:gd name="T11" fmla="*/ 221 h 229"/>
                  <a:gd name="T12" fmla="*/ 226 w 272"/>
                  <a:gd name="T13" fmla="*/ 226 h 229"/>
                  <a:gd name="T14" fmla="*/ 212 w 272"/>
                  <a:gd name="T15" fmla="*/ 229 h 229"/>
                  <a:gd name="T16" fmla="*/ 195 w 272"/>
                  <a:gd name="T17" fmla="*/ 226 h 229"/>
                  <a:gd name="T18" fmla="*/ 181 w 272"/>
                  <a:gd name="T19" fmla="*/ 224 h 229"/>
                  <a:gd name="T20" fmla="*/ 164 w 272"/>
                  <a:gd name="T21" fmla="*/ 214 h 229"/>
                  <a:gd name="T22" fmla="*/ 152 w 272"/>
                  <a:gd name="T23" fmla="*/ 205 h 229"/>
                  <a:gd name="T24" fmla="*/ 141 w 272"/>
                  <a:gd name="T25" fmla="*/ 195 h 229"/>
                  <a:gd name="T26" fmla="*/ 133 w 272"/>
                  <a:gd name="T27" fmla="*/ 186 h 229"/>
                  <a:gd name="T28" fmla="*/ 129 w 272"/>
                  <a:gd name="T29" fmla="*/ 176 h 229"/>
                  <a:gd name="T30" fmla="*/ 124 w 272"/>
                  <a:gd name="T31" fmla="*/ 167 h 229"/>
                  <a:gd name="T32" fmla="*/ 124 w 272"/>
                  <a:gd name="T33" fmla="*/ 159 h 229"/>
                  <a:gd name="T34" fmla="*/ 121 w 272"/>
                  <a:gd name="T35" fmla="*/ 155 h 229"/>
                  <a:gd name="T36" fmla="*/ 121 w 272"/>
                  <a:gd name="T37" fmla="*/ 150 h 229"/>
                  <a:gd name="T38" fmla="*/ 124 w 272"/>
                  <a:gd name="T39" fmla="*/ 148 h 229"/>
                  <a:gd name="T40" fmla="*/ 124 w 272"/>
                  <a:gd name="T41" fmla="*/ 145 h 229"/>
                  <a:gd name="T42" fmla="*/ 121 w 272"/>
                  <a:gd name="T43" fmla="*/ 148 h 229"/>
                  <a:gd name="T44" fmla="*/ 119 w 272"/>
                  <a:gd name="T45" fmla="*/ 150 h 229"/>
                  <a:gd name="T46" fmla="*/ 114 w 272"/>
                  <a:gd name="T47" fmla="*/ 152 h 229"/>
                  <a:gd name="T48" fmla="*/ 110 w 272"/>
                  <a:gd name="T49" fmla="*/ 155 h 229"/>
                  <a:gd name="T50" fmla="*/ 102 w 272"/>
                  <a:gd name="T51" fmla="*/ 157 h 229"/>
                  <a:gd name="T52" fmla="*/ 93 w 272"/>
                  <a:gd name="T53" fmla="*/ 157 h 229"/>
                  <a:gd name="T54" fmla="*/ 83 w 272"/>
                  <a:gd name="T55" fmla="*/ 157 h 229"/>
                  <a:gd name="T56" fmla="*/ 76 w 272"/>
                  <a:gd name="T57" fmla="*/ 157 h 229"/>
                  <a:gd name="T58" fmla="*/ 67 w 272"/>
                  <a:gd name="T59" fmla="*/ 152 h 229"/>
                  <a:gd name="T60" fmla="*/ 55 w 272"/>
                  <a:gd name="T61" fmla="*/ 145 h 229"/>
                  <a:gd name="T62" fmla="*/ 48 w 272"/>
                  <a:gd name="T63" fmla="*/ 138 h 229"/>
                  <a:gd name="T64" fmla="*/ 43 w 272"/>
                  <a:gd name="T65" fmla="*/ 128 h 229"/>
                  <a:gd name="T66" fmla="*/ 38 w 272"/>
                  <a:gd name="T67" fmla="*/ 121 h 229"/>
                  <a:gd name="T68" fmla="*/ 38 w 272"/>
                  <a:gd name="T69" fmla="*/ 112 h 229"/>
                  <a:gd name="T70" fmla="*/ 38 w 272"/>
                  <a:gd name="T71" fmla="*/ 105 h 229"/>
                  <a:gd name="T72" fmla="*/ 38 w 272"/>
                  <a:gd name="T73" fmla="*/ 97 h 229"/>
                  <a:gd name="T74" fmla="*/ 40 w 272"/>
                  <a:gd name="T75" fmla="*/ 90 h 229"/>
                  <a:gd name="T76" fmla="*/ 40 w 272"/>
                  <a:gd name="T77" fmla="*/ 86 h 229"/>
                  <a:gd name="T78" fmla="*/ 43 w 272"/>
                  <a:gd name="T79" fmla="*/ 83 h 229"/>
                  <a:gd name="T80" fmla="*/ 43 w 272"/>
                  <a:gd name="T81" fmla="*/ 81 h 229"/>
                  <a:gd name="T82" fmla="*/ 43 w 272"/>
                  <a:gd name="T83" fmla="*/ 81 h 229"/>
                  <a:gd name="T84" fmla="*/ 38 w 272"/>
                  <a:gd name="T85" fmla="*/ 78 h 229"/>
                  <a:gd name="T86" fmla="*/ 33 w 272"/>
                  <a:gd name="T87" fmla="*/ 76 h 229"/>
                  <a:gd name="T88" fmla="*/ 29 w 272"/>
                  <a:gd name="T89" fmla="*/ 71 h 229"/>
                  <a:gd name="T90" fmla="*/ 21 w 272"/>
                  <a:gd name="T91" fmla="*/ 64 h 229"/>
                  <a:gd name="T92" fmla="*/ 14 w 272"/>
                  <a:gd name="T93" fmla="*/ 55 h 229"/>
                  <a:gd name="T94" fmla="*/ 9 w 272"/>
                  <a:gd name="T95" fmla="*/ 45 h 229"/>
                  <a:gd name="T96" fmla="*/ 5 w 272"/>
                  <a:gd name="T97" fmla="*/ 31 h 229"/>
                  <a:gd name="T98" fmla="*/ 2 w 272"/>
                  <a:gd name="T99" fmla="*/ 16 h 229"/>
                  <a:gd name="T100" fmla="*/ 0 w 272"/>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2" h="229">
                    <a:moveTo>
                      <a:pt x="272" y="202"/>
                    </a:moveTo>
                    <a:lnTo>
                      <a:pt x="272" y="205"/>
                    </a:lnTo>
                    <a:lnTo>
                      <a:pt x="267" y="207"/>
                    </a:lnTo>
                    <a:lnTo>
                      <a:pt x="260" y="212"/>
                    </a:lnTo>
                    <a:lnTo>
                      <a:pt x="250" y="217"/>
                    </a:lnTo>
                    <a:lnTo>
                      <a:pt x="238" y="221"/>
                    </a:lnTo>
                    <a:lnTo>
                      <a:pt x="226" y="226"/>
                    </a:lnTo>
                    <a:lnTo>
                      <a:pt x="212" y="229"/>
                    </a:lnTo>
                    <a:lnTo>
                      <a:pt x="195" y="226"/>
                    </a:lnTo>
                    <a:lnTo>
                      <a:pt x="181" y="224"/>
                    </a:lnTo>
                    <a:lnTo>
                      <a:pt x="164" y="214"/>
                    </a:lnTo>
                    <a:lnTo>
                      <a:pt x="152" y="205"/>
                    </a:lnTo>
                    <a:lnTo>
                      <a:pt x="141" y="195"/>
                    </a:lnTo>
                    <a:lnTo>
                      <a:pt x="133" y="186"/>
                    </a:lnTo>
                    <a:lnTo>
                      <a:pt x="129" y="176"/>
                    </a:lnTo>
                    <a:lnTo>
                      <a:pt x="124" y="167"/>
                    </a:lnTo>
                    <a:lnTo>
                      <a:pt x="124" y="159"/>
                    </a:lnTo>
                    <a:lnTo>
                      <a:pt x="121" y="155"/>
                    </a:lnTo>
                    <a:lnTo>
                      <a:pt x="121" y="150"/>
                    </a:lnTo>
                    <a:lnTo>
                      <a:pt x="124" y="148"/>
                    </a:lnTo>
                    <a:lnTo>
                      <a:pt x="124" y="145"/>
                    </a:lnTo>
                    <a:lnTo>
                      <a:pt x="121" y="148"/>
                    </a:lnTo>
                    <a:lnTo>
                      <a:pt x="119" y="150"/>
                    </a:lnTo>
                    <a:lnTo>
                      <a:pt x="114" y="152"/>
                    </a:lnTo>
                    <a:lnTo>
                      <a:pt x="110" y="155"/>
                    </a:lnTo>
                    <a:lnTo>
                      <a:pt x="102" y="157"/>
                    </a:lnTo>
                    <a:lnTo>
                      <a:pt x="93" y="157"/>
                    </a:lnTo>
                    <a:lnTo>
                      <a:pt x="83" y="157"/>
                    </a:lnTo>
                    <a:lnTo>
                      <a:pt x="76" y="157"/>
                    </a:lnTo>
                    <a:lnTo>
                      <a:pt x="67" y="152"/>
                    </a:lnTo>
                    <a:lnTo>
                      <a:pt x="55" y="145"/>
                    </a:lnTo>
                    <a:lnTo>
                      <a:pt x="48" y="138"/>
                    </a:lnTo>
                    <a:lnTo>
                      <a:pt x="43" y="128"/>
                    </a:lnTo>
                    <a:lnTo>
                      <a:pt x="38" y="121"/>
                    </a:lnTo>
                    <a:lnTo>
                      <a:pt x="38" y="112"/>
                    </a:lnTo>
                    <a:lnTo>
                      <a:pt x="38" y="105"/>
                    </a:lnTo>
                    <a:lnTo>
                      <a:pt x="38" y="97"/>
                    </a:lnTo>
                    <a:lnTo>
                      <a:pt x="40" y="90"/>
                    </a:lnTo>
                    <a:lnTo>
                      <a:pt x="40" y="86"/>
                    </a:lnTo>
                    <a:lnTo>
                      <a:pt x="43" y="83"/>
                    </a:lnTo>
                    <a:lnTo>
                      <a:pt x="43" y="81"/>
                    </a:lnTo>
                    <a:lnTo>
                      <a:pt x="38" y="78"/>
                    </a:lnTo>
                    <a:lnTo>
                      <a:pt x="33" y="76"/>
                    </a:lnTo>
                    <a:lnTo>
                      <a:pt x="29" y="71"/>
                    </a:lnTo>
                    <a:lnTo>
                      <a:pt x="21" y="64"/>
                    </a:lnTo>
                    <a:lnTo>
                      <a:pt x="14" y="55"/>
                    </a:lnTo>
                    <a:lnTo>
                      <a:pt x="9" y="45"/>
                    </a:lnTo>
                    <a:lnTo>
                      <a:pt x="5" y="31"/>
                    </a:lnTo>
                    <a:lnTo>
                      <a:pt x="2" y="16"/>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9" name="Freeform 1125"/>
              <p:cNvSpPr>
                <a:spLocks/>
              </p:cNvSpPr>
              <p:nvPr/>
            </p:nvSpPr>
            <p:spPr bwMode="auto">
              <a:xfrm>
                <a:off x="4167" y="2910"/>
                <a:ext cx="352" cy="238"/>
              </a:xfrm>
              <a:custGeom>
                <a:avLst/>
                <a:gdLst>
                  <a:gd name="T0" fmla="*/ 355 w 355"/>
                  <a:gd name="T1" fmla="*/ 16 h 236"/>
                  <a:gd name="T2" fmla="*/ 348 w 355"/>
                  <a:gd name="T3" fmla="*/ 45 h 236"/>
                  <a:gd name="T4" fmla="*/ 334 w 355"/>
                  <a:gd name="T5" fmla="*/ 64 h 236"/>
                  <a:gd name="T6" fmla="*/ 322 w 355"/>
                  <a:gd name="T7" fmla="*/ 76 h 236"/>
                  <a:gd name="T8" fmla="*/ 315 w 355"/>
                  <a:gd name="T9" fmla="*/ 81 h 236"/>
                  <a:gd name="T10" fmla="*/ 315 w 355"/>
                  <a:gd name="T11" fmla="*/ 83 h 236"/>
                  <a:gd name="T12" fmla="*/ 317 w 355"/>
                  <a:gd name="T13" fmla="*/ 90 h 236"/>
                  <a:gd name="T14" fmla="*/ 320 w 355"/>
                  <a:gd name="T15" fmla="*/ 105 h 236"/>
                  <a:gd name="T16" fmla="*/ 317 w 355"/>
                  <a:gd name="T17" fmla="*/ 121 h 236"/>
                  <a:gd name="T18" fmla="*/ 310 w 355"/>
                  <a:gd name="T19" fmla="*/ 138 h 236"/>
                  <a:gd name="T20" fmla="*/ 291 w 355"/>
                  <a:gd name="T21" fmla="*/ 152 h 236"/>
                  <a:gd name="T22" fmla="*/ 272 w 355"/>
                  <a:gd name="T23" fmla="*/ 159 h 236"/>
                  <a:gd name="T24" fmla="*/ 255 w 355"/>
                  <a:gd name="T25" fmla="*/ 157 h 236"/>
                  <a:gd name="T26" fmla="*/ 241 w 355"/>
                  <a:gd name="T27" fmla="*/ 152 h 236"/>
                  <a:gd name="T28" fmla="*/ 234 w 355"/>
                  <a:gd name="T29" fmla="*/ 148 h 236"/>
                  <a:gd name="T30" fmla="*/ 234 w 355"/>
                  <a:gd name="T31" fmla="*/ 148 h 236"/>
                  <a:gd name="T32" fmla="*/ 234 w 355"/>
                  <a:gd name="T33" fmla="*/ 155 h 236"/>
                  <a:gd name="T34" fmla="*/ 231 w 355"/>
                  <a:gd name="T35" fmla="*/ 169 h 236"/>
                  <a:gd name="T36" fmla="*/ 224 w 355"/>
                  <a:gd name="T37" fmla="*/ 186 h 236"/>
                  <a:gd name="T38" fmla="*/ 205 w 355"/>
                  <a:gd name="T39" fmla="*/ 205 h 236"/>
                  <a:gd name="T40" fmla="*/ 177 w 355"/>
                  <a:gd name="T41" fmla="*/ 224 h 236"/>
                  <a:gd name="T42" fmla="*/ 146 w 355"/>
                  <a:gd name="T43" fmla="*/ 229 h 236"/>
                  <a:gd name="T44" fmla="*/ 117 w 355"/>
                  <a:gd name="T45" fmla="*/ 224 h 236"/>
                  <a:gd name="T46" fmla="*/ 98 w 355"/>
                  <a:gd name="T47" fmla="*/ 214 h 236"/>
                  <a:gd name="T48" fmla="*/ 86 w 355"/>
                  <a:gd name="T49" fmla="*/ 205 h 236"/>
                  <a:gd name="T50" fmla="*/ 84 w 355"/>
                  <a:gd name="T51" fmla="*/ 205 h 236"/>
                  <a:gd name="T52" fmla="*/ 81 w 355"/>
                  <a:gd name="T53" fmla="*/ 212 h 236"/>
                  <a:gd name="T54" fmla="*/ 76 w 355"/>
                  <a:gd name="T55" fmla="*/ 219 h 236"/>
                  <a:gd name="T56" fmla="*/ 69 w 355"/>
                  <a:gd name="T57" fmla="*/ 229 h 236"/>
                  <a:gd name="T58" fmla="*/ 53 w 355"/>
                  <a:gd name="T59" fmla="*/ 236 h 236"/>
                  <a:gd name="T60" fmla="*/ 31 w 355"/>
                  <a:gd name="T61" fmla="*/ 236 h 236"/>
                  <a:gd name="T62" fmla="*/ 14 w 355"/>
                  <a:gd name="T63" fmla="*/ 229 h 236"/>
                  <a:gd name="T64" fmla="*/ 5 w 355"/>
                  <a:gd name="T65" fmla="*/ 219 h 236"/>
                  <a:gd name="T66" fmla="*/ 0 w 355"/>
                  <a:gd name="T67" fmla="*/ 212 h 236"/>
                  <a:gd name="T68" fmla="*/ 0 w 355"/>
                  <a:gd name="T69" fmla="*/ 205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5" h="236">
                    <a:moveTo>
                      <a:pt x="355" y="0"/>
                    </a:moveTo>
                    <a:lnTo>
                      <a:pt x="355" y="16"/>
                    </a:lnTo>
                    <a:lnTo>
                      <a:pt x="353" y="33"/>
                    </a:lnTo>
                    <a:lnTo>
                      <a:pt x="348" y="45"/>
                    </a:lnTo>
                    <a:lnTo>
                      <a:pt x="341" y="55"/>
                    </a:lnTo>
                    <a:lnTo>
                      <a:pt x="334" y="64"/>
                    </a:lnTo>
                    <a:lnTo>
                      <a:pt x="329" y="71"/>
                    </a:lnTo>
                    <a:lnTo>
                      <a:pt x="322" y="76"/>
                    </a:lnTo>
                    <a:lnTo>
                      <a:pt x="317" y="78"/>
                    </a:lnTo>
                    <a:lnTo>
                      <a:pt x="315" y="81"/>
                    </a:lnTo>
                    <a:lnTo>
                      <a:pt x="312" y="83"/>
                    </a:lnTo>
                    <a:lnTo>
                      <a:pt x="315" y="83"/>
                    </a:lnTo>
                    <a:lnTo>
                      <a:pt x="315" y="86"/>
                    </a:lnTo>
                    <a:lnTo>
                      <a:pt x="317" y="90"/>
                    </a:lnTo>
                    <a:lnTo>
                      <a:pt x="317" y="97"/>
                    </a:lnTo>
                    <a:lnTo>
                      <a:pt x="320" y="105"/>
                    </a:lnTo>
                    <a:lnTo>
                      <a:pt x="320" y="112"/>
                    </a:lnTo>
                    <a:lnTo>
                      <a:pt x="317" y="121"/>
                    </a:lnTo>
                    <a:lnTo>
                      <a:pt x="315" y="131"/>
                    </a:lnTo>
                    <a:lnTo>
                      <a:pt x="310" y="138"/>
                    </a:lnTo>
                    <a:lnTo>
                      <a:pt x="300" y="148"/>
                    </a:lnTo>
                    <a:lnTo>
                      <a:pt x="291" y="152"/>
                    </a:lnTo>
                    <a:lnTo>
                      <a:pt x="281" y="157"/>
                    </a:lnTo>
                    <a:lnTo>
                      <a:pt x="272" y="159"/>
                    </a:lnTo>
                    <a:lnTo>
                      <a:pt x="262" y="159"/>
                    </a:lnTo>
                    <a:lnTo>
                      <a:pt x="255" y="157"/>
                    </a:lnTo>
                    <a:lnTo>
                      <a:pt x="248" y="155"/>
                    </a:lnTo>
                    <a:lnTo>
                      <a:pt x="241" y="152"/>
                    </a:lnTo>
                    <a:lnTo>
                      <a:pt x="236" y="150"/>
                    </a:lnTo>
                    <a:lnTo>
                      <a:pt x="234" y="148"/>
                    </a:lnTo>
                    <a:lnTo>
                      <a:pt x="234" y="150"/>
                    </a:lnTo>
                    <a:lnTo>
                      <a:pt x="234" y="155"/>
                    </a:lnTo>
                    <a:lnTo>
                      <a:pt x="234" y="162"/>
                    </a:lnTo>
                    <a:lnTo>
                      <a:pt x="231" y="169"/>
                    </a:lnTo>
                    <a:lnTo>
                      <a:pt x="229" y="176"/>
                    </a:lnTo>
                    <a:lnTo>
                      <a:pt x="224" y="186"/>
                    </a:lnTo>
                    <a:lnTo>
                      <a:pt x="215" y="195"/>
                    </a:lnTo>
                    <a:lnTo>
                      <a:pt x="205" y="205"/>
                    </a:lnTo>
                    <a:lnTo>
                      <a:pt x="191" y="217"/>
                    </a:lnTo>
                    <a:lnTo>
                      <a:pt x="177" y="224"/>
                    </a:lnTo>
                    <a:lnTo>
                      <a:pt x="160" y="229"/>
                    </a:lnTo>
                    <a:lnTo>
                      <a:pt x="146" y="229"/>
                    </a:lnTo>
                    <a:lnTo>
                      <a:pt x="131" y="226"/>
                    </a:lnTo>
                    <a:lnTo>
                      <a:pt x="117" y="224"/>
                    </a:lnTo>
                    <a:lnTo>
                      <a:pt x="107" y="219"/>
                    </a:lnTo>
                    <a:lnTo>
                      <a:pt x="98" y="214"/>
                    </a:lnTo>
                    <a:lnTo>
                      <a:pt x="91" y="209"/>
                    </a:lnTo>
                    <a:lnTo>
                      <a:pt x="86" y="205"/>
                    </a:lnTo>
                    <a:lnTo>
                      <a:pt x="84" y="205"/>
                    </a:lnTo>
                    <a:lnTo>
                      <a:pt x="84" y="207"/>
                    </a:lnTo>
                    <a:lnTo>
                      <a:pt x="81" y="212"/>
                    </a:lnTo>
                    <a:lnTo>
                      <a:pt x="81" y="214"/>
                    </a:lnTo>
                    <a:lnTo>
                      <a:pt x="76" y="219"/>
                    </a:lnTo>
                    <a:lnTo>
                      <a:pt x="74" y="224"/>
                    </a:lnTo>
                    <a:lnTo>
                      <a:pt x="69" y="229"/>
                    </a:lnTo>
                    <a:lnTo>
                      <a:pt x="62" y="233"/>
                    </a:lnTo>
                    <a:lnTo>
                      <a:pt x="53" y="236"/>
                    </a:lnTo>
                    <a:lnTo>
                      <a:pt x="41" y="236"/>
                    </a:lnTo>
                    <a:lnTo>
                      <a:pt x="31" y="236"/>
                    </a:lnTo>
                    <a:lnTo>
                      <a:pt x="22" y="233"/>
                    </a:lnTo>
                    <a:lnTo>
                      <a:pt x="14" y="229"/>
                    </a:lnTo>
                    <a:lnTo>
                      <a:pt x="10" y="224"/>
                    </a:lnTo>
                    <a:lnTo>
                      <a:pt x="5" y="219"/>
                    </a:lnTo>
                    <a:lnTo>
                      <a:pt x="2" y="214"/>
                    </a:lnTo>
                    <a:lnTo>
                      <a:pt x="0" y="212"/>
                    </a:lnTo>
                    <a:lnTo>
                      <a:pt x="0" y="207"/>
                    </a:lnTo>
                    <a:lnTo>
                      <a:pt x="0" y="205"/>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5" name="Group 1126"/>
            <p:cNvGrpSpPr>
              <a:grpSpLocks/>
            </p:cNvGrpSpPr>
            <p:nvPr/>
          </p:nvGrpSpPr>
          <p:grpSpPr bwMode="auto">
            <a:xfrm>
              <a:off x="4409" y="3428"/>
              <a:ext cx="631" cy="469"/>
              <a:chOff x="4409" y="3428"/>
              <a:chExt cx="631" cy="469"/>
            </a:xfrm>
          </p:grpSpPr>
          <p:sp>
            <p:nvSpPr>
              <p:cNvPr id="122" name="Freeform 1127"/>
              <p:cNvSpPr>
                <a:spLocks/>
              </p:cNvSpPr>
              <p:nvPr/>
            </p:nvSpPr>
            <p:spPr bwMode="auto">
              <a:xfrm>
                <a:off x="4765" y="3438"/>
                <a:ext cx="275" cy="228"/>
              </a:xfrm>
              <a:custGeom>
                <a:avLst/>
                <a:gdLst>
                  <a:gd name="T0" fmla="*/ 0 w 274"/>
                  <a:gd name="T1" fmla="*/ 23 h 228"/>
                  <a:gd name="T2" fmla="*/ 3 w 274"/>
                  <a:gd name="T3" fmla="*/ 21 h 228"/>
                  <a:gd name="T4" fmla="*/ 7 w 274"/>
                  <a:gd name="T5" fmla="*/ 19 h 228"/>
                  <a:gd name="T6" fmla="*/ 15 w 274"/>
                  <a:gd name="T7" fmla="*/ 14 h 228"/>
                  <a:gd name="T8" fmla="*/ 24 w 274"/>
                  <a:gd name="T9" fmla="*/ 9 h 228"/>
                  <a:gd name="T10" fmla="*/ 36 w 274"/>
                  <a:gd name="T11" fmla="*/ 4 h 228"/>
                  <a:gd name="T12" fmla="*/ 48 w 274"/>
                  <a:gd name="T13" fmla="*/ 0 h 228"/>
                  <a:gd name="T14" fmla="*/ 62 w 274"/>
                  <a:gd name="T15" fmla="*/ 0 h 228"/>
                  <a:gd name="T16" fmla="*/ 77 w 274"/>
                  <a:gd name="T17" fmla="*/ 0 h 228"/>
                  <a:gd name="T18" fmla="*/ 93 w 274"/>
                  <a:gd name="T19" fmla="*/ 4 h 228"/>
                  <a:gd name="T20" fmla="*/ 108 w 274"/>
                  <a:gd name="T21" fmla="*/ 12 h 228"/>
                  <a:gd name="T22" fmla="*/ 122 w 274"/>
                  <a:gd name="T23" fmla="*/ 21 h 228"/>
                  <a:gd name="T24" fmla="*/ 134 w 274"/>
                  <a:gd name="T25" fmla="*/ 33 h 228"/>
                  <a:gd name="T26" fmla="*/ 141 w 274"/>
                  <a:gd name="T27" fmla="*/ 43 h 228"/>
                  <a:gd name="T28" fmla="*/ 146 w 274"/>
                  <a:gd name="T29" fmla="*/ 52 h 228"/>
                  <a:gd name="T30" fmla="*/ 148 w 274"/>
                  <a:gd name="T31" fmla="*/ 59 h 228"/>
                  <a:gd name="T32" fmla="*/ 151 w 274"/>
                  <a:gd name="T33" fmla="*/ 66 h 228"/>
                  <a:gd name="T34" fmla="*/ 151 w 274"/>
                  <a:gd name="T35" fmla="*/ 71 h 228"/>
                  <a:gd name="T36" fmla="*/ 151 w 274"/>
                  <a:gd name="T37" fmla="*/ 76 h 228"/>
                  <a:gd name="T38" fmla="*/ 151 w 274"/>
                  <a:gd name="T39" fmla="*/ 78 h 228"/>
                  <a:gd name="T40" fmla="*/ 151 w 274"/>
                  <a:gd name="T41" fmla="*/ 81 h 228"/>
                  <a:gd name="T42" fmla="*/ 151 w 274"/>
                  <a:gd name="T43" fmla="*/ 81 h 228"/>
                  <a:gd name="T44" fmla="*/ 155 w 274"/>
                  <a:gd name="T45" fmla="*/ 78 h 228"/>
                  <a:gd name="T46" fmla="*/ 160 w 274"/>
                  <a:gd name="T47" fmla="*/ 76 h 228"/>
                  <a:gd name="T48" fmla="*/ 165 w 274"/>
                  <a:gd name="T49" fmla="*/ 74 h 228"/>
                  <a:gd name="T50" fmla="*/ 172 w 274"/>
                  <a:gd name="T51" fmla="*/ 71 h 228"/>
                  <a:gd name="T52" fmla="*/ 182 w 274"/>
                  <a:gd name="T53" fmla="*/ 69 h 228"/>
                  <a:gd name="T54" fmla="*/ 189 w 274"/>
                  <a:gd name="T55" fmla="*/ 69 h 228"/>
                  <a:gd name="T56" fmla="*/ 198 w 274"/>
                  <a:gd name="T57" fmla="*/ 71 h 228"/>
                  <a:gd name="T58" fmla="*/ 208 w 274"/>
                  <a:gd name="T59" fmla="*/ 74 h 228"/>
                  <a:gd name="T60" fmla="*/ 217 w 274"/>
                  <a:gd name="T61" fmla="*/ 81 h 228"/>
                  <a:gd name="T62" fmla="*/ 227 w 274"/>
                  <a:gd name="T63" fmla="*/ 88 h 228"/>
                  <a:gd name="T64" fmla="*/ 232 w 274"/>
                  <a:gd name="T65" fmla="*/ 97 h 228"/>
                  <a:gd name="T66" fmla="*/ 234 w 274"/>
                  <a:gd name="T67" fmla="*/ 107 h 228"/>
                  <a:gd name="T68" fmla="*/ 236 w 274"/>
                  <a:gd name="T69" fmla="*/ 114 h 228"/>
                  <a:gd name="T70" fmla="*/ 236 w 274"/>
                  <a:gd name="T71" fmla="*/ 124 h 228"/>
                  <a:gd name="T72" fmla="*/ 236 w 274"/>
                  <a:gd name="T73" fmla="*/ 131 h 228"/>
                  <a:gd name="T74" fmla="*/ 234 w 274"/>
                  <a:gd name="T75" fmla="*/ 135 h 228"/>
                  <a:gd name="T76" fmla="*/ 232 w 274"/>
                  <a:gd name="T77" fmla="*/ 140 h 228"/>
                  <a:gd name="T78" fmla="*/ 232 w 274"/>
                  <a:gd name="T79" fmla="*/ 145 h 228"/>
                  <a:gd name="T80" fmla="*/ 232 w 274"/>
                  <a:gd name="T81" fmla="*/ 145 h 228"/>
                  <a:gd name="T82" fmla="*/ 232 w 274"/>
                  <a:gd name="T83" fmla="*/ 145 h 228"/>
                  <a:gd name="T84" fmla="*/ 236 w 274"/>
                  <a:gd name="T85" fmla="*/ 147 h 228"/>
                  <a:gd name="T86" fmla="*/ 241 w 274"/>
                  <a:gd name="T87" fmla="*/ 152 h 228"/>
                  <a:gd name="T88" fmla="*/ 246 w 274"/>
                  <a:gd name="T89" fmla="*/ 157 h 228"/>
                  <a:gd name="T90" fmla="*/ 253 w 274"/>
                  <a:gd name="T91" fmla="*/ 164 h 228"/>
                  <a:gd name="T92" fmla="*/ 258 w 274"/>
                  <a:gd name="T93" fmla="*/ 171 h 228"/>
                  <a:gd name="T94" fmla="*/ 265 w 274"/>
                  <a:gd name="T95" fmla="*/ 183 h 228"/>
                  <a:gd name="T96" fmla="*/ 270 w 274"/>
                  <a:gd name="T97" fmla="*/ 195 h 228"/>
                  <a:gd name="T98" fmla="*/ 272 w 274"/>
                  <a:gd name="T99" fmla="*/ 209 h 228"/>
                  <a:gd name="T100" fmla="*/ 274 w 274"/>
                  <a:gd name="T101" fmla="*/ 228 h 2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4" h="228">
                    <a:moveTo>
                      <a:pt x="0" y="23"/>
                    </a:moveTo>
                    <a:lnTo>
                      <a:pt x="3" y="21"/>
                    </a:lnTo>
                    <a:lnTo>
                      <a:pt x="7" y="19"/>
                    </a:lnTo>
                    <a:lnTo>
                      <a:pt x="15" y="14"/>
                    </a:lnTo>
                    <a:lnTo>
                      <a:pt x="24" y="9"/>
                    </a:lnTo>
                    <a:lnTo>
                      <a:pt x="36" y="4"/>
                    </a:lnTo>
                    <a:lnTo>
                      <a:pt x="48" y="0"/>
                    </a:lnTo>
                    <a:lnTo>
                      <a:pt x="62" y="0"/>
                    </a:lnTo>
                    <a:lnTo>
                      <a:pt x="77" y="0"/>
                    </a:lnTo>
                    <a:lnTo>
                      <a:pt x="93" y="4"/>
                    </a:lnTo>
                    <a:lnTo>
                      <a:pt x="108" y="12"/>
                    </a:lnTo>
                    <a:lnTo>
                      <a:pt x="122" y="21"/>
                    </a:lnTo>
                    <a:lnTo>
                      <a:pt x="134" y="33"/>
                    </a:lnTo>
                    <a:lnTo>
                      <a:pt x="141" y="43"/>
                    </a:lnTo>
                    <a:lnTo>
                      <a:pt x="146" y="52"/>
                    </a:lnTo>
                    <a:lnTo>
                      <a:pt x="148" y="59"/>
                    </a:lnTo>
                    <a:lnTo>
                      <a:pt x="151" y="66"/>
                    </a:lnTo>
                    <a:lnTo>
                      <a:pt x="151" y="71"/>
                    </a:lnTo>
                    <a:lnTo>
                      <a:pt x="151" y="76"/>
                    </a:lnTo>
                    <a:lnTo>
                      <a:pt x="151" y="78"/>
                    </a:lnTo>
                    <a:lnTo>
                      <a:pt x="151" y="81"/>
                    </a:lnTo>
                    <a:lnTo>
                      <a:pt x="155" y="78"/>
                    </a:lnTo>
                    <a:lnTo>
                      <a:pt x="160" y="76"/>
                    </a:lnTo>
                    <a:lnTo>
                      <a:pt x="165" y="74"/>
                    </a:lnTo>
                    <a:lnTo>
                      <a:pt x="172" y="71"/>
                    </a:lnTo>
                    <a:lnTo>
                      <a:pt x="182" y="69"/>
                    </a:lnTo>
                    <a:lnTo>
                      <a:pt x="189" y="69"/>
                    </a:lnTo>
                    <a:lnTo>
                      <a:pt x="198" y="71"/>
                    </a:lnTo>
                    <a:lnTo>
                      <a:pt x="208" y="74"/>
                    </a:lnTo>
                    <a:lnTo>
                      <a:pt x="217" y="81"/>
                    </a:lnTo>
                    <a:lnTo>
                      <a:pt x="227" y="88"/>
                    </a:lnTo>
                    <a:lnTo>
                      <a:pt x="232" y="97"/>
                    </a:lnTo>
                    <a:lnTo>
                      <a:pt x="234" y="107"/>
                    </a:lnTo>
                    <a:lnTo>
                      <a:pt x="236" y="114"/>
                    </a:lnTo>
                    <a:lnTo>
                      <a:pt x="236" y="124"/>
                    </a:lnTo>
                    <a:lnTo>
                      <a:pt x="236" y="131"/>
                    </a:lnTo>
                    <a:lnTo>
                      <a:pt x="234" y="135"/>
                    </a:lnTo>
                    <a:lnTo>
                      <a:pt x="232" y="140"/>
                    </a:lnTo>
                    <a:lnTo>
                      <a:pt x="232" y="145"/>
                    </a:lnTo>
                    <a:lnTo>
                      <a:pt x="236" y="147"/>
                    </a:lnTo>
                    <a:lnTo>
                      <a:pt x="241" y="152"/>
                    </a:lnTo>
                    <a:lnTo>
                      <a:pt x="246" y="157"/>
                    </a:lnTo>
                    <a:lnTo>
                      <a:pt x="253" y="164"/>
                    </a:lnTo>
                    <a:lnTo>
                      <a:pt x="258" y="171"/>
                    </a:lnTo>
                    <a:lnTo>
                      <a:pt x="265" y="183"/>
                    </a:lnTo>
                    <a:lnTo>
                      <a:pt x="270" y="195"/>
                    </a:lnTo>
                    <a:lnTo>
                      <a:pt x="272" y="209"/>
                    </a:lnTo>
                    <a:lnTo>
                      <a:pt x="274" y="22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 name="Freeform 1128"/>
              <p:cNvSpPr>
                <a:spLocks/>
              </p:cNvSpPr>
              <p:nvPr/>
            </p:nvSpPr>
            <p:spPr bwMode="auto">
              <a:xfrm>
                <a:off x="4409" y="3428"/>
                <a:ext cx="356" cy="234"/>
              </a:xfrm>
              <a:custGeom>
                <a:avLst/>
                <a:gdLst>
                  <a:gd name="T0" fmla="*/ 2 w 357"/>
                  <a:gd name="T1" fmla="*/ 219 h 236"/>
                  <a:gd name="T2" fmla="*/ 9 w 357"/>
                  <a:gd name="T3" fmla="*/ 191 h 236"/>
                  <a:gd name="T4" fmla="*/ 21 w 357"/>
                  <a:gd name="T5" fmla="*/ 172 h 236"/>
                  <a:gd name="T6" fmla="*/ 33 w 357"/>
                  <a:gd name="T7" fmla="*/ 160 h 236"/>
                  <a:gd name="T8" fmla="*/ 43 w 357"/>
                  <a:gd name="T9" fmla="*/ 155 h 236"/>
                  <a:gd name="T10" fmla="*/ 43 w 357"/>
                  <a:gd name="T11" fmla="*/ 153 h 236"/>
                  <a:gd name="T12" fmla="*/ 40 w 357"/>
                  <a:gd name="T13" fmla="*/ 145 h 236"/>
                  <a:gd name="T14" fmla="*/ 38 w 357"/>
                  <a:gd name="T15" fmla="*/ 131 h 236"/>
                  <a:gd name="T16" fmla="*/ 40 w 357"/>
                  <a:gd name="T17" fmla="*/ 114 h 236"/>
                  <a:gd name="T18" fmla="*/ 47 w 357"/>
                  <a:gd name="T19" fmla="*/ 98 h 236"/>
                  <a:gd name="T20" fmla="*/ 66 w 357"/>
                  <a:gd name="T21" fmla="*/ 84 h 236"/>
                  <a:gd name="T22" fmla="*/ 85 w 357"/>
                  <a:gd name="T23" fmla="*/ 79 h 236"/>
                  <a:gd name="T24" fmla="*/ 102 w 357"/>
                  <a:gd name="T25" fmla="*/ 79 h 236"/>
                  <a:gd name="T26" fmla="*/ 114 w 357"/>
                  <a:gd name="T27" fmla="*/ 84 h 236"/>
                  <a:gd name="T28" fmla="*/ 124 w 357"/>
                  <a:gd name="T29" fmla="*/ 88 h 236"/>
                  <a:gd name="T30" fmla="*/ 124 w 357"/>
                  <a:gd name="T31" fmla="*/ 88 h 236"/>
                  <a:gd name="T32" fmla="*/ 124 w 357"/>
                  <a:gd name="T33" fmla="*/ 81 h 236"/>
                  <a:gd name="T34" fmla="*/ 126 w 357"/>
                  <a:gd name="T35" fmla="*/ 69 h 236"/>
                  <a:gd name="T36" fmla="*/ 133 w 357"/>
                  <a:gd name="T37" fmla="*/ 50 h 236"/>
                  <a:gd name="T38" fmla="*/ 152 w 357"/>
                  <a:gd name="T39" fmla="*/ 31 h 236"/>
                  <a:gd name="T40" fmla="*/ 181 w 357"/>
                  <a:gd name="T41" fmla="*/ 12 h 236"/>
                  <a:gd name="T42" fmla="*/ 212 w 357"/>
                  <a:gd name="T43" fmla="*/ 7 h 236"/>
                  <a:gd name="T44" fmla="*/ 238 w 357"/>
                  <a:gd name="T45" fmla="*/ 14 h 236"/>
                  <a:gd name="T46" fmla="*/ 260 w 357"/>
                  <a:gd name="T47" fmla="*/ 24 h 236"/>
                  <a:gd name="T48" fmla="*/ 271 w 357"/>
                  <a:gd name="T49" fmla="*/ 31 h 236"/>
                  <a:gd name="T50" fmla="*/ 274 w 357"/>
                  <a:gd name="T51" fmla="*/ 31 h 236"/>
                  <a:gd name="T52" fmla="*/ 274 w 357"/>
                  <a:gd name="T53" fmla="*/ 26 h 236"/>
                  <a:gd name="T54" fmla="*/ 279 w 357"/>
                  <a:gd name="T55" fmla="*/ 17 h 236"/>
                  <a:gd name="T56" fmla="*/ 288 w 357"/>
                  <a:gd name="T57" fmla="*/ 7 h 236"/>
                  <a:gd name="T58" fmla="*/ 305 w 357"/>
                  <a:gd name="T59" fmla="*/ 2 h 236"/>
                  <a:gd name="T60" fmla="*/ 326 w 357"/>
                  <a:gd name="T61" fmla="*/ 2 h 236"/>
                  <a:gd name="T62" fmla="*/ 343 w 357"/>
                  <a:gd name="T63" fmla="*/ 7 h 236"/>
                  <a:gd name="T64" fmla="*/ 353 w 357"/>
                  <a:gd name="T65" fmla="*/ 17 h 236"/>
                  <a:gd name="T66" fmla="*/ 357 w 357"/>
                  <a:gd name="T67" fmla="*/ 26 h 236"/>
                  <a:gd name="T68" fmla="*/ 357 w 357"/>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7" h="236">
                    <a:moveTo>
                      <a:pt x="0" y="236"/>
                    </a:moveTo>
                    <a:lnTo>
                      <a:pt x="2" y="219"/>
                    </a:lnTo>
                    <a:lnTo>
                      <a:pt x="4" y="205"/>
                    </a:lnTo>
                    <a:lnTo>
                      <a:pt x="9" y="191"/>
                    </a:lnTo>
                    <a:lnTo>
                      <a:pt x="16" y="181"/>
                    </a:lnTo>
                    <a:lnTo>
                      <a:pt x="21" y="172"/>
                    </a:lnTo>
                    <a:lnTo>
                      <a:pt x="28" y="165"/>
                    </a:lnTo>
                    <a:lnTo>
                      <a:pt x="33" y="160"/>
                    </a:lnTo>
                    <a:lnTo>
                      <a:pt x="38" y="157"/>
                    </a:lnTo>
                    <a:lnTo>
                      <a:pt x="43" y="155"/>
                    </a:lnTo>
                    <a:lnTo>
                      <a:pt x="43" y="153"/>
                    </a:lnTo>
                    <a:lnTo>
                      <a:pt x="43" y="150"/>
                    </a:lnTo>
                    <a:lnTo>
                      <a:pt x="40" y="145"/>
                    </a:lnTo>
                    <a:lnTo>
                      <a:pt x="38" y="138"/>
                    </a:lnTo>
                    <a:lnTo>
                      <a:pt x="38" y="131"/>
                    </a:lnTo>
                    <a:lnTo>
                      <a:pt x="38" y="124"/>
                    </a:lnTo>
                    <a:lnTo>
                      <a:pt x="40" y="114"/>
                    </a:lnTo>
                    <a:lnTo>
                      <a:pt x="43" y="107"/>
                    </a:lnTo>
                    <a:lnTo>
                      <a:pt x="47" y="98"/>
                    </a:lnTo>
                    <a:lnTo>
                      <a:pt x="57" y="91"/>
                    </a:lnTo>
                    <a:lnTo>
                      <a:pt x="66" y="84"/>
                    </a:lnTo>
                    <a:lnTo>
                      <a:pt x="76" y="79"/>
                    </a:lnTo>
                    <a:lnTo>
                      <a:pt x="85" y="79"/>
                    </a:lnTo>
                    <a:lnTo>
                      <a:pt x="93" y="79"/>
                    </a:lnTo>
                    <a:lnTo>
                      <a:pt x="102" y="79"/>
                    </a:lnTo>
                    <a:lnTo>
                      <a:pt x="109" y="81"/>
                    </a:lnTo>
                    <a:lnTo>
                      <a:pt x="114" y="84"/>
                    </a:lnTo>
                    <a:lnTo>
                      <a:pt x="119" y="86"/>
                    </a:lnTo>
                    <a:lnTo>
                      <a:pt x="124" y="88"/>
                    </a:lnTo>
                    <a:lnTo>
                      <a:pt x="124" y="91"/>
                    </a:lnTo>
                    <a:lnTo>
                      <a:pt x="124" y="88"/>
                    </a:lnTo>
                    <a:lnTo>
                      <a:pt x="124" y="86"/>
                    </a:lnTo>
                    <a:lnTo>
                      <a:pt x="124" y="81"/>
                    </a:lnTo>
                    <a:lnTo>
                      <a:pt x="124" y="76"/>
                    </a:lnTo>
                    <a:lnTo>
                      <a:pt x="126" y="69"/>
                    </a:lnTo>
                    <a:lnTo>
                      <a:pt x="128" y="60"/>
                    </a:lnTo>
                    <a:lnTo>
                      <a:pt x="133" y="50"/>
                    </a:lnTo>
                    <a:lnTo>
                      <a:pt x="140" y="41"/>
                    </a:lnTo>
                    <a:lnTo>
                      <a:pt x="152" y="31"/>
                    </a:lnTo>
                    <a:lnTo>
                      <a:pt x="167" y="22"/>
                    </a:lnTo>
                    <a:lnTo>
                      <a:pt x="181" y="12"/>
                    </a:lnTo>
                    <a:lnTo>
                      <a:pt x="198" y="10"/>
                    </a:lnTo>
                    <a:lnTo>
                      <a:pt x="212" y="7"/>
                    </a:lnTo>
                    <a:lnTo>
                      <a:pt x="226" y="10"/>
                    </a:lnTo>
                    <a:lnTo>
                      <a:pt x="238" y="14"/>
                    </a:lnTo>
                    <a:lnTo>
                      <a:pt x="250" y="19"/>
                    </a:lnTo>
                    <a:lnTo>
                      <a:pt x="260" y="24"/>
                    </a:lnTo>
                    <a:lnTo>
                      <a:pt x="267" y="29"/>
                    </a:lnTo>
                    <a:lnTo>
                      <a:pt x="271" y="31"/>
                    </a:lnTo>
                    <a:lnTo>
                      <a:pt x="274" y="33"/>
                    </a:lnTo>
                    <a:lnTo>
                      <a:pt x="274" y="31"/>
                    </a:lnTo>
                    <a:lnTo>
                      <a:pt x="274" y="29"/>
                    </a:lnTo>
                    <a:lnTo>
                      <a:pt x="274" y="26"/>
                    </a:lnTo>
                    <a:lnTo>
                      <a:pt x="276" y="22"/>
                    </a:lnTo>
                    <a:lnTo>
                      <a:pt x="279" y="17"/>
                    </a:lnTo>
                    <a:lnTo>
                      <a:pt x="283" y="12"/>
                    </a:lnTo>
                    <a:lnTo>
                      <a:pt x="288" y="7"/>
                    </a:lnTo>
                    <a:lnTo>
                      <a:pt x="295" y="5"/>
                    </a:lnTo>
                    <a:lnTo>
                      <a:pt x="305" y="2"/>
                    </a:lnTo>
                    <a:lnTo>
                      <a:pt x="317" y="0"/>
                    </a:lnTo>
                    <a:lnTo>
                      <a:pt x="326" y="2"/>
                    </a:lnTo>
                    <a:lnTo>
                      <a:pt x="336" y="5"/>
                    </a:lnTo>
                    <a:lnTo>
                      <a:pt x="343" y="7"/>
                    </a:lnTo>
                    <a:lnTo>
                      <a:pt x="348" y="12"/>
                    </a:lnTo>
                    <a:lnTo>
                      <a:pt x="353" y="17"/>
                    </a:lnTo>
                    <a:lnTo>
                      <a:pt x="355" y="22"/>
                    </a:lnTo>
                    <a:lnTo>
                      <a:pt x="357" y="26"/>
                    </a:lnTo>
                    <a:lnTo>
                      <a:pt x="357" y="29"/>
                    </a:lnTo>
                    <a:lnTo>
                      <a:pt x="357" y="31"/>
                    </a:lnTo>
                    <a:lnTo>
                      <a:pt x="357" y="33"/>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4" name="Freeform 1129"/>
              <p:cNvSpPr>
                <a:spLocks/>
              </p:cNvSpPr>
              <p:nvPr/>
            </p:nvSpPr>
            <p:spPr bwMode="auto">
              <a:xfrm>
                <a:off x="4409" y="3659"/>
                <a:ext cx="275" cy="228"/>
              </a:xfrm>
              <a:custGeom>
                <a:avLst/>
                <a:gdLst>
                  <a:gd name="T0" fmla="*/ 274 w 274"/>
                  <a:gd name="T1" fmla="*/ 205 h 229"/>
                  <a:gd name="T2" fmla="*/ 271 w 274"/>
                  <a:gd name="T3" fmla="*/ 208 h 229"/>
                  <a:gd name="T4" fmla="*/ 267 w 274"/>
                  <a:gd name="T5" fmla="*/ 210 h 229"/>
                  <a:gd name="T6" fmla="*/ 260 w 274"/>
                  <a:gd name="T7" fmla="*/ 215 h 229"/>
                  <a:gd name="T8" fmla="*/ 250 w 274"/>
                  <a:gd name="T9" fmla="*/ 220 h 229"/>
                  <a:gd name="T10" fmla="*/ 238 w 274"/>
                  <a:gd name="T11" fmla="*/ 224 h 229"/>
                  <a:gd name="T12" fmla="*/ 226 w 274"/>
                  <a:gd name="T13" fmla="*/ 229 h 229"/>
                  <a:gd name="T14" fmla="*/ 212 w 274"/>
                  <a:gd name="T15" fmla="*/ 229 h 229"/>
                  <a:gd name="T16" fmla="*/ 198 w 274"/>
                  <a:gd name="T17" fmla="*/ 229 h 229"/>
                  <a:gd name="T18" fmla="*/ 181 w 274"/>
                  <a:gd name="T19" fmla="*/ 224 h 229"/>
                  <a:gd name="T20" fmla="*/ 167 w 274"/>
                  <a:gd name="T21" fmla="*/ 217 h 229"/>
                  <a:gd name="T22" fmla="*/ 152 w 274"/>
                  <a:gd name="T23" fmla="*/ 208 h 229"/>
                  <a:gd name="T24" fmla="*/ 140 w 274"/>
                  <a:gd name="T25" fmla="*/ 196 h 229"/>
                  <a:gd name="T26" fmla="*/ 133 w 274"/>
                  <a:gd name="T27" fmla="*/ 186 h 229"/>
                  <a:gd name="T28" fmla="*/ 128 w 274"/>
                  <a:gd name="T29" fmla="*/ 179 h 229"/>
                  <a:gd name="T30" fmla="*/ 126 w 274"/>
                  <a:gd name="T31" fmla="*/ 170 h 229"/>
                  <a:gd name="T32" fmla="*/ 124 w 274"/>
                  <a:gd name="T33" fmla="*/ 162 h 229"/>
                  <a:gd name="T34" fmla="*/ 124 w 274"/>
                  <a:gd name="T35" fmla="*/ 158 h 229"/>
                  <a:gd name="T36" fmla="*/ 124 w 274"/>
                  <a:gd name="T37" fmla="*/ 153 h 229"/>
                  <a:gd name="T38" fmla="*/ 124 w 274"/>
                  <a:gd name="T39" fmla="*/ 151 h 229"/>
                  <a:gd name="T40" fmla="*/ 124 w 274"/>
                  <a:gd name="T41" fmla="*/ 148 h 229"/>
                  <a:gd name="T42" fmla="*/ 124 w 274"/>
                  <a:gd name="T43" fmla="*/ 148 h 229"/>
                  <a:gd name="T44" fmla="*/ 119 w 274"/>
                  <a:gd name="T45" fmla="*/ 151 h 229"/>
                  <a:gd name="T46" fmla="*/ 114 w 274"/>
                  <a:gd name="T47" fmla="*/ 153 h 229"/>
                  <a:gd name="T48" fmla="*/ 109 w 274"/>
                  <a:gd name="T49" fmla="*/ 155 h 229"/>
                  <a:gd name="T50" fmla="*/ 102 w 274"/>
                  <a:gd name="T51" fmla="*/ 158 h 229"/>
                  <a:gd name="T52" fmla="*/ 93 w 274"/>
                  <a:gd name="T53" fmla="*/ 160 h 229"/>
                  <a:gd name="T54" fmla="*/ 85 w 274"/>
                  <a:gd name="T55" fmla="*/ 160 h 229"/>
                  <a:gd name="T56" fmla="*/ 76 w 274"/>
                  <a:gd name="T57" fmla="*/ 158 h 229"/>
                  <a:gd name="T58" fmla="*/ 66 w 274"/>
                  <a:gd name="T59" fmla="*/ 155 h 229"/>
                  <a:gd name="T60" fmla="*/ 57 w 274"/>
                  <a:gd name="T61" fmla="*/ 148 h 229"/>
                  <a:gd name="T62" fmla="*/ 47 w 274"/>
                  <a:gd name="T63" fmla="*/ 141 h 229"/>
                  <a:gd name="T64" fmla="*/ 43 w 274"/>
                  <a:gd name="T65" fmla="*/ 131 h 229"/>
                  <a:gd name="T66" fmla="*/ 40 w 274"/>
                  <a:gd name="T67" fmla="*/ 122 h 229"/>
                  <a:gd name="T68" fmla="*/ 38 w 274"/>
                  <a:gd name="T69" fmla="*/ 115 h 229"/>
                  <a:gd name="T70" fmla="*/ 38 w 274"/>
                  <a:gd name="T71" fmla="*/ 105 h 229"/>
                  <a:gd name="T72" fmla="*/ 38 w 274"/>
                  <a:gd name="T73" fmla="*/ 98 h 229"/>
                  <a:gd name="T74" fmla="*/ 40 w 274"/>
                  <a:gd name="T75" fmla="*/ 93 h 229"/>
                  <a:gd name="T76" fmla="*/ 43 w 274"/>
                  <a:gd name="T77" fmla="*/ 89 h 229"/>
                  <a:gd name="T78" fmla="*/ 43 w 274"/>
                  <a:gd name="T79" fmla="*/ 84 h 229"/>
                  <a:gd name="T80" fmla="*/ 43 w 274"/>
                  <a:gd name="T81" fmla="*/ 84 h 229"/>
                  <a:gd name="T82" fmla="*/ 43 w 274"/>
                  <a:gd name="T83" fmla="*/ 84 h 229"/>
                  <a:gd name="T84" fmla="*/ 38 w 274"/>
                  <a:gd name="T85" fmla="*/ 81 h 229"/>
                  <a:gd name="T86" fmla="*/ 33 w 274"/>
                  <a:gd name="T87" fmla="*/ 77 h 229"/>
                  <a:gd name="T88" fmla="*/ 28 w 274"/>
                  <a:gd name="T89" fmla="*/ 72 h 229"/>
                  <a:gd name="T90" fmla="*/ 21 w 274"/>
                  <a:gd name="T91" fmla="*/ 65 h 229"/>
                  <a:gd name="T92" fmla="*/ 16 w 274"/>
                  <a:gd name="T93" fmla="*/ 58 h 229"/>
                  <a:gd name="T94" fmla="*/ 9 w 274"/>
                  <a:gd name="T95" fmla="*/ 46 h 229"/>
                  <a:gd name="T96" fmla="*/ 4 w 274"/>
                  <a:gd name="T97" fmla="*/ 34 h 229"/>
                  <a:gd name="T98" fmla="*/ 2 w 274"/>
                  <a:gd name="T99" fmla="*/ 19 h 229"/>
                  <a:gd name="T100" fmla="*/ 0 w 274"/>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4" h="229">
                    <a:moveTo>
                      <a:pt x="274" y="205"/>
                    </a:moveTo>
                    <a:lnTo>
                      <a:pt x="271" y="208"/>
                    </a:lnTo>
                    <a:lnTo>
                      <a:pt x="267" y="210"/>
                    </a:lnTo>
                    <a:lnTo>
                      <a:pt x="260" y="215"/>
                    </a:lnTo>
                    <a:lnTo>
                      <a:pt x="250" y="220"/>
                    </a:lnTo>
                    <a:lnTo>
                      <a:pt x="238" y="224"/>
                    </a:lnTo>
                    <a:lnTo>
                      <a:pt x="226" y="229"/>
                    </a:lnTo>
                    <a:lnTo>
                      <a:pt x="212" y="229"/>
                    </a:lnTo>
                    <a:lnTo>
                      <a:pt x="198" y="229"/>
                    </a:lnTo>
                    <a:lnTo>
                      <a:pt x="181" y="224"/>
                    </a:lnTo>
                    <a:lnTo>
                      <a:pt x="167" y="217"/>
                    </a:lnTo>
                    <a:lnTo>
                      <a:pt x="152" y="208"/>
                    </a:lnTo>
                    <a:lnTo>
                      <a:pt x="140" y="196"/>
                    </a:lnTo>
                    <a:lnTo>
                      <a:pt x="133" y="186"/>
                    </a:lnTo>
                    <a:lnTo>
                      <a:pt x="128" y="179"/>
                    </a:lnTo>
                    <a:lnTo>
                      <a:pt x="126" y="170"/>
                    </a:lnTo>
                    <a:lnTo>
                      <a:pt x="124" y="162"/>
                    </a:lnTo>
                    <a:lnTo>
                      <a:pt x="124" y="158"/>
                    </a:lnTo>
                    <a:lnTo>
                      <a:pt x="124" y="153"/>
                    </a:lnTo>
                    <a:lnTo>
                      <a:pt x="124" y="151"/>
                    </a:lnTo>
                    <a:lnTo>
                      <a:pt x="124" y="148"/>
                    </a:lnTo>
                    <a:lnTo>
                      <a:pt x="119" y="151"/>
                    </a:lnTo>
                    <a:lnTo>
                      <a:pt x="114" y="153"/>
                    </a:lnTo>
                    <a:lnTo>
                      <a:pt x="109" y="155"/>
                    </a:lnTo>
                    <a:lnTo>
                      <a:pt x="102" y="158"/>
                    </a:lnTo>
                    <a:lnTo>
                      <a:pt x="93" y="160"/>
                    </a:lnTo>
                    <a:lnTo>
                      <a:pt x="85" y="160"/>
                    </a:lnTo>
                    <a:lnTo>
                      <a:pt x="76" y="158"/>
                    </a:lnTo>
                    <a:lnTo>
                      <a:pt x="66" y="155"/>
                    </a:lnTo>
                    <a:lnTo>
                      <a:pt x="57" y="148"/>
                    </a:lnTo>
                    <a:lnTo>
                      <a:pt x="47" y="141"/>
                    </a:lnTo>
                    <a:lnTo>
                      <a:pt x="43" y="131"/>
                    </a:lnTo>
                    <a:lnTo>
                      <a:pt x="40" y="122"/>
                    </a:lnTo>
                    <a:lnTo>
                      <a:pt x="38" y="115"/>
                    </a:lnTo>
                    <a:lnTo>
                      <a:pt x="38" y="105"/>
                    </a:lnTo>
                    <a:lnTo>
                      <a:pt x="38" y="98"/>
                    </a:lnTo>
                    <a:lnTo>
                      <a:pt x="40" y="93"/>
                    </a:lnTo>
                    <a:lnTo>
                      <a:pt x="43" y="89"/>
                    </a:lnTo>
                    <a:lnTo>
                      <a:pt x="43" y="84"/>
                    </a:lnTo>
                    <a:lnTo>
                      <a:pt x="38" y="81"/>
                    </a:lnTo>
                    <a:lnTo>
                      <a:pt x="33" y="77"/>
                    </a:lnTo>
                    <a:lnTo>
                      <a:pt x="28" y="72"/>
                    </a:lnTo>
                    <a:lnTo>
                      <a:pt x="21" y="65"/>
                    </a:lnTo>
                    <a:lnTo>
                      <a:pt x="16" y="58"/>
                    </a:lnTo>
                    <a:lnTo>
                      <a:pt x="9" y="46"/>
                    </a:lnTo>
                    <a:lnTo>
                      <a:pt x="4" y="34"/>
                    </a:lnTo>
                    <a:lnTo>
                      <a:pt x="2" y="19"/>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 name="Freeform 1130"/>
              <p:cNvSpPr>
                <a:spLocks/>
              </p:cNvSpPr>
              <p:nvPr/>
            </p:nvSpPr>
            <p:spPr bwMode="auto">
              <a:xfrm>
                <a:off x="4685" y="3659"/>
                <a:ext cx="352" cy="238"/>
              </a:xfrm>
              <a:custGeom>
                <a:avLst/>
                <a:gdLst>
                  <a:gd name="T0" fmla="*/ 355 w 355"/>
                  <a:gd name="T1" fmla="*/ 19 h 239"/>
                  <a:gd name="T2" fmla="*/ 348 w 355"/>
                  <a:gd name="T3" fmla="*/ 48 h 239"/>
                  <a:gd name="T4" fmla="*/ 336 w 355"/>
                  <a:gd name="T5" fmla="*/ 67 h 239"/>
                  <a:gd name="T6" fmla="*/ 324 w 355"/>
                  <a:gd name="T7" fmla="*/ 79 h 239"/>
                  <a:gd name="T8" fmla="*/ 315 w 355"/>
                  <a:gd name="T9" fmla="*/ 84 h 239"/>
                  <a:gd name="T10" fmla="*/ 315 w 355"/>
                  <a:gd name="T11" fmla="*/ 86 h 239"/>
                  <a:gd name="T12" fmla="*/ 317 w 355"/>
                  <a:gd name="T13" fmla="*/ 93 h 239"/>
                  <a:gd name="T14" fmla="*/ 319 w 355"/>
                  <a:gd name="T15" fmla="*/ 108 h 239"/>
                  <a:gd name="T16" fmla="*/ 317 w 355"/>
                  <a:gd name="T17" fmla="*/ 124 h 239"/>
                  <a:gd name="T18" fmla="*/ 310 w 355"/>
                  <a:gd name="T19" fmla="*/ 141 h 239"/>
                  <a:gd name="T20" fmla="*/ 291 w 355"/>
                  <a:gd name="T21" fmla="*/ 155 h 239"/>
                  <a:gd name="T22" fmla="*/ 272 w 355"/>
                  <a:gd name="T23" fmla="*/ 160 h 239"/>
                  <a:gd name="T24" fmla="*/ 255 w 355"/>
                  <a:gd name="T25" fmla="*/ 160 h 239"/>
                  <a:gd name="T26" fmla="*/ 243 w 355"/>
                  <a:gd name="T27" fmla="*/ 155 h 239"/>
                  <a:gd name="T28" fmla="*/ 234 w 355"/>
                  <a:gd name="T29" fmla="*/ 151 h 239"/>
                  <a:gd name="T30" fmla="*/ 234 w 355"/>
                  <a:gd name="T31" fmla="*/ 151 h 239"/>
                  <a:gd name="T32" fmla="*/ 234 w 355"/>
                  <a:gd name="T33" fmla="*/ 158 h 239"/>
                  <a:gd name="T34" fmla="*/ 231 w 355"/>
                  <a:gd name="T35" fmla="*/ 170 h 239"/>
                  <a:gd name="T36" fmla="*/ 224 w 355"/>
                  <a:gd name="T37" fmla="*/ 189 h 239"/>
                  <a:gd name="T38" fmla="*/ 205 w 355"/>
                  <a:gd name="T39" fmla="*/ 208 h 239"/>
                  <a:gd name="T40" fmla="*/ 176 w 355"/>
                  <a:gd name="T41" fmla="*/ 227 h 239"/>
                  <a:gd name="T42" fmla="*/ 145 w 355"/>
                  <a:gd name="T43" fmla="*/ 232 h 239"/>
                  <a:gd name="T44" fmla="*/ 119 w 355"/>
                  <a:gd name="T45" fmla="*/ 224 h 239"/>
                  <a:gd name="T46" fmla="*/ 98 w 355"/>
                  <a:gd name="T47" fmla="*/ 215 h 239"/>
                  <a:gd name="T48" fmla="*/ 86 w 355"/>
                  <a:gd name="T49" fmla="*/ 208 h 239"/>
                  <a:gd name="T50" fmla="*/ 83 w 355"/>
                  <a:gd name="T51" fmla="*/ 208 h 239"/>
                  <a:gd name="T52" fmla="*/ 83 w 355"/>
                  <a:gd name="T53" fmla="*/ 213 h 239"/>
                  <a:gd name="T54" fmla="*/ 79 w 355"/>
                  <a:gd name="T55" fmla="*/ 222 h 239"/>
                  <a:gd name="T56" fmla="*/ 69 w 355"/>
                  <a:gd name="T57" fmla="*/ 232 h 239"/>
                  <a:gd name="T58" fmla="*/ 52 w 355"/>
                  <a:gd name="T59" fmla="*/ 236 h 239"/>
                  <a:gd name="T60" fmla="*/ 31 w 355"/>
                  <a:gd name="T61" fmla="*/ 236 h 239"/>
                  <a:gd name="T62" fmla="*/ 14 w 355"/>
                  <a:gd name="T63" fmla="*/ 232 h 239"/>
                  <a:gd name="T64" fmla="*/ 5 w 355"/>
                  <a:gd name="T65" fmla="*/ 222 h 239"/>
                  <a:gd name="T66" fmla="*/ 0 w 355"/>
                  <a:gd name="T67" fmla="*/ 213 h 239"/>
                  <a:gd name="T68" fmla="*/ 0 w 355"/>
                  <a:gd name="T69" fmla="*/ 208 h 2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5" h="239">
                    <a:moveTo>
                      <a:pt x="355" y="0"/>
                    </a:moveTo>
                    <a:lnTo>
                      <a:pt x="355" y="19"/>
                    </a:lnTo>
                    <a:lnTo>
                      <a:pt x="353" y="34"/>
                    </a:lnTo>
                    <a:lnTo>
                      <a:pt x="348" y="48"/>
                    </a:lnTo>
                    <a:lnTo>
                      <a:pt x="341" y="58"/>
                    </a:lnTo>
                    <a:lnTo>
                      <a:pt x="336" y="67"/>
                    </a:lnTo>
                    <a:lnTo>
                      <a:pt x="329" y="74"/>
                    </a:lnTo>
                    <a:lnTo>
                      <a:pt x="324" y="79"/>
                    </a:lnTo>
                    <a:lnTo>
                      <a:pt x="319" y="81"/>
                    </a:lnTo>
                    <a:lnTo>
                      <a:pt x="315" y="84"/>
                    </a:lnTo>
                    <a:lnTo>
                      <a:pt x="315" y="86"/>
                    </a:lnTo>
                    <a:lnTo>
                      <a:pt x="315" y="89"/>
                    </a:lnTo>
                    <a:lnTo>
                      <a:pt x="317" y="93"/>
                    </a:lnTo>
                    <a:lnTo>
                      <a:pt x="319" y="100"/>
                    </a:lnTo>
                    <a:lnTo>
                      <a:pt x="319" y="108"/>
                    </a:lnTo>
                    <a:lnTo>
                      <a:pt x="319" y="115"/>
                    </a:lnTo>
                    <a:lnTo>
                      <a:pt x="317" y="124"/>
                    </a:lnTo>
                    <a:lnTo>
                      <a:pt x="315" y="131"/>
                    </a:lnTo>
                    <a:lnTo>
                      <a:pt x="310" y="141"/>
                    </a:lnTo>
                    <a:lnTo>
                      <a:pt x="300" y="151"/>
                    </a:lnTo>
                    <a:lnTo>
                      <a:pt x="291" y="155"/>
                    </a:lnTo>
                    <a:lnTo>
                      <a:pt x="281" y="160"/>
                    </a:lnTo>
                    <a:lnTo>
                      <a:pt x="272" y="160"/>
                    </a:lnTo>
                    <a:lnTo>
                      <a:pt x="265" y="160"/>
                    </a:lnTo>
                    <a:lnTo>
                      <a:pt x="255" y="160"/>
                    </a:lnTo>
                    <a:lnTo>
                      <a:pt x="248" y="158"/>
                    </a:lnTo>
                    <a:lnTo>
                      <a:pt x="243" y="155"/>
                    </a:lnTo>
                    <a:lnTo>
                      <a:pt x="238" y="153"/>
                    </a:lnTo>
                    <a:lnTo>
                      <a:pt x="234" y="151"/>
                    </a:lnTo>
                    <a:lnTo>
                      <a:pt x="234" y="153"/>
                    </a:lnTo>
                    <a:lnTo>
                      <a:pt x="234" y="158"/>
                    </a:lnTo>
                    <a:lnTo>
                      <a:pt x="234" y="162"/>
                    </a:lnTo>
                    <a:lnTo>
                      <a:pt x="231" y="170"/>
                    </a:lnTo>
                    <a:lnTo>
                      <a:pt x="229" y="179"/>
                    </a:lnTo>
                    <a:lnTo>
                      <a:pt x="224" y="189"/>
                    </a:lnTo>
                    <a:lnTo>
                      <a:pt x="217" y="198"/>
                    </a:lnTo>
                    <a:lnTo>
                      <a:pt x="205" y="208"/>
                    </a:lnTo>
                    <a:lnTo>
                      <a:pt x="191" y="217"/>
                    </a:lnTo>
                    <a:lnTo>
                      <a:pt x="176" y="227"/>
                    </a:lnTo>
                    <a:lnTo>
                      <a:pt x="160" y="229"/>
                    </a:lnTo>
                    <a:lnTo>
                      <a:pt x="145" y="232"/>
                    </a:lnTo>
                    <a:lnTo>
                      <a:pt x="131" y="229"/>
                    </a:lnTo>
                    <a:lnTo>
                      <a:pt x="119" y="224"/>
                    </a:lnTo>
                    <a:lnTo>
                      <a:pt x="107" y="220"/>
                    </a:lnTo>
                    <a:lnTo>
                      <a:pt x="98" y="215"/>
                    </a:lnTo>
                    <a:lnTo>
                      <a:pt x="90" y="210"/>
                    </a:lnTo>
                    <a:lnTo>
                      <a:pt x="86" y="208"/>
                    </a:lnTo>
                    <a:lnTo>
                      <a:pt x="83" y="208"/>
                    </a:lnTo>
                    <a:lnTo>
                      <a:pt x="83" y="210"/>
                    </a:lnTo>
                    <a:lnTo>
                      <a:pt x="83" y="213"/>
                    </a:lnTo>
                    <a:lnTo>
                      <a:pt x="81" y="217"/>
                    </a:lnTo>
                    <a:lnTo>
                      <a:pt x="79" y="222"/>
                    </a:lnTo>
                    <a:lnTo>
                      <a:pt x="74" y="227"/>
                    </a:lnTo>
                    <a:lnTo>
                      <a:pt x="69" y="232"/>
                    </a:lnTo>
                    <a:lnTo>
                      <a:pt x="62" y="234"/>
                    </a:lnTo>
                    <a:lnTo>
                      <a:pt x="52" y="236"/>
                    </a:lnTo>
                    <a:lnTo>
                      <a:pt x="43" y="239"/>
                    </a:lnTo>
                    <a:lnTo>
                      <a:pt x="31" y="236"/>
                    </a:lnTo>
                    <a:lnTo>
                      <a:pt x="21" y="234"/>
                    </a:lnTo>
                    <a:lnTo>
                      <a:pt x="14" y="232"/>
                    </a:lnTo>
                    <a:lnTo>
                      <a:pt x="9" y="227"/>
                    </a:lnTo>
                    <a:lnTo>
                      <a:pt x="5" y="222"/>
                    </a:lnTo>
                    <a:lnTo>
                      <a:pt x="2" y="217"/>
                    </a:lnTo>
                    <a:lnTo>
                      <a:pt x="0" y="213"/>
                    </a:lnTo>
                    <a:lnTo>
                      <a:pt x="0" y="210"/>
                    </a:lnTo>
                    <a:lnTo>
                      <a:pt x="0" y="20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6" name="Group 1131"/>
            <p:cNvGrpSpPr>
              <a:grpSpLocks/>
            </p:cNvGrpSpPr>
            <p:nvPr/>
          </p:nvGrpSpPr>
          <p:grpSpPr bwMode="auto">
            <a:xfrm>
              <a:off x="3367" y="3431"/>
              <a:ext cx="631" cy="469"/>
              <a:chOff x="3367" y="3431"/>
              <a:chExt cx="631" cy="469"/>
            </a:xfrm>
          </p:grpSpPr>
          <p:sp>
            <p:nvSpPr>
              <p:cNvPr id="118" name="Freeform 1132"/>
              <p:cNvSpPr>
                <a:spLocks/>
              </p:cNvSpPr>
              <p:nvPr/>
            </p:nvSpPr>
            <p:spPr bwMode="auto">
              <a:xfrm>
                <a:off x="3723" y="3441"/>
                <a:ext cx="275" cy="228"/>
              </a:xfrm>
              <a:custGeom>
                <a:avLst/>
                <a:gdLst>
                  <a:gd name="T0" fmla="*/ 0 w 276"/>
                  <a:gd name="T1" fmla="*/ 24 h 229"/>
                  <a:gd name="T2" fmla="*/ 4 w 276"/>
                  <a:gd name="T3" fmla="*/ 24 h 229"/>
                  <a:gd name="T4" fmla="*/ 7 w 276"/>
                  <a:gd name="T5" fmla="*/ 19 h 229"/>
                  <a:gd name="T6" fmla="*/ 16 w 276"/>
                  <a:gd name="T7" fmla="*/ 14 h 229"/>
                  <a:gd name="T8" fmla="*/ 26 w 276"/>
                  <a:gd name="T9" fmla="*/ 10 h 229"/>
                  <a:gd name="T10" fmla="*/ 35 w 276"/>
                  <a:gd name="T11" fmla="*/ 5 h 229"/>
                  <a:gd name="T12" fmla="*/ 50 w 276"/>
                  <a:gd name="T13" fmla="*/ 2 h 229"/>
                  <a:gd name="T14" fmla="*/ 64 w 276"/>
                  <a:gd name="T15" fmla="*/ 0 h 229"/>
                  <a:gd name="T16" fmla="*/ 78 w 276"/>
                  <a:gd name="T17" fmla="*/ 0 h 229"/>
                  <a:gd name="T18" fmla="*/ 95 w 276"/>
                  <a:gd name="T19" fmla="*/ 5 h 229"/>
                  <a:gd name="T20" fmla="*/ 109 w 276"/>
                  <a:gd name="T21" fmla="*/ 12 h 229"/>
                  <a:gd name="T22" fmla="*/ 124 w 276"/>
                  <a:gd name="T23" fmla="*/ 24 h 229"/>
                  <a:gd name="T24" fmla="*/ 133 w 276"/>
                  <a:gd name="T25" fmla="*/ 33 h 229"/>
                  <a:gd name="T26" fmla="*/ 143 w 276"/>
                  <a:gd name="T27" fmla="*/ 43 h 229"/>
                  <a:gd name="T28" fmla="*/ 147 w 276"/>
                  <a:gd name="T29" fmla="*/ 52 h 229"/>
                  <a:gd name="T30" fmla="*/ 150 w 276"/>
                  <a:gd name="T31" fmla="*/ 60 h 229"/>
                  <a:gd name="T32" fmla="*/ 152 w 276"/>
                  <a:gd name="T33" fmla="*/ 67 h 229"/>
                  <a:gd name="T34" fmla="*/ 152 w 276"/>
                  <a:gd name="T35" fmla="*/ 74 h 229"/>
                  <a:gd name="T36" fmla="*/ 152 w 276"/>
                  <a:gd name="T37" fmla="*/ 79 h 229"/>
                  <a:gd name="T38" fmla="*/ 152 w 276"/>
                  <a:gd name="T39" fmla="*/ 81 h 229"/>
                  <a:gd name="T40" fmla="*/ 152 w 276"/>
                  <a:gd name="T41" fmla="*/ 81 h 229"/>
                  <a:gd name="T42" fmla="*/ 152 w 276"/>
                  <a:gd name="T43" fmla="*/ 81 h 229"/>
                  <a:gd name="T44" fmla="*/ 155 w 276"/>
                  <a:gd name="T45" fmla="*/ 79 h 229"/>
                  <a:gd name="T46" fmla="*/ 159 w 276"/>
                  <a:gd name="T47" fmla="*/ 76 h 229"/>
                  <a:gd name="T48" fmla="*/ 167 w 276"/>
                  <a:gd name="T49" fmla="*/ 74 h 229"/>
                  <a:gd name="T50" fmla="*/ 174 w 276"/>
                  <a:gd name="T51" fmla="*/ 72 h 229"/>
                  <a:gd name="T52" fmla="*/ 181 w 276"/>
                  <a:gd name="T53" fmla="*/ 69 h 229"/>
                  <a:gd name="T54" fmla="*/ 190 w 276"/>
                  <a:gd name="T55" fmla="*/ 69 h 229"/>
                  <a:gd name="T56" fmla="*/ 200 w 276"/>
                  <a:gd name="T57" fmla="*/ 72 h 229"/>
                  <a:gd name="T58" fmla="*/ 209 w 276"/>
                  <a:gd name="T59" fmla="*/ 74 h 229"/>
                  <a:gd name="T60" fmla="*/ 219 w 276"/>
                  <a:gd name="T61" fmla="*/ 81 h 229"/>
                  <a:gd name="T62" fmla="*/ 229 w 276"/>
                  <a:gd name="T63" fmla="*/ 91 h 229"/>
                  <a:gd name="T64" fmla="*/ 233 w 276"/>
                  <a:gd name="T65" fmla="*/ 98 h 229"/>
                  <a:gd name="T66" fmla="*/ 236 w 276"/>
                  <a:gd name="T67" fmla="*/ 107 h 229"/>
                  <a:gd name="T68" fmla="*/ 238 w 276"/>
                  <a:gd name="T69" fmla="*/ 117 h 229"/>
                  <a:gd name="T70" fmla="*/ 238 w 276"/>
                  <a:gd name="T71" fmla="*/ 124 h 229"/>
                  <a:gd name="T72" fmla="*/ 236 w 276"/>
                  <a:gd name="T73" fmla="*/ 131 h 229"/>
                  <a:gd name="T74" fmla="*/ 236 w 276"/>
                  <a:gd name="T75" fmla="*/ 138 h 229"/>
                  <a:gd name="T76" fmla="*/ 233 w 276"/>
                  <a:gd name="T77" fmla="*/ 143 h 229"/>
                  <a:gd name="T78" fmla="*/ 233 w 276"/>
                  <a:gd name="T79" fmla="*/ 145 h 229"/>
                  <a:gd name="T80" fmla="*/ 231 w 276"/>
                  <a:gd name="T81" fmla="*/ 145 h 229"/>
                  <a:gd name="T82" fmla="*/ 233 w 276"/>
                  <a:gd name="T83" fmla="*/ 148 h 229"/>
                  <a:gd name="T84" fmla="*/ 236 w 276"/>
                  <a:gd name="T85" fmla="*/ 148 h 229"/>
                  <a:gd name="T86" fmla="*/ 240 w 276"/>
                  <a:gd name="T87" fmla="*/ 153 h 229"/>
                  <a:gd name="T88" fmla="*/ 248 w 276"/>
                  <a:gd name="T89" fmla="*/ 157 h 229"/>
                  <a:gd name="T90" fmla="*/ 252 w 276"/>
                  <a:gd name="T91" fmla="*/ 164 h 229"/>
                  <a:gd name="T92" fmla="*/ 259 w 276"/>
                  <a:gd name="T93" fmla="*/ 174 h 229"/>
                  <a:gd name="T94" fmla="*/ 267 w 276"/>
                  <a:gd name="T95" fmla="*/ 184 h 229"/>
                  <a:gd name="T96" fmla="*/ 271 w 276"/>
                  <a:gd name="T97" fmla="*/ 195 h 229"/>
                  <a:gd name="T98" fmla="*/ 274 w 276"/>
                  <a:gd name="T99" fmla="*/ 212 h 229"/>
                  <a:gd name="T100" fmla="*/ 276 w 276"/>
                  <a:gd name="T101" fmla="*/ 229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6" h="229">
                    <a:moveTo>
                      <a:pt x="0" y="24"/>
                    </a:moveTo>
                    <a:lnTo>
                      <a:pt x="4" y="24"/>
                    </a:lnTo>
                    <a:lnTo>
                      <a:pt x="7" y="19"/>
                    </a:lnTo>
                    <a:lnTo>
                      <a:pt x="16" y="14"/>
                    </a:lnTo>
                    <a:lnTo>
                      <a:pt x="26" y="10"/>
                    </a:lnTo>
                    <a:lnTo>
                      <a:pt x="35" y="5"/>
                    </a:lnTo>
                    <a:lnTo>
                      <a:pt x="50" y="2"/>
                    </a:lnTo>
                    <a:lnTo>
                      <a:pt x="64" y="0"/>
                    </a:lnTo>
                    <a:lnTo>
                      <a:pt x="78" y="0"/>
                    </a:lnTo>
                    <a:lnTo>
                      <a:pt x="95" y="5"/>
                    </a:lnTo>
                    <a:lnTo>
                      <a:pt x="109" y="12"/>
                    </a:lnTo>
                    <a:lnTo>
                      <a:pt x="124" y="24"/>
                    </a:lnTo>
                    <a:lnTo>
                      <a:pt x="133" y="33"/>
                    </a:lnTo>
                    <a:lnTo>
                      <a:pt x="143" y="43"/>
                    </a:lnTo>
                    <a:lnTo>
                      <a:pt x="147" y="52"/>
                    </a:lnTo>
                    <a:lnTo>
                      <a:pt x="150" y="60"/>
                    </a:lnTo>
                    <a:lnTo>
                      <a:pt x="152" y="67"/>
                    </a:lnTo>
                    <a:lnTo>
                      <a:pt x="152" y="74"/>
                    </a:lnTo>
                    <a:lnTo>
                      <a:pt x="152" y="79"/>
                    </a:lnTo>
                    <a:lnTo>
                      <a:pt x="152" y="81"/>
                    </a:lnTo>
                    <a:lnTo>
                      <a:pt x="155" y="79"/>
                    </a:lnTo>
                    <a:lnTo>
                      <a:pt x="159" y="76"/>
                    </a:lnTo>
                    <a:lnTo>
                      <a:pt x="167" y="74"/>
                    </a:lnTo>
                    <a:lnTo>
                      <a:pt x="174" y="72"/>
                    </a:lnTo>
                    <a:lnTo>
                      <a:pt x="181" y="69"/>
                    </a:lnTo>
                    <a:lnTo>
                      <a:pt x="190" y="69"/>
                    </a:lnTo>
                    <a:lnTo>
                      <a:pt x="200" y="72"/>
                    </a:lnTo>
                    <a:lnTo>
                      <a:pt x="209" y="74"/>
                    </a:lnTo>
                    <a:lnTo>
                      <a:pt x="219" y="81"/>
                    </a:lnTo>
                    <a:lnTo>
                      <a:pt x="229" y="91"/>
                    </a:lnTo>
                    <a:lnTo>
                      <a:pt x="233" y="98"/>
                    </a:lnTo>
                    <a:lnTo>
                      <a:pt x="236" y="107"/>
                    </a:lnTo>
                    <a:lnTo>
                      <a:pt x="238" y="117"/>
                    </a:lnTo>
                    <a:lnTo>
                      <a:pt x="238" y="124"/>
                    </a:lnTo>
                    <a:lnTo>
                      <a:pt x="236" y="131"/>
                    </a:lnTo>
                    <a:lnTo>
                      <a:pt x="236" y="138"/>
                    </a:lnTo>
                    <a:lnTo>
                      <a:pt x="233" y="143"/>
                    </a:lnTo>
                    <a:lnTo>
                      <a:pt x="233" y="145"/>
                    </a:lnTo>
                    <a:lnTo>
                      <a:pt x="231" y="145"/>
                    </a:lnTo>
                    <a:lnTo>
                      <a:pt x="233" y="148"/>
                    </a:lnTo>
                    <a:lnTo>
                      <a:pt x="236" y="148"/>
                    </a:lnTo>
                    <a:lnTo>
                      <a:pt x="240" y="153"/>
                    </a:lnTo>
                    <a:lnTo>
                      <a:pt x="248" y="157"/>
                    </a:lnTo>
                    <a:lnTo>
                      <a:pt x="252" y="164"/>
                    </a:lnTo>
                    <a:lnTo>
                      <a:pt x="259" y="174"/>
                    </a:lnTo>
                    <a:lnTo>
                      <a:pt x="267" y="184"/>
                    </a:lnTo>
                    <a:lnTo>
                      <a:pt x="271" y="195"/>
                    </a:lnTo>
                    <a:lnTo>
                      <a:pt x="274" y="212"/>
                    </a:lnTo>
                    <a:lnTo>
                      <a:pt x="276" y="229"/>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9" name="Freeform 1133"/>
              <p:cNvSpPr>
                <a:spLocks/>
              </p:cNvSpPr>
              <p:nvPr/>
            </p:nvSpPr>
            <p:spPr bwMode="auto">
              <a:xfrm>
                <a:off x="3367" y="3431"/>
                <a:ext cx="356" cy="234"/>
              </a:xfrm>
              <a:custGeom>
                <a:avLst/>
                <a:gdLst>
                  <a:gd name="T0" fmla="*/ 3 w 358"/>
                  <a:gd name="T1" fmla="*/ 220 h 236"/>
                  <a:gd name="T2" fmla="*/ 10 w 358"/>
                  <a:gd name="T3" fmla="*/ 194 h 236"/>
                  <a:gd name="T4" fmla="*/ 22 w 358"/>
                  <a:gd name="T5" fmla="*/ 174 h 236"/>
                  <a:gd name="T6" fmla="*/ 34 w 358"/>
                  <a:gd name="T7" fmla="*/ 163 h 236"/>
                  <a:gd name="T8" fmla="*/ 43 w 358"/>
                  <a:gd name="T9" fmla="*/ 155 h 236"/>
                  <a:gd name="T10" fmla="*/ 43 w 358"/>
                  <a:gd name="T11" fmla="*/ 155 h 236"/>
                  <a:gd name="T12" fmla="*/ 41 w 358"/>
                  <a:gd name="T13" fmla="*/ 146 h 236"/>
                  <a:gd name="T14" fmla="*/ 39 w 358"/>
                  <a:gd name="T15" fmla="*/ 134 h 236"/>
                  <a:gd name="T16" fmla="*/ 39 w 358"/>
                  <a:gd name="T17" fmla="*/ 117 h 236"/>
                  <a:gd name="T18" fmla="*/ 48 w 358"/>
                  <a:gd name="T19" fmla="*/ 98 h 236"/>
                  <a:gd name="T20" fmla="*/ 65 w 358"/>
                  <a:gd name="T21" fmla="*/ 84 h 236"/>
                  <a:gd name="T22" fmla="*/ 84 w 358"/>
                  <a:gd name="T23" fmla="*/ 79 h 236"/>
                  <a:gd name="T24" fmla="*/ 103 w 358"/>
                  <a:gd name="T25" fmla="*/ 82 h 236"/>
                  <a:gd name="T26" fmla="*/ 115 w 358"/>
                  <a:gd name="T27" fmla="*/ 86 h 236"/>
                  <a:gd name="T28" fmla="*/ 122 w 358"/>
                  <a:gd name="T29" fmla="*/ 91 h 236"/>
                  <a:gd name="T30" fmla="*/ 124 w 358"/>
                  <a:gd name="T31" fmla="*/ 89 h 236"/>
                  <a:gd name="T32" fmla="*/ 122 w 358"/>
                  <a:gd name="T33" fmla="*/ 82 h 236"/>
                  <a:gd name="T34" fmla="*/ 124 w 358"/>
                  <a:gd name="T35" fmla="*/ 70 h 236"/>
                  <a:gd name="T36" fmla="*/ 134 w 358"/>
                  <a:gd name="T37" fmla="*/ 53 h 236"/>
                  <a:gd name="T38" fmla="*/ 153 w 358"/>
                  <a:gd name="T39" fmla="*/ 31 h 236"/>
                  <a:gd name="T40" fmla="*/ 182 w 358"/>
                  <a:gd name="T41" fmla="*/ 15 h 236"/>
                  <a:gd name="T42" fmla="*/ 213 w 358"/>
                  <a:gd name="T43" fmla="*/ 10 h 236"/>
                  <a:gd name="T44" fmla="*/ 239 w 358"/>
                  <a:gd name="T45" fmla="*/ 15 h 236"/>
                  <a:gd name="T46" fmla="*/ 260 w 358"/>
                  <a:gd name="T47" fmla="*/ 24 h 236"/>
                  <a:gd name="T48" fmla="*/ 272 w 358"/>
                  <a:gd name="T49" fmla="*/ 31 h 236"/>
                  <a:gd name="T50" fmla="*/ 275 w 358"/>
                  <a:gd name="T51" fmla="*/ 31 h 236"/>
                  <a:gd name="T52" fmla="*/ 275 w 358"/>
                  <a:gd name="T53" fmla="*/ 27 h 236"/>
                  <a:gd name="T54" fmla="*/ 279 w 358"/>
                  <a:gd name="T55" fmla="*/ 17 h 236"/>
                  <a:gd name="T56" fmla="*/ 289 w 358"/>
                  <a:gd name="T57" fmla="*/ 8 h 236"/>
                  <a:gd name="T58" fmla="*/ 306 w 358"/>
                  <a:gd name="T59" fmla="*/ 3 h 236"/>
                  <a:gd name="T60" fmla="*/ 327 w 358"/>
                  <a:gd name="T61" fmla="*/ 3 h 236"/>
                  <a:gd name="T62" fmla="*/ 344 w 358"/>
                  <a:gd name="T63" fmla="*/ 8 h 236"/>
                  <a:gd name="T64" fmla="*/ 351 w 358"/>
                  <a:gd name="T65" fmla="*/ 17 h 236"/>
                  <a:gd name="T66" fmla="*/ 356 w 358"/>
                  <a:gd name="T67" fmla="*/ 27 h 236"/>
                  <a:gd name="T68" fmla="*/ 358 w 358"/>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8" h="236">
                    <a:moveTo>
                      <a:pt x="0" y="236"/>
                    </a:moveTo>
                    <a:lnTo>
                      <a:pt x="3" y="220"/>
                    </a:lnTo>
                    <a:lnTo>
                      <a:pt x="5" y="205"/>
                    </a:lnTo>
                    <a:lnTo>
                      <a:pt x="10" y="194"/>
                    </a:lnTo>
                    <a:lnTo>
                      <a:pt x="15" y="182"/>
                    </a:lnTo>
                    <a:lnTo>
                      <a:pt x="22" y="174"/>
                    </a:lnTo>
                    <a:lnTo>
                      <a:pt x="29" y="167"/>
                    </a:lnTo>
                    <a:lnTo>
                      <a:pt x="34" y="163"/>
                    </a:lnTo>
                    <a:lnTo>
                      <a:pt x="39" y="158"/>
                    </a:lnTo>
                    <a:lnTo>
                      <a:pt x="43" y="155"/>
                    </a:lnTo>
                    <a:lnTo>
                      <a:pt x="41" y="151"/>
                    </a:lnTo>
                    <a:lnTo>
                      <a:pt x="41" y="146"/>
                    </a:lnTo>
                    <a:lnTo>
                      <a:pt x="39" y="141"/>
                    </a:lnTo>
                    <a:lnTo>
                      <a:pt x="39" y="134"/>
                    </a:lnTo>
                    <a:lnTo>
                      <a:pt x="39" y="124"/>
                    </a:lnTo>
                    <a:lnTo>
                      <a:pt x="39" y="117"/>
                    </a:lnTo>
                    <a:lnTo>
                      <a:pt x="43" y="108"/>
                    </a:lnTo>
                    <a:lnTo>
                      <a:pt x="48" y="98"/>
                    </a:lnTo>
                    <a:lnTo>
                      <a:pt x="55" y="91"/>
                    </a:lnTo>
                    <a:lnTo>
                      <a:pt x="65" y="84"/>
                    </a:lnTo>
                    <a:lnTo>
                      <a:pt x="77" y="82"/>
                    </a:lnTo>
                    <a:lnTo>
                      <a:pt x="84" y="79"/>
                    </a:lnTo>
                    <a:lnTo>
                      <a:pt x="93" y="79"/>
                    </a:lnTo>
                    <a:lnTo>
                      <a:pt x="103" y="82"/>
                    </a:lnTo>
                    <a:lnTo>
                      <a:pt x="110" y="84"/>
                    </a:lnTo>
                    <a:lnTo>
                      <a:pt x="115" y="86"/>
                    </a:lnTo>
                    <a:lnTo>
                      <a:pt x="120" y="89"/>
                    </a:lnTo>
                    <a:lnTo>
                      <a:pt x="122" y="91"/>
                    </a:lnTo>
                    <a:lnTo>
                      <a:pt x="124" y="91"/>
                    </a:lnTo>
                    <a:lnTo>
                      <a:pt x="124" y="89"/>
                    </a:lnTo>
                    <a:lnTo>
                      <a:pt x="122" y="86"/>
                    </a:lnTo>
                    <a:lnTo>
                      <a:pt x="122" y="82"/>
                    </a:lnTo>
                    <a:lnTo>
                      <a:pt x="124" y="77"/>
                    </a:lnTo>
                    <a:lnTo>
                      <a:pt x="124" y="70"/>
                    </a:lnTo>
                    <a:lnTo>
                      <a:pt x="129" y="60"/>
                    </a:lnTo>
                    <a:lnTo>
                      <a:pt x="134" y="53"/>
                    </a:lnTo>
                    <a:lnTo>
                      <a:pt x="141" y="43"/>
                    </a:lnTo>
                    <a:lnTo>
                      <a:pt x="153" y="31"/>
                    </a:lnTo>
                    <a:lnTo>
                      <a:pt x="165" y="22"/>
                    </a:lnTo>
                    <a:lnTo>
                      <a:pt x="182" y="15"/>
                    </a:lnTo>
                    <a:lnTo>
                      <a:pt x="196" y="10"/>
                    </a:lnTo>
                    <a:lnTo>
                      <a:pt x="213" y="10"/>
                    </a:lnTo>
                    <a:lnTo>
                      <a:pt x="227" y="10"/>
                    </a:lnTo>
                    <a:lnTo>
                      <a:pt x="239" y="15"/>
                    </a:lnTo>
                    <a:lnTo>
                      <a:pt x="251" y="20"/>
                    </a:lnTo>
                    <a:lnTo>
                      <a:pt x="260" y="24"/>
                    </a:lnTo>
                    <a:lnTo>
                      <a:pt x="267" y="29"/>
                    </a:lnTo>
                    <a:lnTo>
                      <a:pt x="272" y="31"/>
                    </a:lnTo>
                    <a:lnTo>
                      <a:pt x="275" y="34"/>
                    </a:lnTo>
                    <a:lnTo>
                      <a:pt x="275" y="31"/>
                    </a:lnTo>
                    <a:lnTo>
                      <a:pt x="275" y="29"/>
                    </a:lnTo>
                    <a:lnTo>
                      <a:pt x="275" y="27"/>
                    </a:lnTo>
                    <a:lnTo>
                      <a:pt x="277" y="22"/>
                    </a:lnTo>
                    <a:lnTo>
                      <a:pt x="279" y="17"/>
                    </a:lnTo>
                    <a:lnTo>
                      <a:pt x="284" y="12"/>
                    </a:lnTo>
                    <a:lnTo>
                      <a:pt x="289" y="8"/>
                    </a:lnTo>
                    <a:lnTo>
                      <a:pt x="296" y="5"/>
                    </a:lnTo>
                    <a:lnTo>
                      <a:pt x="306" y="3"/>
                    </a:lnTo>
                    <a:lnTo>
                      <a:pt x="315" y="0"/>
                    </a:lnTo>
                    <a:lnTo>
                      <a:pt x="327" y="3"/>
                    </a:lnTo>
                    <a:lnTo>
                      <a:pt x="337" y="5"/>
                    </a:lnTo>
                    <a:lnTo>
                      <a:pt x="344" y="8"/>
                    </a:lnTo>
                    <a:lnTo>
                      <a:pt x="348" y="12"/>
                    </a:lnTo>
                    <a:lnTo>
                      <a:pt x="351" y="17"/>
                    </a:lnTo>
                    <a:lnTo>
                      <a:pt x="356" y="22"/>
                    </a:lnTo>
                    <a:lnTo>
                      <a:pt x="356" y="27"/>
                    </a:lnTo>
                    <a:lnTo>
                      <a:pt x="358" y="29"/>
                    </a:lnTo>
                    <a:lnTo>
                      <a:pt x="358" y="31"/>
                    </a:lnTo>
                    <a:lnTo>
                      <a:pt x="358" y="34"/>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0" name="Freeform 1134"/>
              <p:cNvSpPr>
                <a:spLocks/>
              </p:cNvSpPr>
              <p:nvPr/>
            </p:nvSpPr>
            <p:spPr bwMode="auto">
              <a:xfrm>
                <a:off x="3367" y="3666"/>
                <a:ext cx="272" cy="228"/>
              </a:xfrm>
              <a:custGeom>
                <a:avLst/>
                <a:gdLst>
                  <a:gd name="T0" fmla="*/ 272 w 272"/>
                  <a:gd name="T1" fmla="*/ 203 h 229"/>
                  <a:gd name="T2" fmla="*/ 272 w 272"/>
                  <a:gd name="T3" fmla="*/ 205 h 229"/>
                  <a:gd name="T4" fmla="*/ 267 w 272"/>
                  <a:gd name="T5" fmla="*/ 208 h 229"/>
                  <a:gd name="T6" fmla="*/ 260 w 272"/>
                  <a:gd name="T7" fmla="*/ 212 h 229"/>
                  <a:gd name="T8" fmla="*/ 251 w 272"/>
                  <a:gd name="T9" fmla="*/ 217 h 229"/>
                  <a:gd name="T10" fmla="*/ 239 w 272"/>
                  <a:gd name="T11" fmla="*/ 222 h 229"/>
                  <a:gd name="T12" fmla="*/ 227 w 272"/>
                  <a:gd name="T13" fmla="*/ 227 h 229"/>
                  <a:gd name="T14" fmla="*/ 213 w 272"/>
                  <a:gd name="T15" fmla="*/ 229 h 229"/>
                  <a:gd name="T16" fmla="*/ 196 w 272"/>
                  <a:gd name="T17" fmla="*/ 227 h 229"/>
                  <a:gd name="T18" fmla="*/ 182 w 272"/>
                  <a:gd name="T19" fmla="*/ 224 h 229"/>
                  <a:gd name="T20" fmla="*/ 165 w 272"/>
                  <a:gd name="T21" fmla="*/ 215 h 229"/>
                  <a:gd name="T22" fmla="*/ 153 w 272"/>
                  <a:gd name="T23" fmla="*/ 205 h 229"/>
                  <a:gd name="T24" fmla="*/ 141 w 272"/>
                  <a:gd name="T25" fmla="*/ 196 h 229"/>
                  <a:gd name="T26" fmla="*/ 134 w 272"/>
                  <a:gd name="T27" fmla="*/ 186 h 229"/>
                  <a:gd name="T28" fmla="*/ 129 w 272"/>
                  <a:gd name="T29" fmla="*/ 177 h 229"/>
                  <a:gd name="T30" fmla="*/ 124 w 272"/>
                  <a:gd name="T31" fmla="*/ 167 h 229"/>
                  <a:gd name="T32" fmla="*/ 124 w 272"/>
                  <a:gd name="T33" fmla="*/ 160 h 229"/>
                  <a:gd name="T34" fmla="*/ 122 w 272"/>
                  <a:gd name="T35" fmla="*/ 155 h 229"/>
                  <a:gd name="T36" fmla="*/ 122 w 272"/>
                  <a:gd name="T37" fmla="*/ 150 h 229"/>
                  <a:gd name="T38" fmla="*/ 124 w 272"/>
                  <a:gd name="T39" fmla="*/ 148 h 229"/>
                  <a:gd name="T40" fmla="*/ 124 w 272"/>
                  <a:gd name="T41" fmla="*/ 146 h 229"/>
                  <a:gd name="T42" fmla="*/ 122 w 272"/>
                  <a:gd name="T43" fmla="*/ 148 h 229"/>
                  <a:gd name="T44" fmla="*/ 120 w 272"/>
                  <a:gd name="T45" fmla="*/ 150 h 229"/>
                  <a:gd name="T46" fmla="*/ 115 w 272"/>
                  <a:gd name="T47" fmla="*/ 153 h 229"/>
                  <a:gd name="T48" fmla="*/ 110 w 272"/>
                  <a:gd name="T49" fmla="*/ 155 h 229"/>
                  <a:gd name="T50" fmla="*/ 103 w 272"/>
                  <a:gd name="T51" fmla="*/ 157 h 229"/>
                  <a:gd name="T52" fmla="*/ 93 w 272"/>
                  <a:gd name="T53" fmla="*/ 157 h 229"/>
                  <a:gd name="T54" fmla="*/ 84 w 272"/>
                  <a:gd name="T55" fmla="*/ 157 h 229"/>
                  <a:gd name="T56" fmla="*/ 77 w 272"/>
                  <a:gd name="T57" fmla="*/ 157 h 229"/>
                  <a:gd name="T58" fmla="*/ 65 w 272"/>
                  <a:gd name="T59" fmla="*/ 153 h 229"/>
                  <a:gd name="T60" fmla="*/ 55 w 272"/>
                  <a:gd name="T61" fmla="*/ 146 h 229"/>
                  <a:gd name="T62" fmla="*/ 48 w 272"/>
                  <a:gd name="T63" fmla="*/ 138 h 229"/>
                  <a:gd name="T64" fmla="*/ 43 w 272"/>
                  <a:gd name="T65" fmla="*/ 129 h 229"/>
                  <a:gd name="T66" fmla="*/ 39 w 272"/>
                  <a:gd name="T67" fmla="*/ 122 h 229"/>
                  <a:gd name="T68" fmla="*/ 39 w 272"/>
                  <a:gd name="T69" fmla="*/ 112 h 229"/>
                  <a:gd name="T70" fmla="*/ 39 w 272"/>
                  <a:gd name="T71" fmla="*/ 105 h 229"/>
                  <a:gd name="T72" fmla="*/ 39 w 272"/>
                  <a:gd name="T73" fmla="*/ 98 h 229"/>
                  <a:gd name="T74" fmla="*/ 41 w 272"/>
                  <a:gd name="T75" fmla="*/ 91 h 229"/>
                  <a:gd name="T76" fmla="*/ 41 w 272"/>
                  <a:gd name="T77" fmla="*/ 86 h 229"/>
                  <a:gd name="T78" fmla="*/ 43 w 272"/>
                  <a:gd name="T79" fmla="*/ 84 h 229"/>
                  <a:gd name="T80" fmla="*/ 43 w 272"/>
                  <a:gd name="T81" fmla="*/ 81 h 229"/>
                  <a:gd name="T82" fmla="*/ 43 w 272"/>
                  <a:gd name="T83" fmla="*/ 81 h 229"/>
                  <a:gd name="T84" fmla="*/ 39 w 272"/>
                  <a:gd name="T85" fmla="*/ 79 h 229"/>
                  <a:gd name="T86" fmla="*/ 34 w 272"/>
                  <a:gd name="T87" fmla="*/ 76 h 229"/>
                  <a:gd name="T88" fmla="*/ 29 w 272"/>
                  <a:gd name="T89" fmla="*/ 72 h 229"/>
                  <a:gd name="T90" fmla="*/ 22 w 272"/>
                  <a:gd name="T91" fmla="*/ 64 h 229"/>
                  <a:gd name="T92" fmla="*/ 15 w 272"/>
                  <a:gd name="T93" fmla="*/ 55 h 229"/>
                  <a:gd name="T94" fmla="*/ 10 w 272"/>
                  <a:gd name="T95" fmla="*/ 45 h 229"/>
                  <a:gd name="T96" fmla="*/ 5 w 272"/>
                  <a:gd name="T97" fmla="*/ 31 h 229"/>
                  <a:gd name="T98" fmla="*/ 3 w 272"/>
                  <a:gd name="T99" fmla="*/ 17 h 229"/>
                  <a:gd name="T100" fmla="*/ 0 w 272"/>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2" h="229">
                    <a:moveTo>
                      <a:pt x="272" y="203"/>
                    </a:moveTo>
                    <a:lnTo>
                      <a:pt x="272" y="205"/>
                    </a:lnTo>
                    <a:lnTo>
                      <a:pt x="267" y="208"/>
                    </a:lnTo>
                    <a:lnTo>
                      <a:pt x="260" y="212"/>
                    </a:lnTo>
                    <a:lnTo>
                      <a:pt x="251" y="217"/>
                    </a:lnTo>
                    <a:lnTo>
                      <a:pt x="239" y="222"/>
                    </a:lnTo>
                    <a:lnTo>
                      <a:pt x="227" y="227"/>
                    </a:lnTo>
                    <a:lnTo>
                      <a:pt x="213" y="229"/>
                    </a:lnTo>
                    <a:lnTo>
                      <a:pt x="196" y="227"/>
                    </a:lnTo>
                    <a:lnTo>
                      <a:pt x="182" y="224"/>
                    </a:lnTo>
                    <a:lnTo>
                      <a:pt x="165" y="215"/>
                    </a:lnTo>
                    <a:lnTo>
                      <a:pt x="153" y="205"/>
                    </a:lnTo>
                    <a:lnTo>
                      <a:pt x="141" y="196"/>
                    </a:lnTo>
                    <a:lnTo>
                      <a:pt x="134" y="186"/>
                    </a:lnTo>
                    <a:lnTo>
                      <a:pt x="129" y="177"/>
                    </a:lnTo>
                    <a:lnTo>
                      <a:pt x="124" y="167"/>
                    </a:lnTo>
                    <a:lnTo>
                      <a:pt x="124" y="160"/>
                    </a:lnTo>
                    <a:lnTo>
                      <a:pt x="122" y="155"/>
                    </a:lnTo>
                    <a:lnTo>
                      <a:pt x="122" y="150"/>
                    </a:lnTo>
                    <a:lnTo>
                      <a:pt x="124" y="148"/>
                    </a:lnTo>
                    <a:lnTo>
                      <a:pt x="124" y="146"/>
                    </a:lnTo>
                    <a:lnTo>
                      <a:pt x="122" y="148"/>
                    </a:lnTo>
                    <a:lnTo>
                      <a:pt x="120" y="150"/>
                    </a:lnTo>
                    <a:lnTo>
                      <a:pt x="115" y="153"/>
                    </a:lnTo>
                    <a:lnTo>
                      <a:pt x="110" y="155"/>
                    </a:lnTo>
                    <a:lnTo>
                      <a:pt x="103" y="157"/>
                    </a:lnTo>
                    <a:lnTo>
                      <a:pt x="93" y="157"/>
                    </a:lnTo>
                    <a:lnTo>
                      <a:pt x="84" y="157"/>
                    </a:lnTo>
                    <a:lnTo>
                      <a:pt x="77" y="157"/>
                    </a:lnTo>
                    <a:lnTo>
                      <a:pt x="65" y="153"/>
                    </a:lnTo>
                    <a:lnTo>
                      <a:pt x="55" y="146"/>
                    </a:lnTo>
                    <a:lnTo>
                      <a:pt x="48" y="138"/>
                    </a:lnTo>
                    <a:lnTo>
                      <a:pt x="43" y="129"/>
                    </a:lnTo>
                    <a:lnTo>
                      <a:pt x="39" y="122"/>
                    </a:lnTo>
                    <a:lnTo>
                      <a:pt x="39" y="112"/>
                    </a:lnTo>
                    <a:lnTo>
                      <a:pt x="39" y="105"/>
                    </a:lnTo>
                    <a:lnTo>
                      <a:pt x="39" y="98"/>
                    </a:lnTo>
                    <a:lnTo>
                      <a:pt x="41" y="91"/>
                    </a:lnTo>
                    <a:lnTo>
                      <a:pt x="41" y="86"/>
                    </a:lnTo>
                    <a:lnTo>
                      <a:pt x="43" y="84"/>
                    </a:lnTo>
                    <a:lnTo>
                      <a:pt x="43" y="81"/>
                    </a:lnTo>
                    <a:lnTo>
                      <a:pt x="39" y="79"/>
                    </a:lnTo>
                    <a:lnTo>
                      <a:pt x="34" y="76"/>
                    </a:lnTo>
                    <a:lnTo>
                      <a:pt x="29" y="72"/>
                    </a:lnTo>
                    <a:lnTo>
                      <a:pt x="22" y="64"/>
                    </a:lnTo>
                    <a:lnTo>
                      <a:pt x="15" y="55"/>
                    </a:lnTo>
                    <a:lnTo>
                      <a:pt x="10" y="45"/>
                    </a:lnTo>
                    <a:lnTo>
                      <a:pt x="5" y="31"/>
                    </a:lnTo>
                    <a:lnTo>
                      <a:pt x="3" y="17"/>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1" name="Freeform 1135"/>
              <p:cNvSpPr>
                <a:spLocks/>
              </p:cNvSpPr>
              <p:nvPr/>
            </p:nvSpPr>
            <p:spPr bwMode="auto">
              <a:xfrm>
                <a:off x="3638" y="3666"/>
                <a:ext cx="360" cy="234"/>
              </a:xfrm>
              <a:custGeom>
                <a:avLst/>
                <a:gdLst>
                  <a:gd name="T0" fmla="*/ 3 w 360"/>
                  <a:gd name="T1" fmla="*/ 205 h 236"/>
                  <a:gd name="T2" fmla="*/ 3 w 360"/>
                  <a:gd name="T3" fmla="*/ 212 h 236"/>
                  <a:gd name="T4" fmla="*/ 7 w 360"/>
                  <a:gd name="T5" fmla="*/ 219 h 236"/>
                  <a:gd name="T6" fmla="*/ 17 w 360"/>
                  <a:gd name="T7" fmla="*/ 229 h 236"/>
                  <a:gd name="T8" fmla="*/ 34 w 360"/>
                  <a:gd name="T9" fmla="*/ 236 h 236"/>
                  <a:gd name="T10" fmla="*/ 55 w 360"/>
                  <a:gd name="T11" fmla="*/ 236 h 236"/>
                  <a:gd name="T12" fmla="*/ 72 w 360"/>
                  <a:gd name="T13" fmla="*/ 229 h 236"/>
                  <a:gd name="T14" fmla="*/ 79 w 360"/>
                  <a:gd name="T15" fmla="*/ 219 h 236"/>
                  <a:gd name="T16" fmla="*/ 84 w 360"/>
                  <a:gd name="T17" fmla="*/ 212 h 236"/>
                  <a:gd name="T18" fmla="*/ 86 w 360"/>
                  <a:gd name="T19" fmla="*/ 205 h 236"/>
                  <a:gd name="T20" fmla="*/ 88 w 360"/>
                  <a:gd name="T21" fmla="*/ 205 h 236"/>
                  <a:gd name="T22" fmla="*/ 100 w 360"/>
                  <a:gd name="T23" fmla="*/ 215 h 236"/>
                  <a:gd name="T24" fmla="*/ 119 w 360"/>
                  <a:gd name="T25" fmla="*/ 224 h 236"/>
                  <a:gd name="T26" fmla="*/ 148 w 360"/>
                  <a:gd name="T27" fmla="*/ 229 h 236"/>
                  <a:gd name="T28" fmla="*/ 179 w 360"/>
                  <a:gd name="T29" fmla="*/ 224 h 236"/>
                  <a:gd name="T30" fmla="*/ 208 w 360"/>
                  <a:gd name="T31" fmla="*/ 205 h 236"/>
                  <a:gd name="T32" fmla="*/ 227 w 360"/>
                  <a:gd name="T33" fmla="*/ 186 h 236"/>
                  <a:gd name="T34" fmla="*/ 234 w 360"/>
                  <a:gd name="T35" fmla="*/ 169 h 236"/>
                  <a:gd name="T36" fmla="*/ 236 w 360"/>
                  <a:gd name="T37" fmla="*/ 155 h 236"/>
                  <a:gd name="T38" fmla="*/ 236 w 360"/>
                  <a:gd name="T39" fmla="*/ 148 h 236"/>
                  <a:gd name="T40" fmla="*/ 236 w 360"/>
                  <a:gd name="T41" fmla="*/ 148 h 236"/>
                  <a:gd name="T42" fmla="*/ 243 w 360"/>
                  <a:gd name="T43" fmla="*/ 153 h 236"/>
                  <a:gd name="T44" fmla="*/ 258 w 360"/>
                  <a:gd name="T45" fmla="*/ 157 h 236"/>
                  <a:gd name="T46" fmla="*/ 274 w 360"/>
                  <a:gd name="T47" fmla="*/ 160 h 236"/>
                  <a:gd name="T48" fmla="*/ 293 w 360"/>
                  <a:gd name="T49" fmla="*/ 153 h 236"/>
                  <a:gd name="T50" fmla="*/ 313 w 360"/>
                  <a:gd name="T51" fmla="*/ 138 h 236"/>
                  <a:gd name="T52" fmla="*/ 320 w 360"/>
                  <a:gd name="T53" fmla="*/ 122 h 236"/>
                  <a:gd name="T54" fmla="*/ 322 w 360"/>
                  <a:gd name="T55" fmla="*/ 105 h 236"/>
                  <a:gd name="T56" fmla="*/ 320 w 360"/>
                  <a:gd name="T57" fmla="*/ 91 h 236"/>
                  <a:gd name="T58" fmla="*/ 317 w 360"/>
                  <a:gd name="T59" fmla="*/ 84 h 236"/>
                  <a:gd name="T60" fmla="*/ 317 w 360"/>
                  <a:gd name="T61" fmla="*/ 81 h 236"/>
                  <a:gd name="T62" fmla="*/ 324 w 360"/>
                  <a:gd name="T63" fmla="*/ 76 h 236"/>
                  <a:gd name="T64" fmla="*/ 336 w 360"/>
                  <a:gd name="T65" fmla="*/ 64 h 236"/>
                  <a:gd name="T66" fmla="*/ 351 w 360"/>
                  <a:gd name="T67" fmla="*/ 45 h 236"/>
                  <a:gd name="T68" fmla="*/ 358 w 360"/>
                  <a:gd name="T69" fmla="*/ 17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60" h="236">
                    <a:moveTo>
                      <a:pt x="0" y="203"/>
                    </a:moveTo>
                    <a:lnTo>
                      <a:pt x="3" y="205"/>
                    </a:lnTo>
                    <a:lnTo>
                      <a:pt x="3" y="208"/>
                    </a:lnTo>
                    <a:lnTo>
                      <a:pt x="3" y="212"/>
                    </a:lnTo>
                    <a:lnTo>
                      <a:pt x="5" y="215"/>
                    </a:lnTo>
                    <a:lnTo>
                      <a:pt x="7" y="219"/>
                    </a:lnTo>
                    <a:lnTo>
                      <a:pt x="12" y="224"/>
                    </a:lnTo>
                    <a:lnTo>
                      <a:pt x="17" y="229"/>
                    </a:lnTo>
                    <a:lnTo>
                      <a:pt x="24" y="234"/>
                    </a:lnTo>
                    <a:lnTo>
                      <a:pt x="34" y="236"/>
                    </a:lnTo>
                    <a:lnTo>
                      <a:pt x="43" y="236"/>
                    </a:lnTo>
                    <a:lnTo>
                      <a:pt x="55" y="236"/>
                    </a:lnTo>
                    <a:lnTo>
                      <a:pt x="65" y="234"/>
                    </a:lnTo>
                    <a:lnTo>
                      <a:pt x="72" y="229"/>
                    </a:lnTo>
                    <a:lnTo>
                      <a:pt x="76" y="224"/>
                    </a:lnTo>
                    <a:lnTo>
                      <a:pt x="79" y="219"/>
                    </a:lnTo>
                    <a:lnTo>
                      <a:pt x="84" y="215"/>
                    </a:lnTo>
                    <a:lnTo>
                      <a:pt x="84" y="212"/>
                    </a:lnTo>
                    <a:lnTo>
                      <a:pt x="86" y="208"/>
                    </a:lnTo>
                    <a:lnTo>
                      <a:pt x="86" y="205"/>
                    </a:lnTo>
                    <a:lnTo>
                      <a:pt x="88" y="205"/>
                    </a:lnTo>
                    <a:lnTo>
                      <a:pt x="91" y="210"/>
                    </a:lnTo>
                    <a:lnTo>
                      <a:pt x="100" y="215"/>
                    </a:lnTo>
                    <a:lnTo>
                      <a:pt x="110" y="219"/>
                    </a:lnTo>
                    <a:lnTo>
                      <a:pt x="119" y="224"/>
                    </a:lnTo>
                    <a:lnTo>
                      <a:pt x="134" y="227"/>
                    </a:lnTo>
                    <a:lnTo>
                      <a:pt x="148" y="229"/>
                    </a:lnTo>
                    <a:lnTo>
                      <a:pt x="162" y="229"/>
                    </a:lnTo>
                    <a:lnTo>
                      <a:pt x="179" y="224"/>
                    </a:lnTo>
                    <a:lnTo>
                      <a:pt x="193" y="217"/>
                    </a:lnTo>
                    <a:lnTo>
                      <a:pt x="208" y="205"/>
                    </a:lnTo>
                    <a:lnTo>
                      <a:pt x="217" y="196"/>
                    </a:lnTo>
                    <a:lnTo>
                      <a:pt x="227" y="186"/>
                    </a:lnTo>
                    <a:lnTo>
                      <a:pt x="231" y="177"/>
                    </a:lnTo>
                    <a:lnTo>
                      <a:pt x="234" y="169"/>
                    </a:lnTo>
                    <a:lnTo>
                      <a:pt x="236" y="162"/>
                    </a:lnTo>
                    <a:lnTo>
                      <a:pt x="236" y="155"/>
                    </a:lnTo>
                    <a:lnTo>
                      <a:pt x="236" y="150"/>
                    </a:lnTo>
                    <a:lnTo>
                      <a:pt x="236" y="148"/>
                    </a:lnTo>
                    <a:lnTo>
                      <a:pt x="239" y="150"/>
                    </a:lnTo>
                    <a:lnTo>
                      <a:pt x="243" y="153"/>
                    </a:lnTo>
                    <a:lnTo>
                      <a:pt x="251" y="155"/>
                    </a:lnTo>
                    <a:lnTo>
                      <a:pt x="258" y="157"/>
                    </a:lnTo>
                    <a:lnTo>
                      <a:pt x="265" y="160"/>
                    </a:lnTo>
                    <a:lnTo>
                      <a:pt x="274" y="160"/>
                    </a:lnTo>
                    <a:lnTo>
                      <a:pt x="284" y="157"/>
                    </a:lnTo>
                    <a:lnTo>
                      <a:pt x="293" y="153"/>
                    </a:lnTo>
                    <a:lnTo>
                      <a:pt x="303" y="148"/>
                    </a:lnTo>
                    <a:lnTo>
                      <a:pt x="313" y="138"/>
                    </a:lnTo>
                    <a:lnTo>
                      <a:pt x="317" y="131"/>
                    </a:lnTo>
                    <a:lnTo>
                      <a:pt x="320" y="122"/>
                    </a:lnTo>
                    <a:lnTo>
                      <a:pt x="322" y="112"/>
                    </a:lnTo>
                    <a:lnTo>
                      <a:pt x="322" y="105"/>
                    </a:lnTo>
                    <a:lnTo>
                      <a:pt x="320" y="98"/>
                    </a:lnTo>
                    <a:lnTo>
                      <a:pt x="320" y="91"/>
                    </a:lnTo>
                    <a:lnTo>
                      <a:pt x="317" y="86"/>
                    </a:lnTo>
                    <a:lnTo>
                      <a:pt x="317" y="84"/>
                    </a:lnTo>
                    <a:lnTo>
                      <a:pt x="315" y="84"/>
                    </a:lnTo>
                    <a:lnTo>
                      <a:pt x="317" y="81"/>
                    </a:lnTo>
                    <a:lnTo>
                      <a:pt x="320" y="79"/>
                    </a:lnTo>
                    <a:lnTo>
                      <a:pt x="324" y="76"/>
                    </a:lnTo>
                    <a:lnTo>
                      <a:pt x="332" y="72"/>
                    </a:lnTo>
                    <a:lnTo>
                      <a:pt x="336" y="64"/>
                    </a:lnTo>
                    <a:lnTo>
                      <a:pt x="343" y="55"/>
                    </a:lnTo>
                    <a:lnTo>
                      <a:pt x="351" y="45"/>
                    </a:lnTo>
                    <a:lnTo>
                      <a:pt x="355" y="33"/>
                    </a:lnTo>
                    <a:lnTo>
                      <a:pt x="358" y="17"/>
                    </a:lnTo>
                    <a:lnTo>
                      <a:pt x="36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97" name="Freeform 1136"/>
            <p:cNvSpPr>
              <a:spLocks/>
            </p:cNvSpPr>
            <p:nvPr/>
          </p:nvSpPr>
          <p:spPr bwMode="auto">
            <a:xfrm>
              <a:off x="4347" y="4062"/>
              <a:ext cx="114" cy="115"/>
            </a:xfrm>
            <a:custGeom>
              <a:avLst/>
              <a:gdLst>
                <a:gd name="T0" fmla="*/ 112 w 115"/>
                <a:gd name="T1" fmla="*/ 112 h 115"/>
                <a:gd name="T2" fmla="*/ 115 w 115"/>
                <a:gd name="T3" fmla="*/ 0 h 115"/>
                <a:gd name="T4" fmla="*/ 0 w 115"/>
                <a:gd name="T5" fmla="*/ 0 h 115"/>
                <a:gd name="T6" fmla="*/ 0 w 115"/>
                <a:gd name="T7" fmla="*/ 115 h 115"/>
                <a:gd name="T8" fmla="*/ 115 w 115"/>
                <a:gd name="T9" fmla="*/ 115 h 115"/>
                <a:gd name="T10" fmla="*/ 115 w 115"/>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5">
                  <a:moveTo>
                    <a:pt x="112" y="112"/>
                  </a:moveTo>
                  <a:lnTo>
                    <a:pt x="115" y="0"/>
                  </a:lnTo>
                  <a:lnTo>
                    <a:pt x="0" y="0"/>
                  </a:lnTo>
                  <a:lnTo>
                    <a:pt x="0" y="115"/>
                  </a:lnTo>
                  <a:lnTo>
                    <a:pt x="115" y="115"/>
                  </a:lnTo>
                </a:path>
              </a:pathLst>
            </a:custGeom>
            <a:solidFill>
              <a:schemeClr val="accent2">
                <a:alpha val="50195"/>
              </a:schemeClr>
            </a:solidFill>
            <a:ln w="7938">
              <a:solidFill>
                <a:srgbClr val="000000"/>
              </a:solidFill>
              <a:prstDash val="solid"/>
              <a:round/>
              <a:headEnd/>
              <a:tailEnd/>
            </a:ln>
          </p:spPr>
          <p:txBody>
            <a:bodyPr/>
            <a:lstStyle/>
            <a:p>
              <a:endParaRPr lang="en-US"/>
            </a:p>
          </p:txBody>
        </p:sp>
        <p:sp>
          <p:nvSpPr>
            <p:cNvPr id="98" name="Freeform 1137"/>
            <p:cNvSpPr>
              <a:spLocks/>
            </p:cNvSpPr>
            <p:nvPr/>
          </p:nvSpPr>
          <p:spPr bwMode="auto">
            <a:xfrm>
              <a:off x="4986" y="4062"/>
              <a:ext cx="110" cy="115"/>
            </a:xfrm>
            <a:custGeom>
              <a:avLst/>
              <a:gdLst>
                <a:gd name="T0" fmla="*/ 112 w 112"/>
                <a:gd name="T1" fmla="*/ 112 h 115"/>
                <a:gd name="T2" fmla="*/ 112 w 112"/>
                <a:gd name="T3" fmla="*/ 0 h 115"/>
                <a:gd name="T4" fmla="*/ 0 w 112"/>
                <a:gd name="T5" fmla="*/ 0 h 115"/>
                <a:gd name="T6" fmla="*/ 0 w 112"/>
                <a:gd name="T7" fmla="*/ 115 h 115"/>
                <a:gd name="T8" fmla="*/ 112 w 112"/>
                <a:gd name="T9" fmla="*/ 115 h 115"/>
                <a:gd name="T10" fmla="*/ 112 w 112"/>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5">
                  <a:moveTo>
                    <a:pt x="112" y="112"/>
                  </a:moveTo>
                  <a:lnTo>
                    <a:pt x="112" y="0"/>
                  </a:lnTo>
                  <a:lnTo>
                    <a:pt x="0" y="0"/>
                  </a:lnTo>
                  <a:lnTo>
                    <a:pt x="0" y="115"/>
                  </a:lnTo>
                  <a:lnTo>
                    <a:pt x="112" y="115"/>
                  </a:lnTo>
                </a:path>
              </a:pathLst>
            </a:custGeom>
            <a:solidFill>
              <a:schemeClr val="accent1">
                <a:alpha val="50195"/>
              </a:schemeClr>
            </a:solidFill>
            <a:ln w="7938">
              <a:solidFill>
                <a:srgbClr val="000000"/>
              </a:solidFill>
              <a:prstDash val="solid"/>
              <a:round/>
              <a:headEnd/>
              <a:tailEnd/>
            </a:ln>
          </p:spPr>
          <p:txBody>
            <a:bodyPr/>
            <a:lstStyle/>
            <a:p>
              <a:endParaRPr lang="en-US"/>
            </a:p>
          </p:txBody>
        </p:sp>
        <p:sp>
          <p:nvSpPr>
            <p:cNvPr id="99" name="Line 1138"/>
            <p:cNvSpPr>
              <a:spLocks noChangeShapeType="1"/>
            </p:cNvSpPr>
            <p:nvPr/>
          </p:nvSpPr>
          <p:spPr bwMode="auto">
            <a:xfrm>
              <a:off x="4207" y="2557"/>
              <a:ext cx="0" cy="1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Line 1139"/>
            <p:cNvSpPr>
              <a:spLocks noChangeShapeType="1"/>
            </p:cNvSpPr>
            <p:nvPr/>
          </p:nvSpPr>
          <p:spPr bwMode="auto">
            <a:xfrm flipH="1" flipV="1">
              <a:off x="3719" y="2814"/>
              <a:ext cx="173" cy="9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Line 1140"/>
            <p:cNvSpPr>
              <a:spLocks noChangeShapeType="1"/>
            </p:cNvSpPr>
            <p:nvPr/>
          </p:nvSpPr>
          <p:spPr bwMode="auto">
            <a:xfrm flipV="1">
              <a:off x="4519" y="2811"/>
              <a:ext cx="184" cy="10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1141"/>
            <p:cNvSpPr>
              <a:spLocks noChangeShapeType="1"/>
            </p:cNvSpPr>
            <p:nvPr/>
          </p:nvSpPr>
          <p:spPr bwMode="auto">
            <a:xfrm flipH="1">
              <a:off x="3682" y="3049"/>
              <a:ext cx="253" cy="3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Freeform 1142"/>
            <p:cNvSpPr>
              <a:spLocks/>
            </p:cNvSpPr>
            <p:nvPr/>
          </p:nvSpPr>
          <p:spPr bwMode="auto">
            <a:xfrm>
              <a:off x="3745" y="3200"/>
              <a:ext cx="114" cy="112"/>
            </a:xfrm>
            <a:custGeom>
              <a:avLst/>
              <a:gdLst>
                <a:gd name="T0" fmla="*/ 113 w 113"/>
                <a:gd name="T1" fmla="*/ 112 h 115"/>
                <a:gd name="T2" fmla="*/ 113 w 113"/>
                <a:gd name="T3" fmla="*/ 0 h 115"/>
                <a:gd name="T4" fmla="*/ 0 w 113"/>
                <a:gd name="T5" fmla="*/ 0 h 115"/>
                <a:gd name="T6" fmla="*/ 0 w 113"/>
                <a:gd name="T7" fmla="*/ 115 h 115"/>
                <a:gd name="T8" fmla="*/ 113 w 113"/>
                <a:gd name="T9" fmla="*/ 115 h 115"/>
                <a:gd name="T10" fmla="*/ 113 w 113"/>
                <a:gd name="T11" fmla="*/ 115 h 115"/>
                <a:gd name="T12" fmla="*/ 113 w 113"/>
                <a:gd name="T13" fmla="*/ 112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3" h="115">
                  <a:moveTo>
                    <a:pt x="113" y="112"/>
                  </a:moveTo>
                  <a:lnTo>
                    <a:pt x="113" y="0"/>
                  </a:lnTo>
                  <a:lnTo>
                    <a:pt x="0" y="0"/>
                  </a:lnTo>
                  <a:lnTo>
                    <a:pt x="0" y="115"/>
                  </a:lnTo>
                  <a:lnTo>
                    <a:pt x="113" y="115"/>
                  </a:lnTo>
                  <a:lnTo>
                    <a:pt x="113" y="112"/>
                  </a:lnTo>
                  <a:close/>
                </a:path>
              </a:pathLst>
            </a:custGeom>
            <a:solidFill>
              <a:srgbClr val="FFFF66">
                <a:alpha val="50195"/>
              </a:srgbClr>
            </a:solidFill>
            <a:ln w="9525">
              <a:solidFill>
                <a:schemeClr val="tx1"/>
              </a:solidFill>
              <a:round/>
              <a:headEnd/>
              <a:tailEnd/>
            </a:ln>
          </p:spPr>
          <p:txBody>
            <a:bodyPr/>
            <a:lstStyle/>
            <a:p>
              <a:endParaRPr lang="en-US"/>
            </a:p>
          </p:txBody>
        </p:sp>
        <p:sp>
          <p:nvSpPr>
            <p:cNvPr id="104" name="Freeform 1143"/>
            <p:cNvSpPr>
              <a:spLocks/>
            </p:cNvSpPr>
            <p:nvPr/>
          </p:nvSpPr>
          <p:spPr bwMode="auto">
            <a:xfrm>
              <a:off x="3983" y="3263"/>
              <a:ext cx="114" cy="115"/>
            </a:xfrm>
            <a:custGeom>
              <a:avLst/>
              <a:gdLst>
                <a:gd name="T0" fmla="*/ 113 w 113"/>
                <a:gd name="T1" fmla="*/ 112 h 115"/>
                <a:gd name="T2" fmla="*/ 113 w 113"/>
                <a:gd name="T3" fmla="*/ 0 h 115"/>
                <a:gd name="T4" fmla="*/ 0 w 113"/>
                <a:gd name="T5" fmla="*/ 0 h 115"/>
                <a:gd name="T6" fmla="*/ 0 w 113"/>
                <a:gd name="T7" fmla="*/ 115 h 115"/>
                <a:gd name="T8" fmla="*/ 113 w 113"/>
                <a:gd name="T9" fmla="*/ 115 h 115"/>
                <a:gd name="T10" fmla="*/ 113 w 113"/>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115">
                  <a:moveTo>
                    <a:pt x="113" y="112"/>
                  </a:moveTo>
                  <a:lnTo>
                    <a:pt x="113" y="0"/>
                  </a:lnTo>
                  <a:lnTo>
                    <a:pt x="0" y="0"/>
                  </a:lnTo>
                  <a:lnTo>
                    <a:pt x="0" y="115"/>
                  </a:lnTo>
                  <a:lnTo>
                    <a:pt x="113" y="115"/>
                  </a:lnTo>
                </a:path>
              </a:pathLst>
            </a:custGeom>
            <a:solidFill>
              <a:srgbClr val="FF0066">
                <a:alpha val="50195"/>
              </a:srgbClr>
            </a:solidFill>
            <a:ln w="7938">
              <a:solidFill>
                <a:srgbClr val="000000"/>
              </a:solidFill>
              <a:prstDash val="solid"/>
              <a:round/>
              <a:headEnd/>
              <a:tailEnd/>
            </a:ln>
          </p:spPr>
          <p:txBody>
            <a:bodyPr/>
            <a:lstStyle/>
            <a:p>
              <a:endParaRPr lang="en-US"/>
            </a:p>
          </p:txBody>
        </p:sp>
        <p:sp>
          <p:nvSpPr>
            <p:cNvPr id="105" name="Line 1144"/>
            <p:cNvSpPr>
              <a:spLocks noChangeShapeType="1"/>
            </p:cNvSpPr>
            <p:nvPr/>
          </p:nvSpPr>
          <p:spPr bwMode="auto">
            <a:xfrm>
              <a:off x="4468" y="3055"/>
              <a:ext cx="261" cy="37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 name="Freeform 1145"/>
            <p:cNvSpPr>
              <a:spLocks/>
            </p:cNvSpPr>
            <p:nvPr/>
          </p:nvSpPr>
          <p:spPr bwMode="auto">
            <a:xfrm>
              <a:off x="4552" y="3204"/>
              <a:ext cx="114" cy="109"/>
            </a:xfrm>
            <a:custGeom>
              <a:avLst/>
              <a:gdLst>
                <a:gd name="T0" fmla="*/ 112 w 112"/>
                <a:gd name="T1" fmla="*/ 112 h 112"/>
                <a:gd name="T2" fmla="*/ 112 w 112"/>
                <a:gd name="T3" fmla="*/ 0 h 112"/>
                <a:gd name="T4" fmla="*/ 0 w 112"/>
                <a:gd name="T5" fmla="*/ 0 h 112"/>
                <a:gd name="T6" fmla="*/ 0 w 112"/>
                <a:gd name="T7" fmla="*/ 112 h 112"/>
                <a:gd name="T8" fmla="*/ 112 w 112"/>
                <a:gd name="T9" fmla="*/ 112 h 112"/>
                <a:gd name="T10" fmla="*/ 112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1146"/>
            <p:cNvSpPr>
              <a:spLocks/>
            </p:cNvSpPr>
            <p:nvPr/>
          </p:nvSpPr>
          <p:spPr bwMode="auto">
            <a:xfrm>
              <a:off x="4552" y="3204"/>
              <a:ext cx="114" cy="109"/>
            </a:xfrm>
            <a:custGeom>
              <a:avLst/>
              <a:gdLst>
                <a:gd name="T0" fmla="*/ 112 w 112"/>
                <a:gd name="T1" fmla="*/ 112 h 112"/>
                <a:gd name="T2" fmla="*/ 112 w 112"/>
                <a:gd name="T3" fmla="*/ 0 h 112"/>
                <a:gd name="T4" fmla="*/ 0 w 112"/>
                <a:gd name="T5" fmla="*/ 0 h 112"/>
                <a:gd name="T6" fmla="*/ 0 w 112"/>
                <a:gd name="T7" fmla="*/ 112 h 112"/>
                <a:gd name="T8" fmla="*/ 112 w 112"/>
                <a:gd name="T9" fmla="*/ 112 h 112"/>
                <a:gd name="T10" fmla="*/ 112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1">
                <a:alpha val="50195"/>
              </a:schemeClr>
            </a:solidFill>
            <a:ln w="7938">
              <a:solidFill>
                <a:srgbClr val="000000"/>
              </a:solidFill>
              <a:prstDash val="solid"/>
              <a:round/>
              <a:headEnd/>
              <a:tailEnd/>
            </a:ln>
          </p:spPr>
          <p:txBody>
            <a:bodyPr/>
            <a:lstStyle/>
            <a:p>
              <a:endParaRPr lang="en-US"/>
            </a:p>
          </p:txBody>
        </p:sp>
        <p:sp>
          <p:nvSpPr>
            <p:cNvPr id="108" name="Line 1147"/>
            <p:cNvSpPr>
              <a:spLocks noChangeShapeType="1"/>
            </p:cNvSpPr>
            <p:nvPr/>
          </p:nvSpPr>
          <p:spPr bwMode="auto">
            <a:xfrm flipH="1" flipV="1">
              <a:off x="3275" y="3448"/>
              <a:ext cx="140" cy="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 name="Line 1148"/>
            <p:cNvSpPr>
              <a:spLocks noChangeShapeType="1"/>
            </p:cNvSpPr>
            <p:nvPr/>
          </p:nvSpPr>
          <p:spPr bwMode="auto">
            <a:xfrm flipV="1">
              <a:off x="4989" y="3448"/>
              <a:ext cx="147" cy="7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 name="Line 1149"/>
            <p:cNvSpPr>
              <a:spLocks noChangeShapeType="1"/>
            </p:cNvSpPr>
            <p:nvPr/>
          </p:nvSpPr>
          <p:spPr bwMode="auto">
            <a:xfrm flipH="1">
              <a:off x="3348" y="3877"/>
              <a:ext cx="180" cy="18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 name="Line 1150"/>
            <p:cNvSpPr>
              <a:spLocks noChangeShapeType="1"/>
            </p:cNvSpPr>
            <p:nvPr/>
          </p:nvSpPr>
          <p:spPr bwMode="auto">
            <a:xfrm>
              <a:off x="3822" y="3883"/>
              <a:ext cx="184" cy="18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 name="Line 1151"/>
            <p:cNvSpPr>
              <a:spLocks noChangeShapeType="1"/>
            </p:cNvSpPr>
            <p:nvPr/>
          </p:nvSpPr>
          <p:spPr bwMode="auto">
            <a:xfrm flipH="1">
              <a:off x="4406" y="3880"/>
              <a:ext cx="176" cy="18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 name="Line 1152"/>
            <p:cNvSpPr>
              <a:spLocks noChangeShapeType="1"/>
            </p:cNvSpPr>
            <p:nvPr/>
          </p:nvSpPr>
          <p:spPr bwMode="auto">
            <a:xfrm>
              <a:off x="4883" y="3873"/>
              <a:ext cx="158" cy="1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4" name="Line 1153"/>
            <p:cNvSpPr>
              <a:spLocks noChangeShapeType="1"/>
            </p:cNvSpPr>
            <p:nvPr/>
          </p:nvSpPr>
          <p:spPr bwMode="auto">
            <a:xfrm>
              <a:off x="3994" y="3666"/>
              <a:ext cx="41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5" name="Freeform 1154"/>
            <p:cNvSpPr>
              <a:spLocks/>
            </p:cNvSpPr>
            <p:nvPr/>
          </p:nvSpPr>
          <p:spPr bwMode="auto">
            <a:xfrm>
              <a:off x="4160" y="3613"/>
              <a:ext cx="114" cy="112"/>
            </a:xfrm>
            <a:custGeom>
              <a:avLst/>
              <a:gdLst>
                <a:gd name="T0" fmla="*/ 112 w 112"/>
                <a:gd name="T1" fmla="*/ 112 h 112"/>
                <a:gd name="T2" fmla="*/ 112 w 112"/>
                <a:gd name="T3" fmla="*/ 0 h 112"/>
                <a:gd name="T4" fmla="*/ 0 w 112"/>
                <a:gd name="T5" fmla="*/ 0 h 112"/>
                <a:gd name="T6" fmla="*/ 0 w 112"/>
                <a:gd name="T7" fmla="*/ 112 h 112"/>
                <a:gd name="T8" fmla="*/ 112 w 112"/>
                <a:gd name="T9" fmla="*/ 112 h 112"/>
                <a:gd name="T10" fmla="*/ 112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1155"/>
            <p:cNvSpPr>
              <a:spLocks/>
            </p:cNvSpPr>
            <p:nvPr/>
          </p:nvSpPr>
          <p:spPr bwMode="auto">
            <a:xfrm>
              <a:off x="4160" y="3613"/>
              <a:ext cx="114" cy="112"/>
            </a:xfrm>
            <a:custGeom>
              <a:avLst/>
              <a:gdLst>
                <a:gd name="T0" fmla="*/ 112 w 112"/>
                <a:gd name="T1" fmla="*/ 112 h 112"/>
                <a:gd name="T2" fmla="*/ 112 w 112"/>
                <a:gd name="T3" fmla="*/ 0 h 112"/>
                <a:gd name="T4" fmla="*/ 0 w 112"/>
                <a:gd name="T5" fmla="*/ 0 h 112"/>
                <a:gd name="T6" fmla="*/ 0 w 112"/>
                <a:gd name="T7" fmla="*/ 112 h 112"/>
                <a:gd name="T8" fmla="*/ 112 w 112"/>
                <a:gd name="T9" fmla="*/ 112 h 112"/>
                <a:gd name="T10" fmla="*/ 112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2">
                <a:alpha val="50195"/>
              </a:schemeClr>
            </a:solidFill>
            <a:ln w="7938">
              <a:solidFill>
                <a:srgbClr val="000000"/>
              </a:solidFill>
              <a:prstDash val="solid"/>
              <a:round/>
              <a:headEnd/>
              <a:tailEnd/>
            </a:ln>
          </p:spPr>
          <p:txBody>
            <a:bodyPr/>
            <a:lstStyle/>
            <a:p>
              <a:endParaRPr lang="en-US"/>
            </a:p>
          </p:txBody>
        </p:sp>
        <p:sp>
          <p:nvSpPr>
            <p:cNvPr id="117" name="Line 1156"/>
            <p:cNvSpPr>
              <a:spLocks noChangeShapeType="1"/>
            </p:cNvSpPr>
            <p:nvPr/>
          </p:nvSpPr>
          <p:spPr bwMode="auto">
            <a:xfrm flipH="1" flipV="1">
              <a:off x="3983" y="3072"/>
              <a:ext cx="48"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30" name="Group 1157"/>
          <p:cNvGrpSpPr>
            <a:grpSpLocks/>
          </p:cNvGrpSpPr>
          <p:nvPr userDrawn="1"/>
        </p:nvGrpSpPr>
        <p:grpSpPr bwMode="auto">
          <a:xfrm>
            <a:off x="533400" y="1905000"/>
            <a:ext cx="8077200" cy="1676400"/>
            <a:chOff x="336" y="1200"/>
            <a:chExt cx="5088" cy="1056"/>
          </a:xfrm>
        </p:grpSpPr>
        <p:sp>
          <p:nvSpPr>
            <p:cNvPr id="131" name="Rectangle 1158"/>
            <p:cNvSpPr>
              <a:spLocks noChangeArrowheads="1"/>
            </p:cNvSpPr>
            <p:nvPr userDrawn="1"/>
          </p:nvSpPr>
          <p:spPr bwMode="auto">
            <a:xfrm>
              <a:off x="2880" y="1200"/>
              <a:ext cx="2544" cy="52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2" name="Rectangle 1159"/>
            <p:cNvSpPr>
              <a:spLocks noChangeArrowheads="1"/>
            </p:cNvSpPr>
            <p:nvPr userDrawn="1"/>
          </p:nvSpPr>
          <p:spPr bwMode="auto">
            <a:xfrm>
              <a:off x="2880" y="1728"/>
              <a:ext cx="2544" cy="52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3" name="Rectangle 1160"/>
            <p:cNvSpPr>
              <a:spLocks noChangeArrowheads="1"/>
            </p:cNvSpPr>
            <p:nvPr userDrawn="1"/>
          </p:nvSpPr>
          <p:spPr bwMode="auto">
            <a:xfrm>
              <a:off x="336" y="1728"/>
              <a:ext cx="2544" cy="52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4" name="Rectangle 1161"/>
            <p:cNvSpPr>
              <a:spLocks noChangeArrowheads="1"/>
            </p:cNvSpPr>
            <p:nvPr userDrawn="1"/>
          </p:nvSpPr>
          <p:spPr bwMode="auto">
            <a:xfrm>
              <a:off x="336" y="1200"/>
              <a:ext cx="2544" cy="52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35" name="Rectangle 1162"/>
            <p:cNvSpPr>
              <a:spLocks noChangeArrowheads="1"/>
            </p:cNvSpPr>
            <p:nvPr userDrawn="1"/>
          </p:nvSpPr>
          <p:spPr bwMode="white">
            <a:xfrm>
              <a:off x="432" y="1296"/>
              <a:ext cx="4896" cy="8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36" name="Group 1163"/>
          <p:cNvGrpSpPr>
            <a:grpSpLocks/>
          </p:cNvGrpSpPr>
          <p:nvPr userDrawn="1"/>
        </p:nvGrpSpPr>
        <p:grpSpPr bwMode="auto">
          <a:xfrm>
            <a:off x="304800" y="6783388"/>
            <a:ext cx="8458200" cy="74612"/>
            <a:chOff x="192" y="3840"/>
            <a:chExt cx="5328" cy="47"/>
          </a:xfrm>
        </p:grpSpPr>
        <p:grpSp>
          <p:nvGrpSpPr>
            <p:cNvPr id="137" name="Group 1164"/>
            <p:cNvGrpSpPr>
              <a:grpSpLocks/>
            </p:cNvGrpSpPr>
            <p:nvPr userDrawn="1"/>
          </p:nvGrpSpPr>
          <p:grpSpPr bwMode="auto">
            <a:xfrm>
              <a:off x="192" y="3840"/>
              <a:ext cx="624" cy="47"/>
              <a:chOff x="624" y="3706"/>
              <a:chExt cx="1056" cy="106"/>
            </a:xfrm>
          </p:grpSpPr>
          <p:sp>
            <p:nvSpPr>
              <p:cNvPr id="159" name="Rectangle 1165"/>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60" name="Rectangle 1166"/>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38" name="Group 1167"/>
            <p:cNvGrpSpPr>
              <a:grpSpLocks/>
            </p:cNvGrpSpPr>
            <p:nvPr userDrawn="1"/>
          </p:nvGrpSpPr>
          <p:grpSpPr bwMode="auto">
            <a:xfrm>
              <a:off x="864" y="3840"/>
              <a:ext cx="624" cy="47"/>
              <a:chOff x="624" y="3600"/>
              <a:chExt cx="1056" cy="106"/>
            </a:xfrm>
          </p:grpSpPr>
          <p:sp>
            <p:nvSpPr>
              <p:cNvPr id="157" name="Rectangle 1168"/>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8" name="Rectangle 1169"/>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39" name="Group 1170"/>
            <p:cNvGrpSpPr>
              <a:grpSpLocks/>
            </p:cNvGrpSpPr>
            <p:nvPr userDrawn="1"/>
          </p:nvGrpSpPr>
          <p:grpSpPr bwMode="auto">
            <a:xfrm>
              <a:off x="1536" y="3840"/>
              <a:ext cx="624" cy="47"/>
              <a:chOff x="624" y="3706"/>
              <a:chExt cx="1056" cy="106"/>
            </a:xfrm>
          </p:grpSpPr>
          <p:sp>
            <p:nvSpPr>
              <p:cNvPr id="155" name="Rectangle 1171"/>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6" name="Rectangle 1172"/>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0" name="Group 1173"/>
            <p:cNvGrpSpPr>
              <a:grpSpLocks/>
            </p:cNvGrpSpPr>
            <p:nvPr userDrawn="1"/>
          </p:nvGrpSpPr>
          <p:grpSpPr bwMode="auto">
            <a:xfrm>
              <a:off x="2208" y="3840"/>
              <a:ext cx="624" cy="47"/>
              <a:chOff x="624" y="3600"/>
              <a:chExt cx="1056" cy="106"/>
            </a:xfrm>
          </p:grpSpPr>
          <p:sp>
            <p:nvSpPr>
              <p:cNvPr id="153" name="Rectangle 1174"/>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4" name="Rectangle 1175"/>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1" name="Group 1176"/>
            <p:cNvGrpSpPr>
              <a:grpSpLocks/>
            </p:cNvGrpSpPr>
            <p:nvPr userDrawn="1"/>
          </p:nvGrpSpPr>
          <p:grpSpPr bwMode="auto">
            <a:xfrm>
              <a:off x="2880" y="3840"/>
              <a:ext cx="624" cy="47"/>
              <a:chOff x="624" y="3706"/>
              <a:chExt cx="1056" cy="106"/>
            </a:xfrm>
          </p:grpSpPr>
          <p:sp>
            <p:nvSpPr>
              <p:cNvPr id="151" name="Rectangle 1177"/>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2" name="Rectangle 1178"/>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2" name="Group 1179"/>
            <p:cNvGrpSpPr>
              <a:grpSpLocks/>
            </p:cNvGrpSpPr>
            <p:nvPr userDrawn="1"/>
          </p:nvGrpSpPr>
          <p:grpSpPr bwMode="auto">
            <a:xfrm>
              <a:off x="3552" y="3840"/>
              <a:ext cx="624" cy="47"/>
              <a:chOff x="624" y="3600"/>
              <a:chExt cx="1056" cy="106"/>
            </a:xfrm>
          </p:grpSpPr>
          <p:sp>
            <p:nvSpPr>
              <p:cNvPr id="149" name="Rectangle 1180"/>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50" name="Rectangle 1181"/>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3" name="Group 1182"/>
            <p:cNvGrpSpPr>
              <a:grpSpLocks/>
            </p:cNvGrpSpPr>
            <p:nvPr userDrawn="1"/>
          </p:nvGrpSpPr>
          <p:grpSpPr bwMode="auto">
            <a:xfrm>
              <a:off x="4224" y="3840"/>
              <a:ext cx="624" cy="47"/>
              <a:chOff x="624" y="3706"/>
              <a:chExt cx="1056" cy="106"/>
            </a:xfrm>
          </p:grpSpPr>
          <p:sp>
            <p:nvSpPr>
              <p:cNvPr id="147" name="Rectangle 1183"/>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48" name="Rectangle 1184"/>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44" name="Group 1185"/>
            <p:cNvGrpSpPr>
              <a:grpSpLocks/>
            </p:cNvGrpSpPr>
            <p:nvPr userDrawn="1"/>
          </p:nvGrpSpPr>
          <p:grpSpPr bwMode="auto">
            <a:xfrm>
              <a:off x="4896" y="3840"/>
              <a:ext cx="624" cy="47"/>
              <a:chOff x="624" y="3600"/>
              <a:chExt cx="1056" cy="106"/>
            </a:xfrm>
          </p:grpSpPr>
          <p:sp>
            <p:nvSpPr>
              <p:cNvPr id="145" name="Rectangle 1186"/>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46" name="Rectangle 1187"/>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161" name="Group 1188"/>
          <p:cNvGrpSpPr>
            <a:grpSpLocks/>
          </p:cNvGrpSpPr>
          <p:nvPr userDrawn="1"/>
        </p:nvGrpSpPr>
        <p:grpSpPr bwMode="auto">
          <a:xfrm>
            <a:off x="304800" y="77788"/>
            <a:ext cx="8458200" cy="74612"/>
            <a:chOff x="192" y="3840"/>
            <a:chExt cx="5328" cy="47"/>
          </a:xfrm>
        </p:grpSpPr>
        <p:grpSp>
          <p:nvGrpSpPr>
            <p:cNvPr id="162" name="Group 1189"/>
            <p:cNvGrpSpPr>
              <a:grpSpLocks/>
            </p:cNvGrpSpPr>
            <p:nvPr userDrawn="1"/>
          </p:nvGrpSpPr>
          <p:grpSpPr bwMode="auto">
            <a:xfrm>
              <a:off x="192" y="3840"/>
              <a:ext cx="624" cy="47"/>
              <a:chOff x="624" y="3706"/>
              <a:chExt cx="1056" cy="106"/>
            </a:xfrm>
          </p:grpSpPr>
          <p:sp>
            <p:nvSpPr>
              <p:cNvPr id="184" name="Rectangle 1190"/>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85" name="Rectangle 1191"/>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3" name="Group 1192"/>
            <p:cNvGrpSpPr>
              <a:grpSpLocks/>
            </p:cNvGrpSpPr>
            <p:nvPr userDrawn="1"/>
          </p:nvGrpSpPr>
          <p:grpSpPr bwMode="auto">
            <a:xfrm>
              <a:off x="864" y="3840"/>
              <a:ext cx="624" cy="47"/>
              <a:chOff x="624" y="3600"/>
              <a:chExt cx="1056" cy="106"/>
            </a:xfrm>
          </p:grpSpPr>
          <p:sp>
            <p:nvSpPr>
              <p:cNvPr id="182" name="Rectangle 1193"/>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83" name="Rectangle 1194"/>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4" name="Group 1195"/>
            <p:cNvGrpSpPr>
              <a:grpSpLocks/>
            </p:cNvGrpSpPr>
            <p:nvPr userDrawn="1"/>
          </p:nvGrpSpPr>
          <p:grpSpPr bwMode="auto">
            <a:xfrm>
              <a:off x="1536" y="3840"/>
              <a:ext cx="624" cy="47"/>
              <a:chOff x="624" y="3706"/>
              <a:chExt cx="1056" cy="106"/>
            </a:xfrm>
          </p:grpSpPr>
          <p:sp>
            <p:nvSpPr>
              <p:cNvPr id="180" name="Rectangle 119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81" name="Rectangle 119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5" name="Group 1198"/>
            <p:cNvGrpSpPr>
              <a:grpSpLocks/>
            </p:cNvGrpSpPr>
            <p:nvPr userDrawn="1"/>
          </p:nvGrpSpPr>
          <p:grpSpPr bwMode="auto">
            <a:xfrm>
              <a:off x="2208" y="3840"/>
              <a:ext cx="624" cy="47"/>
              <a:chOff x="624" y="3600"/>
              <a:chExt cx="1056" cy="106"/>
            </a:xfrm>
          </p:grpSpPr>
          <p:sp>
            <p:nvSpPr>
              <p:cNvPr id="178" name="Rectangle 119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9" name="Rectangle 120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6" name="Group 1201"/>
            <p:cNvGrpSpPr>
              <a:grpSpLocks/>
            </p:cNvGrpSpPr>
            <p:nvPr userDrawn="1"/>
          </p:nvGrpSpPr>
          <p:grpSpPr bwMode="auto">
            <a:xfrm>
              <a:off x="2880" y="3840"/>
              <a:ext cx="624" cy="47"/>
              <a:chOff x="624" y="3706"/>
              <a:chExt cx="1056" cy="106"/>
            </a:xfrm>
          </p:grpSpPr>
          <p:sp>
            <p:nvSpPr>
              <p:cNvPr id="176" name="Rectangle 120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7" name="Rectangle 120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7" name="Group 1204"/>
            <p:cNvGrpSpPr>
              <a:grpSpLocks/>
            </p:cNvGrpSpPr>
            <p:nvPr userDrawn="1"/>
          </p:nvGrpSpPr>
          <p:grpSpPr bwMode="auto">
            <a:xfrm>
              <a:off x="3552" y="3840"/>
              <a:ext cx="624" cy="47"/>
              <a:chOff x="624" y="3600"/>
              <a:chExt cx="1056" cy="106"/>
            </a:xfrm>
          </p:grpSpPr>
          <p:sp>
            <p:nvSpPr>
              <p:cNvPr id="174" name="Rectangle 120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5" name="Rectangle 120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8" name="Group 1207"/>
            <p:cNvGrpSpPr>
              <a:grpSpLocks/>
            </p:cNvGrpSpPr>
            <p:nvPr userDrawn="1"/>
          </p:nvGrpSpPr>
          <p:grpSpPr bwMode="auto">
            <a:xfrm>
              <a:off x="4224" y="3840"/>
              <a:ext cx="624" cy="47"/>
              <a:chOff x="624" y="3706"/>
              <a:chExt cx="1056" cy="106"/>
            </a:xfrm>
          </p:grpSpPr>
          <p:sp>
            <p:nvSpPr>
              <p:cNvPr id="172" name="Rectangle 1208"/>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3" name="Rectangle 1209"/>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69" name="Group 1210"/>
            <p:cNvGrpSpPr>
              <a:grpSpLocks/>
            </p:cNvGrpSpPr>
            <p:nvPr userDrawn="1"/>
          </p:nvGrpSpPr>
          <p:grpSpPr bwMode="auto">
            <a:xfrm>
              <a:off x="4896" y="3840"/>
              <a:ext cx="624" cy="47"/>
              <a:chOff x="624" y="3600"/>
              <a:chExt cx="1056" cy="106"/>
            </a:xfrm>
          </p:grpSpPr>
          <p:sp>
            <p:nvSpPr>
              <p:cNvPr id="170" name="Rectangle 1211"/>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71" name="Rectangle 1212"/>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grpSp>
        <p:nvGrpSpPr>
          <p:cNvPr id="186" name="Group 1213"/>
          <p:cNvGrpSpPr>
            <a:grpSpLocks/>
          </p:cNvGrpSpPr>
          <p:nvPr userDrawn="1"/>
        </p:nvGrpSpPr>
        <p:grpSpPr bwMode="auto">
          <a:xfrm>
            <a:off x="304800" y="152400"/>
            <a:ext cx="8458200" cy="74613"/>
            <a:chOff x="192" y="3840"/>
            <a:chExt cx="5328" cy="47"/>
          </a:xfrm>
        </p:grpSpPr>
        <p:grpSp>
          <p:nvGrpSpPr>
            <p:cNvPr id="187" name="Group 1214"/>
            <p:cNvGrpSpPr>
              <a:grpSpLocks/>
            </p:cNvGrpSpPr>
            <p:nvPr userDrawn="1"/>
          </p:nvGrpSpPr>
          <p:grpSpPr bwMode="auto">
            <a:xfrm>
              <a:off x="192" y="3840"/>
              <a:ext cx="624" cy="47"/>
              <a:chOff x="624" y="3706"/>
              <a:chExt cx="1056" cy="106"/>
            </a:xfrm>
          </p:grpSpPr>
          <p:sp>
            <p:nvSpPr>
              <p:cNvPr id="209" name="Rectangle 1215"/>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10" name="Rectangle 1216"/>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88" name="Group 1217"/>
            <p:cNvGrpSpPr>
              <a:grpSpLocks/>
            </p:cNvGrpSpPr>
            <p:nvPr userDrawn="1"/>
          </p:nvGrpSpPr>
          <p:grpSpPr bwMode="auto">
            <a:xfrm>
              <a:off x="864" y="3840"/>
              <a:ext cx="624" cy="47"/>
              <a:chOff x="624" y="3600"/>
              <a:chExt cx="1056" cy="106"/>
            </a:xfrm>
          </p:grpSpPr>
          <p:sp>
            <p:nvSpPr>
              <p:cNvPr id="207" name="Rectangle 1218"/>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8" name="Rectangle 1219"/>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89" name="Group 1220"/>
            <p:cNvGrpSpPr>
              <a:grpSpLocks/>
            </p:cNvGrpSpPr>
            <p:nvPr userDrawn="1"/>
          </p:nvGrpSpPr>
          <p:grpSpPr bwMode="auto">
            <a:xfrm>
              <a:off x="1536" y="3840"/>
              <a:ext cx="624" cy="47"/>
              <a:chOff x="624" y="3706"/>
              <a:chExt cx="1056" cy="106"/>
            </a:xfrm>
          </p:grpSpPr>
          <p:sp>
            <p:nvSpPr>
              <p:cNvPr id="205" name="Rectangle 1221"/>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6" name="Rectangle 1222"/>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0" name="Group 1223"/>
            <p:cNvGrpSpPr>
              <a:grpSpLocks/>
            </p:cNvGrpSpPr>
            <p:nvPr userDrawn="1"/>
          </p:nvGrpSpPr>
          <p:grpSpPr bwMode="auto">
            <a:xfrm>
              <a:off x="2208" y="3840"/>
              <a:ext cx="624" cy="47"/>
              <a:chOff x="624" y="3600"/>
              <a:chExt cx="1056" cy="106"/>
            </a:xfrm>
          </p:grpSpPr>
          <p:sp>
            <p:nvSpPr>
              <p:cNvPr id="203" name="Rectangle 1224"/>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4" name="Rectangle 1225"/>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1" name="Group 1226"/>
            <p:cNvGrpSpPr>
              <a:grpSpLocks/>
            </p:cNvGrpSpPr>
            <p:nvPr userDrawn="1"/>
          </p:nvGrpSpPr>
          <p:grpSpPr bwMode="auto">
            <a:xfrm>
              <a:off x="2880" y="3840"/>
              <a:ext cx="624" cy="47"/>
              <a:chOff x="624" y="3706"/>
              <a:chExt cx="1056" cy="106"/>
            </a:xfrm>
          </p:grpSpPr>
          <p:sp>
            <p:nvSpPr>
              <p:cNvPr id="201" name="Rectangle 1227"/>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2" name="Rectangle 1228"/>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2" name="Group 1229"/>
            <p:cNvGrpSpPr>
              <a:grpSpLocks/>
            </p:cNvGrpSpPr>
            <p:nvPr userDrawn="1"/>
          </p:nvGrpSpPr>
          <p:grpSpPr bwMode="auto">
            <a:xfrm>
              <a:off x="3552" y="3840"/>
              <a:ext cx="624" cy="47"/>
              <a:chOff x="624" y="3600"/>
              <a:chExt cx="1056" cy="106"/>
            </a:xfrm>
          </p:grpSpPr>
          <p:sp>
            <p:nvSpPr>
              <p:cNvPr id="199" name="Rectangle 1230"/>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00" name="Rectangle 1231"/>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3" name="Group 1232"/>
            <p:cNvGrpSpPr>
              <a:grpSpLocks/>
            </p:cNvGrpSpPr>
            <p:nvPr userDrawn="1"/>
          </p:nvGrpSpPr>
          <p:grpSpPr bwMode="auto">
            <a:xfrm>
              <a:off x="4224" y="3840"/>
              <a:ext cx="624" cy="47"/>
              <a:chOff x="624" y="3706"/>
              <a:chExt cx="1056" cy="106"/>
            </a:xfrm>
          </p:grpSpPr>
          <p:sp>
            <p:nvSpPr>
              <p:cNvPr id="197" name="Rectangle 1233"/>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98" name="Rectangle 1234"/>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94" name="Group 1235"/>
            <p:cNvGrpSpPr>
              <a:grpSpLocks/>
            </p:cNvGrpSpPr>
            <p:nvPr userDrawn="1"/>
          </p:nvGrpSpPr>
          <p:grpSpPr bwMode="auto">
            <a:xfrm>
              <a:off x="4896" y="3840"/>
              <a:ext cx="624" cy="47"/>
              <a:chOff x="624" y="3600"/>
              <a:chExt cx="1056" cy="106"/>
            </a:xfrm>
          </p:grpSpPr>
          <p:sp>
            <p:nvSpPr>
              <p:cNvPr id="195" name="Rectangle 1236"/>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96" name="Rectangle 1237"/>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sp>
        <p:nvSpPr>
          <p:cNvPr id="39969" name="Rectangle 1057"/>
          <p:cNvSpPr>
            <a:spLocks noGrp="1" noChangeArrowheads="1"/>
          </p:cNvSpPr>
          <p:nvPr>
            <p:ph type="ctrTitle"/>
          </p:nvPr>
        </p:nvSpPr>
        <p:spPr>
          <a:xfrm>
            <a:off x="685800" y="2133600"/>
            <a:ext cx="7772400" cy="1143000"/>
          </a:xfrm>
        </p:spPr>
        <p:txBody>
          <a:bodyPr/>
          <a:lstStyle>
            <a:lvl1pPr>
              <a:defRPr/>
            </a:lvl1pPr>
          </a:lstStyle>
          <a:p>
            <a:r>
              <a:rPr lang="en-US"/>
              <a:t>Click to edit Master title style</a:t>
            </a:r>
          </a:p>
        </p:txBody>
      </p:sp>
      <p:sp>
        <p:nvSpPr>
          <p:cNvPr id="39970" name="Rectangle 1058"/>
          <p:cNvSpPr>
            <a:spLocks noGrp="1" noChangeArrowheads="1"/>
          </p:cNvSpPr>
          <p:nvPr>
            <p:ph type="subTitle" idx="1"/>
          </p:nvPr>
        </p:nvSpPr>
        <p:spPr>
          <a:xfrm>
            <a:off x="1371600" y="3886200"/>
            <a:ext cx="6400800" cy="1752600"/>
          </a:xfrm>
        </p:spPr>
        <p:txBody>
          <a:bodyPr anchor="ctr"/>
          <a:lstStyle>
            <a:lvl1pPr marL="0" indent="0" algn="ctr">
              <a:buFontTx/>
              <a:buNone/>
              <a:defRPr/>
            </a:lvl1pPr>
          </a:lstStyle>
          <a:p>
            <a:r>
              <a:rPr lang="en-US"/>
              <a:t>Click to edit Master subtitle style</a:t>
            </a:r>
          </a:p>
        </p:txBody>
      </p:sp>
      <p:sp>
        <p:nvSpPr>
          <p:cNvPr id="211" name="Rectangle 1059"/>
          <p:cNvSpPr>
            <a:spLocks noGrp="1" noChangeArrowheads="1"/>
          </p:cNvSpPr>
          <p:nvPr>
            <p:ph type="dt" sz="half" idx="10"/>
          </p:nvPr>
        </p:nvSpPr>
        <p:spPr/>
        <p:txBody>
          <a:bodyPr/>
          <a:lstStyle>
            <a:lvl1pPr>
              <a:defRPr/>
            </a:lvl1pPr>
          </a:lstStyle>
          <a:p>
            <a:pPr>
              <a:defRPr/>
            </a:pPr>
            <a:r>
              <a:rPr lang="en-US"/>
              <a:t>1-18-06</a:t>
            </a:r>
          </a:p>
        </p:txBody>
      </p:sp>
      <p:sp>
        <p:nvSpPr>
          <p:cNvPr id="212" name="Rectangle 1060"/>
          <p:cNvSpPr>
            <a:spLocks noGrp="1" noChangeArrowheads="1"/>
          </p:cNvSpPr>
          <p:nvPr>
            <p:ph type="ftr" sz="quarter" idx="11"/>
          </p:nvPr>
        </p:nvSpPr>
        <p:spPr/>
        <p:txBody>
          <a:bodyPr/>
          <a:lstStyle>
            <a:lvl1pPr>
              <a:defRPr/>
            </a:lvl1pPr>
          </a:lstStyle>
          <a:p>
            <a:pPr>
              <a:defRPr/>
            </a:pPr>
            <a:r>
              <a:rPr lang="en-US"/>
              <a:t>Architecture and Evaluation of an Unplanned 802.11b Mesh Network</a:t>
            </a:r>
          </a:p>
        </p:txBody>
      </p:sp>
      <p:sp>
        <p:nvSpPr>
          <p:cNvPr id="213" name="Rectangle 1061"/>
          <p:cNvSpPr>
            <a:spLocks noGrp="1" noChangeArrowheads="1"/>
          </p:cNvSpPr>
          <p:nvPr>
            <p:ph type="sldNum" sz="quarter" idx="12"/>
          </p:nvPr>
        </p:nvSpPr>
        <p:spPr/>
        <p:txBody>
          <a:bodyPr/>
          <a:lstStyle>
            <a:lvl1pPr>
              <a:defRPr/>
            </a:lvl1pPr>
          </a:lstStyle>
          <a:p>
            <a:fld id="{9BD5D9AC-A9EB-A641-9912-CB2B8555D7E8}" type="slidenum">
              <a:rPr lang="en-US" altLang="en-US"/>
              <a:pPr/>
              <a:t>‹#›</a:t>
            </a:fld>
            <a:endParaRPr lang="en-US" altLang="en-US"/>
          </a:p>
        </p:txBody>
      </p:sp>
    </p:spTree>
    <p:extLst>
      <p:ext uri="{BB962C8B-B14F-4D97-AF65-F5344CB8AC3E}">
        <p14:creationId xmlns:p14="http://schemas.microsoft.com/office/powerpoint/2010/main" val="1502684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7"/>
          <p:cNvSpPr>
            <a:spLocks noGrp="1" noChangeArrowheads="1"/>
          </p:cNvSpPr>
          <p:nvPr>
            <p:ph type="dt" sz="half" idx="10"/>
          </p:nvPr>
        </p:nvSpPr>
        <p:spPr>
          <a:ln/>
        </p:spPr>
        <p:txBody>
          <a:bodyPr/>
          <a:lstStyle>
            <a:lvl1pPr>
              <a:defRPr/>
            </a:lvl1pPr>
          </a:lstStyle>
          <a:p>
            <a:pPr>
              <a:defRPr/>
            </a:pPr>
            <a:r>
              <a:rPr lang="en-US"/>
              <a:t>1-18-06</a:t>
            </a:r>
          </a:p>
        </p:txBody>
      </p:sp>
      <p:sp>
        <p:nvSpPr>
          <p:cNvPr id="5" name="Rectangle 88"/>
          <p:cNvSpPr>
            <a:spLocks noGrp="1" noChangeArrowheads="1"/>
          </p:cNvSpPr>
          <p:nvPr>
            <p:ph type="ftr" sz="quarter" idx="11"/>
          </p:nvPr>
        </p:nvSpPr>
        <p:spPr>
          <a:ln/>
        </p:spPr>
        <p:txBody>
          <a:bodyPr/>
          <a:lstStyle>
            <a:lvl1pPr>
              <a:defRPr/>
            </a:lvl1pPr>
          </a:lstStyle>
          <a:p>
            <a:pPr>
              <a:defRPr/>
            </a:pPr>
            <a:r>
              <a:rPr lang="en-US"/>
              <a:t>Architecture and Evaluation of an Unplanned 802.11b Mesh Network</a:t>
            </a:r>
          </a:p>
        </p:txBody>
      </p:sp>
      <p:sp>
        <p:nvSpPr>
          <p:cNvPr id="6" name="Rectangle 89"/>
          <p:cNvSpPr>
            <a:spLocks noGrp="1" noChangeArrowheads="1"/>
          </p:cNvSpPr>
          <p:nvPr>
            <p:ph type="sldNum" sz="quarter" idx="12"/>
          </p:nvPr>
        </p:nvSpPr>
        <p:spPr>
          <a:ln/>
        </p:spPr>
        <p:txBody>
          <a:bodyPr/>
          <a:lstStyle>
            <a:lvl1pPr>
              <a:defRPr/>
            </a:lvl1pPr>
          </a:lstStyle>
          <a:p>
            <a:fld id="{B81F3088-23F9-ED42-A74B-8D0A9757B13F}" type="slidenum">
              <a:rPr lang="en-US" altLang="en-US"/>
              <a:pPr/>
              <a:t>‹#›</a:t>
            </a:fld>
            <a:endParaRPr lang="en-US" altLang="en-US"/>
          </a:p>
        </p:txBody>
      </p:sp>
    </p:spTree>
    <p:extLst>
      <p:ext uri="{BB962C8B-B14F-4D97-AF65-F5344CB8AC3E}">
        <p14:creationId xmlns:p14="http://schemas.microsoft.com/office/powerpoint/2010/main" val="2084022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381000"/>
            <a:ext cx="21145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381000"/>
            <a:ext cx="61912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7"/>
          <p:cNvSpPr>
            <a:spLocks noGrp="1" noChangeArrowheads="1"/>
          </p:cNvSpPr>
          <p:nvPr>
            <p:ph type="dt" sz="half" idx="10"/>
          </p:nvPr>
        </p:nvSpPr>
        <p:spPr>
          <a:ln/>
        </p:spPr>
        <p:txBody>
          <a:bodyPr/>
          <a:lstStyle>
            <a:lvl1pPr>
              <a:defRPr/>
            </a:lvl1pPr>
          </a:lstStyle>
          <a:p>
            <a:pPr>
              <a:defRPr/>
            </a:pPr>
            <a:r>
              <a:rPr lang="en-US"/>
              <a:t>1-18-06</a:t>
            </a:r>
          </a:p>
        </p:txBody>
      </p:sp>
      <p:sp>
        <p:nvSpPr>
          <p:cNvPr id="5" name="Rectangle 88"/>
          <p:cNvSpPr>
            <a:spLocks noGrp="1" noChangeArrowheads="1"/>
          </p:cNvSpPr>
          <p:nvPr>
            <p:ph type="ftr" sz="quarter" idx="11"/>
          </p:nvPr>
        </p:nvSpPr>
        <p:spPr>
          <a:ln/>
        </p:spPr>
        <p:txBody>
          <a:bodyPr/>
          <a:lstStyle>
            <a:lvl1pPr>
              <a:defRPr/>
            </a:lvl1pPr>
          </a:lstStyle>
          <a:p>
            <a:pPr>
              <a:defRPr/>
            </a:pPr>
            <a:r>
              <a:rPr lang="en-US"/>
              <a:t>Architecture and Evaluation of an Unplanned 802.11b Mesh Network</a:t>
            </a:r>
          </a:p>
        </p:txBody>
      </p:sp>
      <p:sp>
        <p:nvSpPr>
          <p:cNvPr id="6" name="Rectangle 89"/>
          <p:cNvSpPr>
            <a:spLocks noGrp="1" noChangeArrowheads="1"/>
          </p:cNvSpPr>
          <p:nvPr>
            <p:ph type="sldNum" sz="quarter" idx="12"/>
          </p:nvPr>
        </p:nvSpPr>
        <p:spPr>
          <a:ln/>
        </p:spPr>
        <p:txBody>
          <a:bodyPr/>
          <a:lstStyle>
            <a:lvl1pPr>
              <a:defRPr/>
            </a:lvl1pPr>
          </a:lstStyle>
          <a:p>
            <a:fld id="{726280B6-D03D-3945-B309-87812F9F09D1}" type="slidenum">
              <a:rPr lang="en-US" altLang="en-US"/>
              <a:pPr/>
              <a:t>‹#›</a:t>
            </a:fld>
            <a:endParaRPr lang="en-US" altLang="en-US"/>
          </a:p>
        </p:txBody>
      </p:sp>
    </p:spTree>
    <p:extLst>
      <p:ext uri="{BB962C8B-B14F-4D97-AF65-F5344CB8AC3E}">
        <p14:creationId xmlns:p14="http://schemas.microsoft.com/office/powerpoint/2010/main" val="712748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4582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19200"/>
            <a:ext cx="41529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10100" y="1219200"/>
            <a:ext cx="4152900" cy="4876800"/>
          </a:xfrm>
        </p:spPr>
        <p:txBody>
          <a:bodyPr>
            <a:normAutofit/>
          </a:bodyPr>
          <a:lstStyle/>
          <a:p>
            <a:pPr lvl="0"/>
            <a:endParaRPr lang="en-US" noProof="0" smtClean="0"/>
          </a:p>
        </p:txBody>
      </p:sp>
      <p:sp>
        <p:nvSpPr>
          <p:cNvPr id="5" name="Rectangle 87"/>
          <p:cNvSpPr>
            <a:spLocks noGrp="1" noChangeArrowheads="1"/>
          </p:cNvSpPr>
          <p:nvPr>
            <p:ph type="dt" sz="half" idx="10"/>
          </p:nvPr>
        </p:nvSpPr>
        <p:spPr>
          <a:ln/>
        </p:spPr>
        <p:txBody>
          <a:bodyPr/>
          <a:lstStyle>
            <a:lvl1pPr>
              <a:defRPr/>
            </a:lvl1pPr>
          </a:lstStyle>
          <a:p>
            <a:pPr>
              <a:defRPr/>
            </a:pPr>
            <a:r>
              <a:rPr lang="en-US"/>
              <a:t>1-18-06</a:t>
            </a:r>
          </a:p>
        </p:txBody>
      </p:sp>
      <p:sp>
        <p:nvSpPr>
          <p:cNvPr id="6" name="Rectangle 88"/>
          <p:cNvSpPr>
            <a:spLocks noGrp="1" noChangeArrowheads="1"/>
          </p:cNvSpPr>
          <p:nvPr>
            <p:ph type="ftr" sz="quarter" idx="11"/>
          </p:nvPr>
        </p:nvSpPr>
        <p:spPr>
          <a:ln/>
        </p:spPr>
        <p:txBody>
          <a:bodyPr/>
          <a:lstStyle>
            <a:lvl1pPr>
              <a:defRPr/>
            </a:lvl1pPr>
          </a:lstStyle>
          <a:p>
            <a:pPr>
              <a:defRPr/>
            </a:pPr>
            <a:r>
              <a:rPr lang="en-US"/>
              <a:t>Architecture and Evaluation of an Unplanned 802.11b Mesh Network</a:t>
            </a:r>
          </a:p>
        </p:txBody>
      </p:sp>
      <p:sp>
        <p:nvSpPr>
          <p:cNvPr id="7" name="Rectangle 89"/>
          <p:cNvSpPr>
            <a:spLocks noGrp="1" noChangeArrowheads="1"/>
          </p:cNvSpPr>
          <p:nvPr>
            <p:ph type="sldNum" sz="quarter" idx="12"/>
          </p:nvPr>
        </p:nvSpPr>
        <p:spPr>
          <a:ln/>
        </p:spPr>
        <p:txBody>
          <a:bodyPr/>
          <a:lstStyle>
            <a:lvl1pPr>
              <a:defRPr/>
            </a:lvl1pPr>
          </a:lstStyle>
          <a:p>
            <a:fld id="{9CE44DA4-5E8F-7D49-BB65-EE544CADBFB0}" type="slidenum">
              <a:rPr lang="en-US" altLang="en-US"/>
              <a:pPr/>
              <a:t>‹#›</a:t>
            </a:fld>
            <a:endParaRPr lang="en-US" altLang="en-US"/>
          </a:p>
        </p:txBody>
      </p:sp>
    </p:spTree>
    <p:extLst>
      <p:ext uri="{BB962C8B-B14F-4D97-AF65-F5344CB8AC3E}">
        <p14:creationId xmlns:p14="http://schemas.microsoft.com/office/powerpoint/2010/main" val="507987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pPr>
              <a:defRPr/>
            </a:pPr>
            <a:r>
              <a:rPr lang="en-US" altLang="zh-CN"/>
              <a:t>Architecture and Evaluation of an Unplanned 802.11b Mesh Network</a:t>
            </a:r>
          </a:p>
        </p:txBody>
      </p:sp>
      <p:sp>
        <p:nvSpPr>
          <p:cNvPr id="6" name="Slide Number Placeholder 5"/>
          <p:cNvSpPr>
            <a:spLocks noGrp="1"/>
          </p:cNvSpPr>
          <p:nvPr>
            <p:ph type="sldNum" sz="quarter" idx="11"/>
          </p:nvPr>
        </p:nvSpPr>
        <p:spPr>
          <a:xfrm>
            <a:off x="6553200" y="6248400"/>
            <a:ext cx="2133600" cy="457200"/>
          </a:xfrm>
        </p:spPr>
        <p:txBody>
          <a:bodyPr/>
          <a:lstStyle>
            <a:lvl1pPr>
              <a:defRPr>
                <a:ea typeface="宋体" charset="-122"/>
              </a:defRPr>
            </a:lvl1pPr>
          </a:lstStyle>
          <a:p>
            <a:fld id="{2045D967-1766-ED47-AF93-4DD399D3AA77}" type="slidenum">
              <a:rPr lang="zh-CN" altLang="en-US"/>
              <a:pPr/>
              <a:t>‹#›</a:t>
            </a:fld>
            <a:endParaRPr lang="en-US" altLang="zh-CN"/>
          </a:p>
        </p:txBody>
      </p:sp>
      <p:sp>
        <p:nvSpPr>
          <p:cNvPr id="7" name="Date Placeholder 6"/>
          <p:cNvSpPr>
            <a:spLocks noGrp="1"/>
          </p:cNvSpPr>
          <p:nvPr>
            <p:ph type="dt" sz="half" idx="12"/>
          </p:nvPr>
        </p:nvSpPr>
        <p:spPr>
          <a:xfrm>
            <a:off x="457200" y="6245225"/>
            <a:ext cx="2133600" cy="476250"/>
          </a:xfrm>
        </p:spPr>
        <p:txBody>
          <a:bodyPr/>
          <a:lstStyle>
            <a:lvl1pPr>
              <a:defRPr/>
            </a:lvl1pPr>
          </a:lstStyle>
          <a:p>
            <a:pPr>
              <a:defRPr/>
            </a:pPr>
            <a:r>
              <a:rPr lang="en-US" altLang="zh-CN"/>
              <a:t>1-18-06</a:t>
            </a:r>
          </a:p>
        </p:txBody>
      </p:sp>
    </p:spTree>
    <p:extLst>
      <p:ext uri="{BB962C8B-B14F-4D97-AF65-F5344CB8AC3E}">
        <p14:creationId xmlns:p14="http://schemas.microsoft.com/office/powerpoint/2010/main" val="1213274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4582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4160838"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770438" y="1524000"/>
            <a:ext cx="4162425" cy="4724400"/>
          </a:xfrm>
        </p:spPr>
        <p:txBody>
          <a:bodyPr>
            <a:normAutofit/>
          </a:bodyPr>
          <a:lstStyle/>
          <a:p>
            <a:pPr lvl="0"/>
            <a:endParaRPr lang="en-US" noProof="0" smtClean="0"/>
          </a:p>
        </p:txBody>
      </p:sp>
      <p:sp>
        <p:nvSpPr>
          <p:cNvPr id="5" name="Date Placeholder 4"/>
          <p:cNvSpPr>
            <a:spLocks noGrp="1"/>
          </p:cNvSpPr>
          <p:nvPr>
            <p:ph type="dt" sz="half" idx="10"/>
          </p:nvPr>
        </p:nvSpPr>
        <p:spPr>
          <a:xfrm>
            <a:off x="809625" y="6373813"/>
            <a:ext cx="1905000" cy="457200"/>
          </a:xfrm>
        </p:spPr>
        <p:txBody>
          <a:bodyPr/>
          <a:lstStyle>
            <a:lvl1pPr>
              <a:defRPr/>
            </a:lvl1pPr>
          </a:lstStyle>
          <a:p>
            <a:pPr>
              <a:defRPr/>
            </a:pPr>
            <a:r>
              <a:rPr lang="en-US"/>
              <a:t>1-18-06</a:t>
            </a:r>
          </a:p>
        </p:txBody>
      </p:sp>
      <p:sp>
        <p:nvSpPr>
          <p:cNvPr id="6" name="Footer Placeholder 5"/>
          <p:cNvSpPr>
            <a:spLocks noGrp="1"/>
          </p:cNvSpPr>
          <p:nvPr>
            <p:ph type="ftr" sz="quarter" idx="11"/>
          </p:nvPr>
        </p:nvSpPr>
        <p:spPr>
          <a:xfrm>
            <a:off x="3132138" y="6376988"/>
            <a:ext cx="3086100" cy="457200"/>
          </a:xfrm>
        </p:spPr>
        <p:txBody>
          <a:bodyPr/>
          <a:lstStyle>
            <a:lvl1pPr>
              <a:defRPr/>
            </a:lvl1pPr>
          </a:lstStyle>
          <a:p>
            <a:pPr>
              <a:defRPr/>
            </a:pPr>
            <a:r>
              <a:rPr lang="en-US"/>
              <a:t>Architecture and Evaluation of an Unplanned 802.11b Mesh Network</a:t>
            </a:r>
          </a:p>
        </p:txBody>
      </p:sp>
      <p:sp>
        <p:nvSpPr>
          <p:cNvPr id="7" name="Slide Number Placeholder 6"/>
          <p:cNvSpPr>
            <a:spLocks noGrp="1"/>
          </p:cNvSpPr>
          <p:nvPr>
            <p:ph type="sldNum" sz="quarter" idx="12"/>
          </p:nvPr>
        </p:nvSpPr>
        <p:spPr>
          <a:xfrm>
            <a:off x="6589713" y="6376988"/>
            <a:ext cx="2193925" cy="457200"/>
          </a:xfrm>
        </p:spPr>
        <p:txBody>
          <a:bodyPr/>
          <a:lstStyle>
            <a:lvl1pPr>
              <a:defRPr/>
            </a:lvl1pPr>
          </a:lstStyle>
          <a:p>
            <a:fld id="{B8C3D68E-E83C-8841-8925-6883AAA0C6BF}" type="slidenum">
              <a:rPr lang="en-US" altLang="en-US"/>
              <a:pPr/>
              <a:t>‹#›</a:t>
            </a:fld>
            <a:endParaRPr lang="en-US" altLang="en-US"/>
          </a:p>
        </p:txBody>
      </p:sp>
    </p:spTree>
    <p:extLst>
      <p:ext uri="{BB962C8B-B14F-4D97-AF65-F5344CB8AC3E}">
        <p14:creationId xmlns:p14="http://schemas.microsoft.com/office/powerpoint/2010/main" val="1143108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1295400"/>
          </a:xfrm>
        </p:spPr>
        <p:txBody>
          <a:bodyPr/>
          <a:lstStyle>
            <a:lvl1pPr>
              <a:defRPr baseline="0">
                <a:solidFill>
                  <a:schemeClr val="tx2"/>
                </a:solidFill>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914400" y="1600200"/>
            <a:ext cx="7779544"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atin typeface="Arial Narrow" charset="0"/>
                <a:ea typeface="ＭＳ Ｐゴシック" charset="-128"/>
              </a:defRPr>
            </a:lvl1pPr>
          </a:lstStyle>
          <a:p>
            <a:fld id="{97E2757D-1D9C-C94A-895A-CA4B24364573}" type="datetime1">
              <a:rPr lang="en-US" altLang="en-US"/>
              <a:pPr/>
              <a:t>4/8/16</a:t>
            </a:fld>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79F2DF45-C11B-714C-A9CA-45DD9545CFD7}" type="slidenum">
              <a:rPr lang="en-US" altLang="en-US"/>
              <a:pPr/>
              <a:t>‹#›</a:t>
            </a:fld>
            <a:endParaRPr lang="en-US" altLang="en-US"/>
          </a:p>
        </p:txBody>
      </p:sp>
    </p:spTree>
    <p:extLst>
      <p:ext uri="{BB962C8B-B14F-4D97-AF65-F5344CB8AC3E}">
        <p14:creationId xmlns:p14="http://schemas.microsoft.com/office/powerpoint/2010/main" val="83235758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7"/>
          <p:cNvSpPr>
            <a:spLocks noGrp="1" noChangeArrowheads="1"/>
          </p:cNvSpPr>
          <p:nvPr>
            <p:ph type="dt" sz="half" idx="10"/>
          </p:nvPr>
        </p:nvSpPr>
        <p:spPr>
          <a:ln/>
        </p:spPr>
        <p:txBody>
          <a:bodyPr/>
          <a:lstStyle>
            <a:lvl1pPr>
              <a:defRPr/>
            </a:lvl1pPr>
          </a:lstStyle>
          <a:p>
            <a:pPr>
              <a:defRPr/>
            </a:pPr>
            <a:r>
              <a:rPr lang="en-US"/>
              <a:t>1-18-06</a:t>
            </a:r>
          </a:p>
        </p:txBody>
      </p:sp>
      <p:sp>
        <p:nvSpPr>
          <p:cNvPr id="5" name="Rectangle 88"/>
          <p:cNvSpPr>
            <a:spLocks noGrp="1" noChangeArrowheads="1"/>
          </p:cNvSpPr>
          <p:nvPr>
            <p:ph type="ftr" sz="quarter" idx="11"/>
          </p:nvPr>
        </p:nvSpPr>
        <p:spPr>
          <a:ln/>
        </p:spPr>
        <p:txBody>
          <a:bodyPr/>
          <a:lstStyle>
            <a:lvl1pPr>
              <a:defRPr/>
            </a:lvl1pPr>
          </a:lstStyle>
          <a:p>
            <a:pPr>
              <a:defRPr/>
            </a:pPr>
            <a:r>
              <a:rPr lang="en-US"/>
              <a:t>Architecture and Evaluation of an Unplanned 802.11b Mesh Network</a:t>
            </a:r>
          </a:p>
        </p:txBody>
      </p:sp>
      <p:sp>
        <p:nvSpPr>
          <p:cNvPr id="6" name="Rectangle 89"/>
          <p:cNvSpPr>
            <a:spLocks noGrp="1" noChangeArrowheads="1"/>
          </p:cNvSpPr>
          <p:nvPr>
            <p:ph type="sldNum" sz="quarter" idx="12"/>
          </p:nvPr>
        </p:nvSpPr>
        <p:spPr>
          <a:ln/>
        </p:spPr>
        <p:txBody>
          <a:bodyPr/>
          <a:lstStyle>
            <a:lvl1pPr>
              <a:defRPr/>
            </a:lvl1pPr>
          </a:lstStyle>
          <a:p>
            <a:fld id="{9FCED452-C7A6-964C-A208-79F3327725B2}" type="slidenum">
              <a:rPr lang="en-US" altLang="en-US"/>
              <a:pPr/>
              <a:t>‹#›</a:t>
            </a:fld>
            <a:endParaRPr lang="en-US" altLang="en-US"/>
          </a:p>
        </p:txBody>
      </p:sp>
    </p:spTree>
    <p:extLst>
      <p:ext uri="{BB962C8B-B14F-4D97-AF65-F5344CB8AC3E}">
        <p14:creationId xmlns:p14="http://schemas.microsoft.com/office/powerpoint/2010/main" val="37398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7"/>
          <p:cNvSpPr>
            <a:spLocks noGrp="1" noChangeArrowheads="1"/>
          </p:cNvSpPr>
          <p:nvPr>
            <p:ph type="dt" sz="half" idx="10"/>
          </p:nvPr>
        </p:nvSpPr>
        <p:spPr>
          <a:ln/>
        </p:spPr>
        <p:txBody>
          <a:bodyPr/>
          <a:lstStyle>
            <a:lvl1pPr>
              <a:defRPr/>
            </a:lvl1pPr>
          </a:lstStyle>
          <a:p>
            <a:pPr>
              <a:defRPr/>
            </a:pPr>
            <a:r>
              <a:rPr lang="en-US"/>
              <a:t>1-18-06</a:t>
            </a:r>
          </a:p>
        </p:txBody>
      </p:sp>
      <p:sp>
        <p:nvSpPr>
          <p:cNvPr id="5" name="Rectangle 88"/>
          <p:cNvSpPr>
            <a:spLocks noGrp="1" noChangeArrowheads="1"/>
          </p:cNvSpPr>
          <p:nvPr>
            <p:ph type="ftr" sz="quarter" idx="11"/>
          </p:nvPr>
        </p:nvSpPr>
        <p:spPr>
          <a:ln/>
        </p:spPr>
        <p:txBody>
          <a:bodyPr/>
          <a:lstStyle>
            <a:lvl1pPr>
              <a:defRPr/>
            </a:lvl1pPr>
          </a:lstStyle>
          <a:p>
            <a:pPr>
              <a:defRPr/>
            </a:pPr>
            <a:r>
              <a:rPr lang="en-US"/>
              <a:t>Architecture and Evaluation of an Unplanned 802.11b Mesh Network</a:t>
            </a:r>
          </a:p>
        </p:txBody>
      </p:sp>
      <p:sp>
        <p:nvSpPr>
          <p:cNvPr id="6" name="Rectangle 89"/>
          <p:cNvSpPr>
            <a:spLocks noGrp="1" noChangeArrowheads="1"/>
          </p:cNvSpPr>
          <p:nvPr>
            <p:ph type="sldNum" sz="quarter" idx="12"/>
          </p:nvPr>
        </p:nvSpPr>
        <p:spPr>
          <a:ln/>
        </p:spPr>
        <p:txBody>
          <a:bodyPr/>
          <a:lstStyle>
            <a:lvl1pPr>
              <a:defRPr/>
            </a:lvl1pPr>
          </a:lstStyle>
          <a:p>
            <a:fld id="{F4D6DF1B-9A70-3E49-AD69-C5D9C9B506B1}" type="slidenum">
              <a:rPr lang="en-US" altLang="en-US"/>
              <a:pPr/>
              <a:t>‹#›</a:t>
            </a:fld>
            <a:endParaRPr lang="en-US" altLang="en-US"/>
          </a:p>
        </p:txBody>
      </p:sp>
    </p:spTree>
    <p:extLst>
      <p:ext uri="{BB962C8B-B14F-4D97-AF65-F5344CB8AC3E}">
        <p14:creationId xmlns:p14="http://schemas.microsoft.com/office/powerpoint/2010/main" val="1485196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7"/>
          <p:cNvSpPr>
            <a:spLocks noGrp="1" noChangeArrowheads="1"/>
          </p:cNvSpPr>
          <p:nvPr>
            <p:ph type="dt" sz="half" idx="10"/>
          </p:nvPr>
        </p:nvSpPr>
        <p:spPr>
          <a:ln/>
        </p:spPr>
        <p:txBody>
          <a:bodyPr/>
          <a:lstStyle>
            <a:lvl1pPr>
              <a:defRPr/>
            </a:lvl1pPr>
          </a:lstStyle>
          <a:p>
            <a:pPr>
              <a:defRPr/>
            </a:pPr>
            <a:r>
              <a:rPr lang="en-US"/>
              <a:t>1-18-06</a:t>
            </a:r>
          </a:p>
        </p:txBody>
      </p:sp>
      <p:sp>
        <p:nvSpPr>
          <p:cNvPr id="6" name="Rectangle 88"/>
          <p:cNvSpPr>
            <a:spLocks noGrp="1" noChangeArrowheads="1"/>
          </p:cNvSpPr>
          <p:nvPr>
            <p:ph type="ftr" sz="quarter" idx="11"/>
          </p:nvPr>
        </p:nvSpPr>
        <p:spPr>
          <a:ln/>
        </p:spPr>
        <p:txBody>
          <a:bodyPr/>
          <a:lstStyle>
            <a:lvl1pPr>
              <a:defRPr/>
            </a:lvl1pPr>
          </a:lstStyle>
          <a:p>
            <a:pPr>
              <a:defRPr/>
            </a:pPr>
            <a:r>
              <a:rPr lang="en-US"/>
              <a:t>Architecture and Evaluation of an Unplanned 802.11b Mesh Network</a:t>
            </a:r>
          </a:p>
        </p:txBody>
      </p:sp>
      <p:sp>
        <p:nvSpPr>
          <p:cNvPr id="7" name="Rectangle 89"/>
          <p:cNvSpPr>
            <a:spLocks noGrp="1" noChangeArrowheads="1"/>
          </p:cNvSpPr>
          <p:nvPr>
            <p:ph type="sldNum" sz="quarter" idx="12"/>
          </p:nvPr>
        </p:nvSpPr>
        <p:spPr>
          <a:ln/>
        </p:spPr>
        <p:txBody>
          <a:bodyPr/>
          <a:lstStyle>
            <a:lvl1pPr>
              <a:defRPr/>
            </a:lvl1pPr>
          </a:lstStyle>
          <a:p>
            <a:fld id="{4F8BDCB8-177D-DD44-96B7-DC74D20C17DE}" type="slidenum">
              <a:rPr lang="en-US" altLang="en-US"/>
              <a:pPr/>
              <a:t>‹#›</a:t>
            </a:fld>
            <a:endParaRPr lang="en-US" altLang="en-US"/>
          </a:p>
        </p:txBody>
      </p:sp>
    </p:spTree>
    <p:extLst>
      <p:ext uri="{BB962C8B-B14F-4D97-AF65-F5344CB8AC3E}">
        <p14:creationId xmlns:p14="http://schemas.microsoft.com/office/powerpoint/2010/main" val="1493583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7"/>
          <p:cNvSpPr>
            <a:spLocks noGrp="1" noChangeArrowheads="1"/>
          </p:cNvSpPr>
          <p:nvPr>
            <p:ph type="dt" sz="half" idx="10"/>
          </p:nvPr>
        </p:nvSpPr>
        <p:spPr>
          <a:ln/>
        </p:spPr>
        <p:txBody>
          <a:bodyPr/>
          <a:lstStyle>
            <a:lvl1pPr>
              <a:defRPr/>
            </a:lvl1pPr>
          </a:lstStyle>
          <a:p>
            <a:pPr>
              <a:defRPr/>
            </a:pPr>
            <a:r>
              <a:rPr lang="en-US"/>
              <a:t>1-18-06</a:t>
            </a:r>
          </a:p>
        </p:txBody>
      </p:sp>
      <p:sp>
        <p:nvSpPr>
          <p:cNvPr id="8" name="Rectangle 88"/>
          <p:cNvSpPr>
            <a:spLocks noGrp="1" noChangeArrowheads="1"/>
          </p:cNvSpPr>
          <p:nvPr>
            <p:ph type="ftr" sz="quarter" idx="11"/>
          </p:nvPr>
        </p:nvSpPr>
        <p:spPr>
          <a:ln/>
        </p:spPr>
        <p:txBody>
          <a:bodyPr/>
          <a:lstStyle>
            <a:lvl1pPr>
              <a:defRPr/>
            </a:lvl1pPr>
          </a:lstStyle>
          <a:p>
            <a:pPr>
              <a:defRPr/>
            </a:pPr>
            <a:r>
              <a:rPr lang="en-US"/>
              <a:t>Architecture and Evaluation of an Unplanned 802.11b Mesh Network</a:t>
            </a:r>
          </a:p>
        </p:txBody>
      </p:sp>
      <p:sp>
        <p:nvSpPr>
          <p:cNvPr id="9" name="Rectangle 89"/>
          <p:cNvSpPr>
            <a:spLocks noGrp="1" noChangeArrowheads="1"/>
          </p:cNvSpPr>
          <p:nvPr>
            <p:ph type="sldNum" sz="quarter" idx="12"/>
          </p:nvPr>
        </p:nvSpPr>
        <p:spPr>
          <a:ln/>
        </p:spPr>
        <p:txBody>
          <a:bodyPr/>
          <a:lstStyle>
            <a:lvl1pPr>
              <a:defRPr/>
            </a:lvl1pPr>
          </a:lstStyle>
          <a:p>
            <a:fld id="{8EC0C731-50D3-FD4D-B088-3EA991AF6FD8}" type="slidenum">
              <a:rPr lang="en-US" altLang="en-US"/>
              <a:pPr/>
              <a:t>‹#›</a:t>
            </a:fld>
            <a:endParaRPr lang="en-US" altLang="en-US"/>
          </a:p>
        </p:txBody>
      </p:sp>
    </p:spTree>
    <p:extLst>
      <p:ext uri="{BB962C8B-B14F-4D97-AF65-F5344CB8AC3E}">
        <p14:creationId xmlns:p14="http://schemas.microsoft.com/office/powerpoint/2010/main" val="719316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7"/>
          <p:cNvSpPr>
            <a:spLocks noGrp="1" noChangeArrowheads="1"/>
          </p:cNvSpPr>
          <p:nvPr>
            <p:ph type="dt" sz="half" idx="10"/>
          </p:nvPr>
        </p:nvSpPr>
        <p:spPr>
          <a:ln/>
        </p:spPr>
        <p:txBody>
          <a:bodyPr/>
          <a:lstStyle>
            <a:lvl1pPr>
              <a:defRPr/>
            </a:lvl1pPr>
          </a:lstStyle>
          <a:p>
            <a:pPr>
              <a:defRPr/>
            </a:pPr>
            <a:r>
              <a:rPr lang="en-US"/>
              <a:t>1-18-06</a:t>
            </a:r>
          </a:p>
        </p:txBody>
      </p:sp>
      <p:sp>
        <p:nvSpPr>
          <p:cNvPr id="4" name="Rectangle 88"/>
          <p:cNvSpPr>
            <a:spLocks noGrp="1" noChangeArrowheads="1"/>
          </p:cNvSpPr>
          <p:nvPr>
            <p:ph type="ftr" sz="quarter" idx="11"/>
          </p:nvPr>
        </p:nvSpPr>
        <p:spPr>
          <a:ln/>
        </p:spPr>
        <p:txBody>
          <a:bodyPr/>
          <a:lstStyle>
            <a:lvl1pPr>
              <a:defRPr/>
            </a:lvl1pPr>
          </a:lstStyle>
          <a:p>
            <a:pPr>
              <a:defRPr/>
            </a:pPr>
            <a:r>
              <a:rPr lang="en-US"/>
              <a:t>Architecture and Evaluation of an Unplanned 802.11b Mesh Network</a:t>
            </a:r>
          </a:p>
        </p:txBody>
      </p:sp>
      <p:sp>
        <p:nvSpPr>
          <p:cNvPr id="5" name="Rectangle 89"/>
          <p:cNvSpPr>
            <a:spLocks noGrp="1" noChangeArrowheads="1"/>
          </p:cNvSpPr>
          <p:nvPr>
            <p:ph type="sldNum" sz="quarter" idx="12"/>
          </p:nvPr>
        </p:nvSpPr>
        <p:spPr>
          <a:ln/>
        </p:spPr>
        <p:txBody>
          <a:bodyPr/>
          <a:lstStyle>
            <a:lvl1pPr>
              <a:defRPr/>
            </a:lvl1pPr>
          </a:lstStyle>
          <a:p>
            <a:fld id="{7402E702-63E3-F74D-A3C9-0213F503D7D4}" type="slidenum">
              <a:rPr lang="en-US" altLang="en-US"/>
              <a:pPr/>
              <a:t>‹#›</a:t>
            </a:fld>
            <a:endParaRPr lang="en-US" altLang="en-US"/>
          </a:p>
        </p:txBody>
      </p:sp>
    </p:spTree>
    <p:extLst>
      <p:ext uri="{BB962C8B-B14F-4D97-AF65-F5344CB8AC3E}">
        <p14:creationId xmlns:p14="http://schemas.microsoft.com/office/powerpoint/2010/main" val="1361806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7"/>
          <p:cNvSpPr>
            <a:spLocks noGrp="1" noChangeArrowheads="1"/>
          </p:cNvSpPr>
          <p:nvPr>
            <p:ph type="dt" sz="half" idx="10"/>
          </p:nvPr>
        </p:nvSpPr>
        <p:spPr>
          <a:ln/>
        </p:spPr>
        <p:txBody>
          <a:bodyPr/>
          <a:lstStyle>
            <a:lvl1pPr>
              <a:defRPr/>
            </a:lvl1pPr>
          </a:lstStyle>
          <a:p>
            <a:pPr>
              <a:defRPr/>
            </a:pPr>
            <a:r>
              <a:rPr lang="en-US"/>
              <a:t>1-18-06</a:t>
            </a:r>
          </a:p>
        </p:txBody>
      </p:sp>
      <p:sp>
        <p:nvSpPr>
          <p:cNvPr id="3" name="Rectangle 88"/>
          <p:cNvSpPr>
            <a:spLocks noGrp="1" noChangeArrowheads="1"/>
          </p:cNvSpPr>
          <p:nvPr>
            <p:ph type="ftr" sz="quarter" idx="11"/>
          </p:nvPr>
        </p:nvSpPr>
        <p:spPr>
          <a:ln/>
        </p:spPr>
        <p:txBody>
          <a:bodyPr/>
          <a:lstStyle>
            <a:lvl1pPr>
              <a:defRPr/>
            </a:lvl1pPr>
          </a:lstStyle>
          <a:p>
            <a:pPr>
              <a:defRPr/>
            </a:pPr>
            <a:r>
              <a:rPr lang="en-US"/>
              <a:t>Architecture and Evaluation of an Unplanned 802.11b Mesh Network</a:t>
            </a:r>
          </a:p>
        </p:txBody>
      </p:sp>
      <p:sp>
        <p:nvSpPr>
          <p:cNvPr id="4" name="Rectangle 89"/>
          <p:cNvSpPr>
            <a:spLocks noGrp="1" noChangeArrowheads="1"/>
          </p:cNvSpPr>
          <p:nvPr>
            <p:ph type="sldNum" sz="quarter" idx="12"/>
          </p:nvPr>
        </p:nvSpPr>
        <p:spPr>
          <a:ln/>
        </p:spPr>
        <p:txBody>
          <a:bodyPr/>
          <a:lstStyle>
            <a:lvl1pPr>
              <a:defRPr/>
            </a:lvl1pPr>
          </a:lstStyle>
          <a:p>
            <a:fld id="{79FB18FB-84DC-F047-BA37-9EB4A8C92B11}" type="slidenum">
              <a:rPr lang="en-US" altLang="en-US"/>
              <a:pPr/>
              <a:t>‹#›</a:t>
            </a:fld>
            <a:endParaRPr lang="en-US" altLang="en-US"/>
          </a:p>
        </p:txBody>
      </p:sp>
    </p:spTree>
    <p:extLst>
      <p:ext uri="{BB962C8B-B14F-4D97-AF65-F5344CB8AC3E}">
        <p14:creationId xmlns:p14="http://schemas.microsoft.com/office/powerpoint/2010/main" val="5976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7"/>
          <p:cNvSpPr>
            <a:spLocks noGrp="1" noChangeArrowheads="1"/>
          </p:cNvSpPr>
          <p:nvPr>
            <p:ph type="dt" sz="half" idx="10"/>
          </p:nvPr>
        </p:nvSpPr>
        <p:spPr>
          <a:ln/>
        </p:spPr>
        <p:txBody>
          <a:bodyPr/>
          <a:lstStyle>
            <a:lvl1pPr>
              <a:defRPr/>
            </a:lvl1pPr>
          </a:lstStyle>
          <a:p>
            <a:pPr>
              <a:defRPr/>
            </a:pPr>
            <a:r>
              <a:rPr lang="en-US"/>
              <a:t>1-18-06</a:t>
            </a:r>
          </a:p>
        </p:txBody>
      </p:sp>
      <p:sp>
        <p:nvSpPr>
          <p:cNvPr id="6" name="Rectangle 88"/>
          <p:cNvSpPr>
            <a:spLocks noGrp="1" noChangeArrowheads="1"/>
          </p:cNvSpPr>
          <p:nvPr>
            <p:ph type="ftr" sz="quarter" idx="11"/>
          </p:nvPr>
        </p:nvSpPr>
        <p:spPr>
          <a:ln/>
        </p:spPr>
        <p:txBody>
          <a:bodyPr/>
          <a:lstStyle>
            <a:lvl1pPr>
              <a:defRPr/>
            </a:lvl1pPr>
          </a:lstStyle>
          <a:p>
            <a:pPr>
              <a:defRPr/>
            </a:pPr>
            <a:r>
              <a:rPr lang="en-US"/>
              <a:t>Architecture and Evaluation of an Unplanned 802.11b Mesh Network</a:t>
            </a:r>
          </a:p>
        </p:txBody>
      </p:sp>
      <p:sp>
        <p:nvSpPr>
          <p:cNvPr id="7" name="Rectangle 89"/>
          <p:cNvSpPr>
            <a:spLocks noGrp="1" noChangeArrowheads="1"/>
          </p:cNvSpPr>
          <p:nvPr>
            <p:ph type="sldNum" sz="quarter" idx="12"/>
          </p:nvPr>
        </p:nvSpPr>
        <p:spPr>
          <a:ln/>
        </p:spPr>
        <p:txBody>
          <a:bodyPr/>
          <a:lstStyle>
            <a:lvl1pPr>
              <a:defRPr/>
            </a:lvl1pPr>
          </a:lstStyle>
          <a:p>
            <a:fld id="{220E4D71-64B9-0140-B0E4-F13181CE6AD4}" type="slidenum">
              <a:rPr lang="en-US" altLang="en-US"/>
              <a:pPr/>
              <a:t>‹#›</a:t>
            </a:fld>
            <a:endParaRPr lang="en-US" altLang="en-US"/>
          </a:p>
        </p:txBody>
      </p:sp>
    </p:spTree>
    <p:extLst>
      <p:ext uri="{BB962C8B-B14F-4D97-AF65-F5344CB8AC3E}">
        <p14:creationId xmlns:p14="http://schemas.microsoft.com/office/powerpoint/2010/main" val="1657577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7"/>
          <p:cNvSpPr>
            <a:spLocks noGrp="1" noChangeArrowheads="1"/>
          </p:cNvSpPr>
          <p:nvPr>
            <p:ph type="dt" sz="half" idx="10"/>
          </p:nvPr>
        </p:nvSpPr>
        <p:spPr>
          <a:ln/>
        </p:spPr>
        <p:txBody>
          <a:bodyPr/>
          <a:lstStyle>
            <a:lvl1pPr>
              <a:defRPr/>
            </a:lvl1pPr>
          </a:lstStyle>
          <a:p>
            <a:pPr>
              <a:defRPr/>
            </a:pPr>
            <a:r>
              <a:rPr lang="en-US"/>
              <a:t>1-18-06</a:t>
            </a:r>
          </a:p>
        </p:txBody>
      </p:sp>
      <p:sp>
        <p:nvSpPr>
          <p:cNvPr id="6" name="Rectangle 88"/>
          <p:cNvSpPr>
            <a:spLocks noGrp="1" noChangeArrowheads="1"/>
          </p:cNvSpPr>
          <p:nvPr>
            <p:ph type="ftr" sz="quarter" idx="11"/>
          </p:nvPr>
        </p:nvSpPr>
        <p:spPr>
          <a:ln/>
        </p:spPr>
        <p:txBody>
          <a:bodyPr/>
          <a:lstStyle>
            <a:lvl1pPr>
              <a:defRPr/>
            </a:lvl1pPr>
          </a:lstStyle>
          <a:p>
            <a:pPr>
              <a:defRPr/>
            </a:pPr>
            <a:r>
              <a:rPr lang="en-US"/>
              <a:t>Architecture and Evaluation of an Unplanned 802.11b Mesh Network</a:t>
            </a:r>
          </a:p>
        </p:txBody>
      </p:sp>
      <p:sp>
        <p:nvSpPr>
          <p:cNvPr id="7" name="Rectangle 89"/>
          <p:cNvSpPr>
            <a:spLocks noGrp="1" noChangeArrowheads="1"/>
          </p:cNvSpPr>
          <p:nvPr>
            <p:ph type="sldNum" sz="quarter" idx="12"/>
          </p:nvPr>
        </p:nvSpPr>
        <p:spPr>
          <a:ln/>
        </p:spPr>
        <p:txBody>
          <a:bodyPr/>
          <a:lstStyle>
            <a:lvl1pPr>
              <a:defRPr/>
            </a:lvl1pPr>
          </a:lstStyle>
          <a:p>
            <a:fld id="{D0B7C14C-8421-3C42-AFD3-2C5ED82CB8C8}" type="slidenum">
              <a:rPr lang="en-US" altLang="en-US"/>
              <a:pPr/>
              <a:t>‹#›</a:t>
            </a:fld>
            <a:endParaRPr lang="en-US" altLang="en-US"/>
          </a:p>
        </p:txBody>
      </p:sp>
    </p:spTree>
    <p:extLst>
      <p:ext uri="{BB962C8B-B14F-4D97-AF65-F5344CB8AC3E}">
        <p14:creationId xmlns:p14="http://schemas.microsoft.com/office/powerpoint/2010/main" val="17483164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04800" y="6783388"/>
            <a:ext cx="8458200" cy="74612"/>
            <a:chOff x="192" y="3840"/>
            <a:chExt cx="5328" cy="47"/>
          </a:xfrm>
        </p:grpSpPr>
        <p:grpSp>
          <p:nvGrpSpPr>
            <p:cNvPr id="1192" name="Group 3"/>
            <p:cNvGrpSpPr>
              <a:grpSpLocks/>
            </p:cNvGrpSpPr>
            <p:nvPr userDrawn="1"/>
          </p:nvGrpSpPr>
          <p:grpSpPr bwMode="auto">
            <a:xfrm>
              <a:off x="192" y="3840"/>
              <a:ext cx="624" cy="47"/>
              <a:chOff x="624" y="3706"/>
              <a:chExt cx="1056" cy="106"/>
            </a:xfrm>
          </p:grpSpPr>
          <p:sp>
            <p:nvSpPr>
              <p:cNvPr id="1214" name="Rectangle 4"/>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15" name="Rectangle 5"/>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3" name="Group 6"/>
            <p:cNvGrpSpPr>
              <a:grpSpLocks/>
            </p:cNvGrpSpPr>
            <p:nvPr userDrawn="1"/>
          </p:nvGrpSpPr>
          <p:grpSpPr bwMode="auto">
            <a:xfrm>
              <a:off x="864" y="3840"/>
              <a:ext cx="624" cy="47"/>
              <a:chOff x="624" y="3600"/>
              <a:chExt cx="1056" cy="106"/>
            </a:xfrm>
          </p:grpSpPr>
          <p:sp>
            <p:nvSpPr>
              <p:cNvPr id="1212" name="Rectangle 7"/>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13" name="Rectangle 8"/>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4" name="Group 9"/>
            <p:cNvGrpSpPr>
              <a:grpSpLocks/>
            </p:cNvGrpSpPr>
            <p:nvPr userDrawn="1"/>
          </p:nvGrpSpPr>
          <p:grpSpPr bwMode="auto">
            <a:xfrm>
              <a:off x="1536" y="3840"/>
              <a:ext cx="624" cy="47"/>
              <a:chOff x="624" y="3706"/>
              <a:chExt cx="1056" cy="106"/>
            </a:xfrm>
          </p:grpSpPr>
          <p:sp>
            <p:nvSpPr>
              <p:cNvPr id="1210" name="Rectangle 10"/>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11" name="Rectangle 11"/>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5" name="Group 12"/>
            <p:cNvGrpSpPr>
              <a:grpSpLocks/>
            </p:cNvGrpSpPr>
            <p:nvPr userDrawn="1"/>
          </p:nvGrpSpPr>
          <p:grpSpPr bwMode="auto">
            <a:xfrm>
              <a:off x="2208" y="3840"/>
              <a:ext cx="624" cy="47"/>
              <a:chOff x="624" y="3600"/>
              <a:chExt cx="1056" cy="106"/>
            </a:xfrm>
          </p:grpSpPr>
          <p:sp>
            <p:nvSpPr>
              <p:cNvPr id="1208" name="Rectangle 13"/>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09" name="Rectangle 14"/>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6" name="Group 15"/>
            <p:cNvGrpSpPr>
              <a:grpSpLocks/>
            </p:cNvGrpSpPr>
            <p:nvPr userDrawn="1"/>
          </p:nvGrpSpPr>
          <p:grpSpPr bwMode="auto">
            <a:xfrm>
              <a:off x="2880" y="3840"/>
              <a:ext cx="624" cy="47"/>
              <a:chOff x="624" y="3706"/>
              <a:chExt cx="1056" cy="106"/>
            </a:xfrm>
          </p:grpSpPr>
          <p:sp>
            <p:nvSpPr>
              <p:cNvPr id="1206" name="Rectangle 1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07" name="Rectangle 1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7" name="Group 18"/>
            <p:cNvGrpSpPr>
              <a:grpSpLocks/>
            </p:cNvGrpSpPr>
            <p:nvPr userDrawn="1"/>
          </p:nvGrpSpPr>
          <p:grpSpPr bwMode="auto">
            <a:xfrm>
              <a:off x="3552" y="3840"/>
              <a:ext cx="624" cy="47"/>
              <a:chOff x="624" y="3600"/>
              <a:chExt cx="1056" cy="106"/>
            </a:xfrm>
          </p:grpSpPr>
          <p:sp>
            <p:nvSpPr>
              <p:cNvPr id="1204" name="Rectangle 1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05" name="Rectangle 2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8" name="Group 21"/>
            <p:cNvGrpSpPr>
              <a:grpSpLocks/>
            </p:cNvGrpSpPr>
            <p:nvPr userDrawn="1"/>
          </p:nvGrpSpPr>
          <p:grpSpPr bwMode="auto">
            <a:xfrm>
              <a:off x="4224" y="3840"/>
              <a:ext cx="624" cy="47"/>
              <a:chOff x="624" y="3706"/>
              <a:chExt cx="1056" cy="106"/>
            </a:xfrm>
          </p:grpSpPr>
          <p:sp>
            <p:nvSpPr>
              <p:cNvPr id="1202" name="Rectangle 2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03" name="Rectangle 2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99" name="Group 24"/>
            <p:cNvGrpSpPr>
              <a:grpSpLocks/>
            </p:cNvGrpSpPr>
            <p:nvPr userDrawn="1"/>
          </p:nvGrpSpPr>
          <p:grpSpPr bwMode="auto">
            <a:xfrm>
              <a:off x="4896" y="3840"/>
              <a:ext cx="624" cy="47"/>
              <a:chOff x="624" y="3600"/>
              <a:chExt cx="1056" cy="106"/>
            </a:xfrm>
          </p:grpSpPr>
          <p:sp>
            <p:nvSpPr>
              <p:cNvPr id="1200" name="Rectangle 2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201" name="Rectangle 2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sp>
        <p:nvSpPr>
          <p:cNvPr id="1027" name="Rectangle 27"/>
          <p:cNvSpPr>
            <a:spLocks noGrp="1" noChangeArrowheads="1"/>
          </p:cNvSpPr>
          <p:nvPr>
            <p:ph type="title"/>
          </p:nvPr>
        </p:nvSpPr>
        <p:spPr bwMode="auto">
          <a:xfrm>
            <a:off x="304800" y="381000"/>
            <a:ext cx="845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28"/>
          <p:cNvSpPr>
            <a:spLocks noGrp="1" noChangeArrowheads="1"/>
          </p:cNvSpPr>
          <p:nvPr>
            <p:ph type="body" idx="1"/>
          </p:nvPr>
        </p:nvSpPr>
        <p:spPr bwMode="auto">
          <a:xfrm>
            <a:off x="304800" y="1219200"/>
            <a:ext cx="8458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29" name="Group 29"/>
          <p:cNvGrpSpPr>
            <a:grpSpLocks/>
          </p:cNvGrpSpPr>
          <p:nvPr/>
        </p:nvGrpSpPr>
        <p:grpSpPr bwMode="auto">
          <a:xfrm>
            <a:off x="304800" y="1066800"/>
            <a:ext cx="8458200" cy="150813"/>
            <a:chOff x="192" y="672"/>
            <a:chExt cx="5328" cy="95"/>
          </a:xfrm>
        </p:grpSpPr>
        <p:sp>
          <p:nvSpPr>
            <p:cNvPr id="1160" name="Rectangle 30"/>
            <p:cNvSpPr>
              <a:spLocks noChangeArrowheads="1"/>
            </p:cNvSpPr>
            <p:nvPr userDrawn="1"/>
          </p:nvSpPr>
          <p:spPr bwMode="ltGray">
            <a:xfrm>
              <a:off x="504" y="672"/>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1" name="Rectangle 31"/>
            <p:cNvSpPr>
              <a:spLocks noChangeArrowheads="1"/>
            </p:cNvSpPr>
            <p:nvPr userDrawn="1"/>
          </p:nvSpPr>
          <p:spPr bwMode="ltGray">
            <a:xfrm>
              <a:off x="192" y="672"/>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2" name="Rectangle 32"/>
            <p:cNvSpPr>
              <a:spLocks noChangeArrowheads="1"/>
            </p:cNvSpPr>
            <p:nvPr userDrawn="1"/>
          </p:nvSpPr>
          <p:spPr bwMode="ltGray">
            <a:xfrm>
              <a:off x="1176" y="672"/>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3" name="Rectangle 33"/>
            <p:cNvSpPr>
              <a:spLocks noChangeArrowheads="1"/>
            </p:cNvSpPr>
            <p:nvPr userDrawn="1"/>
          </p:nvSpPr>
          <p:spPr bwMode="ltGray">
            <a:xfrm>
              <a:off x="864" y="672"/>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4" name="Rectangle 34"/>
            <p:cNvSpPr>
              <a:spLocks noChangeArrowheads="1"/>
            </p:cNvSpPr>
            <p:nvPr userDrawn="1"/>
          </p:nvSpPr>
          <p:spPr bwMode="ltGray">
            <a:xfrm>
              <a:off x="1848" y="672"/>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5" name="Rectangle 35"/>
            <p:cNvSpPr>
              <a:spLocks noChangeArrowheads="1"/>
            </p:cNvSpPr>
            <p:nvPr userDrawn="1"/>
          </p:nvSpPr>
          <p:spPr bwMode="ltGray">
            <a:xfrm>
              <a:off x="1536" y="672"/>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6" name="Rectangle 36"/>
            <p:cNvSpPr>
              <a:spLocks noChangeArrowheads="1"/>
            </p:cNvSpPr>
            <p:nvPr userDrawn="1"/>
          </p:nvSpPr>
          <p:spPr bwMode="ltGray">
            <a:xfrm>
              <a:off x="2520" y="672"/>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7" name="Rectangle 37"/>
            <p:cNvSpPr>
              <a:spLocks noChangeArrowheads="1"/>
            </p:cNvSpPr>
            <p:nvPr userDrawn="1"/>
          </p:nvSpPr>
          <p:spPr bwMode="ltGray">
            <a:xfrm>
              <a:off x="2208" y="672"/>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8" name="Rectangle 38"/>
            <p:cNvSpPr>
              <a:spLocks noChangeArrowheads="1"/>
            </p:cNvSpPr>
            <p:nvPr userDrawn="1"/>
          </p:nvSpPr>
          <p:spPr bwMode="ltGray">
            <a:xfrm>
              <a:off x="3192" y="672"/>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69" name="Rectangle 39"/>
            <p:cNvSpPr>
              <a:spLocks noChangeArrowheads="1"/>
            </p:cNvSpPr>
            <p:nvPr userDrawn="1"/>
          </p:nvSpPr>
          <p:spPr bwMode="ltGray">
            <a:xfrm>
              <a:off x="2880" y="672"/>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0" name="Rectangle 40"/>
            <p:cNvSpPr>
              <a:spLocks noChangeArrowheads="1"/>
            </p:cNvSpPr>
            <p:nvPr userDrawn="1"/>
          </p:nvSpPr>
          <p:spPr bwMode="ltGray">
            <a:xfrm>
              <a:off x="3864" y="672"/>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1" name="Rectangle 41"/>
            <p:cNvSpPr>
              <a:spLocks noChangeArrowheads="1"/>
            </p:cNvSpPr>
            <p:nvPr userDrawn="1"/>
          </p:nvSpPr>
          <p:spPr bwMode="ltGray">
            <a:xfrm>
              <a:off x="3552" y="672"/>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2" name="Rectangle 42"/>
            <p:cNvSpPr>
              <a:spLocks noChangeArrowheads="1"/>
            </p:cNvSpPr>
            <p:nvPr userDrawn="1"/>
          </p:nvSpPr>
          <p:spPr bwMode="ltGray">
            <a:xfrm>
              <a:off x="4536" y="672"/>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3" name="Rectangle 43"/>
            <p:cNvSpPr>
              <a:spLocks noChangeArrowheads="1"/>
            </p:cNvSpPr>
            <p:nvPr userDrawn="1"/>
          </p:nvSpPr>
          <p:spPr bwMode="ltGray">
            <a:xfrm>
              <a:off x="4224" y="672"/>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4" name="Rectangle 44"/>
            <p:cNvSpPr>
              <a:spLocks noChangeArrowheads="1"/>
            </p:cNvSpPr>
            <p:nvPr userDrawn="1"/>
          </p:nvSpPr>
          <p:spPr bwMode="ltGray">
            <a:xfrm>
              <a:off x="5208" y="672"/>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5" name="Rectangle 45"/>
            <p:cNvSpPr>
              <a:spLocks noChangeArrowheads="1"/>
            </p:cNvSpPr>
            <p:nvPr userDrawn="1"/>
          </p:nvSpPr>
          <p:spPr bwMode="ltGray">
            <a:xfrm>
              <a:off x="4896" y="672"/>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6" name="Rectangle 46"/>
            <p:cNvSpPr>
              <a:spLocks noChangeArrowheads="1"/>
            </p:cNvSpPr>
            <p:nvPr userDrawn="1"/>
          </p:nvSpPr>
          <p:spPr bwMode="ltGray">
            <a:xfrm>
              <a:off x="504" y="720"/>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7" name="Rectangle 47"/>
            <p:cNvSpPr>
              <a:spLocks noChangeArrowheads="1"/>
            </p:cNvSpPr>
            <p:nvPr userDrawn="1"/>
          </p:nvSpPr>
          <p:spPr bwMode="ltGray">
            <a:xfrm>
              <a:off x="192" y="720"/>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8" name="Rectangle 48"/>
            <p:cNvSpPr>
              <a:spLocks noChangeArrowheads="1"/>
            </p:cNvSpPr>
            <p:nvPr userDrawn="1"/>
          </p:nvSpPr>
          <p:spPr bwMode="ltGray">
            <a:xfrm>
              <a:off x="1176" y="720"/>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79" name="Rectangle 49"/>
            <p:cNvSpPr>
              <a:spLocks noChangeArrowheads="1"/>
            </p:cNvSpPr>
            <p:nvPr userDrawn="1"/>
          </p:nvSpPr>
          <p:spPr bwMode="ltGray">
            <a:xfrm>
              <a:off x="864" y="720"/>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0" name="Rectangle 50"/>
            <p:cNvSpPr>
              <a:spLocks noChangeArrowheads="1"/>
            </p:cNvSpPr>
            <p:nvPr userDrawn="1"/>
          </p:nvSpPr>
          <p:spPr bwMode="ltGray">
            <a:xfrm>
              <a:off x="1848" y="720"/>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1" name="Rectangle 51"/>
            <p:cNvSpPr>
              <a:spLocks noChangeArrowheads="1"/>
            </p:cNvSpPr>
            <p:nvPr userDrawn="1"/>
          </p:nvSpPr>
          <p:spPr bwMode="ltGray">
            <a:xfrm>
              <a:off x="1536" y="720"/>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2" name="Rectangle 52"/>
            <p:cNvSpPr>
              <a:spLocks noChangeArrowheads="1"/>
            </p:cNvSpPr>
            <p:nvPr userDrawn="1"/>
          </p:nvSpPr>
          <p:spPr bwMode="ltGray">
            <a:xfrm>
              <a:off x="2520" y="720"/>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3" name="Rectangle 53"/>
            <p:cNvSpPr>
              <a:spLocks noChangeArrowheads="1"/>
            </p:cNvSpPr>
            <p:nvPr userDrawn="1"/>
          </p:nvSpPr>
          <p:spPr bwMode="ltGray">
            <a:xfrm>
              <a:off x="2208" y="720"/>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4" name="Rectangle 54"/>
            <p:cNvSpPr>
              <a:spLocks noChangeArrowheads="1"/>
            </p:cNvSpPr>
            <p:nvPr userDrawn="1"/>
          </p:nvSpPr>
          <p:spPr bwMode="ltGray">
            <a:xfrm>
              <a:off x="3192" y="720"/>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5" name="Rectangle 55"/>
            <p:cNvSpPr>
              <a:spLocks noChangeArrowheads="1"/>
            </p:cNvSpPr>
            <p:nvPr userDrawn="1"/>
          </p:nvSpPr>
          <p:spPr bwMode="ltGray">
            <a:xfrm>
              <a:off x="2880" y="720"/>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6" name="Rectangle 56"/>
            <p:cNvSpPr>
              <a:spLocks noChangeArrowheads="1"/>
            </p:cNvSpPr>
            <p:nvPr userDrawn="1"/>
          </p:nvSpPr>
          <p:spPr bwMode="ltGray">
            <a:xfrm>
              <a:off x="3864" y="720"/>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7" name="Rectangle 57"/>
            <p:cNvSpPr>
              <a:spLocks noChangeArrowheads="1"/>
            </p:cNvSpPr>
            <p:nvPr userDrawn="1"/>
          </p:nvSpPr>
          <p:spPr bwMode="ltGray">
            <a:xfrm>
              <a:off x="3552" y="720"/>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8" name="Rectangle 58"/>
            <p:cNvSpPr>
              <a:spLocks noChangeArrowheads="1"/>
            </p:cNvSpPr>
            <p:nvPr userDrawn="1"/>
          </p:nvSpPr>
          <p:spPr bwMode="ltGray">
            <a:xfrm>
              <a:off x="4536" y="720"/>
              <a:ext cx="312" cy="47"/>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89" name="Rectangle 59"/>
            <p:cNvSpPr>
              <a:spLocks noChangeArrowheads="1"/>
            </p:cNvSpPr>
            <p:nvPr userDrawn="1"/>
          </p:nvSpPr>
          <p:spPr bwMode="ltGray">
            <a:xfrm>
              <a:off x="4224" y="720"/>
              <a:ext cx="312" cy="4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90" name="Rectangle 60"/>
            <p:cNvSpPr>
              <a:spLocks noChangeArrowheads="1"/>
            </p:cNvSpPr>
            <p:nvPr userDrawn="1"/>
          </p:nvSpPr>
          <p:spPr bwMode="ltGray">
            <a:xfrm>
              <a:off x="5208" y="720"/>
              <a:ext cx="312" cy="4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91" name="Rectangle 61"/>
            <p:cNvSpPr>
              <a:spLocks noChangeArrowheads="1"/>
            </p:cNvSpPr>
            <p:nvPr userDrawn="1"/>
          </p:nvSpPr>
          <p:spPr bwMode="ltGray">
            <a:xfrm>
              <a:off x="4896" y="720"/>
              <a:ext cx="312" cy="4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30" name="Group 62"/>
          <p:cNvGrpSpPr>
            <a:grpSpLocks/>
          </p:cNvGrpSpPr>
          <p:nvPr/>
        </p:nvGrpSpPr>
        <p:grpSpPr bwMode="auto">
          <a:xfrm>
            <a:off x="304800" y="6783388"/>
            <a:ext cx="8458200" cy="74612"/>
            <a:chOff x="192" y="3840"/>
            <a:chExt cx="5328" cy="47"/>
          </a:xfrm>
        </p:grpSpPr>
        <p:grpSp>
          <p:nvGrpSpPr>
            <p:cNvPr id="1136" name="Group 63"/>
            <p:cNvGrpSpPr>
              <a:grpSpLocks/>
            </p:cNvGrpSpPr>
            <p:nvPr userDrawn="1"/>
          </p:nvGrpSpPr>
          <p:grpSpPr bwMode="auto">
            <a:xfrm>
              <a:off x="192" y="3840"/>
              <a:ext cx="624" cy="47"/>
              <a:chOff x="624" y="3706"/>
              <a:chExt cx="1056" cy="106"/>
            </a:xfrm>
          </p:grpSpPr>
          <p:sp>
            <p:nvSpPr>
              <p:cNvPr id="1158" name="Rectangle 64"/>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59" name="Rectangle 65"/>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37" name="Group 66"/>
            <p:cNvGrpSpPr>
              <a:grpSpLocks/>
            </p:cNvGrpSpPr>
            <p:nvPr userDrawn="1"/>
          </p:nvGrpSpPr>
          <p:grpSpPr bwMode="auto">
            <a:xfrm>
              <a:off x="864" y="3840"/>
              <a:ext cx="624" cy="47"/>
              <a:chOff x="624" y="3600"/>
              <a:chExt cx="1056" cy="106"/>
            </a:xfrm>
          </p:grpSpPr>
          <p:sp>
            <p:nvSpPr>
              <p:cNvPr id="1156" name="Rectangle 67"/>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57" name="Rectangle 68"/>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38" name="Group 69"/>
            <p:cNvGrpSpPr>
              <a:grpSpLocks/>
            </p:cNvGrpSpPr>
            <p:nvPr userDrawn="1"/>
          </p:nvGrpSpPr>
          <p:grpSpPr bwMode="auto">
            <a:xfrm>
              <a:off x="1536" y="3840"/>
              <a:ext cx="624" cy="47"/>
              <a:chOff x="624" y="3706"/>
              <a:chExt cx="1056" cy="106"/>
            </a:xfrm>
          </p:grpSpPr>
          <p:sp>
            <p:nvSpPr>
              <p:cNvPr id="1154" name="Rectangle 70"/>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55" name="Rectangle 71"/>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39" name="Group 72"/>
            <p:cNvGrpSpPr>
              <a:grpSpLocks/>
            </p:cNvGrpSpPr>
            <p:nvPr userDrawn="1"/>
          </p:nvGrpSpPr>
          <p:grpSpPr bwMode="auto">
            <a:xfrm>
              <a:off x="2208" y="3840"/>
              <a:ext cx="624" cy="47"/>
              <a:chOff x="624" y="3600"/>
              <a:chExt cx="1056" cy="106"/>
            </a:xfrm>
          </p:grpSpPr>
          <p:sp>
            <p:nvSpPr>
              <p:cNvPr id="1152" name="Rectangle 73"/>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53" name="Rectangle 74"/>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40" name="Group 75"/>
            <p:cNvGrpSpPr>
              <a:grpSpLocks/>
            </p:cNvGrpSpPr>
            <p:nvPr userDrawn="1"/>
          </p:nvGrpSpPr>
          <p:grpSpPr bwMode="auto">
            <a:xfrm>
              <a:off x="2880" y="3840"/>
              <a:ext cx="624" cy="47"/>
              <a:chOff x="624" y="3706"/>
              <a:chExt cx="1056" cy="106"/>
            </a:xfrm>
          </p:grpSpPr>
          <p:sp>
            <p:nvSpPr>
              <p:cNvPr id="1150" name="Rectangle 7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51" name="Rectangle 7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41" name="Group 78"/>
            <p:cNvGrpSpPr>
              <a:grpSpLocks/>
            </p:cNvGrpSpPr>
            <p:nvPr userDrawn="1"/>
          </p:nvGrpSpPr>
          <p:grpSpPr bwMode="auto">
            <a:xfrm>
              <a:off x="3552" y="3840"/>
              <a:ext cx="624" cy="47"/>
              <a:chOff x="624" y="3600"/>
              <a:chExt cx="1056" cy="106"/>
            </a:xfrm>
          </p:grpSpPr>
          <p:sp>
            <p:nvSpPr>
              <p:cNvPr id="1148" name="Rectangle 7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49" name="Rectangle 8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42" name="Group 81"/>
            <p:cNvGrpSpPr>
              <a:grpSpLocks/>
            </p:cNvGrpSpPr>
            <p:nvPr userDrawn="1"/>
          </p:nvGrpSpPr>
          <p:grpSpPr bwMode="auto">
            <a:xfrm>
              <a:off x="4224" y="3840"/>
              <a:ext cx="624" cy="47"/>
              <a:chOff x="624" y="3706"/>
              <a:chExt cx="1056" cy="106"/>
            </a:xfrm>
          </p:grpSpPr>
          <p:sp>
            <p:nvSpPr>
              <p:cNvPr id="1146" name="Rectangle 8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47" name="Rectangle 8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143" name="Group 84"/>
            <p:cNvGrpSpPr>
              <a:grpSpLocks/>
            </p:cNvGrpSpPr>
            <p:nvPr userDrawn="1"/>
          </p:nvGrpSpPr>
          <p:grpSpPr bwMode="auto">
            <a:xfrm>
              <a:off x="4896" y="3840"/>
              <a:ext cx="624" cy="47"/>
              <a:chOff x="624" y="3600"/>
              <a:chExt cx="1056" cy="106"/>
            </a:xfrm>
          </p:grpSpPr>
          <p:sp>
            <p:nvSpPr>
              <p:cNvPr id="1144" name="Rectangle 8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145" name="Rectangle 8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sp>
        <p:nvSpPr>
          <p:cNvPr id="38999" name="Rectangle 87"/>
          <p:cNvSpPr>
            <a:spLocks noGrp="1" noChangeArrowheads="1"/>
          </p:cNvSpPr>
          <p:nvPr>
            <p:ph type="dt" sz="half" idx="2"/>
          </p:nvPr>
        </p:nvSpPr>
        <p:spPr bwMode="auto">
          <a:xfrm>
            <a:off x="38100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2"/>
                </a:solidFill>
                <a:latin typeface="Arial Narrow" pitchFamily="34" charset="0"/>
                <a:ea typeface="+mn-ea"/>
                <a:cs typeface="+mn-cs"/>
              </a:defRPr>
            </a:lvl1pPr>
          </a:lstStyle>
          <a:p>
            <a:pPr>
              <a:defRPr/>
            </a:pPr>
            <a:r>
              <a:rPr lang="en-US"/>
              <a:t>1-18-06</a:t>
            </a:r>
          </a:p>
        </p:txBody>
      </p:sp>
      <p:sp>
        <p:nvSpPr>
          <p:cNvPr id="39000" name="Rectangle 88"/>
          <p:cNvSpPr>
            <a:spLocks noGrp="1" noChangeArrowheads="1"/>
          </p:cNvSpPr>
          <p:nvPr>
            <p:ph type="ftr" sz="quarter" idx="3"/>
          </p:nvPr>
        </p:nvSpPr>
        <p:spPr bwMode="auto">
          <a:xfrm>
            <a:off x="228600" y="63246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2"/>
                </a:solidFill>
                <a:latin typeface="Arial Narrow" pitchFamily="34" charset="0"/>
                <a:ea typeface="+mn-ea"/>
                <a:cs typeface="+mn-cs"/>
              </a:defRPr>
            </a:lvl1pPr>
          </a:lstStyle>
          <a:p>
            <a:pPr>
              <a:defRPr/>
            </a:pPr>
            <a:r>
              <a:rPr lang="en-US"/>
              <a:t>Architecture and Evaluation of an Unplanned 802.11b Mesh Network</a:t>
            </a:r>
          </a:p>
        </p:txBody>
      </p:sp>
      <p:sp>
        <p:nvSpPr>
          <p:cNvPr id="39001" name="Rectangle 89"/>
          <p:cNvSpPr>
            <a:spLocks noGrp="1" noChangeArrowheads="1"/>
          </p:cNvSpPr>
          <p:nvPr>
            <p:ph type="sldNum" sz="quarter" idx="4"/>
          </p:nvPr>
        </p:nvSpPr>
        <p:spPr bwMode="auto">
          <a:xfrm>
            <a:off x="7162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2"/>
                </a:solidFill>
                <a:latin typeface="Arial Narrow" charset="0"/>
              </a:defRPr>
            </a:lvl1pPr>
          </a:lstStyle>
          <a:p>
            <a:fld id="{6B6D5C6D-E01A-F248-9C1F-97446447603F}" type="slidenum">
              <a:rPr lang="en-US" altLang="en-US"/>
              <a:pPr/>
              <a:t>‹#›</a:t>
            </a:fld>
            <a:endParaRPr lang="en-US" altLang="en-US"/>
          </a:p>
        </p:txBody>
      </p:sp>
      <p:grpSp>
        <p:nvGrpSpPr>
          <p:cNvPr id="1034" name="Group 90"/>
          <p:cNvGrpSpPr>
            <a:grpSpLocks/>
          </p:cNvGrpSpPr>
          <p:nvPr/>
        </p:nvGrpSpPr>
        <p:grpSpPr bwMode="auto">
          <a:xfrm>
            <a:off x="8135938" y="152400"/>
            <a:ext cx="855662" cy="831850"/>
            <a:chOff x="3216" y="2448"/>
            <a:chExt cx="1979" cy="1729"/>
          </a:xfrm>
        </p:grpSpPr>
        <p:sp>
          <p:nvSpPr>
            <p:cNvPr id="1092" name="Line 91"/>
            <p:cNvSpPr>
              <a:spLocks noChangeShapeType="1"/>
            </p:cNvSpPr>
            <p:nvPr/>
          </p:nvSpPr>
          <p:spPr bwMode="auto">
            <a:xfrm flipV="1">
              <a:off x="3888" y="3359"/>
              <a:ext cx="143" cy="1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93" name="Freeform 92"/>
            <p:cNvSpPr>
              <a:spLocks/>
            </p:cNvSpPr>
            <p:nvPr/>
          </p:nvSpPr>
          <p:spPr bwMode="auto">
            <a:xfrm>
              <a:off x="3289" y="4065"/>
              <a:ext cx="114" cy="112"/>
            </a:xfrm>
            <a:custGeom>
              <a:avLst/>
              <a:gdLst>
                <a:gd name="T0" fmla="*/ 112 w 115"/>
                <a:gd name="T1" fmla="*/ 112 h 112"/>
                <a:gd name="T2" fmla="*/ 115 w 115"/>
                <a:gd name="T3" fmla="*/ 0 h 112"/>
                <a:gd name="T4" fmla="*/ 0 w 115"/>
                <a:gd name="T5" fmla="*/ 0 h 112"/>
                <a:gd name="T6" fmla="*/ 0 w 115"/>
                <a:gd name="T7" fmla="*/ 112 h 112"/>
                <a:gd name="T8" fmla="*/ 115 w 115"/>
                <a:gd name="T9" fmla="*/ 112 h 112"/>
                <a:gd name="T10" fmla="*/ 115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2" y="112"/>
                  </a:moveTo>
                  <a:lnTo>
                    <a:pt x="115" y="0"/>
                  </a:lnTo>
                  <a:lnTo>
                    <a:pt x="0" y="0"/>
                  </a:lnTo>
                  <a:lnTo>
                    <a:pt x="0" y="112"/>
                  </a:lnTo>
                  <a:lnTo>
                    <a:pt x="115" y="112"/>
                  </a:lnTo>
                </a:path>
              </a:pathLst>
            </a:custGeom>
            <a:solidFill>
              <a:srgbClr val="FF0066">
                <a:alpha val="50195"/>
              </a:srgbClr>
            </a:solidFill>
            <a:ln w="7938">
              <a:solidFill>
                <a:schemeClr val="tx1"/>
              </a:solidFill>
              <a:prstDash val="solid"/>
              <a:round/>
              <a:headEnd/>
              <a:tailEnd/>
            </a:ln>
          </p:spPr>
          <p:txBody>
            <a:bodyPr/>
            <a:lstStyle/>
            <a:p>
              <a:endParaRPr lang="en-US"/>
            </a:p>
          </p:txBody>
        </p:sp>
        <p:sp>
          <p:nvSpPr>
            <p:cNvPr id="1094" name="Freeform 93"/>
            <p:cNvSpPr>
              <a:spLocks/>
            </p:cNvSpPr>
            <p:nvPr/>
          </p:nvSpPr>
          <p:spPr bwMode="auto">
            <a:xfrm>
              <a:off x="3947" y="4065"/>
              <a:ext cx="117" cy="112"/>
            </a:xfrm>
            <a:custGeom>
              <a:avLst/>
              <a:gdLst>
                <a:gd name="T0" fmla="*/ 112 w 115"/>
                <a:gd name="T1" fmla="*/ 112 h 112"/>
                <a:gd name="T2" fmla="*/ 115 w 115"/>
                <a:gd name="T3" fmla="*/ 0 h 112"/>
                <a:gd name="T4" fmla="*/ 0 w 115"/>
                <a:gd name="T5" fmla="*/ 0 h 112"/>
                <a:gd name="T6" fmla="*/ 0 w 115"/>
                <a:gd name="T7" fmla="*/ 112 h 112"/>
                <a:gd name="T8" fmla="*/ 115 w 115"/>
                <a:gd name="T9" fmla="*/ 112 h 112"/>
                <a:gd name="T10" fmla="*/ 115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2" y="112"/>
                  </a:moveTo>
                  <a:lnTo>
                    <a:pt x="115" y="0"/>
                  </a:lnTo>
                  <a:lnTo>
                    <a:pt x="0" y="0"/>
                  </a:lnTo>
                  <a:lnTo>
                    <a:pt x="0" y="112"/>
                  </a:lnTo>
                  <a:lnTo>
                    <a:pt x="115" y="112"/>
                  </a:lnTo>
                </a:path>
              </a:pathLst>
            </a:custGeom>
            <a:solidFill>
              <a:schemeClr val="accent1">
                <a:alpha val="50195"/>
              </a:schemeClr>
            </a:solidFill>
            <a:ln w="7938">
              <a:solidFill>
                <a:schemeClr val="tx1"/>
              </a:solidFill>
              <a:prstDash val="solid"/>
              <a:round/>
              <a:headEnd/>
              <a:tailEnd/>
            </a:ln>
          </p:spPr>
          <p:txBody>
            <a:bodyPr/>
            <a:lstStyle/>
            <a:p>
              <a:endParaRPr lang="en-US"/>
            </a:p>
          </p:txBody>
        </p:sp>
        <p:sp>
          <p:nvSpPr>
            <p:cNvPr id="1095" name="Freeform 94"/>
            <p:cNvSpPr>
              <a:spLocks/>
            </p:cNvSpPr>
            <p:nvPr/>
          </p:nvSpPr>
          <p:spPr bwMode="auto">
            <a:xfrm>
              <a:off x="4152" y="2448"/>
              <a:ext cx="110" cy="112"/>
            </a:xfrm>
            <a:custGeom>
              <a:avLst/>
              <a:gdLst>
                <a:gd name="T0" fmla="*/ 112 w 112"/>
                <a:gd name="T1" fmla="*/ 112 h 112"/>
                <a:gd name="T2" fmla="*/ 112 w 112"/>
                <a:gd name="T3" fmla="*/ 0 h 112"/>
                <a:gd name="T4" fmla="*/ 0 w 112"/>
                <a:gd name="T5" fmla="*/ 0 h 112"/>
                <a:gd name="T6" fmla="*/ 0 w 112"/>
                <a:gd name="T7" fmla="*/ 112 h 112"/>
                <a:gd name="T8" fmla="*/ 112 w 112"/>
                <a:gd name="T9" fmla="*/ 112 h 112"/>
                <a:gd name="T10" fmla="*/ 112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1">
                <a:alpha val="50195"/>
              </a:schemeClr>
            </a:solidFill>
            <a:ln w="7938">
              <a:solidFill>
                <a:srgbClr val="000000"/>
              </a:solidFill>
              <a:prstDash val="solid"/>
              <a:round/>
              <a:headEnd/>
              <a:tailEnd/>
            </a:ln>
          </p:spPr>
          <p:txBody>
            <a:bodyPr/>
            <a:lstStyle/>
            <a:p>
              <a:endParaRPr lang="en-US"/>
            </a:p>
          </p:txBody>
        </p:sp>
        <p:sp>
          <p:nvSpPr>
            <p:cNvPr id="1096" name="Freeform 95"/>
            <p:cNvSpPr>
              <a:spLocks/>
            </p:cNvSpPr>
            <p:nvPr/>
          </p:nvSpPr>
          <p:spPr bwMode="auto">
            <a:xfrm>
              <a:off x="3605" y="2755"/>
              <a:ext cx="114" cy="112"/>
            </a:xfrm>
            <a:custGeom>
              <a:avLst/>
              <a:gdLst>
                <a:gd name="T0" fmla="*/ 112 w 114"/>
                <a:gd name="T1" fmla="*/ 112 h 112"/>
                <a:gd name="T2" fmla="*/ 114 w 114"/>
                <a:gd name="T3" fmla="*/ 0 h 112"/>
                <a:gd name="T4" fmla="*/ 0 w 114"/>
                <a:gd name="T5" fmla="*/ 0 h 112"/>
                <a:gd name="T6" fmla="*/ 0 w 114"/>
                <a:gd name="T7" fmla="*/ 112 h 112"/>
                <a:gd name="T8" fmla="*/ 114 w 114"/>
                <a:gd name="T9" fmla="*/ 112 h 112"/>
                <a:gd name="T10" fmla="*/ 114 w 114"/>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112">
                  <a:moveTo>
                    <a:pt x="112" y="112"/>
                  </a:moveTo>
                  <a:lnTo>
                    <a:pt x="114" y="0"/>
                  </a:lnTo>
                  <a:lnTo>
                    <a:pt x="0" y="0"/>
                  </a:lnTo>
                  <a:lnTo>
                    <a:pt x="0" y="112"/>
                  </a:lnTo>
                  <a:lnTo>
                    <a:pt x="114" y="112"/>
                  </a:lnTo>
                </a:path>
              </a:pathLst>
            </a:custGeom>
            <a:solidFill>
              <a:schemeClr val="accent2">
                <a:alpha val="50195"/>
              </a:schemeClr>
            </a:solidFill>
            <a:ln w="7938">
              <a:solidFill>
                <a:srgbClr val="000000"/>
              </a:solidFill>
              <a:prstDash val="solid"/>
              <a:round/>
              <a:headEnd/>
              <a:tailEnd/>
            </a:ln>
          </p:spPr>
          <p:txBody>
            <a:bodyPr/>
            <a:lstStyle/>
            <a:p>
              <a:endParaRPr lang="en-US"/>
            </a:p>
          </p:txBody>
        </p:sp>
        <p:sp>
          <p:nvSpPr>
            <p:cNvPr id="1097" name="Freeform 96"/>
            <p:cNvSpPr>
              <a:spLocks/>
            </p:cNvSpPr>
            <p:nvPr/>
          </p:nvSpPr>
          <p:spPr bwMode="auto">
            <a:xfrm>
              <a:off x="4703" y="2752"/>
              <a:ext cx="114" cy="115"/>
            </a:xfrm>
            <a:custGeom>
              <a:avLst/>
              <a:gdLst>
                <a:gd name="T0" fmla="*/ 0 w 114"/>
                <a:gd name="T1" fmla="*/ 112 h 115"/>
                <a:gd name="T2" fmla="*/ 114 w 114"/>
                <a:gd name="T3" fmla="*/ 115 h 115"/>
                <a:gd name="T4" fmla="*/ 114 w 114"/>
                <a:gd name="T5" fmla="*/ 0 h 115"/>
                <a:gd name="T6" fmla="*/ 2 w 114"/>
                <a:gd name="T7" fmla="*/ 0 h 115"/>
                <a:gd name="T8" fmla="*/ 2 w 114"/>
                <a:gd name="T9" fmla="*/ 115 h 115"/>
                <a:gd name="T10" fmla="*/ 2 w 114"/>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115">
                  <a:moveTo>
                    <a:pt x="0" y="112"/>
                  </a:moveTo>
                  <a:lnTo>
                    <a:pt x="114" y="115"/>
                  </a:lnTo>
                  <a:lnTo>
                    <a:pt x="114" y="0"/>
                  </a:lnTo>
                  <a:lnTo>
                    <a:pt x="2" y="0"/>
                  </a:lnTo>
                  <a:lnTo>
                    <a:pt x="2" y="115"/>
                  </a:lnTo>
                </a:path>
              </a:pathLst>
            </a:custGeom>
            <a:solidFill>
              <a:srgbClr val="996633">
                <a:alpha val="50195"/>
              </a:srgbClr>
            </a:solidFill>
            <a:ln w="7938">
              <a:solidFill>
                <a:srgbClr val="000000"/>
              </a:solidFill>
              <a:prstDash val="solid"/>
              <a:round/>
              <a:headEnd/>
              <a:tailEnd/>
            </a:ln>
          </p:spPr>
          <p:txBody>
            <a:bodyPr/>
            <a:lstStyle/>
            <a:p>
              <a:endParaRPr lang="en-US"/>
            </a:p>
          </p:txBody>
        </p:sp>
        <p:sp>
          <p:nvSpPr>
            <p:cNvPr id="1098" name="Freeform 97"/>
            <p:cNvSpPr>
              <a:spLocks/>
            </p:cNvSpPr>
            <p:nvPr/>
          </p:nvSpPr>
          <p:spPr bwMode="auto">
            <a:xfrm>
              <a:off x="5081" y="3332"/>
              <a:ext cx="114" cy="115"/>
            </a:xfrm>
            <a:custGeom>
              <a:avLst/>
              <a:gdLst>
                <a:gd name="T0" fmla="*/ 0 w 112"/>
                <a:gd name="T1" fmla="*/ 112 h 114"/>
                <a:gd name="T2" fmla="*/ 112 w 112"/>
                <a:gd name="T3" fmla="*/ 114 h 114"/>
                <a:gd name="T4" fmla="*/ 112 w 112"/>
                <a:gd name="T5" fmla="*/ 0 h 114"/>
                <a:gd name="T6" fmla="*/ 0 w 112"/>
                <a:gd name="T7" fmla="*/ 0 h 114"/>
                <a:gd name="T8" fmla="*/ 0 w 112"/>
                <a:gd name="T9" fmla="*/ 114 h 114"/>
                <a:gd name="T10" fmla="*/ 0 w 112"/>
                <a:gd name="T11" fmla="*/ 114 h 11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4">
                  <a:moveTo>
                    <a:pt x="0" y="112"/>
                  </a:moveTo>
                  <a:lnTo>
                    <a:pt x="112" y="114"/>
                  </a:lnTo>
                  <a:lnTo>
                    <a:pt x="112" y="0"/>
                  </a:lnTo>
                  <a:lnTo>
                    <a:pt x="0" y="0"/>
                  </a:lnTo>
                  <a:lnTo>
                    <a:pt x="0" y="114"/>
                  </a:lnTo>
                </a:path>
              </a:pathLst>
            </a:custGeom>
            <a:solidFill>
              <a:srgbClr val="FF0066">
                <a:alpha val="50195"/>
              </a:srgbClr>
            </a:solidFill>
            <a:ln w="7938">
              <a:solidFill>
                <a:srgbClr val="000000"/>
              </a:solidFill>
              <a:prstDash val="solid"/>
              <a:round/>
              <a:headEnd/>
              <a:tailEnd/>
            </a:ln>
          </p:spPr>
          <p:txBody>
            <a:bodyPr/>
            <a:lstStyle/>
            <a:p>
              <a:endParaRPr lang="en-US"/>
            </a:p>
          </p:txBody>
        </p:sp>
        <p:sp>
          <p:nvSpPr>
            <p:cNvPr id="1099" name="Freeform 98"/>
            <p:cNvSpPr>
              <a:spLocks/>
            </p:cNvSpPr>
            <p:nvPr/>
          </p:nvSpPr>
          <p:spPr bwMode="auto">
            <a:xfrm>
              <a:off x="3216" y="3336"/>
              <a:ext cx="114" cy="112"/>
            </a:xfrm>
            <a:custGeom>
              <a:avLst/>
              <a:gdLst>
                <a:gd name="T0" fmla="*/ 115 w 115"/>
                <a:gd name="T1" fmla="*/ 112 h 112"/>
                <a:gd name="T2" fmla="*/ 115 w 115"/>
                <a:gd name="T3" fmla="*/ 0 h 112"/>
                <a:gd name="T4" fmla="*/ 0 w 115"/>
                <a:gd name="T5" fmla="*/ 0 h 112"/>
                <a:gd name="T6" fmla="*/ 0 w 115"/>
                <a:gd name="T7" fmla="*/ 112 h 112"/>
                <a:gd name="T8" fmla="*/ 115 w 115"/>
                <a:gd name="T9" fmla="*/ 112 h 112"/>
                <a:gd name="T10" fmla="*/ 115 w 115"/>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2">
                  <a:moveTo>
                    <a:pt x="115" y="112"/>
                  </a:moveTo>
                  <a:lnTo>
                    <a:pt x="115" y="0"/>
                  </a:lnTo>
                  <a:lnTo>
                    <a:pt x="0" y="0"/>
                  </a:lnTo>
                  <a:lnTo>
                    <a:pt x="0" y="112"/>
                  </a:lnTo>
                  <a:lnTo>
                    <a:pt x="115" y="112"/>
                  </a:lnTo>
                </a:path>
              </a:pathLst>
            </a:custGeom>
            <a:solidFill>
              <a:srgbClr val="996633">
                <a:alpha val="50195"/>
              </a:srgbClr>
            </a:solidFill>
            <a:ln w="7938">
              <a:solidFill>
                <a:srgbClr val="000000"/>
              </a:solidFill>
              <a:prstDash val="solid"/>
              <a:round/>
              <a:headEnd/>
              <a:tailEnd/>
            </a:ln>
          </p:spPr>
          <p:txBody>
            <a:bodyPr/>
            <a:lstStyle/>
            <a:p>
              <a:endParaRPr lang="en-US"/>
            </a:p>
          </p:txBody>
        </p:sp>
        <p:grpSp>
          <p:nvGrpSpPr>
            <p:cNvPr id="1100" name="Group 99"/>
            <p:cNvGrpSpPr>
              <a:grpSpLocks/>
            </p:cNvGrpSpPr>
            <p:nvPr/>
          </p:nvGrpSpPr>
          <p:grpSpPr bwMode="auto">
            <a:xfrm>
              <a:off x="3891" y="2677"/>
              <a:ext cx="632" cy="470"/>
              <a:chOff x="3891" y="2677"/>
              <a:chExt cx="632" cy="470"/>
            </a:xfrm>
          </p:grpSpPr>
          <p:sp>
            <p:nvSpPr>
              <p:cNvPr id="1132" name="Freeform 100"/>
              <p:cNvSpPr>
                <a:spLocks/>
              </p:cNvSpPr>
              <p:nvPr/>
            </p:nvSpPr>
            <p:spPr bwMode="auto">
              <a:xfrm>
                <a:off x="4248" y="2686"/>
                <a:ext cx="275" cy="228"/>
              </a:xfrm>
              <a:custGeom>
                <a:avLst/>
                <a:gdLst>
                  <a:gd name="T0" fmla="*/ 0 w 277"/>
                  <a:gd name="T1" fmla="*/ 23 h 228"/>
                  <a:gd name="T2" fmla="*/ 5 w 277"/>
                  <a:gd name="T3" fmla="*/ 23 h 228"/>
                  <a:gd name="T4" fmla="*/ 10 w 277"/>
                  <a:gd name="T5" fmla="*/ 19 h 228"/>
                  <a:gd name="T6" fmla="*/ 17 w 277"/>
                  <a:gd name="T7" fmla="*/ 14 h 228"/>
                  <a:gd name="T8" fmla="*/ 26 w 277"/>
                  <a:gd name="T9" fmla="*/ 9 h 228"/>
                  <a:gd name="T10" fmla="*/ 36 w 277"/>
                  <a:gd name="T11" fmla="*/ 4 h 228"/>
                  <a:gd name="T12" fmla="*/ 50 w 277"/>
                  <a:gd name="T13" fmla="*/ 2 h 228"/>
                  <a:gd name="T14" fmla="*/ 65 w 277"/>
                  <a:gd name="T15" fmla="*/ 0 h 228"/>
                  <a:gd name="T16" fmla="*/ 79 w 277"/>
                  <a:gd name="T17" fmla="*/ 0 h 228"/>
                  <a:gd name="T18" fmla="*/ 96 w 277"/>
                  <a:gd name="T19" fmla="*/ 4 h 228"/>
                  <a:gd name="T20" fmla="*/ 110 w 277"/>
                  <a:gd name="T21" fmla="*/ 11 h 228"/>
                  <a:gd name="T22" fmla="*/ 124 w 277"/>
                  <a:gd name="T23" fmla="*/ 23 h 228"/>
                  <a:gd name="T24" fmla="*/ 134 w 277"/>
                  <a:gd name="T25" fmla="*/ 33 h 228"/>
                  <a:gd name="T26" fmla="*/ 143 w 277"/>
                  <a:gd name="T27" fmla="*/ 42 h 228"/>
                  <a:gd name="T28" fmla="*/ 148 w 277"/>
                  <a:gd name="T29" fmla="*/ 52 h 228"/>
                  <a:gd name="T30" fmla="*/ 150 w 277"/>
                  <a:gd name="T31" fmla="*/ 59 h 228"/>
                  <a:gd name="T32" fmla="*/ 153 w 277"/>
                  <a:gd name="T33" fmla="*/ 66 h 228"/>
                  <a:gd name="T34" fmla="*/ 153 w 277"/>
                  <a:gd name="T35" fmla="*/ 73 h 228"/>
                  <a:gd name="T36" fmla="*/ 153 w 277"/>
                  <a:gd name="T37" fmla="*/ 78 h 228"/>
                  <a:gd name="T38" fmla="*/ 153 w 277"/>
                  <a:gd name="T39" fmla="*/ 81 h 228"/>
                  <a:gd name="T40" fmla="*/ 153 w 277"/>
                  <a:gd name="T41" fmla="*/ 81 h 228"/>
                  <a:gd name="T42" fmla="*/ 153 w 277"/>
                  <a:gd name="T43" fmla="*/ 81 h 228"/>
                  <a:gd name="T44" fmla="*/ 155 w 277"/>
                  <a:gd name="T45" fmla="*/ 78 h 228"/>
                  <a:gd name="T46" fmla="*/ 160 w 277"/>
                  <a:gd name="T47" fmla="*/ 76 h 228"/>
                  <a:gd name="T48" fmla="*/ 167 w 277"/>
                  <a:gd name="T49" fmla="*/ 73 h 228"/>
                  <a:gd name="T50" fmla="*/ 174 w 277"/>
                  <a:gd name="T51" fmla="*/ 71 h 228"/>
                  <a:gd name="T52" fmla="*/ 181 w 277"/>
                  <a:gd name="T53" fmla="*/ 69 h 228"/>
                  <a:gd name="T54" fmla="*/ 191 w 277"/>
                  <a:gd name="T55" fmla="*/ 69 h 228"/>
                  <a:gd name="T56" fmla="*/ 200 w 277"/>
                  <a:gd name="T57" fmla="*/ 71 h 228"/>
                  <a:gd name="T58" fmla="*/ 210 w 277"/>
                  <a:gd name="T59" fmla="*/ 73 h 228"/>
                  <a:gd name="T60" fmla="*/ 219 w 277"/>
                  <a:gd name="T61" fmla="*/ 81 h 228"/>
                  <a:gd name="T62" fmla="*/ 229 w 277"/>
                  <a:gd name="T63" fmla="*/ 90 h 228"/>
                  <a:gd name="T64" fmla="*/ 234 w 277"/>
                  <a:gd name="T65" fmla="*/ 97 h 228"/>
                  <a:gd name="T66" fmla="*/ 236 w 277"/>
                  <a:gd name="T67" fmla="*/ 107 h 228"/>
                  <a:gd name="T68" fmla="*/ 239 w 277"/>
                  <a:gd name="T69" fmla="*/ 116 h 228"/>
                  <a:gd name="T70" fmla="*/ 239 w 277"/>
                  <a:gd name="T71" fmla="*/ 124 h 228"/>
                  <a:gd name="T72" fmla="*/ 236 w 277"/>
                  <a:gd name="T73" fmla="*/ 131 h 228"/>
                  <a:gd name="T74" fmla="*/ 236 w 277"/>
                  <a:gd name="T75" fmla="*/ 138 h 228"/>
                  <a:gd name="T76" fmla="*/ 234 w 277"/>
                  <a:gd name="T77" fmla="*/ 143 h 228"/>
                  <a:gd name="T78" fmla="*/ 234 w 277"/>
                  <a:gd name="T79" fmla="*/ 145 h 228"/>
                  <a:gd name="T80" fmla="*/ 231 w 277"/>
                  <a:gd name="T81" fmla="*/ 145 h 228"/>
                  <a:gd name="T82" fmla="*/ 234 w 277"/>
                  <a:gd name="T83" fmla="*/ 147 h 228"/>
                  <a:gd name="T84" fmla="*/ 236 w 277"/>
                  <a:gd name="T85" fmla="*/ 147 h 228"/>
                  <a:gd name="T86" fmla="*/ 241 w 277"/>
                  <a:gd name="T87" fmla="*/ 152 h 228"/>
                  <a:gd name="T88" fmla="*/ 248 w 277"/>
                  <a:gd name="T89" fmla="*/ 157 h 228"/>
                  <a:gd name="T90" fmla="*/ 253 w 277"/>
                  <a:gd name="T91" fmla="*/ 164 h 228"/>
                  <a:gd name="T92" fmla="*/ 260 w 277"/>
                  <a:gd name="T93" fmla="*/ 174 h 228"/>
                  <a:gd name="T94" fmla="*/ 267 w 277"/>
                  <a:gd name="T95" fmla="*/ 183 h 228"/>
                  <a:gd name="T96" fmla="*/ 272 w 277"/>
                  <a:gd name="T97" fmla="*/ 195 h 228"/>
                  <a:gd name="T98" fmla="*/ 274 w 277"/>
                  <a:gd name="T99" fmla="*/ 212 h 228"/>
                  <a:gd name="T100" fmla="*/ 277 w 277"/>
                  <a:gd name="T101" fmla="*/ 228 h 2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7" h="228">
                    <a:moveTo>
                      <a:pt x="0" y="23"/>
                    </a:moveTo>
                    <a:lnTo>
                      <a:pt x="5" y="23"/>
                    </a:lnTo>
                    <a:lnTo>
                      <a:pt x="10" y="19"/>
                    </a:lnTo>
                    <a:lnTo>
                      <a:pt x="17" y="14"/>
                    </a:lnTo>
                    <a:lnTo>
                      <a:pt x="26" y="9"/>
                    </a:lnTo>
                    <a:lnTo>
                      <a:pt x="36" y="4"/>
                    </a:lnTo>
                    <a:lnTo>
                      <a:pt x="50" y="2"/>
                    </a:lnTo>
                    <a:lnTo>
                      <a:pt x="65" y="0"/>
                    </a:lnTo>
                    <a:lnTo>
                      <a:pt x="79" y="0"/>
                    </a:lnTo>
                    <a:lnTo>
                      <a:pt x="96" y="4"/>
                    </a:lnTo>
                    <a:lnTo>
                      <a:pt x="110" y="11"/>
                    </a:lnTo>
                    <a:lnTo>
                      <a:pt x="124" y="23"/>
                    </a:lnTo>
                    <a:lnTo>
                      <a:pt x="134" y="33"/>
                    </a:lnTo>
                    <a:lnTo>
                      <a:pt x="143" y="42"/>
                    </a:lnTo>
                    <a:lnTo>
                      <a:pt x="148" y="52"/>
                    </a:lnTo>
                    <a:lnTo>
                      <a:pt x="150" y="59"/>
                    </a:lnTo>
                    <a:lnTo>
                      <a:pt x="153" y="66"/>
                    </a:lnTo>
                    <a:lnTo>
                      <a:pt x="153" y="73"/>
                    </a:lnTo>
                    <a:lnTo>
                      <a:pt x="153" y="78"/>
                    </a:lnTo>
                    <a:lnTo>
                      <a:pt x="153" y="81"/>
                    </a:lnTo>
                    <a:lnTo>
                      <a:pt x="155" y="78"/>
                    </a:lnTo>
                    <a:lnTo>
                      <a:pt x="160" y="76"/>
                    </a:lnTo>
                    <a:lnTo>
                      <a:pt x="167" y="73"/>
                    </a:lnTo>
                    <a:lnTo>
                      <a:pt x="174" y="71"/>
                    </a:lnTo>
                    <a:lnTo>
                      <a:pt x="181" y="69"/>
                    </a:lnTo>
                    <a:lnTo>
                      <a:pt x="191" y="69"/>
                    </a:lnTo>
                    <a:lnTo>
                      <a:pt x="200" y="71"/>
                    </a:lnTo>
                    <a:lnTo>
                      <a:pt x="210" y="73"/>
                    </a:lnTo>
                    <a:lnTo>
                      <a:pt x="219" y="81"/>
                    </a:lnTo>
                    <a:lnTo>
                      <a:pt x="229" y="90"/>
                    </a:lnTo>
                    <a:lnTo>
                      <a:pt x="234" y="97"/>
                    </a:lnTo>
                    <a:lnTo>
                      <a:pt x="236" y="107"/>
                    </a:lnTo>
                    <a:lnTo>
                      <a:pt x="239" y="116"/>
                    </a:lnTo>
                    <a:lnTo>
                      <a:pt x="239" y="124"/>
                    </a:lnTo>
                    <a:lnTo>
                      <a:pt x="236" y="131"/>
                    </a:lnTo>
                    <a:lnTo>
                      <a:pt x="236" y="138"/>
                    </a:lnTo>
                    <a:lnTo>
                      <a:pt x="234" y="143"/>
                    </a:lnTo>
                    <a:lnTo>
                      <a:pt x="234" y="145"/>
                    </a:lnTo>
                    <a:lnTo>
                      <a:pt x="231" y="145"/>
                    </a:lnTo>
                    <a:lnTo>
                      <a:pt x="234" y="147"/>
                    </a:lnTo>
                    <a:lnTo>
                      <a:pt x="236" y="147"/>
                    </a:lnTo>
                    <a:lnTo>
                      <a:pt x="241" y="152"/>
                    </a:lnTo>
                    <a:lnTo>
                      <a:pt x="248" y="157"/>
                    </a:lnTo>
                    <a:lnTo>
                      <a:pt x="253" y="164"/>
                    </a:lnTo>
                    <a:lnTo>
                      <a:pt x="260" y="174"/>
                    </a:lnTo>
                    <a:lnTo>
                      <a:pt x="267" y="183"/>
                    </a:lnTo>
                    <a:lnTo>
                      <a:pt x="272" y="195"/>
                    </a:lnTo>
                    <a:lnTo>
                      <a:pt x="274" y="212"/>
                    </a:lnTo>
                    <a:lnTo>
                      <a:pt x="277" y="22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3" name="Freeform 101"/>
              <p:cNvSpPr>
                <a:spLocks/>
              </p:cNvSpPr>
              <p:nvPr/>
            </p:nvSpPr>
            <p:spPr bwMode="auto">
              <a:xfrm>
                <a:off x="3892" y="2676"/>
                <a:ext cx="356" cy="238"/>
              </a:xfrm>
              <a:custGeom>
                <a:avLst/>
                <a:gdLst>
                  <a:gd name="T0" fmla="*/ 2 w 358"/>
                  <a:gd name="T1" fmla="*/ 219 h 236"/>
                  <a:gd name="T2" fmla="*/ 9 w 358"/>
                  <a:gd name="T3" fmla="*/ 193 h 236"/>
                  <a:gd name="T4" fmla="*/ 21 w 358"/>
                  <a:gd name="T5" fmla="*/ 174 h 236"/>
                  <a:gd name="T6" fmla="*/ 33 w 358"/>
                  <a:gd name="T7" fmla="*/ 162 h 236"/>
                  <a:gd name="T8" fmla="*/ 43 w 358"/>
                  <a:gd name="T9" fmla="*/ 155 h 236"/>
                  <a:gd name="T10" fmla="*/ 43 w 358"/>
                  <a:gd name="T11" fmla="*/ 155 h 236"/>
                  <a:gd name="T12" fmla="*/ 40 w 358"/>
                  <a:gd name="T13" fmla="*/ 145 h 236"/>
                  <a:gd name="T14" fmla="*/ 38 w 358"/>
                  <a:gd name="T15" fmla="*/ 134 h 236"/>
                  <a:gd name="T16" fmla="*/ 38 w 358"/>
                  <a:gd name="T17" fmla="*/ 117 h 236"/>
                  <a:gd name="T18" fmla="*/ 48 w 358"/>
                  <a:gd name="T19" fmla="*/ 98 h 236"/>
                  <a:gd name="T20" fmla="*/ 67 w 358"/>
                  <a:gd name="T21" fmla="*/ 83 h 236"/>
                  <a:gd name="T22" fmla="*/ 83 w 358"/>
                  <a:gd name="T23" fmla="*/ 79 h 236"/>
                  <a:gd name="T24" fmla="*/ 102 w 358"/>
                  <a:gd name="T25" fmla="*/ 81 h 236"/>
                  <a:gd name="T26" fmla="*/ 114 w 358"/>
                  <a:gd name="T27" fmla="*/ 86 h 236"/>
                  <a:gd name="T28" fmla="*/ 121 w 358"/>
                  <a:gd name="T29" fmla="*/ 91 h 236"/>
                  <a:gd name="T30" fmla="*/ 124 w 358"/>
                  <a:gd name="T31" fmla="*/ 88 h 236"/>
                  <a:gd name="T32" fmla="*/ 121 w 358"/>
                  <a:gd name="T33" fmla="*/ 81 h 236"/>
                  <a:gd name="T34" fmla="*/ 124 w 358"/>
                  <a:gd name="T35" fmla="*/ 69 h 236"/>
                  <a:gd name="T36" fmla="*/ 133 w 358"/>
                  <a:gd name="T37" fmla="*/ 52 h 236"/>
                  <a:gd name="T38" fmla="*/ 152 w 358"/>
                  <a:gd name="T39" fmla="*/ 31 h 236"/>
                  <a:gd name="T40" fmla="*/ 181 w 358"/>
                  <a:gd name="T41" fmla="*/ 14 h 236"/>
                  <a:gd name="T42" fmla="*/ 212 w 358"/>
                  <a:gd name="T43" fmla="*/ 10 h 236"/>
                  <a:gd name="T44" fmla="*/ 238 w 358"/>
                  <a:gd name="T45" fmla="*/ 14 h 236"/>
                  <a:gd name="T46" fmla="*/ 260 w 358"/>
                  <a:gd name="T47" fmla="*/ 24 h 236"/>
                  <a:gd name="T48" fmla="*/ 272 w 358"/>
                  <a:gd name="T49" fmla="*/ 31 h 236"/>
                  <a:gd name="T50" fmla="*/ 274 w 358"/>
                  <a:gd name="T51" fmla="*/ 31 h 236"/>
                  <a:gd name="T52" fmla="*/ 274 w 358"/>
                  <a:gd name="T53" fmla="*/ 26 h 236"/>
                  <a:gd name="T54" fmla="*/ 279 w 358"/>
                  <a:gd name="T55" fmla="*/ 17 h 236"/>
                  <a:gd name="T56" fmla="*/ 288 w 358"/>
                  <a:gd name="T57" fmla="*/ 7 h 236"/>
                  <a:gd name="T58" fmla="*/ 305 w 358"/>
                  <a:gd name="T59" fmla="*/ 2 h 236"/>
                  <a:gd name="T60" fmla="*/ 327 w 358"/>
                  <a:gd name="T61" fmla="*/ 2 h 236"/>
                  <a:gd name="T62" fmla="*/ 343 w 358"/>
                  <a:gd name="T63" fmla="*/ 7 h 236"/>
                  <a:gd name="T64" fmla="*/ 350 w 358"/>
                  <a:gd name="T65" fmla="*/ 17 h 236"/>
                  <a:gd name="T66" fmla="*/ 355 w 358"/>
                  <a:gd name="T67" fmla="*/ 26 h 236"/>
                  <a:gd name="T68" fmla="*/ 358 w 358"/>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8" h="236">
                    <a:moveTo>
                      <a:pt x="0" y="236"/>
                    </a:moveTo>
                    <a:lnTo>
                      <a:pt x="2" y="219"/>
                    </a:lnTo>
                    <a:lnTo>
                      <a:pt x="5" y="205"/>
                    </a:lnTo>
                    <a:lnTo>
                      <a:pt x="9" y="193"/>
                    </a:lnTo>
                    <a:lnTo>
                      <a:pt x="14" y="181"/>
                    </a:lnTo>
                    <a:lnTo>
                      <a:pt x="21" y="174"/>
                    </a:lnTo>
                    <a:lnTo>
                      <a:pt x="29" y="167"/>
                    </a:lnTo>
                    <a:lnTo>
                      <a:pt x="33" y="162"/>
                    </a:lnTo>
                    <a:lnTo>
                      <a:pt x="38" y="157"/>
                    </a:lnTo>
                    <a:lnTo>
                      <a:pt x="43" y="155"/>
                    </a:lnTo>
                    <a:lnTo>
                      <a:pt x="40" y="150"/>
                    </a:lnTo>
                    <a:lnTo>
                      <a:pt x="40" y="145"/>
                    </a:lnTo>
                    <a:lnTo>
                      <a:pt x="38" y="141"/>
                    </a:lnTo>
                    <a:lnTo>
                      <a:pt x="38" y="134"/>
                    </a:lnTo>
                    <a:lnTo>
                      <a:pt x="38" y="124"/>
                    </a:lnTo>
                    <a:lnTo>
                      <a:pt x="38" y="117"/>
                    </a:lnTo>
                    <a:lnTo>
                      <a:pt x="43" y="107"/>
                    </a:lnTo>
                    <a:lnTo>
                      <a:pt x="48" y="98"/>
                    </a:lnTo>
                    <a:lnTo>
                      <a:pt x="55" y="91"/>
                    </a:lnTo>
                    <a:lnTo>
                      <a:pt x="67" y="83"/>
                    </a:lnTo>
                    <a:lnTo>
                      <a:pt x="76" y="81"/>
                    </a:lnTo>
                    <a:lnTo>
                      <a:pt x="83" y="79"/>
                    </a:lnTo>
                    <a:lnTo>
                      <a:pt x="93" y="79"/>
                    </a:lnTo>
                    <a:lnTo>
                      <a:pt x="102" y="81"/>
                    </a:lnTo>
                    <a:lnTo>
                      <a:pt x="110" y="83"/>
                    </a:lnTo>
                    <a:lnTo>
                      <a:pt x="114" y="86"/>
                    </a:lnTo>
                    <a:lnTo>
                      <a:pt x="119" y="88"/>
                    </a:lnTo>
                    <a:lnTo>
                      <a:pt x="121" y="91"/>
                    </a:lnTo>
                    <a:lnTo>
                      <a:pt x="124" y="91"/>
                    </a:lnTo>
                    <a:lnTo>
                      <a:pt x="124" y="88"/>
                    </a:lnTo>
                    <a:lnTo>
                      <a:pt x="121" y="86"/>
                    </a:lnTo>
                    <a:lnTo>
                      <a:pt x="121" y="81"/>
                    </a:lnTo>
                    <a:lnTo>
                      <a:pt x="124" y="76"/>
                    </a:lnTo>
                    <a:lnTo>
                      <a:pt x="124" y="69"/>
                    </a:lnTo>
                    <a:lnTo>
                      <a:pt x="129" y="60"/>
                    </a:lnTo>
                    <a:lnTo>
                      <a:pt x="133" y="52"/>
                    </a:lnTo>
                    <a:lnTo>
                      <a:pt x="141" y="43"/>
                    </a:lnTo>
                    <a:lnTo>
                      <a:pt x="152" y="31"/>
                    </a:lnTo>
                    <a:lnTo>
                      <a:pt x="164" y="21"/>
                    </a:lnTo>
                    <a:lnTo>
                      <a:pt x="181" y="14"/>
                    </a:lnTo>
                    <a:lnTo>
                      <a:pt x="195" y="10"/>
                    </a:lnTo>
                    <a:lnTo>
                      <a:pt x="212" y="10"/>
                    </a:lnTo>
                    <a:lnTo>
                      <a:pt x="226" y="10"/>
                    </a:lnTo>
                    <a:lnTo>
                      <a:pt x="238" y="14"/>
                    </a:lnTo>
                    <a:lnTo>
                      <a:pt x="250" y="19"/>
                    </a:lnTo>
                    <a:lnTo>
                      <a:pt x="260" y="24"/>
                    </a:lnTo>
                    <a:lnTo>
                      <a:pt x="267" y="29"/>
                    </a:lnTo>
                    <a:lnTo>
                      <a:pt x="272" y="31"/>
                    </a:lnTo>
                    <a:lnTo>
                      <a:pt x="274" y="33"/>
                    </a:lnTo>
                    <a:lnTo>
                      <a:pt x="274" y="31"/>
                    </a:lnTo>
                    <a:lnTo>
                      <a:pt x="274" y="29"/>
                    </a:lnTo>
                    <a:lnTo>
                      <a:pt x="274" y="26"/>
                    </a:lnTo>
                    <a:lnTo>
                      <a:pt x="276" y="21"/>
                    </a:lnTo>
                    <a:lnTo>
                      <a:pt x="279" y="17"/>
                    </a:lnTo>
                    <a:lnTo>
                      <a:pt x="284" y="12"/>
                    </a:lnTo>
                    <a:lnTo>
                      <a:pt x="288" y="7"/>
                    </a:lnTo>
                    <a:lnTo>
                      <a:pt x="296" y="5"/>
                    </a:lnTo>
                    <a:lnTo>
                      <a:pt x="305" y="2"/>
                    </a:lnTo>
                    <a:lnTo>
                      <a:pt x="315" y="0"/>
                    </a:lnTo>
                    <a:lnTo>
                      <a:pt x="327" y="2"/>
                    </a:lnTo>
                    <a:lnTo>
                      <a:pt x="336" y="5"/>
                    </a:lnTo>
                    <a:lnTo>
                      <a:pt x="343" y="7"/>
                    </a:lnTo>
                    <a:lnTo>
                      <a:pt x="348" y="12"/>
                    </a:lnTo>
                    <a:lnTo>
                      <a:pt x="350" y="17"/>
                    </a:lnTo>
                    <a:lnTo>
                      <a:pt x="355" y="21"/>
                    </a:lnTo>
                    <a:lnTo>
                      <a:pt x="355" y="26"/>
                    </a:lnTo>
                    <a:lnTo>
                      <a:pt x="358" y="29"/>
                    </a:lnTo>
                    <a:lnTo>
                      <a:pt x="358" y="31"/>
                    </a:lnTo>
                    <a:lnTo>
                      <a:pt x="358" y="33"/>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4" name="Freeform 102"/>
              <p:cNvSpPr>
                <a:spLocks/>
              </p:cNvSpPr>
              <p:nvPr/>
            </p:nvSpPr>
            <p:spPr bwMode="auto">
              <a:xfrm>
                <a:off x="3892" y="2910"/>
                <a:ext cx="272" cy="231"/>
              </a:xfrm>
              <a:custGeom>
                <a:avLst/>
                <a:gdLst>
                  <a:gd name="T0" fmla="*/ 272 w 272"/>
                  <a:gd name="T1" fmla="*/ 202 h 229"/>
                  <a:gd name="T2" fmla="*/ 272 w 272"/>
                  <a:gd name="T3" fmla="*/ 205 h 229"/>
                  <a:gd name="T4" fmla="*/ 267 w 272"/>
                  <a:gd name="T5" fmla="*/ 207 h 229"/>
                  <a:gd name="T6" fmla="*/ 260 w 272"/>
                  <a:gd name="T7" fmla="*/ 212 h 229"/>
                  <a:gd name="T8" fmla="*/ 250 w 272"/>
                  <a:gd name="T9" fmla="*/ 217 h 229"/>
                  <a:gd name="T10" fmla="*/ 238 w 272"/>
                  <a:gd name="T11" fmla="*/ 221 h 229"/>
                  <a:gd name="T12" fmla="*/ 226 w 272"/>
                  <a:gd name="T13" fmla="*/ 226 h 229"/>
                  <a:gd name="T14" fmla="*/ 212 w 272"/>
                  <a:gd name="T15" fmla="*/ 229 h 229"/>
                  <a:gd name="T16" fmla="*/ 195 w 272"/>
                  <a:gd name="T17" fmla="*/ 226 h 229"/>
                  <a:gd name="T18" fmla="*/ 181 w 272"/>
                  <a:gd name="T19" fmla="*/ 224 h 229"/>
                  <a:gd name="T20" fmla="*/ 164 w 272"/>
                  <a:gd name="T21" fmla="*/ 214 h 229"/>
                  <a:gd name="T22" fmla="*/ 152 w 272"/>
                  <a:gd name="T23" fmla="*/ 205 h 229"/>
                  <a:gd name="T24" fmla="*/ 141 w 272"/>
                  <a:gd name="T25" fmla="*/ 195 h 229"/>
                  <a:gd name="T26" fmla="*/ 133 w 272"/>
                  <a:gd name="T27" fmla="*/ 186 h 229"/>
                  <a:gd name="T28" fmla="*/ 129 w 272"/>
                  <a:gd name="T29" fmla="*/ 176 h 229"/>
                  <a:gd name="T30" fmla="*/ 124 w 272"/>
                  <a:gd name="T31" fmla="*/ 167 h 229"/>
                  <a:gd name="T32" fmla="*/ 124 w 272"/>
                  <a:gd name="T33" fmla="*/ 159 h 229"/>
                  <a:gd name="T34" fmla="*/ 121 w 272"/>
                  <a:gd name="T35" fmla="*/ 155 h 229"/>
                  <a:gd name="T36" fmla="*/ 121 w 272"/>
                  <a:gd name="T37" fmla="*/ 150 h 229"/>
                  <a:gd name="T38" fmla="*/ 124 w 272"/>
                  <a:gd name="T39" fmla="*/ 148 h 229"/>
                  <a:gd name="T40" fmla="*/ 124 w 272"/>
                  <a:gd name="T41" fmla="*/ 145 h 229"/>
                  <a:gd name="T42" fmla="*/ 121 w 272"/>
                  <a:gd name="T43" fmla="*/ 148 h 229"/>
                  <a:gd name="T44" fmla="*/ 119 w 272"/>
                  <a:gd name="T45" fmla="*/ 150 h 229"/>
                  <a:gd name="T46" fmla="*/ 114 w 272"/>
                  <a:gd name="T47" fmla="*/ 152 h 229"/>
                  <a:gd name="T48" fmla="*/ 110 w 272"/>
                  <a:gd name="T49" fmla="*/ 155 h 229"/>
                  <a:gd name="T50" fmla="*/ 102 w 272"/>
                  <a:gd name="T51" fmla="*/ 157 h 229"/>
                  <a:gd name="T52" fmla="*/ 93 w 272"/>
                  <a:gd name="T53" fmla="*/ 157 h 229"/>
                  <a:gd name="T54" fmla="*/ 83 w 272"/>
                  <a:gd name="T55" fmla="*/ 157 h 229"/>
                  <a:gd name="T56" fmla="*/ 76 w 272"/>
                  <a:gd name="T57" fmla="*/ 157 h 229"/>
                  <a:gd name="T58" fmla="*/ 67 w 272"/>
                  <a:gd name="T59" fmla="*/ 152 h 229"/>
                  <a:gd name="T60" fmla="*/ 55 w 272"/>
                  <a:gd name="T61" fmla="*/ 145 h 229"/>
                  <a:gd name="T62" fmla="*/ 48 w 272"/>
                  <a:gd name="T63" fmla="*/ 138 h 229"/>
                  <a:gd name="T64" fmla="*/ 43 w 272"/>
                  <a:gd name="T65" fmla="*/ 128 h 229"/>
                  <a:gd name="T66" fmla="*/ 38 w 272"/>
                  <a:gd name="T67" fmla="*/ 121 h 229"/>
                  <a:gd name="T68" fmla="*/ 38 w 272"/>
                  <a:gd name="T69" fmla="*/ 112 h 229"/>
                  <a:gd name="T70" fmla="*/ 38 w 272"/>
                  <a:gd name="T71" fmla="*/ 105 h 229"/>
                  <a:gd name="T72" fmla="*/ 38 w 272"/>
                  <a:gd name="T73" fmla="*/ 97 h 229"/>
                  <a:gd name="T74" fmla="*/ 40 w 272"/>
                  <a:gd name="T75" fmla="*/ 90 h 229"/>
                  <a:gd name="T76" fmla="*/ 40 w 272"/>
                  <a:gd name="T77" fmla="*/ 86 h 229"/>
                  <a:gd name="T78" fmla="*/ 43 w 272"/>
                  <a:gd name="T79" fmla="*/ 83 h 229"/>
                  <a:gd name="T80" fmla="*/ 43 w 272"/>
                  <a:gd name="T81" fmla="*/ 81 h 229"/>
                  <a:gd name="T82" fmla="*/ 43 w 272"/>
                  <a:gd name="T83" fmla="*/ 81 h 229"/>
                  <a:gd name="T84" fmla="*/ 38 w 272"/>
                  <a:gd name="T85" fmla="*/ 78 h 229"/>
                  <a:gd name="T86" fmla="*/ 33 w 272"/>
                  <a:gd name="T87" fmla="*/ 76 h 229"/>
                  <a:gd name="T88" fmla="*/ 29 w 272"/>
                  <a:gd name="T89" fmla="*/ 71 h 229"/>
                  <a:gd name="T90" fmla="*/ 21 w 272"/>
                  <a:gd name="T91" fmla="*/ 64 h 229"/>
                  <a:gd name="T92" fmla="*/ 14 w 272"/>
                  <a:gd name="T93" fmla="*/ 55 h 229"/>
                  <a:gd name="T94" fmla="*/ 9 w 272"/>
                  <a:gd name="T95" fmla="*/ 45 h 229"/>
                  <a:gd name="T96" fmla="*/ 5 w 272"/>
                  <a:gd name="T97" fmla="*/ 31 h 229"/>
                  <a:gd name="T98" fmla="*/ 2 w 272"/>
                  <a:gd name="T99" fmla="*/ 16 h 229"/>
                  <a:gd name="T100" fmla="*/ 0 w 272"/>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2" h="229">
                    <a:moveTo>
                      <a:pt x="272" y="202"/>
                    </a:moveTo>
                    <a:lnTo>
                      <a:pt x="272" y="205"/>
                    </a:lnTo>
                    <a:lnTo>
                      <a:pt x="267" y="207"/>
                    </a:lnTo>
                    <a:lnTo>
                      <a:pt x="260" y="212"/>
                    </a:lnTo>
                    <a:lnTo>
                      <a:pt x="250" y="217"/>
                    </a:lnTo>
                    <a:lnTo>
                      <a:pt x="238" y="221"/>
                    </a:lnTo>
                    <a:lnTo>
                      <a:pt x="226" y="226"/>
                    </a:lnTo>
                    <a:lnTo>
                      <a:pt x="212" y="229"/>
                    </a:lnTo>
                    <a:lnTo>
                      <a:pt x="195" y="226"/>
                    </a:lnTo>
                    <a:lnTo>
                      <a:pt x="181" y="224"/>
                    </a:lnTo>
                    <a:lnTo>
                      <a:pt x="164" y="214"/>
                    </a:lnTo>
                    <a:lnTo>
                      <a:pt x="152" y="205"/>
                    </a:lnTo>
                    <a:lnTo>
                      <a:pt x="141" y="195"/>
                    </a:lnTo>
                    <a:lnTo>
                      <a:pt x="133" y="186"/>
                    </a:lnTo>
                    <a:lnTo>
                      <a:pt x="129" y="176"/>
                    </a:lnTo>
                    <a:lnTo>
                      <a:pt x="124" y="167"/>
                    </a:lnTo>
                    <a:lnTo>
                      <a:pt x="124" y="159"/>
                    </a:lnTo>
                    <a:lnTo>
                      <a:pt x="121" y="155"/>
                    </a:lnTo>
                    <a:lnTo>
                      <a:pt x="121" y="150"/>
                    </a:lnTo>
                    <a:lnTo>
                      <a:pt x="124" y="148"/>
                    </a:lnTo>
                    <a:lnTo>
                      <a:pt x="124" y="145"/>
                    </a:lnTo>
                    <a:lnTo>
                      <a:pt x="121" y="148"/>
                    </a:lnTo>
                    <a:lnTo>
                      <a:pt x="119" y="150"/>
                    </a:lnTo>
                    <a:lnTo>
                      <a:pt x="114" y="152"/>
                    </a:lnTo>
                    <a:lnTo>
                      <a:pt x="110" y="155"/>
                    </a:lnTo>
                    <a:lnTo>
                      <a:pt x="102" y="157"/>
                    </a:lnTo>
                    <a:lnTo>
                      <a:pt x="93" y="157"/>
                    </a:lnTo>
                    <a:lnTo>
                      <a:pt x="83" y="157"/>
                    </a:lnTo>
                    <a:lnTo>
                      <a:pt x="76" y="157"/>
                    </a:lnTo>
                    <a:lnTo>
                      <a:pt x="67" y="152"/>
                    </a:lnTo>
                    <a:lnTo>
                      <a:pt x="55" y="145"/>
                    </a:lnTo>
                    <a:lnTo>
                      <a:pt x="48" y="138"/>
                    </a:lnTo>
                    <a:lnTo>
                      <a:pt x="43" y="128"/>
                    </a:lnTo>
                    <a:lnTo>
                      <a:pt x="38" y="121"/>
                    </a:lnTo>
                    <a:lnTo>
                      <a:pt x="38" y="112"/>
                    </a:lnTo>
                    <a:lnTo>
                      <a:pt x="38" y="105"/>
                    </a:lnTo>
                    <a:lnTo>
                      <a:pt x="38" y="97"/>
                    </a:lnTo>
                    <a:lnTo>
                      <a:pt x="40" y="90"/>
                    </a:lnTo>
                    <a:lnTo>
                      <a:pt x="40" y="86"/>
                    </a:lnTo>
                    <a:lnTo>
                      <a:pt x="43" y="83"/>
                    </a:lnTo>
                    <a:lnTo>
                      <a:pt x="43" y="81"/>
                    </a:lnTo>
                    <a:lnTo>
                      <a:pt x="38" y="78"/>
                    </a:lnTo>
                    <a:lnTo>
                      <a:pt x="33" y="76"/>
                    </a:lnTo>
                    <a:lnTo>
                      <a:pt x="29" y="71"/>
                    </a:lnTo>
                    <a:lnTo>
                      <a:pt x="21" y="64"/>
                    </a:lnTo>
                    <a:lnTo>
                      <a:pt x="14" y="55"/>
                    </a:lnTo>
                    <a:lnTo>
                      <a:pt x="9" y="45"/>
                    </a:lnTo>
                    <a:lnTo>
                      <a:pt x="5" y="31"/>
                    </a:lnTo>
                    <a:lnTo>
                      <a:pt x="2" y="16"/>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5" name="Freeform 103"/>
              <p:cNvSpPr>
                <a:spLocks/>
              </p:cNvSpPr>
              <p:nvPr/>
            </p:nvSpPr>
            <p:spPr bwMode="auto">
              <a:xfrm>
                <a:off x="4167" y="2910"/>
                <a:ext cx="352" cy="238"/>
              </a:xfrm>
              <a:custGeom>
                <a:avLst/>
                <a:gdLst>
                  <a:gd name="T0" fmla="*/ 355 w 355"/>
                  <a:gd name="T1" fmla="*/ 16 h 236"/>
                  <a:gd name="T2" fmla="*/ 348 w 355"/>
                  <a:gd name="T3" fmla="*/ 45 h 236"/>
                  <a:gd name="T4" fmla="*/ 334 w 355"/>
                  <a:gd name="T5" fmla="*/ 64 h 236"/>
                  <a:gd name="T6" fmla="*/ 322 w 355"/>
                  <a:gd name="T7" fmla="*/ 76 h 236"/>
                  <a:gd name="T8" fmla="*/ 315 w 355"/>
                  <a:gd name="T9" fmla="*/ 81 h 236"/>
                  <a:gd name="T10" fmla="*/ 315 w 355"/>
                  <a:gd name="T11" fmla="*/ 83 h 236"/>
                  <a:gd name="T12" fmla="*/ 317 w 355"/>
                  <a:gd name="T13" fmla="*/ 90 h 236"/>
                  <a:gd name="T14" fmla="*/ 320 w 355"/>
                  <a:gd name="T15" fmla="*/ 105 h 236"/>
                  <a:gd name="T16" fmla="*/ 317 w 355"/>
                  <a:gd name="T17" fmla="*/ 121 h 236"/>
                  <a:gd name="T18" fmla="*/ 310 w 355"/>
                  <a:gd name="T19" fmla="*/ 138 h 236"/>
                  <a:gd name="T20" fmla="*/ 291 w 355"/>
                  <a:gd name="T21" fmla="*/ 152 h 236"/>
                  <a:gd name="T22" fmla="*/ 272 w 355"/>
                  <a:gd name="T23" fmla="*/ 159 h 236"/>
                  <a:gd name="T24" fmla="*/ 255 w 355"/>
                  <a:gd name="T25" fmla="*/ 157 h 236"/>
                  <a:gd name="T26" fmla="*/ 241 w 355"/>
                  <a:gd name="T27" fmla="*/ 152 h 236"/>
                  <a:gd name="T28" fmla="*/ 234 w 355"/>
                  <a:gd name="T29" fmla="*/ 148 h 236"/>
                  <a:gd name="T30" fmla="*/ 234 w 355"/>
                  <a:gd name="T31" fmla="*/ 148 h 236"/>
                  <a:gd name="T32" fmla="*/ 234 w 355"/>
                  <a:gd name="T33" fmla="*/ 155 h 236"/>
                  <a:gd name="T34" fmla="*/ 231 w 355"/>
                  <a:gd name="T35" fmla="*/ 169 h 236"/>
                  <a:gd name="T36" fmla="*/ 224 w 355"/>
                  <a:gd name="T37" fmla="*/ 186 h 236"/>
                  <a:gd name="T38" fmla="*/ 205 w 355"/>
                  <a:gd name="T39" fmla="*/ 205 h 236"/>
                  <a:gd name="T40" fmla="*/ 177 w 355"/>
                  <a:gd name="T41" fmla="*/ 224 h 236"/>
                  <a:gd name="T42" fmla="*/ 146 w 355"/>
                  <a:gd name="T43" fmla="*/ 229 h 236"/>
                  <a:gd name="T44" fmla="*/ 117 w 355"/>
                  <a:gd name="T45" fmla="*/ 224 h 236"/>
                  <a:gd name="T46" fmla="*/ 98 w 355"/>
                  <a:gd name="T47" fmla="*/ 214 h 236"/>
                  <a:gd name="T48" fmla="*/ 86 w 355"/>
                  <a:gd name="T49" fmla="*/ 205 h 236"/>
                  <a:gd name="T50" fmla="*/ 84 w 355"/>
                  <a:gd name="T51" fmla="*/ 205 h 236"/>
                  <a:gd name="T52" fmla="*/ 81 w 355"/>
                  <a:gd name="T53" fmla="*/ 212 h 236"/>
                  <a:gd name="T54" fmla="*/ 76 w 355"/>
                  <a:gd name="T55" fmla="*/ 219 h 236"/>
                  <a:gd name="T56" fmla="*/ 69 w 355"/>
                  <a:gd name="T57" fmla="*/ 229 h 236"/>
                  <a:gd name="T58" fmla="*/ 53 w 355"/>
                  <a:gd name="T59" fmla="*/ 236 h 236"/>
                  <a:gd name="T60" fmla="*/ 31 w 355"/>
                  <a:gd name="T61" fmla="*/ 236 h 236"/>
                  <a:gd name="T62" fmla="*/ 14 w 355"/>
                  <a:gd name="T63" fmla="*/ 229 h 236"/>
                  <a:gd name="T64" fmla="*/ 5 w 355"/>
                  <a:gd name="T65" fmla="*/ 219 h 236"/>
                  <a:gd name="T66" fmla="*/ 0 w 355"/>
                  <a:gd name="T67" fmla="*/ 212 h 236"/>
                  <a:gd name="T68" fmla="*/ 0 w 355"/>
                  <a:gd name="T69" fmla="*/ 205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5" h="236">
                    <a:moveTo>
                      <a:pt x="355" y="0"/>
                    </a:moveTo>
                    <a:lnTo>
                      <a:pt x="355" y="16"/>
                    </a:lnTo>
                    <a:lnTo>
                      <a:pt x="353" y="33"/>
                    </a:lnTo>
                    <a:lnTo>
                      <a:pt x="348" y="45"/>
                    </a:lnTo>
                    <a:lnTo>
                      <a:pt x="341" y="55"/>
                    </a:lnTo>
                    <a:lnTo>
                      <a:pt x="334" y="64"/>
                    </a:lnTo>
                    <a:lnTo>
                      <a:pt x="329" y="71"/>
                    </a:lnTo>
                    <a:lnTo>
                      <a:pt x="322" y="76"/>
                    </a:lnTo>
                    <a:lnTo>
                      <a:pt x="317" y="78"/>
                    </a:lnTo>
                    <a:lnTo>
                      <a:pt x="315" y="81"/>
                    </a:lnTo>
                    <a:lnTo>
                      <a:pt x="312" y="83"/>
                    </a:lnTo>
                    <a:lnTo>
                      <a:pt x="315" y="83"/>
                    </a:lnTo>
                    <a:lnTo>
                      <a:pt x="315" y="86"/>
                    </a:lnTo>
                    <a:lnTo>
                      <a:pt x="317" y="90"/>
                    </a:lnTo>
                    <a:lnTo>
                      <a:pt x="317" y="97"/>
                    </a:lnTo>
                    <a:lnTo>
                      <a:pt x="320" y="105"/>
                    </a:lnTo>
                    <a:lnTo>
                      <a:pt x="320" y="112"/>
                    </a:lnTo>
                    <a:lnTo>
                      <a:pt x="317" y="121"/>
                    </a:lnTo>
                    <a:lnTo>
                      <a:pt x="315" y="131"/>
                    </a:lnTo>
                    <a:lnTo>
                      <a:pt x="310" y="138"/>
                    </a:lnTo>
                    <a:lnTo>
                      <a:pt x="300" y="148"/>
                    </a:lnTo>
                    <a:lnTo>
                      <a:pt x="291" y="152"/>
                    </a:lnTo>
                    <a:lnTo>
                      <a:pt x="281" y="157"/>
                    </a:lnTo>
                    <a:lnTo>
                      <a:pt x="272" y="159"/>
                    </a:lnTo>
                    <a:lnTo>
                      <a:pt x="262" y="159"/>
                    </a:lnTo>
                    <a:lnTo>
                      <a:pt x="255" y="157"/>
                    </a:lnTo>
                    <a:lnTo>
                      <a:pt x="248" y="155"/>
                    </a:lnTo>
                    <a:lnTo>
                      <a:pt x="241" y="152"/>
                    </a:lnTo>
                    <a:lnTo>
                      <a:pt x="236" y="150"/>
                    </a:lnTo>
                    <a:lnTo>
                      <a:pt x="234" y="148"/>
                    </a:lnTo>
                    <a:lnTo>
                      <a:pt x="234" y="150"/>
                    </a:lnTo>
                    <a:lnTo>
                      <a:pt x="234" y="155"/>
                    </a:lnTo>
                    <a:lnTo>
                      <a:pt x="234" y="162"/>
                    </a:lnTo>
                    <a:lnTo>
                      <a:pt x="231" y="169"/>
                    </a:lnTo>
                    <a:lnTo>
                      <a:pt x="229" y="176"/>
                    </a:lnTo>
                    <a:lnTo>
                      <a:pt x="224" y="186"/>
                    </a:lnTo>
                    <a:lnTo>
                      <a:pt x="215" y="195"/>
                    </a:lnTo>
                    <a:lnTo>
                      <a:pt x="205" y="205"/>
                    </a:lnTo>
                    <a:lnTo>
                      <a:pt x="191" y="217"/>
                    </a:lnTo>
                    <a:lnTo>
                      <a:pt x="177" y="224"/>
                    </a:lnTo>
                    <a:lnTo>
                      <a:pt x="160" y="229"/>
                    </a:lnTo>
                    <a:lnTo>
                      <a:pt x="146" y="229"/>
                    </a:lnTo>
                    <a:lnTo>
                      <a:pt x="131" y="226"/>
                    </a:lnTo>
                    <a:lnTo>
                      <a:pt x="117" y="224"/>
                    </a:lnTo>
                    <a:lnTo>
                      <a:pt x="107" y="219"/>
                    </a:lnTo>
                    <a:lnTo>
                      <a:pt x="98" y="214"/>
                    </a:lnTo>
                    <a:lnTo>
                      <a:pt x="91" y="209"/>
                    </a:lnTo>
                    <a:lnTo>
                      <a:pt x="86" y="205"/>
                    </a:lnTo>
                    <a:lnTo>
                      <a:pt x="84" y="205"/>
                    </a:lnTo>
                    <a:lnTo>
                      <a:pt x="84" y="207"/>
                    </a:lnTo>
                    <a:lnTo>
                      <a:pt x="81" y="212"/>
                    </a:lnTo>
                    <a:lnTo>
                      <a:pt x="81" y="214"/>
                    </a:lnTo>
                    <a:lnTo>
                      <a:pt x="76" y="219"/>
                    </a:lnTo>
                    <a:lnTo>
                      <a:pt x="74" y="224"/>
                    </a:lnTo>
                    <a:lnTo>
                      <a:pt x="69" y="229"/>
                    </a:lnTo>
                    <a:lnTo>
                      <a:pt x="62" y="233"/>
                    </a:lnTo>
                    <a:lnTo>
                      <a:pt x="53" y="236"/>
                    </a:lnTo>
                    <a:lnTo>
                      <a:pt x="41" y="236"/>
                    </a:lnTo>
                    <a:lnTo>
                      <a:pt x="31" y="236"/>
                    </a:lnTo>
                    <a:lnTo>
                      <a:pt x="22" y="233"/>
                    </a:lnTo>
                    <a:lnTo>
                      <a:pt x="14" y="229"/>
                    </a:lnTo>
                    <a:lnTo>
                      <a:pt x="10" y="224"/>
                    </a:lnTo>
                    <a:lnTo>
                      <a:pt x="5" y="219"/>
                    </a:lnTo>
                    <a:lnTo>
                      <a:pt x="2" y="214"/>
                    </a:lnTo>
                    <a:lnTo>
                      <a:pt x="0" y="212"/>
                    </a:lnTo>
                    <a:lnTo>
                      <a:pt x="0" y="207"/>
                    </a:lnTo>
                    <a:lnTo>
                      <a:pt x="0" y="205"/>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01" name="Group 104"/>
            <p:cNvGrpSpPr>
              <a:grpSpLocks/>
            </p:cNvGrpSpPr>
            <p:nvPr/>
          </p:nvGrpSpPr>
          <p:grpSpPr bwMode="auto">
            <a:xfrm>
              <a:off x="4411" y="3428"/>
              <a:ext cx="631" cy="470"/>
              <a:chOff x="4411" y="3428"/>
              <a:chExt cx="631" cy="470"/>
            </a:xfrm>
          </p:grpSpPr>
          <p:sp>
            <p:nvSpPr>
              <p:cNvPr id="1128" name="Freeform 105"/>
              <p:cNvSpPr>
                <a:spLocks/>
              </p:cNvSpPr>
              <p:nvPr/>
            </p:nvSpPr>
            <p:spPr bwMode="auto">
              <a:xfrm>
                <a:off x="4762" y="3438"/>
                <a:ext cx="275" cy="228"/>
              </a:xfrm>
              <a:custGeom>
                <a:avLst/>
                <a:gdLst>
                  <a:gd name="T0" fmla="*/ 0 w 274"/>
                  <a:gd name="T1" fmla="*/ 23 h 228"/>
                  <a:gd name="T2" fmla="*/ 3 w 274"/>
                  <a:gd name="T3" fmla="*/ 21 h 228"/>
                  <a:gd name="T4" fmla="*/ 7 w 274"/>
                  <a:gd name="T5" fmla="*/ 19 h 228"/>
                  <a:gd name="T6" fmla="*/ 15 w 274"/>
                  <a:gd name="T7" fmla="*/ 14 h 228"/>
                  <a:gd name="T8" fmla="*/ 24 w 274"/>
                  <a:gd name="T9" fmla="*/ 9 h 228"/>
                  <a:gd name="T10" fmla="*/ 36 w 274"/>
                  <a:gd name="T11" fmla="*/ 4 h 228"/>
                  <a:gd name="T12" fmla="*/ 48 w 274"/>
                  <a:gd name="T13" fmla="*/ 0 h 228"/>
                  <a:gd name="T14" fmla="*/ 62 w 274"/>
                  <a:gd name="T15" fmla="*/ 0 h 228"/>
                  <a:gd name="T16" fmla="*/ 77 w 274"/>
                  <a:gd name="T17" fmla="*/ 0 h 228"/>
                  <a:gd name="T18" fmla="*/ 93 w 274"/>
                  <a:gd name="T19" fmla="*/ 4 h 228"/>
                  <a:gd name="T20" fmla="*/ 108 w 274"/>
                  <a:gd name="T21" fmla="*/ 12 h 228"/>
                  <a:gd name="T22" fmla="*/ 122 w 274"/>
                  <a:gd name="T23" fmla="*/ 21 h 228"/>
                  <a:gd name="T24" fmla="*/ 134 w 274"/>
                  <a:gd name="T25" fmla="*/ 33 h 228"/>
                  <a:gd name="T26" fmla="*/ 141 w 274"/>
                  <a:gd name="T27" fmla="*/ 43 h 228"/>
                  <a:gd name="T28" fmla="*/ 146 w 274"/>
                  <a:gd name="T29" fmla="*/ 52 h 228"/>
                  <a:gd name="T30" fmla="*/ 148 w 274"/>
                  <a:gd name="T31" fmla="*/ 59 h 228"/>
                  <a:gd name="T32" fmla="*/ 151 w 274"/>
                  <a:gd name="T33" fmla="*/ 66 h 228"/>
                  <a:gd name="T34" fmla="*/ 151 w 274"/>
                  <a:gd name="T35" fmla="*/ 71 h 228"/>
                  <a:gd name="T36" fmla="*/ 151 w 274"/>
                  <a:gd name="T37" fmla="*/ 76 h 228"/>
                  <a:gd name="T38" fmla="*/ 151 w 274"/>
                  <a:gd name="T39" fmla="*/ 78 h 228"/>
                  <a:gd name="T40" fmla="*/ 151 w 274"/>
                  <a:gd name="T41" fmla="*/ 81 h 228"/>
                  <a:gd name="T42" fmla="*/ 151 w 274"/>
                  <a:gd name="T43" fmla="*/ 81 h 228"/>
                  <a:gd name="T44" fmla="*/ 155 w 274"/>
                  <a:gd name="T45" fmla="*/ 78 h 228"/>
                  <a:gd name="T46" fmla="*/ 160 w 274"/>
                  <a:gd name="T47" fmla="*/ 76 h 228"/>
                  <a:gd name="T48" fmla="*/ 165 w 274"/>
                  <a:gd name="T49" fmla="*/ 74 h 228"/>
                  <a:gd name="T50" fmla="*/ 172 w 274"/>
                  <a:gd name="T51" fmla="*/ 71 h 228"/>
                  <a:gd name="T52" fmla="*/ 182 w 274"/>
                  <a:gd name="T53" fmla="*/ 69 h 228"/>
                  <a:gd name="T54" fmla="*/ 189 w 274"/>
                  <a:gd name="T55" fmla="*/ 69 h 228"/>
                  <a:gd name="T56" fmla="*/ 198 w 274"/>
                  <a:gd name="T57" fmla="*/ 71 h 228"/>
                  <a:gd name="T58" fmla="*/ 208 w 274"/>
                  <a:gd name="T59" fmla="*/ 74 h 228"/>
                  <a:gd name="T60" fmla="*/ 217 w 274"/>
                  <a:gd name="T61" fmla="*/ 81 h 228"/>
                  <a:gd name="T62" fmla="*/ 227 w 274"/>
                  <a:gd name="T63" fmla="*/ 88 h 228"/>
                  <a:gd name="T64" fmla="*/ 232 w 274"/>
                  <a:gd name="T65" fmla="*/ 97 h 228"/>
                  <a:gd name="T66" fmla="*/ 234 w 274"/>
                  <a:gd name="T67" fmla="*/ 107 h 228"/>
                  <a:gd name="T68" fmla="*/ 236 w 274"/>
                  <a:gd name="T69" fmla="*/ 114 h 228"/>
                  <a:gd name="T70" fmla="*/ 236 w 274"/>
                  <a:gd name="T71" fmla="*/ 124 h 228"/>
                  <a:gd name="T72" fmla="*/ 236 w 274"/>
                  <a:gd name="T73" fmla="*/ 131 h 228"/>
                  <a:gd name="T74" fmla="*/ 234 w 274"/>
                  <a:gd name="T75" fmla="*/ 135 h 228"/>
                  <a:gd name="T76" fmla="*/ 232 w 274"/>
                  <a:gd name="T77" fmla="*/ 140 h 228"/>
                  <a:gd name="T78" fmla="*/ 232 w 274"/>
                  <a:gd name="T79" fmla="*/ 145 h 228"/>
                  <a:gd name="T80" fmla="*/ 232 w 274"/>
                  <a:gd name="T81" fmla="*/ 145 h 228"/>
                  <a:gd name="T82" fmla="*/ 232 w 274"/>
                  <a:gd name="T83" fmla="*/ 145 h 228"/>
                  <a:gd name="T84" fmla="*/ 236 w 274"/>
                  <a:gd name="T85" fmla="*/ 147 h 228"/>
                  <a:gd name="T86" fmla="*/ 241 w 274"/>
                  <a:gd name="T87" fmla="*/ 152 h 228"/>
                  <a:gd name="T88" fmla="*/ 246 w 274"/>
                  <a:gd name="T89" fmla="*/ 157 h 228"/>
                  <a:gd name="T90" fmla="*/ 253 w 274"/>
                  <a:gd name="T91" fmla="*/ 164 h 228"/>
                  <a:gd name="T92" fmla="*/ 258 w 274"/>
                  <a:gd name="T93" fmla="*/ 171 h 228"/>
                  <a:gd name="T94" fmla="*/ 265 w 274"/>
                  <a:gd name="T95" fmla="*/ 183 h 228"/>
                  <a:gd name="T96" fmla="*/ 270 w 274"/>
                  <a:gd name="T97" fmla="*/ 195 h 228"/>
                  <a:gd name="T98" fmla="*/ 272 w 274"/>
                  <a:gd name="T99" fmla="*/ 209 h 228"/>
                  <a:gd name="T100" fmla="*/ 274 w 274"/>
                  <a:gd name="T101" fmla="*/ 228 h 2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4" h="228">
                    <a:moveTo>
                      <a:pt x="0" y="23"/>
                    </a:moveTo>
                    <a:lnTo>
                      <a:pt x="3" y="21"/>
                    </a:lnTo>
                    <a:lnTo>
                      <a:pt x="7" y="19"/>
                    </a:lnTo>
                    <a:lnTo>
                      <a:pt x="15" y="14"/>
                    </a:lnTo>
                    <a:lnTo>
                      <a:pt x="24" y="9"/>
                    </a:lnTo>
                    <a:lnTo>
                      <a:pt x="36" y="4"/>
                    </a:lnTo>
                    <a:lnTo>
                      <a:pt x="48" y="0"/>
                    </a:lnTo>
                    <a:lnTo>
                      <a:pt x="62" y="0"/>
                    </a:lnTo>
                    <a:lnTo>
                      <a:pt x="77" y="0"/>
                    </a:lnTo>
                    <a:lnTo>
                      <a:pt x="93" y="4"/>
                    </a:lnTo>
                    <a:lnTo>
                      <a:pt x="108" y="12"/>
                    </a:lnTo>
                    <a:lnTo>
                      <a:pt x="122" y="21"/>
                    </a:lnTo>
                    <a:lnTo>
                      <a:pt x="134" y="33"/>
                    </a:lnTo>
                    <a:lnTo>
                      <a:pt x="141" y="43"/>
                    </a:lnTo>
                    <a:lnTo>
                      <a:pt x="146" y="52"/>
                    </a:lnTo>
                    <a:lnTo>
                      <a:pt x="148" y="59"/>
                    </a:lnTo>
                    <a:lnTo>
                      <a:pt x="151" y="66"/>
                    </a:lnTo>
                    <a:lnTo>
                      <a:pt x="151" y="71"/>
                    </a:lnTo>
                    <a:lnTo>
                      <a:pt x="151" y="76"/>
                    </a:lnTo>
                    <a:lnTo>
                      <a:pt x="151" y="78"/>
                    </a:lnTo>
                    <a:lnTo>
                      <a:pt x="151" y="81"/>
                    </a:lnTo>
                    <a:lnTo>
                      <a:pt x="155" y="78"/>
                    </a:lnTo>
                    <a:lnTo>
                      <a:pt x="160" y="76"/>
                    </a:lnTo>
                    <a:lnTo>
                      <a:pt x="165" y="74"/>
                    </a:lnTo>
                    <a:lnTo>
                      <a:pt x="172" y="71"/>
                    </a:lnTo>
                    <a:lnTo>
                      <a:pt x="182" y="69"/>
                    </a:lnTo>
                    <a:lnTo>
                      <a:pt x="189" y="69"/>
                    </a:lnTo>
                    <a:lnTo>
                      <a:pt x="198" y="71"/>
                    </a:lnTo>
                    <a:lnTo>
                      <a:pt x="208" y="74"/>
                    </a:lnTo>
                    <a:lnTo>
                      <a:pt x="217" y="81"/>
                    </a:lnTo>
                    <a:lnTo>
                      <a:pt x="227" y="88"/>
                    </a:lnTo>
                    <a:lnTo>
                      <a:pt x="232" y="97"/>
                    </a:lnTo>
                    <a:lnTo>
                      <a:pt x="234" y="107"/>
                    </a:lnTo>
                    <a:lnTo>
                      <a:pt x="236" y="114"/>
                    </a:lnTo>
                    <a:lnTo>
                      <a:pt x="236" y="124"/>
                    </a:lnTo>
                    <a:lnTo>
                      <a:pt x="236" y="131"/>
                    </a:lnTo>
                    <a:lnTo>
                      <a:pt x="234" y="135"/>
                    </a:lnTo>
                    <a:lnTo>
                      <a:pt x="232" y="140"/>
                    </a:lnTo>
                    <a:lnTo>
                      <a:pt x="232" y="145"/>
                    </a:lnTo>
                    <a:lnTo>
                      <a:pt x="236" y="147"/>
                    </a:lnTo>
                    <a:lnTo>
                      <a:pt x="241" y="152"/>
                    </a:lnTo>
                    <a:lnTo>
                      <a:pt x="246" y="157"/>
                    </a:lnTo>
                    <a:lnTo>
                      <a:pt x="253" y="164"/>
                    </a:lnTo>
                    <a:lnTo>
                      <a:pt x="258" y="171"/>
                    </a:lnTo>
                    <a:lnTo>
                      <a:pt x="265" y="183"/>
                    </a:lnTo>
                    <a:lnTo>
                      <a:pt x="270" y="195"/>
                    </a:lnTo>
                    <a:lnTo>
                      <a:pt x="272" y="209"/>
                    </a:lnTo>
                    <a:lnTo>
                      <a:pt x="274" y="22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9" name="Freeform 106"/>
              <p:cNvSpPr>
                <a:spLocks/>
              </p:cNvSpPr>
              <p:nvPr/>
            </p:nvSpPr>
            <p:spPr bwMode="auto">
              <a:xfrm>
                <a:off x="4406" y="3428"/>
                <a:ext cx="356" cy="234"/>
              </a:xfrm>
              <a:custGeom>
                <a:avLst/>
                <a:gdLst>
                  <a:gd name="T0" fmla="*/ 2 w 357"/>
                  <a:gd name="T1" fmla="*/ 219 h 236"/>
                  <a:gd name="T2" fmla="*/ 9 w 357"/>
                  <a:gd name="T3" fmla="*/ 191 h 236"/>
                  <a:gd name="T4" fmla="*/ 21 w 357"/>
                  <a:gd name="T5" fmla="*/ 172 h 236"/>
                  <a:gd name="T6" fmla="*/ 33 w 357"/>
                  <a:gd name="T7" fmla="*/ 160 h 236"/>
                  <a:gd name="T8" fmla="*/ 43 w 357"/>
                  <a:gd name="T9" fmla="*/ 155 h 236"/>
                  <a:gd name="T10" fmla="*/ 43 w 357"/>
                  <a:gd name="T11" fmla="*/ 153 h 236"/>
                  <a:gd name="T12" fmla="*/ 40 w 357"/>
                  <a:gd name="T13" fmla="*/ 145 h 236"/>
                  <a:gd name="T14" fmla="*/ 38 w 357"/>
                  <a:gd name="T15" fmla="*/ 131 h 236"/>
                  <a:gd name="T16" fmla="*/ 40 w 357"/>
                  <a:gd name="T17" fmla="*/ 114 h 236"/>
                  <a:gd name="T18" fmla="*/ 47 w 357"/>
                  <a:gd name="T19" fmla="*/ 98 h 236"/>
                  <a:gd name="T20" fmla="*/ 66 w 357"/>
                  <a:gd name="T21" fmla="*/ 84 h 236"/>
                  <a:gd name="T22" fmla="*/ 85 w 357"/>
                  <a:gd name="T23" fmla="*/ 79 h 236"/>
                  <a:gd name="T24" fmla="*/ 102 w 357"/>
                  <a:gd name="T25" fmla="*/ 79 h 236"/>
                  <a:gd name="T26" fmla="*/ 114 w 357"/>
                  <a:gd name="T27" fmla="*/ 84 h 236"/>
                  <a:gd name="T28" fmla="*/ 124 w 357"/>
                  <a:gd name="T29" fmla="*/ 88 h 236"/>
                  <a:gd name="T30" fmla="*/ 124 w 357"/>
                  <a:gd name="T31" fmla="*/ 88 h 236"/>
                  <a:gd name="T32" fmla="*/ 124 w 357"/>
                  <a:gd name="T33" fmla="*/ 81 h 236"/>
                  <a:gd name="T34" fmla="*/ 126 w 357"/>
                  <a:gd name="T35" fmla="*/ 69 h 236"/>
                  <a:gd name="T36" fmla="*/ 133 w 357"/>
                  <a:gd name="T37" fmla="*/ 50 h 236"/>
                  <a:gd name="T38" fmla="*/ 152 w 357"/>
                  <a:gd name="T39" fmla="*/ 31 h 236"/>
                  <a:gd name="T40" fmla="*/ 181 w 357"/>
                  <a:gd name="T41" fmla="*/ 12 h 236"/>
                  <a:gd name="T42" fmla="*/ 212 w 357"/>
                  <a:gd name="T43" fmla="*/ 7 h 236"/>
                  <a:gd name="T44" fmla="*/ 238 w 357"/>
                  <a:gd name="T45" fmla="*/ 14 h 236"/>
                  <a:gd name="T46" fmla="*/ 260 w 357"/>
                  <a:gd name="T47" fmla="*/ 24 h 236"/>
                  <a:gd name="T48" fmla="*/ 271 w 357"/>
                  <a:gd name="T49" fmla="*/ 31 h 236"/>
                  <a:gd name="T50" fmla="*/ 274 w 357"/>
                  <a:gd name="T51" fmla="*/ 31 h 236"/>
                  <a:gd name="T52" fmla="*/ 274 w 357"/>
                  <a:gd name="T53" fmla="*/ 26 h 236"/>
                  <a:gd name="T54" fmla="*/ 279 w 357"/>
                  <a:gd name="T55" fmla="*/ 17 h 236"/>
                  <a:gd name="T56" fmla="*/ 288 w 357"/>
                  <a:gd name="T57" fmla="*/ 7 h 236"/>
                  <a:gd name="T58" fmla="*/ 305 w 357"/>
                  <a:gd name="T59" fmla="*/ 2 h 236"/>
                  <a:gd name="T60" fmla="*/ 326 w 357"/>
                  <a:gd name="T61" fmla="*/ 2 h 236"/>
                  <a:gd name="T62" fmla="*/ 343 w 357"/>
                  <a:gd name="T63" fmla="*/ 7 h 236"/>
                  <a:gd name="T64" fmla="*/ 353 w 357"/>
                  <a:gd name="T65" fmla="*/ 17 h 236"/>
                  <a:gd name="T66" fmla="*/ 357 w 357"/>
                  <a:gd name="T67" fmla="*/ 26 h 236"/>
                  <a:gd name="T68" fmla="*/ 357 w 357"/>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7" h="236">
                    <a:moveTo>
                      <a:pt x="0" y="236"/>
                    </a:moveTo>
                    <a:lnTo>
                      <a:pt x="2" y="219"/>
                    </a:lnTo>
                    <a:lnTo>
                      <a:pt x="4" y="205"/>
                    </a:lnTo>
                    <a:lnTo>
                      <a:pt x="9" y="191"/>
                    </a:lnTo>
                    <a:lnTo>
                      <a:pt x="16" y="181"/>
                    </a:lnTo>
                    <a:lnTo>
                      <a:pt x="21" y="172"/>
                    </a:lnTo>
                    <a:lnTo>
                      <a:pt x="28" y="165"/>
                    </a:lnTo>
                    <a:lnTo>
                      <a:pt x="33" y="160"/>
                    </a:lnTo>
                    <a:lnTo>
                      <a:pt x="38" y="157"/>
                    </a:lnTo>
                    <a:lnTo>
                      <a:pt x="43" y="155"/>
                    </a:lnTo>
                    <a:lnTo>
                      <a:pt x="43" y="153"/>
                    </a:lnTo>
                    <a:lnTo>
                      <a:pt x="43" y="150"/>
                    </a:lnTo>
                    <a:lnTo>
                      <a:pt x="40" y="145"/>
                    </a:lnTo>
                    <a:lnTo>
                      <a:pt x="38" y="138"/>
                    </a:lnTo>
                    <a:lnTo>
                      <a:pt x="38" y="131"/>
                    </a:lnTo>
                    <a:lnTo>
                      <a:pt x="38" y="124"/>
                    </a:lnTo>
                    <a:lnTo>
                      <a:pt x="40" y="114"/>
                    </a:lnTo>
                    <a:lnTo>
                      <a:pt x="43" y="107"/>
                    </a:lnTo>
                    <a:lnTo>
                      <a:pt x="47" y="98"/>
                    </a:lnTo>
                    <a:lnTo>
                      <a:pt x="57" y="91"/>
                    </a:lnTo>
                    <a:lnTo>
                      <a:pt x="66" y="84"/>
                    </a:lnTo>
                    <a:lnTo>
                      <a:pt x="76" y="79"/>
                    </a:lnTo>
                    <a:lnTo>
                      <a:pt x="85" y="79"/>
                    </a:lnTo>
                    <a:lnTo>
                      <a:pt x="93" y="79"/>
                    </a:lnTo>
                    <a:lnTo>
                      <a:pt x="102" y="79"/>
                    </a:lnTo>
                    <a:lnTo>
                      <a:pt x="109" y="81"/>
                    </a:lnTo>
                    <a:lnTo>
                      <a:pt x="114" y="84"/>
                    </a:lnTo>
                    <a:lnTo>
                      <a:pt x="119" y="86"/>
                    </a:lnTo>
                    <a:lnTo>
                      <a:pt x="124" y="88"/>
                    </a:lnTo>
                    <a:lnTo>
                      <a:pt x="124" y="91"/>
                    </a:lnTo>
                    <a:lnTo>
                      <a:pt x="124" y="88"/>
                    </a:lnTo>
                    <a:lnTo>
                      <a:pt x="124" y="86"/>
                    </a:lnTo>
                    <a:lnTo>
                      <a:pt x="124" y="81"/>
                    </a:lnTo>
                    <a:lnTo>
                      <a:pt x="124" y="76"/>
                    </a:lnTo>
                    <a:lnTo>
                      <a:pt x="126" y="69"/>
                    </a:lnTo>
                    <a:lnTo>
                      <a:pt x="128" y="60"/>
                    </a:lnTo>
                    <a:lnTo>
                      <a:pt x="133" y="50"/>
                    </a:lnTo>
                    <a:lnTo>
                      <a:pt x="140" y="41"/>
                    </a:lnTo>
                    <a:lnTo>
                      <a:pt x="152" y="31"/>
                    </a:lnTo>
                    <a:lnTo>
                      <a:pt x="167" y="22"/>
                    </a:lnTo>
                    <a:lnTo>
                      <a:pt x="181" y="12"/>
                    </a:lnTo>
                    <a:lnTo>
                      <a:pt x="198" y="10"/>
                    </a:lnTo>
                    <a:lnTo>
                      <a:pt x="212" y="7"/>
                    </a:lnTo>
                    <a:lnTo>
                      <a:pt x="226" y="10"/>
                    </a:lnTo>
                    <a:lnTo>
                      <a:pt x="238" y="14"/>
                    </a:lnTo>
                    <a:lnTo>
                      <a:pt x="250" y="19"/>
                    </a:lnTo>
                    <a:lnTo>
                      <a:pt x="260" y="24"/>
                    </a:lnTo>
                    <a:lnTo>
                      <a:pt x="267" y="29"/>
                    </a:lnTo>
                    <a:lnTo>
                      <a:pt x="271" y="31"/>
                    </a:lnTo>
                    <a:lnTo>
                      <a:pt x="274" y="33"/>
                    </a:lnTo>
                    <a:lnTo>
                      <a:pt x="274" y="31"/>
                    </a:lnTo>
                    <a:lnTo>
                      <a:pt x="274" y="29"/>
                    </a:lnTo>
                    <a:lnTo>
                      <a:pt x="274" y="26"/>
                    </a:lnTo>
                    <a:lnTo>
                      <a:pt x="276" y="22"/>
                    </a:lnTo>
                    <a:lnTo>
                      <a:pt x="279" y="17"/>
                    </a:lnTo>
                    <a:lnTo>
                      <a:pt x="283" y="12"/>
                    </a:lnTo>
                    <a:lnTo>
                      <a:pt x="288" y="7"/>
                    </a:lnTo>
                    <a:lnTo>
                      <a:pt x="295" y="5"/>
                    </a:lnTo>
                    <a:lnTo>
                      <a:pt x="305" y="2"/>
                    </a:lnTo>
                    <a:lnTo>
                      <a:pt x="317" y="0"/>
                    </a:lnTo>
                    <a:lnTo>
                      <a:pt x="326" y="2"/>
                    </a:lnTo>
                    <a:lnTo>
                      <a:pt x="336" y="5"/>
                    </a:lnTo>
                    <a:lnTo>
                      <a:pt x="343" y="7"/>
                    </a:lnTo>
                    <a:lnTo>
                      <a:pt x="348" y="12"/>
                    </a:lnTo>
                    <a:lnTo>
                      <a:pt x="353" y="17"/>
                    </a:lnTo>
                    <a:lnTo>
                      <a:pt x="355" y="22"/>
                    </a:lnTo>
                    <a:lnTo>
                      <a:pt x="357" y="26"/>
                    </a:lnTo>
                    <a:lnTo>
                      <a:pt x="357" y="29"/>
                    </a:lnTo>
                    <a:lnTo>
                      <a:pt x="357" y="31"/>
                    </a:lnTo>
                    <a:lnTo>
                      <a:pt x="357" y="33"/>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0" name="Freeform 107"/>
              <p:cNvSpPr>
                <a:spLocks/>
              </p:cNvSpPr>
              <p:nvPr/>
            </p:nvSpPr>
            <p:spPr bwMode="auto">
              <a:xfrm>
                <a:off x="4406" y="3659"/>
                <a:ext cx="275" cy="228"/>
              </a:xfrm>
              <a:custGeom>
                <a:avLst/>
                <a:gdLst>
                  <a:gd name="T0" fmla="*/ 274 w 274"/>
                  <a:gd name="T1" fmla="*/ 205 h 229"/>
                  <a:gd name="T2" fmla="*/ 271 w 274"/>
                  <a:gd name="T3" fmla="*/ 208 h 229"/>
                  <a:gd name="T4" fmla="*/ 267 w 274"/>
                  <a:gd name="T5" fmla="*/ 210 h 229"/>
                  <a:gd name="T6" fmla="*/ 260 w 274"/>
                  <a:gd name="T7" fmla="*/ 215 h 229"/>
                  <a:gd name="T8" fmla="*/ 250 w 274"/>
                  <a:gd name="T9" fmla="*/ 220 h 229"/>
                  <a:gd name="T10" fmla="*/ 238 w 274"/>
                  <a:gd name="T11" fmla="*/ 224 h 229"/>
                  <a:gd name="T12" fmla="*/ 226 w 274"/>
                  <a:gd name="T13" fmla="*/ 229 h 229"/>
                  <a:gd name="T14" fmla="*/ 212 w 274"/>
                  <a:gd name="T15" fmla="*/ 229 h 229"/>
                  <a:gd name="T16" fmla="*/ 198 w 274"/>
                  <a:gd name="T17" fmla="*/ 229 h 229"/>
                  <a:gd name="T18" fmla="*/ 181 w 274"/>
                  <a:gd name="T19" fmla="*/ 224 h 229"/>
                  <a:gd name="T20" fmla="*/ 167 w 274"/>
                  <a:gd name="T21" fmla="*/ 217 h 229"/>
                  <a:gd name="T22" fmla="*/ 152 w 274"/>
                  <a:gd name="T23" fmla="*/ 208 h 229"/>
                  <a:gd name="T24" fmla="*/ 140 w 274"/>
                  <a:gd name="T25" fmla="*/ 196 h 229"/>
                  <a:gd name="T26" fmla="*/ 133 w 274"/>
                  <a:gd name="T27" fmla="*/ 186 h 229"/>
                  <a:gd name="T28" fmla="*/ 128 w 274"/>
                  <a:gd name="T29" fmla="*/ 179 h 229"/>
                  <a:gd name="T30" fmla="*/ 126 w 274"/>
                  <a:gd name="T31" fmla="*/ 170 h 229"/>
                  <a:gd name="T32" fmla="*/ 124 w 274"/>
                  <a:gd name="T33" fmla="*/ 162 h 229"/>
                  <a:gd name="T34" fmla="*/ 124 w 274"/>
                  <a:gd name="T35" fmla="*/ 158 h 229"/>
                  <a:gd name="T36" fmla="*/ 124 w 274"/>
                  <a:gd name="T37" fmla="*/ 153 h 229"/>
                  <a:gd name="T38" fmla="*/ 124 w 274"/>
                  <a:gd name="T39" fmla="*/ 151 h 229"/>
                  <a:gd name="T40" fmla="*/ 124 w 274"/>
                  <a:gd name="T41" fmla="*/ 148 h 229"/>
                  <a:gd name="T42" fmla="*/ 124 w 274"/>
                  <a:gd name="T43" fmla="*/ 148 h 229"/>
                  <a:gd name="T44" fmla="*/ 119 w 274"/>
                  <a:gd name="T45" fmla="*/ 151 h 229"/>
                  <a:gd name="T46" fmla="*/ 114 w 274"/>
                  <a:gd name="T47" fmla="*/ 153 h 229"/>
                  <a:gd name="T48" fmla="*/ 109 w 274"/>
                  <a:gd name="T49" fmla="*/ 155 h 229"/>
                  <a:gd name="T50" fmla="*/ 102 w 274"/>
                  <a:gd name="T51" fmla="*/ 158 h 229"/>
                  <a:gd name="T52" fmla="*/ 93 w 274"/>
                  <a:gd name="T53" fmla="*/ 160 h 229"/>
                  <a:gd name="T54" fmla="*/ 85 w 274"/>
                  <a:gd name="T55" fmla="*/ 160 h 229"/>
                  <a:gd name="T56" fmla="*/ 76 w 274"/>
                  <a:gd name="T57" fmla="*/ 158 h 229"/>
                  <a:gd name="T58" fmla="*/ 66 w 274"/>
                  <a:gd name="T59" fmla="*/ 155 h 229"/>
                  <a:gd name="T60" fmla="*/ 57 w 274"/>
                  <a:gd name="T61" fmla="*/ 148 h 229"/>
                  <a:gd name="T62" fmla="*/ 47 w 274"/>
                  <a:gd name="T63" fmla="*/ 141 h 229"/>
                  <a:gd name="T64" fmla="*/ 43 w 274"/>
                  <a:gd name="T65" fmla="*/ 131 h 229"/>
                  <a:gd name="T66" fmla="*/ 40 w 274"/>
                  <a:gd name="T67" fmla="*/ 122 h 229"/>
                  <a:gd name="T68" fmla="*/ 38 w 274"/>
                  <a:gd name="T69" fmla="*/ 115 h 229"/>
                  <a:gd name="T70" fmla="*/ 38 w 274"/>
                  <a:gd name="T71" fmla="*/ 105 h 229"/>
                  <a:gd name="T72" fmla="*/ 38 w 274"/>
                  <a:gd name="T73" fmla="*/ 98 h 229"/>
                  <a:gd name="T74" fmla="*/ 40 w 274"/>
                  <a:gd name="T75" fmla="*/ 93 h 229"/>
                  <a:gd name="T76" fmla="*/ 43 w 274"/>
                  <a:gd name="T77" fmla="*/ 89 h 229"/>
                  <a:gd name="T78" fmla="*/ 43 w 274"/>
                  <a:gd name="T79" fmla="*/ 84 h 229"/>
                  <a:gd name="T80" fmla="*/ 43 w 274"/>
                  <a:gd name="T81" fmla="*/ 84 h 229"/>
                  <a:gd name="T82" fmla="*/ 43 w 274"/>
                  <a:gd name="T83" fmla="*/ 84 h 229"/>
                  <a:gd name="T84" fmla="*/ 38 w 274"/>
                  <a:gd name="T85" fmla="*/ 81 h 229"/>
                  <a:gd name="T86" fmla="*/ 33 w 274"/>
                  <a:gd name="T87" fmla="*/ 77 h 229"/>
                  <a:gd name="T88" fmla="*/ 28 w 274"/>
                  <a:gd name="T89" fmla="*/ 72 h 229"/>
                  <a:gd name="T90" fmla="*/ 21 w 274"/>
                  <a:gd name="T91" fmla="*/ 65 h 229"/>
                  <a:gd name="T92" fmla="*/ 16 w 274"/>
                  <a:gd name="T93" fmla="*/ 58 h 229"/>
                  <a:gd name="T94" fmla="*/ 9 w 274"/>
                  <a:gd name="T95" fmla="*/ 46 h 229"/>
                  <a:gd name="T96" fmla="*/ 4 w 274"/>
                  <a:gd name="T97" fmla="*/ 34 h 229"/>
                  <a:gd name="T98" fmla="*/ 2 w 274"/>
                  <a:gd name="T99" fmla="*/ 19 h 229"/>
                  <a:gd name="T100" fmla="*/ 0 w 274"/>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4" h="229">
                    <a:moveTo>
                      <a:pt x="274" y="205"/>
                    </a:moveTo>
                    <a:lnTo>
                      <a:pt x="271" y="208"/>
                    </a:lnTo>
                    <a:lnTo>
                      <a:pt x="267" y="210"/>
                    </a:lnTo>
                    <a:lnTo>
                      <a:pt x="260" y="215"/>
                    </a:lnTo>
                    <a:lnTo>
                      <a:pt x="250" y="220"/>
                    </a:lnTo>
                    <a:lnTo>
                      <a:pt x="238" y="224"/>
                    </a:lnTo>
                    <a:lnTo>
                      <a:pt x="226" y="229"/>
                    </a:lnTo>
                    <a:lnTo>
                      <a:pt x="212" y="229"/>
                    </a:lnTo>
                    <a:lnTo>
                      <a:pt x="198" y="229"/>
                    </a:lnTo>
                    <a:lnTo>
                      <a:pt x="181" y="224"/>
                    </a:lnTo>
                    <a:lnTo>
                      <a:pt x="167" y="217"/>
                    </a:lnTo>
                    <a:lnTo>
                      <a:pt x="152" y="208"/>
                    </a:lnTo>
                    <a:lnTo>
                      <a:pt x="140" y="196"/>
                    </a:lnTo>
                    <a:lnTo>
                      <a:pt x="133" y="186"/>
                    </a:lnTo>
                    <a:lnTo>
                      <a:pt x="128" y="179"/>
                    </a:lnTo>
                    <a:lnTo>
                      <a:pt x="126" y="170"/>
                    </a:lnTo>
                    <a:lnTo>
                      <a:pt x="124" y="162"/>
                    </a:lnTo>
                    <a:lnTo>
                      <a:pt x="124" y="158"/>
                    </a:lnTo>
                    <a:lnTo>
                      <a:pt x="124" y="153"/>
                    </a:lnTo>
                    <a:lnTo>
                      <a:pt x="124" y="151"/>
                    </a:lnTo>
                    <a:lnTo>
                      <a:pt x="124" y="148"/>
                    </a:lnTo>
                    <a:lnTo>
                      <a:pt x="119" y="151"/>
                    </a:lnTo>
                    <a:lnTo>
                      <a:pt x="114" y="153"/>
                    </a:lnTo>
                    <a:lnTo>
                      <a:pt x="109" y="155"/>
                    </a:lnTo>
                    <a:lnTo>
                      <a:pt x="102" y="158"/>
                    </a:lnTo>
                    <a:lnTo>
                      <a:pt x="93" y="160"/>
                    </a:lnTo>
                    <a:lnTo>
                      <a:pt x="85" y="160"/>
                    </a:lnTo>
                    <a:lnTo>
                      <a:pt x="76" y="158"/>
                    </a:lnTo>
                    <a:lnTo>
                      <a:pt x="66" y="155"/>
                    </a:lnTo>
                    <a:lnTo>
                      <a:pt x="57" y="148"/>
                    </a:lnTo>
                    <a:lnTo>
                      <a:pt x="47" y="141"/>
                    </a:lnTo>
                    <a:lnTo>
                      <a:pt x="43" y="131"/>
                    </a:lnTo>
                    <a:lnTo>
                      <a:pt x="40" y="122"/>
                    </a:lnTo>
                    <a:lnTo>
                      <a:pt x="38" y="115"/>
                    </a:lnTo>
                    <a:lnTo>
                      <a:pt x="38" y="105"/>
                    </a:lnTo>
                    <a:lnTo>
                      <a:pt x="38" y="98"/>
                    </a:lnTo>
                    <a:lnTo>
                      <a:pt x="40" y="93"/>
                    </a:lnTo>
                    <a:lnTo>
                      <a:pt x="43" y="89"/>
                    </a:lnTo>
                    <a:lnTo>
                      <a:pt x="43" y="84"/>
                    </a:lnTo>
                    <a:lnTo>
                      <a:pt x="38" y="81"/>
                    </a:lnTo>
                    <a:lnTo>
                      <a:pt x="33" y="77"/>
                    </a:lnTo>
                    <a:lnTo>
                      <a:pt x="28" y="72"/>
                    </a:lnTo>
                    <a:lnTo>
                      <a:pt x="21" y="65"/>
                    </a:lnTo>
                    <a:lnTo>
                      <a:pt x="16" y="58"/>
                    </a:lnTo>
                    <a:lnTo>
                      <a:pt x="9" y="46"/>
                    </a:lnTo>
                    <a:lnTo>
                      <a:pt x="4" y="34"/>
                    </a:lnTo>
                    <a:lnTo>
                      <a:pt x="2" y="19"/>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1" name="Freeform 108"/>
              <p:cNvSpPr>
                <a:spLocks/>
              </p:cNvSpPr>
              <p:nvPr/>
            </p:nvSpPr>
            <p:spPr bwMode="auto">
              <a:xfrm>
                <a:off x="4685" y="3659"/>
                <a:ext cx="352" cy="238"/>
              </a:xfrm>
              <a:custGeom>
                <a:avLst/>
                <a:gdLst>
                  <a:gd name="T0" fmla="*/ 355 w 355"/>
                  <a:gd name="T1" fmla="*/ 19 h 239"/>
                  <a:gd name="T2" fmla="*/ 348 w 355"/>
                  <a:gd name="T3" fmla="*/ 48 h 239"/>
                  <a:gd name="T4" fmla="*/ 336 w 355"/>
                  <a:gd name="T5" fmla="*/ 67 h 239"/>
                  <a:gd name="T6" fmla="*/ 324 w 355"/>
                  <a:gd name="T7" fmla="*/ 79 h 239"/>
                  <a:gd name="T8" fmla="*/ 315 w 355"/>
                  <a:gd name="T9" fmla="*/ 84 h 239"/>
                  <a:gd name="T10" fmla="*/ 315 w 355"/>
                  <a:gd name="T11" fmla="*/ 86 h 239"/>
                  <a:gd name="T12" fmla="*/ 317 w 355"/>
                  <a:gd name="T13" fmla="*/ 93 h 239"/>
                  <a:gd name="T14" fmla="*/ 319 w 355"/>
                  <a:gd name="T15" fmla="*/ 108 h 239"/>
                  <a:gd name="T16" fmla="*/ 317 w 355"/>
                  <a:gd name="T17" fmla="*/ 124 h 239"/>
                  <a:gd name="T18" fmla="*/ 310 w 355"/>
                  <a:gd name="T19" fmla="*/ 141 h 239"/>
                  <a:gd name="T20" fmla="*/ 291 w 355"/>
                  <a:gd name="T21" fmla="*/ 155 h 239"/>
                  <a:gd name="T22" fmla="*/ 272 w 355"/>
                  <a:gd name="T23" fmla="*/ 160 h 239"/>
                  <a:gd name="T24" fmla="*/ 255 w 355"/>
                  <a:gd name="T25" fmla="*/ 160 h 239"/>
                  <a:gd name="T26" fmla="*/ 243 w 355"/>
                  <a:gd name="T27" fmla="*/ 155 h 239"/>
                  <a:gd name="T28" fmla="*/ 234 w 355"/>
                  <a:gd name="T29" fmla="*/ 151 h 239"/>
                  <a:gd name="T30" fmla="*/ 234 w 355"/>
                  <a:gd name="T31" fmla="*/ 151 h 239"/>
                  <a:gd name="T32" fmla="*/ 234 w 355"/>
                  <a:gd name="T33" fmla="*/ 158 h 239"/>
                  <a:gd name="T34" fmla="*/ 231 w 355"/>
                  <a:gd name="T35" fmla="*/ 170 h 239"/>
                  <a:gd name="T36" fmla="*/ 224 w 355"/>
                  <a:gd name="T37" fmla="*/ 189 h 239"/>
                  <a:gd name="T38" fmla="*/ 205 w 355"/>
                  <a:gd name="T39" fmla="*/ 208 h 239"/>
                  <a:gd name="T40" fmla="*/ 176 w 355"/>
                  <a:gd name="T41" fmla="*/ 227 h 239"/>
                  <a:gd name="T42" fmla="*/ 145 w 355"/>
                  <a:gd name="T43" fmla="*/ 232 h 239"/>
                  <a:gd name="T44" fmla="*/ 119 w 355"/>
                  <a:gd name="T45" fmla="*/ 224 h 239"/>
                  <a:gd name="T46" fmla="*/ 98 w 355"/>
                  <a:gd name="T47" fmla="*/ 215 h 239"/>
                  <a:gd name="T48" fmla="*/ 86 w 355"/>
                  <a:gd name="T49" fmla="*/ 208 h 239"/>
                  <a:gd name="T50" fmla="*/ 83 w 355"/>
                  <a:gd name="T51" fmla="*/ 208 h 239"/>
                  <a:gd name="T52" fmla="*/ 83 w 355"/>
                  <a:gd name="T53" fmla="*/ 213 h 239"/>
                  <a:gd name="T54" fmla="*/ 79 w 355"/>
                  <a:gd name="T55" fmla="*/ 222 h 239"/>
                  <a:gd name="T56" fmla="*/ 69 w 355"/>
                  <a:gd name="T57" fmla="*/ 232 h 239"/>
                  <a:gd name="T58" fmla="*/ 52 w 355"/>
                  <a:gd name="T59" fmla="*/ 236 h 239"/>
                  <a:gd name="T60" fmla="*/ 31 w 355"/>
                  <a:gd name="T61" fmla="*/ 236 h 239"/>
                  <a:gd name="T62" fmla="*/ 14 w 355"/>
                  <a:gd name="T63" fmla="*/ 232 h 239"/>
                  <a:gd name="T64" fmla="*/ 5 w 355"/>
                  <a:gd name="T65" fmla="*/ 222 h 239"/>
                  <a:gd name="T66" fmla="*/ 0 w 355"/>
                  <a:gd name="T67" fmla="*/ 213 h 239"/>
                  <a:gd name="T68" fmla="*/ 0 w 355"/>
                  <a:gd name="T69" fmla="*/ 208 h 2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5" h="239">
                    <a:moveTo>
                      <a:pt x="355" y="0"/>
                    </a:moveTo>
                    <a:lnTo>
                      <a:pt x="355" y="19"/>
                    </a:lnTo>
                    <a:lnTo>
                      <a:pt x="353" y="34"/>
                    </a:lnTo>
                    <a:lnTo>
                      <a:pt x="348" y="48"/>
                    </a:lnTo>
                    <a:lnTo>
                      <a:pt x="341" y="58"/>
                    </a:lnTo>
                    <a:lnTo>
                      <a:pt x="336" y="67"/>
                    </a:lnTo>
                    <a:lnTo>
                      <a:pt x="329" y="74"/>
                    </a:lnTo>
                    <a:lnTo>
                      <a:pt x="324" y="79"/>
                    </a:lnTo>
                    <a:lnTo>
                      <a:pt x="319" y="81"/>
                    </a:lnTo>
                    <a:lnTo>
                      <a:pt x="315" y="84"/>
                    </a:lnTo>
                    <a:lnTo>
                      <a:pt x="315" y="86"/>
                    </a:lnTo>
                    <a:lnTo>
                      <a:pt x="315" y="89"/>
                    </a:lnTo>
                    <a:lnTo>
                      <a:pt x="317" y="93"/>
                    </a:lnTo>
                    <a:lnTo>
                      <a:pt x="319" y="100"/>
                    </a:lnTo>
                    <a:lnTo>
                      <a:pt x="319" y="108"/>
                    </a:lnTo>
                    <a:lnTo>
                      <a:pt x="319" y="115"/>
                    </a:lnTo>
                    <a:lnTo>
                      <a:pt x="317" y="124"/>
                    </a:lnTo>
                    <a:lnTo>
                      <a:pt x="315" y="131"/>
                    </a:lnTo>
                    <a:lnTo>
                      <a:pt x="310" y="141"/>
                    </a:lnTo>
                    <a:lnTo>
                      <a:pt x="300" y="151"/>
                    </a:lnTo>
                    <a:lnTo>
                      <a:pt x="291" y="155"/>
                    </a:lnTo>
                    <a:lnTo>
                      <a:pt x="281" y="160"/>
                    </a:lnTo>
                    <a:lnTo>
                      <a:pt x="272" y="160"/>
                    </a:lnTo>
                    <a:lnTo>
                      <a:pt x="265" y="160"/>
                    </a:lnTo>
                    <a:lnTo>
                      <a:pt x="255" y="160"/>
                    </a:lnTo>
                    <a:lnTo>
                      <a:pt x="248" y="158"/>
                    </a:lnTo>
                    <a:lnTo>
                      <a:pt x="243" y="155"/>
                    </a:lnTo>
                    <a:lnTo>
                      <a:pt x="238" y="153"/>
                    </a:lnTo>
                    <a:lnTo>
                      <a:pt x="234" y="151"/>
                    </a:lnTo>
                    <a:lnTo>
                      <a:pt x="234" y="153"/>
                    </a:lnTo>
                    <a:lnTo>
                      <a:pt x="234" y="158"/>
                    </a:lnTo>
                    <a:lnTo>
                      <a:pt x="234" y="162"/>
                    </a:lnTo>
                    <a:lnTo>
                      <a:pt x="231" y="170"/>
                    </a:lnTo>
                    <a:lnTo>
                      <a:pt x="229" y="179"/>
                    </a:lnTo>
                    <a:lnTo>
                      <a:pt x="224" y="189"/>
                    </a:lnTo>
                    <a:lnTo>
                      <a:pt x="217" y="198"/>
                    </a:lnTo>
                    <a:lnTo>
                      <a:pt x="205" y="208"/>
                    </a:lnTo>
                    <a:lnTo>
                      <a:pt x="191" y="217"/>
                    </a:lnTo>
                    <a:lnTo>
                      <a:pt x="176" y="227"/>
                    </a:lnTo>
                    <a:lnTo>
                      <a:pt x="160" y="229"/>
                    </a:lnTo>
                    <a:lnTo>
                      <a:pt x="145" y="232"/>
                    </a:lnTo>
                    <a:lnTo>
                      <a:pt x="131" y="229"/>
                    </a:lnTo>
                    <a:lnTo>
                      <a:pt x="119" y="224"/>
                    </a:lnTo>
                    <a:lnTo>
                      <a:pt x="107" y="220"/>
                    </a:lnTo>
                    <a:lnTo>
                      <a:pt x="98" y="215"/>
                    </a:lnTo>
                    <a:lnTo>
                      <a:pt x="90" y="210"/>
                    </a:lnTo>
                    <a:lnTo>
                      <a:pt x="86" y="208"/>
                    </a:lnTo>
                    <a:lnTo>
                      <a:pt x="83" y="208"/>
                    </a:lnTo>
                    <a:lnTo>
                      <a:pt x="83" y="210"/>
                    </a:lnTo>
                    <a:lnTo>
                      <a:pt x="83" y="213"/>
                    </a:lnTo>
                    <a:lnTo>
                      <a:pt x="81" y="217"/>
                    </a:lnTo>
                    <a:lnTo>
                      <a:pt x="79" y="222"/>
                    </a:lnTo>
                    <a:lnTo>
                      <a:pt x="74" y="227"/>
                    </a:lnTo>
                    <a:lnTo>
                      <a:pt x="69" y="232"/>
                    </a:lnTo>
                    <a:lnTo>
                      <a:pt x="62" y="234"/>
                    </a:lnTo>
                    <a:lnTo>
                      <a:pt x="52" y="236"/>
                    </a:lnTo>
                    <a:lnTo>
                      <a:pt x="43" y="239"/>
                    </a:lnTo>
                    <a:lnTo>
                      <a:pt x="31" y="236"/>
                    </a:lnTo>
                    <a:lnTo>
                      <a:pt x="21" y="234"/>
                    </a:lnTo>
                    <a:lnTo>
                      <a:pt x="14" y="232"/>
                    </a:lnTo>
                    <a:lnTo>
                      <a:pt x="9" y="227"/>
                    </a:lnTo>
                    <a:lnTo>
                      <a:pt x="5" y="222"/>
                    </a:lnTo>
                    <a:lnTo>
                      <a:pt x="2" y="217"/>
                    </a:lnTo>
                    <a:lnTo>
                      <a:pt x="0" y="213"/>
                    </a:lnTo>
                    <a:lnTo>
                      <a:pt x="0" y="210"/>
                    </a:lnTo>
                    <a:lnTo>
                      <a:pt x="0" y="208"/>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02" name="Group 109"/>
            <p:cNvGrpSpPr>
              <a:grpSpLocks/>
            </p:cNvGrpSpPr>
            <p:nvPr/>
          </p:nvGrpSpPr>
          <p:grpSpPr bwMode="auto">
            <a:xfrm>
              <a:off x="3366" y="3430"/>
              <a:ext cx="632" cy="470"/>
              <a:chOff x="3366" y="3430"/>
              <a:chExt cx="632" cy="470"/>
            </a:xfrm>
          </p:grpSpPr>
          <p:sp>
            <p:nvSpPr>
              <p:cNvPr id="1124" name="Freeform 110"/>
              <p:cNvSpPr>
                <a:spLocks/>
              </p:cNvSpPr>
              <p:nvPr/>
            </p:nvSpPr>
            <p:spPr bwMode="auto">
              <a:xfrm>
                <a:off x="3723" y="3441"/>
                <a:ext cx="275" cy="228"/>
              </a:xfrm>
              <a:custGeom>
                <a:avLst/>
                <a:gdLst>
                  <a:gd name="T0" fmla="*/ 0 w 276"/>
                  <a:gd name="T1" fmla="*/ 24 h 229"/>
                  <a:gd name="T2" fmla="*/ 4 w 276"/>
                  <a:gd name="T3" fmla="*/ 24 h 229"/>
                  <a:gd name="T4" fmla="*/ 7 w 276"/>
                  <a:gd name="T5" fmla="*/ 19 h 229"/>
                  <a:gd name="T6" fmla="*/ 16 w 276"/>
                  <a:gd name="T7" fmla="*/ 14 h 229"/>
                  <a:gd name="T8" fmla="*/ 26 w 276"/>
                  <a:gd name="T9" fmla="*/ 10 h 229"/>
                  <a:gd name="T10" fmla="*/ 35 w 276"/>
                  <a:gd name="T11" fmla="*/ 5 h 229"/>
                  <a:gd name="T12" fmla="*/ 50 w 276"/>
                  <a:gd name="T13" fmla="*/ 2 h 229"/>
                  <a:gd name="T14" fmla="*/ 64 w 276"/>
                  <a:gd name="T15" fmla="*/ 0 h 229"/>
                  <a:gd name="T16" fmla="*/ 78 w 276"/>
                  <a:gd name="T17" fmla="*/ 0 h 229"/>
                  <a:gd name="T18" fmla="*/ 95 w 276"/>
                  <a:gd name="T19" fmla="*/ 5 h 229"/>
                  <a:gd name="T20" fmla="*/ 109 w 276"/>
                  <a:gd name="T21" fmla="*/ 12 h 229"/>
                  <a:gd name="T22" fmla="*/ 124 w 276"/>
                  <a:gd name="T23" fmla="*/ 24 h 229"/>
                  <a:gd name="T24" fmla="*/ 133 w 276"/>
                  <a:gd name="T25" fmla="*/ 33 h 229"/>
                  <a:gd name="T26" fmla="*/ 143 w 276"/>
                  <a:gd name="T27" fmla="*/ 43 h 229"/>
                  <a:gd name="T28" fmla="*/ 147 w 276"/>
                  <a:gd name="T29" fmla="*/ 52 h 229"/>
                  <a:gd name="T30" fmla="*/ 150 w 276"/>
                  <a:gd name="T31" fmla="*/ 60 h 229"/>
                  <a:gd name="T32" fmla="*/ 152 w 276"/>
                  <a:gd name="T33" fmla="*/ 67 h 229"/>
                  <a:gd name="T34" fmla="*/ 152 w 276"/>
                  <a:gd name="T35" fmla="*/ 74 h 229"/>
                  <a:gd name="T36" fmla="*/ 152 w 276"/>
                  <a:gd name="T37" fmla="*/ 79 h 229"/>
                  <a:gd name="T38" fmla="*/ 152 w 276"/>
                  <a:gd name="T39" fmla="*/ 81 h 229"/>
                  <a:gd name="T40" fmla="*/ 152 w 276"/>
                  <a:gd name="T41" fmla="*/ 81 h 229"/>
                  <a:gd name="T42" fmla="*/ 152 w 276"/>
                  <a:gd name="T43" fmla="*/ 81 h 229"/>
                  <a:gd name="T44" fmla="*/ 155 w 276"/>
                  <a:gd name="T45" fmla="*/ 79 h 229"/>
                  <a:gd name="T46" fmla="*/ 159 w 276"/>
                  <a:gd name="T47" fmla="*/ 76 h 229"/>
                  <a:gd name="T48" fmla="*/ 167 w 276"/>
                  <a:gd name="T49" fmla="*/ 74 h 229"/>
                  <a:gd name="T50" fmla="*/ 174 w 276"/>
                  <a:gd name="T51" fmla="*/ 72 h 229"/>
                  <a:gd name="T52" fmla="*/ 181 w 276"/>
                  <a:gd name="T53" fmla="*/ 69 h 229"/>
                  <a:gd name="T54" fmla="*/ 190 w 276"/>
                  <a:gd name="T55" fmla="*/ 69 h 229"/>
                  <a:gd name="T56" fmla="*/ 200 w 276"/>
                  <a:gd name="T57" fmla="*/ 72 h 229"/>
                  <a:gd name="T58" fmla="*/ 209 w 276"/>
                  <a:gd name="T59" fmla="*/ 74 h 229"/>
                  <a:gd name="T60" fmla="*/ 219 w 276"/>
                  <a:gd name="T61" fmla="*/ 81 h 229"/>
                  <a:gd name="T62" fmla="*/ 229 w 276"/>
                  <a:gd name="T63" fmla="*/ 91 h 229"/>
                  <a:gd name="T64" fmla="*/ 233 w 276"/>
                  <a:gd name="T65" fmla="*/ 98 h 229"/>
                  <a:gd name="T66" fmla="*/ 236 w 276"/>
                  <a:gd name="T67" fmla="*/ 107 h 229"/>
                  <a:gd name="T68" fmla="*/ 238 w 276"/>
                  <a:gd name="T69" fmla="*/ 117 h 229"/>
                  <a:gd name="T70" fmla="*/ 238 w 276"/>
                  <a:gd name="T71" fmla="*/ 124 h 229"/>
                  <a:gd name="T72" fmla="*/ 236 w 276"/>
                  <a:gd name="T73" fmla="*/ 131 h 229"/>
                  <a:gd name="T74" fmla="*/ 236 w 276"/>
                  <a:gd name="T75" fmla="*/ 138 h 229"/>
                  <a:gd name="T76" fmla="*/ 233 w 276"/>
                  <a:gd name="T77" fmla="*/ 143 h 229"/>
                  <a:gd name="T78" fmla="*/ 233 w 276"/>
                  <a:gd name="T79" fmla="*/ 145 h 229"/>
                  <a:gd name="T80" fmla="*/ 231 w 276"/>
                  <a:gd name="T81" fmla="*/ 145 h 229"/>
                  <a:gd name="T82" fmla="*/ 233 w 276"/>
                  <a:gd name="T83" fmla="*/ 148 h 229"/>
                  <a:gd name="T84" fmla="*/ 236 w 276"/>
                  <a:gd name="T85" fmla="*/ 148 h 229"/>
                  <a:gd name="T86" fmla="*/ 240 w 276"/>
                  <a:gd name="T87" fmla="*/ 153 h 229"/>
                  <a:gd name="T88" fmla="*/ 248 w 276"/>
                  <a:gd name="T89" fmla="*/ 157 h 229"/>
                  <a:gd name="T90" fmla="*/ 252 w 276"/>
                  <a:gd name="T91" fmla="*/ 164 h 229"/>
                  <a:gd name="T92" fmla="*/ 259 w 276"/>
                  <a:gd name="T93" fmla="*/ 174 h 229"/>
                  <a:gd name="T94" fmla="*/ 267 w 276"/>
                  <a:gd name="T95" fmla="*/ 184 h 229"/>
                  <a:gd name="T96" fmla="*/ 271 w 276"/>
                  <a:gd name="T97" fmla="*/ 195 h 229"/>
                  <a:gd name="T98" fmla="*/ 274 w 276"/>
                  <a:gd name="T99" fmla="*/ 212 h 229"/>
                  <a:gd name="T100" fmla="*/ 276 w 276"/>
                  <a:gd name="T101" fmla="*/ 229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6" h="229">
                    <a:moveTo>
                      <a:pt x="0" y="24"/>
                    </a:moveTo>
                    <a:lnTo>
                      <a:pt x="4" y="24"/>
                    </a:lnTo>
                    <a:lnTo>
                      <a:pt x="7" y="19"/>
                    </a:lnTo>
                    <a:lnTo>
                      <a:pt x="16" y="14"/>
                    </a:lnTo>
                    <a:lnTo>
                      <a:pt x="26" y="10"/>
                    </a:lnTo>
                    <a:lnTo>
                      <a:pt x="35" y="5"/>
                    </a:lnTo>
                    <a:lnTo>
                      <a:pt x="50" y="2"/>
                    </a:lnTo>
                    <a:lnTo>
                      <a:pt x="64" y="0"/>
                    </a:lnTo>
                    <a:lnTo>
                      <a:pt x="78" y="0"/>
                    </a:lnTo>
                    <a:lnTo>
                      <a:pt x="95" y="5"/>
                    </a:lnTo>
                    <a:lnTo>
                      <a:pt x="109" y="12"/>
                    </a:lnTo>
                    <a:lnTo>
                      <a:pt x="124" y="24"/>
                    </a:lnTo>
                    <a:lnTo>
                      <a:pt x="133" y="33"/>
                    </a:lnTo>
                    <a:lnTo>
                      <a:pt x="143" y="43"/>
                    </a:lnTo>
                    <a:lnTo>
                      <a:pt x="147" y="52"/>
                    </a:lnTo>
                    <a:lnTo>
                      <a:pt x="150" y="60"/>
                    </a:lnTo>
                    <a:lnTo>
                      <a:pt x="152" y="67"/>
                    </a:lnTo>
                    <a:lnTo>
                      <a:pt x="152" y="74"/>
                    </a:lnTo>
                    <a:lnTo>
                      <a:pt x="152" y="79"/>
                    </a:lnTo>
                    <a:lnTo>
                      <a:pt x="152" y="81"/>
                    </a:lnTo>
                    <a:lnTo>
                      <a:pt x="155" y="79"/>
                    </a:lnTo>
                    <a:lnTo>
                      <a:pt x="159" y="76"/>
                    </a:lnTo>
                    <a:lnTo>
                      <a:pt x="167" y="74"/>
                    </a:lnTo>
                    <a:lnTo>
                      <a:pt x="174" y="72"/>
                    </a:lnTo>
                    <a:lnTo>
                      <a:pt x="181" y="69"/>
                    </a:lnTo>
                    <a:lnTo>
                      <a:pt x="190" y="69"/>
                    </a:lnTo>
                    <a:lnTo>
                      <a:pt x="200" y="72"/>
                    </a:lnTo>
                    <a:lnTo>
                      <a:pt x="209" y="74"/>
                    </a:lnTo>
                    <a:lnTo>
                      <a:pt x="219" y="81"/>
                    </a:lnTo>
                    <a:lnTo>
                      <a:pt x="229" y="91"/>
                    </a:lnTo>
                    <a:lnTo>
                      <a:pt x="233" y="98"/>
                    </a:lnTo>
                    <a:lnTo>
                      <a:pt x="236" y="107"/>
                    </a:lnTo>
                    <a:lnTo>
                      <a:pt x="238" y="117"/>
                    </a:lnTo>
                    <a:lnTo>
                      <a:pt x="238" y="124"/>
                    </a:lnTo>
                    <a:lnTo>
                      <a:pt x="236" y="131"/>
                    </a:lnTo>
                    <a:lnTo>
                      <a:pt x="236" y="138"/>
                    </a:lnTo>
                    <a:lnTo>
                      <a:pt x="233" y="143"/>
                    </a:lnTo>
                    <a:lnTo>
                      <a:pt x="233" y="145"/>
                    </a:lnTo>
                    <a:lnTo>
                      <a:pt x="231" y="145"/>
                    </a:lnTo>
                    <a:lnTo>
                      <a:pt x="233" y="148"/>
                    </a:lnTo>
                    <a:lnTo>
                      <a:pt x="236" y="148"/>
                    </a:lnTo>
                    <a:lnTo>
                      <a:pt x="240" y="153"/>
                    </a:lnTo>
                    <a:lnTo>
                      <a:pt x="248" y="157"/>
                    </a:lnTo>
                    <a:lnTo>
                      <a:pt x="252" y="164"/>
                    </a:lnTo>
                    <a:lnTo>
                      <a:pt x="259" y="174"/>
                    </a:lnTo>
                    <a:lnTo>
                      <a:pt x="267" y="184"/>
                    </a:lnTo>
                    <a:lnTo>
                      <a:pt x="271" y="195"/>
                    </a:lnTo>
                    <a:lnTo>
                      <a:pt x="274" y="212"/>
                    </a:lnTo>
                    <a:lnTo>
                      <a:pt x="276" y="229"/>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5" name="Freeform 111"/>
              <p:cNvSpPr>
                <a:spLocks/>
              </p:cNvSpPr>
              <p:nvPr/>
            </p:nvSpPr>
            <p:spPr bwMode="auto">
              <a:xfrm>
                <a:off x="3367" y="3431"/>
                <a:ext cx="356" cy="234"/>
              </a:xfrm>
              <a:custGeom>
                <a:avLst/>
                <a:gdLst>
                  <a:gd name="T0" fmla="*/ 3 w 358"/>
                  <a:gd name="T1" fmla="*/ 220 h 236"/>
                  <a:gd name="T2" fmla="*/ 10 w 358"/>
                  <a:gd name="T3" fmla="*/ 194 h 236"/>
                  <a:gd name="T4" fmla="*/ 22 w 358"/>
                  <a:gd name="T5" fmla="*/ 174 h 236"/>
                  <a:gd name="T6" fmla="*/ 34 w 358"/>
                  <a:gd name="T7" fmla="*/ 163 h 236"/>
                  <a:gd name="T8" fmla="*/ 43 w 358"/>
                  <a:gd name="T9" fmla="*/ 155 h 236"/>
                  <a:gd name="T10" fmla="*/ 43 w 358"/>
                  <a:gd name="T11" fmla="*/ 155 h 236"/>
                  <a:gd name="T12" fmla="*/ 41 w 358"/>
                  <a:gd name="T13" fmla="*/ 146 h 236"/>
                  <a:gd name="T14" fmla="*/ 39 w 358"/>
                  <a:gd name="T15" fmla="*/ 134 h 236"/>
                  <a:gd name="T16" fmla="*/ 39 w 358"/>
                  <a:gd name="T17" fmla="*/ 117 h 236"/>
                  <a:gd name="T18" fmla="*/ 48 w 358"/>
                  <a:gd name="T19" fmla="*/ 98 h 236"/>
                  <a:gd name="T20" fmla="*/ 65 w 358"/>
                  <a:gd name="T21" fmla="*/ 84 h 236"/>
                  <a:gd name="T22" fmla="*/ 84 w 358"/>
                  <a:gd name="T23" fmla="*/ 79 h 236"/>
                  <a:gd name="T24" fmla="*/ 103 w 358"/>
                  <a:gd name="T25" fmla="*/ 82 h 236"/>
                  <a:gd name="T26" fmla="*/ 115 w 358"/>
                  <a:gd name="T27" fmla="*/ 86 h 236"/>
                  <a:gd name="T28" fmla="*/ 122 w 358"/>
                  <a:gd name="T29" fmla="*/ 91 h 236"/>
                  <a:gd name="T30" fmla="*/ 124 w 358"/>
                  <a:gd name="T31" fmla="*/ 89 h 236"/>
                  <a:gd name="T32" fmla="*/ 122 w 358"/>
                  <a:gd name="T33" fmla="*/ 82 h 236"/>
                  <a:gd name="T34" fmla="*/ 124 w 358"/>
                  <a:gd name="T35" fmla="*/ 70 h 236"/>
                  <a:gd name="T36" fmla="*/ 134 w 358"/>
                  <a:gd name="T37" fmla="*/ 53 h 236"/>
                  <a:gd name="T38" fmla="*/ 153 w 358"/>
                  <a:gd name="T39" fmla="*/ 31 h 236"/>
                  <a:gd name="T40" fmla="*/ 182 w 358"/>
                  <a:gd name="T41" fmla="*/ 15 h 236"/>
                  <a:gd name="T42" fmla="*/ 213 w 358"/>
                  <a:gd name="T43" fmla="*/ 10 h 236"/>
                  <a:gd name="T44" fmla="*/ 239 w 358"/>
                  <a:gd name="T45" fmla="*/ 15 h 236"/>
                  <a:gd name="T46" fmla="*/ 260 w 358"/>
                  <a:gd name="T47" fmla="*/ 24 h 236"/>
                  <a:gd name="T48" fmla="*/ 272 w 358"/>
                  <a:gd name="T49" fmla="*/ 31 h 236"/>
                  <a:gd name="T50" fmla="*/ 275 w 358"/>
                  <a:gd name="T51" fmla="*/ 31 h 236"/>
                  <a:gd name="T52" fmla="*/ 275 w 358"/>
                  <a:gd name="T53" fmla="*/ 27 h 236"/>
                  <a:gd name="T54" fmla="*/ 279 w 358"/>
                  <a:gd name="T55" fmla="*/ 17 h 236"/>
                  <a:gd name="T56" fmla="*/ 289 w 358"/>
                  <a:gd name="T57" fmla="*/ 8 h 236"/>
                  <a:gd name="T58" fmla="*/ 306 w 358"/>
                  <a:gd name="T59" fmla="*/ 3 h 236"/>
                  <a:gd name="T60" fmla="*/ 327 w 358"/>
                  <a:gd name="T61" fmla="*/ 3 h 236"/>
                  <a:gd name="T62" fmla="*/ 344 w 358"/>
                  <a:gd name="T63" fmla="*/ 8 h 236"/>
                  <a:gd name="T64" fmla="*/ 351 w 358"/>
                  <a:gd name="T65" fmla="*/ 17 h 236"/>
                  <a:gd name="T66" fmla="*/ 356 w 358"/>
                  <a:gd name="T67" fmla="*/ 27 h 236"/>
                  <a:gd name="T68" fmla="*/ 358 w 358"/>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8" h="236">
                    <a:moveTo>
                      <a:pt x="0" y="236"/>
                    </a:moveTo>
                    <a:lnTo>
                      <a:pt x="3" y="220"/>
                    </a:lnTo>
                    <a:lnTo>
                      <a:pt x="5" y="205"/>
                    </a:lnTo>
                    <a:lnTo>
                      <a:pt x="10" y="194"/>
                    </a:lnTo>
                    <a:lnTo>
                      <a:pt x="15" y="182"/>
                    </a:lnTo>
                    <a:lnTo>
                      <a:pt x="22" y="174"/>
                    </a:lnTo>
                    <a:lnTo>
                      <a:pt x="29" y="167"/>
                    </a:lnTo>
                    <a:lnTo>
                      <a:pt x="34" y="163"/>
                    </a:lnTo>
                    <a:lnTo>
                      <a:pt x="39" y="158"/>
                    </a:lnTo>
                    <a:lnTo>
                      <a:pt x="43" y="155"/>
                    </a:lnTo>
                    <a:lnTo>
                      <a:pt x="41" y="151"/>
                    </a:lnTo>
                    <a:lnTo>
                      <a:pt x="41" y="146"/>
                    </a:lnTo>
                    <a:lnTo>
                      <a:pt x="39" y="141"/>
                    </a:lnTo>
                    <a:lnTo>
                      <a:pt x="39" y="134"/>
                    </a:lnTo>
                    <a:lnTo>
                      <a:pt x="39" y="124"/>
                    </a:lnTo>
                    <a:lnTo>
                      <a:pt x="39" y="117"/>
                    </a:lnTo>
                    <a:lnTo>
                      <a:pt x="43" y="108"/>
                    </a:lnTo>
                    <a:lnTo>
                      <a:pt x="48" y="98"/>
                    </a:lnTo>
                    <a:lnTo>
                      <a:pt x="55" y="91"/>
                    </a:lnTo>
                    <a:lnTo>
                      <a:pt x="65" y="84"/>
                    </a:lnTo>
                    <a:lnTo>
                      <a:pt x="77" y="82"/>
                    </a:lnTo>
                    <a:lnTo>
                      <a:pt x="84" y="79"/>
                    </a:lnTo>
                    <a:lnTo>
                      <a:pt x="93" y="79"/>
                    </a:lnTo>
                    <a:lnTo>
                      <a:pt x="103" y="82"/>
                    </a:lnTo>
                    <a:lnTo>
                      <a:pt x="110" y="84"/>
                    </a:lnTo>
                    <a:lnTo>
                      <a:pt x="115" y="86"/>
                    </a:lnTo>
                    <a:lnTo>
                      <a:pt x="120" y="89"/>
                    </a:lnTo>
                    <a:lnTo>
                      <a:pt x="122" y="91"/>
                    </a:lnTo>
                    <a:lnTo>
                      <a:pt x="124" y="91"/>
                    </a:lnTo>
                    <a:lnTo>
                      <a:pt x="124" y="89"/>
                    </a:lnTo>
                    <a:lnTo>
                      <a:pt x="122" y="86"/>
                    </a:lnTo>
                    <a:lnTo>
                      <a:pt x="122" y="82"/>
                    </a:lnTo>
                    <a:lnTo>
                      <a:pt x="124" y="77"/>
                    </a:lnTo>
                    <a:lnTo>
                      <a:pt x="124" y="70"/>
                    </a:lnTo>
                    <a:lnTo>
                      <a:pt x="129" y="60"/>
                    </a:lnTo>
                    <a:lnTo>
                      <a:pt x="134" y="53"/>
                    </a:lnTo>
                    <a:lnTo>
                      <a:pt x="141" y="43"/>
                    </a:lnTo>
                    <a:lnTo>
                      <a:pt x="153" y="31"/>
                    </a:lnTo>
                    <a:lnTo>
                      <a:pt x="165" y="22"/>
                    </a:lnTo>
                    <a:lnTo>
                      <a:pt x="182" y="15"/>
                    </a:lnTo>
                    <a:lnTo>
                      <a:pt x="196" y="10"/>
                    </a:lnTo>
                    <a:lnTo>
                      <a:pt x="213" y="10"/>
                    </a:lnTo>
                    <a:lnTo>
                      <a:pt x="227" y="10"/>
                    </a:lnTo>
                    <a:lnTo>
                      <a:pt x="239" y="15"/>
                    </a:lnTo>
                    <a:lnTo>
                      <a:pt x="251" y="20"/>
                    </a:lnTo>
                    <a:lnTo>
                      <a:pt x="260" y="24"/>
                    </a:lnTo>
                    <a:lnTo>
                      <a:pt x="267" y="29"/>
                    </a:lnTo>
                    <a:lnTo>
                      <a:pt x="272" y="31"/>
                    </a:lnTo>
                    <a:lnTo>
                      <a:pt x="275" y="34"/>
                    </a:lnTo>
                    <a:lnTo>
                      <a:pt x="275" y="31"/>
                    </a:lnTo>
                    <a:lnTo>
                      <a:pt x="275" y="29"/>
                    </a:lnTo>
                    <a:lnTo>
                      <a:pt x="275" y="27"/>
                    </a:lnTo>
                    <a:lnTo>
                      <a:pt x="277" y="22"/>
                    </a:lnTo>
                    <a:lnTo>
                      <a:pt x="279" y="17"/>
                    </a:lnTo>
                    <a:lnTo>
                      <a:pt x="284" y="12"/>
                    </a:lnTo>
                    <a:lnTo>
                      <a:pt x="289" y="8"/>
                    </a:lnTo>
                    <a:lnTo>
                      <a:pt x="296" y="5"/>
                    </a:lnTo>
                    <a:lnTo>
                      <a:pt x="306" y="3"/>
                    </a:lnTo>
                    <a:lnTo>
                      <a:pt x="315" y="0"/>
                    </a:lnTo>
                    <a:lnTo>
                      <a:pt x="327" y="3"/>
                    </a:lnTo>
                    <a:lnTo>
                      <a:pt x="337" y="5"/>
                    </a:lnTo>
                    <a:lnTo>
                      <a:pt x="344" y="8"/>
                    </a:lnTo>
                    <a:lnTo>
                      <a:pt x="348" y="12"/>
                    </a:lnTo>
                    <a:lnTo>
                      <a:pt x="351" y="17"/>
                    </a:lnTo>
                    <a:lnTo>
                      <a:pt x="356" y="22"/>
                    </a:lnTo>
                    <a:lnTo>
                      <a:pt x="356" y="27"/>
                    </a:lnTo>
                    <a:lnTo>
                      <a:pt x="358" y="29"/>
                    </a:lnTo>
                    <a:lnTo>
                      <a:pt x="358" y="31"/>
                    </a:lnTo>
                    <a:lnTo>
                      <a:pt x="358" y="34"/>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 name="Freeform 112"/>
              <p:cNvSpPr>
                <a:spLocks/>
              </p:cNvSpPr>
              <p:nvPr/>
            </p:nvSpPr>
            <p:spPr bwMode="auto">
              <a:xfrm>
                <a:off x="3367" y="3666"/>
                <a:ext cx="272" cy="228"/>
              </a:xfrm>
              <a:custGeom>
                <a:avLst/>
                <a:gdLst>
                  <a:gd name="T0" fmla="*/ 272 w 272"/>
                  <a:gd name="T1" fmla="*/ 203 h 229"/>
                  <a:gd name="T2" fmla="*/ 272 w 272"/>
                  <a:gd name="T3" fmla="*/ 205 h 229"/>
                  <a:gd name="T4" fmla="*/ 267 w 272"/>
                  <a:gd name="T5" fmla="*/ 208 h 229"/>
                  <a:gd name="T6" fmla="*/ 260 w 272"/>
                  <a:gd name="T7" fmla="*/ 212 h 229"/>
                  <a:gd name="T8" fmla="*/ 251 w 272"/>
                  <a:gd name="T9" fmla="*/ 217 h 229"/>
                  <a:gd name="T10" fmla="*/ 239 w 272"/>
                  <a:gd name="T11" fmla="*/ 222 h 229"/>
                  <a:gd name="T12" fmla="*/ 227 w 272"/>
                  <a:gd name="T13" fmla="*/ 227 h 229"/>
                  <a:gd name="T14" fmla="*/ 213 w 272"/>
                  <a:gd name="T15" fmla="*/ 229 h 229"/>
                  <a:gd name="T16" fmla="*/ 196 w 272"/>
                  <a:gd name="T17" fmla="*/ 227 h 229"/>
                  <a:gd name="T18" fmla="*/ 182 w 272"/>
                  <a:gd name="T19" fmla="*/ 224 h 229"/>
                  <a:gd name="T20" fmla="*/ 165 w 272"/>
                  <a:gd name="T21" fmla="*/ 215 h 229"/>
                  <a:gd name="T22" fmla="*/ 153 w 272"/>
                  <a:gd name="T23" fmla="*/ 205 h 229"/>
                  <a:gd name="T24" fmla="*/ 141 w 272"/>
                  <a:gd name="T25" fmla="*/ 196 h 229"/>
                  <a:gd name="T26" fmla="*/ 134 w 272"/>
                  <a:gd name="T27" fmla="*/ 186 h 229"/>
                  <a:gd name="T28" fmla="*/ 129 w 272"/>
                  <a:gd name="T29" fmla="*/ 177 h 229"/>
                  <a:gd name="T30" fmla="*/ 124 w 272"/>
                  <a:gd name="T31" fmla="*/ 167 h 229"/>
                  <a:gd name="T32" fmla="*/ 124 w 272"/>
                  <a:gd name="T33" fmla="*/ 160 h 229"/>
                  <a:gd name="T34" fmla="*/ 122 w 272"/>
                  <a:gd name="T35" fmla="*/ 155 h 229"/>
                  <a:gd name="T36" fmla="*/ 122 w 272"/>
                  <a:gd name="T37" fmla="*/ 150 h 229"/>
                  <a:gd name="T38" fmla="*/ 124 w 272"/>
                  <a:gd name="T39" fmla="*/ 148 h 229"/>
                  <a:gd name="T40" fmla="*/ 124 w 272"/>
                  <a:gd name="T41" fmla="*/ 146 h 229"/>
                  <a:gd name="T42" fmla="*/ 122 w 272"/>
                  <a:gd name="T43" fmla="*/ 148 h 229"/>
                  <a:gd name="T44" fmla="*/ 120 w 272"/>
                  <a:gd name="T45" fmla="*/ 150 h 229"/>
                  <a:gd name="T46" fmla="*/ 115 w 272"/>
                  <a:gd name="T47" fmla="*/ 153 h 229"/>
                  <a:gd name="T48" fmla="*/ 110 w 272"/>
                  <a:gd name="T49" fmla="*/ 155 h 229"/>
                  <a:gd name="T50" fmla="*/ 103 w 272"/>
                  <a:gd name="T51" fmla="*/ 157 h 229"/>
                  <a:gd name="T52" fmla="*/ 93 w 272"/>
                  <a:gd name="T53" fmla="*/ 157 h 229"/>
                  <a:gd name="T54" fmla="*/ 84 w 272"/>
                  <a:gd name="T55" fmla="*/ 157 h 229"/>
                  <a:gd name="T56" fmla="*/ 77 w 272"/>
                  <a:gd name="T57" fmla="*/ 157 h 229"/>
                  <a:gd name="T58" fmla="*/ 65 w 272"/>
                  <a:gd name="T59" fmla="*/ 153 h 229"/>
                  <a:gd name="T60" fmla="*/ 55 w 272"/>
                  <a:gd name="T61" fmla="*/ 146 h 229"/>
                  <a:gd name="T62" fmla="*/ 48 w 272"/>
                  <a:gd name="T63" fmla="*/ 138 h 229"/>
                  <a:gd name="T64" fmla="*/ 43 w 272"/>
                  <a:gd name="T65" fmla="*/ 129 h 229"/>
                  <a:gd name="T66" fmla="*/ 39 w 272"/>
                  <a:gd name="T67" fmla="*/ 122 h 229"/>
                  <a:gd name="T68" fmla="*/ 39 w 272"/>
                  <a:gd name="T69" fmla="*/ 112 h 229"/>
                  <a:gd name="T70" fmla="*/ 39 w 272"/>
                  <a:gd name="T71" fmla="*/ 105 h 229"/>
                  <a:gd name="T72" fmla="*/ 39 w 272"/>
                  <a:gd name="T73" fmla="*/ 98 h 229"/>
                  <a:gd name="T74" fmla="*/ 41 w 272"/>
                  <a:gd name="T75" fmla="*/ 91 h 229"/>
                  <a:gd name="T76" fmla="*/ 41 w 272"/>
                  <a:gd name="T77" fmla="*/ 86 h 229"/>
                  <a:gd name="T78" fmla="*/ 43 w 272"/>
                  <a:gd name="T79" fmla="*/ 84 h 229"/>
                  <a:gd name="T80" fmla="*/ 43 w 272"/>
                  <a:gd name="T81" fmla="*/ 81 h 229"/>
                  <a:gd name="T82" fmla="*/ 43 w 272"/>
                  <a:gd name="T83" fmla="*/ 81 h 229"/>
                  <a:gd name="T84" fmla="*/ 39 w 272"/>
                  <a:gd name="T85" fmla="*/ 79 h 229"/>
                  <a:gd name="T86" fmla="*/ 34 w 272"/>
                  <a:gd name="T87" fmla="*/ 76 h 229"/>
                  <a:gd name="T88" fmla="*/ 29 w 272"/>
                  <a:gd name="T89" fmla="*/ 72 h 229"/>
                  <a:gd name="T90" fmla="*/ 22 w 272"/>
                  <a:gd name="T91" fmla="*/ 64 h 229"/>
                  <a:gd name="T92" fmla="*/ 15 w 272"/>
                  <a:gd name="T93" fmla="*/ 55 h 229"/>
                  <a:gd name="T94" fmla="*/ 10 w 272"/>
                  <a:gd name="T95" fmla="*/ 45 h 229"/>
                  <a:gd name="T96" fmla="*/ 5 w 272"/>
                  <a:gd name="T97" fmla="*/ 31 h 229"/>
                  <a:gd name="T98" fmla="*/ 3 w 272"/>
                  <a:gd name="T99" fmla="*/ 17 h 229"/>
                  <a:gd name="T100" fmla="*/ 0 w 272"/>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2" h="229">
                    <a:moveTo>
                      <a:pt x="272" y="203"/>
                    </a:moveTo>
                    <a:lnTo>
                      <a:pt x="272" y="205"/>
                    </a:lnTo>
                    <a:lnTo>
                      <a:pt x="267" y="208"/>
                    </a:lnTo>
                    <a:lnTo>
                      <a:pt x="260" y="212"/>
                    </a:lnTo>
                    <a:lnTo>
                      <a:pt x="251" y="217"/>
                    </a:lnTo>
                    <a:lnTo>
                      <a:pt x="239" y="222"/>
                    </a:lnTo>
                    <a:lnTo>
                      <a:pt x="227" y="227"/>
                    </a:lnTo>
                    <a:lnTo>
                      <a:pt x="213" y="229"/>
                    </a:lnTo>
                    <a:lnTo>
                      <a:pt x="196" y="227"/>
                    </a:lnTo>
                    <a:lnTo>
                      <a:pt x="182" y="224"/>
                    </a:lnTo>
                    <a:lnTo>
                      <a:pt x="165" y="215"/>
                    </a:lnTo>
                    <a:lnTo>
                      <a:pt x="153" y="205"/>
                    </a:lnTo>
                    <a:lnTo>
                      <a:pt x="141" y="196"/>
                    </a:lnTo>
                    <a:lnTo>
                      <a:pt x="134" y="186"/>
                    </a:lnTo>
                    <a:lnTo>
                      <a:pt x="129" y="177"/>
                    </a:lnTo>
                    <a:lnTo>
                      <a:pt x="124" y="167"/>
                    </a:lnTo>
                    <a:lnTo>
                      <a:pt x="124" y="160"/>
                    </a:lnTo>
                    <a:lnTo>
                      <a:pt x="122" y="155"/>
                    </a:lnTo>
                    <a:lnTo>
                      <a:pt x="122" y="150"/>
                    </a:lnTo>
                    <a:lnTo>
                      <a:pt x="124" y="148"/>
                    </a:lnTo>
                    <a:lnTo>
                      <a:pt x="124" y="146"/>
                    </a:lnTo>
                    <a:lnTo>
                      <a:pt x="122" y="148"/>
                    </a:lnTo>
                    <a:lnTo>
                      <a:pt x="120" y="150"/>
                    </a:lnTo>
                    <a:lnTo>
                      <a:pt x="115" y="153"/>
                    </a:lnTo>
                    <a:lnTo>
                      <a:pt x="110" y="155"/>
                    </a:lnTo>
                    <a:lnTo>
                      <a:pt x="103" y="157"/>
                    </a:lnTo>
                    <a:lnTo>
                      <a:pt x="93" y="157"/>
                    </a:lnTo>
                    <a:lnTo>
                      <a:pt x="84" y="157"/>
                    </a:lnTo>
                    <a:lnTo>
                      <a:pt x="77" y="157"/>
                    </a:lnTo>
                    <a:lnTo>
                      <a:pt x="65" y="153"/>
                    </a:lnTo>
                    <a:lnTo>
                      <a:pt x="55" y="146"/>
                    </a:lnTo>
                    <a:lnTo>
                      <a:pt x="48" y="138"/>
                    </a:lnTo>
                    <a:lnTo>
                      <a:pt x="43" y="129"/>
                    </a:lnTo>
                    <a:lnTo>
                      <a:pt x="39" y="122"/>
                    </a:lnTo>
                    <a:lnTo>
                      <a:pt x="39" y="112"/>
                    </a:lnTo>
                    <a:lnTo>
                      <a:pt x="39" y="105"/>
                    </a:lnTo>
                    <a:lnTo>
                      <a:pt x="39" y="98"/>
                    </a:lnTo>
                    <a:lnTo>
                      <a:pt x="41" y="91"/>
                    </a:lnTo>
                    <a:lnTo>
                      <a:pt x="41" y="86"/>
                    </a:lnTo>
                    <a:lnTo>
                      <a:pt x="43" y="84"/>
                    </a:lnTo>
                    <a:lnTo>
                      <a:pt x="43" y="81"/>
                    </a:lnTo>
                    <a:lnTo>
                      <a:pt x="39" y="79"/>
                    </a:lnTo>
                    <a:lnTo>
                      <a:pt x="34" y="76"/>
                    </a:lnTo>
                    <a:lnTo>
                      <a:pt x="29" y="72"/>
                    </a:lnTo>
                    <a:lnTo>
                      <a:pt x="22" y="64"/>
                    </a:lnTo>
                    <a:lnTo>
                      <a:pt x="15" y="55"/>
                    </a:lnTo>
                    <a:lnTo>
                      <a:pt x="10" y="45"/>
                    </a:lnTo>
                    <a:lnTo>
                      <a:pt x="5" y="31"/>
                    </a:lnTo>
                    <a:lnTo>
                      <a:pt x="3" y="17"/>
                    </a:lnTo>
                    <a:lnTo>
                      <a:pt x="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7" name="Freeform 113"/>
              <p:cNvSpPr>
                <a:spLocks/>
              </p:cNvSpPr>
              <p:nvPr/>
            </p:nvSpPr>
            <p:spPr bwMode="auto">
              <a:xfrm>
                <a:off x="3638" y="3666"/>
                <a:ext cx="360" cy="234"/>
              </a:xfrm>
              <a:custGeom>
                <a:avLst/>
                <a:gdLst>
                  <a:gd name="T0" fmla="*/ 3 w 360"/>
                  <a:gd name="T1" fmla="*/ 205 h 236"/>
                  <a:gd name="T2" fmla="*/ 3 w 360"/>
                  <a:gd name="T3" fmla="*/ 212 h 236"/>
                  <a:gd name="T4" fmla="*/ 7 w 360"/>
                  <a:gd name="T5" fmla="*/ 219 h 236"/>
                  <a:gd name="T6" fmla="*/ 17 w 360"/>
                  <a:gd name="T7" fmla="*/ 229 h 236"/>
                  <a:gd name="T8" fmla="*/ 34 w 360"/>
                  <a:gd name="T9" fmla="*/ 236 h 236"/>
                  <a:gd name="T10" fmla="*/ 55 w 360"/>
                  <a:gd name="T11" fmla="*/ 236 h 236"/>
                  <a:gd name="T12" fmla="*/ 72 w 360"/>
                  <a:gd name="T13" fmla="*/ 229 h 236"/>
                  <a:gd name="T14" fmla="*/ 79 w 360"/>
                  <a:gd name="T15" fmla="*/ 219 h 236"/>
                  <a:gd name="T16" fmla="*/ 84 w 360"/>
                  <a:gd name="T17" fmla="*/ 212 h 236"/>
                  <a:gd name="T18" fmla="*/ 86 w 360"/>
                  <a:gd name="T19" fmla="*/ 205 h 236"/>
                  <a:gd name="T20" fmla="*/ 88 w 360"/>
                  <a:gd name="T21" fmla="*/ 205 h 236"/>
                  <a:gd name="T22" fmla="*/ 100 w 360"/>
                  <a:gd name="T23" fmla="*/ 215 h 236"/>
                  <a:gd name="T24" fmla="*/ 119 w 360"/>
                  <a:gd name="T25" fmla="*/ 224 h 236"/>
                  <a:gd name="T26" fmla="*/ 148 w 360"/>
                  <a:gd name="T27" fmla="*/ 229 h 236"/>
                  <a:gd name="T28" fmla="*/ 179 w 360"/>
                  <a:gd name="T29" fmla="*/ 224 h 236"/>
                  <a:gd name="T30" fmla="*/ 208 w 360"/>
                  <a:gd name="T31" fmla="*/ 205 h 236"/>
                  <a:gd name="T32" fmla="*/ 227 w 360"/>
                  <a:gd name="T33" fmla="*/ 186 h 236"/>
                  <a:gd name="T34" fmla="*/ 234 w 360"/>
                  <a:gd name="T35" fmla="*/ 169 h 236"/>
                  <a:gd name="T36" fmla="*/ 236 w 360"/>
                  <a:gd name="T37" fmla="*/ 155 h 236"/>
                  <a:gd name="T38" fmla="*/ 236 w 360"/>
                  <a:gd name="T39" fmla="*/ 148 h 236"/>
                  <a:gd name="T40" fmla="*/ 236 w 360"/>
                  <a:gd name="T41" fmla="*/ 148 h 236"/>
                  <a:gd name="T42" fmla="*/ 243 w 360"/>
                  <a:gd name="T43" fmla="*/ 153 h 236"/>
                  <a:gd name="T44" fmla="*/ 258 w 360"/>
                  <a:gd name="T45" fmla="*/ 157 h 236"/>
                  <a:gd name="T46" fmla="*/ 274 w 360"/>
                  <a:gd name="T47" fmla="*/ 160 h 236"/>
                  <a:gd name="T48" fmla="*/ 293 w 360"/>
                  <a:gd name="T49" fmla="*/ 153 h 236"/>
                  <a:gd name="T50" fmla="*/ 313 w 360"/>
                  <a:gd name="T51" fmla="*/ 138 h 236"/>
                  <a:gd name="T52" fmla="*/ 320 w 360"/>
                  <a:gd name="T53" fmla="*/ 122 h 236"/>
                  <a:gd name="T54" fmla="*/ 322 w 360"/>
                  <a:gd name="T55" fmla="*/ 105 h 236"/>
                  <a:gd name="T56" fmla="*/ 320 w 360"/>
                  <a:gd name="T57" fmla="*/ 91 h 236"/>
                  <a:gd name="T58" fmla="*/ 317 w 360"/>
                  <a:gd name="T59" fmla="*/ 84 h 236"/>
                  <a:gd name="T60" fmla="*/ 317 w 360"/>
                  <a:gd name="T61" fmla="*/ 81 h 236"/>
                  <a:gd name="T62" fmla="*/ 324 w 360"/>
                  <a:gd name="T63" fmla="*/ 76 h 236"/>
                  <a:gd name="T64" fmla="*/ 336 w 360"/>
                  <a:gd name="T65" fmla="*/ 64 h 236"/>
                  <a:gd name="T66" fmla="*/ 351 w 360"/>
                  <a:gd name="T67" fmla="*/ 45 h 236"/>
                  <a:gd name="T68" fmla="*/ 358 w 360"/>
                  <a:gd name="T69" fmla="*/ 17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60" h="236">
                    <a:moveTo>
                      <a:pt x="0" y="203"/>
                    </a:moveTo>
                    <a:lnTo>
                      <a:pt x="3" y="205"/>
                    </a:lnTo>
                    <a:lnTo>
                      <a:pt x="3" y="208"/>
                    </a:lnTo>
                    <a:lnTo>
                      <a:pt x="3" y="212"/>
                    </a:lnTo>
                    <a:lnTo>
                      <a:pt x="5" y="215"/>
                    </a:lnTo>
                    <a:lnTo>
                      <a:pt x="7" y="219"/>
                    </a:lnTo>
                    <a:lnTo>
                      <a:pt x="12" y="224"/>
                    </a:lnTo>
                    <a:lnTo>
                      <a:pt x="17" y="229"/>
                    </a:lnTo>
                    <a:lnTo>
                      <a:pt x="24" y="234"/>
                    </a:lnTo>
                    <a:lnTo>
                      <a:pt x="34" y="236"/>
                    </a:lnTo>
                    <a:lnTo>
                      <a:pt x="43" y="236"/>
                    </a:lnTo>
                    <a:lnTo>
                      <a:pt x="55" y="236"/>
                    </a:lnTo>
                    <a:lnTo>
                      <a:pt x="65" y="234"/>
                    </a:lnTo>
                    <a:lnTo>
                      <a:pt x="72" y="229"/>
                    </a:lnTo>
                    <a:lnTo>
                      <a:pt x="76" y="224"/>
                    </a:lnTo>
                    <a:lnTo>
                      <a:pt x="79" y="219"/>
                    </a:lnTo>
                    <a:lnTo>
                      <a:pt x="84" y="215"/>
                    </a:lnTo>
                    <a:lnTo>
                      <a:pt x="84" y="212"/>
                    </a:lnTo>
                    <a:lnTo>
                      <a:pt x="86" y="208"/>
                    </a:lnTo>
                    <a:lnTo>
                      <a:pt x="86" y="205"/>
                    </a:lnTo>
                    <a:lnTo>
                      <a:pt x="88" y="205"/>
                    </a:lnTo>
                    <a:lnTo>
                      <a:pt x="91" y="210"/>
                    </a:lnTo>
                    <a:lnTo>
                      <a:pt x="100" y="215"/>
                    </a:lnTo>
                    <a:lnTo>
                      <a:pt x="110" y="219"/>
                    </a:lnTo>
                    <a:lnTo>
                      <a:pt x="119" y="224"/>
                    </a:lnTo>
                    <a:lnTo>
                      <a:pt x="134" y="227"/>
                    </a:lnTo>
                    <a:lnTo>
                      <a:pt x="148" y="229"/>
                    </a:lnTo>
                    <a:lnTo>
                      <a:pt x="162" y="229"/>
                    </a:lnTo>
                    <a:lnTo>
                      <a:pt x="179" y="224"/>
                    </a:lnTo>
                    <a:lnTo>
                      <a:pt x="193" y="217"/>
                    </a:lnTo>
                    <a:lnTo>
                      <a:pt x="208" y="205"/>
                    </a:lnTo>
                    <a:lnTo>
                      <a:pt x="217" y="196"/>
                    </a:lnTo>
                    <a:lnTo>
                      <a:pt x="227" y="186"/>
                    </a:lnTo>
                    <a:lnTo>
                      <a:pt x="231" y="177"/>
                    </a:lnTo>
                    <a:lnTo>
                      <a:pt x="234" y="169"/>
                    </a:lnTo>
                    <a:lnTo>
                      <a:pt x="236" y="162"/>
                    </a:lnTo>
                    <a:lnTo>
                      <a:pt x="236" y="155"/>
                    </a:lnTo>
                    <a:lnTo>
                      <a:pt x="236" y="150"/>
                    </a:lnTo>
                    <a:lnTo>
                      <a:pt x="236" y="148"/>
                    </a:lnTo>
                    <a:lnTo>
                      <a:pt x="239" y="150"/>
                    </a:lnTo>
                    <a:lnTo>
                      <a:pt x="243" y="153"/>
                    </a:lnTo>
                    <a:lnTo>
                      <a:pt x="251" y="155"/>
                    </a:lnTo>
                    <a:lnTo>
                      <a:pt x="258" y="157"/>
                    </a:lnTo>
                    <a:lnTo>
                      <a:pt x="265" y="160"/>
                    </a:lnTo>
                    <a:lnTo>
                      <a:pt x="274" y="160"/>
                    </a:lnTo>
                    <a:lnTo>
                      <a:pt x="284" y="157"/>
                    </a:lnTo>
                    <a:lnTo>
                      <a:pt x="293" y="153"/>
                    </a:lnTo>
                    <a:lnTo>
                      <a:pt x="303" y="148"/>
                    </a:lnTo>
                    <a:lnTo>
                      <a:pt x="313" y="138"/>
                    </a:lnTo>
                    <a:lnTo>
                      <a:pt x="317" y="131"/>
                    </a:lnTo>
                    <a:lnTo>
                      <a:pt x="320" y="122"/>
                    </a:lnTo>
                    <a:lnTo>
                      <a:pt x="322" y="112"/>
                    </a:lnTo>
                    <a:lnTo>
                      <a:pt x="322" y="105"/>
                    </a:lnTo>
                    <a:lnTo>
                      <a:pt x="320" y="98"/>
                    </a:lnTo>
                    <a:lnTo>
                      <a:pt x="320" y="91"/>
                    </a:lnTo>
                    <a:lnTo>
                      <a:pt x="317" y="86"/>
                    </a:lnTo>
                    <a:lnTo>
                      <a:pt x="317" y="84"/>
                    </a:lnTo>
                    <a:lnTo>
                      <a:pt x="315" y="84"/>
                    </a:lnTo>
                    <a:lnTo>
                      <a:pt x="317" y="81"/>
                    </a:lnTo>
                    <a:lnTo>
                      <a:pt x="320" y="79"/>
                    </a:lnTo>
                    <a:lnTo>
                      <a:pt x="324" y="76"/>
                    </a:lnTo>
                    <a:lnTo>
                      <a:pt x="332" y="72"/>
                    </a:lnTo>
                    <a:lnTo>
                      <a:pt x="336" y="64"/>
                    </a:lnTo>
                    <a:lnTo>
                      <a:pt x="343" y="55"/>
                    </a:lnTo>
                    <a:lnTo>
                      <a:pt x="351" y="45"/>
                    </a:lnTo>
                    <a:lnTo>
                      <a:pt x="355" y="33"/>
                    </a:lnTo>
                    <a:lnTo>
                      <a:pt x="358" y="17"/>
                    </a:lnTo>
                    <a:lnTo>
                      <a:pt x="360" y="0"/>
                    </a:lnTo>
                  </a:path>
                </a:pathLst>
              </a:custGeom>
              <a:noFill/>
              <a:ln w="12700"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103" name="Freeform 114"/>
            <p:cNvSpPr>
              <a:spLocks/>
            </p:cNvSpPr>
            <p:nvPr/>
          </p:nvSpPr>
          <p:spPr bwMode="auto">
            <a:xfrm>
              <a:off x="4347" y="4062"/>
              <a:ext cx="114" cy="115"/>
            </a:xfrm>
            <a:custGeom>
              <a:avLst/>
              <a:gdLst>
                <a:gd name="T0" fmla="*/ 112 w 115"/>
                <a:gd name="T1" fmla="*/ 112 h 115"/>
                <a:gd name="T2" fmla="*/ 115 w 115"/>
                <a:gd name="T3" fmla="*/ 0 h 115"/>
                <a:gd name="T4" fmla="*/ 0 w 115"/>
                <a:gd name="T5" fmla="*/ 0 h 115"/>
                <a:gd name="T6" fmla="*/ 0 w 115"/>
                <a:gd name="T7" fmla="*/ 115 h 115"/>
                <a:gd name="T8" fmla="*/ 115 w 115"/>
                <a:gd name="T9" fmla="*/ 115 h 115"/>
                <a:gd name="T10" fmla="*/ 115 w 115"/>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 h="115">
                  <a:moveTo>
                    <a:pt x="112" y="112"/>
                  </a:moveTo>
                  <a:lnTo>
                    <a:pt x="115" y="0"/>
                  </a:lnTo>
                  <a:lnTo>
                    <a:pt x="0" y="0"/>
                  </a:lnTo>
                  <a:lnTo>
                    <a:pt x="0" y="115"/>
                  </a:lnTo>
                  <a:lnTo>
                    <a:pt x="115" y="115"/>
                  </a:lnTo>
                </a:path>
              </a:pathLst>
            </a:custGeom>
            <a:solidFill>
              <a:schemeClr val="accent2">
                <a:alpha val="50195"/>
              </a:schemeClr>
            </a:solidFill>
            <a:ln w="7938">
              <a:solidFill>
                <a:srgbClr val="000000"/>
              </a:solidFill>
              <a:prstDash val="solid"/>
              <a:round/>
              <a:headEnd/>
              <a:tailEnd/>
            </a:ln>
          </p:spPr>
          <p:txBody>
            <a:bodyPr/>
            <a:lstStyle/>
            <a:p>
              <a:endParaRPr lang="en-US"/>
            </a:p>
          </p:txBody>
        </p:sp>
        <p:sp>
          <p:nvSpPr>
            <p:cNvPr id="1104" name="Freeform 115"/>
            <p:cNvSpPr>
              <a:spLocks/>
            </p:cNvSpPr>
            <p:nvPr/>
          </p:nvSpPr>
          <p:spPr bwMode="auto">
            <a:xfrm>
              <a:off x="4986" y="4062"/>
              <a:ext cx="110" cy="115"/>
            </a:xfrm>
            <a:custGeom>
              <a:avLst/>
              <a:gdLst>
                <a:gd name="T0" fmla="*/ 112 w 112"/>
                <a:gd name="T1" fmla="*/ 112 h 115"/>
                <a:gd name="T2" fmla="*/ 112 w 112"/>
                <a:gd name="T3" fmla="*/ 0 h 115"/>
                <a:gd name="T4" fmla="*/ 0 w 112"/>
                <a:gd name="T5" fmla="*/ 0 h 115"/>
                <a:gd name="T6" fmla="*/ 0 w 112"/>
                <a:gd name="T7" fmla="*/ 115 h 115"/>
                <a:gd name="T8" fmla="*/ 112 w 112"/>
                <a:gd name="T9" fmla="*/ 115 h 115"/>
                <a:gd name="T10" fmla="*/ 112 w 112"/>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5">
                  <a:moveTo>
                    <a:pt x="112" y="112"/>
                  </a:moveTo>
                  <a:lnTo>
                    <a:pt x="112" y="0"/>
                  </a:lnTo>
                  <a:lnTo>
                    <a:pt x="0" y="0"/>
                  </a:lnTo>
                  <a:lnTo>
                    <a:pt x="0" y="115"/>
                  </a:lnTo>
                  <a:lnTo>
                    <a:pt x="112" y="115"/>
                  </a:lnTo>
                </a:path>
              </a:pathLst>
            </a:custGeom>
            <a:solidFill>
              <a:schemeClr val="accent1">
                <a:alpha val="50195"/>
              </a:schemeClr>
            </a:solidFill>
            <a:ln w="7938">
              <a:solidFill>
                <a:srgbClr val="000000"/>
              </a:solidFill>
              <a:prstDash val="solid"/>
              <a:round/>
              <a:headEnd/>
              <a:tailEnd/>
            </a:ln>
          </p:spPr>
          <p:txBody>
            <a:bodyPr/>
            <a:lstStyle/>
            <a:p>
              <a:endParaRPr lang="en-US"/>
            </a:p>
          </p:txBody>
        </p:sp>
        <p:sp>
          <p:nvSpPr>
            <p:cNvPr id="1105" name="Line 116"/>
            <p:cNvSpPr>
              <a:spLocks noChangeShapeType="1"/>
            </p:cNvSpPr>
            <p:nvPr/>
          </p:nvSpPr>
          <p:spPr bwMode="auto">
            <a:xfrm>
              <a:off x="4207" y="2557"/>
              <a:ext cx="0" cy="11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6" name="Line 117"/>
            <p:cNvSpPr>
              <a:spLocks noChangeShapeType="1"/>
            </p:cNvSpPr>
            <p:nvPr/>
          </p:nvSpPr>
          <p:spPr bwMode="auto">
            <a:xfrm flipH="1" flipV="1">
              <a:off x="3719" y="2814"/>
              <a:ext cx="173" cy="9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7" name="Line 118"/>
            <p:cNvSpPr>
              <a:spLocks noChangeShapeType="1"/>
            </p:cNvSpPr>
            <p:nvPr/>
          </p:nvSpPr>
          <p:spPr bwMode="auto">
            <a:xfrm flipV="1">
              <a:off x="4519" y="2811"/>
              <a:ext cx="184" cy="10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8" name="Line 119"/>
            <p:cNvSpPr>
              <a:spLocks noChangeShapeType="1"/>
            </p:cNvSpPr>
            <p:nvPr/>
          </p:nvSpPr>
          <p:spPr bwMode="auto">
            <a:xfrm flipH="1">
              <a:off x="3682" y="3049"/>
              <a:ext cx="253" cy="3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09" name="Freeform 120"/>
            <p:cNvSpPr>
              <a:spLocks/>
            </p:cNvSpPr>
            <p:nvPr/>
          </p:nvSpPr>
          <p:spPr bwMode="auto">
            <a:xfrm>
              <a:off x="3745" y="3200"/>
              <a:ext cx="114" cy="112"/>
            </a:xfrm>
            <a:custGeom>
              <a:avLst/>
              <a:gdLst>
                <a:gd name="T0" fmla="*/ 113 w 113"/>
                <a:gd name="T1" fmla="*/ 112 h 115"/>
                <a:gd name="T2" fmla="*/ 113 w 113"/>
                <a:gd name="T3" fmla="*/ 0 h 115"/>
                <a:gd name="T4" fmla="*/ 0 w 113"/>
                <a:gd name="T5" fmla="*/ 0 h 115"/>
                <a:gd name="T6" fmla="*/ 0 w 113"/>
                <a:gd name="T7" fmla="*/ 115 h 115"/>
                <a:gd name="T8" fmla="*/ 113 w 113"/>
                <a:gd name="T9" fmla="*/ 115 h 115"/>
                <a:gd name="T10" fmla="*/ 113 w 113"/>
                <a:gd name="T11" fmla="*/ 115 h 115"/>
                <a:gd name="T12" fmla="*/ 113 w 113"/>
                <a:gd name="T13" fmla="*/ 112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3" h="115">
                  <a:moveTo>
                    <a:pt x="113" y="112"/>
                  </a:moveTo>
                  <a:lnTo>
                    <a:pt x="113" y="0"/>
                  </a:lnTo>
                  <a:lnTo>
                    <a:pt x="0" y="0"/>
                  </a:lnTo>
                  <a:lnTo>
                    <a:pt x="0" y="115"/>
                  </a:lnTo>
                  <a:lnTo>
                    <a:pt x="113" y="115"/>
                  </a:lnTo>
                  <a:lnTo>
                    <a:pt x="113" y="112"/>
                  </a:lnTo>
                  <a:close/>
                </a:path>
              </a:pathLst>
            </a:custGeom>
            <a:solidFill>
              <a:srgbClr val="FFFF66">
                <a:alpha val="50195"/>
              </a:srgbClr>
            </a:solidFill>
            <a:ln w="9525">
              <a:solidFill>
                <a:schemeClr val="tx1"/>
              </a:solidFill>
              <a:round/>
              <a:headEnd/>
              <a:tailEnd/>
            </a:ln>
          </p:spPr>
          <p:txBody>
            <a:bodyPr/>
            <a:lstStyle/>
            <a:p>
              <a:endParaRPr lang="en-US"/>
            </a:p>
          </p:txBody>
        </p:sp>
        <p:sp>
          <p:nvSpPr>
            <p:cNvPr id="1110" name="Freeform 121"/>
            <p:cNvSpPr>
              <a:spLocks/>
            </p:cNvSpPr>
            <p:nvPr/>
          </p:nvSpPr>
          <p:spPr bwMode="auto">
            <a:xfrm>
              <a:off x="3983" y="3263"/>
              <a:ext cx="114" cy="115"/>
            </a:xfrm>
            <a:custGeom>
              <a:avLst/>
              <a:gdLst>
                <a:gd name="T0" fmla="*/ 113 w 113"/>
                <a:gd name="T1" fmla="*/ 112 h 115"/>
                <a:gd name="T2" fmla="*/ 113 w 113"/>
                <a:gd name="T3" fmla="*/ 0 h 115"/>
                <a:gd name="T4" fmla="*/ 0 w 113"/>
                <a:gd name="T5" fmla="*/ 0 h 115"/>
                <a:gd name="T6" fmla="*/ 0 w 113"/>
                <a:gd name="T7" fmla="*/ 115 h 115"/>
                <a:gd name="T8" fmla="*/ 113 w 113"/>
                <a:gd name="T9" fmla="*/ 115 h 115"/>
                <a:gd name="T10" fmla="*/ 113 w 113"/>
                <a:gd name="T11" fmla="*/ 115 h 1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115">
                  <a:moveTo>
                    <a:pt x="113" y="112"/>
                  </a:moveTo>
                  <a:lnTo>
                    <a:pt x="113" y="0"/>
                  </a:lnTo>
                  <a:lnTo>
                    <a:pt x="0" y="0"/>
                  </a:lnTo>
                  <a:lnTo>
                    <a:pt x="0" y="115"/>
                  </a:lnTo>
                  <a:lnTo>
                    <a:pt x="113" y="115"/>
                  </a:lnTo>
                </a:path>
              </a:pathLst>
            </a:custGeom>
            <a:solidFill>
              <a:srgbClr val="FF0066">
                <a:alpha val="50195"/>
              </a:srgbClr>
            </a:solidFill>
            <a:ln w="7938">
              <a:solidFill>
                <a:srgbClr val="000000"/>
              </a:solidFill>
              <a:prstDash val="solid"/>
              <a:round/>
              <a:headEnd/>
              <a:tailEnd/>
            </a:ln>
          </p:spPr>
          <p:txBody>
            <a:bodyPr/>
            <a:lstStyle/>
            <a:p>
              <a:endParaRPr lang="en-US"/>
            </a:p>
          </p:txBody>
        </p:sp>
        <p:sp>
          <p:nvSpPr>
            <p:cNvPr id="1111" name="Line 122"/>
            <p:cNvSpPr>
              <a:spLocks noChangeShapeType="1"/>
            </p:cNvSpPr>
            <p:nvPr/>
          </p:nvSpPr>
          <p:spPr bwMode="auto">
            <a:xfrm>
              <a:off x="4468" y="3055"/>
              <a:ext cx="261" cy="37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2" name="Freeform 123"/>
            <p:cNvSpPr>
              <a:spLocks/>
            </p:cNvSpPr>
            <p:nvPr/>
          </p:nvSpPr>
          <p:spPr bwMode="auto">
            <a:xfrm>
              <a:off x="4552" y="3204"/>
              <a:ext cx="114" cy="109"/>
            </a:xfrm>
            <a:custGeom>
              <a:avLst/>
              <a:gdLst>
                <a:gd name="T0" fmla="*/ 112 w 112"/>
                <a:gd name="T1" fmla="*/ 112 h 112"/>
                <a:gd name="T2" fmla="*/ 112 w 112"/>
                <a:gd name="T3" fmla="*/ 0 h 112"/>
                <a:gd name="T4" fmla="*/ 0 w 112"/>
                <a:gd name="T5" fmla="*/ 0 h 112"/>
                <a:gd name="T6" fmla="*/ 0 w 112"/>
                <a:gd name="T7" fmla="*/ 112 h 112"/>
                <a:gd name="T8" fmla="*/ 112 w 112"/>
                <a:gd name="T9" fmla="*/ 112 h 112"/>
                <a:gd name="T10" fmla="*/ 112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3" name="Freeform 124"/>
            <p:cNvSpPr>
              <a:spLocks/>
            </p:cNvSpPr>
            <p:nvPr/>
          </p:nvSpPr>
          <p:spPr bwMode="auto">
            <a:xfrm>
              <a:off x="4552" y="3204"/>
              <a:ext cx="114" cy="109"/>
            </a:xfrm>
            <a:custGeom>
              <a:avLst/>
              <a:gdLst>
                <a:gd name="T0" fmla="*/ 112 w 112"/>
                <a:gd name="T1" fmla="*/ 112 h 112"/>
                <a:gd name="T2" fmla="*/ 112 w 112"/>
                <a:gd name="T3" fmla="*/ 0 h 112"/>
                <a:gd name="T4" fmla="*/ 0 w 112"/>
                <a:gd name="T5" fmla="*/ 0 h 112"/>
                <a:gd name="T6" fmla="*/ 0 w 112"/>
                <a:gd name="T7" fmla="*/ 112 h 112"/>
                <a:gd name="T8" fmla="*/ 112 w 112"/>
                <a:gd name="T9" fmla="*/ 112 h 112"/>
                <a:gd name="T10" fmla="*/ 112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1">
                <a:alpha val="50195"/>
              </a:schemeClr>
            </a:solidFill>
            <a:ln w="7938">
              <a:solidFill>
                <a:srgbClr val="000000"/>
              </a:solidFill>
              <a:prstDash val="solid"/>
              <a:round/>
              <a:headEnd/>
              <a:tailEnd/>
            </a:ln>
          </p:spPr>
          <p:txBody>
            <a:bodyPr/>
            <a:lstStyle/>
            <a:p>
              <a:endParaRPr lang="en-US"/>
            </a:p>
          </p:txBody>
        </p:sp>
        <p:sp>
          <p:nvSpPr>
            <p:cNvPr id="1114" name="Line 125"/>
            <p:cNvSpPr>
              <a:spLocks noChangeShapeType="1"/>
            </p:cNvSpPr>
            <p:nvPr/>
          </p:nvSpPr>
          <p:spPr bwMode="auto">
            <a:xfrm flipH="1" flipV="1">
              <a:off x="3275" y="3448"/>
              <a:ext cx="140" cy="7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5" name="Line 126"/>
            <p:cNvSpPr>
              <a:spLocks noChangeShapeType="1"/>
            </p:cNvSpPr>
            <p:nvPr/>
          </p:nvSpPr>
          <p:spPr bwMode="auto">
            <a:xfrm flipV="1">
              <a:off x="4989" y="3448"/>
              <a:ext cx="147" cy="73"/>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6" name="Line 127"/>
            <p:cNvSpPr>
              <a:spLocks noChangeShapeType="1"/>
            </p:cNvSpPr>
            <p:nvPr/>
          </p:nvSpPr>
          <p:spPr bwMode="auto">
            <a:xfrm flipH="1">
              <a:off x="3348" y="3877"/>
              <a:ext cx="180" cy="18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7" name="Line 128"/>
            <p:cNvSpPr>
              <a:spLocks noChangeShapeType="1"/>
            </p:cNvSpPr>
            <p:nvPr/>
          </p:nvSpPr>
          <p:spPr bwMode="auto">
            <a:xfrm>
              <a:off x="3822" y="3883"/>
              <a:ext cx="184" cy="18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8" name="Line 129"/>
            <p:cNvSpPr>
              <a:spLocks noChangeShapeType="1"/>
            </p:cNvSpPr>
            <p:nvPr/>
          </p:nvSpPr>
          <p:spPr bwMode="auto">
            <a:xfrm flipH="1">
              <a:off x="4406" y="3880"/>
              <a:ext cx="176" cy="18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9" name="Line 130"/>
            <p:cNvSpPr>
              <a:spLocks noChangeShapeType="1"/>
            </p:cNvSpPr>
            <p:nvPr/>
          </p:nvSpPr>
          <p:spPr bwMode="auto">
            <a:xfrm>
              <a:off x="4883" y="3873"/>
              <a:ext cx="158" cy="1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0" name="Line 131"/>
            <p:cNvSpPr>
              <a:spLocks noChangeShapeType="1"/>
            </p:cNvSpPr>
            <p:nvPr/>
          </p:nvSpPr>
          <p:spPr bwMode="auto">
            <a:xfrm>
              <a:off x="3994" y="3666"/>
              <a:ext cx="415"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1" name="Freeform 132"/>
            <p:cNvSpPr>
              <a:spLocks/>
            </p:cNvSpPr>
            <p:nvPr/>
          </p:nvSpPr>
          <p:spPr bwMode="auto">
            <a:xfrm>
              <a:off x="4160" y="3613"/>
              <a:ext cx="114" cy="112"/>
            </a:xfrm>
            <a:custGeom>
              <a:avLst/>
              <a:gdLst>
                <a:gd name="T0" fmla="*/ 112 w 112"/>
                <a:gd name="T1" fmla="*/ 112 h 112"/>
                <a:gd name="T2" fmla="*/ 112 w 112"/>
                <a:gd name="T3" fmla="*/ 0 h 112"/>
                <a:gd name="T4" fmla="*/ 0 w 112"/>
                <a:gd name="T5" fmla="*/ 0 h 112"/>
                <a:gd name="T6" fmla="*/ 0 w 112"/>
                <a:gd name="T7" fmla="*/ 112 h 112"/>
                <a:gd name="T8" fmla="*/ 112 w 112"/>
                <a:gd name="T9" fmla="*/ 112 h 112"/>
                <a:gd name="T10" fmla="*/ 112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2" name="Freeform 133"/>
            <p:cNvSpPr>
              <a:spLocks/>
            </p:cNvSpPr>
            <p:nvPr/>
          </p:nvSpPr>
          <p:spPr bwMode="auto">
            <a:xfrm>
              <a:off x="4160" y="3613"/>
              <a:ext cx="114" cy="112"/>
            </a:xfrm>
            <a:custGeom>
              <a:avLst/>
              <a:gdLst>
                <a:gd name="T0" fmla="*/ 112 w 112"/>
                <a:gd name="T1" fmla="*/ 112 h 112"/>
                <a:gd name="T2" fmla="*/ 112 w 112"/>
                <a:gd name="T3" fmla="*/ 0 h 112"/>
                <a:gd name="T4" fmla="*/ 0 w 112"/>
                <a:gd name="T5" fmla="*/ 0 h 112"/>
                <a:gd name="T6" fmla="*/ 0 w 112"/>
                <a:gd name="T7" fmla="*/ 112 h 112"/>
                <a:gd name="T8" fmla="*/ 112 w 112"/>
                <a:gd name="T9" fmla="*/ 112 h 112"/>
                <a:gd name="T10" fmla="*/ 112 w 112"/>
                <a:gd name="T11" fmla="*/ 112 h 1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112">
                  <a:moveTo>
                    <a:pt x="112" y="112"/>
                  </a:moveTo>
                  <a:lnTo>
                    <a:pt x="112" y="0"/>
                  </a:lnTo>
                  <a:lnTo>
                    <a:pt x="0" y="0"/>
                  </a:lnTo>
                  <a:lnTo>
                    <a:pt x="0" y="112"/>
                  </a:lnTo>
                  <a:lnTo>
                    <a:pt x="112" y="112"/>
                  </a:lnTo>
                </a:path>
              </a:pathLst>
            </a:custGeom>
            <a:solidFill>
              <a:schemeClr val="accent2">
                <a:alpha val="50195"/>
              </a:schemeClr>
            </a:solidFill>
            <a:ln w="7938">
              <a:solidFill>
                <a:srgbClr val="000000"/>
              </a:solidFill>
              <a:prstDash val="solid"/>
              <a:round/>
              <a:headEnd/>
              <a:tailEnd/>
            </a:ln>
          </p:spPr>
          <p:txBody>
            <a:bodyPr/>
            <a:lstStyle/>
            <a:p>
              <a:endParaRPr lang="en-US"/>
            </a:p>
          </p:txBody>
        </p:sp>
        <p:sp>
          <p:nvSpPr>
            <p:cNvPr id="1123" name="Line 134"/>
            <p:cNvSpPr>
              <a:spLocks noChangeShapeType="1"/>
            </p:cNvSpPr>
            <p:nvPr/>
          </p:nvSpPr>
          <p:spPr bwMode="auto">
            <a:xfrm flipH="1" flipV="1">
              <a:off x="3983" y="3072"/>
              <a:ext cx="48" cy="1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035" name="Rectangle 135"/>
          <p:cNvSpPr>
            <a:spLocks noChangeArrowheads="1"/>
          </p:cNvSpPr>
          <p:nvPr userDrawn="1"/>
        </p:nvSpPr>
        <p:spPr bwMode="ltGray">
          <a:xfrm>
            <a:off x="800100" y="10668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6" name="Rectangle 136"/>
          <p:cNvSpPr>
            <a:spLocks noChangeArrowheads="1"/>
          </p:cNvSpPr>
          <p:nvPr userDrawn="1"/>
        </p:nvSpPr>
        <p:spPr bwMode="ltGray">
          <a:xfrm>
            <a:off x="304800" y="10668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7" name="Rectangle 137"/>
          <p:cNvSpPr>
            <a:spLocks noChangeArrowheads="1"/>
          </p:cNvSpPr>
          <p:nvPr userDrawn="1"/>
        </p:nvSpPr>
        <p:spPr bwMode="ltGray">
          <a:xfrm>
            <a:off x="1866900" y="10668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8" name="Rectangle 138"/>
          <p:cNvSpPr>
            <a:spLocks noChangeArrowheads="1"/>
          </p:cNvSpPr>
          <p:nvPr userDrawn="1"/>
        </p:nvSpPr>
        <p:spPr bwMode="ltGray">
          <a:xfrm>
            <a:off x="1371600" y="10668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39" name="Rectangle 139"/>
          <p:cNvSpPr>
            <a:spLocks noChangeArrowheads="1"/>
          </p:cNvSpPr>
          <p:nvPr userDrawn="1"/>
        </p:nvSpPr>
        <p:spPr bwMode="ltGray">
          <a:xfrm>
            <a:off x="2933700" y="10668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0" name="Rectangle 140"/>
          <p:cNvSpPr>
            <a:spLocks noChangeArrowheads="1"/>
          </p:cNvSpPr>
          <p:nvPr userDrawn="1"/>
        </p:nvSpPr>
        <p:spPr bwMode="ltGray">
          <a:xfrm>
            <a:off x="2438400" y="10668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1" name="Rectangle 141"/>
          <p:cNvSpPr>
            <a:spLocks noChangeArrowheads="1"/>
          </p:cNvSpPr>
          <p:nvPr userDrawn="1"/>
        </p:nvSpPr>
        <p:spPr bwMode="ltGray">
          <a:xfrm>
            <a:off x="4000500" y="10668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2" name="Rectangle 142"/>
          <p:cNvSpPr>
            <a:spLocks noChangeArrowheads="1"/>
          </p:cNvSpPr>
          <p:nvPr userDrawn="1"/>
        </p:nvSpPr>
        <p:spPr bwMode="ltGray">
          <a:xfrm>
            <a:off x="3505200" y="10668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3" name="Rectangle 143"/>
          <p:cNvSpPr>
            <a:spLocks noChangeArrowheads="1"/>
          </p:cNvSpPr>
          <p:nvPr userDrawn="1"/>
        </p:nvSpPr>
        <p:spPr bwMode="ltGray">
          <a:xfrm>
            <a:off x="5067300" y="10668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4" name="Rectangle 144"/>
          <p:cNvSpPr>
            <a:spLocks noChangeArrowheads="1"/>
          </p:cNvSpPr>
          <p:nvPr userDrawn="1"/>
        </p:nvSpPr>
        <p:spPr bwMode="ltGray">
          <a:xfrm>
            <a:off x="4572000" y="10668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5" name="Rectangle 145"/>
          <p:cNvSpPr>
            <a:spLocks noChangeArrowheads="1"/>
          </p:cNvSpPr>
          <p:nvPr userDrawn="1"/>
        </p:nvSpPr>
        <p:spPr bwMode="ltGray">
          <a:xfrm>
            <a:off x="6134100" y="10668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6" name="Rectangle 146"/>
          <p:cNvSpPr>
            <a:spLocks noChangeArrowheads="1"/>
          </p:cNvSpPr>
          <p:nvPr userDrawn="1"/>
        </p:nvSpPr>
        <p:spPr bwMode="ltGray">
          <a:xfrm>
            <a:off x="5638800" y="10668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7" name="Rectangle 147"/>
          <p:cNvSpPr>
            <a:spLocks noChangeArrowheads="1"/>
          </p:cNvSpPr>
          <p:nvPr userDrawn="1"/>
        </p:nvSpPr>
        <p:spPr bwMode="ltGray">
          <a:xfrm>
            <a:off x="7200900" y="10668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8" name="Rectangle 148"/>
          <p:cNvSpPr>
            <a:spLocks noChangeArrowheads="1"/>
          </p:cNvSpPr>
          <p:nvPr userDrawn="1"/>
        </p:nvSpPr>
        <p:spPr bwMode="ltGray">
          <a:xfrm>
            <a:off x="6705600" y="10668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49" name="Rectangle 149"/>
          <p:cNvSpPr>
            <a:spLocks noChangeArrowheads="1"/>
          </p:cNvSpPr>
          <p:nvPr userDrawn="1"/>
        </p:nvSpPr>
        <p:spPr bwMode="ltGray">
          <a:xfrm>
            <a:off x="8267700" y="10668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0" name="Rectangle 150"/>
          <p:cNvSpPr>
            <a:spLocks noChangeArrowheads="1"/>
          </p:cNvSpPr>
          <p:nvPr userDrawn="1"/>
        </p:nvSpPr>
        <p:spPr bwMode="ltGray">
          <a:xfrm>
            <a:off x="7772400" y="10668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1" name="Rectangle 151"/>
          <p:cNvSpPr>
            <a:spLocks noChangeArrowheads="1"/>
          </p:cNvSpPr>
          <p:nvPr userDrawn="1"/>
        </p:nvSpPr>
        <p:spPr bwMode="ltGray">
          <a:xfrm>
            <a:off x="800100" y="11430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2" name="Rectangle 152"/>
          <p:cNvSpPr>
            <a:spLocks noChangeArrowheads="1"/>
          </p:cNvSpPr>
          <p:nvPr userDrawn="1"/>
        </p:nvSpPr>
        <p:spPr bwMode="ltGray">
          <a:xfrm>
            <a:off x="304800" y="11430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3" name="Rectangle 153"/>
          <p:cNvSpPr>
            <a:spLocks noChangeArrowheads="1"/>
          </p:cNvSpPr>
          <p:nvPr userDrawn="1"/>
        </p:nvSpPr>
        <p:spPr bwMode="ltGray">
          <a:xfrm>
            <a:off x="1866900" y="11430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4" name="Rectangle 154"/>
          <p:cNvSpPr>
            <a:spLocks noChangeArrowheads="1"/>
          </p:cNvSpPr>
          <p:nvPr userDrawn="1"/>
        </p:nvSpPr>
        <p:spPr bwMode="ltGray">
          <a:xfrm>
            <a:off x="1371600" y="11430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5" name="Rectangle 155"/>
          <p:cNvSpPr>
            <a:spLocks noChangeArrowheads="1"/>
          </p:cNvSpPr>
          <p:nvPr userDrawn="1"/>
        </p:nvSpPr>
        <p:spPr bwMode="ltGray">
          <a:xfrm>
            <a:off x="2933700" y="11430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6" name="Rectangle 156"/>
          <p:cNvSpPr>
            <a:spLocks noChangeArrowheads="1"/>
          </p:cNvSpPr>
          <p:nvPr userDrawn="1"/>
        </p:nvSpPr>
        <p:spPr bwMode="ltGray">
          <a:xfrm>
            <a:off x="2438400" y="11430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7" name="Rectangle 157"/>
          <p:cNvSpPr>
            <a:spLocks noChangeArrowheads="1"/>
          </p:cNvSpPr>
          <p:nvPr userDrawn="1"/>
        </p:nvSpPr>
        <p:spPr bwMode="ltGray">
          <a:xfrm>
            <a:off x="4000500" y="11430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8" name="Rectangle 158"/>
          <p:cNvSpPr>
            <a:spLocks noChangeArrowheads="1"/>
          </p:cNvSpPr>
          <p:nvPr userDrawn="1"/>
        </p:nvSpPr>
        <p:spPr bwMode="ltGray">
          <a:xfrm>
            <a:off x="3505200" y="11430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59" name="Rectangle 159"/>
          <p:cNvSpPr>
            <a:spLocks noChangeArrowheads="1"/>
          </p:cNvSpPr>
          <p:nvPr userDrawn="1"/>
        </p:nvSpPr>
        <p:spPr bwMode="ltGray">
          <a:xfrm>
            <a:off x="5067300" y="11430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0" name="Rectangle 160"/>
          <p:cNvSpPr>
            <a:spLocks noChangeArrowheads="1"/>
          </p:cNvSpPr>
          <p:nvPr userDrawn="1"/>
        </p:nvSpPr>
        <p:spPr bwMode="ltGray">
          <a:xfrm>
            <a:off x="4572000" y="11430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1" name="Rectangle 161"/>
          <p:cNvSpPr>
            <a:spLocks noChangeArrowheads="1"/>
          </p:cNvSpPr>
          <p:nvPr userDrawn="1"/>
        </p:nvSpPr>
        <p:spPr bwMode="ltGray">
          <a:xfrm>
            <a:off x="6134100" y="11430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2" name="Rectangle 162"/>
          <p:cNvSpPr>
            <a:spLocks noChangeArrowheads="1"/>
          </p:cNvSpPr>
          <p:nvPr userDrawn="1"/>
        </p:nvSpPr>
        <p:spPr bwMode="ltGray">
          <a:xfrm>
            <a:off x="5638800" y="11430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3" name="Rectangle 163"/>
          <p:cNvSpPr>
            <a:spLocks noChangeArrowheads="1"/>
          </p:cNvSpPr>
          <p:nvPr userDrawn="1"/>
        </p:nvSpPr>
        <p:spPr bwMode="ltGray">
          <a:xfrm>
            <a:off x="7200900" y="1143000"/>
            <a:ext cx="495300" cy="746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4" name="Rectangle 164"/>
          <p:cNvSpPr>
            <a:spLocks noChangeArrowheads="1"/>
          </p:cNvSpPr>
          <p:nvPr userDrawn="1"/>
        </p:nvSpPr>
        <p:spPr bwMode="ltGray">
          <a:xfrm>
            <a:off x="6705600" y="1143000"/>
            <a:ext cx="495300" cy="74613"/>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5" name="Rectangle 165"/>
          <p:cNvSpPr>
            <a:spLocks noChangeArrowheads="1"/>
          </p:cNvSpPr>
          <p:nvPr userDrawn="1"/>
        </p:nvSpPr>
        <p:spPr bwMode="ltGray">
          <a:xfrm>
            <a:off x="8267700" y="1143000"/>
            <a:ext cx="495300" cy="746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66" name="Rectangle 166"/>
          <p:cNvSpPr>
            <a:spLocks noChangeArrowheads="1"/>
          </p:cNvSpPr>
          <p:nvPr userDrawn="1"/>
        </p:nvSpPr>
        <p:spPr bwMode="ltGray">
          <a:xfrm>
            <a:off x="7772400" y="1143000"/>
            <a:ext cx="495300" cy="746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nvGrpSpPr>
          <p:cNvPr id="1067" name="Group 167"/>
          <p:cNvGrpSpPr>
            <a:grpSpLocks/>
          </p:cNvGrpSpPr>
          <p:nvPr userDrawn="1"/>
        </p:nvGrpSpPr>
        <p:grpSpPr bwMode="auto">
          <a:xfrm>
            <a:off x="304800" y="6783388"/>
            <a:ext cx="8458200" cy="74612"/>
            <a:chOff x="192" y="3840"/>
            <a:chExt cx="5328" cy="47"/>
          </a:xfrm>
        </p:grpSpPr>
        <p:grpSp>
          <p:nvGrpSpPr>
            <p:cNvPr id="1068" name="Group 168"/>
            <p:cNvGrpSpPr>
              <a:grpSpLocks/>
            </p:cNvGrpSpPr>
            <p:nvPr userDrawn="1"/>
          </p:nvGrpSpPr>
          <p:grpSpPr bwMode="auto">
            <a:xfrm>
              <a:off x="192" y="3840"/>
              <a:ext cx="624" cy="47"/>
              <a:chOff x="624" y="3706"/>
              <a:chExt cx="1056" cy="106"/>
            </a:xfrm>
          </p:grpSpPr>
          <p:sp>
            <p:nvSpPr>
              <p:cNvPr id="1090" name="Rectangle 169"/>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91" name="Rectangle 170"/>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69" name="Group 171"/>
            <p:cNvGrpSpPr>
              <a:grpSpLocks/>
            </p:cNvGrpSpPr>
            <p:nvPr userDrawn="1"/>
          </p:nvGrpSpPr>
          <p:grpSpPr bwMode="auto">
            <a:xfrm>
              <a:off x="864" y="3840"/>
              <a:ext cx="624" cy="47"/>
              <a:chOff x="624" y="3600"/>
              <a:chExt cx="1056" cy="106"/>
            </a:xfrm>
          </p:grpSpPr>
          <p:sp>
            <p:nvSpPr>
              <p:cNvPr id="1088" name="Rectangle 172"/>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9" name="Rectangle 173"/>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70" name="Group 174"/>
            <p:cNvGrpSpPr>
              <a:grpSpLocks/>
            </p:cNvGrpSpPr>
            <p:nvPr userDrawn="1"/>
          </p:nvGrpSpPr>
          <p:grpSpPr bwMode="auto">
            <a:xfrm>
              <a:off x="1536" y="3840"/>
              <a:ext cx="624" cy="47"/>
              <a:chOff x="624" y="3706"/>
              <a:chExt cx="1056" cy="106"/>
            </a:xfrm>
          </p:grpSpPr>
          <p:sp>
            <p:nvSpPr>
              <p:cNvPr id="1086" name="Rectangle 175"/>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7" name="Rectangle 176"/>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71" name="Group 177"/>
            <p:cNvGrpSpPr>
              <a:grpSpLocks/>
            </p:cNvGrpSpPr>
            <p:nvPr userDrawn="1"/>
          </p:nvGrpSpPr>
          <p:grpSpPr bwMode="auto">
            <a:xfrm>
              <a:off x="2208" y="3840"/>
              <a:ext cx="624" cy="47"/>
              <a:chOff x="624" y="3600"/>
              <a:chExt cx="1056" cy="106"/>
            </a:xfrm>
          </p:grpSpPr>
          <p:sp>
            <p:nvSpPr>
              <p:cNvPr id="1084" name="Rectangle 178"/>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5" name="Rectangle 179"/>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72" name="Group 180"/>
            <p:cNvGrpSpPr>
              <a:grpSpLocks/>
            </p:cNvGrpSpPr>
            <p:nvPr userDrawn="1"/>
          </p:nvGrpSpPr>
          <p:grpSpPr bwMode="auto">
            <a:xfrm>
              <a:off x="2880" y="3840"/>
              <a:ext cx="624" cy="47"/>
              <a:chOff x="624" y="3706"/>
              <a:chExt cx="1056" cy="106"/>
            </a:xfrm>
          </p:grpSpPr>
          <p:sp>
            <p:nvSpPr>
              <p:cNvPr id="1082" name="Rectangle 181"/>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3" name="Rectangle 182"/>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73" name="Group 183"/>
            <p:cNvGrpSpPr>
              <a:grpSpLocks/>
            </p:cNvGrpSpPr>
            <p:nvPr userDrawn="1"/>
          </p:nvGrpSpPr>
          <p:grpSpPr bwMode="auto">
            <a:xfrm>
              <a:off x="3552" y="3840"/>
              <a:ext cx="624" cy="47"/>
              <a:chOff x="624" y="3600"/>
              <a:chExt cx="1056" cy="106"/>
            </a:xfrm>
          </p:grpSpPr>
          <p:sp>
            <p:nvSpPr>
              <p:cNvPr id="1080" name="Rectangle 184"/>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81" name="Rectangle 185"/>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74" name="Group 186"/>
            <p:cNvGrpSpPr>
              <a:grpSpLocks/>
            </p:cNvGrpSpPr>
            <p:nvPr userDrawn="1"/>
          </p:nvGrpSpPr>
          <p:grpSpPr bwMode="auto">
            <a:xfrm>
              <a:off x="4224" y="3840"/>
              <a:ext cx="624" cy="47"/>
              <a:chOff x="624" y="3706"/>
              <a:chExt cx="1056" cy="106"/>
            </a:xfrm>
          </p:grpSpPr>
          <p:sp>
            <p:nvSpPr>
              <p:cNvPr id="1078" name="Rectangle 187"/>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79" name="Rectangle 188"/>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nvGrpSpPr>
            <p:cNvPr id="1075" name="Group 189"/>
            <p:cNvGrpSpPr>
              <a:grpSpLocks/>
            </p:cNvGrpSpPr>
            <p:nvPr userDrawn="1"/>
          </p:nvGrpSpPr>
          <p:grpSpPr bwMode="auto">
            <a:xfrm>
              <a:off x="4896" y="3840"/>
              <a:ext cx="624" cy="47"/>
              <a:chOff x="624" y="3600"/>
              <a:chExt cx="1056" cy="106"/>
            </a:xfrm>
          </p:grpSpPr>
          <p:sp>
            <p:nvSpPr>
              <p:cNvPr id="1076" name="Rectangle 190"/>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077" name="Rectangle 191"/>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pSp>
      </p:grpSp>
    </p:spTree>
  </p:cSld>
  <p:clrMap bg1="lt1" tx1="dk1" bg2="lt2" tx2="dk2" accent1="accent1" accent2="accent2" accent3="accent3" accent4="accent4" accent5="accent5" accent6="accent6" hlink="hlink" folHlink="folHlink"/>
  <p:sldLayoutIdLst>
    <p:sldLayoutId id="2147483787"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8" r:id="rId13"/>
    <p:sldLayoutId id="2147483789" r:id="rId14"/>
    <p:sldLayoutId id="2147483790" r:id="rId15"/>
  </p:sldLayoutIdLst>
  <p:hf hdr="0" ftr="0" dt="0"/>
  <p:txStyles>
    <p:titleStyle>
      <a:lvl1pPr algn="l" rtl="0" eaLnBrk="0" fontAlgn="base" hangingPunct="0">
        <a:spcBef>
          <a:spcPct val="0"/>
        </a:spcBef>
        <a:spcAft>
          <a:spcPct val="0"/>
        </a:spcAft>
        <a:defRPr sz="36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3600">
          <a:solidFill>
            <a:schemeClr val="tx2"/>
          </a:solidFill>
          <a:latin typeface="Arial" charset="0"/>
        </a:defRPr>
      </a:lvl6pPr>
      <a:lvl7pPr marL="914400" algn="l" rtl="0" fontAlgn="base">
        <a:spcBef>
          <a:spcPct val="0"/>
        </a:spcBef>
        <a:spcAft>
          <a:spcPct val="0"/>
        </a:spcAft>
        <a:defRPr sz="3600">
          <a:solidFill>
            <a:schemeClr val="tx2"/>
          </a:solidFill>
          <a:latin typeface="Arial" charset="0"/>
        </a:defRPr>
      </a:lvl7pPr>
      <a:lvl8pPr marL="1371600" algn="l" rtl="0" fontAlgn="base">
        <a:spcBef>
          <a:spcPct val="0"/>
        </a:spcBef>
        <a:spcAft>
          <a:spcPct val="0"/>
        </a:spcAft>
        <a:defRPr sz="3600">
          <a:solidFill>
            <a:schemeClr val="tx2"/>
          </a:solidFill>
          <a:latin typeface="Arial" charset="0"/>
        </a:defRPr>
      </a:lvl8pPr>
      <a:lvl9pPr marL="1828800" algn="l" rtl="0" fontAlgn="base">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lr>
          <a:srgbClr val="000000"/>
        </a:buClr>
        <a:buChar char="•"/>
        <a:defRPr sz="3200">
          <a:solidFill>
            <a:srgbClr val="000000"/>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000000"/>
        </a:buClr>
        <a:buChar char="•"/>
        <a:defRPr sz="2800">
          <a:solidFill>
            <a:srgbClr val="000000"/>
          </a:solidFill>
          <a:latin typeface="+mn-lt"/>
          <a:ea typeface="ＭＳ Ｐゴシック" charset="-128"/>
        </a:defRPr>
      </a:lvl2pPr>
      <a:lvl3pPr marL="1143000" indent="-228600" algn="l" rtl="0" eaLnBrk="0" fontAlgn="base" hangingPunct="0">
        <a:spcBef>
          <a:spcPct val="20000"/>
        </a:spcBef>
        <a:spcAft>
          <a:spcPct val="0"/>
        </a:spcAft>
        <a:buClr>
          <a:srgbClr val="000000"/>
        </a:buClr>
        <a:buChar char="•"/>
        <a:defRPr sz="2400">
          <a:solidFill>
            <a:srgbClr val="000000"/>
          </a:solidFill>
          <a:latin typeface="+mn-lt"/>
          <a:ea typeface="ＭＳ Ｐゴシック" charset="-128"/>
        </a:defRPr>
      </a:lvl3pPr>
      <a:lvl4pPr marL="1600200" indent="-228600" algn="l" rtl="0" eaLnBrk="0" fontAlgn="base" hangingPunct="0">
        <a:spcBef>
          <a:spcPct val="20000"/>
        </a:spcBef>
        <a:spcAft>
          <a:spcPct val="0"/>
        </a:spcAft>
        <a:buClr>
          <a:srgbClr val="000000"/>
        </a:buClr>
        <a:buChar char="•"/>
        <a:defRPr sz="2000">
          <a:solidFill>
            <a:srgbClr val="000000"/>
          </a:solidFill>
          <a:latin typeface="+mn-lt"/>
          <a:ea typeface="ＭＳ Ｐゴシック" charset="-128"/>
        </a:defRPr>
      </a:lvl4pPr>
      <a:lvl5pPr marL="2057400" indent="-228600" algn="l" rtl="0" eaLnBrk="0" fontAlgn="base" hangingPunct="0">
        <a:spcBef>
          <a:spcPct val="20000"/>
        </a:spcBef>
        <a:spcAft>
          <a:spcPct val="0"/>
        </a:spcAft>
        <a:buClr>
          <a:srgbClr val="000000"/>
        </a:buClr>
        <a:buChar char="•"/>
        <a:defRPr sz="2000">
          <a:solidFill>
            <a:srgbClr val="000000"/>
          </a:solidFill>
          <a:latin typeface="+mn-lt"/>
          <a:ea typeface="ＭＳ Ｐゴシック" charset="-128"/>
        </a:defRPr>
      </a:lvl5pPr>
      <a:lvl6pPr marL="2514600" indent="-228600" algn="l" rtl="0" fontAlgn="base">
        <a:spcBef>
          <a:spcPct val="20000"/>
        </a:spcBef>
        <a:spcAft>
          <a:spcPct val="0"/>
        </a:spcAft>
        <a:buClr>
          <a:srgbClr val="000000"/>
        </a:buClr>
        <a:buChar char="•"/>
        <a:defRPr sz="2000">
          <a:solidFill>
            <a:srgbClr val="000000"/>
          </a:solidFill>
          <a:latin typeface="+mn-lt"/>
        </a:defRPr>
      </a:lvl6pPr>
      <a:lvl7pPr marL="2971800" indent="-228600" algn="l" rtl="0" fontAlgn="base">
        <a:spcBef>
          <a:spcPct val="20000"/>
        </a:spcBef>
        <a:spcAft>
          <a:spcPct val="0"/>
        </a:spcAft>
        <a:buClr>
          <a:srgbClr val="000000"/>
        </a:buClr>
        <a:buChar char="•"/>
        <a:defRPr sz="2000">
          <a:solidFill>
            <a:srgbClr val="000000"/>
          </a:solidFill>
          <a:latin typeface="+mn-lt"/>
        </a:defRPr>
      </a:lvl7pPr>
      <a:lvl8pPr marL="3429000" indent="-228600" algn="l" rtl="0" fontAlgn="base">
        <a:spcBef>
          <a:spcPct val="20000"/>
        </a:spcBef>
        <a:spcAft>
          <a:spcPct val="0"/>
        </a:spcAft>
        <a:buClr>
          <a:srgbClr val="000000"/>
        </a:buClr>
        <a:buChar char="•"/>
        <a:defRPr sz="2000">
          <a:solidFill>
            <a:srgbClr val="000000"/>
          </a:solidFill>
          <a:latin typeface="+mn-lt"/>
        </a:defRPr>
      </a:lvl8pPr>
      <a:lvl9pPr marL="3886200" indent="-228600" algn="l" rtl="0" fontAlgn="base">
        <a:spcBef>
          <a:spcPct val="20000"/>
        </a:spcBef>
        <a:spcAft>
          <a:spcPct val="0"/>
        </a:spcAft>
        <a:buClr>
          <a:srgbClr val="000000"/>
        </a:buClr>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 Id="rId3" Type="http://schemas.openxmlformats.org/officeDocument/2006/relationships/image" Target="../media/image58.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 Id="rId3" Type="http://schemas.openxmlformats.org/officeDocument/2006/relationships/image" Target="../media/image6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oleObject" Target="../embeddings/Microsoft_Excel_97_-_2004_Worksheet1.xls"/><Relationship Id="rId6"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oleObject" Target="../embeddings/Microsoft_Excel_97_-_2004_Worksheet2.xls"/><Relationship Id="rId5" Type="http://schemas.openxmlformats.org/officeDocument/2006/relationships/image" Target="../media/image10.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1.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23.jpeg"/><Relationship Id="rId1" Type="http://schemas.openxmlformats.org/officeDocument/2006/relationships/tags" Target="../tags/tag1.xml"/><Relationship Id="rId2"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image" Target="../media/image24.jpeg"/><Relationship Id="rId5" Type="http://schemas.openxmlformats.org/officeDocument/2006/relationships/image" Target="../media/image25.jpe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1" Type="http://schemas.openxmlformats.org/officeDocument/2006/relationships/tags" Target="../tags/tag2.xml"/><Relationship Id="rId2"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25.jpeg"/><Relationship Id="rId5" Type="http://schemas.openxmlformats.org/officeDocument/2006/relationships/image" Target="../media/image26.png"/><Relationship Id="rId6" Type="http://schemas.openxmlformats.org/officeDocument/2006/relationships/image" Target="../media/image27.png"/><Relationship Id="rId1" Type="http://schemas.openxmlformats.org/officeDocument/2006/relationships/tags" Target="../tags/tag3.xml"/><Relationship Id="rId2"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image" Target="../media/image29.wmf"/><Relationship Id="rId5" Type="http://schemas.openxmlformats.org/officeDocument/2006/relationships/image" Target="../media/image30.png"/><Relationship Id="rId6" Type="http://schemas.openxmlformats.org/officeDocument/2006/relationships/chart" Target="../charts/chart1.xml"/><Relationship Id="rId1" Type="http://schemas.openxmlformats.org/officeDocument/2006/relationships/tags" Target="../tags/tag4.xml"/><Relationship Id="rId2"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29.wmf"/><Relationship Id="rId4" Type="http://schemas.openxmlformats.org/officeDocument/2006/relationships/image" Target="../media/image30.png"/><Relationship Id="rId5" Type="http://schemas.openxmlformats.org/officeDocument/2006/relationships/image" Target="../media/image31.wmf"/><Relationship Id="rId1" Type="http://schemas.openxmlformats.org/officeDocument/2006/relationships/tags" Target="../tags/tag5.xml"/><Relationship Id="rId2"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3" Type="http://schemas.openxmlformats.org/officeDocument/2006/relationships/image" Target="../media/image29.wmf"/><Relationship Id="rId4" Type="http://schemas.openxmlformats.org/officeDocument/2006/relationships/image" Target="../media/image30.png"/><Relationship Id="rId5" Type="http://schemas.openxmlformats.org/officeDocument/2006/relationships/image" Target="../media/image32.png"/><Relationship Id="rId6" Type="http://schemas.openxmlformats.org/officeDocument/2006/relationships/image" Target="../media/image33.png"/><Relationship Id="rId1" Type="http://schemas.openxmlformats.org/officeDocument/2006/relationships/tags" Target="../tags/tag6.xml"/><Relationship Id="rId2"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image" Target="../media/image29.wmf"/><Relationship Id="rId5" Type="http://schemas.openxmlformats.org/officeDocument/2006/relationships/image" Target="../media/image34.png"/><Relationship Id="rId1" Type="http://schemas.openxmlformats.org/officeDocument/2006/relationships/tags" Target="../tags/tag7.xml"/><Relationship Id="rId2"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30.png"/><Relationship Id="rId5" Type="http://schemas.openxmlformats.org/officeDocument/2006/relationships/image" Target="../media/image29.wmf"/><Relationship Id="rId1" Type="http://schemas.openxmlformats.org/officeDocument/2006/relationships/tags" Target="../tags/tag8.xml"/><Relationship Id="rId2"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29.wmf"/><Relationship Id="rId1" Type="http://schemas.openxmlformats.org/officeDocument/2006/relationships/tags" Target="../tags/tag9.xml"/><Relationship Id="rId2"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image" Target="../media/image30.png"/><Relationship Id="rId1" Type="http://schemas.openxmlformats.org/officeDocument/2006/relationships/tags" Target="../tags/tag10.xml"/><Relationship Id="rId2"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image" Target="../media/image29.wmf"/><Relationship Id="rId5" Type="http://schemas.openxmlformats.org/officeDocument/2006/relationships/image" Target="../media/image30.png"/><Relationship Id="rId1" Type="http://schemas.openxmlformats.org/officeDocument/2006/relationships/tags" Target="../tags/tag11.xml"/><Relationship Id="rId2"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35.jpeg"/><Relationship Id="rId5" Type="http://schemas.openxmlformats.org/officeDocument/2006/relationships/image" Target="../media/image30.png"/><Relationship Id="rId1" Type="http://schemas.openxmlformats.org/officeDocument/2006/relationships/tags" Target="../tags/tag12.xml"/><Relationship Id="rId2"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 Id="rId3" Type="http://schemas.openxmlformats.org/officeDocument/2006/relationships/image" Target="../media/image3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 Id="rId3" Type="http://schemas.openxmlformats.org/officeDocument/2006/relationships/image" Target="../media/image4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png"/><Relationship Id="rId3" Type="http://schemas.openxmlformats.org/officeDocument/2006/relationships/image" Target="../media/image43.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jpeg"/><Relationship Id="rId6" Type="http://schemas.openxmlformats.org/officeDocument/2006/relationships/image" Target="../media/image50.jpeg"/><Relationship Id="rId7" Type="http://schemas.openxmlformats.org/officeDocument/2006/relationships/image" Target="../media/image51.png"/><Relationship Id="rId8" Type="http://schemas.openxmlformats.org/officeDocument/2006/relationships/image" Target="../media/image52.jpe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95.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51.png"/><Relationship Id="rId5" Type="http://schemas.openxmlformats.org/officeDocument/2006/relationships/image" Target="../media/image53.jpe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oleObject" Target="../embeddings/oleObject3.bin"/><Relationship Id="rId5" Type="http://schemas.openxmlformats.org/officeDocument/2006/relationships/image" Target="../media/image54.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ctrTitle"/>
          </p:nvPr>
        </p:nvSpPr>
        <p:spPr/>
        <p:txBody>
          <a:bodyPr/>
          <a:lstStyle/>
          <a:p>
            <a:pPr algn="ctr" eaLnBrk="1" hangingPunct="1"/>
            <a:r>
              <a:rPr lang="en-US" altLang="en-US"/>
              <a:t>15-744: Computer Networking</a:t>
            </a:r>
          </a:p>
        </p:txBody>
      </p:sp>
      <p:sp>
        <p:nvSpPr>
          <p:cNvPr id="19458" name="Rectangle 3"/>
          <p:cNvSpPr>
            <a:spLocks noGrp="1" noChangeArrowheads="1"/>
          </p:cNvSpPr>
          <p:nvPr>
            <p:ph type="subTitle" idx="1"/>
          </p:nvPr>
        </p:nvSpPr>
        <p:spPr/>
        <p:txBody>
          <a:bodyPr/>
          <a:lstStyle/>
          <a:p>
            <a:pPr eaLnBrk="1" hangingPunct="1"/>
            <a:r>
              <a:rPr lang="en-US" altLang="en-US" dirty="0" smtClean="0"/>
              <a:t>L-21 </a:t>
            </a:r>
            <a:r>
              <a:rPr lang="en-US" altLang="en-US" dirty="0"/>
              <a:t>Wireless in the Real World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altLang="en-US"/>
              <a:t>Carrier Sense + ABR Works Well</a:t>
            </a:r>
          </a:p>
        </p:txBody>
      </p:sp>
      <p:sp>
        <p:nvSpPr>
          <p:cNvPr id="3072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8CD46A6C-35C4-994C-B178-FDCB57A16AA9}" type="slidenum">
              <a:rPr lang="en-US" altLang="en-US" sz="1200">
                <a:solidFill>
                  <a:schemeClr val="tx2"/>
                </a:solidFill>
                <a:latin typeface="Arial Narrow" charset="0"/>
              </a:rPr>
              <a:pPr eaLnBrk="1" hangingPunct="1"/>
              <a:t>10</a:t>
            </a:fld>
            <a:endParaRPr lang="en-US" altLang="en-US" sz="1200">
              <a:solidFill>
                <a:schemeClr val="tx2"/>
              </a:solidFill>
              <a:latin typeface="Arial Narrow" charset="0"/>
            </a:endParaRPr>
          </a:p>
        </p:txBody>
      </p:sp>
      <p:pic>
        <p:nvPicPr>
          <p:cNvPr id="3072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150" y="1346200"/>
            <a:ext cx="8775700"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r>
              <a:rPr lang="en-US" altLang="en-US"/>
              <a:t>Two Different Roofnet Links</a:t>
            </a:r>
          </a:p>
        </p:txBody>
      </p:sp>
      <p:sp>
        <p:nvSpPr>
          <p:cNvPr id="109570" name="Content Placeholder 2"/>
          <p:cNvSpPr>
            <a:spLocks noGrp="1"/>
          </p:cNvSpPr>
          <p:nvPr>
            <p:ph idx="1"/>
          </p:nvPr>
        </p:nvSpPr>
        <p:spPr/>
        <p:txBody>
          <a:bodyPr/>
          <a:lstStyle/>
          <a:p>
            <a:r>
              <a:rPr lang="en-US" altLang="en-US"/>
              <a:t>Top is typical of bursty interference, bottom is not</a:t>
            </a:r>
          </a:p>
          <a:p>
            <a:r>
              <a:rPr lang="en-US" altLang="en-US"/>
              <a:t>Most links are like the bottom</a:t>
            </a:r>
          </a:p>
        </p:txBody>
      </p:sp>
      <p:sp>
        <p:nvSpPr>
          <p:cNvPr id="10957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68C6B429-4AD3-584B-AA49-86FAD32C8262}" type="slidenum">
              <a:rPr lang="en-US" altLang="en-US" sz="1200">
                <a:solidFill>
                  <a:schemeClr val="tx2"/>
                </a:solidFill>
                <a:latin typeface="Arial Narrow" charset="0"/>
              </a:rPr>
              <a:pPr eaLnBrk="1" hangingPunct="1"/>
              <a:t>100</a:t>
            </a:fld>
            <a:endParaRPr lang="en-US" altLang="en-US" sz="1200">
              <a:solidFill>
                <a:schemeClr val="tx2"/>
              </a:solidFill>
              <a:latin typeface="Arial Narrow" charset="0"/>
            </a:endParaRPr>
          </a:p>
        </p:txBody>
      </p:sp>
      <p:pic>
        <p:nvPicPr>
          <p:cNvPr id="1095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363" y="2914650"/>
            <a:ext cx="7234237"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31801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r>
              <a:rPr lang="en-US" altLang="en-US"/>
              <a:t>Is it Multipath Interference?</a:t>
            </a:r>
          </a:p>
        </p:txBody>
      </p:sp>
      <p:sp>
        <p:nvSpPr>
          <p:cNvPr id="110594" name="Content Placeholder 2"/>
          <p:cNvSpPr>
            <a:spLocks noGrp="1"/>
          </p:cNvSpPr>
          <p:nvPr>
            <p:ph idx="1"/>
          </p:nvPr>
        </p:nvSpPr>
        <p:spPr>
          <a:xfrm>
            <a:off x="304800" y="4038600"/>
            <a:ext cx="8458200" cy="2057400"/>
          </a:xfrm>
        </p:spPr>
        <p:txBody>
          <a:bodyPr/>
          <a:lstStyle/>
          <a:p>
            <a:r>
              <a:rPr lang="en-US" altLang="en-US"/>
              <a:t>Simulate with channel emulator</a:t>
            </a:r>
          </a:p>
        </p:txBody>
      </p:sp>
      <p:sp>
        <p:nvSpPr>
          <p:cNvPr id="11059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C16A559B-6011-4041-A610-3B37F870D500}" type="slidenum">
              <a:rPr lang="en-US" altLang="en-US" sz="1200">
                <a:solidFill>
                  <a:schemeClr val="tx2"/>
                </a:solidFill>
                <a:latin typeface="Arial Narrow" charset="0"/>
              </a:rPr>
              <a:pPr eaLnBrk="1" hangingPunct="1"/>
              <a:t>101</a:t>
            </a:fld>
            <a:endParaRPr lang="en-US" altLang="en-US" sz="1200">
              <a:solidFill>
                <a:schemeClr val="tx2"/>
              </a:solidFill>
              <a:latin typeface="Arial Narrow" charset="0"/>
            </a:endParaRPr>
          </a:p>
        </p:txBody>
      </p:sp>
      <p:pic>
        <p:nvPicPr>
          <p:cNvPr id="1105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447800"/>
            <a:ext cx="5029200"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495800"/>
            <a:ext cx="485775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22178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r>
              <a:rPr lang="en-US" altLang="en-US"/>
              <a:t>A Plausible Explanation</a:t>
            </a:r>
          </a:p>
        </p:txBody>
      </p:sp>
      <p:sp>
        <p:nvSpPr>
          <p:cNvPr id="111618" name="Content Placeholder 2"/>
          <p:cNvSpPr>
            <a:spLocks noGrp="1"/>
          </p:cNvSpPr>
          <p:nvPr>
            <p:ph idx="1"/>
          </p:nvPr>
        </p:nvSpPr>
        <p:spPr>
          <a:xfrm>
            <a:off x="304800" y="1219200"/>
            <a:ext cx="8458200" cy="2362200"/>
          </a:xfrm>
        </p:spPr>
        <p:txBody>
          <a:bodyPr/>
          <a:lstStyle/>
          <a:p>
            <a:r>
              <a:rPr lang="en-US" altLang="en-US"/>
              <a:t>Multi-path can produce intermediate loss rates</a:t>
            </a:r>
          </a:p>
          <a:p>
            <a:r>
              <a:rPr lang="en-US" altLang="en-US"/>
              <a:t>Appropriate multi-path delay is possible due to long-links</a:t>
            </a:r>
          </a:p>
        </p:txBody>
      </p:sp>
      <p:sp>
        <p:nvSpPr>
          <p:cNvPr id="11161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B669ACA6-9B8D-AE40-86CB-29D7920E6D7C}" type="slidenum">
              <a:rPr lang="en-US" altLang="en-US" sz="1200">
                <a:solidFill>
                  <a:schemeClr val="tx2"/>
                </a:solidFill>
                <a:latin typeface="Arial Narrow" charset="0"/>
              </a:rPr>
              <a:pPr eaLnBrk="1" hangingPunct="1"/>
              <a:t>102</a:t>
            </a:fld>
            <a:endParaRPr lang="en-US" altLang="en-US" sz="1200">
              <a:solidFill>
                <a:schemeClr val="tx2"/>
              </a:solidFill>
              <a:latin typeface="Arial Narrow" charset="0"/>
            </a:endParaRPr>
          </a:p>
        </p:txBody>
      </p:sp>
      <p:pic>
        <p:nvPicPr>
          <p:cNvPr id="11162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751263"/>
            <a:ext cx="3505200"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709988"/>
            <a:ext cx="4205288" cy="284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36055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altLang="en-US"/>
              <a:t>Key Assumptions</a:t>
            </a:r>
          </a:p>
        </p:txBody>
      </p:sp>
      <p:sp>
        <p:nvSpPr>
          <p:cNvPr id="31746" name="Content Placeholder 3"/>
          <p:cNvSpPr>
            <a:spLocks noGrp="1"/>
          </p:cNvSpPr>
          <p:nvPr>
            <p:ph idx="1"/>
          </p:nvPr>
        </p:nvSpPr>
        <p:spPr/>
        <p:txBody>
          <a:bodyPr/>
          <a:lstStyle/>
          <a:p>
            <a:r>
              <a:rPr lang="en-US" altLang="en-US"/>
              <a:t>ABR == Shannon</a:t>
            </a:r>
          </a:p>
          <a:p>
            <a:pPr lvl="1"/>
            <a:r>
              <a:rPr lang="en-US" altLang="en-US"/>
              <a:t>ABR is rarely this good</a:t>
            </a:r>
          </a:p>
          <a:p>
            <a:pPr lvl="1"/>
            <a:endParaRPr lang="en-US" altLang="en-US"/>
          </a:p>
          <a:p>
            <a:r>
              <a:rPr lang="en-US" altLang="en-US"/>
              <a:t>Interference and ABR are both stable</a:t>
            </a:r>
          </a:p>
          <a:p>
            <a:pPr lvl="1"/>
            <a:r>
              <a:rPr lang="en-US" altLang="en-US"/>
              <a:t>Interference may be bursty/intermittent</a:t>
            </a:r>
          </a:p>
        </p:txBody>
      </p:sp>
      <p:sp>
        <p:nvSpPr>
          <p:cNvPr id="3174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89E048DC-2936-A941-BB00-60AB3C06EF13}" type="slidenum">
              <a:rPr lang="en-US" altLang="en-US" sz="1200">
                <a:solidFill>
                  <a:schemeClr val="tx2"/>
                </a:solidFill>
                <a:latin typeface="Arial Narrow" charset="0"/>
              </a:rPr>
              <a:pPr eaLnBrk="1" hangingPunct="1"/>
              <a:t>11</a:t>
            </a:fld>
            <a:endParaRPr lang="en-US" altLang="en-US" sz="1200">
              <a:solidFill>
                <a:schemeClr val="tx2"/>
              </a:solidFill>
              <a:latin typeface="Arial Narrow"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title"/>
          </p:nvPr>
        </p:nvSpPr>
        <p:spPr/>
        <p:txBody>
          <a:bodyPr/>
          <a:lstStyle/>
          <a:p>
            <a:pPr eaLnBrk="1" hangingPunct="1"/>
            <a:r>
              <a:rPr lang="en-US" altLang="en-US"/>
              <a:t>Overview</a:t>
            </a:r>
          </a:p>
        </p:txBody>
      </p:sp>
      <p:sp>
        <p:nvSpPr>
          <p:cNvPr id="113666" name="Rectangle 3"/>
          <p:cNvSpPr>
            <a:spLocks noGrp="1" noChangeArrowheads="1"/>
          </p:cNvSpPr>
          <p:nvPr>
            <p:ph idx="1"/>
          </p:nvPr>
        </p:nvSpPr>
        <p:spPr/>
        <p:txBody>
          <a:bodyPr/>
          <a:lstStyle/>
          <a:p>
            <a:pPr eaLnBrk="1" hangingPunct="1">
              <a:lnSpc>
                <a:spcPct val="80000"/>
              </a:lnSpc>
            </a:pPr>
            <a:endParaRPr lang="en-US" altLang="en-US" sz="3000" dirty="0" smtClean="0"/>
          </a:p>
          <a:p>
            <a:pPr eaLnBrk="1" hangingPunct="1">
              <a:lnSpc>
                <a:spcPct val="80000"/>
              </a:lnSpc>
            </a:pPr>
            <a:r>
              <a:rPr lang="en-US" altLang="en-US" sz="3000" dirty="0" smtClean="0"/>
              <a:t>Carrier Sense vs. Rate Adaptation</a:t>
            </a:r>
          </a:p>
          <a:p>
            <a:pPr eaLnBrk="1" hangingPunct="1">
              <a:lnSpc>
                <a:spcPct val="80000"/>
              </a:lnSpc>
            </a:pPr>
            <a:endParaRPr lang="en-US" altLang="en-US" sz="3000" dirty="0"/>
          </a:p>
          <a:p>
            <a:pPr eaLnBrk="1" hangingPunct="1">
              <a:lnSpc>
                <a:spcPct val="80000"/>
              </a:lnSpc>
            </a:pPr>
            <a:r>
              <a:rPr lang="en-US" altLang="en-US" sz="3000" dirty="0" smtClean="0"/>
              <a:t>Wireless TCP</a:t>
            </a:r>
            <a:endParaRPr lang="en-US" altLang="en-US" sz="3000" dirty="0"/>
          </a:p>
          <a:p>
            <a:pPr eaLnBrk="1" hangingPunct="1">
              <a:lnSpc>
                <a:spcPct val="80000"/>
              </a:lnSpc>
            </a:pPr>
            <a:endParaRPr lang="en-US" altLang="en-US" sz="3000" dirty="0" smtClean="0"/>
          </a:p>
          <a:p>
            <a:pPr eaLnBrk="1" hangingPunct="1">
              <a:lnSpc>
                <a:spcPct val="80000"/>
              </a:lnSpc>
            </a:pPr>
            <a:r>
              <a:rPr lang="en-US" altLang="en-US" sz="3000" dirty="0" smtClean="0"/>
              <a:t>802.11 </a:t>
            </a:r>
            <a:r>
              <a:rPr lang="en-US" altLang="en-US" sz="2600" dirty="0" smtClean="0"/>
              <a:t>Deployment </a:t>
            </a:r>
            <a:r>
              <a:rPr lang="en-US" altLang="en-US" sz="2600" dirty="0"/>
              <a:t>patterns</a:t>
            </a:r>
          </a:p>
          <a:p>
            <a:pPr lvl="1" eaLnBrk="1" hangingPunct="1">
              <a:lnSpc>
                <a:spcPct val="80000"/>
              </a:lnSpc>
            </a:pPr>
            <a:endParaRPr lang="en-US" altLang="en-US" sz="2600" dirty="0"/>
          </a:p>
          <a:p>
            <a:pPr eaLnBrk="1" hangingPunct="1">
              <a:lnSpc>
                <a:spcPct val="80000"/>
              </a:lnSpc>
            </a:pPr>
            <a:r>
              <a:rPr lang="en-US" altLang="en-US" sz="3000" dirty="0"/>
              <a:t>Mesh networks</a:t>
            </a:r>
          </a:p>
          <a:p>
            <a:pPr lvl="1" eaLnBrk="1" hangingPunct="1">
              <a:lnSpc>
                <a:spcPct val="80000"/>
              </a:lnSpc>
            </a:pPr>
            <a:endParaRPr lang="en-US" altLang="en-US" sz="2600" dirty="0"/>
          </a:p>
          <a:p>
            <a:pPr eaLnBrk="1" hangingPunct="1">
              <a:lnSpc>
                <a:spcPct val="80000"/>
              </a:lnSpc>
            </a:pPr>
            <a:r>
              <a:rPr lang="en-US" altLang="en-US" sz="3000" dirty="0"/>
              <a:t>White space </a:t>
            </a:r>
            <a:r>
              <a:rPr lang="en-US" altLang="en-US" sz="3000" dirty="0" smtClean="0"/>
              <a:t>networks</a:t>
            </a:r>
            <a:endParaRPr lang="en-US" altLang="en-US" sz="3000" dirty="0"/>
          </a:p>
        </p:txBody>
      </p:sp>
      <p:sp>
        <p:nvSpPr>
          <p:cNvPr id="1136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331DC76B-522D-D643-AFD9-74F510E9F1FA}" type="slidenum">
              <a:rPr lang="en-US" altLang="en-US" sz="1200">
                <a:solidFill>
                  <a:schemeClr val="tx2"/>
                </a:solidFill>
                <a:latin typeface="Arial Narrow" charset="0"/>
              </a:rPr>
              <a:pPr eaLnBrk="1" hangingPunct="1"/>
              <a:t>12</a:t>
            </a:fld>
            <a:endParaRPr lang="en-US" altLang="en-US" sz="1200">
              <a:solidFill>
                <a:schemeClr val="tx2"/>
              </a:solidFill>
              <a:latin typeface="Arial Narrow" charset="0"/>
            </a:endParaRPr>
          </a:p>
        </p:txBody>
      </p:sp>
    </p:spTree>
    <p:extLst>
      <p:ext uri="{BB962C8B-B14F-4D97-AF65-F5344CB8AC3E}">
        <p14:creationId xmlns:p14="http://schemas.microsoft.com/office/powerpoint/2010/main" val="20758614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CBDE0966-6BF0-4D4A-BD7E-C1B9CDA66082}" type="slidenum">
              <a:rPr lang="en-US" altLang="en-US" sz="1200">
                <a:solidFill>
                  <a:schemeClr val="tx2"/>
                </a:solidFill>
                <a:latin typeface="Arial Narrow" charset="0"/>
              </a:rPr>
              <a:pPr eaLnBrk="1" hangingPunct="1"/>
              <a:t>13</a:t>
            </a:fld>
            <a:endParaRPr lang="en-US" altLang="en-US" sz="1200">
              <a:solidFill>
                <a:schemeClr val="tx2"/>
              </a:solidFill>
              <a:latin typeface="Arial Narrow" charset="0"/>
            </a:endParaRPr>
          </a:p>
        </p:txBody>
      </p:sp>
      <p:sp>
        <p:nvSpPr>
          <p:cNvPr id="33794" name="Rectangle 2"/>
          <p:cNvSpPr>
            <a:spLocks noGrp="1" noChangeArrowheads="1"/>
          </p:cNvSpPr>
          <p:nvPr>
            <p:ph type="title"/>
          </p:nvPr>
        </p:nvSpPr>
        <p:spPr/>
        <p:txBody>
          <a:bodyPr/>
          <a:lstStyle/>
          <a:p>
            <a:pPr eaLnBrk="1" hangingPunct="1"/>
            <a:r>
              <a:rPr lang="en-US" altLang="en-US"/>
              <a:t>Wireless Challenges</a:t>
            </a:r>
          </a:p>
        </p:txBody>
      </p:sp>
      <p:sp>
        <p:nvSpPr>
          <p:cNvPr id="33795" name="Rectangle 3"/>
          <p:cNvSpPr>
            <a:spLocks noGrp="1" noChangeArrowheads="1"/>
          </p:cNvSpPr>
          <p:nvPr>
            <p:ph type="body" idx="1"/>
          </p:nvPr>
        </p:nvSpPr>
        <p:spPr/>
        <p:txBody>
          <a:bodyPr/>
          <a:lstStyle/>
          <a:p>
            <a:pPr eaLnBrk="1" hangingPunct="1">
              <a:lnSpc>
                <a:spcPct val="90000"/>
              </a:lnSpc>
            </a:pPr>
            <a:r>
              <a:rPr lang="en-US" altLang="en-US" sz="2800"/>
              <a:t>Force us to rethink many assumptions</a:t>
            </a:r>
          </a:p>
          <a:p>
            <a:pPr eaLnBrk="1" hangingPunct="1">
              <a:lnSpc>
                <a:spcPct val="90000"/>
              </a:lnSpc>
            </a:pPr>
            <a:r>
              <a:rPr lang="en-US" altLang="en-US" sz="2800"/>
              <a:t>Need to share airwaves rather than wire</a:t>
            </a:r>
          </a:p>
          <a:p>
            <a:pPr lvl="1" eaLnBrk="1" hangingPunct="1">
              <a:lnSpc>
                <a:spcPct val="90000"/>
              </a:lnSpc>
            </a:pPr>
            <a:r>
              <a:rPr lang="en-US" altLang="en-US" sz="2400"/>
              <a:t>Don</a:t>
            </a:r>
            <a:r>
              <a:rPr lang="ja-JP" altLang="en-US" sz="2400"/>
              <a:t>’</a:t>
            </a:r>
            <a:r>
              <a:rPr lang="en-US" altLang="ja-JP" sz="2400"/>
              <a:t>t know what hosts are involved</a:t>
            </a:r>
          </a:p>
          <a:p>
            <a:pPr lvl="1" eaLnBrk="1" hangingPunct="1">
              <a:lnSpc>
                <a:spcPct val="90000"/>
              </a:lnSpc>
            </a:pPr>
            <a:r>
              <a:rPr lang="en-US" altLang="en-US" sz="2400"/>
              <a:t>Host may not be using same link technology</a:t>
            </a:r>
          </a:p>
          <a:p>
            <a:pPr eaLnBrk="1" hangingPunct="1">
              <a:lnSpc>
                <a:spcPct val="90000"/>
              </a:lnSpc>
            </a:pPr>
            <a:r>
              <a:rPr lang="en-US" altLang="en-US" sz="2800"/>
              <a:t>Mobility</a:t>
            </a:r>
          </a:p>
          <a:p>
            <a:pPr eaLnBrk="1" hangingPunct="1">
              <a:lnSpc>
                <a:spcPct val="90000"/>
              </a:lnSpc>
            </a:pPr>
            <a:r>
              <a:rPr lang="en-US" altLang="en-US" sz="2800"/>
              <a:t>Other characteristics of wireless</a:t>
            </a:r>
          </a:p>
          <a:p>
            <a:pPr lvl="1" eaLnBrk="1" hangingPunct="1">
              <a:lnSpc>
                <a:spcPct val="90000"/>
              </a:lnSpc>
            </a:pPr>
            <a:r>
              <a:rPr lang="en-US" altLang="en-US" sz="2400">
                <a:solidFill>
                  <a:srgbClr val="FF0000"/>
                </a:solidFill>
              </a:rPr>
              <a:t>Noisy </a:t>
            </a:r>
            <a:r>
              <a:rPr lang="en-US" altLang="en-US" sz="2400">
                <a:solidFill>
                  <a:srgbClr val="FF0000"/>
                </a:solidFill>
                <a:sym typeface="Wingdings" charset="2"/>
              </a:rPr>
              <a:t> lots of losses</a:t>
            </a:r>
          </a:p>
          <a:p>
            <a:pPr lvl="1" eaLnBrk="1" hangingPunct="1">
              <a:lnSpc>
                <a:spcPct val="90000"/>
              </a:lnSpc>
            </a:pPr>
            <a:r>
              <a:rPr lang="en-US" altLang="en-US" sz="2400">
                <a:solidFill>
                  <a:srgbClr val="FF0000"/>
                </a:solidFill>
                <a:sym typeface="Wingdings" charset="2"/>
              </a:rPr>
              <a:t>Slow</a:t>
            </a:r>
          </a:p>
          <a:p>
            <a:pPr lvl="1" eaLnBrk="1" hangingPunct="1">
              <a:lnSpc>
                <a:spcPct val="90000"/>
              </a:lnSpc>
            </a:pPr>
            <a:r>
              <a:rPr lang="en-US" altLang="en-US" sz="2400"/>
              <a:t>Interaction of multiple transmitters at receiver</a:t>
            </a:r>
          </a:p>
          <a:p>
            <a:pPr lvl="2" eaLnBrk="1" hangingPunct="1">
              <a:lnSpc>
                <a:spcPct val="90000"/>
              </a:lnSpc>
            </a:pPr>
            <a:r>
              <a:rPr lang="en-US" altLang="en-US" sz="2000"/>
              <a:t> Collisions, capture, interference</a:t>
            </a:r>
          </a:p>
          <a:p>
            <a:pPr lvl="1" eaLnBrk="1" hangingPunct="1">
              <a:lnSpc>
                <a:spcPct val="90000"/>
              </a:lnSpc>
            </a:pPr>
            <a:r>
              <a:rPr lang="en-US" altLang="en-US" sz="2400"/>
              <a:t>Multipath interference</a:t>
            </a:r>
            <a:endParaRPr lang="en-US" altLang="en-US" sz="2400">
              <a:sym typeface="Wingdings" charset="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44B299B2-98EB-0340-9B17-3AC827895C75}" type="slidenum">
              <a:rPr lang="en-US" altLang="en-US" sz="1200">
                <a:solidFill>
                  <a:schemeClr val="tx2"/>
                </a:solidFill>
                <a:latin typeface="Arial Narrow" charset="0"/>
              </a:rPr>
              <a:pPr eaLnBrk="1" hangingPunct="1"/>
              <a:t>14</a:t>
            </a:fld>
            <a:endParaRPr lang="en-US" altLang="en-US" sz="1200">
              <a:solidFill>
                <a:schemeClr val="tx2"/>
              </a:solidFill>
              <a:latin typeface="Arial Narrow" charset="0"/>
            </a:endParaRPr>
          </a:p>
        </p:txBody>
      </p:sp>
      <p:sp>
        <p:nvSpPr>
          <p:cNvPr id="34818" name="Rectangle 2"/>
          <p:cNvSpPr>
            <a:spLocks noGrp="1" noChangeArrowheads="1"/>
          </p:cNvSpPr>
          <p:nvPr>
            <p:ph type="title"/>
          </p:nvPr>
        </p:nvSpPr>
        <p:spPr/>
        <p:txBody>
          <a:bodyPr/>
          <a:lstStyle/>
          <a:p>
            <a:pPr eaLnBrk="1" hangingPunct="1"/>
            <a:r>
              <a:rPr lang="en-US" altLang="en-US"/>
              <a:t>TCP Problems Over Noisy Links</a:t>
            </a:r>
          </a:p>
        </p:txBody>
      </p:sp>
      <p:sp>
        <p:nvSpPr>
          <p:cNvPr id="34819" name="Rectangle 3"/>
          <p:cNvSpPr>
            <a:spLocks noGrp="1" noChangeArrowheads="1"/>
          </p:cNvSpPr>
          <p:nvPr>
            <p:ph type="body" idx="1"/>
          </p:nvPr>
        </p:nvSpPr>
        <p:spPr/>
        <p:txBody>
          <a:bodyPr/>
          <a:lstStyle/>
          <a:p>
            <a:pPr eaLnBrk="1" hangingPunct="1">
              <a:lnSpc>
                <a:spcPct val="90000"/>
              </a:lnSpc>
            </a:pPr>
            <a:r>
              <a:rPr lang="en-US" altLang="en-US"/>
              <a:t>Wireless links are inherently error-prone</a:t>
            </a:r>
          </a:p>
          <a:p>
            <a:pPr lvl="1" eaLnBrk="1" hangingPunct="1">
              <a:lnSpc>
                <a:spcPct val="90000"/>
              </a:lnSpc>
            </a:pPr>
            <a:r>
              <a:rPr lang="en-US" altLang="en-US"/>
              <a:t>Fades, interference, attenuation</a:t>
            </a:r>
          </a:p>
          <a:p>
            <a:pPr lvl="1" eaLnBrk="1" hangingPunct="1">
              <a:lnSpc>
                <a:spcPct val="90000"/>
              </a:lnSpc>
            </a:pPr>
            <a:r>
              <a:rPr lang="en-US" altLang="en-US"/>
              <a:t>Errors often happen in bursts</a:t>
            </a:r>
          </a:p>
          <a:p>
            <a:pPr eaLnBrk="1" hangingPunct="1">
              <a:lnSpc>
                <a:spcPct val="90000"/>
              </a:lnSpc>
            </a:pPr>
            <a:r>
              <a:rPr lang="en-US" altLang="en-US"/>
              <a:t>TCP cannot distinguish between corruption and congestion</a:t>
            </a:r>
          </a:p>
          <a:p>
            <a:pPr lvl="1" eaLnBrk="1" hangingPunct="1">
              <a:lnSpc>
                <a:spcPct val="90000"/>
              </a:lnSpc>
            </a:pPr>
            <a:r>
              <a:rPr lang="en-US" altLang="en-US"/>
              <a:t>TCP unnecessarily reduces window, resulting in low throughput and high latency</a:t>
            </a:r>
          </a:p>
          <a:p>
            <a:pPr eaLnBrk="1" hangingPunct="1">
              <a:lnSpc>
                <a:spcPct val="90000"/>
              </a:lnSpc>
            </a:pPr>
            <a:r>
              <a:rPr lang="en-US" altLang="en-US"/>
              <a:t>Burst losses often result in timeouts</a:t>
            </a:r>
          </a:p>
          <a:p>
            <a:pPr eaLnBrk="1" hangingPunct="1">
              <a:lnSpc>
                <a:spcPct val="90000"/>
              </a:lnSpc>
            </a:pPr>
            <a:r>
              <a:rPr lang="en-US" altLang="en-US"/>
              <a:t>Sender retransmission is the only option</a:t>
            </a:r>
          </a:p>
          <a:p>
            <a:pPr lvl="1" eaLnBrk="1" hangingPunct="1">
              <a:lnSpc>
                <a:spcPct val="90000"/>
              </a:lnSpc>
            </a:pPr>
            <a:r>
              <a:rPr lang="en-US" altLang="en-US"/>
              <a:t>Inefficient use of bandwidth</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E1847E53-369D-0A40-AB32-D34F3CEA3CE5}" type="slidenum">
              <a:rPr lang="en-US" altLang="en-US" sz="1200">
                <a:solidFill>
                  <a:schemeClr val="tx2"/>
                </a:solidFill>
                <a:latin typeface="Arial Narrow" charset="0"/>
              </a:rPr>
              <a:pPr eaLnBrk="1" hangingPunct="1"/>
              <a:t>15</a:t>
            </a:fld>
            <a:endParaRPr lang="en-US" altLang="en-US" sz="1200">
              <a:solidFill>
                <a:schemeClr val="tx2"/>
              </a:solidFill>
              <a:latin typeface="Arial Narrow" charset="0"/>
            </a:endParaRPr>
          </a:p>
        </p:txBody>
      </p:sp>
      <p:sp>
        <p:nvSpPr>
          <p:cNvPr id="35842" name="Rectangle 2"/>
          <p:cNvSpPr>
            <a:spLocks noGrp="1" noChangeArrowheads="1"/>
          </p:cNvSpPr>
          <p:nvPr>
            <p:ph type="title"/>
          </p:nvPr>
        </p:nvSpPr>
        <p:spPr/>
        <p:txBody>
          <a:bodyPr/>
          <a:lstStyle/>
          <a:p>
            <a:pPr eaLnBrk="1" hangingPunct="1"/>
            <a:r>
              <a:rPr lang="en-US" altLang="en-US"/>
              <a:t>Constraints &amp; Requirements</a:t>
            </a:r>
          </a:p>
        </p:txBody>
      </p:sp>
      <p:sp>
        <p:nvSpPr>
          <p:cNvPr id="35843" name="Rectangle 3"/>
          <p:cNvSpPr>
            <a:spLocks noGrp="1" noChangeArrowheads="1"/>
          </p:cNvSpPr>
          <p:nvPr>
            <p:ph type="body" idx="1"/>
          </p:nvPr>
        </p:nvSpPr>
        <p:spPr/>
        <p:txBody>
          <a:bodyPr/>
          <a:lstStyle/>
          <a:p>
            <a:pPr eaLnBrk="1" hangingPunct="1"/>
            <a:r>
              <a:rPr lang="en-US" altLang="en-US"/>
              <a:t>Incremental deployment</a:t>
            </a:r>
          </a:p>
          <a:p>
            <a:pPr lvl="1" eaLnBrk="1" hangingPunct="1"/>
            <a:r>
              <a:rPr lang="en-US" altLang="en-US"/>
              <a:t>Solution should not require modifications to fixed hosts</a:t>
            </a:r>
          </a:p>
          <a:p>
            <a:pPr lvl="1" eaLnBrk="1" hangingPunct="1"/>
            <a:r>
              <a:rPr lang="en-US" altLang="en-US"/>
              <a:t>If possible, avoid modifying mobile hosts</a:t>
            </a:r>
          </a:p>
          <a:p>
            <a:pPr eaLnBrk="1" hangingPunct="1"/>
            <a:r>
              <a:rPr lang="en-US" altLang="en-US"/>
              <a:t>Probably more data to mobile than from mobile</a:t>
            </a:r>
          </a:p>
          <a:p>
            <a:pPr lvl="1" eaLnBrk="1" hangingPunct="1"/>
            <a:r>
              <a:rPr lang="en-US" altLang="en-US"/>
              <a:t>Attempt to solve this first</a:t>
            </a:r>
          </a:p>
          <a:p>
            <a:pPr eaLnBrk="1" hangingPunct="1"/>
            <a:endParaRPr lang="en-US" alt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A0C4027C-561E-CA42-B742-0C6B33368537}" type="slidenum">
              <a:rPr lang="en-US" altLang="en-US" sz="1200">
                <a:solidFill>
                  <a:schemeClr val="tx2"/>
                </a:solidFill>
                <a:latin typeface="Arial Narrow" charset="0"/>
              </a:rPr>
              <a:pPr eaLnBrk="1" hangingPunct="1"/>
              <a:t>16</a:t>
            </a:fld>
            <a:endParaRPr lang="en-US" altLang="en-US" sz="1200">
              <a:solidFill>
                <a:schemeClr val="tx2"/>
              </a:solidFill>
              <a:latin typeface="Arial Narrow" charset="0"/>
            </a:endParaRPr>
          </a:p>
        </p:txBody>
      </p:sp>
      <p:sp>
        <p:nvSpPr>
          <p:cNvPr id="36866" name="Rectangle 2"/>
          <p:cNvSpPr>
            <a:spLocks noGrp="1" noChangeArrowheads="1"/>
          </p:cNvSpPr>
          <p:nvPr>
            <p:ph type="title"/>
          </p:nvPr>
        </p:nvSpPr>
        <p:spPr/>
        <p:txBody>
          <a:bodyPr/>
          <a:lstStyle/>
          <a:p>
            <a:pPr eaLnBrk="1" hangingPunct="1"/>
            <a:r>
              <a:rPr lang="en-US" altLang="en-US"/>
              <a:t>Challenge #1: Wireless Bit-Errors</a:t>
            </a:r>
          </a:p>
        </p:txBody>
      </p:sp>
      <p:sp>
        <p:nvSpPr>
          <p:cNvPr id="343043" name="Rectangle 3"/>
          <p:cNvSpPr>
            <a:spLocks noChangeArrowheads="1"/>
          </p:cNvSpPr>
          <p:nvPr/>
        </p:nvSpPr>
        <p:spPr bwMode="auto">
          <a:xfrm>
            <a:off x="347663" y="1371600"/>
            <a:ext cx="8458200" cy="5105400"/>
          </a:xfrm>
          <a:prstGeom prst="rect">
            <a:avLst/>
          </a:prstGeom>
          <a:solidFill>
            <a:srgbClr val="FFFFFF"/>
          </a:solidFill>
          <a:ln w="9525">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endParaRPr>
          </a:p>
        </p:txBody>
      </p:sp>
      <p:sp>
        <p:nvSpPr>
          <p:cNvPr id="36868" name="Text Box 4"/>
          <p:cNvSpPr txBox="1">
            <a:spLocks noChangeArrowheads="1"/>
          </p:cNvSpPr>
          <p:nvPr/>
        </p:nvSpPr>
        <p:spPr bwMode="auto">
          <a:xfrm>
            <a:off x="3886200" y="2057400"/>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US" altLang="en-US" sz="1800">
                <a:solidFill>
                  <a:srgbClr val="000000"/>
                </a:solidFill>
                <a:latin typeface="Arial" charset="0"/>
              </a:rPr>
              <a:t>Router</a:t>
            </a:r>
          </a:p>
        </p:txBody>
      </p:sp>
      <p:pic>
        <p:nvPicPr>
          <p:cNvPr id="36869" name="Picture 5" descr="Computer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0" y="1752600"/>
            <a:ext cx="12382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6" descr="paketaro box"/>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8600" y="24384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Text Box 7"/>
          <p:cNvSpPr txBox="1">
            <a:spLocks noChangeArrowheads="1"/>
          </p:cNvSpPr>
          <p:nvPr/>
        </p:nvSpPr>
        <p:spPr bwMode="auto">
          <a:xfrm>
            <a:off x="6775450" y="2757488"/>
            <a:ext cx="1377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US" altLang="en-US" sz="1800">
                <a:solidFill>
                  <a:srgbClr val="000000"/>
                </a:solidFill>
                <a:latin typeface="Arial" charset="0"/>
              </a:rPr>
              <a:t>Computer 2</a:t>
            </a:r>
          </a:p>
        </p:txBody>
      </p:sp>
      <p:pic>
        <p:nvPicPr>
          <p:cNvPr id="36872" name="Picture 8" descr="Computer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6588" y="1752600"/>
            <a:ext cx="12382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3" name="Text Box 9"/>
          <p:cNvSpPr txBox="1">
            <a:spLocks noChangeArrowheads="1"/>
          </p:cNvSpPr>
          <p:nvPr/>
        </p:nvSpPr>
        <p:spPr bwMode="auto">
          <a:xfrm>
            <a:off x="554038" y="2757488"/>
            <a:ext cx="1377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US" altLang="en-US" sz="1800">
                <a:solidFill>
                  <a:srgbClr val="000000"/>
                </a:solidFill>
                <a:latin typeface="Arial" charset="0"/>
              </a:rPr>
              <a:t>Computer 1</a:t>
            </a:r>
          </a:p>
        </p:txBody>
      </p:sp>
      <p:grpSp>
        <p:nvGrpSpPr>
          <p:cNvPr id="36874" name="Group 10"/>
          <p:cNvGrpSpPr>
            <a:grpSpLocks/>
          </p:cNvGrpSpPr>
          <p:nvPr/>
        </p:nvGrpSpPr>
        <p:grpSpPr bwMode="auto">
          <a:xfrm>
            <a:off x="3048000" y="1828800"/>
            <a:ext cx="2667000" cy="1905000"/>
            <a:chOff x="3891" y="2677"/>
            <a:chExt cx="632" cy="470"/>
          </a:xfrm>
        </p:grpSpPr>
        <p:sp>
          <p:nvSpPr>
            <p:cNvPr id="36910" name="Freeform 11"/>
            <p:cNvSpPr>
              <a:spLocks/>
            </p:cNvSpPr>
            <p:nvPr/>
          </p:nvSpPr>
          <p:spPr bwMode="auto">
            <a:xfrm>
              <a:off x="4246" y="2687"/>
              <a:ext cx="277" cy="228"/>
            </a:xfrm>
            <a:custGeom>
              <a:avLst/>
              <a:gdLst>
                <a:gd name="T0" fmla="*/ 0 w 277"/>
                <a:gd name="T1" fmla="*/ 23 h 228"/>
                <a:gd name="T2" fmla="*/ 5 w 277"/>
                <a:gd name="T3" fmla="*/ 23 h 228"/>
                <a:gd name="T4" fmla="*/ 10 w 277"/>
                <a:gd name="T5" fmla="*/ 19 h 228"/>
                <a:gd name="T6" fmla="*/ 17 w 277"/>
                <a:gd name="T7" fmla="*/ 14 h 228"/>
                <a:gd name="T8" fmla="*/ 26 w 277"/>
                <a:gd name="T9" fmla="*/ 9 h 228"/>
                <a:gd name="T10" fmla="*/ 36 w 277"/>
                <a:gd name="T11" fmla="*/ 4 h 228"/>
                <a:gd name="T12" fmla="*/ 50 w 277"/>
                <a:gd name="T13" fmla="*/ 2 h 228"/>
                <a:gd name="T14" fmla="*/ 65 w 277"/>
                <a:gd name="T15" fmla="*/ 0 h 228"/>
                <a:gd name="T16" fmla="*/ 79 w 277"/>
                <a:gd name="T17" fmla="*/ 0 h 228"/>
                <a:gd name="T18" fmla="*/ 96 w 277"/>
                <a:gd name="T19" fmla="*/ 4 h 228"/>
                <a:gd name="T20" fmla="*/ 110 w 277"/>
                <a:gd name="T21" fmla="*/ 11 h 228"/>
                <a:gd name="T22" fmla="*/ 124 w 277"/>
                <a:gd name="T23" fmla="*/ 23 h 228"/>
                <a:gd name="T24" fmla="*/ 134 w 277"/>
                <a:gd name="T25" fmla="*/ 33 h 228"/>
                <a:gd name="T26" fmla="*/ 143 w 277"/>
                <a:gd name="T27" fmla="*/ 42 h 228"/>
                <a:gd name="T28" fmla="*/ 148 w 277"/>
                <a:gd name="T29" fmla="*/ 52 h 228"/>
                <a:gd name="T30" fmla="*/ 150 w 277"/>
                <a:gd name="T31" fmla="*/ 59 h 228"/>
                <a:gd name="T32" fmla="*/ 153 w 277"/>
                <a:gd name="T33" fmla="*/ 66 h 228"/>
                <a:gd name="T34" fmla="*/ 153 w 277"/>
                <a:gd name="T35" fmla="*/ 73 h 228"/>
                <a:gd name="T36" fmla="*/ 153 w 277"/>
                <a:gd name="T37" fmla="*/ 78 h 228"/>
                <a:gd name="T38" fmla="*/ 153 w 277"/>
                <a:gd name="T39" fmla="*/ 81 h 228"/>
                <a:gd name="T40" fmla="*/ 153 w 277"/>
                <a:gd name="T41" fmla="*/ 81 h 228"/>
                <a:gd name="T42" fmla="*/ 153 w 277"/>
                <a:gd name="T43" fmla="*/ 81 h 228"/>
                <a:gd name="T44" fmla="*/ 155 w 277"/>
                <a:gd name="T45" fmla="*/ 78 h 228"/>
                <a:gd name="T46" fmla="*/ 160 w 277"/>
                <a:gd name="T47" fmla="*/ 76 h 228"/>
                <a:gd name="T48" fmla="*/ 167 w 277"/>
                <a:gd name="T49" fmla="*/ 73 h 228"/>
                <a:gd name="T50" fmla="*/ 174 w 277"/>
                <a:gd name="T51" fmla="*/ 71 h 228"/>
                <a:gd name="T52" fmla="*/ 181 w 277"/>
                <a:gd name="T53" fmla="*/ 69 h 228"/>
                <a:gd name="T54" fmla="*/ 191 w 277"/>
                <a:gd name="T55" fmla="*/ 69 h 228"/>
                <a:gd name="T56" fmla="*/ 200 w 277"/>
                <a:gd name="T57" fmla="*/ 71 h 228"/>
                <a:gd name="T58" fmla="*/ 210 w 277"/>
                <a:gd name="T59" fmla="*/ 73 h 228"/>
                <a:gd name="T60" fmla="*/ 219 w 277"/>
                <a:gd name="T61" fmla="*/ 81 h 228"/>
                <a:gd name="T62" fmla="*/ 229 w 277"/>
                <a:gd name="T63" fmla="*/ 90 h 228"/>
                <a:gd name="T64" fmla="*/ 234 w 277"/>
                <a:gd name="T65" fmla="*/ 97 h 228"/>
                <a:gd name="T66" fmla="*/ 236 w 277"/>
                <a:gd name="T67" fmla="*/ 107 h 228"/>
                <a:gd name="T68" fmla="*/ 239 w 277"/>
                <a:gd name="T69" fmla="*/ 116 h 228"/>
                <a:gd name="T70" fmla="*/ 239 w 277"/>
                <a:gd name="T71" fmla="*/ 124 h 228"/>
                <a:gd name="T72" fmla="*/ 236 w 277"/>
                <a:gd name="T73" fmla="*/ 131 h 228"/>
                <a:gd name="T74" fmla="*/ 236 w 277"/>
                <a:gd name="T75" fmla="*/ 138 h 228"/>
                <a:gd name="T76" fmla="*/ 234 w 277"/>
                <a:gd name="T77" fmla="*/ 143 h 228"/>
                <a:gd name="T78" fmla="*/ 234 w 277"/>
                <a:gd name="T79" fmla="*/ 145 h 228"/>
                <a:gd name="T80" fmla="*/ 231 w 277"/>
                <a:gd name="T81" fmla="*/ 145 h 228"/>
                <a:gd name="T82" fmla="*/ 234 w 277"/>
                <a:gd name="T83" fmla="*/ 147 h 228"/>
                <a:gd name="T84" fmla="*/ 236 w 277"/>
                <a:gd name="T85" fmla="*/ 147 h 228"/>
                <a:gd name="T86" fmla="*/ 241 w 277"/>
                <a:gd name="T87" fmla="*/ 152 h 228"/>
                <a:gd name="T88" fmla="*/ 248 w 277"/>
                <a:gd name="T89" fmla="*/ 157 h 228"/>
                <a:gd name="T90" fmla="*/ 253 w 277"/>
                <a:gd name="T91" fmla="*/ 164 h 228"/>
                <a:gd name="T92" fmla="*/ 260 w 277"/>
                <a:gd name="T93" fmla="*/ 174 h 228"/>
                <a:gd name="T94" fmla="*/ 267 w 277"/>
                <a:gd name="T95" fmla="*/ 183 h 228"/>
                <a:gd name="T96" fmla="*/ 272 w 277"/>
                <a:gd name="T97" fmla="*/ 195 h 228"/>
                <a:gd name="T98" fmla="*/ 274 w 277"/>
                <a:gd name="T99" fmla="*/ 212 h 228"/>
                <a:gd name="T100" fmla="*/ 277 w 277"/>
                <a:gd name="T101" fmla="*/ 228 h 2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7"/>
                <a:gd name="T154" fmla="*/ 0 h 228"/>
                <a:gd name="T155" fmla="*/ 277 w 277"/>
                <a:gd name="T156" fmla="*/ 228 h 2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7" h="228">
                  <a:moveTo>
                    <a:pt x="0" y="23"/>
                  </a:moveTo>
                  <a:lnTo>
                    <a:pt x="5" y="23"/>
                  </a:lnTo>
                  <a:lnTo>
                    <a:pt x="10" y="19"/>
                  </a:lnTo>
                  <a:lnTo>
                    <a:pt x="17" y="14"/>
                  </a:lnTo>
                  <a:lnTo>
                    <a:pt x="26" y="9"/>
                  </a:lnTo>
                  <a:lnTo>
                    <a:pt x="36" y="4"/>
                  </a:lnTo>
                  <a:lnTo>
                    <a:pt x="50" y="2"/>
                  </a:lnTo>
                  <a:lnTo>
                    <a:pt x="65" y="0"/>
                  </a:lnTo>
                  <a:lnTo>
                    <a:pt x="79" y="0"/>
                  </a:lnTo>
                  <a:lnTo>
                    <a:pt x="96" y="4"/>
                  </a:lnTo>
                  <a:lnTo>
                    <a:pt x="110" y="11"/>
                  </a:lnTo>
                  <a:lnTo>
                    <a:pt x="124" y="23"/>
                  </a:lnTo>
                  <a:lnTo>
                    <a:pt x="134" y="33"/>
                  </a:lnTo>
                  <a:lnTo>
                    <a:pt x="143" y="42"/>
                  </a:lnTo>
                  <a:lnTo>
                    <a:pt x="148" y="52"/>
                  </a:lnTo>
                  <a:lnTo>
                    <a:pt x="150" y="59"/>
                  </a:lnTo>
                  <a:lnTo>
                    <a:pt x="153" y="66"/>
                  </a:lnTo>
                  <a:lnTo>
                    <a:pt x="153" y="73"/>
                  </a:lnTo>
                  <a:lnTo>
                    <a:pt x="153" y="78"/>
                  </a:lnTo>
                  <a:lnTo>
                    <a:pt x="153" y="81"/>
                  </a:lnTo>
                  <a:lnTo>
                    <a:pt x="155" y="78"/>
                  </a:lnTo>
                  <a:lnTo>
                    <a:pt x="160" y="76"/>
                  </a:lnTo>
                  <a:lnTo>
                    <a:pt x="167" y="73"/>
                  </a:lnTo>
                  <a:lnTo>
                    <a:pt x="174" y="71"/>
                  </a:lnTo>
                  <a:lnTo>
                    <a:pt x="181" y="69"/>
                  </a:lnTo>
                  <a:lnTo>
                    <a:pt x="191" y="69"/>
                  </a:lnTo>
                  <a:lnTo>
                    <a:pt x="200" y="71"/>
                  </a:lnTo>
                  <a:lnTo>
                    <a:pt x="210" y="73"/>
                  </a:lnTo>
                  <a:lnTo>
                    <a:pt x="219" y="81"/>
                  </a:lnTo>
                  <a:lnTo>
                    <a:pt x="229" y="90"/>
                  </a:lnTo>
                  <a:lnTo>
                    <a:pt x="234" y="97"/>
                  </a:lnTo>
                  <a:lnTo>
                    <a:pt x="236" y="107"/>
                  </a:lnTo>
                  <a:lnTo>
                    <a:pt x="239" y="116"/>
                  </a:lnTo>
                  <a:lnTo>
                    <a:pt x="239" y="124"/>
                  </a:lnTo>
                  <a:lnTo>
                    <a:pt x="236" y="131"/>
                  </a:lnTo>
                  <a:lnTo>
                    <a:pt x="236" y="138"/>
                  </a:lnTo>
                  <a:lnTo>
                    <a:pt x="234" y="143"/>
                  </a:lnTo>
                  <a:lnTo>
                    <a:pt x="234" y="145"/>
                  </a:lnTo>
                  <a:lnTo>
                    <a:pt x="231" y="145"/>
                  </a:lnTo>
                  <a:lnTo>
                    <a:pt x="234" y="147"/>
                  </a:lnTo>
                  <a:lnTo>
                    <a:pt x="236" y="147"/>
                  </a:lnTo>
                  <a:lnTo>
                    <a:pt x="241" y="152"/>
                  </a:lnTo>
                  <a:lnTo>
                    <a:pt x="248" y="157"/>
                  </a:lnTo>
                  <a:lnTo>
                    <a:pt x="253" y="164"/>
                  </a:lnTo>
                  <a:lnTo>
                    <a:pt x="260" y="174"/>
                  </a:lnTo>
                  <a:lnTo>
                    <a:pt x="267" y="183"/>
                  </a:lnTo>
                  <a:lnTo>
                    <a:pt x="272" y="195"/>
                  </a:lnTo>
                  <a:lnTo>
                    <a:pt x="274" y="212"/>
                  </a:lnTo>
                  <a:lnTo>
                    <a:pt x="277" y="228"/>
                  </a:lnTo>
                </a:path>
              </a:pathLst>
            </a:custGeom>
            <a:noFill/>
            <a:ln w="12700">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11" name="Freeform 12"/>
            <p:cNvSpPr>
              <a:spLocks/>
            </p:cNvSpPr>
            <p:nvPr/>
          </p:nvSpPr>
          <p:spPr bwMode="auto">
            <a:xfrm>
              <a:off x="3891" y="2677"/>
              <a:ext cx="358" cy="236"/>
            </a:xfrm>
            <a:custGeom>
              <a:avLst/>
              <a:gdLst>
                <a:gd name="T0" fmla="*/ 2 w 358"/>
                <a:gd name="T1" fmla="*/ 219 h 236"/>
                <a:gd name="T2" fmla="*/ 9 w 358"/>
                <a:gd name="T3" fmla="*/ 193 h 236"/>
                <a:gd name="T4" fmla="*/ 21 w 358"/>
                <a:gd name="T5" fmla="*/ 174 h 236"/>
                <a:gd name="T6" fmla="*/ 33 w 358"/>
                <a:gd name="T7" fmla="*/ 162 h 236"/>
                <a:gd name="T8" fmla="*/ 43 w 358"/>
                <a:gd name="T9" fmla="*/ 155 h 236"/>
                <a:gd name="T10" fmla="*/ 43 w 358"/>
                <a:gd name="T11" fmla="*/ 155 h 236"/>
                <a:gd name="T12" fmla="*/ 40 w 358"/>
                <a:gd name="T13" fmla="*/ 145 h 236"/>
                <a:gd name="T14" fmla="*/ 38 w 358"/>
                <a:gd name="T15" fmla="*/ 134 h 236"/>
                <a:gd name="T16" fmla="*/ 38 w 358"/>
                <a:gd name="T17" fmla="*/ 117 h 236"/>
                <a:gd name="T18" fmla="*/ 48 w 358"/>
                <a:gd name="T19" fmla="*/ 98 h 236"/>
                <a:gd name="T20" fmla="*/ 67 w 358"/>
                <a:gd name="T21" fmla="*/ 83 h 236"/>
                <a:gd name="T22" fmla="*/ 83 w 358"/>
                <a:gd name="T23" fmla="*/ 79 h 236"/>
                <a:gd name="T24" fmla="*/ 102 w 358"/>
                <a:gd name="T25" fmla="*/ 81 h 236"/>
                <a:gd name="T26" fmla="*/ 114 w 358"/>
                <a:gd name="T27" fmla="*/ 86 h 236"/>
                <a:gd name="T28" fmla="*/ 121 w 358"/>
                <a:gd name="T29" fmla="*/ 91 h 236"/>
                <a:gd name="T30" fmla="*/ 124 w 358"/>
                <a:gd name="T31" fmla="*/ 88 h 236"/>
                <a:gd name="T32" fmla="*/ 121 w 358"/>
                <a:gd name="T33" fmla="*/ 81 h 236"/>
                <a:gd name="T34" fmla="*/ 124 w 358"/>
                <a:gd name="T35" fmla="*/ 69 h 236"/>
                <a:gd name="T36" fmla="*/ 133 w 358"/>
                <a:gd name="T37" fmla="*/ 52 h 236"/>
                <a:gd name="T38" fmla="*/ 152 w 358"/>
                <a:gd name="T39" fmla="*/ 31 h 236"/>
                <a:gd name="T40" fmla="*/ 181 w 358"/>
                <a:gd name="T41" fmla="*/ 14 h 236"/>
                <a:gd name="T42" fmla="*/ 212 w 358"/>
                <a:gd name="T43" fmla="*/ 10 h 236"/>
                <a:gd name="T44" fmla="*/ 238 w 358"/>
                <a:gd name="T45" fmla="*/ 14 h 236"/>
                <a:gd name="T46" fmla="*/ 260 w 358"/>
                <a:gd name="T47" fmla="*/ 24 h 236"/>
                <a:gd name="T48" fmla="*/ 272 w 358"/>
                <a:gd name="T49" fmla="*/ 31 h 236"/>
                <a:gd name="T50" fmla="*/ 274 w 358"/>
                <a:gd name="T51" fmla="*/ 31 h 236"/>
                <a:gd name="T52" fmla="*/ 274 w 358"/>
                <a:gd name="T53" fmla="*/ 26 h 236"/>
                <a:gd name="T54" fmla="*/ 279 w 358"/>
                <a:gd name="T55" fmla="*/ 17 h 236"/>
                <a:gd name="T56" fmla="*/ 288 w 358"/>
                <a:gd name="T57" fmla="*/ 7 h 236"/>
                <a:gd name="T58" fmla="*/ 305 w 358"/>
                <a:gd name="T59" fmla="*/ 2 h 236"/>
                <a:gd name="T60" fmla="*/ 327 w 358"/>
                <a:gd name="T61" fmla="*/ 2 h 236"/>
                <a:gd name="T62" fmla="*/ 343 w 358"/>
                <a:gd name="T63" fmla="*/ 7 h 236"/>
                <a:gd name="T64" fmla="*/ 350 w 358"/>
                <a:gd name="T65" fmla="*/ 17 h 236"/>
                <a:gd name="T66" fmla="*/ 355 w 358"/>
                <a:gd name="T67" fmla="*/ 26 h 236"/>
                <a:gd name="T68" fmla="*/ 358 w 358"/>
                <a:gd name="T69" fmla="*/ 31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8"/>
                <a:gd name="T106" fmla="*/ 0 h 236"/>
                <a:gd name="T107" fmla="*/ 358 w 358"/>
                <a:gd name="T108" fmla="*/ 236 h 2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8" h="236">
                  <a:moveTo>
                    <a:pt x="0" y="236"/>
                  </a:moveTo>
                  <a:lnTo>
                    <a:pt x="2" y="219"/>
                  </a:lnTo>
                  <a:lnTo>
                    <a:pt x="5" y="205"/>
                  </a:lnTo>
                  <a:lnTo>
                    <a:pt x="9" y="193"/>
                  </a:lnTo>
                  <a:lnTo>
                    <a:pt x="14" y="181"/>
                  </a:lnTo>
                  <a:lnTo>
                    <a:pt x="21" y="174"/>
                  </a:lnTo>
                  <a:lnTo>
                    <a:pt x="29" y="167"/>
                  </a:lnTo>
                  <a:lnTo>
                    <a:pt x="33" y="162"/>
                  </a:lnTo>
                  <a:lnTo>
                    <a:pt x="38" y="157"/>
                  </a:lnTo>
                  <a:lnTo>
                    <a:pt x="43" y="155"/>
                  </a:lnTo>
                  <a:lnTo>
                    <a:pt x="40" y="150"/>
                  </a:lnTo>
                  <a:lnTo>
                    <a:pt x="40" y="145"/>
                  </a:lnTo>
                  <a:lnTo>
                    <a:pt x="38" y="141"/>
                  </a:lnTo>
                  <a:lnTo>
                    <a:pt x="38" y="134"/>
                  </a:lnTo>
                  <a:lnTo>
                    <a:pt x="38" y="124"/>
                  </a:lnTo>
                  <a:lnTo>
                    <a:pt x="38" y="117"/>
                  </a:lnTo>
                  <a:lnTo>
                    <a:pt x="43" y="107"/>
                  </a:lnTo>
                  <a:lnTo>
                    <a:pt x="48" y="98"/>
                  </a:lnTo>
                  <a:lnTo>
                    <a:pt x="55" y="91"/>
                  </a:lnTo>
                  <a:lnTo>
                    <a:pt x="67" y="83"/>
                  </a:lnTo>
                  <a:lnTo>
                    <a:pt x="76" y="81"/>
                  </a:lnTo>
                  <a:lnTo>
                    <a:pt x="83" y="79"/>
                  </a:lnTo>
                  <a:lnTo>
                    <a:pt x="93" y="79"/>
                  </a:lnTo>
                  <a:lnTo>
                    <a:pt x="102" y="81"/>
                  </a:lnTo>
                  <a:lnTo>
                    <a:pt x="110" y="83"/>
                  </a:lnTo>
                  <a:lnTo>
                    <a:pt x="114" y="86"/>
                  </a:lnTo>
                  <a:lnTo>
                    <a:pt x="119" y="88"/>
                  </a:lnTo>
                  <a:lnTo>
                    <a:pt x="121" y="91"/>
                  </a:lnTo>
                  <a:lnTo>
                    <a:pt x="124" y="91"/>
                  </a:lnTo>
                  <a:lnTo>
                    <a:pt x="124" y="88"/>
                  </a:lnTo>
                  <a:lnTo>
                    <a:pt x="121" y="86"/>
                  </a:lnTo>
                  <a:lnTo>
                    <a:pt x="121" y="81"/>
                  </a:lnTo>
                  <a:lnTo>
                    <a:pt x="124" y="76"/>
                  </a:lnTo>
                  <a:lnTo>
                    <a:pt x="124" y="69"/>
                  </a:lnTo>
                  <a:lnTo>
                    <a:pt x="129" y="60"/>
                  </a:lnTo>
                  <a:lnTo>
                    <a:pt x="133" y="52"/>
                  </a:lnTo>
                  <a:lnTo>
                    <a:pt x="141" y="43"/>
                  </a:lnTo>
                  <a:lnTo>
                    <a:pt x="152" y="31"/>
                  </a:lnTo>
                  <a:lnTo>
                    <a:pt x="164" y="21"/>
                  </a:lnTo>
                  <a:lnTo>
                    <a:pt x="181" y="14"/>
                  </a:lnTo>
                  <a:lnTo>
                    <a:pt x="195" y="10"/>
                  </a:lnTo>
                  <a:lnTo>
                    <a:pt x="212" y="10"/>
                  </a:lnTo>
                  <a:lnTo>
                    <a:pt x="226" y="10"/>
                  </a:lnTo>
                  <a:lnTo>
                    <a:pt x="238" y="14"/>
                  </a:lnTo>
                  <a:lnTo>
                    <a:pt x="250" y="19"/>
                  </a:lnTo>
                  <a:lnTo>
                    <a:pt x="260" y="24"/>
                  </a:lnTo>
                  <a:lnTo>
                    <a:pt x="267" y="29"/>
                  </a:lnTo>
                  <a:lnTo>
                    <a:pt x="272" y="31"/>
                  </a:lnTo>
                  <a:lnTo>
                    <a:pt x="274" y="33"/>
                  </a:lnTo>
                  <a:lnTo>
                    <a:pt x="274" y="31"/>
                  </a:lnTo>
                  <a:lnTo>
                    <a:pt x="274" y="29"/>
                  </a:lnTo>
                  <a:lnTo>
                    <a:pt x="274" y="26"/>
                  </a:lnTo>
                  <a:lnTo>
                    <a:pt x="276" y="21"/>
                  </a:lnTo>
                  <a:lnTo>
                    <a:pt x="279" y="17"/>
                  </a:lnTo>
                  <a:lnTo>
                    <a:pt x="284" y="12"/>
                  </a:lnTo>
                  <a:lnTo>
                    <a:pt x="288" y="7"/>
                  </a:lnTo>
                  <a:lnTo>
                    <a:pt x="296" y="5"/>
                  </a:lnTo>
                  <a:lnTo>
                    <a:pt x="305" y="2"/>
                  </a:lnTo>
                  <a:lnTo>
                    <a:pt x="315" y="0"/>
                  </a:lnTo>
                  <a:lnTo>
                    <a:pt x="327" y="2"/>
                  </a:lnTo>
                  <a:lnTo>
                    <a:pt x="336" y="5"/>
                  </a:lnTo>
                  <a:lnTo>
                    <a:pt x="343" y="7"/>
                  </a:lnTo>
                  <a:lnTo>
                    <a:pt x="348" y="12"/>
                  </a:lnTo>
                  <a:lnTo>
                    <a:pt x="350" y="17"/>
                  </a:lnTo>
                  <a:lnTo>
                    <a:pt x="355" y="21"/>
                  </a:lnTo>
                  <a:lnTo>
                    <a:pt x="355" y="26"/>
                  </a:lnTo>
                  <a:lnTo>
                    <a:pt x="358" y="29"/>
                  </a:lnTo>
                  <a:lnTo>
                    <a:pt x="358" y="31"/>
                  </a:lnTo>
                  <a:lnTo>
                    <a:pt x="358" y="33"/>
                  </a:lnTo>
                </a:path>
              </a:pathLst>
            </a:custGeom>
            <a:noFill/>
            <a:ln w="12700">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12" name="Freeform 13"/>
            <p:cNvSpPr>
              <a:spLocks/>
            </p:cNvSpPr>
            <p:nvPr/>
          </p:nvSpPr>
          <p:spPr bwMode="auto">
            <a:xfrm>
              <a:off x="3891" y="2911"/>
              <a:ext cx="272" cy="229"/>
            </a:xfrm>
            <a:custGeom>
              <a:avLst/>
              <a:gdLst>
                <a:gd name="T0" fmla="*/ 272 w 272"/>
                <a:gd name="T1" fmla="*/ 202 h 229"/>
                <a:gd name="T2" fmla="*/ 272 w 272"/>
                <a:gd name="T3" fmla="*/ 205 h 229"/>
                <a:gd name="T4" fmla="*/ 267 w 272"/>
                <a:gd name="T5" fmla="*/ 207 h 229"/>
                <a:gd name="T6" fmla="*/ 260 w 272"/>
                <a:gd name="T7" fmla="*/ 212 h 229"/>
                <a:gd name="T8" fmla="*/ 250 w 272"/>
                <a:gd name="T9" fmla="*/ 217 h 229"/>
                <a:gd name="T10" fmla="*/ 238 w 272"/>
                <a:gd name="T11" fmla="*/ 221 h 229"/>
                <a:gd name="T12" fmla="*/ 226 w 272"/>
                <a:gd name="T13" fmla="*/ 226 h 229"/>
                <a:gd name="T14" fmla="*/ 212 w 272"/>
                <a:gd name="T15" fmla="*/ 229 h 229"/>
                <a:gd name="T16" fmla="*/ 195 w 272"/>
                <a:gd name="T17" fmla="*/ 226 h 229"/>
                <a:gd name="T18" fmla="*/ 181 w 272"/>
                <a:gd name="T19" fmla="*/ 224 h 229"/>
                <a:gd name="T20" fmla="*/ 164 w 272"/>
                <a:gd name="T21" fmla="*/ 214 h 229"/>
                <a:gd name="T22" fmla="*/ 152 w 272"/>
                <a:gd name="T23" fmla="*/ 205 h 229"/>
                <a:gd name="T24" fmla="*/ 141 w 272"/>
                <a:gd name="T25" fmla="*/ 195 h 229"/>
                <a:gd name="T26" fmla="*/ 133 w 272"/>
                <a:gd name="T27" fmla="*/ 186 h 229"/>
                <a:gd name="T28" fmla="*/ 129 w 272"/>
                <a:gd name="T29" fmla="*/ 176 h 229"/>
                <a:gd name="T30" fmla="*/ 124 w 272"/>
                <a:gd name="T31" fmla="*/ 167 h 229"/>
                <a:gd name="T32" fmla="*/ 124 w 272"/>
                <a:gd name="T33" fmla="*/ 159 h 229"/>
                <a:gd name="T34" fmla="*/ 121 w 272"/>
                <a:gd name="T35" fmla="*/ 155 h 229"/>
                <a:gd name="T36" fmla="*/ 121 w 272"/>
                <a:gd name="T37" fmla="*/ 150 h 229"/>
                <a:gd name="T38" fmla="*/ 124 w 272"/>
                <a:gd name="T39" fmla="*/ 148 h 229"/>
                <a:gd name="T40" fmla="*/ 124 w 272"/>
                <a:gd name="T41" fmla="*/ 145 h 229"/>
                <a:gd name="T42" fmla="*/ 121 w 272"/>
                <a:gd name="T43" fmla="*/ 148 h 229"/>
                <a:gd name="T44" fmla="*/ 119 w 272"/>
                <a:gd name="T45" fmla="*/ 150 h 229"/>
                <a:gd name="T46" fmla="*/ 114 w 272"/>
                <a:gd name="T47" fmla="*/ 152 h 229"/>
                <a:gd name="T48" fmla="*/ 110 w 272"/>
                <a:gd name="T49" fmla="*/ 155 h 229"/>
                <a:gd name="T50" fmla="*/ 102 w 272"/>
                <a:gd name="T51" fmla="*/ 157 h 229"/>
                <a:gd name="T52" fmla="*/ 93 w 272"/>
                <a:gd name="T53" fmla="*/ 157 h 229"/>
                <a:gd name="T54" fmla="*/ 83 w 272"/>
                <a:gd name="T55" fmla="*/ 157 h 229"/>
                <a:gd name="T56" fmla="*/ 76 w 272"/>
                <a:gd name="T57" fmla="*/ 157 h 229"/>
                <a:gd name="T58" fmla="*/ 67 w 272"/>
                <a:gd name="T59" fmla="*/ 152 h 229"/>
                <a:gd name="T60" fmla="*/ 55 w 272"/>
                <a:gd name="T61" fmla="*/ 145 h 229"/>
                <a:gd name="T62" fmla="*/ 48 w 272"/>
                <a:gd name="T63" fmla="*/ 138 h 229"/>
                <a:gd name="T64" fmla="*/ 43 w 272"/>
                <a:gd name="T65" fmla="*/ 128 h 229"/>
                <a:gd name="T66" fmla="*/ 38 w 272"/>
                <a:gd name="T67" fmla="*/ 121 h 229"/>
                <a:gd name="T68" fmla="*/ 38 w 272"/>
                <a:gd name="T69" fmla="*/ 112 h 229"/>
                <a:gd name="T70" fmla="*/ 38 w 272"/>
                <a:gd name="T71" fmla="*/ 105 h 229"/>
                <a:gd name="T72" fmla="*/ 38 w 272"/>
                <a:gd name="T73" fmla="*/ 97 h 229"/>
                <a:gd name="T74" fmla="*/ 40 w 272"/>
                <a:gd name="T75" fmla="*/ 90 h 229"/>
                <a:gd name="T76" fmla="*/ 40 w 272"/>
                <a:gd name="T77" fmla="*/ 86 h 229"/>
                <a:gd name="T78" fmla="*/ 43 w 272"/>
                <a:gd name="T79" fmla="*/ 83 h 229"/>
                <a:gd name="T80" fmla="*/ 43 w 272"/>
                <a:gd name="T81" fmla="*/ 81 h 229"/>
                <a:gd name="T82" fmla="*/ 43 w 272"/>
                <a:gd name="T83" fmla="*/ 81 h 229"/>
                <a:gd name="T84" fmla="*/ 38 w 272"/>
                <a:gd name="T85" fmla="*/ 78 h 229"/>
                <a:gd name="T86" fmla="*/ 33 w 272"/>
                <a:gd name="T87" fmla="*/ 76 h 229"/>
                <a:gd name="T88" fmla="*/ 29 w 272"/>
                <a:gd name="T89" fmla="*/ 71 h 229"/>
                <a:gd name="T90" fmla="*/ 21 w 272"/>
                <a:gd name="T91" fmla="*/ 64 h 229"/>
                <a:gd name="T92" fmla="*/ 14 w 272"/>
                <a:gd name="T93" fmla="*/ 55 h 229"/>
                <a:gd name="T94" fmla="*/ 9 w 272"/>
                <a:gd name="T95" fmla="*/ 45 h 229"/>
                <a:gd name="T96" fmla="*/ 5 w 272"/>
                <a:gd name="T97" fmla="*/ 31 h 229"/>
                <a:gd name="T98" fmla="*/ 2 w 272"/>
                <a:gd name="T99" fmla="*/ 16 h 229"/>
                <a:gd name="T100" fmla="*/ 0 w 272"/>
                <a:gd name="T101" fmla="*/ 0 h 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2"/>
                <a:gd name="T154" fmla="*/ 0 h 229"/>
                <a:gd name="T155" fmla="*/ 272 w 272"/>
                <a:gd name="T156" fmla="*/ 229 h 22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2" h="229">
                  <a:moveTo>
                    <a:pt x="272" y="202"/>
                  </a:moveTo>
                  <a:lnTo>
                    <a:pt x="272" y="205"/>
                  </a:lnTo>
                  <a:lnTo>
                    <a:pt x="267" y="207"/>
                  </a:lnTo>
                  <a:lnTo>
                    <a:pt x="260" y="212"/>
                  </a:lnTo>
                  <a:lnTo>
                    <a:pt x="250" y="217"/>
                  </a:lnTo>
                  <a:lnTo>
                    <a:pt x="238" y="221"/>
                  </a:lnTo>
                  <a:lnTo>
                    <a:pt x="226" y="226"/>
                  </a:lnTo>
                  <a:lnTo>
                    <a:pt x="212" y="229"/>
                  </a:lnTo>
                  <a:lnTo>
                    <a:pt x="195" y="226"/>
                  </a:lnTo>
                  <a:lnTo>
                    <a:pt x="181" y="224"/>
                  </a:lnTo>
                  <a:lnTo>
                    <a:pt x="164" y="214"/>
                  </a:lnTo>
                  <a:lnTo>
                    <a:pt x="152" y="205"/>
                  </a:lnTo>
                  <a:lnTo>
                    <a:pt x="141" y="195"/>
                  </a:lnTo>
                  <a:lnTo>
                    <a:pt x="133" y="186"/>
                  </a:lnTo>
                  <a:lnTo>
                    <a:pt x="129" y="176"/>
                  </a:lnTo>
                  <a:lnTo>
                    <a:pt x="124" y="167"/>
                  </a:lnTo>
                  <a:lnTo>
                    <a:pt x="124" y="159"/>
                  </a:lnTo>
                  <a:lnTo>
                    <a:pt x="121" y="155"/>
                  </a:lnTo>
                  <a:lnTo>
                    <a:pt x="121" y="150"/>
                  </a:lnTo>
                  <a:lnTo>
                    <a:pt x="124" y="148"/>
                  </a:lnTo>
                  <a:lnTo>
                    <a:pt x="124" y="145"/>
                  </a:lnTo>
                  <a:lnTo>
                    <a:pt x="121" y="148"/>
                  </a:lnTo>
                  <a:lnTo>
                    <a:pt x="119" y="150"/>
                  </a:lnTo>
                  <a:lnTo>
                    <a:pt x="114" y="152"/>
                  </a:lnTo>
                  <a:lnTo>
                    <a:pt x="110" y="155"/>
                  </a:lnTo>
                  <a:lnTo>
                    <a:pt x="102" y="157"/>
                  </a:lnTo>
                  <a:lnTo>
                    <a:pt x="93" y="157"/>
                  </a:lnTo>
                  <a:lnTo>
                    <a:pt x="83" y="157"/>
                  </a:lnTo>
                  <a:lnTo>
                    <a:pt x="76" y="157"/>
                  </a:lnTo>
                  <a:lnTo>
                    <a:pt x="67" y="152"/>
                  </a:lnTo>
                  <a:lnTo>
                    <a:pt x="55" y="145"/>
                  </a:lnTo>
                  <a:lnTo>
                    <a:pt x="48" y="138"/>
                  </a:lnTo>
                  <a:lnTo>
                    <a:pt x="43" y="128"/>
                  </a:lnTo>
                  <a:lnTo>
                    <a:pt x="38" y="121"/>
                  </a:lnTo>
                  <a:lnTo>
                    <a:pt x="38" y="112"/>
                  </a:lnTo>
                  <a:lnTo>
                    <a:pt x="38" y="105"/>
                  </a:lnTo>
                  <a:lnTo>
                    <a:pt x="38" y="97"/>
                  </a:lnTo>
                  <a:lnTo>
                    <a:pt x="40" y="90"/>
                  </a:lnTo>
                  <a:lnTo>
                    <a:pt x="40" y="86"/>
                  </a:lnTo>
                  <a:lnTo>
                    <a:pt x="43" y="83"/>
                  </a:lnTo>
                  <a:lnTo>
                    <a:pt x="43" y="81"/>
                  </a:lnTo>
                  <a:lnTo>
                    <a:pt x="38" y="78"/>
                  </a:lnTo>
                  <a:lnTo>
                    <a:pt x="33" y="76"/>
                  </a:lnTo>
                  <a:lnTo>
                    <a:pt x="29" y="71"/>
                  </a:lnTo>
                  <a:lnTo>
                    <a:pt x="21" y="64"/>
                  </a:lnTo>
                  <a:lnTo>
                    <a:pt x="14" y="55"/>
                  </a:lnTo>
                  <a:lnTo>
                    <a:pt x="9" y="45"/>
                  </a:lnTo>
                  <a:lnTo>
                    <a:pt x="5" y="31"/>
                  </a:lnTo>
                  <a:lnTo>
                    <a:pt x="2" y="16"/>
                  </a:lnTo>
                  <a:lnTo>
                    <a:pt x="0" y="0"/>
                  </a:lnTo>
                </a:path>
              </a:pathLst>
            </a:custGeom>
            <a:noFill/>
            <a:ln w="12700">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13" name="Freeform 14"/>
            <p:cNvSpPr>
              <a:spLocks/>
            </p:cNvSpPr>
            <p:nvPr/>
          </p:nvSpPr>
          <p:spPr bwMode="auto">
            <a:xfrm>
              <a:off x="4165" y="2911"/>
              <a:ext cx="355" cy="236"/>
            </a:xfrm>
            <a:custGeom>
              <a:avLst/>
              <a:gdLst>
                <a:gd name="T0" fmla="*/ 355 w 355"/>
                <a:gd name="T1" fmla="*/ 16 h 236"/>
                <a:gd name="T2" fmla="*/ 348 w 355"/>
                <a:gd name="T3" fmla="*/ 45 h 236"/>
                <a:gd name="T4" fmla="*/ 334 w 355"/>
                <a:gd name="T5" fmla="*/ 64 h 236"/>
                <a:gd name="T6" fmla="*/ 322 w 355"/>
                <a:gd name="T7" fmla="*/ 76 h 236"/>
                <a:gd name="T8" fmla="*/ 315 w 355"/>
                <a:gd name="T9" fmla="*/ 81 h 236"/>
                <a:gd name="T10" fmla="*/ 315 w 355"/>
                <a:gd name="T11" fmla="*/ 83 h 236"/>
                <a:gd name="T12" fmla="*/ 317 w 355"/>
                <a:gd name="T13" fmla="*/ 90 h 236"/>
                <a:gd name="T14" fmla="*/ 320 w 355"/>
                <a:gd name="T15" fmla="*/ 105 h 236"/>
                <a:gd name="T16" fmla="*/ 317 w 355"/>
                <a:gd name="T17" fmla="*/ 121 h 236"/>
                <a:gd name="T18" fmla="*/ 310 w 355"/>
                <a:gd name="T19" fmla="*/ 138 h 236"/>
                <a:gd name="T20" fmla="*/ 291 w 355"/>
                <a:gd name="T21" fmla="*/ 152 h 236"/>
                <a:gd name="T22" fmla="*/ 272 w 355"/>
                <a:gd name="T23" fmla="*/ 159 h 236"/>
                <a:gd name="T24" fmla="*/ 255 w 355"/>
                <a:gd name="T25" fmla="*/ 157 h 236"/>
                <a:gd name="T26" fmla="*/ 241 w 355"/>
                <a:gd name="T27" fmla="*/ 152 h 236"/>
                <a:gd name="T28" fmla="*/ 234 w 355"/>
                <a:gd name="T29" fmla="*/ 148 h 236"/>
                <a:gd name="T30" fmla="*/ 234 w 355"/>
                <a:gd name="T31" fmla="*/ 148 h 236"/>
                <a:gd name="T32" fmla="*/ 234 w 355"/>
                <a:gd name="T33" fmla="*/ 155 h 236"/>
                <a:gd name="T34" fmla="*/ 231 w 355"/>
                <a:gd name="T35" fmla="*/ 169 h 236"/>
                <a:gd name="T36" fmla="*/ 224 w 355"/>
                <a:gd name="T37" fmla="*/ 186 h 236"/>
                <a:gd name="T38" fmla="*/ 205 w 355"/>
                <a:gd name="T39" fmla="*/ 205 h 236"/>
                <a:gd name="T40" fmla="*/ 177 w 355"/>
                <a:gd name="T41" fmla="*/ 224 h 236"/>
                <a:gd name="T42" fmla="*/ 146 w 355"/>
                <a:gd name="T43" fmla="*/ 229 h 236"/>
                <a:gd name="T44" fmla="*/ 117 w 355"/>
                <a:gd name="T45" fmla="*/ 224 h 236"/>
                <a:gd name="T46" fmla="*/ 98 w 355"/>
                <a:gd name="T47" fmla="*/ 214 h 236"/>
                <a:gd name="T48" fmla="*/ 86 w 355"/>
                <a:gd name="T49" fmla="*/ 205 h 236"/>
                <a:gd name="T50" fmla="*/ 84 w 355"/>
                <a:gd name="T51" fmla="*/ 205 h 236"/>
                <a:gd name="T52" fmla="*/ 81 w 355"/>
                <a:gd name="T53" fmla="*/ 212 h 236"/>
                <a:gd name="T54" fmla="*/ 76 w 355"/>
                <a:gd name="T55" fmla="*/ 219 h 236"/>
                <a:gd name="T56" fmla="*/ 69 w 355"/>
                <a:gd name="T57" fmla="*/ 229 h 236"/>
                <a:gd name="T58" fmla="*/ 53 w 355"/>
                <a:gd name="T59" fmla="*/ 236 h 236"/>
                <a:gd name="T60" fmla="*/ 31 w 355"/>
                <a:gd name="T61" fmla="*/ 236 h 236"/>
                <a:gd name="T62" fmla="*/ 14 w 355"/>
                <a:gd name="T63" fmla="*/ 229 h 236"/>
                <a:gd name="T64" fmla="*/ 5 w 355"/>
                <a:gd name="T65" fmla="*/ 219 h 236"/>
                <a:gd name="T66" fmla="*/ 0 w 355"/>
                <a:gd name="T67" fmla="*/ 212 h 236"/>
                <a:gd name="T68" fmla="*/ 0 w 355"/>
                <a:gd name="T69" fmla="*/ 205 h 2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5"/>
                <a:gd name="T106" fmla="*/ 0 h 236"/>
                <a:gd name="T107" fmla="*/ 355 w 355"/>
                <a:gd name="T108" fmla="*/ 236 h 2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5" h="236">
                  <a:moveTo>
                    <a:pt x="355" y="0"/>
                  </a:moveTo>
                  <a:lnTo>
                    <a:pt x="355" y="16"/>
                  </a:lnTo>
                  <a:lnTo>
                    <a:pt x="353" y="33"/>
                  </a:lnTo>
                  <a:lnTo>
                    <a:pt x="348" y="45"/>
                  </a:lnTo>
                  <a:lnTo>
                    <a:pt x="341" y="55"/>
                  </a:lnTo>
                  <a:lnTo>
                    <a:pt x="334" y="64"/>
                  </a:lnTo>
                  <a:lnTo>
                    <a:pt x="329" y="71"/>
                  </a:lnTo>
                  <a:lnTo>
                    <a:pt x="322" y="76"/>
                  </a:lnTo>
                  <a:lnTo>
                    <a:pt x="317" y="78"/>
                  </a:lnTo>
                  <a:lnTo>
                    <a:pt x="315" y="81"/>
                  </a:lnTo>
                  <a:lnTo>
                    <a:pt x="312" y="83"/>
                  </a:lnTo>
                  <a:lnTo>
                    <a:pt x="315" y="83"/>
                  </a:lnTo>
                  <a:lnTo>
                    <a:pt x="315" y="86"/>
                  </a:lnTo>
                  <a:lnTo>
                    <a:pt x="317" y="90"/>
                  </a:lnTo>
                  <a:lnTo>
                    <a:pt x="317" y="97"/>
                  </a:lnTo>
                  <a:lnTo>
                    <a:pt x="320" y="105"/>
                  </a:lnTo>
                  <a:lnTo>
                    <a:pt x="320" y="112"/>
                  </a:lnTo>
                  <a:lnTo>
                    <a:pt x="317" y="121"/>
                  </a:lnTo>
                  <a:lnTo>
                    <a:pt x="315" y="131"/>
                  </a:lnTo>
                  <a:lnTo>
                    <a:pt x="310" y="138"/>
                  </a:lnTo>
                  <a:lnTo>
                    <a:pt x="300" y="148"/>
                  </a:lnTo>
                  <a:lnTo>
                    <a:pt x="291" y="152"/>
                  </a:lnTo>
                  <a:lnTo>
                    <a:pt x="281" y="157"/>
                  </a:lnTo>
                  <a:lnTo>
                    <a:pt x="272" y="159"/>
                  </a:lnTo>
                  <a:lnTo>
                    <a:pt x="262" y="159"/>
                  </a:lnTo>
                  <a:lnTo>
                    <a:pt x="255" y="157"/>
                  </a:lnTo>
                  <a:lnTo>
                    <a:pt x="248" y="155"/>
                  </a:lnTo>
                  <a:lnTo>
                    <a:pt x="241" y="152"/>
                  </a:lnTo>
                  <a:lnTo>
                    <a:pt x="236" y="150"/>
                  </a:lnTo>
                  <a:lnTo>
                    <a:pt x="234" y="148"/>
                  </a:lnTo>
                  <a:lnTo>
                    <a:pt x="234" y="150"/>
                  </a:lnTo>
                  <a:lnTo>
                    <a:pt x="234" y="155"/>
                  </a:lnTo>
                  <a:lnTo>
                    <a:pt x="234" y="162"/>
                  </a:lnTo>
                  <a:lnTo>
                    <a:pt x="231" y="169"/>
                  </a:lnTo>
                  <a:lnTo>
                    <a:pt x="229" y="176"/>
                  </a:lnTo>
                  <a:lnTo>
                    <a:pt x="224" y="186"/>
                  </a:lnTo>
                  <a:lnTo>
                    <a:pt x="215" y="195"/>
                  </a:lnTo>
                  <a:lnTo>
                    <a:pt x="205" y="205"/>
                  </a:lnTo>
                  <a:lnTo>
                    <a:pt x="191" y="217"/>
                  </a:lnTo>
                  <a:lnTo>
                    <a:pt x="177" y="224"/>
                  </a:lnTo>
                  <a:lnTo>
                    <a:pt x="160" y="229"/>
                  </a:lnTo>
                  <a:lnTo>
                    <a:pt x="146" y="229"/>
                  </a:lnTo>
                  <a:lnTo>
                    <a:pt x="131" y="226"/>
                  </a:lnTo>
                  <a:lnTo>
                    <a:pt x="117" y="224"/>
                  </a:lnTo>
                  <a:lnTo>
                    <a:pt x="107" y="219"/>
                  </a:lnTo>
                  <a:lnTo>
                    <a:pt x="98" y="214"/>
                  </a:lnTo>
                  <a:lnTo>
                    <a:pt x="91" y="209"/>
                  </a:lnTo>
                  <a:lnTo>
                    <a:pt x="86" y="205"/>
                  </a:lnTo>
                  <a:lnTo>
                    <a:pt x="84" y="205"/>
                  </a:lnTo>
                  <a:lnTo>
                    <a:pt x="84" y="207"/>
                  </a:lnTo>
                  <a:lnTo>
                    <a:pt x="81" y="212"/>
                  </a:lnTo>
                  <a:lnTo>
                    <a:pt x="81" y="214"/>
                  </a:lnTo>
                  <a:lnTo>
                    <a:pt x="76" y="219"/>
                  </a:lnTo>
                  <a:lnTo>
                    <a:pt x="74" y="224"/>
                  </a:lnTo>
                  <a:lnTo>
                    <a:pt x="69" y="229"/>
                  </a:lnTo>
                  <a:lnTo>
                    <a:pt x="62" y="233"/>
                  </a:lnTo>
                  <a:lnTo>
                    <a:pt x="53" y="236"/>
                  </a:lnTo>
                  <a:lnTo>
                    <a:pt x="41" y="236"/>
                  </a:lnTo>
                  <a:lnTo>
                    <a:pt x="31" y="236"/>
                  </a:lnTo>
                  <a:lnTo>
                    <a:pt x="22" y="233"/>
                  </a:lnTo>
                  <a:lnTo>
                    <a:pt x="14" y="229"/>
                  </a:lnTo>
                  <a:lnTo>
                    <a:pt x="10" y="224"/>
                  </a:lnTo>
                  <a:lnTo>
                    <a:pt x="5" y="219"/>
                  </a:lnTo>
                  <a:lnTo>
                    <a:pt x="2" y="214"/>
                  </a:lnTo>
                  <a:lnTo>
                    <a:pt x="0" y="212"/>
                  </a:lnTo>
                  <a:lnTo>
                    <a:pt x="0" y="207"/>
                  </a:lnTo>
                  <a:lnTo>
                    <a:pt x="0" y="205"/>
                  </a:lnTo>
                </a:path>
              </a:pathLst>
            </a:custGeom>
            <a:noFill/>
            <a:ln w="12700">
              <a:solidFill>
                <a:srgbClr val="0066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6875" name="Group 15"/>
          <p:cNvGrpSpPr>
            <a:grpSpLocks/>
          </p:cNvGrpSpPr>
          <p:nvPr/>
        </p:nvGrpSpPr>
        <p:grpSpPr bwMode="auto">
          <a:xfrm>
            <a:off x="5656263" y="3386138"/>
            <a:ext cx="455612" cy="500062"/>
            <a:chOff x="4608" y="2510"/>
            <a:chExt cx="287" cy="315"/>
          </a:xfrm>
        </p:grpSpPr>
        <p:grpSp>
          <p:nvGrpSpPr>
            <p:cNvPr id="36904" name="Group 16"/>
            <p:cNvGrpSpPr>
              <a:grpSpLocks/>
            </p:cNvGrpSpPr>
            <p:nvPr/>
          </p:nvGrpSpPr>
          <p:grpSpPr bwMode="auto">
            <a:xfrm>
              <a:off x="4608" y="2510"/>
              <a:ext cx="277" cy="315"/>
              <a:chOff x="4608" y="2510"/>
              <a:chExt cx="277" cy="315"/>
            </a:xfrm>
          </p:grpSpPr>
          <p:sp>
            <p:nvSpPr>
              <p:cNvPr id="36907" name="Freeform 17"/>
              <p:cNvSpPr>
                <a:spLocks/>
              </p:cNvSpPr>
              <p:nvPr/>
            </p:nvSpPr>
            <p:spPr bwMode="auto">
              <a:xfrm>
                <a:off x="4635" y="2510"/>
                <a:ext cx="1" cy="7"/>
              </a:xfrm>
              <a:custGeom>
                <a:avLst/>
                <a:gdLst>
                  <a:gd name="T0" fmla="*/ 0 w 1"/>
                  <a:gd name="T1" fmla="*/ 0 h 7"/>
                  <a:gd name="T2" fmla="*/ 0 w 1"/>
                  <a:gd name="T3" fmla="*/ 0 h 7"/>
                  <a:gd name="T4" fmla="*/ 0 w 1"/>
                  <a:gd name="T5" fmla="*/ 6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36908" name="Rectangle 18"/>
              <p:cNvSpPr>
                <a:spLocks noChangeArrowheads="1"/>
              </p:cNvSpPr>
              <p:nvPr/>
            </p:nvSpPr>
            <p:spPr bwMode="auto">
              <a:xfrm>
                <a:off x="4608" y="2533"/>
                <a:ext cx="277" cy="292"/>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6909" name="Rectangle 19"/>
              <p:cNvSpPr>
                <a:spLocks noChangeArrowheads="1"/>
              </p:cNvSpPr>
              <p:nvPr/>
            </p:nvSpPr>
            <p:spPr bwMode="auto">
              <a:xfrm>
                <a:off x="4641" y="2538"/>
                <a:ext cx="22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2</a:t>
                </a:r>
              </a:p>
            </p:txBody>
          </p:sp>
        </p:grpSp>
        <p:sp>
          <p:nvSpPr>
            <p:cNvPr id="36905" name="AutoShape 20"/>
            <p:cNvSpPr>
              <a:spLocks noChangeArrowheads="1"/>
            </p:cNvSpPr>
            <p:nvPr/>
          </p:nvSpPr>
          <p:spPr bwMode="auto">
            <a:xfrm>
              <a:off x="4617" y="2544"/>
              <a:ext cx="278" cy="254"/>
            </a:xfrm>
            <a:prstGeom prst="star16">
              <a:avLst>
                <a:gd name="adj" fmla="val 37500"/>
              </a:avLst>
            </a:prstGeom>
            <a:solidFill>
              <a:schemeClr val="hlink"/>
            </a:solidFill>
            <a:ln w="12700">
              <a:solidFill>
                <a:schemeClr val="tx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6906" name="Rectangle 21"/>
            <p:cNvSpPr>
              <a:spLocks noChangeArrowheads="1"/>
            </p:cNvSpPr>
            <p:nvPr/>
          </p:nvSpPr>
          <p:spPr bwMode="auto">
            <a:xfrm>
              <a:off x="4646" y="2528"/>
              <a:ext cx="22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US" altLang="en-US">
                  <a:solidFill>
                    <a:srgbClr val="000000"/>
                  </a:solidFill>
                  <a:latin typeface="Arial" charset="0"/>
                </a:rPr>
                <a:t>3</a:t>
              </a:r>
            </a:p>
          </p:txBody>
        </p:sp>
      </p:grpSp>
      <p:grpSp>
        <p:nvGrpSpPr>
          <p:cNvPr id="36876" name="Group 22"/>
          <p:cNvGrpSpPr>
            <a:grpSpLocks/>
          </p:cNvGrpSpPr>
          <p:nvPr/>
        </p:nvGrpSpPr>
        <p:grpSpPr bwMode="auto">
          <a:xfrm>
            <a:off x="5808663" y="3614738"/>
            <a:ext cx="455612" cy="500062"/>
            <a:chOff x="4608" y="2510"/>
            <a:chExt cx="287" cy="315"/>
          </a:xfrm>
        </p:grpSpPr>
        <p:grpSp>
          <p:nvGrpSpPr>
            <p:cNvPr id="36898" name="Group 23"/>
            <p:cNvGrpSpPr>
              <a:grpSpLocks/>
            </p:cNvGrpSpPr>
            <p:nvPr/>
          </p:nvGrpSpPr>
          <p:grpSpPr bwMode="auto">
            <a:xfrm>
              <a:off x="4608" y="2510"/>
              <a:ext cx="277" cy="315"/>
              <a:chOff x="4608" y="2510"/>
              <a:chExt cx="277" cy="315"/>
            </a:xfrm>
          </p:grpSpPr>
          <p:sp>
            <p:nvSpPr>
              <p:cNvPr id="36901" name="Freeform 24"/>
              <p:cNvSpPr>
                <a:spLocks/>
              </p:cNvSpPr>
              <p:nvPr/>
            </p:nvSpPr>
            <p:spPr bwMode="auto">
              <a:xfrm>
                <a:off x="4635" y="2510"/>
                <a:ext cx="1" cy="7"/>
              </a:xfrm>
              <a:custGeom>
                <a:avLst/>
                <a:gdLst>
                  <a:gd name="T0" fmla="*/ 0 w 1"/>
                  <a:gd name="T1" fmla="*/ 0 h 7"/>
                  <a:gd name="T2" fmla="*/ 0 w 1"/>
                  <a:gd name="T3" fmla="*/ 0 h 7"/>
                  <a:gd name="T4" fmla="*/ 0 w 1"/>
                  <a:gd name="T5" fmla="*/ 6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36902" name="Rectangle 25"/>
              <p:cNvSpPr>
                <a:spLocks noChangeArrowheads="1"/>
              </p:cNvSpPr>
              <p:nvPr/>
            </p:nvSpPr>
            <p:spPr bwMode="auto">
              <a:xfrm>
                <a:off x="4608" y="2533"/>
                <a:ext cx="277" cy="292"/>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6903" name="Rectangle 26"/>
              <p:cNvSpPr>
                <a:spLocks noChangeArrowheads="1"/>
              </p:cNvSpPr>
              <p:nvPr/>
            </p:nvSpPr>
            <p:spPr bwMode="auto">
              <a:xfrm>
                <a:off x="4641" y="2538"/>
                <a:ext cx="22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2</a:t>
                </a:r>
              </a:p>
            </p:txBody>
          </p:sp>
        </p:grpSp>
        <p:sp>
          <p:nvSpPr>
            <p:cNvPr id="36899" name="AutoShape 27"/>
            <p:cNvSpPr>
              <a:spLocks noChangeArrowheads="1"/>
            </p:cNvSpPr>
            <p:nvPr/>
          </p:nvSpPr>
          <p:spPr bwMode="auto">
            <a:xfrm>
              <a:off x="4617" y="2544"/>
              <a:ext cx="278" cy="254"/>
            </a:xfrm>
            <a:prstGeom prst="star16">
              <a:avLst>
                <a:gd name="adj" fmla="val 37500"/>
              </a:avLst>
            </a:prstGeom>
            <a:solidFill>
              <a:schemeClr val="hlink"/>
            </a:solidFill>
            <a:ln w="12700">
              <a:solidFill>
                <a:schemeClr val="tx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6900" name="Rectangle 28"/>
            <p:cNvSpPr>
              <a:spLocks noChangeArrowheads="1"/>
            </p:cNvSpPr>
            <p:nvPr/>
          </p:nvSpPr>
          <p:spPr bwMode="auto">
            <a:xfrm>
              <a:off x="4646" y="2528"/>
              <a:ext cx="22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US" altLang="en-US">
                  <a:solidFill>
                    <a:srgbClr val="000000"/>
                  </a:solidFill>
                  <a:latin typeface="Arial" charset="0"/>
                </a:rPr>
                <a:t>2</a:t>
              </a:r>
            </a:p>
          </p:txBody>
        </p:sp>
      </p:grpSp>
      <p:grpSp>
        <p:nvGrpSpPr>
          <p:cNvPr id="36877" name="Group 29"/>
          <p:cNvGrpSpPr>
            <a:grpSpLocks/>
          </p:cNvGrpSpPr>
          <p:nvPr/>
        </p:nvGrpSpPr>
        <p:grpSpPr bwMode="auto">
          <a:xfrm>
            <a:off x="3776663" y="5013325"/>
            <a:ext cx="2395537" cy="396875"/>
            <a:chOff x="3306" y="2926"/>
            <a:chExt cx="1509" cy="250"/>
          </a:xfrm>
        </p:grpSpPr>
        <p:sp>
          <p:nvSpPr>
            <p:cNvPr id="36896" name="Text Box 30"/>
            <p:cNvSpPr txBox="1">
              <a:spLocks noChangeArrowheads="1"/>
            </p:cNvSpPr>
            <p:nvPr/>
          </p:nvSpPr>
          <p:spPr bwMode="auto">
            <a:xfrm>
              <a:off x="3306" y="2926"/>
              <a:ext cx="15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2000">
                  <a:solidFill>
                    <a:srgbClr val="FF6600"/>
                  </a:solidFill>
                  <a:latin typeface="Arial" charset="0"/>
                </a:rPr>
                <a:t>Loss </a:t>
              </a:r>
              <a:r>
                <a:rPr lang="en-US" altLang="en-US" sz="2000">
                  <a:solidFill>
                    <a:srgbClr val="FF6600"/>
                  </a:solidFill>
                  <a:latin typeface="Arial" charset="0"/>
                  <a:sym typeface="Wingdings" charset="2"/>
                </a:rPr>
                <a:t></a:t>
              </a:r>
              <a:r>
                <a:rPr lang="en-US" altLang="en-US" sz="2000">
                  <a:solidFill>
                    <a:srgbClr val="FF6600"/>
                  </a:solidFill>
                  <a:latin typeface="Arial" charset="0"/>
                </a:rPr>
                <a:t> Congestion</a:t>
              </a:r>
            </a:p>
          </p:txBody>
        </p:sp>
        <p:sp>
          <p:nvSpPr>
            <p:cNvPr id="36897" name="Line 31"/>
            <p:cNvSpPr>
              <a:spLocks noChangeShapeType="1"/>
            </p:cNvSpPr>
            <p:nvPr/>
          </p:nvSpPr>
          <p:spPr bwMode="auto">
            <a:xfrm flipH="1">
              <a:off x="3792" y="2976"/>
              <a:ext cx="48" cy="144"/>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6878" name="Group 32"/>
          <p:cNvGrpSpPr>
            <a:grpSpLocks/>
          </p:cNvGrpSpPr>
          <p:nvPr/>
        </p:nvGrpSpPr>
        <p:grpSpPr bwMode="auto">
          <a:xfrm>
            <a:off x="5961063" y="3767138"/>
            <a:ext cx="455612" cy="500062"/>
            <a:chOff x="4608" y="2510"/>
            <a:chExt cx="287" cy="315"/>
          </a:xfrm>
        </p:grpSpPr>
        <p:grpSp>
          <p:nvGrpSpPr>
            <p:cNvPr id="36890" name="Group 33"/>
            <p:cNvGrpSpPr>
              <a:grpSpLocks/>
            </p:cNvGrpSpPr>
            <p:nvPr/>
          </p:nvGrpSpPr>
          <p:grpSpPr bwMode="auto">
            <a:xfrm>
              <a:off x="4608" y="2510"/>
              <a:ext cx="277" cy="315"/>
              <a:chOff x="4608" y="2510"/>
              <a:chExt cx="277" cy="315"/>
            </a:xfrm>
          </p:grpSpPr>
          <p:sp>
            <p:nvSpPr>
              <p:cNvPr id="36893" name="Freeform 34"/>
              <p:cNvSpPr>
                <a:spLocks/>
              </p:cNvSpPr>
              <p:nvPr/>
            </p:nvSpPr>
            <p:spPr bwMode="auto">
              <a:xfrm>
                <a:off x="4635" y="2510"/>
                <a:ext cx="1" cy="7"/>
              </a:xfrm>
              <a:custGeom>
                <a:avLst/>
                <a:gdLst>
                  <a:gd name="T0" fmla="*/ 0 w 1"/>
                  <a:gd name="T1" fmla="*/ 0 h 7"/>
                  <a:gd name="T2" fmla="*/ 0 w 1"/>
                  <a:gd name="T3" fmla="*/ 0 h 7"/>
                  <a:gd name="T4" fmla="*/ 0 w 1"/>
                  <a:gd name="T5" fmla="*/ 6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36894" name="Rectangle 35"/>
              <p:cNvSpPr>
                <a:spLocks noChangeArrowheads="1"/>
              </p:cNvSpPr>
              <p:nvPr/>
            </p:nvSpPr>
            <p:spPr bwMode="auto">
              <a:xfrm>
                <a:off x="4608" y="2533"/>
                <a:ext cx="277" cy="292"/>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6895" name="Rectangle 36"/>
              <p:cNvSpPr>
                <a:spLocks noChangeArrowheads="1"/>
              </p:cNvSpPr>
              <p:nvPr/>
            </p:nvSpPr>
            <p:spPr bwMode="auto">
              <a:xfrm>
                <a:off x="4641" y="2538"/>
                <a:ext cx="22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2</a:t>
                </a:r>
              </a:p>
            </p:txBody>
          </p:sp>
        </p:grpSp>
        <p:sp>
          <p:nvSpPr>
            <p:cNvPr id="36891" name="AutoShape 37"/>
            <p:cNvSpPr>
              <a:spLocks noChangeArrowheads="1"/>
            </p:cNvSpPr>
            <p:nvPr/>
          </p:nvSpPr>
          <p:spPr bwMode="auto">
            <a:xfrm>
              <a:off x="4617" y="2544"/>
              <a:ext cx="278" cy="254"/>
            </a:xfrm>
            <a:prstGeom prst="star16">
              <a:avLst>
                <a:gd name="adj" fmla="val 37500"/>
              </a:avLst>
            </a:prstGeom>
            <a:solidFill>
              <a:schemeClr val="hlink"/>
            </a:solidFill>
            <a:ln w="12700">
              <a:solidFill>
                <a:schemeClr val="tx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6892" name="Rectangle 38"/>
            <p:cNvSpPr>
              <a:spLocks noChangeArrowheads="1"/>
            </p:cNvSpPr>
            <p:nvPr/>
          </p:nvSpPr>
          <p:spPr bwMode="auto">
            <a:xfrm>
              <a:off x="4646" y="2528"/>
              <a:ext cx="22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US" altLang="en-US">
                  <a:solidFill>
                    <a:srgbClr val="000000"/>
                  </a:solidFill>
                  <a:latin typeface="Arial" charset="0"/>
                </a:rPr>
                <a:t>1</a:t>
              </a:r>
            </a:p>
          </p:txBody>
        </p:sp>
      </p:grpSp>
      <p:grpSp>
        <p:nvGrpSpPr>
          <p:cNvPr id="36879" name="Group 39"/>
          <p:cNvGrpSpPr>
            <a:grpSpLocks/>
          </p:cNvGrpSpPr>
          <p:nvPr/>
        </p:nvGrpSpPr>
        <p:grpSpPr bwMode="auto">
          <a:xfrm>
            <a:off x="6342063" y="3919538"/>
            <a:ext cx="439737" cy="500062"/>
            <a:chOff x="2252" y="1054"/>
            <a:chExt cx="277" cy="315"/>
          </a:xfrm>
        </p:grpSpPr>
        <p:sp>
          <p:nvSpPr>
            <p:cNvPr id="36887" name="Freeform 40"/>
            <p:cNvSpPr>
              <a:spLocks/>
            </p:cNvSpPr>
            <p:nvPr/>
          </p:nvSpPr>
          <p:spPr bwMode="auto">
            <a:xfrm>
              <a:off x="2295" y="1054"/>
              <a:ext cx="1" cy="7"/>
            </a:xfrm>
            <a:custGeom>
              <a:avLst/>
              <a:gdLst>
                <a:gd name="T0" fmla="*/ 0 w 1"/>
                <a:gd name="T1" fmla="*/ 0 h 7"/>
                <a:gd name="T2" fmla="*/ 0 w 1"/>
                <a:gd name="T3" fmla="*/ 0 h 7"/>
                <a:gd name="T4" fmla="*/ 0 w 1"/>
                <a:gd name="T5" fmla="*/ 6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36888" name="Rectangle 41"/>
            <p:cNvSpPr>
              <a:spLocks noChangeArrowheads="1"/>
            </p:cNvSpPr>
            <p:nvPr/>
          </p:nvSpPr>
          <p:spPr bwMode="auto">
            <a:xfrm>
              <a:off x="2252" y="1077"/>
              <a:ext cx="277" cy="292"/>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36889" name="Rectangle 42"/>
            <p:cNvSpPr>
              <a:spLocks noChangeArrowheads="1"/>
            </p:cNvSpPr>
            <p:nvPr/>
          </p:nvSpPr>
          <p:spPr bwMode="auto">
            <a:xfrm>
              <a:off x="2301" y="1082"/>
              <a:ext cx="22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0</a:t>
              </a:r>
            </a:p>
          </p:txBody>
        </p:sp>
      </p:grpSp>
      <p:sp>
        <p:nvSpPr>
          <p:cNvPr id="36880" name="Rectangle 44"/>
          <p:cNvSpPr>
            <a:spLocks noChangeArrowheads="1"/>
          </p:cNvSpPr>
          <p:nvPr/>
        </p:nvSpPr>
        <p:spPr bwMode="auto">
          <a:xfrm>
            <a:off x="369888" y="5638800"/>
            <a:ext cx="6259512"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Burst losses lead to coarse-grained timeouts</a:t>
            </a:r>
          </a:p>
          <a:p>
            <a:r>
              <a:rPr lang="en-US" altLang="en-US">
                <a:solidFill>
                  <a:srgbClr val="000000"/>
                </a:solidFill>
                <a:latin typeface="Arial" charset="0"/>
              </a:rPr>
              <a:t>Result: Low throughput</a:t>
            </a:r>
          </a:p>
        </p:txBody>
      </p:sp>
      <p:sp>
        <p:nvSpPr>
          <p:cNvPr id="36881" name="Text Box 45"/>
          <p:cNvSpPr txBox="1">
            <a:spLocks noChangeArrowheads="1"/>
          </p:cNvSpPr>
          <p:nvPr/>
        </p:nvSpPr>
        <p:spPr bwMode="auto">
          <a:xfrm>
            <a:off x="3200400" y="2971800"/>
            <a:ext cx="2395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2000">
                <a:solidFill>
                  <a:srgbClr val="FF6600"/>
                </a:solidFill>
                <a:latin typeface="Arial" charset="0"/>
              </a:rPr>
              <a:t>Loss </a:t>
            </a:r>
            <a:r>
              <a:rPr lang="en-US" altLang="en-US" sz="2000">
                <a:solidFill>
                  <a:srgbClr val="FF6600"/>
                </a:solidFill>
                <a:latin typeface="Arial" charset="0"/>
                <a:sym typeface="Wingdings" charset="2"/>
              </a:rPr>
              <a:t></a:t>
            </a:r>
            <a:r>
              <a:rPr lang="en-US" altLang="en-US" sz="2000">
                <a:solidFill>
                  <a:srgbClr val="FF6600"/>
                </a:solidFill>
                <a:latin typeface="Arial" charset="0"/>
              </a:rPr>
              <a:t> Congestion</a:t>
            </a:r>
          </a:p>
        </p:txBody>
      </p:sp>
      <p:sp>
        <p:nvSpPr>
          <p:cNvPr id="36882" name="Line 46"/>
          <p:cNvSpPr>
            <a:spLocks noChangeShapeType="1"/>
          </p:cNvSpPr>
          <p:nvPr/>
        </p:nvSpPr>
        <p:spPr bwMode="auto">
          <a:xfrm>
            <a:off x="1524000" y="2590800"/>
            <a:ext cx="14478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883" name="Line 47"/>
          <p:cNvSpPr>
            <a:spLocks noChangeShapeType="1"/>
          </p:cNvSpPr>
          <p:nvPr/>
        </p:nvSpPr>
        <p:spPr bwMode="auto">
          <a:xfrm flipH="1">
            <a:off x="5638800" y="2590800"/>
            <a:ext cx="1371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36884" name="Text Box 48"/>
          <p:cNvSpPr txBox="1">
            <a:spLocks noChangeArrowheads="1"/>
          </p:cNvSpPr>
          <p:nvPr/>
        </p:nvSpPr>
        <p:spPr bwMode="auto">
          <a:xfrm>
            <a:off x="6299200" y="5486400"/>
            <a:ext cx="1060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US" altLang="en-US" sz="1800">
                <a:solidFill>
                  <a:srgbClr val="000000"/>
                </a:solidFill>
                <a:latin typeface="Arial" charset="0"/>
              </a:rPr>
              <a:t>Wireless</a:t>
            </a:r>
          </a:p>
        </p:txBody>
      </p:sp>
      <p:pic>
        <p:nvPicPr>
          <p:cNvPr id="36885" name="Picture 49" descr="Computer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8400" y="4419600"/>
            <a:ext cx="12382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6" name="AutoShape 50"/>
          <p:cNvSpPr>
            <a:spLocks noChangeArrowheads="1"/>
          </p:cNvSpPr>
          <p:nvPr/>
        </p:nvSpPr>
        <p:spPr bwMode="auto">
          <a:xfrm rot="-1386731">
            <a:off x="5410200" y="3505200"/>
            <a:ext cx="533400" cy="1524000"/>
          </a:xfrm>
          <a:prstGeom prst="lightningBolt">
            <a:avLst/>
          </a:prstGeom>
          <a:solidFill>
            <a:srgbClr val="FF6600"/>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ChangeArrowheads="1"/>
          </p:cNvSpPr>
          <p:nvPr/>
        </p:nvSpPr>
        <p:spPr bwMode="auto">
          <a:xfrm>
            <a:off x="381000" y="1371600"/>
            <a:ext cx="8458200" cy="5105400"/>
          </a:xfrm>
          <a:prstGeom prst="rect">
            <a:avLst/>
          </a:prstGeom>
          <a:solidFill>
            <a:srgbClr val="FFFFFF"/>
          </a:solidFill>
          <a:ln w="9525">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endParaRPr>
          </a:p>
        </p:txBody>
      </p:sp>
      <p:sp>
        <p:nvSpPr>
          <p:cNvPr id="37890" name="Rectangle 3"/>
          <p:cNvSpPr>
            <a:spLocks noGrp="1" noChangeArrowheads="1"/>
          </p:cNvSpPr>
          <p:nvPr>
            <p:ph type="title"/>
          </p:nvPr>
        </p:nvSpPr>
        <p:spPr>
          <a:noFill/>
        </p:spPr>
        <p:txBody>
          <a:bodyPr lIns="90488" tIns="44450" rIns="90488" bIns="44450"/>
          <a:lstStyle/>
          <a:p>
            <a:r>
              <a:rPr lang="en-US" altLang="en-US">
                <a:solidFill>
                  <a:srgbClr val="000000"/>
                </a:solidFill>
              </a:rPr>
              <a:t>Performance Degradation</a:t>
            </a:r>
          </a:p>
        </p:txBody>
      </p:sp>
      <p:graphicFrame>
        <p:nvGraphicFramePr>
          <p:cNvPr id="37891" name="Object 2"/>
          <p:cNvGraphicFramePr>
            <a:graphicFrameLocks noChangeAspect="1"/>
          </p:cNvGraphicFramePr>
          <p:nvPr/>
        </p:nvGraphicFramePr>
        <p:xfrm>
          <a:off x="2133600" y="1482725"/>
          <a:ext cx="5224463" cy="4003675"/>
        </p:xfrm>
        <a:graphic>
          <a:graphicData uri="http://schemas.openxmlformats.org/presentationml/2006/ole">
            <mc:AlternateContent xmlns:mc="http://schemas.openxmlformats.org/markup-compatibility/2006">
              <mc:Choice xmlns:v="urn:schemas-microsoft-com:vml" Requires="v">
                <p:oleObj spid="_x0000_s37903" name="Worksheet" r:id="rId5" imgW="9664700" imgH="7454900" progId="Excel.Sheet.8">
                  <p:embed/>
                </p:oleObj>
              </mc:Choice>
              <mc:Fallback>
                <p:oleObj name="Worksheet" r:id="rId5" imgW="9664700" imgH="7454900" progId="Excel.Shee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1482725"/>
                        <a:ext cx="5224463" cy="400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37892" name="Text Box 5"/>
          <p:cNvSpPr txBox="1">
            <a:spLocks noChangeArrowheads="1"/>
          </p:cNvSpPr>
          <p:nvPr/>
        </p:nvSpPr>
        <p:spPr bwMode="auto">
          <a:xfrm>
            <a:off x="4267200" y="5535613"/>
            <a:ext cx="1114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2000">
                <a:solidFill>
                  <a:srgbClr val="000000"/>
                </a:solidFill>
                <a:latin typeface="Arial" charset="0"/>
              </a:rPr>
              <a:t>Time (s)</a:t>
            </a:r>
          </a:p>
        </p:txBody>
      </p:sp>
      <p:sp>
        <p:nvSpPr>
          <p:cNvPr id="37893" name="Text Box 6"/>
          <p:cNvSpPr txBox="1">
            <a:spLocks noChangeArrowheads="1"/>
          </p:cNvSpPr>
          <p:nvPr/>
        </p:nvSpPr>
        <p:spPr bwMode="auto">
          <a:xfrm rot="-5400000">
            <a:off x="230982" y="3285331"/>
            <a:ext cx="31035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2000">
                <a:solidFill>
                  <a:srgbClr val="000000"/>
                </a:solidFill>
                <a:latin typeface="Arial" charset="0"/>
              </a:rPr>
              <a:t>Sequence number (bytes)</a:t>
            </a:r>
          </a:p>
        </p:txBody>
      </p:sp>
      <p:sp>
        <p:nvSpPr>
          <p:cNvPr id="37894" name="Text Box 7"/>
          <p:cNvSpPr txBox="1">
            <a:spLocks noChangeArrowheads="1"/>
          </p:cNvSpPr>
          <p:nvPr/>
        </p:nvSpPr>
        <p:spPr bwMode="auto">
          <a:xfrm>
            <a:off x="5791200" y="2940050"/>
            <a:ext cx="1301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latin typeface="Arial" charset="0"/>
              </a:rPr>
              <a:t>TCP Reno</a:t>
            </a:r>
          </a:p>
          <a:p>
            <a:pPr eaLnBrk="1" hangingPunct="1"/>
            <a:r>
              <a:rPr lang="en-US" altLang="en-US" sz="1800">
                <a:solidFill>
                  <a:srgbClr val="000000"/>
                </a:solidFill>
                <a:latin typeface="Arial" charset="0"/>
              </a:rPr>
              <a:t>(280 Kbps)</a:t>
            </a:r>
          </a:p>
        </p:txBody>
      </p:sp>
      <p:sp>
        <p:nvSpPr>
          <p:cNvPr id="37895" name="Text Box 8"/>
          <p:cNvSpPr txBox="1">
            <a:spLocks noChangeArrowheads="1"/>
          </p:cNvSpPr>
          <p:nvPr/>
        </p:nvSpPr>
        <p:spPr bwMode="auto">
          <a:xfrm>
            <a:off x="3810000" y="1751013"/>
            <a:ext cx="20891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latin typeface="Arial" charset="0"/>
              </a:rPr>
              <a:t>Best possible </a:t>
            </a:r>
          </a:p>
          <a:p>
            <a:pPr eaLnBrk="1" hangingPunct="1"/>
            <a:r>
              <a:rPr lang="en-US" altLang="en-US" sz="1800">
                <a:solidFill>
                  <a:srgbClr val="000000"/>
                </a:solidFill>
                <a:latin typeface="Arial" charset="0"/>
              </a:rPr>
              <a:t>TCP with no errors</a:t>
            </a:r>
          </a:p>
          <a:p>
            <a:pPr eaLnBrk="1" hangingPunct="1"/>
            <a:r>
              <a:rPr lang="en-US" altLang="en-US" sz="1800">
                <a:solidFill>
                  <a:srgbClr val="000000"/>
                </a:solidFill>
                <a:latin typeface="Arial" charset="0"/>
              </a:rPr>
              <a:t>(1.30 Mbps)</a:t>
            </a:r>
          </a:p>
        </p:txBody>
      </p:sp>
      <p:sp>
        <p:nvSpPr>
          <p:cNvPr id="37896" name="Text Box 9"/>
          <p:cNvSpPr txBox="1">
            <a:spLocks noChangeArrowheads="1"/>
          </p:cNvSpPr>
          <p:nvPr/>
        </p:nvSpPr>
        <p:spPr bwMode="auto">
          <a:xfrm>
            <a:off x="1171575" y="6040438"/>
            <a:ext cx="6981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2000">
                <a:solidFill>
                  <a:srgbClr val="000000"/>
                </a:solidFill>
                <a:latin typeface="Arial" charset="0"/>
              </a:rPr>
              <a:t>2 MB wide-area TCP transfer over 2 Mbps Lucent WaveLAN</a:t>
            </a:r>
          </a:p>
        </p:txBody>
      </p:sp>
      <p:sp>
        <p:nvSpPr>
          <p:cNvPr id="37897" name="Slide Number Placehold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3978EFFF-8A77-DE4C-9526-AFB0A0B4ED3E}" type="slidenum">
              <a:rPr lang="en-US" altLang="en-US" sz="1200">
                <a:solidFill>
                  <a:schemeClr val="tx2"/>
                </a:solidFill>
                <a:latin typeface="Arial Narrow" charset="0"/>
              </a:rPr>
              <a:pPr eaLnBrk="1" hangingPunct="1"/>
              <a:t>17</a:t>
            </a:fld>
            <a:endParaRPr lang="en-US" altLang="en-US" sz="1200">
              <a:solidFill>
                <a:schemeClr val="tx2"/>
              </a:solidFill>
              <a:latin typeface="Arial Narrow"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3831B2B4-E859-2046-A902-184E53014172}" type="slidenum">
              <a:rPr lang="en-US" altLang="en-US" sz="1200">
                <a:solidFill>
                  <a:schemeClr val="tx2"/>
                </a:solidFill>
                <a:latin typeface="Arial Narrow" charset="0"/>
              </a:rPr>
              <a:pPr eaLnBrk="1" hangingPunct="1"/>
              <a:t>18</a:t>
            </a:fld>
            <a:endParaRPr lang="en-US" altLang="en-US" sz="1200">
              <a:solidFill>
                <a:schemeClr val="tx2"/>
              </a:solidFill>
              <a:latin typeface="Arial Narrow" charset="0"/>
            </a:endParaRPr>
          </a:p>
        </p:txBody>
      </p:sp>
      <p:sp>
        <p:nvSpPr>
          <p:cNvPr id="39938" name="Rectangle 2"/>
          <p:cNvSpPr>
            <a:spLocks noGrp="1" noChangeArrowheads="1"/>
          </p:cNvSpPr>
          <p:nvPr>
            <p:ph type="title"/>
          </p:nvPr>
        </p:nvSpPr>
        <p:spPr/>
        <p:txBody>
          <a:bodyPr/>
          <a:lstStyle/>
          <a:p>
            <a:pPr eaLnBrk="1" hangingPunct="1"/>
            <a:r>
              <a:rPr lang="en-US" altLang="en-US"/>
              <a:t>Proposed Solutions</a:t>
            </a:r>
          </a:p>
        </p:txBody>
      </p:sp>
      <p:sp>
        <p:nvSpPr>
          <p:cNvPr id="39939" name="Rectangle 3"/>
          <p:cNvSpPr>
            <a:spLocks noGrp="1" noChangeArrowheads="1"/>
          </p:cNvSpPr>
          <p:nvPr>
            <p:ph type="body" idx="1"/>
          </p:nvPr>
        </p:nvSpPr>
        <p:spPr/>
        <p:txBody>
          <a:bodyPr/>
          <a:lstStyle/>
          <a:p>
            <a:pPr eaLnBrk="1" hangingPunct="1"/>
            <a:r>
              <a:rPr lang="en-US" altLang="en-US"/>
              <a:t>End-to-end protocols</a:t>
            </a:r>
          </a:p>
          <a:p>
            <a:pPr lvl="1" eaLnBrk="1" hangingPunct="1"/>
            <a:r>
              <a:rPr lang="en-US" altLang="en-US"/>
              <a:t>Selective ACKs, Explicit loss notification</a:t>
            </a:r>
          </a:p>
          <a:p>
            <a:pPr eaLnBrk="1" hangingPunct="1"/>
            <a:r>
              <a:rPr lang="en-US" altLang="en-US"/>
              <a:t>Split-connection protocols</a:t>
            </a:r>
          </a:p>
          <a:p>
            <a:pPr lvl="1" eaLnBrk="1" hangingPunct="1"/>
            <a:r>
              <a:rPr lang="en-US" altLang="en-US"/>
              <a:t>Separate connections for wired path and wireless hop</a:t>
            </a:r>
          </a:p>
          <a:p>
            <a:pPr eaLnBrk="1" hangingPunct="1"/>
            <a:r>
              <a:rPr lang="en-US" altLang="en-US"/>
              <a:t>Reliable link-layer protocols</a:t>
            </a:r>
          </a:p>
          <a:p>
            <a:pPr lvl="1" eaLnBrk="1" hangingPunct="1"/>
            <a:r>
              <a:rPr lang="en-US" altLang="en-US"/>
              <a:t>Error-correcting codes</a:t>
            </a:r>
          </a:p>
          <a:p>
            <a:pPr lvl="1" eaLnBrk="1" hangingPunct="1"/>
            <a:r>
              <a:rPr lang="en-US" altLang="en-US"/>
              <a:t>Local retransmission</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31430591-6AC6-1249-8E69-A8AC181E9904}" type="slidenum">
              <a:rPr lang="en-US" altLang="en-US" sz="1200">
                <a:solidFill>
                  <a:schemeClr val="tx2"/>
                </a:solidFill>
                <a:latin typeface="Arial Narrow" charset="0"/>
              </a:rPr>
              <a:pPr eaLnBrk="1" hangingPunct="1"/>
              <a:t>19</a:t>
            </a:fld>
            <a:endParaRPr lang="en-US" altLang="en-US" sz="1200">
              <a:solidFill>
                <a:schemeClr val="tx2"/>
              </a:solidFill>
              <a:latin typeface="Arial Narrow" charset="0"/>
            </a:endParaRPr>
          </a:p>
        </p:txBody>
      </p:sp>
      <p:sp>
        <p:nvSpPr>
          <p:cNvPr id="40962" name="Rectangle 2"/>
          <p:cNvSpPr>
            <a:spLocks noGrp="1" noChangeArrowheads="1"/>
          </p:cNvSpPr>
          <p:nvPr>
            <p:ph type="title"/>
          </p:nvPr>
        </p:nvSpPr>
        <p:spPr/>
        <p:txBody>
          <a:bodyPr/>
          <a:lstStyle/>
          <a:p>
            <a:pPr eaLnBrk="1" hangingPunct="1"/>
            <a:r>
              <a:rPr lang="en-US" altLang="en-US"/>
              <a:t>Approach Styles (End-to-End)</a:t>
            </a:r>
          </a:p>
        </p:txBody>
      </p:sp>
      <p:sp>
        <p:nvSpPr>
          <p:cNvPr id="40963" name="Rectangle 3"/>
          <p:cNvSpPr>
            <a:spLocks noGrp="1" noChangeArrowheads="1"/>
          </p:cNvSpPr>
          <p:nvPr>
            <p:ph type="body" idx="1"/>
          </p:nvPr>
        </p:nvSpPr>
        <p:spPr>
          <a:xfrm>
            <a:off x="304800" y="1219200"/>
            <a:ext cx="8458200" cy="3810000"/>
          </a:xfrm>
        </p:spPr>
        <p:txBody>
          <a:bodyPr/>
          <a:lstStyle/>
          <a:p>
            <a:pPr eaLnBrk="1" hangingPunct="1"/>
            <a:r>
              <a:rPr lang="en-US" altLang="en-US" sz="2000"/>
              <a:t>Improve TCP implementations</a:t>
            </a:r>
          </a:p>
          <a:p>
            <a:pPr lvl="1" eaLnBrk="1" hangingPunct="1"/>
            <a:r>
              <a:rPr lang="en-US" altLang="en-US" sz="1800"/>
              <a:t>Not incrementally deployable</a:t>
            </a:r>
          </a:p>
          <a:p>
            <a:pPr lvl="1" eaLnBrk="1" hangingPunct="1"/>
            <a:r>
              <a:rPr lang="en-US" altLang="en-US" sz="1800"/>
              <a:t>Improve loss recovery (SACK, NewReno)</a:t>
            </a:r>
          </a:p>
          <a:p>
            <a:pPr lvl="1" eaLnBrk="1" hangingPunct="1"/>
            <a:r>
              <a:rPr lang="en-US" altLang="en-US" sz="1800"/>
              <a:t>Help it identify congestion (ELN, ECN)</a:t>
            </a:r>
          </a:p>
          <a:p>
            <a:pPr lvl="2" eaLnBrk="1" hangingPunct="1"/>
            <a:r>
              <a:rPr lang="en-US" altLang="en-US" sz="1600"/>
              <a:t>ACKs include flag indicating wireless loss</a:t>
            </a:r>
          </a:p>
          <a:p>
            <a:pPr lvl="1" eaLnBrk="1" hangingPunct="1"/>
            <a:r>
              <a:rPr lang="en-US" altLang="en-US" sz="1800"/>
              <a:t>Trick TCP into doing right thing </a:t>
            </a:r>
            <a:r>
              <a:rPr lang="en-US" altLang="en-US" sz="1800">
                <a:sym typeface="Wingdings" charset="2"/>
              </a:rPr>
              <a:t> E.g. send extra dupacks</a:t>
            </a:r>
          </a:p>
          <a:p>
            <a:pPr lvl="1" eaLnBrk="1" hangingPunct="1"/>
            <a:r>
              <a:rPr lang="en-US" altLang="en-US" sz="1800">
                <a:sym typeface="Wingdings" charset="2"/>
              </a:rPr>
              <a:t>What is SMART?</a:t>
            </a:r>
          </a:p>
          <a:p>
            <a:pPr lvl="2" eaLnBrk="1" hangingPunct="1"/>
            <a:r>
              <a:rPr lang="en-US" altLang="en-US" sz="1600">
                <a:sym typeface="Wingdings" charset="2"/>
              </a:rPr>
              <a:t>DUPACK includes sequence of data packet that triggered it</a:t>
            </a:r>
          </a:p>
        </p:txBody>
      </p:sp>
      <p:sp>
        <p:nvSpPr>
          <p:cNvPr id="347140" name="Rectangle 4"/>
          <p:cNvSpPr>
            <a:spLocks noChangeArrowheads="1"/>
          </p:cNvSpPr>
          <p:nvPr/>
        </p:nvSpPr>
        <p:spPr bwMode="auto">
          <a:xfrm>
            <a:off x="381000" y="3962400"/>
            <a:ext cx="8458200" cy="2514600"/>
          </a:xfrm>
          <a:prstGeom prst="rect">
            <a:avLst/>
          </a:prstGeom>
          <a:solidFill>
            <a:srgbClr val="FFFFFF"/>
          </a:solidFill>
          <a:ln w="9525">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endParaRPr>
          </a:p>
        </p:txBody>
      </p:sp>
      <p:pic>
        <p:nvPicPr>
          <p:cNvPr id="40965" name="Picture 5" descr="paketaro box"/>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7200" y="49530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Line 6"/>
          <p:cNvSpPr>
            <a:spLocks noChangeShapeType="1"/>
          </p:cNvSpPr>
          <p:nvPr/>
        </p:nvSpPr>
        <p:spPr bwMode="auto">
          <a:xfrm>
            <a:off x="2209800" y="5254625"/>
            <a:ext cx="2068513" cy="1588"/>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0967" name="Text Box 7"/>
          <p:cNvSpPr txBox="1">
            <a:spLocks noChangeArrowheads="1"/>
          </p:cNvSpPr>
          <p:nvPr/>
        </p:nvSpPr>
        <p:spPr bwMode="auto">
          <a:xfrm>
            <a:off x="2667000" y="4114800"/>
            <a:ext cx="1187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800">
                <a:solidFill>
                  <a:srgbClr val="000000"/>
                </a:solidFill>
                <a:latin typeface="Arial" charset="0"/>
              </a:rPr>
              <a:t>Wired link</a:t>
            </a:r>
          </a:p>
        </p:txBody>
      </p:sp>
      <p:sp>
        <p:nvSpPr>
          <p:cNvPr id="40968" name="Text Box 8"/>
          <p:cNvSpPr txBox="1">
            <a:spLocks noChangeArrowheads="1"/>
          </p:cNvSpPr>
          <p:nvPr/>
        </p:nvSpPr>
        <p:spPr bwMode="auto">
          <a:xfrm>
            <a:off x="5162550" y="4114800"/>
            <a:ext cx="1466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800">
                <a:solidFill>
                  <a:srgbClr val="000000"/>
                </a:solidFill>
                <a:latin typeface="Arial" charset="0"/>
              </a:rPr>
              <a:t>Wireless link</a:t>
            </a:r>
          </a:p>
        </p:txBody>
      </p:sp>
      <p:pic>
        <p:nvPicPr>
          <p:cNvPr id="40969" name="Picture 9" descr="Computer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9400" y="4854575"/>
            <a:ext cx="12382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Picture 10" descr="Computer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5400" y="4854575"/>
            <a:ext cx="12382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0971" name="AutoShape 11"/>
          <p:cNvCxnSpPr>
            <a:cxnSpLocks noChangeShapeType="1"/>
          </p:cNvCxnSpPr>
          <p:nvPr/>
        </p:nvCxnSpPr>
        <p:spPr bwMode="auto">
          <a:xfrm rot="5400000" flipV="1">
            <a:off x="4580731" y="2188369"/>
            <a:ext cx="1588" cy="5334000"/>
          </a:xfrm>
          <a:prstGeom prst="bentConnector3">
            <a:avLst>
              <a:gd name="adj1" fmla="val -14400005"/>
            </a:avLst>
          </a:prstGeom>
          <a:noFill/>
          <a:ln w="19050">
            <a:solidFill>
              <a:srgbClr val="FF6600"/>
            </a:solidFill>
            <a:miter lim="800000"/>
            <a:headEnd/>
            <a:tailEnd type="triangle" w="med" len="med"/>
          </a:ln>
          <a:extLst>
            <a:ext uri="{909E8E84-426E-40DD-AFC4-6F175D3DCCD1}">
              <a14:hiddenFill xmlns:a14="http://schemas.microsoft.com/office/drawing/2010/main">
                <a:noFill/>
              </a14:hiddenFill>
            </a:ext>
          </a:extLst>
        </p:spPr>
      </p:cxnSp>
      <p:sp>
        <p:nvSpPr>
          <p:cNvPr id="40972" name="AutoShape 12"/>
          <p:cNvSpPr>
            <a:spLocks noChangeArrowheads="1"/>
          </p:cNvSpPr>
          <p:nvPr/>
        </p:nvSpPr>
        <p:spPr bwMode="auto">
          <a:xfrm rot="-4823731">
            <a:off x="5638800" y="4572000"/>
            <a:ext cx="304800" cy="1524000"/>
          </a:xfrm>
          <a:prstGeom prst="lightningBolt">
            <a:avLst/>
          </a:prstGeom>
          <a:solidFill>
            <a:srgbClr val="FF6600"/>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cxnSp>
        <p:nvCxnSpPr>
          <p:cNvPr id="40973" name="AutoShape 13"/>
          <p:cNvCxnSpPr>
            <a:cxnSpLocks noChangeShapeType="1"/>
          </p:cNvCxnSpPr>
          <p:nvPr/>
        </p:nvCxnSpPr>
        <p:spPr bwMode="auto">
          <a:xfrm rot="5400000">
            <a:off x="4580731" y="3277394"/>
            <a:ext cx="1588" cy="5334000"/>
          </a:xfrm>
          <a:prstGeom prst="bentConnector3">
            <a:avLst>
              <a:gd name="adj1" fmla="val 14400005"/>
            </a:avLst>
          </a:prstGeom>
          <a:noFill/>
          <a:ln w="19050">
            <a:solidFill>
              <a:srgbClr val="FF6600"/>
            </a:solidFill>
            <a:miter lim="800000"/>
            <a:headEnd/>
            <a:tailEnd type="triangle" w="med" len="med"/>
          </a:ln>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title"/>
          </p:nvPr>
        </p:nvSpPr>
        <p:spPr/>
        <p:txBody>
          <a:bodyPr/>
          <a:lstStyle/>
          <a:p>
            <a:pPr eaLnBrk="1" hangingPunct="1"/>
            <a:r>
              <a:rPr lang="en-US" altLang="en-US"/>
              <a:t>Overview</a:t>
            </a:r>
          </a:p>
        </p:txBody>
      </p:sp>
      <p:sp>
        <p:nvSpPr>
          <p:cNvPr id="113666" name="Rectangle 3"/>
          <p:cNvSpPr>
            <a:spLocks noGrp="1" noChangeArrowheads="1"/>
          </p:cNvSpPr>
          <p:nvPr>
            <p:ph idx="1"/>
          </p:nvPr>
        </p:nvSpPr>
        <p:spPr/>
        <p:txBody>
          <a:bodyPr/>
          <a:lstStyle/>
          <a:p>
            <a:pPr eaLnBrk="1" hangingPunct="1">
              <a:lnSpc>
                <a:spcPct val="80000"/>
              </a:lnSpc>
            </a:pPr>
            <a:endParaRPr lang="en-US" altLang="en-US" sz="3000" dirty="0" smtClean="0"/>
          </a:p>
          <a:p>
            <a:pPr eaLnBrk="1" hangingPunct="1">
              <a:lnSpc>
                <a:spcPct val="80000"/>
              </a:lnSpc>
            </a:pPr>
            <a:r>
              <a:rPr lang="en-US" altLang="en-US" sz="3000" dirty="0" smtClean="0"/>
              <a:t>Carrier Sense vs. Rate Adaptation</a:t>
            </a:r>
          </a:p>
          <a:p>
            <a:pPr eaLnBrk="1" hangingPunct="1">
              <a:lnSpc>
                <a:spcPct val="80000"/>
              </a:lnSpc>
            </a:pPr>
            <a:endParaRPr lang="en-US" altLang="en-US" sz="3000" dirty="0"/>
          </a:p>
          <a:p>
            <a:pPr eaLnBrk="1" hangingPunct="1">
              <a:lnSpc>
                <a:spcPct val="80000"/>
              </a:lnSpc>
            </a:pPr>
            <a:r>
              <a:rPr lang="en-US" altLang="en-US" sz="3000" dirty="0" smtClean="0"/>
              <a:t>Wireless TCP</a:t>
            </a:r>
            <a:endParaRPr lang="en-US" altLang="en-US" sz="3000" dirty="0"/>
          </a:p>
          <a:p>
            <a:pPr eaLnBrk="1" hangingPunct="1">
              <a:lnSpc>
                <a:spcPct val="80000"/>
              </a:lnSpc>
            </a:pPr>
            <a:endParaRPr lang="en-US" altLang="en-US" sz="3000" dirty="0" smtClean="0"/>
          </a:p>
          <a:p>
            <a:pPr eaLnBrk="1" hangingPunct="1">
              <a:lnSpc>
                <a:spcPct val="80000"/>
              </a:lnSpc>
            </a:pPr>
            <a:r>
              <a:rPr lang="en-US" altLang="en-US" sz="3000" dirty="0" smtClean="0"/>
              <a:t>802.11 </a:t>
            </a:r>
            <a:r>
              <a:rPr lang="en-US" altLang="en-US" sz="2600" dirty="0" smtClean="0"/>
              <a:t>Deployment </a:t>
            </a:r>
            <a:r>
              <a:rPr lang="en-US" altLang="en-US" sz="2600" dirty="0"/>
              <a:t>patterns</a:t>
            </a:r>
          </a:p>
          <a:p>
            <a:pPr lvl="1" eaLnBrk="1" hangingPunct="1">
              <a:lnSpc>
                <a:spcPct val="80000"/>
              </a:lnSpc>
            </a:pPr>
            <a:endParaRPr lang="en-US" altLang="en-US" sz="2600" dirty="0"/>
          </a:p>
          <a:p>
            <a:pPr eaLnBrk="1" hangingPunct="1">
              <a:lnSpc>
                <a:spcPct val="80000"/>
              </a:lnSpc>
            </a:pPr>
            <a:r>
              <a:rPr lang="en-US" altLang="en-US" sz="3000" dirty="0"/>
              <a:t>Mesh networks</a:t>
            </a:r>
          </a:p>
          <a:p>
            <a:pPr lvl="1" eaLnBrk="1" hangingPunct="1">
              <a:lnSpc>
                <a:spcPct val="80000"/>
              </a:lnSpc>
            </a:pPr>
            <a:endParaRPr lang="en-US" altLang="en-US" sz="2600" dirty="0"/>
          </a:p>
          <a:p>
            <a:pPr eaLnBrk="1" hangingPunct="1">
              <a:lnSpc>
                <a:spcPct val="80000"/>
              </a:lnSpc>
            </a:pPr>
            <a:r>
              <a:rPr lang="en-US" altLang="en-US" sz="3000" dirty="0"/>
              <a:t>White space </a:t>
            </a:r>
            <a:r>
              <a:rPr lang="en-US" altLang="en-US" sz="3000" dirty="0" smtClean="0"/>
              <a:t>networks</a:t>
            </a:r>
            <a:endParaRPr lang="en-US" altLang="en-US" sz="3000" dirty="0"/>
          </a:p>
        </p:txBody>
      </p:sp>
      <p:sp>
        <p:nvSpPr>
          <p:cNvPr id="1136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331DC76B-522D-D643-AFD9-74F510E9F1FA}" type="slidenum">
              <a:rPr lang="en-US" altLang="en-US" sz="1200">
                <a:solidFill>
                  <a:schemeClr val="tx2"/>
                </a:solidFill>
                <a:latin typeface="Arial Narrow" charset="0"/>
              </a:rPr>
              <a:pPr eaLnBrk="1" hangingPunct="1"/>
              <a:t>2</a:t>
            </a:fld>
            <a:endParaRPr lang="en-US" altLang="en-US" sz="1200">
              <a:solidFill>
                <a:schemeClr val="tx2"/>
              </a:solidFill>
              <a:latin typeface="Arial Narrow" charset="0"/>
            </a:endParaRPr>
          </a:p>
        </p:txBody>
      </p:sp>
    </p:spTree>
    <p:extLst>
      <p:ext uri="{BB962C8B-B14F-4D97-AF65-F5344CB8AC3E}">
        <p14:creationId xmlns:p14="http://schemas.microsoft.com/office/powerpoint/2010/main" val="5044725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AEEABAD1-09AF-CF45-9BEE-157C5EB89958}" type="slidenum">
              <a:rPr lang="en-US" altLang="en-US" sz="1200">
                <a:solidFill>
                  <a:schemeClr val="tx2"/>
                </a:solidFill>
                <a:latin typeface="Arial Narrow" charset="0"/>
              </a:rPr>
              <a:pPr eaLnBrk="1" hangingPunct="1"/>
              <a:t>20</a:t>
            </a:fld>
            <a:endParaRPr lang="en-US" altLang="en-US" sz="1200">
              <a:solidFill>
                <a:schemeClr val="tx2"/>
              </a:solidFill>
              <a:latin typeface="Arial Narrow" charset="0"/>
            </a:endParaRPr>
          </a:p>
        </p:txBody>
      </p:sp>
      <p:sp>
        <p:nvSpPr>
          <p:cNvPr id="348162" name="Rectangle 2"/>
          <p:cNvSpPr>
            <a:spLocks noChangeArrowheads="1"/>
          </p:cNvSpPr>
          <p:nvPr/>
        </p:nvSpPr>
        <p:spPr bwMode="auto">
          <a:xfrm>
            <a:off x="381000" y="3962400"/>
            <a:ext cx="8458200" cy="2514600"/>
          </a:xfrm>
          <a:prstGeom prst="rect">
            <a:avLst/>
          </a:prstGeom>
          <a:solidFill>
            <a:srgbClr val="FFFFFF"/>
          </a:solidFill>
          <a:ln w="9525">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endParaRPr>
          </a:p>
        </p:txBody>
      </p:sp>
      <p:pic>
        <p:nvPicPr>
          <p:cNvPr id="41987" name="Picture 3" descr="paketaro box"/>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7200" y="49530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Line 4"/>
          <p:cNvSpPr>
            <a:spLocks noChangeShapeType="1"/>
          </p:cNvSpPr>
          <p:nvPr/>
        </p:nvSpPr>
        <p:spPr bwMode="auto">
          <a:xfrm>
            <a:off x="2209800" y="5254625"/>
            <a:ext cx="2068513" cy="1588"/>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1989" name="Rectangle 5"/>
          <p:cNvSpPr>
            <a:spLocks noGrp="1" noChangeArrowheads="1"/>
          </p:cNvSpPr>
          <p:nvPr>
            <p:ph type="title"/>
          </p:nvPr>
        </p:nvSpPr>
        <p:spPr/>
        <p:txBody>
          <a:bodyPr/>
          <a:lstStyle/>
          <a:p>
            <a:pPr eaLnBrk="1" hangingPunct="1"/>
            <a:r>
              <a:rPr lang="en-US" altLang="en-US"/>
              <a:t>Approach Styles (Split Connection)</a:t>
            </a:r>
          </a:p>
        </p:txBody>
      </p:sp>
      <p:sp>
        <p:nvSpPr>
          <p:cNvPr id="41990" name="Rectangle 6"/>
          <p:cNvSpPr>
            <a:spLocks noGrp="1" noChangeArrowheads="1"/>
          </p:cNvSpPr>
          <p:nvPr>
            <p:ph type="body" idx="1"/>
          </p:nvPr>
        </p:nvSpPr>
        <p:spPr>
          <a:xfrm>
            <a:off x="304800" y="1219200"/>
            <a:ext cx="8458200" cy="2895600"/>
          </a:xfrm>
        </p:spPr>
        <p:txBody>
          <a:bodyPr/>
          <a:lstStyle/>
          <a:p>
            <a:pPr eaLnBrk="1" hangingPunct="1">
              <a:lnSpc>
                <a:spcPct val="90000"/>
              </a:lnSpc>
            </a:pPr>
            <a:r>
              <a:rPr lang="en-US" altLang="en-US"/>
              <a:t>Split connections</a:t>
            </a:r>
          </a:p>
          <a:p>
            <a:pPr lvl="1" eaLnBrk="1" hangingPunct="1">
              <a:lnSpc>
                <a:spcPct val="90000"/>
              </a:lnSpc>
            </a:pPr>
            <a:r>
              <a:rPr lang="en-US" altLang="en-US"/>
              <a:t>Wireless connection need not be TCP</a:t>
            </a:r>
          </a:p>
          <a:p>
            <a:pPr lvl="1" eaLnBrk="1" hangingPunct="1">
              <a:lnSpc>
                <a:spcPct val="90000"/>
              </a:lnSpc>
            </a:pPr>
            <a:r>
              <a:rPr lang="en-US" altLang="en-US"/>
              <a:t>Hard state at base station</a:t>
            </a:r>
          </a:p>
          <a:p>
            <a:pPr lvl="2" eaLnBrk="1" hangingPunct="1">
              <a:lnSpc>
                <a:spcPct val="90000"/>
              </a:lnSpc>
            </a:pPr>
            <a:r>
              <a:rPr lang="en-US" altLang="en-US"/>
              <a:t>Complicates mobility</a:t>
            </a:r>
          </a:p>
          <a:p>
            <a:pPr lvl="2" eaLnBrk="1" hangingPunct="1">
              <a:lnSpc>
                <a:spcPct val="90000"/>
              </a:lnSpc>
            </a:pPr>
            <a:r>
              <a:rPr lang="en-US" altLang="en-US"/>
              <a:t>Vulnerable to failures</a:t>
            </a:r>
          </a:p>
          <a:p>
            <a:pPr lvl="2" eaLnBrk="1" hangingPunct="1">
              <a:lnSpc>
                <a:spcPct val="90000"/>
              </a:lnSpc>
            </a:pPr>
            <a:r>
              <a:rPr lang="en-US" altLang="en-US"/>
              <a:t>Violates end-to-end semantics</a:t>
            </a:r>
          </a:p>
          <a:p>
            <a:pPr eaLnBrk="1" hangingPunct="1">
              <a:lnSpc>
                <a:spcPct val="90000"/>
              </a:lnSpc>
            </a:pPr>
            <a:endParaRPr lang="en-US" altLang="en-US"/>
          </a:p>
        </p:txBody>
      </p:sp>
      <p:sp>
        <p:nvSpPr>
          <p:cNvPr id="41991" name="Text Box 7"/>
          <p:cNvSpPr txBox="1">
            <a:spLocks noChangeArrowheads="1"/>
          </p:cNvSpPr>
          <p:nvPr/>
        </p:nvSpPr>
        <p:spPr bwMode="auto">
          <a:xfrm>
            <a:off x="2667000" y="4114800"/>
            <a:ext cx="1187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800">
                <a:solidFill>
                  <a:srgbClr val="000000"/>
                </a:solidFill>
                <a:latin typeface="Arial" charset="0"/>
              </a:rPr>
              <a:t>Wired link</a:t>
            </a:r>
          </a:p>
        </p:txBody>
      </p:sp>
      <p:sp>
        <p:nvSpPr>
          <p:cNvPr id="41992" name="Text Box 8"/>
          <p:cNvSpPr txBox="1">
            <a:spLocks noChangeArrowheads="1"/>
          </p:cNvSpPr>
          <p:nvPr/>
        </p:nvSpPr>
        <p:spPr bwMode="auto">
          <a:xfrm>
            <a:off x="5162550" y="4114800"/>
            <a:ext cx="1466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800">
                <a:solidFill>
                  <a:srgbClr val="000000"/>
                </a:solidFill>
                <a:latin typeface="Arial" charset="0"/>
              </a:rPr>
              <a:t>Wireless link</a:t>
            </a:r>
          </a:p>
        </p:txBody>
      </p:sp>
      <p:pic>
        <p:nvPicPr>
          <p:cNvPr id="41993" name="Picture 9" descr="Computer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9400" y="4854575"/>
            <a:ext cx="12382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4" name="Picture 10" descr="Computer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5400" y="4854575"/>
            <a:ext cx="12382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995" name="AutoShape 11"/>
          <p:cNvCxnSpPr>
            <a:cxnSpLocks noChangeShapeType="1"/>
          </p:cNvCxnSpPr>
          <p:nvPr/>
        </p:nvCxnSpPr>
        <p:spPr bwMode="auto">
          <a:xfrm rot="5400000" flipV="1">
            <a:off x="3084513" y="3598862"/>
            <a:ext cx="173038" cy="2684463"/>
          </a:xfrm>
          <a:prstGeom prst="bentConnector3">
            <a:avLst>
              <a:gd name="adj1" fmla="val -132111"/>
            </a:avLst>
          </a:prstGeom>
          <a:noFill/>
          <a:ln w="19050">
            <a:solidFill>
              <a:srgbClr val="FF6600"/>
            </a:solidFill>
            <a:miter lim="800000"/>
            <a:headEnd/>
            <a:tailEnd type="triangle" w="med" len="med"/>
          </a:ln>
          <a:extLst>
            <a:ext uri="{909E8E84-426E-40DD-AFC4-6F175D3DCCD1}">
              <a14:hiddenFill xmlns:a14="http://schemas.microsoft.com/office/drawing/2010/main">
                <a:noFill/>
              </a14:hiddenFill>
            </a:ext>
          </a:extLst>
        </p:spPr>
      </p:cxnSp>
      <p:cxnSp>
        <p:nvCxnSpPr>
          <p:cNvPr id="41996" name="AutoShape 12"/>
          <p:cNvCxnSpPr>
            <a:cxnSpLocks noChangeShapeType="1"/>
          </p:cNvCxnSpPr>
          <p:nvPr/>
        </p:nvCxnSpPr>
        <p:spPr bwMode="auto">
          <a:xfrm rot="5400000">
            <a:off x="3109913" y="4443412"/>
            <a:ext cx="304800" cy="2695575"/>
          </a:xfrm>
          <a:prstGeom prst="bentConnector3">
            <a:avLst>
              <a:gd name="adj1" fmla="val 175000"/>
            </a:avLst>
          </a:prstGeom>
          <a:noFill/>
          <a:ln w="19050">
            <a:solidFill>
              <a:srgbClr val="FF6600"/>
            </a:solidFill>
            <a:miter lim="800000"/>
            <a:headEnd/>
            <a:tailEnd type="triangle" w="med" len="med"/>
          </a:ln>
          <a:extLst>
            <a:ext uri="{909E8E84-426E-40DD-AFC4-6F175D3DCCD1}">
              <a14:hiddenFill xmlns:a14="http://schemas.microsoft.com/office/drawing/2010/main">
                <a:noFill/>
              </a14:hiddenFill>
            </a:ext>
          </a:extLst>
        </p:spPr>
      </p:cxnSp>
      <p:sp>
        <p:nvSpPr>
          <p:cNvPr id="41997" name="AutoShape 13"/>
          <p:cNvSpPr>
            <a:spLocks noChangeArrowheads="1"/>
          </p:cNvSpPr>
          <p:nvPr/>
        </p:nvSpPr>
        <p:spPr bwMode="auto">
          <a:xfrm rot="-4823731">
            <a:off x="5638800" y="4572000"/>
            <a:ext cx="304800" cy="1524000"/>
          </a:xfrm>
          <a:prstGeom prst="lightningBolt">
            <a:avLst/>
          </a:prstGeom>
          <a:solidFill>
            <a:srgbClr val="FF6600"/>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cxnSp>
        <p:nvCxnSpPr>
          <p:cNvPr id="41998" name="AutoShape 14"/>
          <p:cNvCxnSpPr>
            <a:cxnSpLocks noChangeShapeType="1"/>
          </p:cNvCxnSpPr>
          <p:nvPr/>
        </p:nvCxnSpPr>
        <p:spPr bwMode="auto">
          <a:xfrm rot="-5400000">
            <a:off x="5875338" y="3579813"/>
            <a:ext cx="96837" cy="2649537"/>
          </a:xfrm>
          <a:prstGeom prst="bentConnector3">
            <a:avLst>
              <a:gd name="adj1" fmla="val 336065"/>
            </a:avLst>
          </a:prstGeom>
          <a:noFill/>
          <a:ln w="19050">
            <a:solidFill>
              <a:srgbClr val="FF6600"/>
            </a:solidFill>
            <a:miter lim="800000"/>
            <a:headEnd/>
            <a:tailEnd type="triangle" w="med" len="med"/>
          </a:ln>
          <a:extLst>
            <a:ext uri="{909E8E84-426E-40DD-AFC4-6F175D3DCCD1}">
              <a14:hiddenFill xmlns:a14="http://schemas.microsoft.com/office/drawing/2010/main">
                <a:noFill/>
              </a14:hiddenFill>
            </a:ext>
          </a:extLst>
        </p:spPr>
      </p:cxnSp>
      <p:cxnSp>
        <p:nvCxnSpPr>
          <p:cNvPr id="41999" name="AutoShape 15"/>
          <p:cNvCxnSpPr>
            <a:cxnSpLocks noChangeShapeType="1"/>
          </p:cNvCxnSpPr>
          <p:nvPr/>
        </p:nvCxnSpPr>
        <p:spPr bwMode="auto">
          <a:xfrm rot="16200000" flipV="1">
            <a:off x="5872163" y="4567237"/>
            <a:ext cx="304800" cy="2447925"/>
          </a:xfrm>
          <a:prstGeom prst="bentConnector4">
            <a:avLst>
              <a:gd name="adj1" fmla="val -75000"/>
              <a:gd name="adj2" fmla="val 100583"/>
            </a:avLst>
          </a:prstGeom>
          <a:noFill/>
          <a:ln w="19050">
            <a:solidFill>
              <a:srgbClr val="FF6600"/>
            </a:solidFill>
            <a:miter lim="800000"/>
            <a:headEnd/>
            <a:tailEnd type="triangle" w="med" len="med"/>
          </a:ln>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ChangeArrowheads="1"/>
          </p:cNvSpPr>
          <p:nvPr/>
        </p:nvSpPr>
        <p:spPr bwMode="auto">
          <a:xfrm>
            <a:off x="381000" y="1371600"/>
            <a:ext cx="8458200" cy="3886200"/>
          </a:xfrm>
          <a:prstGeom prst="rect">
            <a:avLst/>
          </a:prstGeom>
          <a:solidFill>
            <a:srgbClr val="FFFFFF"/>
          </a:solidFill>
          <a:ln w="9525">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endParaRPr>
          </a:p>
        </p:txBody>
      </p:sp>
      <p:sp>
        <p:nvSpPr>
          <p:cNvPr id="43010" name="Rectangle 3"/>
          <p:cNvSpPr>
            <a:spLocks noGrp="1" noChangeArrowheads="1"/>
          </p:cNvSpPr>
          <p:nvPr>
            <p:ph type="title"/>
          </p:nvPr>
        </p:nvSpPr>
        <p:spPr>
          <a:xfrm>
            <a:off x="304800" y="381000"/>
            <a:ext cx="8062913" cy="609600"/>
          </a:xfrm>
          <a:noFill/>
        </p:spPr>
        <p:txBody>
          <a:bodyPr lIns="90488" tIns="44450" rIns="90488" bIns="44450"/>
          <a:lstStyle/>
          <a:p>
            <a:r>
              <a:rPr lang="en-US" altLang="en-US"/>
              <a:t>Split-Connection Congestion Window</a:t>
            </a:r>
          </a:p>
        </p:txBody>
      </p:sp>
      <p:sp>
        <p:nvSpPr>
          <p:cNvPr id="43011" name="Rectangle 4"/>
          <p:cNvSpPr>
            <a:spLocks noChangeArrowheads="1"/>
          </p:cNvSpPr>
          <p:nvPr/>
        </p:nvSpPr>
        <p:spPr bwMode="auto">
          <a:xfrm>
            <a:off x="381000" y="5303838"/>
            <a:ext cx="8594725"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marL="166688" indent="-166688"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buFontTx/>
              <a:buChar char="•"/>
            </a:pPr>
            <a:r>
              <a:rPr lang="en-US" altLang="en-US">
                <a:solidFill>
                  <a:srgbClr val="000000"/>
                </a:solidFill>
                <a:latin typeface="Arial" charset="0"/>
              </a:rPr>
              <a:t>Wired connection does not shrink congestion window </a:t>
            </a:r>
          </a:p>
          <a:p>
            <a:pPr>
              <a:buFontTx/>
              <a:buChar char="•"/>
            </a:pPr>
            <a:r>
              <a:rPr lang="en-US" altLang="en-US">
                <a:solidFill>
                  <a:srgbClr val="000000"/>
                </a:solidFill>
                <a:latin typeface="Arial" charset="0"/>
              </a:rPr>
              <a:t>But wireless connection times out often, causing sender to stall</a:t>
            </a:r>
          </a:p>
        </p:txBody>
      </p:sp>
      <p:grpSp>
        <p:nvGrpSpPr>
          <p:cNvPr id="43012" name="Group 5"/>
          <p:cNvGrpSpPr>
            <a:grpSpLocks/>
          </p:cNvGrpSpPr>
          <p:nvPr/>
        </p:nvGrpSpPr>
        <p:grpSpPr bwMode="auto">
          <a:xfrm>
            <a:off x="423863" y="1485900"/>
            <a:ext cx="8258175" cy="3708400"/>
            <a:chOff x="267" y="936"/>
            <a:chExt cx="5202" cy="2336"/>
          </a:xfrm>
        </p:grpSpPr>
        <p:sp>
          <p:nvSpPr>
            <p:cNvPr id="43014" name="Line 6"/>
            <p:cNvSpPr>
              <a:spLocks noChangeShapeType="1"/>
            </p:cNvSpPr>
            <p:nvPr/>
          </p:nvSpPr>
          <p:spPr bwMode="auto">
            <a:xfrm>
              <a:off x="895" y="944"/>
              <a:ext cx="0" cy="1961"/>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015" name="Line 7"/>
            <p:cNvSpPr>
              <a:spLocks noChangeShapeType="1"/>
            </p:cNvSpPr>
            <p:nvPr/>
          </p:nvSpPr>
          <p:spPr bwMode="auto">
            <a:xfrm>
              <a:off x="881" y="2907"/>
              <a:ext cx="39"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016" name="Line 8"/>
            <p:cNvSpPr>
              <a:spLocks noChangeShapeType="1"/>
            </p:cNvSpPr>
            <p:nvPr/>
          </p:nvSpPr>
          <p:spPr bwMode="auto">
            <a:xfrm>
              <a:off x="881" y="2628"/>
              <a:ext cx="39"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017" name="Line 9"/>
            <p:cNvSpPr>
              <a:spLocks noChangeShapeType="1"/>
            </p:cNvSpPr>
            <p:nvPr/>
          </p:nvSpPr>
          <p:spPr bwMode="auto">
            <a:xfrm>
              <a:off x="881" y="2349"/>
              <a:ext cx="39"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018" name="Line 10"/>
            <p:cNvSpPr>
              <a:spLocks noChangeShapeType="1"/>
            </p:cNvSpPr>
            <p:nvPr/>
          </p:nvSpPr>
          <p:spPr bwMode="auto">
            <a:xfrm>
              <a:off x="881" y="2070"/>
              <a:ext cx="39"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019" name="Line 11"/>
            <p:cNvSpPr>
              <a:spLocks noChangeShapeType="1"/>
            </p:cNvSpPr>
            <p:nvPr/>
          </p:nvSpPr>
          <p:spPr bwMode="auto">
            <a:xfrm>
              <a:off x="881" y="1791"/>
              <a:ext cx="39"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020" name="Line 12"/>
            <p:cNvSpPr>
              <a:spLocks noChangeShapeType="1"/>
            </p:cNvSpPr>
            <p:nvPr/>
          </p:nvSpPr>
          <p:spPr bwMode="auto">
            <a:xfrm>
              <a:off x="881" y="1512"/>
              <a:ext cx="39"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021" name="Line 13"/>
            <p:cNvSpPr>
              <a:spLocks noChangeShapeType="1"/>
            </p:cNvSpPr>
            <p:nvPr/>
          </p:nvSpPr>
          <p:spPr bwMode="auto">
            <a:xfrm>
              <a:off x="881" y="1233"/>
              <a:ext cx="39"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022" name="Line 14"/>
            <p:cNvSpPr>
              <a:spLocks noChangeShapeType="1"/>
            </p:cNvSpPr>
            <p:nvPr/>
          </p:nvSpPr>
          <p:spPr bwMode="auto">
            <a:xfrm flipV="1">
              <a:off x="1633" y="2888"/>
              <a:ext cx="0" cy="3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023" name="Line 15"/>
            <p:cNvSpPr>
              <a:spLocks noChangeShapeType="1"/>
            </p:cNvSpPr>
            <p:nvPr/>
          </p:nvSpPr>
          <p:spPr bwMode="auto">
            <a:xfrm flipV="1">
              <a:off x="2364" y="2888"/>
              <a:ext cx="0" cy="3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024" name="Line 16"/>
            <p:cNvSpPr>
              <a:spLocks noChangeShapeType="1"/>
            </p:cNvSpPr>
            <p:nvPr/>
          </p:nvSpPr>
          <p:spPr bwMode="auto">
            <a:xfrm flipV="1">
              <a:off x="3096" y="2888"/>
              <a:ext cx="0" cy="3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025" name="Line 17"/>
            <p:cNvSpPr>
              <a:spLocks noChangeShapeType="1"/>
            </p:cNvSpPr>
            <p:nvPr/>
          </p:nvSpPr>
          <p:spPr bwMode="auto">
            <a:xfrm flipV="1">
              <a:off x="3827" y="2888"/>
              <a:ext cx="0" cy="3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026" name="Line 18"/>
            <p:cNvSpPr>
              <a:spLocks noChangeShapeType="1"/>
            </p:cNvSpPr>
            <p:nvPr/>
          </p:nvSpPr>
          <p:spPr bwMode="auto">
            <a:xfrm flipV="1">
              <a:off x="4560" y="2888"/>
              <a:ext cx="0" cy="3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027" name="Line 19"/>
            <p:cNvSpPr>
              <a:spLocks noChangeShapeType="1"/>
            </p:cNvSpPr>
            <p:nvPr/>
          </p:nvSpPr>
          <p:spPr bwMode="auto">
            <a:xfrm flipV="1">
              <a:off x="5291" y="2888"/>
              <a:ext cx="0" cy="3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028" name="Freeform 20"/>
            <p:cNvSpPr>
              <a:spLocks/>
            </p:cNvSpPr>
            <p:nvPr/>
          </p:nvSpPr>
          <p:spPr bwMode="auto">
            <a:xfrm>
              <a:off x="900" y="2867"/>
              <a:ext cx="82" cy="12"/>
            </a:xfrm>
            <a:custGeom>
              <a:avLst/>
              <a:gdLst>
                <a:gd name="T0" fmla="*/ 0 w 82"/>
                <a:gd name="T1" fmla="*/ 0 h 12"/>
                <a:gd name="T2" fmla="*/ 5 w 82"/>
                <a:gd name="T3" fmla="*/ 0 h 12"/>
                <a:gd name="T4" fmla="*/ 10 w 82"/>
                <a:gd name="T5" fmla="*/ 1 h 12"/>
                <a:gd name="T6" fmla="*/ 21 w 82"/>
                <a:gd name="T7" fmla="*/ 4 h 12"/>
                <a:gd name="T8" fmla="*/ 33 w 82"/>
                <a:gd name="T9" fmla="*/ 6 h 12"/>
                <a:gd name="T10" fmla="*/ 44 w 82"/>
                <a:gd name="T11" fmla="*/ 9 h 12"/>
                <a:gd name="T12" fmla="*/ 50 w 82"/>
                <a:gd name="T13" fmla="*/ 10 h 12"/>
                <a:gd name="T14" fmla="*/ 56 w 82"/>
                <a:gd name="T15" fmla="*/ 10 h 12"/>
                <a:gd name="T16" fmla="*/ 61 w 82"/>
                <a:gd name="T17" fmla="*/ 11 h 12"/>
                <a:gd name="T18" fmla="*/ 67 w 82"/>
                <a:gd name="T19" fmla="*/ 10 h 12"/>
                <a:gd name="T20" fmla="*/ 70 w 82"/>
                <a:gd name="T21" fmla="*/ 9 h 12"/>
                <a:gd name="T22" fmla="*/ 74 w 82"/>
                <a:gd name="T23" fmla="*/ 7 h 12"/>
                <a:gd name="T24" fmla="*/ 78 w 82"/>
                <a:gd name="T25" fmla="*/ 4 h 12"/>
                <a:gd name="T26" fmla="*/ 81 w 82"/>
                <a:gd name="T27" fmla="*/ 0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12"/>
                <a:gd name="T44" fmla="*/ 82 w 82"/>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12">
                  <a:moveTo>
                    <a:pt x="0" y="0"/>
                  </a:moveTo>
                  <a:lnTo>
                    <a:pt x="5" y="0"/>
                  </a:lnTo>
                  <a:lnTo>
                    <a:pt x="10" y="1"/>
                  </a:lnTo>
                  <a:lnTo>
                    <a:pt x="21" y="4"/>
                  </a:lnTo>
                  <a:lnTo>
                    <a:pt x="33" y="6"/>
                  </a:lnTo>
                  <a:lnTo>
                    <a:pt x="44" y="9"/>
                  </a:lnTo>
                  <a:lnTo>
                    <a:pt x="50" y="10"/>
                  </a:lnTo>
                  <a:lnTo>
                    <a:pt x="56" y="10"/>
                  </a:lnTo>
                  <a:lnTo>
                    <a:pt x="61" y="11"/>
                  </a:lnTo>
                  <a:lnTo>
                    <a:pt x="67" y="10"/>
                  </a:lnTo>
                  <a:lnTo>
                    <a:pt x="70" y="9"/>
                  </a:lnTo>
                  <a:lnTo>
                    <a:pt x="74" y="7"/>
                  </a:lnTo>
                  <a:lnTo>
                    <a:pt x="78" y="4"/>
                  </a:lnTo>
                  <a:lnTo>
                    <a:pt x="81"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29" name="Freeform 21"/>
            <p:cNvSpPr>
              <a:spLocks/>
            </p:cNvSpPr>
            <p:nvPr/>
          </p:nvSpPr>
          <p:spPr bwMode="auto">
            <a:xfrm>
              <a:off x="981" y="2704"/>
              <a:ext cx="10" cy="164"/>
            </a:xfrm>
            <a:custGeom>
              <a:avLst/>
              <a:gdLst>
                <a:gd name="T0" fmla="*/ 0 w 10"/>
                <a:gd name="T1" fmla="*/ 163 h 164"/>
                <a:gd name="T2" fmla="*/ 3 w 10"/>
                <a:gd name="T3" fmla="*/ 157 h 164"/>
                <a:gd name="T4" fmla="*/ 5 w 10"/>
                <a:gd name="T5" fmla="*/ 150 h 164"/>
                <a:gd name="T6" fmla="*/ 6 w 10"/>
                <a:gd name="T7" fmla="*/ 142 h 164"/>
                <a:gd name="T8" fmla="*/ 8 w 10"/>
                <a:gd name="T9" fmla="*/ 132 h 164"/>
                <a:gd name="T10" fmla="*/ 8 w 10"/>
                <a:gd name="T11" fmla="*/ 121 h 164"/>
                <a:gd name="T12" fmla="*/ 9 w 10"/>
                <a:gd name="T13" fmla="*/ 111 h 164"/>
                <a:gd name="T14" fmla="*/ 9 w 10"/>
                <a:gd name="T15" fmla="*/ 100 h 164"/>
                <a:gd name="T16" fmla="*/ 9 w 10"/>
                <a:gd name="T17" fmla="*/ 88 h 164"/>
                <a:gd name="T18" fmla="*/ 9 w 10"/>
                <a:gd name="T19" fmla="*/ 63 h 164"/>
                <a:gd name="T20" fmla="*/ 9 w 10"/>
                <a:gd name="T21" fmla="*/ 51 h 164"/>
                <a:gd name="T22" fmla="*/ 9 w 10"/>
                <a:gd name="T23" fmla="*/ 40 h 164"/>
                <a:gd name="T24" fmla="*/ 8 w 10"/>
                <a:gd name="T25" fmla="*/ 29 h 164"/>
                <a:gd name="T26" fmla="*/ 8 w 10"/>
                <a:gd name="T27" fmla="*/ 18 h 164"/>
                <a:gd name="T28" fmla="*/ 9 w 10"/>
                <a:gd name="T29" fmla="*/ 9 h 164"/>
                <a:gd name="T30" fmla="*/ 9 w 10"/>
                <a:gd name="T31" fmla="*/ 0 h 1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
                <a:gd name="T49" fmla="*/ 0 h 164"/>
                <a:gd name="T50" fmla="*/ 10 w 10"/>
                <a:gd name="T51" fmla="*/ 164 h 1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 h="164">
                  <a:moveTo>
                    <a:pt x="0" y="163"/>
                  </a:moveTo>
                  <a:lnTo>
                    <a:pt x="3" y="157"/>
                  </a:lnTo>
                  <a:lnTo>
                    <a:pt x="5" y="150"/>
                  </a:lnTo>
                  <a:lnTo>
                    <a:pt x="6" y="142"/>
                  </a:lnTo>
                  <a:lnTo>
                    <a:pt x="8" y="132"/>
                  </a:lnTo>
                  <a:lnTo>
                    <a:pt x="8" y="121"/>
                  </a:lnTo>
                  <a:lnTo>
                    <a:pt x="9" y="111"/>
                  </a:lnTo>
                  <a:lnTo>
                    <a:pt x="9" y="100"/>
                  </a:lnTo>
                  <a:lnTo>
                    <a:pt x="9" y="88"/>
                  </a:lnTo>
                  <a:lnTo>
                    <a:pt x="9" y="63"/>
                  </a:lnTo>
                  <a:lnTo>
                    <a:pt x="9" y="51"/>
                  </a:lnTo>
                  <a:lnTo>
                    <a:pt x="9" y="40"/>
                  </a:lnTo>
                  <a:lnTo>
                    <a:pt x="8" y="29"/>
                  </a:lnTo>
                  <a:lnTo>
                    <a:pt x="8" y="18"/>
                  </a:lnTo>
                  <a:lnTo>
                    <a:pt x="9" y="9"/>
                  </a:lnTo>
                  <a:lnTo>
                    <a:pt x="9"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30" name="Freeform 22"/>
            <p:cNvSpPr>
              <a:spLocks/>
            </p:cNvSpPr>
            <p:nvPr/>
          </p:nvSpPr>
          <p:spPr bwMode="auto">
            <a:xfrm>
              <a:off x="990" y="2607"/>
              <a:ext cx="9" cy="98"/>
            </a:xfrm>
            <a:custGeom>
              <a:avLst/>
              <a:gdLst>
                <a:gd name="T0" fmla="*/ 0 w 9"/>
                <a:gd name="T1" fmla="*/ 97 h 98"/>
                <a:gd name="T2" fmla="*/ 1 w 9"/>
                <a:gd name="T3" fmla="*/ 80 h 98"/>
                <a:gd name="T4" fmla="*/ 2 w 9"/>
                <a:gd name="T5" fmla="*/ 64 h 98"/>
                <a:gd name="T6" fmla="*/ 2 w 9"/>
                <a:gd name="T7" fmla="*/ 47 h 98"/>
                <a:gd name="T8" fmla="*/ 3 w 9"/>
                <a:gd name="T9" fmla="*/ 39 h 98"/>
                <a:gd name="T10" fmla="*/ 3 w 9"/>
                <a:gd name="T11" fmla="*/ 32 h 98"/>
                <a:gd name="T12" fmla="*/ 4 w 9"/>
                <a:gd name="T13" fmla="*/ 25 h 98"/>
                <a:gd name="T14" fmla="*/ 4 w 9"/>
                <a:gd name="T15" fmla="*/ 19 h 98"/>
                <a:gd name="T16" fmla="*/ 5 w 9"/>
                <a:gd name="T17" fmla="*/ 13 h 98"/>
                <a:gd name="T18" fmla="*/ 5 w 9"/>
                <a:gd name="T19" fmla="*/ 8 h 98"/>
                <a:gd name="T20" fmla="*/ 6 w 9"/>
                <a:gd name="T21" fmla="*/ 5 h 98"/>
                <a:gd name="T22" fmla="*/ 7 w 9"/>
                <a:gd name="T23" fmla="*/ 2 h 98"/>
                <a:gd name="T24" fmla="*/ 7 w 9"/>
                <a:gd name="T25" fmla="*/ 0 h 98"/>
                <a:gd name="T26" fmla="*/ 8 w 9"/>
                <a:gd name="T27" fmla="*/ 0 h 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
                <a:gd name="T43" fmla="*/ 0 h 98"/>
                <a:gd name="T44" fmla="*/ 9 w 9"/>
                <a:gd name="T45" fmla="*/ 98 h 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 h="98">
                  <a:moveTo>
                    <a:pt x="0" y="97"/>
                  </a:moveTo>
                  <a:lnTo>
                    <a:pt x="1" y="80"/>
                  </a:lnTo>
                  <a:lnTo>
                    <a:pt x="2" y="64"/>
                  </a:lnTo>
                  <a:lnTo>
                    <a:pt x="2" y="47"/>
                  </a:lnTo>
                  <a:lnTo>
                    <a:pt x="3" y="39"/>
                  </a:lnTo>
                  <a:lnTo>
                    <a:pt x="3" y="32"/>
                  </a:lnTo>
                  <a:lnTo>
                    <a:pt x="4" y="25"/>
                  </a:lnTo>
                  <a:lnTo>
                    <a:pt x="4" y="19"/>
                  </a:lnTo>
                  <a:lnTo>
                    <a:pt x="5" y="13"/>
                  </a:lnTo>
                  <a:lnTo>
                    <a:pt x="5" y="8"/>
                  </a:lnTo>
                  <a:lnTo>
                    <a:pt x="6" y="5"/>
                  </a:lnTo>
                  <a:lnTo>
                    <a:pt x="7" y="2"/>
                  </a:lnTo>
                  <a:lnTo>
                    <a:pt x="7" y="0"/>
                  </a:lnTo>
                  <a:lnTo>
                    <a:pt x="8"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31" name="Freeform 23"/>
            <p:cNvSpPr>
              <a:spLocks/>
            </p:cNvSpPr>
            <p:nvPr/>
          </p:nvSpPr>
          <p:spPr bwMode="auto">
            <a:xfrm>
              <a:off x="998" y="2607"/>
              <a:ext cx="14" cy="100"/>
            </a:xfrm>
            <a:custGeom>
              <a:avLst/>
              <a:gdLst>
                <a:gd name="T0" fmla="*/ 0 w 14"/>
                <a:gd name="T1" fmla="*/ 0 h 100"/>
                <a:gd name="T2" fmla="*/ 1 w 14"/>
                <a:gd name="T3" fmla="*/ 0 h 100"/>
                <a:gd name="T4" fmla="*/ 1 w 14"/>
                <a:gd name="T5" fmla="*/ 2 h 100"/>
                <a:gd name="T6" fmla="*/ 2 w 14"/>
                <a:gd name="T7" fmla="*/ 5 h 100"/>
                <a:gd name="T8" fmla="*/ 2 w 14"/>
                <a:gd name="T9" fmla="*/ 9 h 100"/>
                <a:gd name="T10" fmla="*/ 3 w 14"/>
                <a:gd name="T11" fmla="*/ 14 h 100"/>
                <a:gd name="T12" fmla="*/ 3 w 14"/>
                <a:gd name="T13" fmla="*/ 20 h 100"/>
                <a:gd name="T14" fmla="*/ 4 w 14"/>
                <a:gd name="T15" fmla="*/ 27 h 100"/>
                <a:gd name="T16" fmla="*/ 4 w 14"/>
                <a:gd name="T17" fmla="*/ 34 h 100"/>
                <a:gd name="T18" fmla="*/ 5 w 14"/>
                <a:gd name="T19" fmla="*/ 41 h 100"/>
                <a:gd name="T20" fmla="*/ 6 w 14"/>
                <a:gd name="T21" fmla="*/ 49 h 100"/>
                <a:gd name="T22" fmla="*/ 7 w 14"/>
                <a:gd name="T23" fmla="*/ 65 h 100"/>
                <a:gd name="T24" fmla="*/ 10 w 14"/>
                <a:gd name="T25" fmla="*/ 82 h 100"/>
                <a:gd name="T26" fmla="*/ 13 w 14"/>
                <a:gd name="T27" fmla="*/ 99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100"/>
                <a:gd name="T44" fmla="*/ 14 w 14"/>
                <a:gd name="T45" fmla="*/ 100 h 1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100">
                  <a:moveTo>
                    <a:pt x="0" y="0"/>
                  </a:moveTo>
                  <a:lnTo>
                    <a:pt x="1" y="0"/>
                  </a:lnTo>
                  <a:lnTo>
                    <a:pt x="1" y="2"/>
                  </a:lnTo>
                  <a:lnTo>
                    <a:pt x="2" y="5"/>
                  </a:lnTo>
                  <a:lnTo>
                    <a:pt x="2" y="9"/>
                  </a:lnTo>
                  <a:lnTo>
                    <a:pt x="3" y="14"/>
                  </a:lnTo>
                  <a:lnTo>
                    <a:pt x="3" y="20"/>
                  </a:lnTo>
                  <a:lnTo>
                    <a:pt x="4" y="27"/>
                  </a:lnTo>
                  <a:lnTo>
                    <a:pt x="4" y="34"/>
                  </a:lnTo>
                  <a:lnTo>
                    <a:pt x="5" y="41"/>
                  </a:lnTo>
                  <a:lnTo>
                    <a:pt x="6" y="49"/>
                  </a:lnTo>
                  <a:lnTo>
                    <a:pt x="7" y="65"/>
                  </a:lnTo>
                  <a:lnTo>
                    <a:pt x="10" y="82"/>
                  </a:lnTo>
                  <a:lnTo>
                    <a:pt x="13" y="99"/>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32" name="Freeform 24"/>
            <p:cNvSpPr>
              <a:spLocks/>
            </p:cNvSpPr>
            <p:nvPr/>
          </p:nvSpPr>
          <p:spPr bwMode="auto">
            <a:xfrm>
              <a:off x="1011" y="2706"/>
              <a:ext cx="44" cy="162"/>
            </a:xfrm>
            <a:custGeom>
              <a:avLst/>
              <a:gdLst>
                <a:gd name="T0" fmla="*/ 0 w 44"/>
                <a:gd name="T1" fmla="*/ 0 h 162"/>
                <a:gd name="T2" fmla="*/ 2 w 44"/>
                <a:gd name="T3" fmla="*/ 9 h 162"/>
                <a:gd name="T4" fmla="*/ 4 w 44"/>
                <a:gd name="T5" fmla="*/ 20 h 162"/>
                <a:gd name="T6" fmla="*/ 6 w 44"/>
                <a:gd name="T7" fmla="*/ 31 h 162"/>
                <a:gd name="T8" fmla="*/ 9 w 44"/>
                <a:gd name="T9" fmla="*/ 44 h 162"/>
                <a:gd name="T10" fmla="*/ 12 w 44"/>
                <a:gd name="T11" fmla="*/ 56 h 162"/>
                <a:gd name="T12" fmla="*/ 15 w 44"/>
                <a:gd name="T13" fmla="*/ 70 h 162"/>
                <a:gd name="T14" fmla="*/ 18 w 44"/>
                <a:gd name="T15" fmla="*/ 83 h 162"/>
                <a:gd name="T16" fmla="*/ 22 w 44"/>
                <a:gd name="T17" fmla="*/ 96 h 162"/>
                <a:gd name="T18" fmla="*/ 25 w 44"/>
                <a:gd name="T19" fmla="*/ 109 h 162"/>
                <a:gd name="T20" fmla="*/ 28 w 44"/>
                <a:gd name="T21" fmla="*/ 121 h 162"/>
                <a:gd name="T22" fmla="*/ 31 w 44"/>
                <a:gd name="T23" fmla="*/ 131 h 162"/>
                <a:gd name="T24" fmla="*/ 34 w 44"/>
                <a:gd name="T25" fmla="*/ 141 h 162"/>
                <a:gd name="T26" fmla="*/ 36 w 44"/>
                <a:gd name="T27" fmla="*/ 149 h 162"/>
                <a:gd name="T28" fmla="*/ 38 w 44"/>
                <a:gd name="T29" fmla="*/ 152 h 162"/>
                <a:gd name="T30" fmla="*/ 39 w 44"/>
                <a:gd name="T31" fmla="*/ 155 h 162"/>
                <a:gd name="T32" fmla="*/ 40 w 44"/>
                <a:gd name="T33" fmla="*/ 158 h 162"/>
                <a:gd name="T34" fmla="*/ 41 w 44"/>
                <a:gd name="T35" fmla="*/ 159 h 162"/>
                <a:gd name="T36" fmla="*/ 42 w 44"/>
                <a:gd name="T37" fmla="*/ 160 h 162"/>
                <a:gd name="T38" fmla="*/ 43 w 44"/>
                <a:gd name="T39" fmla="*/ 161 h 1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
                <a:gd name="T61" fmla="*/ 0 h 162"/>
                <a:gd name="T62" fmla="*/ 44 w 44"/>
                <a:gd name="T63" fmla="*/ 162 h 1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 h="162">
                  <a:moveTo>
                    <a:pt x="0" y="0"/>
                  </a:moveTo>
                  <a:lnTo>
                    <a:pt x="2" y="9"/>
                  </a:lnTo>
                  <a:lnTo>
                    <a:pt x="4" y="20"/>
                  </a:lnTo>
                  <a:lnTo>
                    <a:pt x="6" y="31"/>
                  </a:lnTo>
                  <a:lnTo>
                    <a:pt x="9" y="44"/>
                  </a:lnTo>
                  <a:lnTo>
                    <a:pt x="12" y="56"/>
                  </a:lnTo>
                  <a:lnTo>
                    <a:pt x="15" y="70"/>
                  </a:lnTo>
                  <a:lnTo>
                    <a:pt x="18" y="83"/>
                  </a:lnTo>
                  <a:lnTo>
                    <a:pt x="22" y="96"/>
                  </a:lnTo>
                  <a:lnTo>
                    <a:pt x="25" y="109"/>
                  </a:lnTo>
                  <a:lnTo>
                    <a:pt x="28" y="121"/>
                  </a:lnTo>
                  <a:lnTo>
                    <a:pt x="31" y="131"/>
                  </a:lnTo>
                  <a:lnTo>
                    <a:pt x="34" y="141"/>
                  </a:lnTo>
                  <a:lnTo>
                    <a:pt x="36" y="149"/>
                  </a:lnTo>
                  <a:lnTo>
                    <a:pt x="38" y="152"/>
                  </a:lnTo>
                  <a:lnTo>
                    <a:pt x="39" y="155"/>
                  </a:lnTo>
                  <a:lnTo>
                    <a:pt x="40" y="158"/>
                  </a:lnTo>
                  <a:lnTo>
                    <a:pt x="41" y="159"/>
                  </a:lnTo>
                  <a:lnTo>
                    <a:pt x="42" y="160"/>
                  </a:lnTo>
                  <a:lnTo>
                    <a:pt x="43" y="161"/>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33" name="Freeform 25"/>
            <p:cNvSpPr>
              <a:spLocks/>
            </p:cNvSpPr>
            <p:nvPr/>
          </p:nvSpPr>
          <p:spPr bwMode="auto">
            <a:xfrm>
              <a:off x="1054" y="2718"/>
              <a:ext cx="10" cy="150"/>
            </a:xfrm>
            <a:custGeom>
              <a:avLst/>
              <a:gdLst>
                <a:gd name="T0" fmla="*/ 0 w 10"/>
                <a:gd name="T1" fmla="*/ 149 h 150"/>
                <a:gd name="T2" fmla="*/ 1 w 10"/>
                <a:gd name="T3" fmla="*/ 149 h 150"/>
                <a:gd name="T4" fmla="*/ 2 w 10"/>
                <a:gd name="T5" fmla="*/ 148 h 150"/>
                <a:gd name="T6" fmla="*/ 2 w 10"/>
                <a:gd name="T7" fmla="*/ 146 h 150"/>
                <a:gd name="T8" fmla="*/ 3 w 10"/>
                <a:gd name="T9" fmla="*/ 144 h 150"/>
                <a:gd name="T10" fmla="*/ 3 w 10"/>
                <a:gd name="T11" fmla="*/ 143 h 150"/>
                <a:gd name="T12" fmla="*/ 4 w 10"/>
                <a:gd name="T13" fmla="*/ 139 h 150"/>
                <a:gd name="T14" fmla="*/ 5 w 10"/>
                <a:gd name="T15" fmla="*/ 132 h 150"/>
                <a:gd name="T16" fmla="*/ 5 w 10"/>
                <a:gd name="T17" fmla="*/ 124 h 150"/>
                <a:gd name="T18" fmla="*/ 6 w 10"/>
                <a:gd name="T19" fmla="*/ 114 h 150"/>
                <a:gd name="T20" fmla="*/ 6 w 10"/>
                <a:gd name="T21" fmla="*/ 102 h 150"/>
                <a:gd name="T22" fmla="*/ 7 w 10"/>
                <a:gd name="T23" fmla="*/ 91 h 150"/>
                <a:gd name="T24" fmla="*/ 7 w 10"/>
                <a:gd name="T25" fmla="*/ 78 h 150"/>
                <a:gd name="T26" fmla="*/ 7 w 10"/>
                <a:gd name="T27" fmla="*/ 65 h 150"/>
                <a:gd name="T28" fmla="*/ 7 w 10"/>
                <a:gd name="T29" fmla="*/ 53 h 150"/>
                <a:gd name="T30" fmla="*/ 8 w 10"/>
                <a:gd name="T31" fmla="*/ 41 h 150"/>
                <a:gd name="T32" fmla="*/ 8 w 10"/>
                <a:gd name="T33" fmla="*/ 29 h 150"/>
                <a:gd name="T34" fmla="*/ 8 w 10"/>
                <a:gd name="T35" fmla="*/ 18 h 150"/>
                <a:gd name="T36" fmla="*/ 9 w 10"/>
                <a:gd name="T37" fmla="*/ 8 h 150"/>
                <a:gd name="T38" fmla="*/ 9 w 10"/>
                <a:gd name="T39" fmla="*/ 0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
                <a:gd name="T61" fmla="*/ 0 h 150"/>
                <a:gd name="T62" fmla="*/ 10 w 10"/>
                <a:gd name="T63" fmla="*/ 150 h 1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 h="150">
                  <a:moveTo>
                    <a:pt x="0" y="149"/>
                  </a:moveTo>
                  <a:lnTo>
                    <a:pt x="1" y="149"/>
                  </a:lnTo>
                  <a:lnTo>
                    <a:pt x="2" y="148"/>
                  </a:lnTo>
                  <a:lnTo>
                    <a:pt x="2" y="146"/>
                  </a:lnTo>
                  <a:lnTo>
                    <a:pt x="3" y="144"/>
                  </a:lnTo>
                  <a:lnTo>
                    <a:pt x="3" y="143"/>
                  </a:lnTo>
                  <a:lnTo>
                    <a:pt x="4" y="139"/>
                  </a:lnTo>
                  <a:lnTo>
                    <a:pt x="5" y="132"/>
                  </a:lnTo>
                  <a:lnTo>
                    <a:pt x="5" y="124"/>
                  </a:lnTo>
                  <a:lnTo>
                    <a:pt x="6" y="114"/>
                  </a:lnTo>
                  <a:lnTo>
                    <a:pt x="6" y="102"/>
                  </a:lnTo>
                  <a:lnTo>
                    <a:pt x="7" y="91"/>
                  </a:lnTo>
                  <a:lnTo>
                    <a:pt x="7" y="78"/>
                  </a:lnTo>
                  <a:lnTo>
                    <a:pt x="7" y="65"/>
                  </a:lnTo>
                  <a:lnTo>
                    <a:pt x="7" y="53"/>
                  </a:lnTo>
                  <a:lnTo>
                    <a:pt x="8" y="41"/>
                  </a:lnTo>
                  <a:lnTo>
                    <a:pt x="8" y="29"/>
                  </a:lnTo>
                  <a:lnTo>
                    <a:pt x="8" y="18"/>
                  </a:lnTo>
                  <a:lnTo>
                    <a:pt x="9" y="8"/>
                  </a:lnTo>
                  <a:lnTo>
                    <a:pt x="9"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34" name="Freeform 26"/>
            <p:cNvSpPr>
              <a:spLocks/>
            </p:cNvSpPr>
            <p:nvPr/>
          </p:nvSpPr>
          <p:spPr bwMode="auto">
            <a:xfrm>
              <a:off x="1063" y="2616"/>
              <a:ext cx="9" cy="103"/>
            </a:xfrm>
            <a:custGeom>
              <a:avLst/>
              <a:gdLst>
                <a:gd name="T0" fmla="*/ 0 w 9"/>
                <a:gd name="T1" fmla="*/ 102 h 103"/>
                <a:gd name="T2" fmla="*/ 0 w 9"/>
                <a:gd name="T3" fmla="*/ 85 h 103"/>
                <a:gd name="T4" fmla="*/ 1 w 9"/>
                <a:gd name="T5" fmla="*/ 68 h 103"/>
                <a:gd name="T6" fmla="*/ 2 w 9"/>
                <a:gd name="T7" fmla="*/ 51 h 103"/>
                <a:gd name="T8" fmla="*/ 4 w 9"/>
                <a:gd name="T9" fmla="*/ 36 h 103"/>
                <a:gd name="T10" fmla="*/ 4 w 9"/>
                <a:gd name="T11" fmla="*/ 29 h 103"/>
                <a:gd name="T12" fmla="*/ 5 w 9"/>
                <a:gd name="T13" fmla="*/ 22 h 103"/>
                <a:gd name="T14" fmla="*/ 5 w 9"/>
                <a:gd name="T15" fmla="*/ 16 h 103"/>
                <a:gd name="T16" fmla="*/ 6 w 9"/>
                <a:gd name="T17" fmla="*/ 11 h 103"/>
                <a:gd name="T18" fmla="*/ 6 w 9"/>
                <a:gd name="T19" fmla="*/ 6 h 103"/>
                <a:gd name="T20" fmla="*/ 7 w 9"/>
                <a:gd name="T21" fmla="*/ 3 h 103"/>
                <a:gd name="T22" fmla="*/ 7 w 9"/>
                <a:gd name="T23" fmla="*/ 1 h 103"/>
                <a:gd name="T24" fmla="*/ 8 w 9"/>
                <a:gd name="T25" fmla="*/ 0 h 1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103"/>
                <a:gd name="T41" fmla="*/ 9 w 9"/>
                <a:gd name="T42" fmla="*/ 103 h 1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103">
                  <a:moveTo>
                    <a:pt x="0" y="102"/>
                  </a:moveTo>
                  <a:lnTo>
                    <a:pt x="0" y="85"/>
                  </a:lnTo>
                  <a:lnTo>
                    <a:pt x="1" y="68"/>
                  </a:lnTo>
                  <a:lnTo>
                    <a:pt x="2" y="51"/>
                  </a:lnTo>
                  <a:lnTo>
                    <a:pt x="4" y="36"/>
                  </a:lnTo>
                  <a:lnTo>
                    <a:pt x="4" y="29"/>
                  </a:lnTo>
                  <a:lnTo>
                    <a:pt x="5" y="22"/>
                  </a:lnTo>
                  <a:lnTo>
                    <a:pt x="5" y="16"/>
                  </a:lnTo>
                  <a:lnTo>
                    <a:pt x="6" y="11"/>
                  </a:lnTo>
                  <a:lnTo>
                    <a:pt x="6" y="6"/>
                  </a:lnTo>
                  <a:lnTo>
                    <a:pt x="7" y="3"/>
                  </a:lnTo>
                  <a:lnTo>
                    <a:pt x="7" y="1"/>
                  </a:lnTo>
                  <a:lnTo>
                    <a:pt x="8"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35" name="Freeform 27"/>
            <p:cNvSpPr>
              <a:spLocks/>
            </p:cNvSpPr>
            <p:nvPr/>
          </p:nvSpPr>
          <p:spPr bwMode="auto">
            <a:xfrm>
              <a:off x="1071" y="2616"/>
              <a:ext cx="9" cy="91"/>
            </a:xfrm>
            <a:custGeom>
              <a:avLst/>
              <a:gdLst>
                <a:gd name="T0" fmla="*/ 0 w 9"/>
                <a:gd name="T1" fmla="*/ 0 h 91"/>
                <a:gd name="T2" fmla="*/ 0 w 9"/>
                <a:gd name="T3" fmla="*/ 0 h 91"/>
                <a:gd name="T4" fmla="*/ 1 w 9"/>
                <a:gd name="T5" fmla="*/ 1 h 91"/>
                <a:gd name="T6" fmla="*/ 1 w 9"/>
                <a:gd name="T7" fmla="*/ 2 h 91"/>
                <a:gd name="T8" fmla="*/ 1 w 9"/>
                <a:gd name="T9" fmla="*/ 3 h 91"/>
                <a:gd name="T10" fmla="*/ 2 w 9"/>
                <a:gd name="T11" fmla="*/ 8 h 91"/>
                <a:gd name="T12" fmla="*/ 2 w 9"/>
                <a:gd name="T13" fmla="*/ 14 h 91"/>
                <a:gd name="T14" fmla="*/ 2 w 9"/>
                <a:gd name="T15" fmla="*/ 20 h 91"/>
                <a:gd name="T16" fmla="*/ 3 w 9"/>
                <a:gd name="T17" fmla="*/ 28 h 91"/>
                <a:gd name="T18" fmla="*/ 3 w 9"/>
                <a:gd name="T19" fmla="*/ 36 h 91"/>
                <a:gd name="T20" fmla="*/ 4 w 9"/>
                <a:gd name="T21" fmla="*/ 45 h 91"/>
                <a:gd name="T22" fmla="*/ 4 w 9"/>
                <a:gd name="T23" fmla="*/ 53 h 91"/>
                <a:gd name="T24" fmla="*/ 5 w 9"/>
                <a:gd name="T25" fmla="*/ 62 h 91"/>
                <a:gd name="T26" fmla="*/ 5 w 9"/>
                <a:gd name="T27" fmla="*/ 70 h 91"/>
                <a:gd name="T28" fmla="*/ 6 w 9"/>
                <a:gd name="T29" fmla="*/ 77 h 91"/>
                <a:gd name="T30" fmla="*/ 6 w 9"/>
                <a:gd name="T31" fmla="*/ 82 h 91"/>
                <a:gd name="T32" fmla="*/ 7 w 9"/>
                <a:gd name="T33" fmla="*/ 87 h 91"/>
                <a:gd name="T34" fmla="*/ 7 w 9"/>
                <a:gd name="T35" fmla="*/ 88 h 91"/>
                <a:gd name="T36" fmla="*/ 7 w 9"/>
                <a:gd name="T37" fmla="*/ 90 h 91"/>
                <a:gd name="T38" fmla="*/ 8 w 9"/>
                <a:gd name="T39" fmla="*/ 90 h 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
                <a:gd name="T61" fmla="*/ 0 h 91"/>
                <a:gd name="T62" fmla="*/ 9 w 9"/>
                <a:gd name="T63" fmla="*/ 91 h 9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 h="91">
                  <a:moveTo>
                    <a:pt x="0" y="0"/>
                  </a:moveTo>
                  <a:lnTo>
                    <a:pt x="0" y="0"/>
                  </a:lnTo>
                  <a:lnTo>
                    <a:pt x="1" y="1"/>
                  </a:lnTo>
                  <a:lnTo>
                    <a:pt x="1" y="2"/>
                  </a:lnTo>
                  <a:lnTo>
                    <a:pt x="1" y="3"/>
                  </a:lnTo>
                  <a:lnTo>
                    <a:pt x="2" y="8"/>
                  </a:lnTo>
                  <a:lnTo>
                    <a:pt x="2" y="14"/>
                  </a:lnTo>
                  <a:lnTo>
                    <a:pt x="2" y="20"/>
                  </a:lnTo>
                  <a:lnTo>
                    <a:pt x="3" y="28"/>
                  </a:lnTo>
                  <a:lnTo>
                    <a:pt x="3" y="36"/>
                  </a:lnTo>
                  <a:lnTo>
                    <a:pt x="4" y="45"/>
                  </a:lnTo>
                  <a:lnTo>
                    <a:pt x="4" y="53"/>
                  </a:lnTo>
                  <a:lnTo>
                    <a:pt x="5" y="62"/>
                  </a:lnTo>
                  <a:lnTo>
                    <a:pt x="5" y="70"/>
                  </a:lnTo>
                  <a:lnTo>
                    <a:pt x="6" y="77"/>
                  </a:lnTo>
                  <a:lnTo>
                    <a:pt x="6" y="82"/>
                  </a:lnTo>
                  <a:lnTo>
                    <a:pt x="7" y="87"/>
                  </a:lnTo>
                  <a:lnTo>
                    <a:pt x="7" y="88"/>
                  </a:lnTo>
                  <a:lnTo>
                    <a:pt x="7" y="90"/>
                  </a:lnTo>
                  <a:lnTo>
                    <a:pt x="8" y="9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36" name="Freeform 28"/>
            <p:cNvSpPr>
              <a:spLocks/>
            </p:cNvSpPr>
            <p:nvPr/>
          </p:nvSpPr>
          <p:spPr bwMode="auto">
            <a:xfrm>
              <a:off x="1079" y="2608"/>
              <a:ext cx="10" cy="99"/>
            </a:xfrm>
            <a:custGeom>
              <a:avLst/>
              <a:gdLst>
                <a:gd name="T0" fmla="*/ 0 w 10"/>
                <a:gd name="T1" fmla="*/ 98 h 99"/>
                <a:gd name="T2" fmla="*/ 1 w 10"/>
                <a:gd name="T3" fmla="*/ 97 h 99"/>
                <a:gd name="T4" fmla="*/ 1 w 10"/>
                <a:gd name="T5" fmla="*/ 95 h 99"/>
                <a:gd name="T6" fmla="*/ 2 w 10"/>
                <a:gd name="T7" fmla="*/ 90 h 99"/>
                <a:gd name="T8" fmla="*/ 2 w 10"/>
                <a:gd name="T9" fmla="*/ 85 h 99"/>
                <a:gd name="T10" fmla="*/ 3 w 10"/>
                <a:gd name="T11" fmla="*/ 79 h 99"/>
                <a:gd name="T12" fmla="*/ 4 w 10"/>
                <a:gd name="T13" fmla="*/ 71 h 99"/>
                <a:gd name="T14" fmla="*/ 4 w 10"/>
                <a:gd name="T15" fmla="*/ 64 h 99"/>
                <a:gd name="T16" fmla="*/ 5 w 10"/>
                <a:gd name="T17" fmla="*/ 56 h 99"/>
                <a:gd name="T18" fmla="*/ 6 w 10"/>
                <a:gd name="T19" fmla="*/ 39 h 99"/>
                <a:gd name="T20" fmla="*/ 7 w 10"/>
                <a:gd name="T21" fmla="*/ 31 h 99"/>
                <a:gd name="T22" fmla="*/ 7 w 10"/>
                <a:gd name="T23" fmla="*/ 23 h 99"/>
                <a:gd name="T24" fmla="*/ 8 w 10"/>
                <a:gd name="T25" fmla="*/ 16 h 99"/>
                <a:gd name="T26" fmla="*/ 8 w 10"/>
                <a:gd name="T27" fmla="*/ 9 h 99"/>
                <a:gd name="T28" fmla="*/ 8 w 10"/>
                <a:gd name="T29" fmla="*/ 4 h 99"/>
                <a:gd name="T30" fmla="*/ 9 w 10"/>
                <a:gd name="T31" fmla="*/ 0 h 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
                <a:gd name="T49" fmla="*/ 0 h 99"/>
                <a:gd name="T50" fmla="*/ 10 w 10"/>
                <a:gd name="T51" fmla="*/ 99 h 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 h="99">
                  <a:moveTo>
                    <a:pt x="0" y="98"/>
                  </a:moveTo>
                  <a:lnTo>
                    <a:pt x="1" y="97"/>
                  </a:lnTo>
                  <a:lnTo>
                    <a:pt x="1" y="95"/>
                  </a:lnTo>
                  <a:lnTo>
                    <a:pt x="2" y="90"/>
                  </a:lnTo>
                  <a:lnTo>
                    <a:pt x="2" y="85"/>
                  </a:lnTo>
                  <a:lnTo>
                    <a:pt x="3" y="79"/>
                  </a:lnTo>
                  <a:lnTo>
                    <a:pt x="4" y="71"/>
                  </a:lnTo>
                  <a:lnTo>
                    <a:pt x="4" y="64"/>
                  </a:lnTo>
                  <a:lnTo>
                    <a:pt x="5" y="56"/>
                  </a:lnTo>
                  <a:lnTo>
                    <a:pt x="6" y="39"/>
                  </a:lnTo>
                  <a:lnTo>
                    <a:pt x="7" y="31"/>
                  </a:lnTo>
                  <a:lnTo>
                    <a:pt x="7" y="23"/>
                  </a:lnTo>
                  <a:lnTo>
                    <a:pt x="8" y="16"/>
                  </a:lnTo>
                  <a:lnTo>
                    <a:pt x="8" y="9"/>
                  </a:lnTo>
                  <a:lnTo>
                    <a:pt x="8" y="4"/>
                  </a:lnTo>
                  <a:lnTo>
                    <a:pt x="9"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37" name="Freeform 29"/>
            <p:cNvSpPr>
              <a:spLocks/>
            </p:cNvSpPr>
            <p:nvPr/>
          </p:nvSpPr>
          <p:spPr bwMode="auto">
            <a:xfrm>
              <a:off x="1088" y="2591"/>
              <a:ext cx="11" cy="18"/>
            </a:xfrm>
            <a:custGeom>
              <a:avLst/>
              <a:gdLst>
                <a:gd name="T0" fmla="*/ 0 w 11"/>
                <a:gd name="T1" fmla="*/ 17 h 18"/>
                <a:gd name="T2" fmla="*/ 1 w 11"/>
                <a:gd name="T3" fmla="*/ 14 h 18"/>
                <a:gd name="T4" fmla="*/ 2 w 11"/>
                <a:gd name="T5" fmla="*/ 11 h 18"/>
                <a:gd name="T6" fmla="*/ 3 w 11"/>
                <a:gd name="T7" fmla="*/ 7 h 18"/>
                <a:gd name="T8" fmla="*/ 5 w 11"/>
                <a:gd name="T9" fmla="*/ 4 h 18"/>
                <a:gd name="T10" fmla="*/ 7 w 11"/>
                <a:gd name="T11" fmla="*/ 1 h 18"/>
                <a:gd name="T12" fmla="*/ 8 w 11"/>
                <a:gd name="T13" fmla="*/ 0 h 18"/>
                <a:gd name="T14" fmla="*/ 9 w 11"/>
                <a:gd name="T15" fmla="*/ 0 h 18"/>
                <a:gd name="T16" fmla="*/ 10 w 11"/>
                <a:gd name="T17" fmla="*/ 1 h 18"/>
                <a:gd name="T18" fmla="*/ 10 w 11"/>
                <a:gd name="T19" fmla="*/ 2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8"/>
                <a:gd name="T32" fmla="*/ 11 w 11"/>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8">
                  <a:moveTo>
                    <a:pt x="0" y="17"/>
                  </a:moveTo>
                  <a:lnTo>
                    <a:pt x="1" y="14"/>
                  </a:lnTo>
                  <a:lnTo>
                    <a:pt x="2" y="11"/>
                  </a:lnTo>
                  <a:lnTo>
                    <a:pt x="3" y="7"/>
                  </a:lnTo>
                  <a:lnTo>
                    <a:pt x="5" y="4"/>
                  </a:lnTo>
                  <a:lnTo>
                    <a:pt x="7" y="1"/>
                  </a:lnTo>
                  <a:lnTo>
                    <a:pt x="8" y="0"/>
                  </a:lnTo>
                  <a:lnTo>
                    <a:pt x="9" y="0"/>
                  </a:lnTo>
                  <a:lnTo>
                    <a:pt x="10" y="1"/>
                  </a:lnTo>
                  <a:lnTo>
                    <a:pt x="10" y="2"/>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38" name="Freeform 30"/>
            <p:cNvSpPr>
              <a:spLocks/>
            </p:cNvSpPr>
            <p:nvPr/>
          </p:nvSpPr>
          <p:spPr bwMode="auto">
            <a:xfrm>
              <a:off x="1098" y="2593"/>
              <a:ext cx="14" cy="169"/>
            </a:xfrm>
            <a:custGeom>
              <a:avLst/>
              <a:gdLst>
                <a:gd name="T0" fmla="*/ 0 w 14"/>
                <a:gd name="T1" fmla="*/ 0 h 169"/>
                <a:gd name="T2" fmla="*/ 0 w 14"/>
                <a:gd name="T3" fmla="*/ 2 h 169"/>
                <a:gd name="T4" fmla="*/ 1 w 14"/>
                <a:gd name="T5" fmla="*/ 6 h 169"/>
                <a:gd name="T6" fmla="*/ 1 w 14"/>
                <a:gd name="T7" fmla="*/ 10 h 169"/>
                <a:gd name="T8" fmla="*/ 2 w 14"/>
                <a:gd name="T9" fmla="*/ 14 h 169"/>
                <a:gd name="T10" fmla="*/ 2 w 14"/>
                <a:gd name="T11" fmla="*/ 24 h 169"/>
                <a:gd name="T12" fmla="*/ 3 w 14"/>
                <a:gd name="T13" fmla="*/ 36 h 169"/>
                <a:gd name="T14" fmla="*/ 4 w 14"/>
                <a:gd name="T15" fmla="*/ 49 h 169"/>
                <a:gd name="T16" fmla="*/ 5 w 14"/>
                <a:gd name="T17" fmla="*/ 62 h 169"/>
                <a:gd name="T18" fmla="*/ 6 w 14"/>
                <a:gd name="T19" fmla="*/ 76 h 169"/>
                <a:gd name="T20" fmla="*/ 7 w 14"/>
                <a:gd name="T21" fmla="*/ 90 h 169"/>
                <a:gd name="T22" fmla="*/ 8 w 14"/>
                <a:gd name="T23" fmla="*/ 105 h 169"/>
                <a:gd name="T24" fmla="*/ 9 w 14"/>
                <a:gd name="T25" fmla="*/ 118 h 169"/>
                <a:gd name="T26" fmla="*/ 10 w 14"/>
                <a:gd name="T27" fmla="*/ 130 h 169"/>
                <a:gd name="T28" fmla="*/ 11 w 14"/>
                <a:gd name="T29" fmla="*/ 142 h 169"/>
                <a:gd name="T30" fmla="*/ 11 w 14"/>
                <a:gd name="T31" fmla="*/ 147 h 169"/>
                <a:gd name="T32" fmla="*/ 12 w 14"/>
                <a:gd name="T33" fmla="*/ 152 h 169"/>
                <a:gd name="T34" fmla="*/ 12 w 14"/>
                <a:gd name="T35" fmla="*/ 156 h 169"/>
                <a:gd name="T36" fmla="*/ 12 w 14"/>
                <a:gd name="T37" fmla="*/ 159 h 169"/>
                <a:gd name="T38" fmla="*/ 13 w 14"/>
                <a:gd name="T39" fmla="*/ 162 h 169"/>
                <a:gd name="T40" fmla="*/ 13 w 14"/>
                <a:gd name="T41" fmla="*/ 165 h 169"/>
                <a:gd name="T42" fmla="*/ 13 w 14"/>
                <a:gd name="T43" fmla="*/ 167 h 169"/>
                <a:gd name="T44" fmla="*/ 13 w 14"/>
                <a:gd name="T45" fmla="*/ 168 h 1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
                <a:gd name="T70" fmla="*/ 0 h 169"/>
                <a:gd name="T71" fmla="*/ 14 w 14"/>
                <a:gd name="T72" fmla="*/ 169 h 1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 h="169">
                  <a:moveTo>
                    <a:pt x="0" y="0"/>
                  </a:moveTo>
                  <a:lnTo>
                    <a:pt x="0" y="2"/>
                  </a:lnTo>
                  <a:lnTo>
                    <a:pt x="1" y="6"/>
                  </a:lnTo>
                  <a:lnTo>
                    <a:pt x="1" y="10"/>
                  </a:lnTo>
                  <a:lnTo>
                    <a:pt x="2" y="14"/>
                  </a:lnTo>
                  <a:lnTo>
                    <a:pt x="2" y="24"/>
                  </a:lnTo>
                  <a:lnTo>
                    <a:pt x="3" y="36"/>
                  </a:lnTo>
                  <a:lnTo>
                    <a:pt x="4" y="49"/>
                  </a:lnTo>
                  <a:lnTo>
                    <a:pt x="5" y="62"/>
                  </a:lnTo>
                  <a:lnTo>
                    <a:pt x="6" y="76"/>
                  </a:lnTo>
                  <a:lnTo>
                    <a:pt x="7" y="90"/>
                  </a:lnTo>
                  <a:lnTo>
                    <a:pt x="8" y="105"/>
                  </a:lnTo>
                  <a:lnTo>
                    <a:pt x="9" y="118"/>
                  </a:lnTo>
                  <a:lnTo>
                    <a:pt x="10" y="130"/>
                  </a:lnTo>
                  <a:lnTo>
                    <a:pt x="11" y="142"/>
                  </a:lnTo>
                  <a:lnTo>
                    <a:pt x="11" y="147"/>
                  </a:lnTo>
                  <a:lnTo>
                    <a:pt x="12" y="152"/>
                  </a:lnTo>
                  <a:lnTo>
                    <a:pt x="12" y="156"/>
                  </a:lnTo>
                  <a:lnTo>
                    <a:pt x="12" y="159"/>
                  </a:lnTo>
                  <a:lnTo>
                    <a:pt x="13" y="162"/>
                  </a:lnTo>
                  <a:lnTo>
                    <a:pt x="13" y="165"/>
                  </a:lnTo>
                  <a:lnTo>
                    <a:pt x="13" y="167"/>
                  </a:lnTo>
                  <a:lnTo>
                    <a:pt x="13" y="168"/>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39" name="Freeform 31"/>
            <p:cNvSpPr>
              <a:spLocks/>
            </p:cNvSpPr>
            <p:nvPr/>
          </p:nvSpPr>
          <p:spPr bwMode="auto">
            <a:xfrm>
              <a:off x="1111" y="2640"/>
              <a:ext cx="10" cy="122"/>
            </a:xfrm>
            <a:custGeom>
              <a:avLst/>
              <a:gdLst>
                <a:gd name="T0" fmla="*/ 0 w 10"/>
                <a:gd name="T1" fmla="*/ 121 h 122"/>
                <a:gd name="T2" fmla="*/ 0 w 10"/>
                <a:gd name="T3" fmla="*/ 121 h 122"/>
                <a:gd name="T4" fmla="*/ 1 w 10"/>
                <a:gd name="T5" fmla="*/ 121 h 122"/>
                <a:gd name="T6" fmla="*/ 1 w 10"/>
                <a:gd name="T7" fmla="*/ 120 h 122"/>
                <a:gd name="T8" fmla="*/ 1 w 10"/>
                <a:gd name="T9" fmla="*/ 117 h 122"/>
                <a:gd name="T10" fmla="*/ 1 w 10"/>
                <a:gd name="T11" fmla="*/ 115 h 122"/>
                <a:gd name="T12" fmla="*/ 1 w 10"/>
                <a:gd name="T13" fmla="*/ 111 h 122"/>
                <a:gd name="T14" fmla="*/ 2 w 10"/>
                <a:gd name="T15" fmla="*/ 108 h 122"/>
                <a:gd name="T16" fmla="*/ 2 w 10"/>
                <a:gd name="T17" fmla="*/ 103 h 122"/>
                <a:gd name="T18" fmla="*/ 2 w 10"/>
                <a:gd name="T19" fmla="*/ 93 h 122"/>
                <a:gd name="T20" fmla="*/ 2 w 10"/>
                <a:gd name="T21" fmla="*/ 82 h 122"/>
                <a:gd name="T22" fmla="*/ 2 w 10"/>
                <a:gd name="T23" fmla="*/ 70 h 122"/>
                <a:gd name="T24" fmla="*/ 3 w 10"/>
                <a:gd name="T25" fmla="*/ 58 h 122"/>
                <a:gd name="T26" fmla="*/ 3 w 10"/>
                <a:gd name="T27" fmla="*/ 45 h 122"/>
                <a:gd name="T28" fmla="*/ 3 w 10"/>
                <a:gd name="T29" fmla="*/ 33 h 122"/>
                <a:gd name="T30" fmla="*/ 4 w 10"/>
                <a:gd name="T31" fmla="*/ 22 h 122"/>
                <a:gd name="T32" fmla="*/ 4 w 10"/>
                <a:gd name="T33" fmla="*/ 18 h 122"/>
                <a:gd name="T34" fmla="*/ 4 w 10"/>
                <a:gd name="T35" fmla="*/ 14 h 122"/>
                <a:gd name="T36" fmla="*/ 5 w 10"/>
                <a:gd name="T37" fmla="*/ 10 h 122"/>
                <a:gd name="T38" fmla="*/ 5 w 10"/>
                <a:gd name="T39" fmla="*/ 6 h 122"/>
                <a:gd name="T40" fmla="*/ 6 w 10"/>
                <a:gd name="T41" fmla="*/ 4 h 122"/>
                <a:gd name="T42" fmla="*/ 6 w 10"/>
                <a:gd name="T43" fmla="*/ 2 h 122"/>
                <a:gd name="T44" fmla="*/ 7 w 10"/>
                <a:gd name="T45" fmla="*/ 0 h 122"/>
                <a:gd name="T46" fmla="*/ 8 w 10"/>
                <a:gd name="T47" fmla="*/ 0 h 122"/>
                <a:gd name="T48" fmla="*/ 9 w 10"/>
                <a:gd name="T49" fmla="*/ 1 h 1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
                <a:gd name="T76" fmla="*/ 0 h 122"/>
                <a:gd name="T77" fmla="*/ 10 w 10"/>
                <a:gd name="T78" fmla="*/ 122 h 1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 h="122">
                  <a:moveTo>
                    <a:pt x="0" y="121"/>
                  </a:moveTo>
                  <a:lnTo>
                    <a:pt x="0" y="121"/>
                  </a:lnTo>
                  <a:lnTo>
                    <a:pt x="1" y="121"/>
                  </a:lnTo>
                  <a:lnTo>
                    <a:pt x="1" y="120"/>
                  </a:lnTo>
                  <a:lnTo>
                    <a:pt x="1" y="117"/>
                  </a:lnTo>
                  <a:lnTo>
                    <a:pt x="1" y="115"/>
                  </a:lnTo>
                  <a:lnTo>
                    <a:pt x="1" y="111"/>
                  </a:lnTo>
                  <a:lnTo>
                    <a:pt x="2" y="108"/>
                  </a:lnTo>
                  <a:lnTo>
                    <a:pt x="2" y="103"/>
                  </a:lnTo>
                  <a:lnTo>
                    <a:pt x="2" y="93"/>
                  </a:lnTo>
                  <a:lnTo>
                    <a:pt x="2" y="82"/>
                  </a:lnTo>
                  <a:lnTo>
                    <a:pt x="2" y="70"/>
                  </a:lnTo>
                  <a:lnTo>
                    <a:pt x="3" y="58"/>
                  </a:lnTo>
                  <a:lnTo>
                    <a:pt x="3" y="45"/>
                  </a:lnTo>
                  <a:lnTo>
                    <a:pt x="3" y="33"/>
                  </a:lnTo>
                  <a:lnTo>
                    <a:pt x="4" y="22"/>
                  </a:lnTo>
                  <a:lnTo>
                    <a:pt x="4" y="18"/>
                  </a:lnTo>
                  <a:lnTo>
                    <a:pt x="4" y="14"/>
                  </a:lnTo>
                  <a:lnTo>
                    <a:pt x="5" y="10"/>
                  </a:lnTo>
                  <a:lnTo>
                    <a:pt x="5" y="6"/>
                  </a:lnTo>
                  <a:lnTo>
                    <a:pt x="6" y="4"/>
                  </a:lnTo>
                  <a:lnTo>
                    <a:pt x="6" y="2"/>
                  </a:lnTo>
                  <a:lnTo>
                    <a:pt x="7" y="0"/>
                  </a:lnTo>
                  <a:lnTo>
                    <a:pt x="8" y="0"/>
                  </a:lnTo>
                  <a:lnTo>
                    <a:pt x="9" y="1"/>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40" name="Freeform 32"/>
            <p:cNvSpPr>
              <a:spLocks/>
            </p:cNvSpPr>
            <p:nvPr/>
          </p:nvSpPr>
          <p:spPr bwMode="auto">
            <a:xfrm>
              <a:off x="1120" y="2641"/>
              <a:ext cx="44" cy="227"/>
            </a:xfrm>
            <a:custGeom>
              <a:avLst/>
              <a:gdLst>
                <a:gd name="T0" fmla="*/ 0 w 44"/>
                <a:gd name="T1" fmla="*/ 0 h 227"/>
                <a:gd name="T2" fmla="*/ 1 w 44"/>
                <a:gd name="T3" fmla="*/ 2 h 227"/>
                <a:gd name="T4" fmla="*/ 2 w 44"/>
                <a:gd name="T5" fmla="*/ 5 h 227"/>
                <a:gd name="T6" fmla="*/ 3 w 44"/>
                <a:gd name="T7" fmla="*/ 9 h 227"/>
                <a:gd name="T8" fmla="*/ 4 w 44"/>
                <a:gd name="T9" fmla="*/ 13 h 227"/>
                <a:gd name="T10" fmla="*/ 5 w 44"/>
                <a:gd name="T11" fmla="*/ 18 h 227"/>
                <a:gd name="T12" fmla="*/ 6 w 44"/>
                <a:gd name="T13" fmla="*/ 25 h 227"/>
                <a:gd name="T14" fmla="*/ 7 w 44"/>
                <a:gd name="T15" fmla="*/ 31 h 227"/>
                <a:gd name="T16" fmla="*/ 8 w 44"/>
                <a:gd name="T17" fmla="*/ 38 h 227"/>
                <a:gd name="T18" fmla="*/ 10 w 44"/>
                <a:gd name="T19" fmla="*/ 45 h 227"/>
                <a:gd name="T20" fmla="*/ 11 w 44"/>
                <a:gd name="T21" fmla="*/ 53 h 227"/>
                <a:gd name="T22" fmla="*/ 14 w 44"/>
                <a:gd name="T23" fmla="*/ 69 h 227"/>
                <a:gd name="T24" fmla="*/ 16 w 44"/>
                <a:gd name="T25" fmla="*/ 87 h 227"/>
                <a:gd name="T26" fmla="*/ 18 w 44"/>
                <a:gd name="T27" fmla="*/ 105 h 227"/>
                <a:gd name="T28" fmla="*/ 22 w 44"/>
                <a:gd name="T29" fmla="*/ 124 h 227"/>
                <a:gd name="T30" fmla="*/ 25 w 44"/>
                <a:gd name="T31" fmla="*/ 142 h 227"/>
                <a:gd name="T32" fmla="*/ 28 w 44"/>
                <a:gd name="T33" fmla="*/ 161 h 227"/>
                <a:gd name="T34" fmla="*/ 31 w 44"/>
                <a:gd name="T35" fmla="*/ 177 h 227"/>
                <a:gd name="T36" fmla="*/ 34 w 44"/>
                <a:gd name="T37" fmla="*/ 193 h 227"/>
                <a:gd name="T38" fmla="*/ 36 w 44"/>
                <a:gd name="T39" fmla="*/ 199 h 227"/>
                <a:gd name="T40" fmla="*/ 38 w 44"/>
                <a:gd name="T41" fmla="*/ 206 h 227"/>
                <a:gd name="T42" fmla="*/ 39 w 44"/>
                <a:gd name="T43" fmla="*/ 212 h 227"/>
                <a:gd name="T44" fmla="*/ 40 w 44"/>
                <a:gd name="T45" fmla="*/ 217 h 227"/>
                <a:gd name="T46" fmla="*/ 41 w 44"/>
                <a:gd name="T47" fmla="*/ 222 h 227"/>
                <a:gd name="T48" fmla="*/ 43 w 44"/>
                <a:gd name="T49" fmla="*/ 226 h 22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
                <a:gd name="T76" fmla="*/ 0 h 227"/>
                <a:gd name="T77" fmla="*/ 44 w 44"/>
                <a:gd name="T78" fmla="*/ 227 h 22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 h="227">
                  <a:moveTo>
                    <a:pt x="0" y="0"/>
                  </a:moveTo>
                  <a:lnTo>
                    <a:pt x="1" y="2"/>
                  </a:lnTo>
                  <a:lnTo>
                    <a:pt x="2" y="5"/>
                  </a:lnTo>
                  <a:lnTo>
                    <a:pt x="3" y="9"/>
                  </a:lnTo>
                  <a:lnTo>
                    <a:pt x="4" y="13"/>
                  </a:lnTo>
                  <a:lnTo>
                    <a:pt x="5" y="18"/>
                  </a:lnTo>
                  <a:lnTo>
                    <a:pt x="6" y="25"/>
                  </a:lnTo>
                  <a:lnTo>
                    <a:pt x="7" y="31"/>
                  </a:lnTo>
                  <a:lnTo>
                    <a:pt x="8" y="38"/>
                  </a:lnTo>
                  <a:lnTo>
                    <a:pt x="10" y="45"/>
                  </a:lnTo>
                  <a:lnTo>
                    <a:pt x="11" y="53"/>
                  </a:lnTo>
                  <a:lnTo>
                    <a:pt x="14" y="69"/>
                  </a:lnTo>
                  <a:lnTo>
                    <a:pt x="16" y="87"/>
                  </a:lnTo>
                  <a:lnTo>
                    <a:pt x="18" y="105"/>
                  </a:lnTo>
                  <a:lnTo>
                    <a:pt x="22" y="124"/>
                  </a:lnTo>
                  <a:lnTo>
                    <a:pt x="25" y="142"/>
                  </a:lnTo>
                  <a:lnTo>
                    <a:pt x="28" y="161"/>
                  </a:lnTo>
                  <a:lnTo>
                    <a:pt x="31" y="177"/>
                  </a:lnTo>
                  <a:lnTo>
                    <a:pt x="34" y="193"/>
                  </a:lnTo>
                  <a:lnTo>
                    <a:pt x="36" y="199"/>
                  </a:lnTo>
                  <a:lnTo>
                    <a:pt x="38" y="206"/>
                  </a:lnTo>
                  <a:lnTo>
                    <a:pt x="39" y="212"/>
                  </a:lnTo>
                  <a:lnTo>
                    <a:pt x="40" y="217"/>
                  </a:lnTo>
                  <a:lnTo>
                    <a:pt x="41" y="222"/>
                  </a:lnTo>
                  <a:lnTo>
                    <a:pt x="43" y="226"/>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41" name="Freeform 33"/>
            <p:cNvSpPr>
              <a:spLocks/>
            </p:cNvSpPr>
            <p:nvPr/>
          </p:nvSpPr>
          <p:spPr bwMode="auto">
            <a:xfrm>
              <a:off x="1163" y="2867"/>
              <a:ext cx="56" cy="9"/>
            </a:xfrm>
            <a:custGeom>
              <a:avLst/>
              <a:gdLst>
                <a:gd name="T0" fmla="*/ 0 w 56"/>
                <a:gd name="T1" fmla="*/ 0 h 9"/>
                <a:gd name="T2" fmla="*/ 2 w 56"/>
                <a:gd name="T3" fmla="*/ 3 h 9"/>
                <a:gd name="T4" fmla="*/ 4 w 56"/>
                <a:gd name="T5" fmla="*/ 5 h 9"/>
                <a:gd name="T6" fmla="*/ 8 w 56"/>
                <a:gd name="T7" fmla="*/ 7 h 9"/>
                <a:gd name="T8" fmla="*/ 12 w 56"/>
                <a:gd name="T9" fmla="*/ 7 h 9"/>
                <a:gd name="T10" fmla="*/ 16 w 56"/>
                <a:gd name="T11" fmla="*/ 8 h 9"/>
                <a:gd name="T12" fmla="*/ 20 w 56"/>
                <a:gd name="T13" fmla="*/ 8 h 9"/>
                <a:gd name="T14" fmla="*/ 29 w 56"/>
                <a:gd name="T15" fmla="*/ 7 h 9"/>
                <a:gd name="T16" fmla="*/ 38 w 56"/>
                <a:gd name="T17" fmla="*/ 5 h 9"/>
                <a:gd name="T18" fmla="*/ 45 w 56"/>
                <a:gd name="T19" fmla="*/ 4 h 9"/>
                <a:gd name="T20" fmla="*/ 52 w 56"/>
                <a:gd name="T21" fmla="*/ 2 h 9"/>
                <a:gd name="T22" fmla="*/ 54 w 56"/>
                <a:gd name="T23" fmla="*/ 0 h 9"/>
                <a:gd name="T24" fmla="*/ 55 w 56"/>
                <a:gd name="T25" fmla="*/ 0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9"/>
                <a:gd name="T41" fmla="*/ 56 w 56"/>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9">
                  <a:moveTo>
                    <a:pt x="0" y="0"/>
                  </a:moveTo>
                  <a:lnTo>
                    <a:pt x="2" y="3"/>
                  </a:lnTo>
                  <a:lnTo>
                    <a:pt x="4" y="5"/>
                  </a:lnTo>
                  <a:lnTo>
                    <a:pt x="8" y="7"/>
                  </a:lnTo>
                  <a:lnTo>
                    <a:pt x="12" y="7"/>
                  </a:lnTo>
                  <a:lnTo>
                    <a:pt x="16" y="8"/>
                  </a:lnTo>
                  <a:lnTo>
                    <a:pt x="20" y="8"/>
                  </a:lnTo>
                  <a:lnTo>
                    <a:pt x="29" y="7"/>
                  </a:lnTo>
                  <a:lnTo>
                    <a:pt x="38" y="5"/>
                  </a:lnTo>
                  <a:lnTo>
                    <a:pt x="45" y="4"/>
                  </a:lnTo>
                  <a:lnTo>
                    <a:pt x="52" y="2"/>
                  </a:lnTo>
                  <a:lnTo>
                    <a:pt x="54" y="0"/>
                  </a:lnTo>
                  <a:lnTo>
                    <a:pt x="55"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42" name="Freeform 34"/>
            <p:cNvSpPr>
              <a:spLocks/>
            </p:cNvSpPr>
            <p:nvPr/>
          </p:nvSpPr>
          <p:spPr bwMode="auto">
            <a:xfrm>
              <a:off x="1216" y="2827"/>
              <a:ext cx="6" cy="41"/>
            </a:xfrm>
            <a:custGeom>
              <a:avLst/>
              <a:gdLst>
                <a:gd name="T0" fmla="*/ 2 w 6"/>
                <a:gd name="T1" fmla="*/ 40 h 41"/>
                <a:gd name="T2" fmla="*/ 3 w 6"/>
                <a:gd name="T3" fmla="*/ 39 h 41"/>
                <a:gd name="T4" fmla="*/ 4 w 6"/>
                <a:gd name="T5" fmla="*/ 36 h 41"/>
                <a:gd name="T6" fmla="*/ 5 w 6"/>
                <a:gd name="T7" fmla="*/ 31 h 41"/>
                <a:gd name="T8" fmla="*/ 4 w 6"/>
                <a:gd name="T9" fmla="*/ 24 h 41"/>
                <a:gd name="T10" fmla="*/ 2 w 6"/>
                <a:gd name="T11" fmla="*/ 17 h 41"/>
                <a:gd name="T12" fmla="*/ 1 w 6"/>
                <a:gd name="T13" fmla="*/ 10 h 41"/>
                <a:gd name="T14" fmla="*/ 0 w 6"/>
                <a:gd name="T15" fmla="*/ 5 h 41"/>
                <a:gd name="T16" fmla="*/ 0 w 6"/>
                <a:gd name="T17" fmla="*/ 3 h 41"/>
                <a:gd name="T18" fmla="*/ 1 w 6"/>
                <a:gd name="T19" fmla="*/ 1 h 41"/>
                <a:gd name="T20" fmla="*/ 2 w 6"/>
                <a:gd name="T21" fmla="*/ 0 h 41"/>
                <a:gd name="T22" fmla="*/ 3 w 6"/>
                <a:gd name="T23" fmla="*/ 0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41"/>
                <a:gd name="T38" fmla="*/ 6 w 6"/>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41">
                  <a:moveTo>
                    <a:pt x="2" y="40"/>
                  </a:moveTo>
                  <a:lnTo>
                    <a:pt x="3" y="39"/>
                  </a:lnTo>
                  <a:lnTo>
                    <a:pt x="4" y="36"/>
                  </a:lnTo>
                  <a:lnTo>
                    <a:pt x="5" y="31"/>
                  </a:lnTo>
                  <a:lnTo>
                    <a:pt x="4" y="24"/>
                  </a:lnTo>
                  <a:lnTo>
                    <a:pt x="2" y="17"/>
                  </a:lnTo>
                  <a:lnTo>
                    <a:pt x="1" y="10"/>
                  </a:lnTo>
                  <a:lnTo>
                    <a:pt x="0" y="5"/>
                  </a:lnTo>
                  <a:lnTo>
                    <a:pt x="0" y="3"/>
                  </a:lnTo>
                  <a:lnTo>
                    <a:pt x="1" y="1"/>
                  </a:lnTo>
                  <a:lnTo>
                    <a:pt x="2" y="0"/>
                  </a:lnTo>
                  <a:lnTo>
                    <a:pt x="3"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43" name="Freeform 35"/>
            <p:cNvSpPr>
              <a:spLocks/>
            </p:cNvSpPr>
            <p:nvPr/>
          </p:nvSpPr>
          <p:spPr bwMode="auto">
            <a:xfrm>
              <a:off x="1219" y="2827"/>
              <a:ext cx="56" cy="45"/>
            </a:xfrm>
            <a:custGeom>
              <a:avLst/>
              <a:gdLst>
                <a:gd name="T0" fmla="*/ 0 w 56"/>
                <a:gd name="T1" fmla="*/ 0 h 45"/>
                <a:gd name="T2" fmla="*/ 2 w 56"/>
                <a:gd name="T3" fmla="*/ 0 h 45"/>
                <a:gd name="T4" fmla="*/ 5 w 56"/>
                <a:gd name="T5" fmla="*/ 2 h 45"/>
                <a:gd name="T6" fmla="*/ 8 w 56"/>
                <a:gd name="T7" fmla="*/ 5 h 45"/>
                <a:gd name="T8" fmla="*/ 11 w 56"/>
                <a:gd name="T9" fmla="*/ 9 h 45"/>
                <a:gd name="T10" fmla="*/ 14 w 56"/>
                <a:gd name="T11" fmla="*/ 13 h 45"/>
                <a:gd name="T12" fmla="*/ 18 w 56"/>
                <a:gd name="T13" fmla="*/ 18 h 45"/>
                <a:gd name="T14" fmla="*/ 27 w 56"/>
                <a:gd name="T15" fmla="*/ 27 h 45"/>
                <a:gd name="T16" fmla="*/ 31 w 56"/>
                <a:gd name="T17" fmla="*/ 32 h 45"/>
                <a:gd name="T18" fmla="*/ 36 w 56"/>
                <a:gd name="T19" fmla="*/ 36 h 45"/>
                <a:gd name="T20" fmla="*/ 39 w 56"/>
                <a:gd name="T21" fmla="*/ 40 h 45"/>
                <a:gd name="T22" fmla="*/ 43 w 56"/>
                <a:gd name="T23" fmla="*/ 42 h 45"/>
                <a:gd name="T24" fmla="*/ 46 w 56"/>
                <a:gd name="T25" fmla="*/ 44 h 45"/>
                <a:gd name="T26" fmla="*/ 50 w 56"/>
                <a:gd name="T27" fmla="*/ 44 h 45"/>
                <a:gd name="T28" fmla="*/ 53 w 56"/>
                <a:gd name="T29" fmla="*/ 43 h 45"/>
                <a:gd name="T30" fmla="*/ 54 w 56"/>
                <a:gd name="T31" fmla="*/ 42 h 45"/>
                <a:gd name="T32" fmla="*/ 55 w 56"/>
                <a:gd name="T33" fmla="*/ 40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45"/>
                <a:gd name="T53" fmla="*/ 56 w 56"/>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45">
                  <a:moveTo>
                    <a:pt x="0" y="0"/>
                  </a:moveTo>
                  <a:lnTo>
                    <a:pt x="2" y="0"/>
                  </a:lnTo>
                  <a:lnTo>
                    <a:pt x="5" y="2"/>
                  </a:lnTo>
                  <a:lnTo>
                    <a:pt x="8" y="5"/>
                  </a:lnTo>
                  <a:lnTo>
                    <a:pt x="11" y="9"/>
                  </a:lnTo>
                  <a:lnTo>
                    <a:pt x="14" y="13"/>
                  </a:lnTo>
                  <a:lnTo>
                    <a:pt x="18" y="18"/>
                  </a:lnTo>
                  <a:lnTo>
                    <a:pt x="27" y="27"/>
                  </a:lnTo>
                  <a:lnTo>
                    <a:pt x="31" y="32"/>
                  </a:lnTo>
                  <a:lnTo>
                    <a:pt x="36" y="36"/>
                  </a:lnTo>
                  <a:lnTo>
                    <a:pt x="39" y="40"/>
                  </a:lnTo>
                  <a:lnTo>
                    <a:pt x="43" y="42"/>
                  </a:lnTo>
                  <a:lnTo>
                    <a:pt x="46" y="44"/>
                  </a:lnTo>
                  <a:lnTo>
                    <a:pt x="50" y="44"/>
                  </a:lnTo>
                  <a:lnTo>
                    <a:pt x="53" y="43"/>
                  </a:lnTo>
                  <a:lnTo>
                    <a:pt x="54" y="42"/>
                  </a:lnTo>
                  <a:lnTo>
                    <a:pt x="55" y="4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44" name="Freeform 36"/>
            <p:cNvSpPr>
              <a:spLocks/>
            </p:cNvSpPr>
            <p:nvPr/>
          </p:nvSpPr>
          <p:spPr bwMode="auto">
            <a:xfrm>
              <a:off x="1274" y="2704"/>
              <a:ext cx="9" cy="164"/>
            </a:xfrm>
            <a:custGeom>
              <a:avLst/>
              <a:gdLst>
                <a:gd name="T0" fmla="*/ 0 w 9"/>
                <a:gd name="T1" fmla="*/ 163 h 164"/>
                <a:gd name="T2" fmla="*/ 2 w 9"/>
                <a:gd name="T3" fmla="*/ 158 h 164"/>
                <a:gd name="T4" fmla="*/ 3 w 9"/>
                <a:gd name="T5" fmla="*/ 152 h 164"/>
                <a:gd name="T6" fmla="*/ 5 w 9"/>
                <a:gd name="T7" fmla="*/ 144 h 164"/>
                <a:gd name="T8" fmla="*/ 5 w 9"/>
                <a:gd name="T9" fmla="*/ 135 h 164"/>
                <a:gd name="T10" fmla="*/ 5 w 9"/>
                <a:gd name="T11" fmla="*/ 125 h 164"/>
                <a:gd name="T12" fmla="*/ 6 w 9"/>
                <a:gd name="T13" fmla="*/ 114 h 164"/>
                <a:gd name="T14" fmla="*/ 6 w 9"/>
                <a:gd name="T15" fmla="*/ 102 h 164"/>
                <a:gd name="T16" fmla="*/ 6 w 9"/>
                <a:gd name="T17" fmla="*/ 90 h 164"/>
                <a:gd name="T18" fmla="*/ 7 w 9"/>
                <a:gd name="T19" fmla="*/ 65 h 164"/>
                <a:gd name="T20" fmla="*/ 7 w 9"/>
                <a:gd name="T21" fmla="*/ 52 h 164"/>
                <a:gd name="T22" fmla="*/ 7 w 9"/>
                <a:gd name="T23" fmla="*/ 41 h 164"/>
                <a:gd name="T24" fmla="*/ 7 w 9"/>
                <a:gd name="T25" fmla="*/ 29 h 164"/>
                <a:gd name="T26" fmla="*/ 7 w 9"/>
                <a:gd name="T27" fmla="*/ 19 h 164"/>
                <a:gd name="T28" fmla="*/ 8 w 9"/>
                <a:gd name="T29" fmla="*/ 9 h 164"/>
                <a:gd name="T30" fmla="*/ 8 w 9"/>
                <a:gd name="T31" fmla="*/ 0 h 16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
                <a:gd name="T49" fmla="*/ 0 h 164"/>
                <a:gd name="T50" fmla="*/ 9 w 9"/>
                <a:gd name="T51" fmla="*/ 164 h 16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 h="164">
                  <a:moveTo>
                    <a:pt x="0" y="163"/>
                  </a:moveTo>
                  <a:lnTo>
                    <a:pt x="2" y="158"/>
                  </a:lnTo>
                  <a:lnTo>
                    <a:pt x="3" y="152"/>
                  </a:lnTo>
                  <a:lnTo>
                    <a:pt x="5" y="144"/>
                  </a:lnTo>
                  <a:lnTo>
                    <a:pt x="5" y="135"/>
                  </a:lnTo>
                  <a:lnTo>
                    <a:pt x="5" y="125"/>
                  </a:lnTo>
                  <a:lnTo>
                    <a:pt x="6" y="114"/>
                  </a:lnTo>
                  <a:lnTo>
                    <a:pt x="6" y="102"/>
                  </a:lnTo>
                  <a:lnTo>
                    <a:pt x="6" y="90"/>
                  </a:lnTo>
                  <a:lnTo>
                    <a:pt x="7" y="65"/>
                  </a:lnTo>
                  <a:lnTo>
                    <a:pt x="7" y="52"/>
                  </a:lnTo>
                  <a:lnTo>
                    <a:pt x="7" y="41"/>
                  </a:lnTo>
                  <a:lnTo>
                    <a:pt x="7" y="29"/>
                  </a:lnTo>
                  <a:lnTo>
                    <a:pt x="7" y="19"/>
                  </a:lnTo>
                  <a:lnTo>
                    <a:pt x="8" y="9"/>
                  </a:lnTo>
                  <a:lnTo>
                    <a:pt x="8"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45" name="Freeform 37"/>
            <p:cNvSpPr>
              <a:spLocks/>
            </p:cNvSpPr>
            <p:nvPr/>
          </p:nvSpPr>
          <p:spPr bwMode="auto">
            <a:xfrm>
              <a:off x="1282" y="2607"/>
              <a:ext cx="10" cy="98"/>
            </a:xfrm>
            <a:custGeom>
              <a:avLst/>
              <a:gdLst>
                <a:gd name="T0" fmla="*/ 0 w 10"/>
                <a:gd name="T1" fmla="*/ 97 h 98"/>
                <a:gd name="T2" fmla="*/ 1 w 10"/>
                <a:gd name="T3" fmla="*/ 81 h 98"/>
                <a:gd name="T4" fmla="*/ 2 w 10"/>
                <a:gd name="T5" fmla="*/ 64 h 98"/>
                <a:gd name="T6" fmla="*/ 3 w 10"/>
                <a:gd name="T7" fmla="*/ 47 h 98"/>
                <a:gd name="T8" fmla="*/ 4 w 10"/>
                <a:gd name="T9" fmla="*/ 40 h 98"/>
                <a:gd name="T10" fmla="*/ 4 w 10"/>
                <a:gd name="T11" fmla="*/ 32 h 98"/>
                <a:gd name="T12" fmla="*/ 5 w 10"/>
                <a:gd name="T13" fmla="*/ 25 h 98"/>
                <a:gd name="T14" fmla="*/ 5 w 10"/>
                <a:gd name="T15" fmla="*/ 19 h 98"/>
                <a:gd name="T16" fmla="*/ 6 w 10"/>
                <a:gd name="T17" fmla="*/ 14 h 98"/>
                <a:gd name="T18" fmla="*/ 7 w 10"/>
                <a:gd name="T19" fmla="*/ 9 h 98"/>
                <a:gd name="T20" fmla="*/ 7 w 10"/>
                <a:gd name="T21" fmla="*/ 5 h 98"/>
                <a:gd name="T22" fmla="*/ 8 w 10"/>
                <a:gd name="T23" fmla="*/ 2 h 98"/>
                <a:gd name="T24" fmla="*/ 8 w 10"/>
                <a:gd name="T25" fmla="*/ 0 h 98"/>
                <a:gd name="T26" fmla="*/ 9 w 10"/>
                <a:gd name="T27" fmla="*/ 0 h 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98"/>
                <a:gd name="T44" fmla="*/ 10 w 10"/>
                <a:gd name="T45" fmla="*/ 98 h 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98">
                  <a:moveTo>
                    <a:pt x="0" y="97"/>
                  </a:moveTo>
                  <a:lnTo>
                    <a:pt x="1" y="81"/>
                  </a:lnTo>
                  <a:lnTo>
                    <a:pt x="2" y="64"/>
                  </a:lnTo>
                  <a:lnTo>
                    <a:pt x="3" y="47"/>
                  </a:lnTo>
                  <a:lnTo>
                    <a:pt x="4" y="40"/>
                  </a:lnTo>
                  <a:lnTo>
                    <a:pt x="4" y="32"/>
                  </a:lnTo>
                  <a:lnTo>
                    <a:pt x="5" y="25"/>
                  </a:lnTo>
                  <a:lnTo>
                    <a:pt x="5" y="19"/>
                  </a:lnTo>
                  <a:lnTo>
                    <a:pt x="6" y="14"/>
                  </a:lnTo>
                  <a:lnTo>
                    <a:pt x="7" y="9"/>
                  </a:lnTo>
                  <a:lnTo>
                    <a:pt x="7" y="5"/>
                  </a:lnTo>
                  <a:lnTo>
                    <a:pt x="8" y="2"/>
                  </a:lnTo>
                  <a:lnTo>
                    <a:pt x="8" y="0"/>
                  </a:lnTo>
                  <a:lnTo>
                    <a:pt x="9"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46" name="Freeform 38"/>
            <p:cNvSpPr>
              <a:spLocks/>
            </p:cNvSpPr>
            <p:nvPr/>
          </p:nvSpPr>
          <p:spPr bwMode="auto">
            <a:xfrm>
              <a:off x="1291" y="2607"/>
              <a:ext cx="13" cy="92"/>
            </a:xfrm>
            <a:custGeom>
              <a:avLst/>
              <a:gdLst>
                <a:gd name="T0" fmla="*/ 0 w 13"/>
                <a:gd name="T1" fmla="*/ 0 h 92"/>
                <a:gd name="T2" fmla="*/ 0 w 13"/>
                <a:gd name="T3" fmla="*/ 0 h 92"/>
                <a:gd name="T4" fmla="*/ 1 w 13"/>
                <a:gd name="T5" fmla="*/ 0 h 92"/>
                <a:gd name="T6" fmla="*/ 1 w 13"/>
                <a:gd name="T7" fmla="*/ 2 h 92"/>
                <a:gd name="T8" fmla="*/ 1 w 13"/>
                <a:gd name="T9" fmla="*/ 3 h 92"/>
                <a:gd name="T10" fmla="*/ 2 w 13"/>
                <a:gd name="T11" fmla="*/ 8 h 92"/>
                <a:gd name="T12" fmla="*/ 3 w 13"/>
                <a:gd name="T13" fmla="*/ 13 h 92"/>
                <a:gd name="T14" fmla="*/ 4 w 13"/>
                <a:gd name="T15" fmla="*/ 20 h 92"/>
                <a:gd name="T16" fmla="*/ 4 w 13"/>
                <a:gd name="T17" fmla="*/ 28 h 92"/>
                <a:gd name="T18" fmla="*/ 5 w 13"/>
                <a:gd name="T19" fmla="*/ 37 h 92"/>
                <a:gd name="T20" fmla="*/ 6 w 13"/>
                <a:gd name="T21" fmla="*/ 45 h 92"/>
                <a:gd name="T22" fmla="*/ 7 w 13"/>
                <a:gd name="T23" fmla="*/ 54 h 92"/>
                <a:gd name="T24" fmla="*/ 8 w 13"/>
                <a:gd name="T25" fmla="*/ 62 h 92"/>
                <a:gd name="T26" fmla="*/ 8 w 13"/>
                <a:gd name="T27" fmla="*/ 70 h 92"/>
                <a:gd name="T28" fmla="*/ 9 w 13"/>
                <a:gd name="T29" fmla="*/ 77 h 92"/>
                <a:gd name="T30" fmla="*/ 10 w 13"/>
                <a:gd name="T31" fmla="*/ 83 h 92"/>
                <a:gd name="T32" fmla="*/ 11 w 13"/>
                <a:gd name="T33" fmla="*/ 87 h 92"/>
                <a:gd name="T34" fmla="*/ 11 w 13"/>
                <a:gd name="T35" fmla="*/ 89 h 92"/>
                <a:gd name="T36" fmla="*/ 11 w 13"/>
                <a:gd name="T37" fmla="*/ 91 h 92"/>
                <a:gd name="T38" fmla="*/ 12 w 13"/>
                <a:gd name="T39" fmla="*/ 91 h 9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
                <a:gd name="T61" fmla="*/ 0 h 92"/>
                <a:gd name="T62" fmla="*/ 13 w 13"/>
                <a:gd name="T63" fmla="*/ 92 h 9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 h="92">
                  <a:moveTo>
                    <a:pt x="0" y="0"/>
                  </a:moveTo>
                  <a:lnTo>
                    <a:pt x="0" y="0"/>
                  </a:lnTo>
                  <a:lnTo>
                    <a:pt x="1" y="0"/>
                  </a:lnTo>
                  <a:lnTo>
                    <a:pt x="1" y="2"/>
                  </a:lnTo>
                  <a:lnTo>
                    <a:pt x="1" y="3"/>
                  </a:lnTo>
                  <a:lnTo>
                    <a:pt x="2" y="8"/>
                  </a:lnTo>
                  <a:lnTo>
                    <a:pt x="3" y="13"/>
                  </a:lnTo>
                  <a:lnTo>
                    <a:pt x="4" y="20"/>
                  </a:lnTo>
                  <a:lnTo>
                    <a:pt x="4" y="28"/>
                  </a:lnTo>
                  <a:lnTo>
                    <a:pt x="5" y="37"/>
                  </a:lnTo>
                  <a:lnTo>
                    <a:pt x="6" y="45"/>
                  </a:lnTo>
                  <a:lnTo>
                    <a:pt x="7" y="54"/>
                  </a:lnTo>
                  <a:lnTo>
                    <a:pt x="8" y="62"/>
                  </a:lnTo>
                  <a:lnTo>
                    <a:pt x="8" y="70"/>
                  </a:lnTo>
                  <a:lnTo>
                    <a:pt x="9" y="77"/>
                  </a:lnTo>
                  <a:lnTo>
                    <a:pt x="10" y="83"/>
                  </a:lnTo>
                  <a:lnTo>
                    <a:pt x="11" y="87"/>
                  </a:lnTo>
                  <a:lnTo>
                    <a:pt x="11" y="89"/>
                  </a:lnTo>
                  <a:lnTo>
                    <a:pt x="11" y="91"/>
                  </a:lnTo>
                  <a:lnTo>
                    <a:pt x="12" y="91"/>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47" name="Freeform 39"/>
            <p:cNvSpPr>
              <a:spLocks/>
            </p:cNvSpPr>
            <p:nvPr/>
          </p:nvSpPr>
          <p:spPr bwMode="auto">
            <a:xfrm>
              <a:off x="1303" y="2598"/>
              <a:ext cx="9" cy="101"/>
            </a:xfrm>
            <a:custGeom>
              <a:avLst/>
              <a:gdLst>
                <a:gd name="T0" fmla="*/ 0 w 9"/>
                <a:gd name="T1" fmla="*/ 100 h 101"/>
                <a:gd name="T2" fmla="*/ 0 w 9"/>
                <a:gd name="T3" fmla="*/ 100 h 101"/>
                <a:gd name="T4" fmla="*/ 0 w 9"/>
                <a:gd name="T5" fmla="*/ 99 h 101"/>
                <a:gd name="T6" fmla="*/ 0 w 9"/>
                <a:gd name="T7" fmla="*/ 97 h 101"/>
                <a:gd name="T8" fmla="*/ 0 w 9"/>
                <a:gd name="T9" fmla="*/ 95 h 101"/>
                <a:gd name="T10" fmla="*/ 0 w 9"/>
                <a:gd name="T11" fmla="*/ 92 h 101"/>
                <a:gd name="T12" fmla="*/ 0 w 9"/>
                <a:gd name="T13" fmla="*/ 89 h 101"/>
                <a:gd name="T14" fmla="*/ 0 w 9"/>
                <a:gd name="T15" fmla="*/ 81 h 101"/>
                <a:gd name="T16" fmla="*/ 0 w 9"/>
                <a:gd name="T17" fmla="*/ 72 h 101"/>
                <a:gd name="T18" fmla="*/ 0 w 9"/>
                <a:gd name="T19" fmla="*/ 63 h 101"/>
                <a:gd name="T20" fmla="*/ 0 w 9"/>
                <a:gd name="T21" fmla="*/ 42 h 101"/>
                <a:gd name="T22" fmla="*/ 0 w 9"/>
                <a:gd name="T23" fmla="*/ 32 h 101"/>
                <a:gd name="T24" fmla="*/ 0 w 9"/>
                <a:gd name="T25" fmla="*/ 22 h 101"/>
                <a:gd name="T26" fmla="*/ 0 w 9"/>
                <a:gd name="T27" fmla="*/ 14 h 101"/>
                <a:gd name="T28" fmla="*/ 1 w 9"/>
                <a:gd name="T29" fmla="*/ 11 h 101"/>
                <a:gd name="T30" fmla="*/ 1 w 9"/>
                <a:gd name="T31" fmla="*/ 8 h 101"/>
                <a:gd name="T32" fmla="*/ 2 w 9"/>
                <a:gd name="T33" fmla="*/ 6 h 101"/>
                <a:gd name="T34" fmla="*/ 2 w 9"/>
                <a:gd name="T35" fmla="*/ 3 h 101"/>
                <a:gd name="T36" fmla="*/ 3 w 9"/>
                <a:gd name="T37" fmla="*/ 2 h 101"/>
                <a:gd name="T38" fmla="*/ 4 w 9"/>
                <a:gd name="T39" fmla="*/ 1 h 101"/>
                <a:gd name="T40" fmla="*/ 5 w 9"/>
                <a:gd name="T41" fmla="*/ 0 h 101"/>
                <a:gd name="T42" fmla="*/ 6 w 9"/>
                <a:gd name="T43" fmla="*/ 1 h 101"/>
                <a:gd name="T44" fmla="*/ 7 w 9"/>
                <a:gd name="T45" fmla="*/ 2 h 101"/>
                <a:gd name="T46" fmla="*/ 8 w 9"/>
                <a:gd name="T47" fmla="*/ 5 h 10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
                <a:gd name="T73" fmla="*/ 0 h 101"/>
                <a:gd name="T74" fmla="*/ 9 w 9"/>
                <a:gd name="T75" fmla="*/ 101 h 10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 h="101">
                  <a:moveTo>
                    <a:pt x="0" y="100"/>
                  </a:moveTo>
                  <a:lnTo>
                    <a:pt x="0" y="100"/>
                  </a:lnTo>
                  <a:lnTo>
                    <a:pt x="0" y="99"/>
                  </a:lnTo>
                  <a:lnTo>
                    <a:pt x="0" y="97"/>
                  </a:lnTo>
                  <a:lnTo>
                    <a:pt x="0" y="95"/>
                  </a:lnTo>
                  <a:lnTo>
                    <a:pt x="0" y="92"/>
                  </a:lnTo>
                  <a:lnTo>
                    <a:pt x="0" y="89"/>
                  </a:lnTo>
                  <a:lnTo>
                    <a:pt x="0" y="81"/>
                  </a:lnTo>
                  <a:lnTo>
                    <a:pt x="0" y="72"/>
                  </a:lnTo>
                  <a:lnTo>
                    <a:pt x="0" y="63"/>
                  </a:lnTo>
                  <a:lnTo>
                    <a:pt x="0" y="42"/>
                  </a:lnTo>
                  <a:lnTo>
                    <a:pt x="0" y="32"/>
                  </a:lnTo>
                  <a:lnTo>
                    <a:pt x="0" y="22"/>
                  </a:lnTo>
                  <a:lnTo>
                    <a:pt x="0" y="14"/>
                  </a:lnTo>
                  <a:lnTo>
                    <a:pt x="1" y="11"/>
                  </a:lnTo>
                  <a:lnTo>
                    <a:pt x="1" y="8"/>
                  </a:lnTo>
                  <a:lnTo>
                    <a:pt x="2" y="6"/>
                  </a:lnTo>
                  <a:lnTo>
                    <a:pt x="2" y="3"/>
                  </a:lnTo>
                  <a:lnTo>
                    <a:pt x="3" y="2"/>
                  </a:lnTo>
                  <a:lnTo>
                    <a:pt x="4" y="1"/>
                  </a:lnTo>
                  <a:lnTo>
                    <a:pt x="5" y="0"/>
                  </a:lnTo>
                  <a:lnTo>
                    <a:pt x="6" y="1"/>
                  </a:lnTo>
                  <a:lnTo>
                    <a:pt x="7" y="2"/>
                  </a:lnTo>
                  <a:lnTo>
                    <a:pt x="8" y="5"/>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48" name="Freeform 40"/>
            <p:cNvSpPr>
              <a:spLocks/>
            </p:cNvSpPr>
            <p:nvPr/>
          </p:nvSpPr>
          <p:spPr bwMode="auto">
            <a:xfrm>
              <a:off x="1311" y="2603"/>
              <a:ext cx="73" cy="265"/>
            </a:xfrm>
            <a:custGeom>
              <a:avLst/>
              <a:gdLst>
                <a:gd name="T0" fmla="*/ 0 w 73"/>
                <a:gd name="T1" fmla="*/ 0 h 265"/>
                <a:gd name="T2" fmla="*/ 1 w 73"/>
                <a:gd name="T3" fmla="*/ 3 h 265"/>
                <a:gd name="T4" fmla="*/ 3 w 73"/>
                <a:gd name="T5" fmla="*/ 7 h 265"/>
                <a:gd name="T6" fmla="*/ 5 w 73"/>
                <a:gd name="T7" fmla="*/ 12 h 265"/>
                <a:gd name="T8" fmla="*/ 6 w 73"/>
                <a:gd name="T9" fmla="*/ 17 h 265"/>
                <a:gd name="T10" fmla="*/ 8 w 73"/>
                <a:gd name="T11" fmla="*/ 24 h 265"/>
                <a:gd name="T12" fmla="*/ 10 w 73"/>
                <a:gd name="T13" fmla="*/ 31 h 265"/>
                <a:gd name="T14" fmla="*/ 12 w 73"/>
                <a:gd name="T15" fmla="*/ 39 h 265"/>
                <a:gd name="T16" fmla="*/ 15 w 73"/>
                <a:gd name="T17" fmla="*/ 47 h 265"/>
                <a:gd name="T18" fmla="*/ 16 w 73"/>
                <a:gd name="T19" fmla="*/ 56 h 265"/>
                <a:gd name="T20" fmla="*/ 18 w 73"/>
                <a:gd name="T21" fmla="*/ 64 h 265"/>
                <a:gd name="T22" fmla="*/ 23 w 73"/>
                <a:gd name="T23" fmla="*/ 84 h 265"/>
                <a:gd name="T24" fmla="*/ 28 w 73"/>
                <a:gd name="T25" fmla="*/ 105 h 265"/>
                <a:gd name="T26" fmla="*/ 33 w 73"/>
                <a:gd name="T27" fmla="*/ 126 h 265"/>
                <a:gd name="T28" fmla="*/ 39 w 73"/>
                <a:gd name="T29" fmla="*/ 147 h 265"/>
                <a:gd name="T30" fmla="*/ 43 w 73"/>
                <a:gd name="T31" fmla="*/ 169 h 265"/>
                <a:gd name="T32" fmla="*/ 49 w 73"/>
                <a:gd name="T33" fmla="*/ 189 h 265"/>
                <a:gd name="T34" fmla="*/ 54 w 73"/>
                <a:gd name="T35" fmla="*/ 208 h 265"/>
                <a:gd name="T36" fmla="*/ 57 w 73"/>
                <a:gd name="T37" fmla="*/ 217 h 265"/>
                <a:gd name="T38" fmla="*/ 59 w 73"/>
                <a:gd name="T39" fmla="*/ 226 h 265"/>
                <a:gd name="T40" fmla="*/ 62 w 73"/>
                <a:gd name="T41" fmla="*/ 234 h 265"/>
                <a:gd name="T42" fmla="*/ 64 w 73"/>
                <a:gd name="T43" fmla="*/ 241 h 265"/>
                <a:gd name="T44" fmla="*/ 65 w 73"/>
                <a:gd name="T45" fmla="*/ 248 h 265"/>
                <a:gd name="T46" fmla="*/ 68 w 73"/>
                <a:gd name="T47" fmla="*/ 254 h 265"/>
                <a:gd name="T48" fmla="*/ 70 w 73"/>
                <a:gd name="T49" fmla="*/ 259 h 265"/>
                <a:gd name="T50" fmla="*/ 72 w 73"/>
                <a:gd name="T51" fmla="*/ 264 h 26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
                <a:gd name="T79" fmla="*/ 0 h 265"/>
                <a:gd name="T80" fmla="*/ 73 w 73"/>
                <a:gd name="T81" fmla="*/ 265 h 26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 h="265">
                  <a:moveTo>
                    <a:pt x="0" y="0"/>
                  </a:moveTo>
                  <a:lnTo>
                    <a:pt x="1" y="3"/>
                  </a:lnTo>
                  <a:lnTo>
                    <a:pt x="3" y="7"/>
                  </a:lnTo>
                  <a:lnTo>
                    <a:pt x="5" y="12"/>
                  </a:lnTo>
                  <a:lnTo>
                    <a:pt x="6" y="17"/>
                  </a:lnTo>
                  <a:lnTo>
                    <a:pt x="8" y="24"/>
                  </a:lnTo>
                  <a:lnTo>
                    <a:pt x="10" y="31"/>
                  </a:lnTo>
                  <a:lnTo>
                    <a:pt x="12" y="39"/>
                  </a:lnTo>
                  <a:lnTo>
                    <a:pt x="15" y="47"/>
                  </a:lnTo>
                  <a:lnTo>
                    <a:pt x="16" y="56"/>
                  </a:lnTo>
                  <a:lnTo>
                    <a:pt x="18" y="64"/>
                  </a:lnTo>
                  <a:lnTo>
                    <a:pt x="23" y="84"/>
                  </a:lnTo>
                  <a:lnTo>
                    <a:pt x="28" y="105"/>
                  </a:lnTo>
                  <a:lnTo>
                    <a:pt x="33" y="126"/>
                  </a:lnTo>
                  <a:lnTo>
                    <a:pt x="39" y="147"/>
                  </a:lnTo>
                  <a:lnTo>
                    <a:pt x="43" y="169"/>
                  </a:lnTo>
                  <a:lnTo>
                    <a:pt x="49" y="189"/>
                  </a:lnTo>
                  <a:lnTo>
                    <a:pt x="54" y="208"/>
                  </a:lnTo>
                  <a:lnTo>
                    <a:pt x="57" y="217"/>
                  </a:lnTo>
                  <a:lnTo>
                    <a:pt x="59" y="226"/>
                  </a:lnTo>
                  <a:lnTo>
                    <a:pt x="62" y="234"/>
                  </a:lnTo>
                  <a:lnTo>
                    <a:pt x="64" y="241"/>
                  </a:lnTo>
                  <a:lnTo>
                    <a:pt x="65" y="248"/>
                  </a:lnTo>
                  <a:lnTo>
                    <a:pt x="68" y="254"/>
                  </a:lnTo>
                  <a:lnTo>
                    <a:pt x="70" y="259"/>
                  </a:lnTo>
                  <a:lnTo>
                    <a:pt x="72" y="264"/>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49" name="Freeform 41"/>
            <p:cNvSpPr>
              <a:spLocks/>
            </p:cNvSpPr>
            <p:nvPr/>
          </p:nvSpPr>
          <p:spPr bwMode="auto">
            <a:xfrm>
              <a:off x="1383" y="2867"/>
              <a:ext cx="56" cy="11"/>
            </a:xfrm>
            <a:custGeom>
              <a:avLst/>
              <a:gdLst>
                <a:gd name="T0" fmla="*/ 0 w 56"/>
                <a:gd name="T1" fmla="*/ 0 h 11"/>
                <a:gd name="T2" fmla="*/ 2 w 56"/>
                <a:gd name="T3" fmla="*/ 3 h 11"/>
                <a:gd name="T4" fmla="*/ 5 w 56"/>
                <a:gd name="T5" fmla="*/ 5 h 11"/>
                <a:gd name="T6" fmla="*/ 8 w 56"/>
                <a:gd name="T7" fmla="*/ 7 h 11"/>
                <a:gd name="T8" fmla="*/ 12 w 56"/>
                <a:gd name="T9" fmla="*/ 9 h 11"/>
                <a:gd name="T10" fmla="*/ 20 w 56"/>
                <a:gd name="T11" fmla="*/ 10 h 11"/>
                <a:gd name="T12" fmla="*/ 29 w 56"/>
                <a:gd name="T13" fmla="*/ 10 h 11"/>
                <a:gd name="T14" fmla="*/ 38 w 56"/>
                <a:gd name="T15" fmla="*/ 9 h 11"/>
                <a:gd name="T16" fmla="*/ 45 w 56"/>
                <a:gd name="T17" fmla="*/ 6 h 11"/>
                <a:gd name="T18" fmla="*/ 52 w 56"/>
                <a:gd name="T19" fmla="*/ 3 h 11"/>
                <a:gd name="T20" fmla="*/ 54 w 56"/>
                <a:gd name="T21" fmla="*/ 2 h 11"/>
                <a:gd name="T22" fmla="*/ 55 w 56"/>
                <a:gd name="T23" fmla="*/ 0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6"/>
                <a:gd name="T37" fmla="*/ 0 h 11"/>
                <a:gd name="T38" fmla="*/ 56 w 56"/>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 h="11">
                  <a:moveTo>
                    <a:pt x="0" y="0"/>
                  </a:moveTo>
                  <a:lnTo>
                    <a:pt x="2" y="3"/>
                  </a:lnTo>
                  <a:lnTo>
                    <a:pt x="5" y="5"/>
                  </a:lnTo>
                  <a:lnTo>
                    <a:pt x="8" y="7"/>
                  </a:lnTo>
                  <a:lnTo>
                    <a:pt x="12" y="9"/>
                  </a:lnTo>
                  <a:lnTo>
                    <a:pt x="20" y="10"/>
                  </a:lnTo>
                  <a:lnTo>
                    <a:pt x="29" y="10"/>
                  </a:lnTo>
                  <a:lnTo>
                    <a:pt x="38" y="9"/>
                  </a:lnTo>
                  <a:lnTo>
                    <a:pt x="45" y="6"/>
                  </a:lnTo>
                  <a:lnTo>
                    <a:pt x="52" y="3"/>
                  </a:lnTo>
                  <a:lnTo>
                    <a:pt x="54" y="2"/>
                  </a:lnTo>
                  <a:lnTo>
                    <a:pt x="55"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50" name="Freeform 42"/>
            <p:cNvSpPr>
              <a:spLocks/>
            </p:cNvSpPr>
            <p:nvPr/>
          </p:nvSpPr>
          <p:spPr bwMode="auto">
            <a:xfrm>
              <a:off x="1438" y="2721"/>
              <a:ext cx="12" cy="147"/>
            </a:xfrm>
            <a:custGeom>
              <a:avLst/>
              <a:gdLst>
                <a:gd name="T0" fmla="*/ 0 w 12"/>
                <a:gd name="T1" fmla="*/ 146 h 147"/>
                <a:gd name="T2" fmla="*/ 2 w 12"/>
                <a:gd name="T3" fmla="*/ 141 h 147"/>
                <a:gd name="T4" fmla="*/ 4 w 12"/>
                <a:gd name="T5" fmla="*/ 135 h 147"/>
                <a:gd name="T6" fmla="*/ 5 w 12"/>
                <a:gd name="T7" fmla="*/ 127 h 147"/>
                <a:gd name="T8" fmla="*/ 6 w 12"/>
                <a:gd name="T9" fmla="*/ 119 h 147"/>
                <a:gd name="T10" fmla="*/ 7 w 12"/>
                <a:gd name="T11" fmla="*/ 109 h 147"/>
                <a:gd name="T12" fmla="*/ 8 w 12"/>
                <a:gd name="T13" fmla="*/ 100 h 147"/>
                <a:gd name="T14" fmla="*/ 9 w 12"/>
                <a:gd name="T15" fmla="*/ 89 h 147"/>
                <a:gd name="T16" fmla="*/ 9 w 12"/>
                <a:gd name="T17" fmla="*/ 79 h 147"/>
                <a:gd name="T18" fmla="*/ 9 w 12"/>
                <a:gd name="T19" fmla="*/ 58 h 147"/>
                <a:gd name="T20" fmla="*/ 9 w 12"/>
                <a:gd name="T21" fmla="*/ 37 h 147"/>
                <a:gd name="T22" fmla="*/ 10 w 12"/>
                <a:gd name="T23" fmla="*/ 27 h 147"/>
                <a:gd name="T24" fmla="*/ 10 w 12"/>
                <a:gd name="T25" fmla="*/ 17 h 147"/>
                <a:gd name="T26" fmla="*/ 10 w 12"/>
                <a:gd name="T27" fmla="*/ 8 h 147"/>
                <a:gd name="T28" fmla="*/ 11 w 12"/>
                <a:gd name="T29" fmla="*/ 0 h 1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147"/>
                <a:gd name="T47" fmla="*/ 12 w 12"/>
                <a:gd name="T48" fmla="*/ 147 h 1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147">
                  <a:moveTo>
                    <a:pt x="0" y="146"/>
                  </a:moveTo>
                  <a:lnTo>
                    <a:pt x="2" y="141"/>
                  </a:lnTo>
                  <a:lnTo>
                    <a:pt x="4" y="135"/>
                  </a:lnTo>
                  <a:lnTo>
                    <a:pt x="5" y="127"/>
                  </a:lnTo>
                  <a:lnTo>
                    <a:pt x="6" y="119"/>
                  </a:lnTo>
                  <a:lnTo>
                    <a:pt x="7" y="109"/>
                  </a:lnTo>
                  <a:lnTo>
                    <a:pt x="8" y="100"/>
                  </a:lnTo>
                  <a:lnTo>
                    <a:pt x="9" y="89"/>
                  </a:lnTo>
                  <a:lnTo>
                    <a:pt x="9" y="79"/>
                  </a:lnTo>
                  <a:lnTo>
                    <a:pt x="9" y="58"/>
                  </a:lnTo>
                  <a:lnTo>
                    <a:pt x="9" y="37"/>
                  </a:lnTo>
                  <a:lnTo>
                    <a:pt x="10" y="27"/>
                  </a:lnTo>
                  <a:lnTo>
                    <a:pt x="10" y="17"/>
                  </a:lnTo>
                  <a:lnTo>
                    <a:pt x="10" y="8"/>
                  </a:lnTo>
                  <a:lnTo>
                    <a:pt x="11"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51" name="Freeform 43"/>
            <p:cNvSpPr>
              <a:spLocks/>
            </p:cNvSpPr>
            <p:nvPr/>
          </p:nvSpPr>
          <p:spPr bwMode="auto">
            <a:xfrm>
              <a:off x="1449" y="2618"/>
              <a:ext cx="10" cy="104"/>
            </a:xfrm>
            <a:custGeom>
              <a:avLst/>
              <a:gdLst>
                <a:gd name="T0" fmla="*/ 0 w 10"/>
                <a:gd name="T1" fmla="*/ 103 h 104"/>
                <a:gd name="T2" fmla="*/ 1 w 10"/>
                <a:gd name="T3" fmla="*/ 95 h 104"/>
                <a:gd name="T4" fmla="*/ 1 w 10"/>
                <a:gd name="T5" fmla="*/ 86 h 104"/>
                <a:gd name="T6" fmla="*/ 2 w 10"/>
                <a:gd name="T7" fmla="*/ 69 h 104"/>
                <a:gd name="T8" fmla="*/ 4 w 10"/>
                <a:gd name="T9" fmla="*/ 51 h 104"/>
                <a:gd name="T10" fmla="*/ 4 w 10"/>
                <a:gd name="T11" fmla="*/ 43 h 104"/>
                <a:gd name="T12" fmla="*/ 5 w 10"/>
                <a:gd name="T13" fmla="*/ 34 h 104"/>
                <a:gd name="T14" fmla="*/ 5 w 10"/>
                <a:gd name="T15" fmla="*/ 27 h 104"/>
                <a:gd name="T16" fmla="*/ 6 w 10"/>
                <a:gd name="T17" fmla="*/ 19 h 104"/>
                <a:gd name="T18" fmla="*/ 6 w 10"/>
                <a:gd name="T19" fmla="*/ 14 h 104"/>
                <a:gd name="T20" fmla="*/ 7 w 10"/>
                <a:gd name="T21" fmla="*/ 8 h 104"/>
                <a:gd name="T22" fmla="*/ 7 w 10"/>
                <a:gd name="T23" fmla="*/ 4 h 104"/>
                <a:gd name="T24" fmla="*/ 8 w 10"/>
                <a:gd name="T25" fmla="*/ 1 h 104"/>
                <a:gd name="T26" fmla="*/ 8 w 10"/>
                <a:gd name="T27" fmla="*/ 0 h 104"/>
                <a:gd name="T28" fmla="*/ 9 w 10"/>
                <a:gd name="T29" fmla="*/ 0 h 1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104"/>
                <a:gd name="T47" fmla="*/ 10 w 10"/>
                <a:gd name="T48" fmla="*/ 104 h 1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104">
                  <a:moveTo>
                    <a:pt x="0" y="103"/>
                  </a:moveTo>
                  <a:lnTo>
                    <a:pt x="1" y="95"/>
                  </a:lnTo>
                  <a:lnTo>
                    <a:pt x="1" y="86"/>
                  </a:lnTo>
                  <a:lnTo>
                    <a:pt x="2" y="69"/>
                  </a:lnTo>
                  <a:lnTo>
                    <a:pt x="4" y="51"/>
                  </a:lnTo>
                  <a:lnTo>
                    <a:pt x="4" y="43"/>
                  </a:lnTo>
                  <a:lnTo>
                    <a:pt x="5" y="34"/>
                  </a:lnTo>
                  <a:lnTo>
                    <a:pt x="5" y="27"/>
                  </a:lnTo>
                  <a:lnTo>
                    <a:pt x="6" y="19"/>
                  </a:lnTo>
                  <a:lnTo>
                    <a:pt x="6" y="14"/>
                  </a:lnTo>
                  <a:lnTo>
                    <a:pt x="7" y="8"/>
                  </a:lnTo>
                  <a:lnTo>
                    <a:pt x="7" y="4"/>
                  </a:lnTo>
                  <a:lnTo>
                    <a:pt x="8" y="1"/>
                  </a:lnTo>
                  <a:lnTo>
                    <a:pt x="8" y="0"/>
                  </a:lnTo>
                  <a:lnTo>
                    <a:pt x="9"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52" name="Freeform 44"/>
            <p:cNvSpPr>
              <a:spLocks/>
            </p:cNvSpPr>
            <p:nvPr/>
          </p:nvSpPr>
          <p:spPr bwMode="auto">
            <a:xfrm>
              <a:off x="1458" y="2618"/>
              <a:ext cx="9" cy="129"/>
            </a:xfrm>
            <a:custGeom>
              <a:avLst/>
              <a:gdLst>
                <a:gd name="T0" fmla="*/ 0 w 9"/>
                <a:gd name="T1" fmla="*/ 0 h 129"/>
                <a:gd name="T2" fmla="*/ 0 w 9"/>
                <a:gd name="T3" fmla="*/ 1 h 129"/>
                <a:gd name="T4" fmla="*/ 1 w 9"/>
                <a:gd name="T5" fmla="*/ 2 h 129"/>
                <a:gd name="T6" fmla="*/ 1 w 9"/>
                <a:gd name="T7" fmla="*/ 4 h 129"/>
                <a:gd name="T8" fmla="*/ 1 w 9"/>
                <a:gd name="T9" fmla="*/ 6 h 129"/>
                <a:gd name="T10" fmla="*/ 2 w 9"/>
                <a:gd name="T11" fmla="*/ 11 h 129"/>
                <a:gd name="T12" fmla="*/ 2 w 9"/>
                <a:gd name="T13" fmla="*/ 18 h 129"/>
                <a:gd name="T14" fmla="*/ 2 w 9"/>
                <a:gd name="T15" fmla="*/ 26 h 129"/>
                <a:gd name="T16" fmla="*/ 3 w 9"/>
                <a:gd name="T17" fmla="*/ 35 h 129"/>
                <a:gd name="T18" fmla="*/ 3 w 9"/>
                <a:gd name="T19" fmla="*/ 45 h 129"/>
                <a:gd name="T20" fmla="*/ 4 w 9"/>
                <a:gd name="T21" fmla="*/ 55 h 129"/>
                <a:gd name="T22" fmla="*/ 5 w 9"/>
                <a:gd name="T23" fmla="*/ 76 h 129"/>
                <a:gd name="T24" fmla="*/ 5 w 9"/>
                <a:gd name="T25" fmla="*/ 87 h 129"/>
                <a:gd name="T26" fmla="*/ 6 w 9"/>
                <a:gd name="T27" fmla="*/ 97 h 129"/>
                <a:gd name="T28" fmla="*/ 6 w 9"/>
                <a:gd name="T29" fmla="*/ 107 h 129"/>
                <a:gd name="T30" fmla="*/ 7 w 9"/>
                <a:gd name="T31" fmla="*/ 115 h 129"/>
                <a:gd name="T32" fmla="*/ 7 w 9"/>
                <a:gd name="T33" fmla="*/ 122 h 129"/>
                <a:gd name="T34" fmla="*/ 8 w 9"/>
                <a:gd name="T35" fmla="*/ 128 h 1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
                <a:gd name="T55" fmla="*/ 0 h 129"/>
                <a:gd name="T56" fmla="*/ 9 w 9"/>
                <a:gd name="T57" fmla="*/ 129 h 12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 h="129">
                  <a:moveTo>
                    <a:pt x="0" y="0"/>
                  </a:moveTo>
                  <a:lnTo>
                    <a:pt x="0" y="1"/>
                  </a:lnTo>
                  <a:lnTo>
                    <a:pt x="1" y="2"/>
                  </a:lnTo>
                  <a:lnTo>
                    <a:pt x="1" y="4"/>
                  </a:lnTo>
                  <a:lnTo>
                    <a:pt x="1" y="6"/>
                  </a:lnTo>
                  <a:lnTo>
                    <a:pt x="2" y="11"/>
                  </a:lnTo>
                  <a:lnTo>
                    <a:pt x="2" y="18"/>
                  </a:lnTo>
                  <a:lnTo>
                    <a:pt x="2" y="26"/>
                  </a:lnTo>
                  <a:lnTo>
                    <a:pt x="3" y="35"/>
                  </a:lnTo>
                  <a:lnTo>
                    <a:pt x="3" y="45"/>
                  </a:lnTo>
                  <a:lnTo>
                    <a:pt x="4" y="55"/>
                  </a:lnTo>
                  <a:lnTo>
                    <a:pt x="5" y="76"/>
                  </a:lnTo>
                  <a:lnTo>
                    <a:pt x="5" y="87"/>
                  </a:lnTo>
                  <a:lnTo>
                    <a:pt x="6" y="97"/>
                  </a:lnTo>
                  <a:lnTo>
                    <a:pt x="6" y="107"/>
                  </a:lnTo>
                  <a:lnTo>
                    <a:pt x="7" y="115"/>
                  </a:lnTo>
                  <a:lnTo>
                    <a:pt x="7" y="122"/>
                  </a:lnTo>
                  <a:lnTo>
                    <a:pt x="8" y="128"/>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53" name="Freeform 45"/>
            <p:cNvSpPr>
              <a:spLocks/>
            </p:cNvSpPr>
            <p:nvPr/>
          </p:nvSpPr>
          <p:spPr bwMode="auto">
            <a:xfrm>
              <a:off x="1466" y="2746"/>
              <a:ext cx="11" cy="43"/>
            </a:xfrm>
            <a:custGeom>
              <a:avLst/>
              <a:gdLst>
                <a:gd name="T0" fmla="*/ 0 w 11"/>
                <a:gd name="T1" fmla="*/ 0 h 43"/>
                <a:gd name="T2" fmla="*/ 1 w 11"/>
                <a:gd name="T3" fmla="*/ 9 h 43"/>
                <a:gd name="T4" fmla="*/ 2 w 11"/>
                <a:gd name="T5" fmla="*/ 17 h 43"/>
                <a:gd name="T6" fmla="*/ 4 w 11"/>
                <a:gd name="T7" fmla="*/ 25 h 43"/>
                <a:gd name="T8" fmla="*/ 5 w 11"/>
                <a:gd name="T9" fmla="*/ 32 h 43"/>
                <a:gd name="T10" fmla="*/ 5 w 11"/>
                <a:gd name="T11" fmla="*/ 35 h 43"/>
                <a:gd name="T12" fmla="*/ 6 w 11"/>
                <a:gd name="T13" fmla="*/ 37 h 43"/>
                <a:gd name="T14" fmla="*/ 7 w 11"/>
                <a:gd name="T15" fmla="*/ 39 h 43"/>
                <a:gd name="T16" fmla="*/ 7 w 11"/>
                <a:gd name="T17" fmla="*/ 41 h 43"/>
                <a:gd name="T18" fmla="*/ 8 w 11"/>
                <a:gd name="T19" fmla="*/ 42 h 43"/>
                <a:gd name="T20" fmla="*/ 9 w 11"/>
                <a:gd name="T21" fmla="*/ 42 h 43"/>
                <a:gd name="T22" fmla="*/ 10 w 11"/>
                <a:gd name="T23" fmla="*/ 41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43"/>
                <a:gd name="T38" fmla="*/ 11 w 11"/>
                <a:gd name="T39" fmla="*/ 43 h 4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43">
                  <a:moveTo>
                    <a:pt x="0" y="0"/>
                  </a:moveTo>
                  <a:lnTo>
                    <a:pt x="1" y="9"/>
                  </a:lnTo>
                  <a:lnTo>
                    <a:pt x="2" y="17"/>
                  </a:lnTo>
                  <a:lnTo>
                    <a:pt x="4" y="25"/>
                  </a:lnTo>
                  <a:lnTo>
                    <a:pt x="5" y="32"/>
                  </a:lnTo>
                  <a:lnTo>
                    <a:pt x="5" y="35"/>
                  </a:lnTo>
                  <a:lnTo>
                    <a:pt x="6" y="37"/>
                  </a:lnTo>
                  <a:lnTo>
                    <a:pt x="7" y="39"/>
                  </a:lnTo>
                  <a:lnTo>
                    <a:pt x="7" y="41"/>
                  </a:lnTo>
                  <a:lnTo>
                    <a:pt x="8" y="42"/>
                  </a:lnTo>
                  <a:lnTo>
                    <a:pt x="9" y="42"/>
                  </a:lnTo>
                  <a:lnTo>
                    <a:pt x="10" y="41"/>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54" name="Freeform 46"/>
            <p:cNvSpPr>
              <a:spLocks/>
            </p:cNvSpPr>
            <p:nvPr/>
          </p:nvSpPr>
          <p:spPr bwMode="auto">
            <a:xfrm>
              <a:off x="1476" y="2666"/>
              <a:ext cx="14" cy="122"/>
            </a:xfrm>
            <a:custGeom>
              <a:avLst/>
              <a:gdLst>
                <a:gd name="T0" fmla="*/ 0 w 14"/>
                <a:gd name="T1" fmla="*/ 121 h 122"/>
                <a:gd name="T2" fmla="*/ 1 w 14"/>
                <a:gd name="T3" fmla="*/ 117 h 122"/>
                <a:gd name="T4" fmla="*/ 2 w 14"/>
                <a:gd name="T5" fmla="*/ 113 h 122"/>
                <a:gd name="T6" fmla="*/ 2 w 14"/>
                <a:gd name="T7" fmla="*/ 107 h 122"/>
                <a:gd name="T8" fmla="*/ 3 w 14"/>
                <a:gd name="T9" fmla="*/ 101 h 122"/>
                <a:gd name="T10" fmla="*/ 4 w 14"/>
                <a:gd name="T11" fmla="*/ 94 h 122"/>
                <a:gd name="T12" fmla="*/ 5 w 14"/>
                <a:gd name="T13" fmla="*/ 85 h 122"/>
                <a:gd name="T14" fmla="*/ 6 w 14"/>
                <a:gd name="T15" fmla="*/ 77 h 122"/>
                <a:gd name="T16" fmla="*/ 7 w 14"/>
                <a:gd name="T17" fmla="*/ 69 h 122"/>
                <a:gd name="T18" fmla="*/ 8 w 14"/>
                <a:gd name="T19" fmla="*/ 50 h 122"/>
                <a:gd name="T20" fmla="*/ 10 w 14"/>
                <a:gd name="T21" fmla="*/ 32 h 122"/>
                <a:gd name="T22" fmla="*/ 11 w 14"/>
                <a:gd name="T23" fmla="*/ 23 h 122"/>
                <a:gd name="T24" fmla="*/ 12 w 14"/>
                <a:gd name="T25" fmla="*/ 15 h 122"/>
                <a:gd name="T26" fmla="*/ 12 w 14"/>
                <a:gd name="T27" fmla="*/ 7 h 122"/>
                <a:gd name="T28" fmla="*/ 13 w 14"/>
                <a:gd name="T29" fmla="*/ 0 h 1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122"/>
                <a:gd name="T47" fmla="*/ 14 w 14"/>
                <a:gd name="T48" fmla="*/ 122 h 1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122">
                  <a:moveTo>
                    <a:pt x="0" y="121"/>
                  </a:moveTo>
                  <a:lnTo>
                    <a:pt x="1" y="117"/>
                  </a:lnTo>
                  <a:lnTo>
                    <a:pt x="2" y="113"/>
                  </a:lnTo>
                  <a:lnTo>
                    <a:pt x="2" y="107"/>
                  </a:lnTo>
                  <a:lnTo>
                    <a:pt x="3" y="101"/>
                  </a:lnTo>
                  <a:lnTo>
                    <a:pt x="4" y="94"/>
                  </a:lnTo>
                  <a:lnTo>
                    <a:pt x="5" y="85"/>
                  </a:lnTo>
                  <a:lnTo>
                    <a:pt x="6" y="77"/>
                  </a:lnTo>
                  <a:lnTo>
                    <a:pt x="7" y="69"/>
                  </a:lnTo>
                  <a:lnTo>
                    <a:pt x="8" y="50"/>
                  </a:lnTo>
                  <a:lnTo>
                    <a:pt x="10" y="32"/>
                  </a:lnTo>
                  <a:lnTo>
                    <a:pt x="11" y="23"/>
                  </a:lnTo>
                  <a:lnTo>
                    <a:pt x="12" y="15"/>
                  </a:lnTo>
                  <a:lnTo>
                    <a:pt x="12" y="7"/>
                  </a:lnTo>
                  <a:lnTo>
                    <a:pt x="13"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55" name="Freeform 47"/>
            <p:cNvSpPr>
              <a:spLocks/>
            </p:cNvSpPr>
            <p:nvPr/>
          </p:nvSpPr>
          <p:spPr bwMode="auto">
            <a:xfrm>
              <a:off x="1489" y="2580"/>
              <a:ext cx="9" cy="87"/>
            </a:xfrm>
            <a:custGeom>
              <a:avLst/>
              <a:gdLst>
                <a:gd name="T0" fmla="*/ 0 w 9"/>
                <a:gd name="T1" fmla="*/ 86 h 87"/>
                <a:gd name="T2" fmla="*/ 2 w 9"/>
                <a:gd name="T3" fmla="*/ 61 h 87"/>
                <a:gd name="T4" fmla="*/ 4 w 9"/>
                <a:gd name="T5" fmla="*/ 47 h 87"/>
                <a:gd name="T6" fmla="*/ 5 w 9"/>
                <a:gd name="T7" fmla="*/ 35 h 87"/>
                <a:gd name="T8" fmla="*/ 6 w 9"/>
                <a:gd name="T9" fmla="*/ 24 h 87"/>
                <a:gd name="T10" fmla="*/ 6 w 9"/>
                <a:gd name="T11" fmla="*/ 15 h 87"/>
                <a:gd name="T12" fmla="*/ 7 w 9"/>
                <a:gd name="T13" fmla="*/ 6 h 87"/>
                <a:gd name="T14" fmla="*/ 7 w 9"/>
                <a:gd name="T15" fmla="*/ 3 h 87"/>
                <a:gd name="T16" fmla="*/ 8 w 9"/>
                <a:gd name="T17" fmla="*/ 0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87"/>
                <a:gd name="T29" fmla="*/ 9 w 9"/>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87">
                  <a:moveTo>
                    <a:pt x="0" y="86"/>
                  </a:moveTo>
                  <a:lnTo>
                    <a:pt x="2" y="61"/>
                  </a:lnTo>
                  <a:lnTo>
                    <a:pt x="4" y="47"/>
                  </a:lnTo>
                  <a:lnTo>
                    <a:pt x="5" y="35"/>
                  </a:lnTo>
                  <a:lnTo>
                    <a:pt x="6" y="24"/>
                  </a:lnTo>
                  <a:lnTo>
                    <a:pt x="6" y="15"/>
                  </a:lnTo>
                  <a:lnTo>
                    <a:pt x="7" y="6"/>
                  </a:lnTo>
                  <a:lnTo>
                    <a:pt x="7" y="3"/>
                  </a:lnTo>
                  <a:lnTo>
                    <a:pt x="8"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56" name="Freeform 48"/>
            <p:cNvSpPr>
              <a:spLocks/>
            </p:cNvSpPr>
            <p:nvPr/>
          </p:nvSpPr>
          <p:spPr bwMode="auto">
            <a:xfrm>
              <a:off x="1497" y="2578"/>
              <a:ext cx="11" cy="3"/>
            </a:xfrm>
            <a:custGeom>
              <a:avLst/>
              <a:gdLst>
                <a:gd name="T0" fmla="*/ 0 w 11"/>
                <a:gd name="T1" fmla="*/ 2 h 3"/>
                <a:gd name="T2" fmla="*/ 1 w 11"/>
                <a:gd name="T3" fmla="*/ 1 h 3"/>
                <a:gd name="T4" fmla="*/ 2 w 11"/>
                <a:gd name="T5" fmla="*/ 0 h 3"/>
                <a:gd name="T6" fmla="*/ 5 w 11"/>
                <a:gd name="T7" fmla="*/ 0 h 3"/>
                <a:gd name="T8" fmla="*/ 8 w 11"/>
                <a:gd name="T9" fmla="*/ 0 h 3"/>
                <a:gd name="T10" fmla="*/ 9 w 11"/>
                <a:gd name="T11" fmla="*/ 0 h 3"/>
                <a:gd name="T12" fmla="*/ 10 w 11"/>
                <a:gd name="T13" fmla="*/ 0 h 3"/>
                <a:gd name="T14" fmla="*/ 0 60000 65536"/>
                <a:gd name="T15" fmla="*/ 0 60000 65536"/>
                <a:gd name="T16" fmla="*/ 0 60000 65536"/>
                <a:gd name="T17" fmla="*/ 0 60000 65536"/>
                <a:gd name="T18" fmla="*/ 0 60000 65536"/>
                <a:gd name="T19" fmla="*/ 0 60000 65536"/>
                <a:gd name="T20" fmla="*/ 0 60000 65536"/>
                <a:gd name="T21" fmla="*/ 0 w 11"/>
                <a:gd name="T22" fmla="*/ 0 h 3"/>
                <a:gd name="T23" fmla="*/ 11 w 11"/>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3">
                  <a:moveTo>
                    <a:pt x="0" y="2"/>
                  </a:moveTo>
                  <a:lnTo>
                    <a:pt x="1" y="1"/>
                  </a:lnTo>
                  <a:lnTo>
                    <a:pt x="2" y="0"/>
                  </a:lnTo>
                  <a:lnTo>
                    <a:pt x="5" y="0"/>
                  </a:lnTo>
                  <a:lnTo>
                    <a:pt x="8" y="0"/>
                  </a:lnTo>
                  <a:lnTo>
                    <a:pt x="9" y="0"/>
                  </a:lnTo>
                  <a:lnTo>
                    <a:pt x="10"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57" name="Freeform 49"/>
            <p:cNvSpPr>
              <a:spLocks/>
            </p:cNvSpPr>
            <p:nvPr/>
          </p:nvSpPr>
          <p:spPr bwMode="auto">
            <a:xfrm>
              <a:off x="1507" y="2511"/>
              <a:ext cx="10" cy="68"/>
            </a:xfrm>
            <a:custGeom>
              <a:avLst/>
              <a:gdLst>
                <a:gd name="T0" fmla="*/ 0 w 10"/>
                <a:gd name="T1" fmla="*/ 67 h 68"/>
                <a:gd name="T2" fmla="*/ 1 w 10"/>
                <a:gd name="T3" fmla="*/ 64 h 68"/>
                <a:gd name="T4" fmla="*/ 1 w 10"/>
                <a:gd name="T5" fmla="*/ 61 h 68"/>
                <a:gd name="T6" fmla="*/ 2 w 10"/>
                <a:gd name="T7" fmla="*/ 54 h 68"/>
                <a:gd name="T8" fmla="*/ 3 w 10"/>
                <a:gd name="T9" fmla="*/ 46 h 68"/>
                <a:gd name="T10" fmla="*/ 5 w 10"/>
                <a:gd name="T11" fmla="*/ 37 h 68"/>
                <a:gd name="T12" fmla="*/ 7 w 10"/>
                <a:gd name="T13" fmla="*/ 17 h 68"/>
                <a:gd name="T14" fmla="*/ 8 w 10"/>
                <a:gd name="T15" fmla="*/ 8 h 68"/>
                <a:gd name="T16" fmla="*/ 9 w 10"/>
                <a:gd name="T17" fmla="*/ 0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68"/>
                <a:gd name="T29" fmla="*/ 10 w 10"/>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68">
                  <a:moveTo>
                    <a:pt x="0" y="67"/>
                  </a:moveTo>
                  <a:lnTo>
                    <a:pt x="1" y="64"/>
                  </a:lnTo>
                  <a:lnTo>
                    <a:pt x="1" y="61"/>
                  </a:lnTo>
                  <a:lnTo>
                    <a:pt x="2" y="54"/>
                  </a:lnTo>
                  <a:lnTo>
                    <a:pt x="3" y="46"/>
                  </a:lnTo>
                  <a:lnTo>
                    <a:pt x="5" y="37"/>
                  </a:lnTo>
                  <a:lnTo>
                    <a:pt x="7" y="17"/>
                  </a:lnTo>
                  <a:lnTo>
                    <a:pt x="8" y="8"/>
                  </a:lnTo>
                  <a:lnTo>
                    <a:pt x="9"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58" name="Freeform 50"/>
            <p:cNvSpPr>
              <a:spLocks/>
            </p:cNvSpPr>
            <p:nvPr/>
          </p:nvSpPr>
          <p:spPr bwMode="auto">
            <a:xfrm>
              <a:off x="1516" y="2454"/>
              <a:ext cx="9" cy="58"/>
            </a:xfrm>
            <a:custGeom>
              <a:avLst/>
              <a:gdLst>
                <a:gd name="T0" fmla="*/ 0 w 9"/>
                <a:gd name="T1" fmla="*/ 57 h 58"/>
                <a:gd name="T2" fmla="*/ 1 w 9"/>
                <a:gd name="T3" fmla="*/ 48 h 58"/>
                <a:gd name="T4" fmla="*/ 2 w 9"/>
                <a:gd name="T5" fmla="*/ 39 h 58"/>
                <a:gd name="T6" fmla="*/ 3 w 9"/>
                <a:gd name="T7" fmla="*/ 29 h 58"/>
                <a:gd name="T8" fmla="*/ 3 w 9"/>
                <a:gd name="T9" fmla="*/ 19 h 58"/>
                <a:gd name="T10" fmla="*/ 4 w 9"/>
                <a:gd name="T11" fmla="*/ 15 h 58"/>
                <a:gd name="T12" fmla="*/ 4 w 9"/>
                <a:gd name="T13" fmla="*/ 10 h 58"/>
                <a:gd name="T14" fmla="*/ 5 w 9"/>
                <a:gd name="T15" fmla="*/ 7 h 58"/>
                <a:gd name="T16" fmla="*/ 5 w 9"/>
                <a:gd name="T17" fmla="*/ 4 h 58"/>
                <a:gd name="T18" fmla="*/ 6 w 9"/>
                <a:gd name="T19" fmla="*/ 2 h 58"/>
                <a:gd name="T20" fmla="*/ 7 w 9"/>
                <a:gd name="T21" fmla="*/ 0 h 58"/>
                <a:gd name="T22" fmla="*/ 8 w 9"/>
                <a:gd name="T23" fmla="*/ 0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58"/>
                <a:gd name="T38" fmla="*/ 9 w 9"/>
                <a:gd name="T39" fmla="*/ 58 h 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58">
                  <a:moveTo>
                    <a:pt x="0" y="57"/>
                  </a:moveTo>
                  <a:lnTo>
                    <a:pt x="1" y="48"/>
                  </a:lnTo>
                  <a:lnTo>
                    <a:pt x="2" y="39"/>
                  </a:lnTo>
                  <a:lnTo>
                    <a:pt x="3" y="29"/>
                  </a:lnTo>
                  <a:lnTo>
                    <a:pt x="3" y="19"/>
                  </a:lnTo>
                  <a:lnTo>
                    <a:pt x="4" y="15"/>
                  </a:lnTo>
                  <a:lnTo>
                    <a:pt x="4" y="10"/>
                  </a:lnTo>
                  <a:lnTo>
                    <a:pt x="5" y="7"/>
                  </a:lnTo>
                  <a:lnTo>
                    <a:pt x="5" y="4"/>
                  </a:lnTo>
                  <a:lnTo>
                    <a:pt x="6" y="2"/>
                  </a:lnTo>
                  <a:lnTo>
                    <a:pt x="7" y="0"/>
                  </a:lnTo>
                  <a:lnTo>
                    <a:pt x="8"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59" name="Freeform 51"/>
            <p:cNvSpPr>
              <a:spLocks/>
            </p:cNvSpPr>
            <p:nvPr/>
          </p:nvSpPr>
          <p:spPr bwMode="auto">
            <a:xfrm>
              <a:off x="1524" y="2454"/>
              <a:ext cx="14" cy="83"/>
            </a:xfrm>
            <a:custGeom>
              <a:avLst/>
              <a:gdLst>
                <a:gd name="T0" fmla="*/ 0 w 14"/>
                <a:gd name="T1" fmla="*/ 0 h 83"/>
                <a:gd name="T2" fmla="*/ 1 w 14"/>
                <a:gd name="T3" fmla="*/ 2 h 83"/>
                <a:gd name="T4" fmla="*/ 1 w 14"/>
                <a:gd name="T5" fmla="*/ 4 h 83"/>
                <a:gd name="T6" fmla="*/ 2 w 14"/>
                <a:gd name="T7" fmla="*/ 8 h 83"/>
                <a:gd name="T8" fmla="*/ 3 w 14"/>
                <a:gd name="T9" fmla="*/ 14 h 83"/>
                <a:gd name="T10" fmla="*/ 4 w 14"/>
                <a:gd name="T11" fmla="*/ 20 h 83"/>
                <a:gd name="T12" fmla="*/ 5 w 14"/>
                <a:gd name="T13" fmla="*/ 27 h 83"/>
                <a:gd name="T14" fmla="*/ 7 w 14"/>
                <a:gd name="T15" fmla="*/ 41 h 83"/>
                <a:gd name="T16" fmla="*/ 8 w 14"/>
                <a:gd name="T17" fmla="*/ 55 h 83"/>
                <a:gd name="T18" fmla="*/ 9 w 14"/>
                <a:gd name="T19" fmla="*/ 62 h 83"/>
                <a:gd name="T20" fmla="*/ 10 w 14"/>
                <a:gd name="T21" fmla="*/ 69 h 83"/>
                <a:gd name="T22" fmla="*/ 11 w 14"/>
                <a:gd name="T23" fmla="*/ 74 h 83"/>
                <a:gd name="T24" fmla="*/ 12 w 14"/>
                <a:gd name="T25" fmla="*/ 78 h 83"/>
                <a:gd name="T26" fmla="*/ 12 w 14"/>
                <a:gd name="T27" fmla="*/ 81 h 83"/>
                <a:gd name="T28" fmla="*/ 13 w 14"/>
                <a:gd name="T29" fmla="*/ 82 h 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83"/>
                <a:gd name="T47" fmla="*/ 14 w 14"/>
                <a:gd name="T48" fmla="*/ 83 h 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83">
                  <a:moveTo>
                    <a:pt x="0" y="0"/>
                  </a:moveTo>
                  <a:lnTo>
                    <a:pt x="1" y="2"/>
                  </a:lnTo>
                  <a:lnTo>
                    <a:pt x="1" y="4"/>
                  </a:lnTo>
                  <a:lnTo>
                    <a:pt x="2" y="8"/>
                  </a:lnTo>
                  <a:lnTo>
                    <a:pt x="3" y="14"/>
                  </a:lnTo>
                  <a:lnTo>
                    <a:pt x="4" y="20"/>
                  </a:lnTo>
                  <a:lnTo>
                    <a:pt x="5" y="27"/>
                  </a:lnTo>
                  <a:lnTo>
                    <a:pt x="7" y="41"/>
                  </a:lnTo>
                  <a:lnTo>
                    <a:pt x="8" y="55"/>
                  </a:lnTo>
                  <a:lnTo>
                    <a:pt x="9" y="62"/>
                  </a:lnTo>
                  <a:lnTo>
                    <a:pt x="10" y="69"/>
                  </a:lnTo>
                  <a:lnTo>
                    <a:pt x="11" y="74"/>
                  </a:lnTo>
                  <a:lnTo>
                    <a:pt x="12" y="78"/>
                  </a:lnTo>
                  <a:lnTo>
                    <a:pt x="12" y="81"/>
                  </a:lnTo>
                  <a:lnTo>
                    <a:pt x="13" y="82"/>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60" name="Freeform 52"/>
            <p:cNvSpPr>
              <a:spLocks/>
            </p:cNvSpPr>
            <p:nvPr/>
          </p:nvSpPr>
          <p:spPr bwMode="auto">
            <a:xfrm>
              <a:off x="1537" y="2476"/>
              <a:ext cx="8" cy="61"/>
            </a:xfrm>
            <a:custGeom>
              <a:avLst/>
              <a:gdLst>
                <a:gd name="T0" fmla="*/ 0 w 8"/>
                <a:gd name="T1" fmla="*/ 60 h 61"/>
                <a:gd name="T2" fmla="*/ 1 w 8"/>
                <a:gd name="T3" fmla="*/ 60 h 61"/>
                <a:gd name="T4" fmla="*/ 1 w 8"/>
                <a:gd name="T5" fmla="*/ 59 h 61"/>
                <a:gd name="T6" fmla="*/ 2 w 8"/>
                <a:gd name="T7" fmla="*/ 57 h 61"/>
                <a:gd name="T8" fmla="*/ 2 w 8"/>
                <a:gd name="T9" fmla="*/ 53 h 61"/>
                <a:gd name="T10" fmla="*/ 3 w 8"/>
                <a:gd name="T11" fmla="*/ 49 h 61"/>
                <a:gd name="T12" fmla="*/ 3 w 8"/>
                <a:gd name="T13" fmla="*/ 44 h 61"/>
                <a:gd name="T14" fmla="*/ 4 w 8"/>
                <a:gd name="T15" fmla="*/ 33 h 61"/>
                <a:gd name="T16" fmla="*/ 5 w 8"/>
                <a:gd name="T17" fmla="*/ 22 h 61"/>
                <a:gd name="T18" fmla="*/ 6 w 8"/>
                <a:gd name="T19" fmla="*/ 16 h 61"/>
                <a:gd name="T20" fmla="*/ 6 w 8"/>
                <a:gd name="T21" fmla="*/ 12 h 61"/>
                <a:gd name="T22" fmla="*/ 6 w 8"/>
                <a:gd name="T23" fmla="*/ 7 h 61"/>
                <a:gd name="T24" fmla="*/ 6 w 8"/>
                <a:gd name="T25" fmla="*/ 4 h 61"/>
                <a:gd name="T26" fmla="*/ 6 w 8"/>
                <a:gd name="T27" fmla="*/ 2 h 61"/>
                <a:gd name="T28" fmla="*/ 7 w 8"/>
                <a:gd name="T29" fmla="*/ 0 h 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
                <a:gd name="T46" fmla="*/ 0 h 61"/>
                <a:gd name="T47" fmla="*/ 8 w 8"/>
                <a:gd name="T48" fmla="*/ 61 h 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 h="61">
                  <a:moveTo>
                    <a:pt x="0" y="60"/>
                  </a:moveTo>
                  <a:lnTo>
                    <a:pt x="1" y="60"/>
                  </a:lnTo>
                  <a:lnTo>
                    <a:pt x="1" y="59"/>
                  </a:lnTo>
                  <a:lnTo>
                    <a:pt x="2" y="57"/>
                  </a:lnTo>
                  <a:lnTo>
                    <a:pt x="2" y="53"/>
                  </a:lnTo>
                  <a:lnTo>
                    <a:pt x="3" y="49"/>
                  </a:lnTo>
                  <a:lnTo>
                    <a:pt x="3" y="44"/>
                  </a:lnTo>
                  <a:lnTo>
                    <a:pt x="4" y="33"/>
                  </a:lnTo>
                  <a:lnTo>
                    <a:pt x="5" y="22"/>
                  </a:lnTo>
                  <a:lnTo>
                    <a:pt x="6" y="16"/>
                  </a:lnTo>
                  <a:lnTo>
                    <a:pt x="6" y="12"/>
                  </a:lnTo>
                  <a:lnTo>
                    <a:pt x="6" y="7"/>
                  </a:lnTo>
                  <a:lnTo>
                    <a:pt x="6" y="4"/>
                  </a:lnTo>
                  <a:lnTo>
                    <a:pt x="6" y="2"/>
                  </a:lnTo>
                  <a:lnTo>
                    <a:pt x="7"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61" name="Freeform 53"/>
            <p:cNvSpPr>
              <a:spLocks/>
            </p:cNvSpPr>
            <p:nvPr/>
          </p:nvSpPr>
          <p:spPr bwMode="auto">
            <a:xfrm>
              <a:off x="1544" y="2476"/>
              <a:ext cx="11" cy="46"/>
            </a:xfrm>
            <a:custGeom>
              <a:avLst/>
              <a:gdLst>
                <a:gd name="T0" fmla="*/ 0 w 11"/>
                <a:gd name="T1" fmla="*/ 0 h 46"/>
                <a:gd name="T2" fmla="*/ 1 w 11"/>
                <a:gd name="T3" fmla="*/ 0 h 46"/>
                <a:gd name="T4" fmla="*/ 1 w 11"/>
                <a:gd name="T5" fmla="*/ 2 h 46"/>
                <a:gd name="T6" fmla="*/ 2 w 11"/>
                <a:gd name="T7" fmla="*/ 3 h 46"/>
                <a:gd name="T8" fmla="*/ 2 w 11"/>
                <a:gd name="T9" fmla="*/ 7 h 46"/>
                <a:gd name="T10" fmla="*/ 3 w 11"/>
                <a:gd name="T11" fmla="*/ 10 h 46"/>
                <a:gd name="T12" fmla="*/ 4 w 11"/>
                <a:gd name="T13" fmla="*/ 14 h 46"/>
                <a:gd name="T14" fmla="*/ 5 w 11"/>
                <a:gd name="T15" fmla="*/ 23 h 46"/>
                <a:gd name="T16" fmla="*/ 6 w 11"/>
                <a:gd name="T17" fmla="*/ 32 h 46"/>
                <a:gd name="T18" fmla="*/ 7 w 11"/>
                <a:gd name="T19" fmla="*/ 35 h 46"/>
                <a:gd name="T20" fmla="*/ 8 w 11"/>
                <a:gd name="T21" fmla="*/ 39 h 46"/>
                <a:gd name="T22" fmla="*/ 8 w 11"/>
                <a:gd name="T23" fmla="*/ 42 h 46"/>
                <a:gd name="T24" fmla="*/ 9 w 11"/>
                <a:gd name="T25" fmla="*/ 44 h 46"/>
                <a:gd name="T26" fmla="*/ 9 w 11"/>
                <a:gd name="T27" fmla="*/ 45 h 46"/>
                <a:gd name="T28" fmla="*/ 10 w 11"/>
                <a:gd name="T29" fmla="*/ 45 h 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
                <a:gd name="T46" fmla="*/ 0 h 46"/>
                <a:gd name="T47" fmla="*/ 11 w 11"/>
                <a:gd name="T48" fmla="*/ 46 h 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 h="46">
                  <a:moveTo>
                    <a:pt x="0" y="0"/>
                  </a:moveTo>
                  <a:lnTo>
                    <a:pt x="1" y="0"/>
                  </a:lnTo>
                  <a:lnTo>
                    <a:pt x="1" y="2"/>
                  </a:lnTo>
                  <a:lnTo>
                    <a:pt x="2" y="3"/>
                  </a:lnTo>
                  <a:lnTo>
                    <a:pt x="2" y="7"/>
                  </a:lnTo>
                  <a:lnTo>
                    <a:pt x="3" y="10"/>
                  </a:lnTo>
                  <a:lnTo>
                    <a:pt x="4" y="14"/>
                  </a:lnTo>
                  <a:lnTo>
                    <a:pt x="5" y="23"/>
                  </a:lnTo>
                  <a:lnTo>
                    <a:pt x="6" y="32"/>
                  </a:lnTo>
                  <a:lnTo>
                    <a:pt x="7" y="35"/>
                  </a:lnTo>
                  <a:lnTo>
                    <a:pt x="8" y="39"/>
                  </a:lnTo>
                  <a:lnTo>
                    <a:pt x="8" y="42"/>
                  </a:lnTo>
                  <a:lnTo>
                    <a:pt x="9" y="44"/>
                  </a:lnTo>
                  <a:lnTo>
                    <a:pt x="9" y="45"/>
                  </a:lnTo>
                  <a:lnTo>
                    <a:pt x="10" y="45"/>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62" name="Freeform 54"/>
            <p:cNvSpPr>
              <a:spLocks/>
            </p:cNvSpPr>
            <p:nvPr/>
          </p:nvSpPr>
          <p:spPr bwMode="auto">
            <a:xfrm>
              <a:off x="1554" y="2461"/>
              <a:ext cx="9" cy="61"/>
            </a:xfrm>
            <a:custGeom>
              <a:avLst/>
              <a:gdLst>
                <a:gd name="T0" fmla="*/ 0 w 9"/>
                <a:gd name="T1" fmla="*/ 60 h 61"/>
                <a:gd name="T2" fmla="*/ 1 w 9"/>
                <a:gd name="T3" fmla="*/ 59 h 61"/>
                <a:gd name="T4" fmla="*/ 1 w 9"/>
                <a:gd name="T5" fmla="*/ 57 h 61"/>
                <a:gd name="T6" fmla="*/ 2 w 9"/>
                <a:gd name="T7" fmla="*/ 53 h 61"/>
                <a:gd name="T8" fmla="*/ 2 w 9"/>
                <a:gd name="T9" fmla="*/ 48 h 61"/>
                <a:gd name="T10" fmla="*/ 2 w 9"/>
                <a:gd name="T11" fmla="*/ 43 h 61"/>
                <a:gd name="T12" fmla="*/ 3 w 9"/>
                <a:gd name="T13" fmla="*/ 37 h 61"/>
                <a:gd name="T14" fmla="*/ 4 w 9"/>
                <a:gd name="T15" fmla="*/ 25 h 61"/>
                <a:gd name="T16" fmla="*/ 4 w 9"/>
                <a:gd name="T17" fmla="*/ 19 h 61"/>
                <a:gd name="T18" fmla="*/ 5 w 9"/>
                <a:gd name="T19" fmla="*/ 13 h 61"/>
                <a:gd name="T20" fmla="*/ 5 w 9"/>
                <a:gd name="T21" fmla="*/ 8 h 61"/>
                <a:gd name="T22" fmla="*/ 6 w 9"/>
                <a:gd name="T23" fmla="*/ 5 h 61"/>
                <a:gd name="T24" fmla="*/ 6 w 9"/>
                <a:gd name="T25" fmla="*/ 1 h 61"/>
                <a:gd name="T26" fmla="*/ 7 w 9"/>
                <a:gd name="T27" fmla="*/ 0 h 61"/>
                <a:gd name="T28" fmla="*/ 8 w 9"/>
                <a:gd name="T29" fmla="*/ 1 h 61"/>
                <a:gd name="T30" fmla="*/ 8 w 9"/>
                <a:gd name="T31" fmla="*/ 2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
                <a:gd name="T49" fmla="*/ 0 h 61"/>
                <a:gd name="T50" fmla="*/ 9 w 9"/>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 h="61">
                  <a:moveTo>
                    <a:pt x="0" y="60"/>
                  </a:moveTo>
                  <a:lnTo>
                    <a:pt x="1" y="59"/>
                  </a:lnTo>
                  <a:lnTo>
                    <a:pt x="1" y="57"/>
                  </a:lnTo>
                  <a:lnTo>
                    <a:pt x="2" y="53"/>
                  </a:lnTo>
                  <a:lnTo>
                    <a:pt x="2" y="48"/>
                  </a:lnTo>
                  <a:lnTo>
                    <a:pt x="2" y="43"/>
                  </a:lnTo>
                  <a:lnTo>
                    <a:pt x="3" y="37"/>
                  </a:lnTo>
                  <a:lnTo>
                    <a:pt x="4" y="25"/>
                  </a:lnTo>
                  <a:lnTo>
                    <a:pt x="4" y="19"/>
                  </a:lnTo>
                  <a:lnTo>
                    <a:pt x="5" y="13"/>
                  </a:lnTo>
                  <a:lnTo>
                    <a:pt x="5" y="8"/>
                  </a:lnTo>
                  <a:lnTo>
                    <a:pt x="6" y="5"/>
                  </a:lnTo>
                  <a:lnTo>
                    <a:pt x="6" y="1"/>
                  </a:lnTo>
                  <a:lnTo>
                    <a:pt x="7" y="0"/>
                  </a:lnTo>
                  <a:lnTo>
                    <a:pt x="8" y="1"/>
                  </a:lnTo>
                  <a:lnTo>
                    <a:pt x="8" y="2"/>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63" name="Freeform 55"/>
            <p:cNvSpPr>
              <a:spLocks/>
            </p:cNvSpPr>
            <p:nvPr/>
          </p:nvSpPr>
          <p:spPr bwMode="auto">
            <a:xfrm>
              <a:off x="1562" y="2463"/>
              <a:ext cx="13" cy="149"/>
            </a:xfrm>
            <a:custGeom>
              <a:avLst/>
              <a:gdLst>
                <a:gd name="T0" fmla="*/ 0 w 13"/>
                <a:gd name="T1" fmla="*/ 0 h 149"/>
                <a:gd name="T2" fmla="*/ 0 w 13"/>
                <a:gd name="T3" fmla="*/ 2 h 149"/>
                <a:gd name="T4" fmla="*/ 1 w 13"/>
                <a:gd name="T5" fmla="*/ 4 h 149"/>
                <a:gd name="T6" fmla="*/ 1 w 13"/>
                <a:gd name="T7" fmla="*/ 6 h 149"/>
                <a:gd name="T8" fmla="*/ 1 w 13"/>
                <a:gd name="T9" fmla="*/ 10 h 149"/>
                <a:gd name="T10" fmla="*/ 2 w 13"/>
                <a:gd name="T11" fmla="*/ 18 h 149"/>
                <a:gd name="T12" fmla="*/ 3 w 13"/>
                <a:gd name="T13" fmla="*/ 26 h 149"/>
                <a:gd name="T14" fmla="*/ 4 w 13"/>
                <a:gd name="T15" fmla="*/ 36 h 149"/>
                <a:gd name="T16" fmla="*/ 5 w 13"/>
                <a:gd name="T17" fmla="*/ 48 h 149"/>
                <a:gd name="T18" fmla="*/ 5 w 13"/>
                <a:gd name="T19" fmla="*/ 59 h 149"/>
                <a:gd name="T20" fmla="*/ 5 w 13"/>
                <a:gd name="T21" fmla="*/ 71 h 149"/>
                <a:gd name="T22" fmla="*/ 7 w 13"/>
                <a:gd name="T23" fmla="*/ 95 h 149"/>
                <a:gd name="T24" fmla="*/ 8 w 13"/>
                <a:gd name="T25" fmla="*/ 107 h 149"/>
                <a:gd name="T26" fmla="*/ 9 w 13"/>
                <a:gd name="T27" fmla="*/ 117 h 149"/>
                <a:gd name="T28" fmla="*/ 10 w 13"/>
                <a:gd name="T29" fmla="*/ 127 h 149"/>
                <a:gd name="T30" fmla="*/ 10 w 13"/>
                <a:gd name="T31" fmla="*/ 135 h 149"/>
                <a:gd name="T32" fmla="*/ 11 w 13"/>
                <a:gd name="T33" fmla="*/ 143 h 149"/>
                <a:gd name="T34" fmla="*/ 12 w 13"/>
                <a:gd name="T35" fmla="*/ 146 h 149"/>
                <a:gd name="T36" fmla="*/ 12 w 13"/>
                <a:gd name="T37" fmla="*/ 148 h 1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
                <a:gd name="T58" fmla="*/ 0 h 149"/>
                <a:gd name="T59" fmla="*/ 13 w 13"/>
                <a:gd name="T60" fmla="*/ 149 h 1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 h="149">
                  <a:moveTo>
                    <a:pt x="0" y="0"/>
                  </a:moveTo>
                  <a:lnTo>
                    <a:pt x="0" y="2"/>
                  </a:lnTo>
                  <a:lnTo>
                    <a:pt x="1" y="4"/>
                  </a:lnTo>
                  <a:lnTo>
                    <a:pt x="1" y="6"/>
                  </a:lnTo>
                  <a:lnTo>
                    <a:pt x="1" y="10"/>
                  </a:lnTo>
                  <a:lnTo>
                    <a:pt x="2" y="18"/>
                  </a:lnTo>
                  <a:lnTo>
                    <a:pt x="3" y="26"/>
                  </a:lnTo>
                  <a:lnTo>
                    <a:pt x="4" y="36"/>
                  </a:lnTo>
                  <a:lnTo>
                    <a:pt x="5" y="48"/>
                  </a:lnTo>
                  <a:lnTo>
                    <a:pt x="5" y="59"/>
                  </a:lnTo>
                  <a:lnTo>
                    <a:pt x="5" y="71"/>
                  </a:lnTo>
                  <a:lnTo>
                    <a:pt x="7" y="95"/>
                  </a:lnTo>
                  <a:lnTo>
                    <a:pt x="8" y="107"/>
                  </a:lnTo>
                  <a:lnTo>
                    <a:pt x="9" y="117"/>
                  </a:lnTo>
                  <a:lnTo>
                    <a:pt x="10" y="127"/>
                  </a:lnTo>
                  <a:lnTo>
                    <a:pt x="10" y="135"/>
                  </a:lnTo>
                  <a:lnTo>
                    <a:pt x="11" y="143"/>
                  </a:lnTo>
                  <a:lnTo>
                    <a:pt x="12" y="146"/>
                  </a:lnTo>
                  <a:lnTo>
                    <a:pt x="12" y="148"/>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64" name="Freeform 56"/>
            <p:cNvSpPr>
              <a:spLocks/>
            </p:cNvSpPr>
            <p:nvPr/>
          </p:nvSpPr>
          <p:spPr bwMode="auto">
            <a:xfrm>
              <a:off x="1574" y="2598"/>
              <a:ext cx="12" cy="16"/>
            </a:xfrm>
            <a:custGeom>
              <a:avLst/>
              <a:gdLst>
                <a:gd name="T0" fmla="*/ 0 w 12"/>
                <a:gd name="T1" fmla="*/ 13 h 16"/>
                <a:gd name="T2" fmla="*/ 0 w 12"/>
                <a:gd name="T3" fmla="*/ 14 h 16"/>
                <a:gd name="T4" fmla="*/ 1 w 12"/>
                <a:gd name="T5" fmla="*/ 15 h 16"/>
                <a:gd name="T6" fmla="*/ 2 w 12"/>
                <a:gd name="T7" fmla="*/ 15 h 16"/>
                <a:gd name="T8" fmla="*/ 4 w 12"/>
                <a:gd name="T9" fmla="*/ 13 h 16"/>
                <a:gd name="T10" fmla="*/ 6 w 12"/>
                <a:gd name="T11" fmla="*/ 11 h 16"/>
                <a:gd name="T12" fmla="*/ 7 w 12"/>
                <a:gd name="T13" fmla="*/ 8 h 16"/>
                <a:gd name="T14" fmla="*/ 9 w 12"/>
                <a:gd name="T15" fmla="*/ 6 h 16"/>
                <a:gd name="T16" fmla="*/ 10 w 12"/>
                <a:gd name="T17" fmla="*/ 2 h 16"/>
                <a:gd name="T18" fmla="*/ 11 w 12"/>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6"/>
                <a:gd name="T32" fmla="*/ 12 w 12"/>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6">
                  <a:moveTo>
                    <a:pt x="0" y="13"/>
                  </a:moveTo>
                  <a:lnTo>
                    <a:pt x="0" y="14"/>
                  </a:lnTo>
                  <a:lnTo>
                    <a:pt x="1" y="15"/>
                  </a:lnTo>
                  <a:lnTo>
                    <a:pt x="2" y="15"/>
                  </a:lnTo>
                  <a:lnTo>
                    <a:pt x="4" y="13"/>
                  </a:lnTo>
                  <a:lnTo>
                    <a:pt x="6" y="11"/>
                  </a:lnTo>
                  <a:lnTo>
                    <a:pt x="7" y="8"/>
                  </a:lnTo>
                  <a:lnTo>
                    <a:pt x="9" y="6"/>
                  </a:lnTo>
                  <a:lnTo>
                    <a:pt x="10" y="2"/>
                  </a:lnTo>
                  <a:lnTo>
                    <a:pt x="11"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65" name="Freeform 57"/>
            <p:cNvSpPr>
              <a:spLocks/>
            </p:cNvSpPr>
            <p:nvPr/>
          </p:nvSpPr>
          <p:spPr bwMode="auto">
            <a:xfrm>
              <a:off x="1585" y="2520"/>
              <a:ext cx="8" cy="79"/>
            </a:xfrm>
            <a:custGeom>
              <a:avLst/>
              <a:gdLst>
                <a:gd name="T0" fmla="*/ 0 w 8"/>
                <a:gd name="T1" fmla="*/ 78 h 79"/>
                <a:gd name="T2" fmla="*/ 0 w 8"/>
                <a:gd name="T3" fmla="*/ 77 h 79"/>
                <a:gd name="T4" fmla="*/ 0 w 8"/>
                <a:gd name="T5" fmla="*/ 75 h 79"/>
                <a:gd name="T6" fmla="*/ 1 w 8"/>
                <a:gd name="T7" fmla="*/ 71 h 79"/>
                <a:gd name="T8" fmla="*/ 1 w 8"/>
                <a:gd name="T9" fmla="*/ 65 h 79"/>
                <a:gd name="T10" fmla="*/ 1 w 8"/>
                <a:gd name="T11" fmla="*/ 58 h 79"/>
                <a:gd name="T12" fmla="*/ 1 w 8"/>
                <a:gd name="T13" fmla="*/ 50 h 79"/>
                <a:gd name="T14" fmla="*/ 2 w 8"/>
                <a:gd name="T15" fmla="*/ 42 h 79"/>
                <a:gd name="T16" fmla="*/ 2 w 8"/>
                <a:gd name="T17" fmla="*/ 34 h 79"/>
                <a:gd name="T18" fmla="*/ 2 w 8"/>
                <a:gd name="T19" fmla="*/ 26 h 79"/>
                <a:gd name="T20" fmla="*/ 2 w 8"/>
                <a:gd name="T21" fmla="*/ 18 h 79"/>
                <a:gd name="T22" fmla="*/ 3 w 8"/>
                <a:gd name="T23" fmla="*/ 12 h 79"/>
                <a:gd name="T24" fmla="*/ 3 w 8"/>
                <a:gd name="T25" fmla="*/ 6 h 79"/>
                <a:gd name="T26" fmla="*/ 4 w 8"/>
                <a:gd name="T27" fmla="*/ 3 h 79"/>
                <a:gd name="T28" fmla="*/ 4 w 8"/>
                <a:gd name="T29" fmla="*/ 1 h 79"/>
                <a:gd name="T30" fmla="*/ 5 w 8"/>
                <a:gd name="T31" fmla="*/ 0 h 79"/>
                <a:gd name="T32" fmla="*/ 6 w 8"/>
                <a:gd name="T33" fmla="*/ 0 h 79"/>
                <a:gd name="T34" fmla="*/ 6 w 8"/>
                <a:gd name="T35" fmla="*/ 1 h 79"/>
                <a:gd name="T36" fmla="*/ 6 w 8"/>
                <a:gd name="T37" fmla="*/ 3 h 79"/>
                <a:gd name="T38" fmla="*/ 6 w 8"/>
                <a:gd name="T39" fmla="*/ 5 h 79"/>
                <a:gd name="T40" fmla="*/ 7 w 8"/>
                <a:gd name="T41" fmla="*/ 8 h 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
                <a:gd name="T64" fmla="*/ 0 h 79"/>
                <a:gd name="T65" fmla="*/ 8 w 8"/>
                <a:gd name="T66" fmla="*/ 79 h 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 h="79">
                  <a:moveTo>
                    <a:pt x="0" y="78"/>
                  </a:moveTo>
                  <a:lnTo>
                    <a:pt x="0" y="77"/>
                  </a:lnTo>
                  <a:lnTo>
                    <a:pt x="0" y="75"/>
                  </a:lnTo>
                  <a:lnTo>
                    <a:pt x="1" y="71"/>
                  </a:lnTo>
                  <a:lnTo>
                    <a:pt x="1" y="65"/>
                  </a:lnTo>
                  <a:lnTo>
                    <a:pt x="1" y="58"/>
                  </a:lnTo>
                  <a:lnTo>
                    <a:pt x="1" y="50"/>
                  </a:lnTo>
                  <a:lnTo>
                    <a:pt x="2" y="42"/>
                  </a:lnTo>
                  <a:lnTo>
                    <a:pt x="2" y="34"/>
                  </a:lnTo>
                  <a:lnTo>
                    <a:pt x="2" y="26"/>
                  </a:lnTo>
                  <a:lnTo>
                    <a:pt x="2" y="18"/>
                  </a:lnTo>
                  <a:lnTo>
                    <a:pt x="3" y="12"/>
                  </a:lnTo>
                  <a:lnTo>
                    <a:pt x="3" y="6"/>
                  </a:lnTo>
                  <a:lnTo>
                    <a:pt x="4" y="3"/>
                  </a:lnTo>
                  <a:lnTo>
                    <a:pt x="4" y="1"/>
                  </a:lnTo>
                  <a:lnTo>
                    <a:pt x="5" y="0"/>
                  </a:lnTo>
                  <a:lnTo>
                    <a:pt x="6" y="0"/>
                  </a:lnTo>
                  <a:lnTo>
                    <a:pt x="6" y="1"/>
                  </a:lnTo>
                  <a:lnTo>
                    <a:pt x="6" y="3"/>
                  </a:lnTo>
                  <a:lnTo>
                    <a:pt x="6" y="5"/>
                  </a:lnTo>
                  <a:lnTo>
                    <a:pt x="7" y="8"/>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66" name="Freeform 58"/>
            <p:cNvSpPr>
              <a:spLocks/>
            </p:cNvSpPr>
            <p:nvPr/>
          </p:nvSpPr>
          <p:spPr bwMode="auto">
            <a:xfrm>
              <a:off x="1592" y="2528"/>
              <a:ext cx="48" cy="340"/>
            </a:xfrm>
            <a:custGeom>
              <a:avLst/>
              <a:gdLst>
                <a:gd name="T0" fmla="*/ 0 w 48"/>
                <a:gd name="T1" fmla="*/ 0 h 340"/>
                <a:gd name="T2" fmla="*/ 1 w 48"/>
                <a:gd name="T3" fmla="*/ 5 h 340"/>
                <a:gd name="T4" fmla="*/ 2 w 48"/>
                <a:gd name="T5" fmla="*/ 10 h 340"/>
                <a:gd name="T6" fmla="*/ 3 w 48"/>
                <a:gd name="T7" fmla="*/ 18 h 340"/>
                <a:gd name="T8" fmla="*/ 4 w 48"/>
                <a:gd name="T9" fmla="*/ 26 h 340"/>
                <a:gd name="T10" fmla="*/ 6 w 48"/>
                <a:gd name="T11" fmla="*/ 35 h 340"/>
                <a:gd name="T12" fmla="*/ 7 w 48"/>
                <a:gd name="T13" fmla="*/ 45 h 340"/>
                <a:gd name="T14" fmla="*/ 9 w 48"/>
                <a:gd name="T15" fmla="*/ 57 h 340"/>
                <a:gd name="T16" fmla="*/ 10 w 48"/>
                <a:gd name="T17" fmla="*/ 68 h 340"/>
                <a:gd name="T18" fmla="*/ 12 w 48"/>
                <a:gd name="T19" fmla="*/ 81 h 340"/>
                <a:gd name="T20" fmla="*/ 13 w 48"/>
                <a:gd name="T21" fmla="*/ 94 h 340"/>
                <a:gd name="T22" fmla="*/ 17 w 48"/>
                <a:gd name="T23" fmla="*/ 121 h 340"/>
                <a:gd name="T24" fmla="*/ 20 w 48"/>
                <a:gd name="T25" fmla="*/ 149 h 340"/>
                <a:gd name="T26" fmla="*/ 23 w 48"/>
                <a:gd name="T27" fmla="*/ 177 h 340"/>
                <a:gd name="T28" fmla="*/ 27 w 48"/>
                <a:gd name="T29" fmla="*/ 205 h 340"/>
                <a:gd name="T30" fmla="*/ 30 w 48"/>
                <a:gd name="T31" fmla="*/ 233 h 340"/>
                <a:gd name="T32" fmla="*/ 32 w 48"/>
                <a:gd name="T33" fmla="*/ 246 h 340"/>
                <a:gd name="T34" fmla="*/ 34 w 48"/>
                <a:gd name="T35" fmla="*/ 259 h 340"/>
                <a:gd name="T36" fmla="*/ 36 w 48"/>
                <a:gd name="T37" fmla="*/ 270 h 340"/>
                <a:gd name="T38" fmla="*/ 37 w 48"/>
                <a:gd name="T39" fmla="*/ 282 h 340"/>
                <a:gd name="T40" fmla="*/ 39 w 48"/>
                <a:gd name="T41" fmla="*/ 293 h 340"/>
                <a:gd name="T42" fmla="*/ 40 w 48"/>
                <a:gd name="T43" fmla="*/ 302 h 340"/>
                <a:gd name="T44" fmla="*/ 42 w 48"/>
                <a:gd name="T45" fmla="*/ 311 h 340"/>
                <a:gd name="T46" fmla="*/ 43 w 48"/>
                <a:gd name="T47" fmla="*/ 319 h 340"/>
                <a:gd name="T48" fmla="*/ 45 w 48"/>
                <a:gd name="T49" fmla="*/ 326 h 340"/>
                <a:gd name="T50" fmla="*/ 46 w 48"/>
                <a:gd name="T51" fmla="*/ 332 h 340"/>
                <a:gd name="T52" fmla="*/ 47 w 48"/>
                <a:gd name="T53" fmla="*/ 336 h 340"/>
                <a:gd name="T54" fmla="*/ 47 w 48"/>
                <a:gd name="T55" fmla="*/ 339 h 34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8"/>
                <a:gd name="T85" fmla="*/ 0 h 340"/>
                <a:gd name="T86" fmla="*/ 48 w 48"/>
                <a:gd name="T87" fmla="*/ 340 h 34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8" h="340">
                  <a:moveTo>
                    <a:pt x="0" y="0"/>
                  </a:moveTo>
                  <a:lnTo>
                    <a:pt x="1" y="5"/>
                  </a:lnTo>
                  <a:lnTo>
                    <a:pt x="2" y="10"/>
                  </a:lnTo>
                  <a:lnTo>
                    <a:pt x="3" y="18"/>
                  </a:lnTo>
                  <a:lnTo>
                    <a:pt x="4" y="26"/>
                  </a:lnTo>
                  <a:lnTo>
                    <a:pt x="6" y="35"/>
                  </a:lnTo>
                  <a:lnTo>
                    <a:pt x="7" y="45"/>
                  </a:lnTo>
                  <a:lnTo>
                    <a:pt x="9" y="57"/>
                  </a:lnTo>
                  <a:lnTo>
                    <a:pt x="10" y="68"/>
                  </a:lnTo>
                  <a:lnTo>
                    <a:pt x="12" y="81"/>
                  </a:lnTo>
                  <a:lnTo>
                    <a:pt x="13" y="94"/>
                  </a:lnTo>
                  <a:lnTo>
                    <a:pt x="17" y="121"/>
                  </a:lnTo>
                  <a:lnTo>
                    <a:pt x="20" y="149"/>
                  </a:lnTo>
                  <a:lnTo>
                    <a:pt x="23" y="177"/>
                  </a:lnTo>
                  <a:lnTo>
                    <a:pt x="27" y="205"/>
                  </a:lnTo>
                  <a:lnTo>
                    <a:pt x="30" y="233"/>
                  </a:lnTo>
                  <a:lnTo>
                    <a:pt x="32" y="246"/>
                  </a:lnTo>
                  <a:lnTo>
                    <a:pt x="34" y="259"/>
                  </a:lnTo>
                  <a:lnTo>
                    <a:pt x="36" y="270"/>
                  </a:lnTo>
                  <a:lnTo>
                    <a:pt x="37" y="282"/>
                  </a:lnTo>
                  <a:lnTo>
                    <a:pt x="39" y="293"/>
                  </a:lnTo>
                  <a:lnTo>
                    <a:pt x="40" y="302"/>
                  </a:lnTo>
                  <a:lnTo>
                    <a:pt x="42" y="311"/>
                  </a:lnTo>
                  <a:lnTo>
                    <a:pt x="43" y="319"/>
                  </a:lnTo>
                  <a:lnTo>
                    <a:pt x="45" y="326"/>
                  </a:lnTo>
                  <a:lnTo>
                    <a:pt x="46" y="332"/>
                  </a:lnTo>
                  <a:lnTo>
                    <a:pt x="47" y="336"/>
                  </a:lnTo>
                  <a:lnTo>
                    <a:pt x="47" y="339"/>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67" name="Freeform 59"/>
            <p:cNvSpPr>
              <a:spLocks/>
            </p:cNvSpPr>
            <p:nvPr/>
          </p:nvSpPr>
          <p:spPr bwMode="auto">
            <a:xfrm>
              <a:off x="1639" y="2669"/>
              <a:ext cx="15" cy="201"/>
            </a:xfrm>
            <a:custGeom>
              <a:avLst/>
              <a:gdLst>
                <a:gd name="T0" fmla="*/ 0 w 15"/>
                <a:gd name="T1" fmla="*/ 198 h 201"/>
                <a:gd name="T2" fmla="*/ 1 w 15"/>
                <a:gd name="T3" fmla="*/ 200 h 201"/>
                <a:gd name="T4" fmla="*/ 2 w 15"/>
                <a:gd name="T5" fmla="*/ 200 h 201"/>
                <a:gd name="T6" fmla="*/ 3 w 15"/>
                <a:gd name="T7" fmla="*/ 200 h 201"/>
                <a:gd name="T8" fmla="*/ 3 w 15"/>
                <a:gd name="T9" fmla="*/ 198 h 201"/>
                <a:gd name="T10" fmla="*/ 4 w 15"/>
                <a:gd name="T11" fmla="*/ 195 h 201"/>
                <a:gd name="T12" fmla="*/ 5 w 15"/>
                <a:gd name="T13" fmla="*/ 192 h 201"/>
                <a:gd name="T14" fmla="*/ 5 w 15"/>
                <a:gd name="T15" fmla="*/ 188 h 201"/>
                <a:gd name="T16" fmla="*/ 6 w 15"/>
                <a:gd name="T17" fmla="*/ 183 h 201"/>
                <a:gd name="T18" fmla="*/ 7 w 15"/>
                <a:gd name="T19" fmla="*/ 178 h 201"/>
                <a:gd name="T20" fmla="*/ 7 w 15"/>
                <a:gd name="T21" fmla="*/ 172 h 201"/>
                <a:gd name="T22" fmla="*/ 8 w 15"/>
                <a:gd name="T23" fmla="*/ 165 h 201"/>
                <a:gd name="T24" fmla="*/ 8 w 15"/>
                <a:gd name="T25" fmla="*/ 158 h 201"/>
                <a:gd name="T26" fmla="*/ 9 w 15"/>
                <a:gd name="T27" fmla="*/ 142 h 201"/>
                <a:gd name="T28" fmla="*/ 10 w 15"/>
                <a:gd name="T29" fmla="*/ 125 h 201"/>
                <a:gd name="T30" fmla="*/ 10 w 15"/>
                <a:gd name="T31" fmla="*/ 108 h 201"/>
                <a:gd name="T32" fmla="*/ 11 w 15"/>
                <a:gd name="T33" fmla="*/ 89 h 201"/>
                <a:gd name="T34" fmla="*/ 11 w 15"/>
                <a:gd name="T35" fmla="*/ 71 h 201"/>
                <a:gd name="T36" fmla="*/ 12 w 15"/>
                <a:gd name="T37" fmla="*/ 54 h 201"/>
                <a:gd name="T38" fmla="*/ 12 w 15"/>
                <a:gd name="T39" fmla="*/ 37 h 201"/>
                <a:gd name="T40" fmla="*/ 12 w 15"/>
                <a:gd name="T41" fmla="*/ 30 h 201"/>
                <a:gd name="T42" fmla="*/ 13 w 15"/>
                <a:gd name="T43" fmla="*/ 23 h 201"/>
                <a:gd name="T44" fmla="*/ 13 w 15"/>
                <a:gd name="T45" fmla="*/ 16 h 201"/>
                <a:gd name="T46" fmla="*/ 13 w 15"/>
                <a:gd name="T47" fmla="*/ 10 h 201"/>
                <a:gd name="T48" fmla="*/ 14 w 15"/>
                <a:gd name="T49" fmla="*/ 5 h 201"/>
                <a:gd name="T50" fmla="*/ 14 w 15"/>
                <a:gd name="T51" fmla="*/ 0 h 2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
                <a:gd name="T79" fmla="*/ 0 h 201"/>
                <a:gd name="T80" fmla="*/ 15 w 15"/>
                <a:gd name="T81" fmla="*/ 201 h 20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 h="201">
                  <a:moveTo>
                    <a:pt x="0" y="198"/>
                  </a:moveTo>
                  <a:lnTo>
                    <a:pt x="1" y="200"/>
                  </a:lnTo>
                  <a:lnTo>
                    <a:pt x="2" y="200"/>
                  </a:lnTo>
                  <a:lnTo>
                    <a:pt x="3" y="200"/>
                  </a:lnTo>
                  <a:lnTo>
                    <a:pt x="3" y="198"/>
                  </a:lnTo>
                  <a:lnTo>
                    <a:pt x="4" y="195"/>
                  </a:lnTo>
                  <a:lnTo>
                    <a:pt x="5" y="192"/>
                  </a:lnTo>
                  <a:lnTo>
                    <a:pt x="5" y="188"/>
                  </a:lnTo>
                  <a:lnTo>
                    <a:pt x="6" y="183"/>
                  </a:lnTo>
                  <a:lnTo>
                    <a:pt x="7" y="178"/>
                  </a:lnTo>
                  <a:lnTo>
                    <a:pt x="7" y="172"/>
                  </a:lnTo>
                  <a:lnTo>
                    <a:pt x="8" y="165"/>
                  </a:lnTo>
                  <a:lnTo>
                    <a:pt x="8" y="158"/>
                  </a:lnTo>
                  <a:lnTo>
                    <a:pt x="9" y="142"/>
                  </a:lnTo>
                  <a:lnTo>
                    <a:pt x="10" y="125"/>
                  </a:lnTo>
                  <a:lnTo>
                    <a:pt x="10" y="108"/>
                  </a:lnTo>
                  <a:lnTo>
                    <a:pt x="11" y="89"/>
                  </a:lnTo>
                  <a:lnTo>
                    <a:pt x="11" y="71"/>
                  </a:lnTo>
                  <a:lnTo>
                    <a:pt x="12" y="54"/>
                  </a:lnTo>
                  <a:lnTo>
                    <a:pt x="12" y="37"/>
                  </a:lnTo>
                  <a:lnTo>
                    <a:pt x="12" y="30"/>
                  </a:lnTo>
                  <a:lnTo>
                    <a:pt x="13" y="23"/>
                  </a:lnTo>
                  <a:lnTo>
                    <a:pt x="13" y="16"/>
                  </a:lnTo>
                  <a:lnTo>
                    <a:pt x="13" y="10"/>
                  </a:lnTo>
                  <a:lnTo>
                    <a:pt x="14" y="5"/>
                  </a:lnTo>
                  <a:lnTo>
                    <a:pt x="14"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68" name="Freeform 60"/>
            <p:cNvSpPr>
              <a:spLocks/>
            </p:cNvSpPr>
            <p:nvPr/>
          </p:nvSpPr>
          <p:spPr bwMode="auto">
            <a:xfrm>
              <a:off x="1653" y="2582"/>
              <a:ext cx="10" cy="88"/>
            </a:xfrm>
            <a:custGeom>
              <a:avLst/>
              <a:gdLst>
                <a:gd name="T0" fmla="*/ 0 w 10"/>
                <a:gd name="T1" fmla="*/ 87 h 88"/>
                <a:gd name="T2" fmla="*/ 1 w 10"/>
                <a:gd name="T3" fmla="*/ 70 h 88"/>
                <a:gd name="T4" fmla="*/ 2 w 10"/>
                <a:gd name="T5" fmla="*/ 55 h 88"/>
                <a:gd name="T6" fmla="*/ 4 w 10"/>
                <a:gd name="T7" fmla="*/ 40 h 88"/>
                <a:gd name="T8" fmla="*/ 4 w 10"/>
                <a:gd name="T9" fmla="*/ 34 h 88"/>
                <a:gd name="T10" fmla="*/ 5 w 10"/>
                <a:gd name="T11" fmla="*/ 28 h 88"/>
                <a:gd name="T12" fmla="*/ 5 w 10"/>
                <a:gd name="T13" fmla="*/ 22 h 88"/>
                <a:gd name="T14" fmla="*/ 6 w 10"/>
                <a:gd name="T15" fmla="*/ 16 h 88"/>
                <a:gd name="T16" fmla="*/ 6 w 10"/>
                <a:gd name="T17" fmla="*/ 12 h 88"/>
                <a:gd name="T18" fmla="*/ 7 w 10"/>
                <a:gd name="T19" fmla="*/ 8 h 88"/>
                <a:gd name="T20" fmla="*/ 7 w 10"/>
                <a:gd name="T21" fmla="*/ 5 h 88"/>
                <a:gd name="T22" fmla="*/ 8 w 10"/>
                <a:gd name="T23" fmla="*/ 3 h 88"/>
                <a:gd name="T24" fmla="*/ 8 w 10"/>
                <a:gd name="T25" fmla="*/ 1 h 88"/>
                <a:gd name="T26" fmla="*/ 9 w 10"/>
                <a:gd name="T27" fmla="*/ 0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88"/>
                <a:gd name="T44" fmla="*/ 10 w 10"/>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88">
                  <a:moveTo>
                    <a:pt x="0" y="87"/>
                  </a:moveTo>
                  <a:lnTo>
                    <a:pt x="1" y="70"/>
                  </a:lnTo>
                  <a:lnTo>
                    <a:pt x="2" y="55"/>
                  </a:lnTo>
                  <a:lnTo>
                    <a:pt x="4" y="40"/>
                  </a:lnTo>
                  <a:lnTo>
                    <a:pt x="4" y="34"/>
                  </a:lnTo>
                  <a:lnTo>
                    <a:pt x="5" y="28"/>
                  </a:lnTo>
                  <a:lnTo>
                    <a:pt x="5" y="22"/>
                  </a:lnTo>
                  <a:lnTo>
                    <a:pt x="6" y="16"/>
                  </a:lnTo>
                  <a:lnTo>
                    <a:pt x="6" y="12"/>
                  </a:lnTo>
                  <a:lnTo>
                    <a:pt x="7" y="8"/>
                  </a:lnTo>
                  <a:lnTo>
                    <a:pt x="7" y="5"/>
                  </a:lnTo>
                  <a:lnTo>
                    <a:pt x="8" y="3"/>
                  </a:lnTo>
                  <a:lnTo>
                    <a:pt x="8" y="1"/>
                  </a:lnTo>
                  <a:lnTo>
                    <a:pt x="9"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69" name="Freeform 61"/>
            <p:cNvSpPr>
              <a:spLocks/>
            </p:cNvSpPr>
            <p:nvPr/>
          </p:nvSpPr>
          <p:spPr bwMode="auto">
            <a:xfrm>
              <a:off x="1662" y="2582"/>
              <a:ext cx="11" cy="81"/>
            </a:xfrm>
            <a:custGeom>
              <a:avLst/>
              <a:gdLst>
                <a:gd name="T0" fmla="*/ 0 w 11"/>
                <a:gd name="T1" fmla="*/ 0 h 81"/>
                <a:gd name="T2" fmla="*/ 0 w 11"/>
                <a:gd name="T3" fmla="*/ 0 h 81"/>
                <a:gd name="T4" fmla="*/ 1 w 11"/>
                <a:gd name="T5" fmla="*/ 1 h 81"/>
                <a:gd name="T6" fmla="*/ 1 w 11"/>
                <a:gd name="T7" fmla="*/ 3 h 81"/>
                <a:gd name="T8" fmla="*/ 1 w 11"/>
                <a:gd name="T9" fmla="*/ 7 h 81"/>
                <a:gd name="T10" fmla="*/ 2 w 11"/>
                <a:gd name="T11" fmla="*/ 12 h 81"/>
                <a:gd name="T12" fmla="*/ 2 w 11"/>
                <a:gd name="T13" fmla="*/ 18 h 81"/>
                <a:gd name="T14" fmla="*/ 3 w 11"/>
                <a:gd name="T15" fmla="*/ 25 h 81"/>
                <a:gd name="T16" fmla="*/ 4 w 11"/>
                <a:gd name="T17" fmla="*/ 32 h 81"/>
                <a:gd name="T18" fmla="*/ 4 w 11"/>
                <a:gd name="T19" fmla="*/ 40 h 81"/>
                <a:gd name="T20" fmla="*/ 5 w 11"/>
                <a:gd name="T21" fmla="*/ 47 h 81"/>
                <a:gd name="T22" fmla="*/ 6 w 11"/>
                <a:gd name="T23" fmla="*/ 55 h 81"/>
                <a:gd name="T24" fmla="*/ 7 w 11"/>
                <a:gd name="T25" fmla="*/ 62 h 81"/>
                <a:gd name="T26" fmla="*/ 7 w 11"/>
                <a:gd name="T27" fmla="*/ 67 h 81"/>
                <a:gd name="T28" fmla="*/ 8 w 11"/>
                <a:gd name="T29" fmla="*/ 73 h 81"/>
                <a:gd name="T30" fmla="*/ 9 w 11"/>
                <a:gd name="T31" fmla="*/ 77 h 81"/>
                <a:gd name="T32" fmla="*/ 9 w 11"/>
                <a:gd name="T33" fmla="*/ 79 h 81"/>
                <a:gd name="T34" fmla="*/ 10 w 11"/>
                <a:gd name="T35" fmla="*/ 80 h 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81"/>
                <a:gd name="T56" fmla="*/ 11 w 11"/>
                <a:gd name="T57" fmla="*/ 81 h 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81">
                  <a:moveTo>
                    <a:pt x="0" y="0"/>
                  </a:moveTo>
                  <a:lnTo>
                    <a:pt x="0" y="0"/>
                  </a:lnTo>
                  <a:lnTo>
                    <a:pt x="1" y="1"/>
                  </a:lnTo>
                  <a:lnTo>
                    <a:pt x="1" y="3"/>
                  </a:lnTo>
                  <a:lnTo>
                    <a:pt x="1" y="7"/>
                  </a:lnTo>
                  <a:lnTo>
                    <a:pt x="2" y="12"/>
                  </a:lnTo>
                  <a:lnTo>
                    <a:pt x="2" y="18"/>
                  </a:lnTo>
                  <a:lnTo>
                    <a:pt x="3" y="25"/>
                  </a:lnTo>
                  <a:lnTo>
                    <a:pt x="4" y="32"/>
                  </a:lnTo>
                  <a:lnTo>
                    <a:pt x="4" y="40"/>
                  </a:lnTo>
                  <a:lnTo>
                    <a:pt x="5" y="47"/>
                  </a:lnTo>
                  <a:lnTo>
                    <a:pt x="6" y="55"/>
                  </a:lnTo>
                  <a:lnTo>
                    <a:pt x="7" y="62"/>
                  </a:lnTo>
                  <a:lnTo>
                    <a:pt x="7" y="67"/>
                  </a:lnTo>
                  <a:lnTo>
                    <a:pt x="8" y="73"/>
                  </a:lnTo>
                  <a:lnTo>
                    <a:pt x="9" y="77"/>
                  </a:lnTo>
                  <a:lnTo>
                    <a:pt x="9" y="79"/>
                  </a:lnTo>
                  <a:lnTo>
                    <a:pt x="10" y="8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70" name="Freeform 62"/>
            <p:cNvSpPr>
              <a:spLocks/>
            </p:cNvSpPr>
            <p:nvPr/>
          </p:nvSpPr>
          <p:spPr bwMode="auto">
            <a:xfrm>
              <a:off x="1672" y="2577"/>
              <a:ext cx="10" cy="86"/>
            </a:xfrm>
            <a:custGeom>
              <a:avLst/>
              <a:gdLst>
                <a:gd name="T0" fmla="*/ 0 w 10"/>
                <a:gd name="T1" fmla="*/ 85 h 86"/>
                <a:gd name="T2" fmla="*/ 1 w 10"/>
                <a:gd name="T3" fmla="*/ 84 h 86"/>
                <a:gd name="T4" fmla="*/ 1 w 10"/>
                <a:gd name="T5" fmla="*/ 82 h 86"/>
                <a:gd name="T6" fmla="*/ 2 w 10"/>
                <a:gd name="T7" fmla="*/ 79 h 86"/>
                <a:gd name="T8" fmla="*/ 2 w 10"/>
                <a:gd name="T9" fmla="*/ 74 h 86"/>
                <a:gd name="T10" fmla="*/ 3 w 10"/>
                <a:gd name="T11" fmla="*/ 69 h 86"/>
                <a:gd name="T12" fmla="*/ 3 w 10"/>
                <a:gd name="T13" fmla="*/ 62 h 86"/>
                <a:gd name="T14" fmla="*/ 4 w 10"/>
                <a:gd name="T15" fmla="*/ 56 h 86"/>
                <a:gd name="T16" fmla="*/ 5 w 10"/>
                <a:gd name="T17" fmla="*/ 49 h 86"/>
                <a:gd name="T18" fmla="*/ 6 w 10"/>
                <a:gd name="T19" fmla="*/ 35 h 86"/>
                <a:gd name="T20" fmla="*/ 7 w 10"/>
                <a:gd name="T21" fmla="*/ 21 h 86"/>
                <a:gd name="T22" fmla="*/ 7 w 10"/>
                <a:gd name="T23" fmla="*/ 15 h 86"/>
                <a:gd name="T24" fmla="*/ 8 w 10"/>
                <a:gd name="T25" fmla="*/ 9 h 86"/>
                <a:gd name="T26" fmla="*/ 8 w 10"/>
                <a:gd name="T27" fmla="*/ 4 h 86"/>
                <a:gd name="T28" fmla="*/ 9 w 10"/>
                <a:gd name="T29" fmla="*/ 0 h 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86"/>
                <a:gd name="T47" fmla="*/ 10 w 10"/>
                <a:gd name="T48" fmla="*/ 86 h 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86">
                  <a:moveTo>
                    <a:pt x="0" y="85"/>
                  </a:moveTo>
                  <a:lnTo>
                    <a:pt x="1" y="84"/>
                  </a:lnTo>
                  <a:lnTo>
                    <a:pt x="1" y="82"/>
                  </a:lnTo>
                  <a:lnTo>
                    <a:pt x="2" y="79"/>
                  </a:lnTo>
                  <a:lnTo>
                    <a:pt x="2" y="74"/>
                  </a:lnTo>
                  <a:lnTo>
                    <a:pt x="3" y="69"/>
                  </a:lnTo>
                  <a:lnTo>
                    <a:pt x="3" y="62"/>
                  </a:lnTo>
                  <a:lnTo>
                    <a:pt x="4" y="56"/>
                  </a:lnTo>
                  <a:lnTo>
                    <a:pt x="5" y="49"/>
                  </a:lnTo>
                  <a:lnTo>
                    <a:pt x="6" y="35"/>
                  </a:lnTo>
                  <a:lnTo>
                    <a:pt x="7" y="21"/>
                  </a:lnTo>
                  <a:lnTo>
                    <a:pt x="7" y="15"/>
                  </a:lnTo>
                  <a:lnTo>
                    <a:pt x="8" y="9"/>
                  </a:lnTo>
                  <a:lnTo>
                    <a:pt x="8" y="4"/>
                  </a:lnTo>
                  <a:lnTo>
                    <a:pt x="9"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71" name="Freeform 63"/>
            <p:cNvSpPr>
              <a:spLocks/>
            </p:cNvSpPr>
            <p:nvPr/>
          </p:nvSpPr>
          <p:spPr bwMode="auto">
            <a:xfrm>
              <a:off x="1681" y="2554"/>
              <a:ext cx="10" cy="24"/>
            </a:xfrm>
            <a:custGeom>
              <a:avLst/>
              <a:gdLst>
                <a:gd name="T0" fmla="*/ 0 w 10"/>
                <a:gd name="T1" fmla="*/ 23 h 24"/>
                <a:gd name="T2" fmla="*/ 2 w 10"/>
                <a:gd name="T3" fmla="*/ 15 h 24"/>
                <a:gd name="T4" fmla="*/ 5 w 10"/>
                <a:gd name="T5" fmla="*/ 8 h 24"/>
                <a:gd name="T6" fmla="*/ 7 w 10"/>
                <a:gd name="T7" fmla="*/ 3 h 24"/>
                <a:gd name="T8" fmla="*/ 9 w 10"/>
                <a:gd name="T9" fmla="*/ 0 h 24"/>
                <a:gd name="T10" fmla="*/ 0 60000 65536"/>
                <a:gd name="T11" fmla="*/ 0 60000 65536"/>
                <a:gd name="T12" fmla="*/ 0 60000 65536"/>
                <a:gd name="T13" fmla="*/ 0 60000 65536"/>
                <a:gd name="T14" fmla="*/ 0 60000 65536"/>
                <a:gd name="T15" fmla="*/ 0 w 10"/>
                <a:gd name="T16" fmla="*/ 0 h 24"/>
                <a:gd name="T17" fmla="*/ 10 w 10"/>
                <a:gd name="T18" fmla="*/ 24 h 24"/>
              </a:gdLst>
              <a:ahLst/>
              <a:cxnLst>
                <a:cxn ang="T10">
                  <a:pos x="T0" y="T1"/>
                </a:cxn>
                <a:cxn ang="T11">
                  <a:pos x="T2" y="T3"/>
                </a:cxn>
                <a:cxn ang="T12">
                  <a:pos x="T4" y="T5"/>
                </a:cxn>
                <a:cxn ang="T13">
                  <a:pos x="T6" y="T7"/>
                </a:cxn>
                <a:cxn ang="T14">
                  <a:pos x="T8" y="T9"/>
                </a:cxn>
              </a:cxnLst>
              <a:rect l="T15" t="T16" r="T17" b="T18"/>
              <a:pathLst>
                <a:path w="10" h="24">
                  <a:moveTo>
                    <a:pt x="0" y="23"/>
                  </a:moveTo>
                  <a:lnTo>
                    <a:pt x="2" y="15"/>
                  </a:lnTo>
                  <a:lnTo>
                    <a:pt x="5" y="8"/>
                  </a:lnTo>
                  <a:lnTo>
                    <a:pt x="7" y="3"/>
                  </a:lnTo>
                  <a:lnTo>
                    <a:pt x="9"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72" name="Freeform 64"/>
            <p:cNvSpPr>
              <a:spLocks/>
            </p:cNvSpPr>
            <p:nvPr/>
          </p:nvSpPr>
          <p:spPr bwMode="auto">
            <a:xfrm>
              <a:off x="1690" y="2544"/>
              <a:ext cx="10" cy="11"/>
            </a:xfrm>
            <a:custGeom>
              <a:avLst/>
              <a:gdLst>
                <a:gd name="T0" fmla="*/ 0 w 10"/>
                <a:gd name="T1" fmla="*/ 10 h 11"/>
                <a:gd name="T2" fmla="*/ 0 w 10"/>
                <a:gd name="T3" fmla="*/ 9 h 11"/>
                <a:gd name="T4" fmla="*/ 1 w 10"/>
                <a:gd name="T5" fmla="*/ 7 h 11"/>
                <a:gd name="T6" fmla="*/ 3 w 10"/>
                <a:gd name="T7" fmla="*/ 6 h 11"/>
                <a:gd name="T8" fmla="*/ 4 w 10"/>
                <a:gd name="T9" fmla="*/ 4 h 11"/>
                <a:gd name="T10" fmla="*/ 6 w 10"/>
                <a:gd name="T11" fmla="*/ 2 h 11"/>
                <a:gd name="T12" fmla="*/ 7 w 10"/>
                <a:gd name="T13" fmla="*/ 1 h 11"/>
                <a:gd name="T14" fmla="*/ 8 w 10"/>
                <a:gd name="T15" fmla="*/ 0 h 11"/>
                <a:gd name="T16" fmla="*/ 9 w 10"/>
                <a:gd name="T17" fmla="*/ 1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11"/>
                <a:gd name="T29" fmla="*/ 10 w 10"/>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11">
                  <a:moveTo>
                    <a:pt x="0" y="10"/>
                  </a:moveTo>
                  <a:lnTo>
                    <a:pt x="0" y="9"/>
                  </a:lnTo>
                  <a:lnTo>
                    <a:pt x="1" y="7"/>
                  </a:lnTo>
                  <a:lnTo>
                    <a:pt x="3" y="6"/>
                  </a:lnTo>
                  <a:lnTo>
                    <a:pt x="4" y="4"/>
                  </a:lnTo>
                  <a:lnTo>
                    <a:pt x="6" y="2"/>
                  </a:lnTo>
                  <a:lnTo>
                    <a:pt x="7" y="1"/>
                  </a:lnTo>
                  <a:lnTo>
                    <a:pt x="8" y="0"/>
                  </a:lnTo>
                  <a:lnTo>
                    <a:pt x="9" y="1"/>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73" name="Freeform 65"/>
            <p:cNvSpPr>
              <a:spLocks/>
            </p:cNvSpPr>
            <p:nvPr/>
          </p:nvSpPr>
          <p:spPr bwMode="auto">
            <a:xfrm>
              <a:off x="1699" y="2545"/>
              <a:ext cx="51" cy="323"/>
            </a:xfrm>
            <a:custGeom>
              <a:avLst/>
              <a:gdLst>
                <a:gd name="T0" fmla="*/ 0 w 51"/>
                <a:gd name="T1" fmla="*/ 0 h 323"/>
                <a:gd name="T2" fmla="*/ 1 w 51"/>
                <a:gd name="T3" fmla="*/ 6 h 323"/>
                <a:gd name="T4" fmla="*/ 2 w 51"/>
                <a:gd name="T5" fmla="*/ 12 h 323"/>
                <a:gd name="T6" fmla="*/ 3 w 51"/>
                <a:gd name="T7" fmla="*/ 20 h 323"/>
                <a:gd name="T8" fmla="*/ 5 w 51"/>
                <a:gd name="T9" fmla="*/ 28 h 323"/>
                <a:gd name="T10" fmla="*/ 6 w 51"/>
                <a:gd name="T11" fmla="*/ 37 h 323"/>
                <a:gd name="T12" fmla="*/ 8 w 51"/>
                <a:gd name="T13" fmla="*/ 47 h 323"/>
                <a:gd name="T14" fmla="*/ 9 w 51"/>
                <a:gd name="T15" fmla="*/ 57 h 323"/>
                <a:gd name="T16" fmla="*/ 11 w 51"/>
                <a:gd name="T17" fmla="*/ 69 h 323"/>
                <a:gd name="T18" fmla="*/ 12 w 51"/>
                <a:gd name="T19" fmla="*/ 80 h 323"/>
                <a:gd name="T20" fmla="*/ 14 w 51"/>
                <a:gd name="T21" fmla="*/ 92 h 323"/>
                <a:gd name="T22" fmla="*/ 17 w 51"/>
                <a:gd name="T23" fmla="*/ 117 h 323"/>
                <a:gd name="T24" fmla="*/ 21 w 51"/>
                <a:gd name="T25" fmla="*/ 143 h 323"/>
                <a:gd name="T26" fmla="*/ 25 w 51"/>
                <a:gd name="T27" fmla="*/ 169 h 323"/>
                <a:gd name="T28" fmla="*/ 29 w 51"/>
                <a:gd name="T29" fmla="*/ 196 h 323"/>
                <a:gd name="T30" fmla="*/ 33 w 51"/>
                <a:gd name="T31" fmla="*/ 221 h 323"/>
                <a:gd name="T32" fmla="*/ 35 w 51"/>
                <a:gd name="T33" fmla="*/ 233 h 323"/>
                <a:gd name="T34" fmla="*/ 36 w 51"/>
                <a:gd name="T35" fmla="*/ 245 h 323"/>
                <a:gd name="T36" fmla="*/ 37 w 51"/>
                <a:gd name="T37" fmla="*/ 256 h 323"/>
                <a:gd name="T38" fmla="*/ 39 w 51"/>
                <a:gd name="T39" fmla="*/ 267 h 323"/>
                <a:gd name="T40" fmla="*/ 41 w 51"/>
                <a:gd name="T41" fmla="*/ 277 h 323"/>
                <a:gd name="T42" fmla="*/ 42 w 51"/>
                <a:gd name="T43" fmla="*/ 286 h 323"/>
                <a:gd name="T44" fmla="*/ 44 w 51"/>
                <a:gd name="T45" fmla="*/ 294 h 323"/>
                <a:gd name="T46" fmla="*/ 45 w 51"/>
                <a:gd name="T47" fmla="*/ 302 h 323"/>
                <a:gd name="T48" fmla="*/ 47 w 51"/>
                <a:gd name="T49" fmla="*/ 309 h 323"/>
                <a:gd name="T50" fmla="*/ 48 w 51"/>
                <a:gd name="T51" fmla="*/ 314 h 323"/>
                <a:gd name="T52" fmla="*/ 49 w 51"/>
                <a:gd name="T53" fmla="*/ 319 h 323"/>
                <a:gd name="T54" fmla="*/ 50 w 51"/>
                <a:gd name="T55" fmla="*/ 322 h 3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1"/>
                <a:gd name="T85" fmla="*/ 0 h 323"/>
                <a:gd name="T86" fmla="*/ 51 w 51"/>
                <a:gd name="T87" fmla="*/ 323 h 3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1" h="323">
                  <a:moveTo>
                    <a:pt x="0" y="0"/>
                  </a:moveTo>
                  <a:lnTo>
                    <a:pt x="1" y="6"/>
                  </a:lnTo>
                  <a:lnTo>
                    <a:pt x="2" y="12"/>
                  </a:lnTo>
                  <a:lnTo>
                    <a:pt x="3" y="20"/>
                  </a:lnTo>
                  <a:lnTo>
                    <a:pt x="5" y="28"/>
                  </a:lnTo>
                  <a:lnTo>
                    <a:pt x="6" y="37"/>
                  </a:lnTo>
                  <a:lnTo>
                    <a:pt x="8" y="47"/>
                  </a:lnTo>
                  <a:lnTo>
                    <a:pt x="9" y="57"/>
                  </a:lnTo>
                  <a:lnTo>
                    <a:pt x="11" y="69"/>
                  </a:lnTo>
                  <a:lnTo>
                    <a:pt x="12" y="80"/>
                  </a:lnTo>
                  <a:lnTo>
                    <a:pt x="14" y="92"/>
                  </a:lnTo>
                  <a:lnTo>
                    <a:pt x="17" y="117"/>
                  </a:lnTo>
                  <a:lnTo>
                    <a:pt x="21" y="143"/>
                  </a:lnTo>
                  <a:lnTo>
                    <a:pt x="25" y="169"/>
                  </a:lnTo>
                  <a:lnTo>
                    <a:pt x="29" y="196"/>
                  </a:lnTo>
                  <a:lnTo>
                    <a:pt x="33" y="221"/>
                  </a:lnTo>
                  <a:lnTo>
                    <a:pt x="35" y="233"/>
                  </a:lnTo>
                  <a:lnTo>
                    <a:pt x="36" y="245"/>
                  </a:lnTo>
                  <a:lnTo>
                    <a:pt x="37" y="256"/>
                  </a:lnTo>
                  <a:lnTo>
                    <a:pt x="39" y="267"/>
                  </a:lnTo>
                  <a:lnTo>
                    <a:pt x="41" y="277"/>
                  </a:lnTo>
                  <a:lnTo>
                    <a:pt x="42" y="286"/>
                  </a:lnTo>
                  <a:lnTo>
                    <a:pt x="44" y="294"/>
                  </a:lnTo>
                  <a:lnTo>
                    <a:pt x="45" y="302"/>
                  </a:lnTo>
                  <a:lnTo>
                    <a:pt x="47" y="309"/>
                  </a:lnTo>
                  <a:lnTo>
                    <a:pt x="48" y="314"/>
                  </a:lnTo>
                  <a:lnTo>
                    <a:pt x="49" y="319"/>
                  </a:lnTo>
                  <a:lnTo>
                    <a:pt x="50" y="322"/>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74" name="Freeform 66"/>
            <p:cNvSpPr>
              <a:spLocks/>
            </p:cNvSpPr>
            <p:nvPr/>
          </p:nvSpPr>
          <p:spPr bwMode="auto">
            <a:xfrm>
              <a:off x="1749" y="2718"/>
              <a:ext cx="8" cy="154"/>
            </a:xfrm>
            <a:custGeom>
              <a:avLst/>
              <a:gdLst>
                <a:gd name="T0" fmla="*/ 0 w 8"/>
                <a:gd name="T1" fmla="*/ 149 h 154"/>
                <a:gd name="T2" fmla="*/ 1 w 8"/>
                <a:gd name="T3" fmla="*/ 151 h 154"/>
                <a:gd name="T4" fmla="*/ 2 w 8"/>
                <a:gd name="T5" fmla="*/ 152 h 154"/>
                <a:gd name="T6" fmla="*/ 2 w 8"/>
                <a:gd name="T7" fmla="*/ 153 h 154"/>
                <a:gd name="T8" fmla="*/ 3 w 8"/>
                <a:gd name="T9" fmla="*/ 152 h 154"/>
                <a:gd name="T10" fmla="*/ 4 w 8"/>
                <a:gd name="T11" fmla="*/ 151 h 154"/>
                <a:gd name="T12" fmla="*/ 4 w 8"/>
                <a:gd name="T13" fmla="*/ 149 h 154"/>
                <a:gd name="T14" fmla="*/ 4 w 8"/>
                <a:gd name="T15" fmla="*/ 146 h 154"/>
                <a:gd name="T16" fmla="*/ 5 w 8"/>
                <a:gd name="T17" fmla="*/ 143 h 154"/>
                <a:gd name="T18" fmla="*/ 5 w 8"/>
                <a:gd name="T19" fmla="*/ 138 h 154"/>
                <a:gd name="T20" fmla="*/ 5 w 8"/>
                <a:gd name="T21" fmla="*/ 134 h 154"/>
                <a:gd name="T22" fmla="*/ 6 w 8"/>
                <a:gd name="T23" fmla="*/ 129 h 154"/>
                <a:gd name="T24" fmla="*/ 6 w 8"/>
                <a:gd name="T25" fmla="*/ 123 h 154"/>
                <a:gd name="T26" fmla="*/ 6 w 8"/>
                <a:gd name="T27" fmla="*/ 111 h 154"/>
                <a:gd name="T28" fmla="*/ 6 w 8"/>
                <a:gd name="T29" fmla="*/ 97 h 154"/>
                <a:gd name="T30" fmla="*/ 6 w 8"/>
                <a:gd name="T31" fmla="*/ 84 h 154"/>
                <a:gd name="T32" fmla="*/ 6 w 8"/>
                <a:gd name="T33" fmla="*/ 69 h 154"/>
                <a:gd name="T34" fmla="*/ 6 w 8"/>
                <a:gd name="T35" fmla="*/ 55 h 154"/>
                <a:gd name="T36" fmla="*/ 6 w 8"/>
                <a:gd name="T37" fmla="*/ 41 h 154"/>
                <a:gd name="T38" fmla="*/ 6 w 8"/>
                <a:gd name="T39" fmla="*/ 28 h 154"/>
                <a:gd name="T40" fmla="*/ 6 w 8"/>
                <a:gd name="T41" fmla="*/ 17 h 154"/>
                <a:gd name="T42" fmla="*/ 6 w 8"/>
                <a:gd name="T43" fmla="*/ 12 h 154"/>
                <a:gd name="T44" fmla="*/ 7 w 8"/>
                <a:gd name="T45" fmla="*/ 7 h 154"/>
                <a:gd name="T46" fmla="*/ 7 w 8"/>
                <a:gd name="T47" fmla="*/ 3 h 154"/>
                <a:gd name="T48" fmla="*/ 7 w 8"/>
                <a:gd name="T49" fmla="*/ 0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
                <a:gd name="T76" fmla="*/ 0 h 154"/>
                <a:gd name="T77" fmla="*/ 8 w 8"/>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 h="154">
                  <a:moveTo>
                    <a:pt x="0" y="149"/>
                  </a:moveTo>
                  <a:lnTo>
                    <a:pt x="1" y="151"/>
                  </a:lnTo>
                  <a:lnTo>
                    <a:pt x="2" y="152"/>
                  </a:lnTo>
                  <a:lnTo>
                    <a:pt x="2" y="153"/>
                  </a:lnTo>
                  <a:lnTo>
                    <a:pt x="3" y="152"/>
                  </a:lnTo>
                  <a:lnTo>
                    <a:pt x="4" y="151"/>
                  </a:lnTo>
                  <a:lnTo>
                    <a:pt x="4" y="149"/>
                  </a:lnTo>
                  <a:lnTo>
                    <a:pt x="4" y="146"/>
                  </a:lnTo>
                  <a:lnTo>
                    <a:pt x="5" y="143"/>
                  </a:lnTo>
                  <a:lnTo>
                    <a:pt x="5" y="138"/>
                  </a:lnTo>
                  <a:lnTo>
                    <a:pt x="5" y="134"/>
                  </a:lnTo>
                  <a:lnTo>
                    <a:pt x="6" y="129"/>
                  </a:lnTo>
                  <a:lnTo>
                    <a:pt x="6" y="123"/>
                  </a:lnTo>
                  <a:lnTo>
                    <a:pt x="6" y="111"/>
                  </a:lnTo>
                  <a:lnTo>
                    <a:pt x="6" y="97"/>
                  </a:lnTo>
                  <a:lnTo>
                    <a:pt x="6" y="84"/>
                  </a:lnTo>
                  <a:lnTo>
                    <a:pt x="6" y="69"/>
                  </a:lnTo>
                  <a:lnTo>
                    <a:pt x="6" y="55"/>
                  </a:lnTo>
                  <a:lnTo>
                    <a:pt x="6" y="41"/>
                  </a:lnTo>
                  <a:lnTo>
                    <a:pt x="6" y="28"/>
                  </a:lnTo>
                  <a:lnTo>
                    <a:pt x="6" y="17"/>
                  </a:lnTo>
                  <a:lnTo>
                    <a:pt x="6" y="12"/>
                  </a:lnTo>
                  <a:lnTo>
                    <a:pt x="7" y="7"/>
                  </a:lnTo>
                  <a:lnTo>
                    <a:pt x="7" y="3"/>
                  </a:lnTo>
                  <a:lnTo>
                    <a:pt x="7"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75" name="Freeform 67"/>
            <p:cNvSpPr>
              <a:spLocks/>
            </p:cNvSpPr>
            <p:nvPr/>
          </p:nvSpPr>
          <p:spPr bwMode="auto">
            <a:xfrm>
              <a:off x="1756" y="2666"/>
              <a:ext cx="11" cy="53"/>
            </a:xfrm>
            <a:custGeom>
              <a:avLst/>
              <a:gdLst>
                <a:gd name="T0" fmla="*/ 0 w 11"/>
                <a:gd name="T1" fmla="*/ 52 h 53"/>
                <a:gd name="T2" fmla="*/ 1 w 11"/>
                <a:gd name="T3" fmla="*/ 43 h 53"/>
                <a:gd name="T4" fmla="*/ 2 w 11"/>
                <a:gd name="T5" fmla="*/ 35 h 53"/>
                <a:gd name="T6" fmla="*/ 3 w 11"/>
                <a:gd name="T7" fmla="*/ 28 h 53"/>
                <a:gd name="T8" fmla="*/ 4 w 11"/>
                <a:gd name="T9" fmla="*/ 23 h 53"/>
                <a:gd name="T10" fmla="*/ 8 w 11"/>
                <a:gd name="T11" fmla="*/ 12 h 53"/>
                <a:gd name="T12" fmla="*/ 9 w 11"/>
                <a:gd name="T13" fmla="*/ 6 h 53"/>
                <a:gd name="T14" fmla="*/ 10 w 11"/>
                <a:gd name="T15" fmla="*/ 0 h 53"/>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53"/>
                <a:gd name="T26" fmla="*/ 11 w 11"/>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53">
                  <a:moveTo>
                    <a:pt x="0" y="52"/>
                  </a:moveTo>
                  <a:lnTo>
                    <a:pt x="1" y="43"/>
                  </a:lnTo>
                  <a:lnTo>
                    <a:pt x="2" y="35"/>
                  </a:lnTo>
                  <a:lnTo>
                    <a:pt x="3" y="28"/>
                  </a:lnTo>
                  <a:lnTo>
                    <a:pt x="4" y="23"/>
                  </a:lnTo>
                  <a:lnTo>
                    <a:pt x="8" y="12"/>
                  </a:lnTo>
                  <a:lnTo>
                    <a:pt x="9" y="6"/>
                  </a:lnTo>
                  <a:lnTo>
                    <a:pt x="10"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76" name="Freeform 68"/>
            <p:cNvSpPr>
              <a:spLocks/>
            </p:cNvSpPr>
            <p:nvPr/>
          </p:nvSpPr>
          <p:spPr bwMode="auto">
            <a:xfrm>
              <a:off x="1766" y="2580"/>
              <a:ext cx="10" cy="87"/>
            </a:xfrm>
            <a:custGeom>
              <a:avLst/>
              <a:gdLst>
                <a:gd name="T0" fmla="*/ 0 w 10"/>
                <a:gd name="T1" fmla="*/ 86 h 87"/>
                <a:gd name="T2" fmla="*/ 1 w 10"/>
                <a:gd name="T3" fmla="*/ 77 h 87"/>
                <a:gd name="T4" fmla="*/ 2 w 10"/>
                <a:gd name="T5" fmla="*/ 67 h 87"/>
                <a:gd name="T6" fmla="*/ 4 w 10"/>
                <a:gd name="T7" fmla="*/ 55 h 87"/>
                <a:gd name="T8" fmla="*/ 5 w 10"/>
                <a:gd name="T9" fmla="*/ 44 h 87"/>
                <a:gd name="T10" fmla="*/ 6 w 10"/>
                <a:gd name="T11" fmla="*/ 32 h 87"/>
                <a:gd name="T12" fmla="*/ 7 w 10"/>
                <a:gd name="T13" fmla="*/ 21 h 87"/>
                <a:gd name="T14" fmla="*/ 8 w 10"/>
                <a:gd name="T15" fmla="*/ 10 h 87"/>
                <a:gd name="T16" fmla="*/ 9 w 10"/>
                <a:gd name="T17" fmla="*/ 0 h 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87"/>
                <a:gd name="T29" fmla="*/ 10 w 10"/>
                <a:gd name="T30" fmla="*/ 87 h 8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87">
                  <a:moveTo>
                    <a:pt x="0" y="86"/>
                  </a:moveTo>
                  <a:lnTo>
                    <a:pt x="1" y="77"/>
                  </a:lnTo>
                  <a:lnTo>
                    <a:pt x="2" y="67"/>
                  </a:lnTo>
                  <a:lnTo>
                    <a:pt x="4" y="55"/>
                  </a:lnTo>
                  <a:lnTo>
                    <a:pt x="5" y="44"/>
                  </a:lnTo>
                  <a:lnTo>
                    <a:pt x="6" y="32"/>
                  </a:lnTo>
                  <a:lnTo>
                    <a:pt x="7" y="21"/>
                  </a:lnTo>
                  <a:lnTo>
                    <a:pt x="8" y="10"/>
                  </a:lnTo>
                  <a:lnTo>
                    <a:pt x="9"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77" name="Freeform 69"/>
            <p:cNvSpPr>
              <a:spLocks/>
            </p:cNvSpPr>
            <p:nvPr/>
          </p:nvSpPr>
          <p:spPr bwMode="auto">
            <a:xfrm>
              <a:off x="1775" y="2512"/>
              <a:ext cx="9" cy="69"/>
            </a:xfrm>
            <a:custGeom>
              <a:avLst/>
              <a:gdLst>
                <a:gd name="T0" fmla="*/ 0 w 9"/>
                <a:gd name="T1" fmla="*/ 68 h 69"/>
                <a:gd name="T2" fmla="*/ 1 w 9"/>
                <a:gd name="T3" fmla="*/ 63 h 69"/>
                <a:gd name="T4" fmla="*/ 1 w 9"/>
                <a:gd name="T5" fmla="*/ 57 h 69"/>
                <a:gd name="T6" fmla="*/ 2 w 9"/>
                <a:gd name="T7" fmla="*/ 46 h 69"/>
                <a:gd name="T8" fmla="*/ 3 w 9"/>
                <a:gd name="T9" fmla="*/ 34 h 69"/>
                <a:gd name="T10" fmla="*/ 5 w 9"/>
                <a:gd name="T11" fmla="*/ 23 h 69"/>
                <a:gd name="T12" fmla="*/ 5 w 9"/>
                <a:gd name="T13" fmla="*/ 17 h 69"/>
                <a:gd name="T14" fmla="*/ 6 w 9"/>
                <a:gd name="T15" fmla="*/ 13 h 69"/>
                <a:gd name="T16" fmla="*/ 6 w 9"/>
                <a:gd name="T17" fmla="*/ 8 h 69"/>
                <a:gd name="T18" fmla="*/ 7 w 9"/>
                <a:gd name="T19" fmla="*/ 5 h 69"/>
                <a:gd name="T20" fmla="*/ 7 w 9"/>
                <a:gd name="T21" fmla="*/ 2 h 69"/>
                <a:gd name="T22" fmla="*/ 7 w 9"/>
                <a:gd name="T23" fmla="*/ 1 h 69"/>
                <a:gd name="T24" fmla="*/ 7 w 9"/>
                <a:gd name="T25" fmla="*/ 0 h 69"/>
                <a:gd name="T26" fmla="*/ 8 w 9"/>
                <a:gd name="T27" fmla="*/ 1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
                <a:gd name="T43" fmla="*/ 0 h 69"/>
                <a:gd name="T44" fmla="*/ 9 w 9"/>
                <a:gd name="T45" fmla="*/ 69 h 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 h="69">
                  <a:moveTo>
                    <a:pt x="0" y="68"/>
                  </a:moveTo>
                  <a:lnTo>
                    <a:pt x="1" y="63"/>
                  </a:lnTo>
                  <a:lnTo>
                    <a:pt x="1" y="57"/>
                  </a:lnTo>
                  <a:lnTo>
                    <a:pt x="2" y="46"/>
                  </a:lnTo>
                  <a:lnTo>
                    <a:pt x="3" y="34"/>
                  </a:lnTo>
                  <a:lnTo>
                    <a:pt x="5" y="23"/>
                  </a:lnTo>
                  <a:lnTo>
                    <a:pt x="5" y="17"/>
                  </a:lnTo>
                  <a:lnTo>
                    <a:pt x="6" y="13"/>
                  </a:lnTo>
                  <a:lnTo>
                    <a:pt x="6" y="8"/>
                  </a:lnTo>
                  <a:lnTo>
                    <a:pt x="7" y="5"/>
                  </a:lnTo>
                  <a:lnTo>
                    <a:pt x="7" y="2"/>
                  </a:lnTo>
                  <a:lnTo>
                    <a:pt x="7" y="1"/>
                  </a:lnTo>
                  <a:lnTo>
                    <a:pt x="7" y="0"/>
                  </a:lnTo>
                  <a:lnTo>
                    <a:pt x="8" y="1"/>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78" name="Freeform 70"/>
            <p:cNvSpPr>
              <a:spLocks/>
            </p:cNvSpPr>
            <p:nvPr/>
          </p:nvSpPr>
          <p:spPr bwMode="auto">
            <a:xfrm>
              <a:off x="1783" y="2513"/>
              <a:ext cx="9" cy="105"/>
            </a:xfrm>
            <a:custGeom>
              <a:avLst/>
              <a:gdLst>
                <a:gd name="T0" fmla="*/ 0 w 9"/>
                <a:gd name="T1" fmla="*/ 0 h 105"/>
                <a:gd name="T2" fmla="*/ 0 w 9"/>
                <a:gd name="T3" fmla="*/ 1 h 105"/>
                <a:gd name="T4" fmla="*/ 1 w 9"/>
                <a:gd name="T5" fmla="*/ 3 h 105"/>
                <a:gd name="T6" fmla="*/ 1 w 9"/>
                <a:gd name="T7" fmla="*/ 7 h 105"/>
                <a:gd name="T8" fmla="*/ 1 w 9"/>
                <a:gd name="T9" fmla="*/ 11 h 105"/>
                <a:gd name="T10" fmla="*/ 1 w 9"/>
                <a:gd name="T11" fmla="*/ 16 h 105"/>
                <a:gd name="T12" fmla="*/ 1 w 9"/>
                <a:gd name="T13" fmla="*/ 22 h 105"/>
                <a:gd name="T14" fmla="*/ 2 w 9"/>
                <a:gd name="T15" fmla="*/ 27 h 105"/>
                <a:gd name="T16" fmla="*/ 2 w 9"/>
                <a:gd name="T17" fmla="*/ 34 h 105"/>
                <a:gd name="T18" fmla="*/ 2 w 9"/>
                <a:gd name="T19" fmla="*/ 42 h 105"/>
                <a:gd name="T20" fmla="*/ 2 w 9"/>
                <a:gd name="T21" fmla="*/ 49 h 105"/>
                <a:gd name="T22" fmla="*/ 3 w 9"/>
                <a:gd name="T23" fmla="*/ 66 h 105"/>
                <a:gd name="T24" fmla="*/ 5 w 9"/>
                <a:gd name="T25" fmla="*/ 84 h 105"/>
                <a:gd name="T26" fmla="*/ 8 w 9"/>
                <a:gd name="T27" fmla="*/ 104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
                <a:gd name="T43" fmla="*/ 0 h 105"/>
                <a:gd name="T44" fmla="*/ 9 w 9"/>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 h="105">
                  <a:moveTo>
                    <a:pt x="0" y="0"/>
                  </a:moveTo>
                  <a:lnTo>
                    <a:pt x="0" y="1"/>
                  </a:lnTo>
                  <a:lnTo>
                    <a:pt x="1" y="3"/>
                  </a:lnTo>
                  <a:lnTo>
                    <a:pt x="1" y="7"/>
                  </a:lnTo>
                  <a:lnTo>
                    <a:pt x="1" y="11"/>
                  </a:lnTo>
                  <a:lnTo>
                    <a:pt x="1" y="16"/>
                  </a:lnTo>
                  <a:lnTo>
                    <a:pt x="1" y="22"/>
                  </a:lnTo>
                  <a:lnTo>
                    <a:pt x="2" y="27"/>
                  </a:lnTo>
                  <a:lnTo>
                    <a:pt x="2" y="34"/>
                  </a:lnTo>
                  <a:lnTo>
                    <a:pt x="2" y="42"/>
                  </a:lnTo>
                  <a:lnTo>
                    <a:pt x="2" y="49"/>
                  </a:lnTo>
                  <a:lnTo>
                    <a:pt x="3" y="66"/>
                  </a:lnTo>
                  <a:lnTo>
                    <a:pt x="5" y="84"/>
                  </a:lnTo>
                  <a:lnTo>
                    <a:pt x="8" y="104"/>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79" name="Freeform 71"/>
            <p:cNvSpPr>
              <a:spLocks/>
            </p:cNvSpPr>
            <p:nvPr/>
          </p:nvSpPr>
          <p:spPr bwMode="auto">
            <a:xfrm>
              <a:off x="1791" y="2617"/>
              <a:ext cx="50" cy="251"/>
            </a:xfrm>
            <a:custGeom>
              <a:avLst/>
              <a:gdLst>
                <a:gd name="T0" fmla="*/ 0 w 50"/>
                <a:gd name="T1" fmla="*/ 0 h 251"/>
                <a:gd name="T2" fmla="*/ 1 w 50"/>
                <a:gd name="T3" fmla="*/ 5 h 251"/>
                <a:gd name="T4" fmla="*/ 2 w 50"/>
                <a:gd name="T5" fmla="*/ 12 h 251"/>
                <a:gd name="T6" fmla="*/ 3 w 50"/>
                <a:gd name="T7" fmla="*/ 19 h 251"/>
                <a:gd name="T8" fmla="*/ 5 w 50"/>
                <a:gd name="T9" fmla="*/ 27 h 251"/>
                <a:gd name="T10" fmla="*/ 7 w 50"/>
                <a:gd name="T11" fmla="*/ 43 h 251"/>
                <a:gd name="T12" fmla="*/ 11 w 50"/>
                <a:gd name="T13" fmla="*/ 60 h 251"/>
                <a:gd name="T14" fmla="*/ 14 w 50"/>
                <a:gd name="T15" fmla="*/ 79 h 251"/>
                <a:gd name="T16" fmla="*/ 17 w 50"/>
                <a:gd name="T17" fmla="*/ 99 h 251"/>
                <a:gd name="T18" fmla="*/ 24 w 50"/>
                <a:gd name="T19" fmla="*/ 139 h 251"/>
                <a:gd name="T20" fmla="*/ 28 w 50"/>
                <a:gd name="T21" fmla="*/ 158 h 251"/>
                <a:gd name="T22" fmla="*/ 32 w 50"/>
                <a:gd name="T23" fmla="*/ 176 h 251"/>
                <a:gd name="T24" fmla="*/ 36 w 50"/>
                <a:gd name="T25" fmla="*/ 194 h 251"/>
                <a:gd name="T26" fmla="*/ 37 w 50"/>
                <a:gd name="T27" fmla="*/ 202 h 251"/>
                <a:gd name="T28" fmla="*/ 39 w 50"/>
                <a:gd name="T29" fmla="*/ 210 h 251"/>
                <a:gd name="T30" fmla="*/ 40 w 50"/>
                <a:gd name="T31" fmla="*/ 217 h 251"/>
                <a:gd name="T32" fmla="*/ 41 w 50"/>
                <a:gd name="T33" fmla="*/ 223 h 251"/>
                <a:gd name="T34" fmla="*/ 43 w 50"/>
                <a:gd name="T35" fmla="*/ 230 h 251"/>
                <a:gd name="T36" fmla="*/ 44 w 50"/>
                <a:gd name="T37" fmla="*/ 235 h 251"/>
                <a:gd name="T38" fmla="*/ 46 w 50"/>
                <a:gd name="T39" fmla="*/ 240 h 251"/>
                <a:gd name="T40" fmla="*/ 47 w 50"/>
                <a:gd name="T41" fmla="*/ 244 h 251"/>
                <a:gd name="T42" fmla="*/ 48 w 50"/>
                <a:gd name="T43" fmla="*/ 247 h 251"/>
                <a:gd name="T44" fmla="*/ 49 w 50"/>
                <a:gd name="T45" fmla="*/ 250 h 2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251"/>
                <a:gd name="T71" fmla="*/ 50 w 50"/>
                <a:gd name="T72" fmla="*/ 251 h 2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251">
                  <a:moveTo>
                    <a:pt x="0" y="0"/>
                  </a:moveTo>
                  <a:lnTo>
                    <a:pt x="1" y="5"/>
                  </a:lnTo>
                  <a:lnTo>
                    <a:pt x="2" y="12"/>
                  </a:lnTo>
                  <a:lnTo>
                    <a:pt x="3" y="19"/>
                  </a:lnTo>
                  <a:lnTo>
                    <a:pt x="5" y="27"/>
                  </a:lnTo>
                  <a:lnTo>
                    <a:pt x="7" y="43"/>
                  </a:lnTo>
                  <a:lnTo>
                    <a:pt x="11" y="60"/>
                  </a:lnTo>
                  <a:lnTo>
                    <a:pt x="14" y="79"/>
                  </a:lnTo>
                  <a:lnTo>
                    <a:pt x="17" y="99"/>
                  </a:lnTo>
                  <a:lnTo>
                    <a:pt x="24" y="139"/>
                  </a:lnTo>
                  <a:lnTo>
                    <a:pt x="28" y="158"/>
                  </a:lnTo>
                  <a:lnTo>
                    <a:pt x="32" y="176"/>
                  </a:lnTo>
                  <a:lnTo>
                    <a:pt x="36" y="194"/>
                  </a:lnTo>
                  <a:lnTo>
                    <a:pt x="37" y="202"/>
                  </a:lnTo>
                  <a:lnTo>
                    <a:pt x="39" y="210"/>
                  </a:lnTo>
                  <a:lnTo>
                    <a:pt x="40" y="217"/>
                  </a:lnTo>
                  <a:lnTo>
                    <a:pt x="41" y="223"/>
                  </a:lnTo>
                  <a:lnTo>
                    <a:pt x="43" y="230"/>
                  </a:lnTo>
                  <a:lnTo>
                    <a:pt x="44" y="235"/>
                  </a:lnTo>
                  <a:lnTo>
                    <a:pt x="46" y="240"/>
                  </a:lnTo>
                  <a:lnTo>
                    <a:pt x="47" y="244"/>
                  </a:lnTo>
                  <a:lnTo>
                    <a:pt x="48" y="247"/>
                  </a:lnTo>
                  <a:lnTo>
                    <a:pt x="49" y="25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80" name="Freeform 72"/>
            <p:cNvSpPr>
              <a:spLocks/>
            </p:cNvSpPr>
            <p:nvPr/>
          </p:nvSpPr>
          <p:spPr bwMode="auto">
            <a:xfrm>
              <a:off x="1840" y="2746"/>
              <a:ext cx="10" cy="125"/>
            </a:xfrm>
            <a:custGeom>
              <a:avLst/>
              <a:gdLst>
                <a:gd name="T0" fmla="*/ 0 w 10"/>
                <a:gd name="T1" fmla="*/ 121 h 125"/>
                <a:gd name="T2" fmla="*/ 1 w 10"/>
                <a:gd name="T3" fmla="*/ 123 h 125"/>
                <a:gd name="T4" fmla="*/ 2 w 10"/>
                <a:gd name="T5" fmla="*/ 123 h 125"/>
                <a:gd name="T6" fmla="*/ 2 w 10"/>
                <a:gd name="T7" fmla="*/ 124 h 125"/>
                <a:gd name="T8" fmla="*/ 3 w 10"/>
                <a:gd name="T9" fmla="*/ 123 h 125"/>
                <a:gd name="T10" fmla="*/ 4 w 10"/>
                <a:gd name="T11" fmla="*/ 123 h 125"/>
                <a:gd name="T12" fmla="*/ 4 w 10"/>
                <a:gd name="T13" fmla="*/ 121 h 125"/>
                <a:gd name="T14" fmla="*/ 5 w 10"/>
                <a:gd name="T15" fmla="*/ 119 h 125"/>
                <a:gd name="T16" fmla="*/ 5 w 10"/>
                <a:gd name="T17" fmla="*/ 116 h 125"/>
                <a:gd name="T18" fmla="*/ 6 w 10"/>
                <a:gd name="T19" fmla="*/ 110 h 125"/>
                <a:gd name="T20" fmla="*/ 6 w 10"/>
                <a:gd name="T21" fmla="*/ 103 h 125"/>
                <a:gd name="T22" fmla="*/ 7 w 10"/>
                <a:gd name="T23" fmla="*/ 93 h 125"/>
                <a:gd name="T24" fmla="*/ 7 w 10"/>
                <a:gd name="T25" fmla="*/ 83 h 125"/>
                <a:gd name="T26" fmla="*/ 7 w 10"/>
                <a:gd name="T27" fmla="*/ 73 h 125"/>
                <a:gd name="T28" fmla="*/ 7 w 10"/>
                <a:gd name="T29" fmla="*/ 61 h 125"/>
                <a:gd name="T30" fmla="*/ 8 w 10"/>
                <a:gd name="T31" fmla="*/ 39 h 125"/>
                <a:gd name="T32" fmla="*/ 8 w 10"/>
                <a:gd name="T33" fmla="*/ 28 h 125"/>
                <a:gd name="T34" fmla="*/ 8 w 10"/>
                <a:gd name="T35" fmla="*/ 17 h 125"/>
                <a:gd name="T36" fmla="*/ 9 w 10"/>
                <a:gd name="T37" fmla="*/ 9 h 125"/>
                <a:gd name="T38" fmla="*/ 9 w 10"/>
                <a:gd name="T39" fmla="*/ 0 h 1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
                <a:gd name="T61" fmla="*/ 0 h 125"/>
                <a:gd name="T62" fmla="*/ 10 w 10"/>
                <a:gd name="T63" fmla="*/ 125 h 1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 h="125">
                  <a:moveTo>
                    <a:pt x="0" y="121"/>
                  </a:moveTo>
                  <a:lnTo>
                    <a:pt x="1" y="123"/>
                  </a:lnTo>
                  <a:lnTo>
                    <a:pt x="2" y="123"/>
                  </a:lnTo>
                  <a:lnTo>
                    <a:pt x="2" y="124"/>
                  </a:lnTo>
                  <a:lnTo>
                    <a:pt x="3" y="123"/>
                  </a:lnTo>
                  <a:lnTo>
                    <a:pt x="4" y="123"/>
                  </a:lnTo>
                  <a:lnTo>
                    <a:pt x="4" y="121"/>
                  </a:lnTo>
                  <a:lnTo>
                    <a:pt x="5" y="119"/>
                  </a:lnTo>
                  <a:lnTo>
                    <a:pt x="5" y="116"/>
                  </a:lnTo>
                  <a:lnTo>
                    <a:pt x="6" y="110"/>
                  </a:lnTo>
                  <a:lnTo>
                    <a:pt x="6" y="103"/>
                  </a:lnTo>
                  <a:lnTo>
                    <a:pt x="7" y="93"/>
                  </a:lnTo>
                  <a:lnTo>
                    <a:pt x="7" y="83"/>
                  </a:lnTo>
                  <a:lnTo>
                    <a:pt x="7" y="73"/>
                  </a:lnTo>
                  <a:lnTo>
                    <a:pt x="7" y="61"/>
                  </a:lnTo>
                  <a:lnTo>
                    <a:pt x="8" y="39"/>
                  </a:lnTo>
                  <a:lnTo>
                    <a:pt x="8" y="28"/>
                  </a:lnTo>
                  <a:lnTo>
                    <a:pt x="8" y="17"/>
                  </a:lnTo>
                  <a:lnTo>
                    <a:pt x="9" y="9"/>
                  </a:lnTo>
                  <a:lnTo>
                    <a:pt x="9"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81" name="Freeform 73"/>
            <p:cNvSpPr>
              <a:spLocks/>
            </p:cNvSpPr>
            <p:nvPr/>
          </p:nvSpPr>
          <p:spPr bwMode="auto">
            <a:xfrm>
              <a:off x="1849" y="2633"/>
              <a:ext cx="9" cy="114"/>
            </a:xfrm>
            <a:custGeom>
              <a:avLst/>
              <a:gdLst>
                <a:gd name="T0" fmla="*/ 0 w 9"/>
                <a:gd name="T1" fmla="*/ 113 h 114"/>
                <a:gd name="T2" fmla="*/ 2 w 9"/>
                <a:gd name="T3" fmla="*/ 84 h 114"/>
                <a:gd name="T4" fmla="*/ 4 w 9"/>
                <a:gd name="T5" fmla="*/ 54 h 114"/>
                <a:gd name="T6" fmla="*/ 5 w 9"/>
                <a:gd name="T7" fmla="*/ 39 h 114"/>
                <a:gd name="T8" fmla="*/ 6 w 9"/>
                <a:gd name="T9" fmla="*/ 26 h 114"/>
                <a:gd name="T10" fmla="*/ 7 w 9"/>
                <a:gd name="T11" fmla="*/ 13 h 114"/>
                <a:gd name="T12" fmla="*/ 8 w 9"/>
                <a:gd name="T13" fmla="*/ 0 h 114"/>
                <a:gd name="T14" fmla="*/ 0 60000 65536"/>
                <a:gd name="T15" fmla="*/ 0 60000 65536"/>
                <a:gd name="T16" fmla="*/ 0 60000 65536"/>
                <a:gd name="T17" fmla="*/ 0 60000 65536"/>
                <a:gd name="T18" fmla="*/ 0 60000 65536"/>
                <a:gd name="T19" fmla="*/ 0 60000 65536"/>
                <a:gd name="T20" fmla="*/ 0 60000 65536"/>
                <a:gd name="T21" fmla="*/ 0 w 9"/>
                <a:gd name="T22" fmla="*/ 0 h 114"/>
                <a:gd name="T23" fmla="*/ 9 w 9"/>
                <a:gd name="T24" fmla="*/ 114 h 1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14">
                  <a:moveTo>
                    <a:pt x="0" y="113"/>
                  </a:moveTo>
                  <a:lnTo>
                    <a:pt x="2" y="84"/>
                  </a:lnTo>
                  <a:lnTo>
                    <a:pt x="4" y="54"/>
                  </a:lnTo>
                  <a:lnTo>
                    <a:pt x="5" y="39"/>
                  </a:lnTo>
                  <a:lnTo>
                    <a:pt x="6" y="26"/>
                  </a:lnTo>
                  <a:lnTo>
                    <a:pt x="7" y="13"/>
                  </a:lnTo>
                  <a:lnTo>
                    <a:pt x="8"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82" name="Freeform 74"/>
            <p:cNvSpPr>
              <a:spLocks/>
            </p:cNvSpPr>
            <p:nvPr/>
          </p:nvSpPr>
          <p:spPr bwMode="auto">
            <a:xfrm>
              <a:off x="1857" y="2555"/>
              <a:ext cx="10" cy="79"/>
            </a:xfrm>
            <a:custGeom>
              <a:avLst/>
              <a:gdLst>
                <a:gd name="T0" fmla="*/ 0 w 10"/>
                <a:gd name="T1" fmla="*/ 78 h 79"/>
                <a:gd name="T2" fmla="*/ 1 w 10"/>
                <a:gd name="T3" fmla="*/ 72 h 79"/>
                <a:gd name="T4" fmla="*/ 1 w 10"/>
                <a:gd name="T5" fmla="*/ 65 h 79"/>
                <a:gd name="T6" fmla="*/ 2 w 10"/>
                <a:gd name="T7" fmla="*/ 51 h 79"/>
                <a:gd name="T8" fmla="*/ 3 w 10"/>
                <a:gd name="T9" fmla="*/ 37 h 79"/>
                <a:gd name="T10" fmla="*/ 4 w 10"/>
                <a:gd name="T11" fmla="*/ 30 h 79"/>
                <a:gd name="T12" fmla="*/ 4 w 10"/>
                <a:gd name="T13" fmla="*/ 24 h 79"/>
                <a:gd name="T14" fmla="*/ 5 w 10"/>
                <a:gd name="T15" fmla="*/ 18 h 79"/>
                <a:gd name="T16" fmla="*/ 5 w 10"/>
                <a:gd name="T17" fmla="*/ 13 h 79"/>
                <a:gd name="T18" fmla="*/ 6 w 10"/>
                <a:gd name="T19" fmla="*/ 8 h 79"/>
                <a:gd name="T20" fmla="*/ 6 w 10"/>
                <a:gd name="T21" fmla="*/ 5 h 79"/>
                <a:gd name="T22" fmla="*/ 7 w 10"/>
                <a:gd name="T23" fmla="*/ 1 h 79"/>
                <a:gd name="T24" fmla="*/ 8 w 10"/>
                <a:gd name="T25" fmla="*/ 0 h 79"/>
                <a:gd name="T26" fmla="*/ 9 w 10"/>
                <a:gd name="T27" fmla="*/ 0 h 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79"/>
                <a:gd name="T44" fmla="*/ 10 w 10"/>
                <a:gd name="T45" fmla="*/ 79 h 7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79">
                  <a:moveTo>
                    <a:pt x="0" y="78"/>
                  </a:moveTo>
                  <a:lnTo>
                    <a:pt x="1" y="72"/>
                  </a:lnTo>
                  <a:lnTo>
                    <a:pt x="1" y="65"/>
                  </a:lnTo>
                  <a:lnTo>
                    <a:pt x="2" y="51"/>
                  </a:lnTo>
                  <a:lnTo>
                    <a:pt x="3" y="37"/>
                  </a:lnTo>
                  <a:lnTo>
                    <a:pt x="4" y="30"/>
                  </a:lnTo>
                  <a:lnTo>
                    <a:pt x="4" y="24"/>
                  </a:lnTo>
                  <a:lnTo>
                    <a:pt x="5" y="18"/>
                  </a:lnTo>
                  <a:lnTo>
                    <a:pt x="5" y="13"/>
                  </a:lnTo>
                  <a:lnTo>
                    <a:pt x="6" y="8"/>
                  </a:lnTo>
                  <a:lnTo>
                    <a:pt x="6" y="5"/>
                  </a:lnTo>
                  <a:lnTo>
                    <a:pt x="7" y="1"/>
                  </a:lnTo>
                  <a:lnTo>
                    <a:pt x="8" y="0"/>
                  </a:lnTo>
                  <a:lnTo>
                    <a:pt x="9"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83" name="Freeform 75"/>
            <p:cNvSpPr>
              <a:spLocks/>
            </p:cNvSpPr>
            <p:nvPr/>
          </p:nvSpPr>
          <p:spPr bwMode="auto">
            <a:xfrm>
              <a:off x="1866" y="2555"/>
              <a:ext cx="13" cy="129"/>
            </a:xfrm>
            <a:custGeom>
              <a:avLst/>
              <a:gdLst>
                <a:gd name="T0" fmla="*/ 0 w 13"/>
                <a:gd name="T1" fmla="*/ 0 h 129"/>
                <a:gd name="T2" fmla="*/ 0 w 13"/>
                <a:gd name="T3" fmla="*/ 1 h 129"/>
                <a:gd name="T4" fmla="*/ 1 w 13"/>
                <a:gd name="T5" fmla="*/ 3 h 129"/>
                <a:gd name="T6" fmla="*/ 1 w 13"/>
                <a:gd name="T7" fmla="*/ 7 h 129"/>
                <a:gd name="T8" fmla="*/ 2 w 13"/>
                <a:gd name="T9" fmla="*/ 13 h 129"/>
                <a:gd name="T10" fmla="*/ 3 w 13"/>
                <a:gd name="T11" fmla="*/ 20 h 129"/>
                <a:gd name="T12" fmla="*/ 4 w 13"/>
                <a:gd name="T13" fmla="*/ 28 h 129"/>
                <a:gd name="T14" fmla="*/ 5 w 13"/>
                <a:gd name="T15" fmla="*/ 38 h 129"/>
                <a:gd name="T16" fmla="*/ 6 w 13"/>
                <a:gd name="T17" fmla="*/ 47 h 129"/>
                <a:gd name="T18" fmla="*/ 6 w 13"/>
                <a:gd name="T19" fmla="*/ 58 h 129"/>
                <a:gd name="T20" fmla="*/ 8 w 13"/>
                <a:gd name="T21" fmla="*/ 79 h 129"/>
                <a:gd name="T22" fmla="*/ 9 w 13"/>
                <a:gd name="T23" fmla="*/ 89 h 129"/>
                <a:gd name="T24" fmla="*/ 10 w 13"/>
                <a:gd name="T25" fmla="*/ 99 h 129"/>
                <a:gd name="T26" fmla="*/ 11 w 13"/>
                <a:gd name="T27" fmla="*/ 107 h 129"/>
                <a:gd name="T28" fmla="*/ 11 w 13"/>
                <a:gd name="T29" fmla="*/ 116 h 129"/>
                <a:gd name="T30" fmla="*/ 12 w 13"/>
                <a:gd name="T31" fmla="*/ 122 h 129"/>
                <a:gd name="T32" fmla="*/ 12 w 13"/>
                <a:gd name="T33" fmla="*/ 128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129"/>
                <a:gd name="T53" fmla="*/ 13 w 13"/>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129">
                  <a:moveTo>
                    <a:pt x="0" y="0"/>
                  </a:moveTo>
                  <a:lnTo>
                    <a:pt x="0" y="1"/>
                  </a:lnTo>
                  <a:lnTo>
                    <a:pt x="1" y="3"/>
                  </a:lnTo>
                  <a:lnTo>
                    <a:pt x="1" y="7"/>
                  </a:lnTo>
                  <a:lnTo>
                    <a:pt x="2" y="13"/>
                  </a:lnTo>
                  <a:lnTo>
                    <a:pt x="3" y="20"/>
                  </a:lnTo>
                  <a:lnTo>
                    <a:pt x="4" y="28"/>
                  </a:lnTo>
                  <a:lnTo>
                    <a:pt x="5" y="38"/>
                  </a:lnTo>
                  <a:lnTo>
                    <a:pt x="6" y="47"/>
                  </a:lnTo>
                  <a:lnTo>
                    <a:pt x="6" y="58"/>
                  </a:lnTo>
                  <a:lnTo>
                    <a:pt x="8" y="79"/>
                  </a:lnTo>
                  <a:lnTo>
                    <a:pt x="9" y="89"/>
                  </a:lnTo>
                  <a:lnTo>
                    <a:pt x="10" y="99"/>
                  </a:lnTo>
                  <a:lnTo>
                    <a:pt x="11" y="107"/>
                  </a:lnTo>
                  <a:lnTo>
                    <a:pt x="11" y="116"/>
                  </a:lnTo>
                  <a:lnTo>
                    <a:pt x="12" y="122"/>
                  </a:lnTo>
                  <a:lnTo>
                    <a:pt x="12" y="128"/>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84" name="Freeform 76"/>
            <p:cNvSpPr>
              <a:spLocks/>
            </p:cNvSpPr>
            <p:nvPr/>
          </p:nvSpPr>
          <p:spPr bwMode="auto">
            <a:xfrm>
              <a:off x="1878" y="2683"/>
              <a:ext cx="11" cy="29"/>
            </a:xfrm>
            <a:custGeom>
              <a:avLst/>
              <a:gdLst>
                <a:gd name="T0" fmla="*/ 0 w 11"/>
                <a:gd name="T1" fmla="*/ 0 h 29"/>
                <a:gd name="T2" fmla="*/ 1 w 11"/>
                <a:gd name="T3" fmla="*/ 5 h 29"/>
                <a:gd name="T4" fmla="*/ 2 w 11"/>
                <a:gd name="T5" fmla="*/ 11 h 29"/>
                <a:gd name="T6" fmla="*/ 4 w 11"/>
                <a:gd name="T7" fmla="*/ 16 h 29"/>
                <a:gd name="T8" fmla="*/ 5 w 11"/>
                <a:gd name="T9" fmla="*/ 21 h 29"/>
                <a:gd name="T10" fmla="*/ 7 w 11"/>
                <a:gd name="T11" fmla="*/ 25 h 29"/>
                <a:gd name="T12" fmla="*/ 8 w 11"/>
                <a:gd name="T13" fmla="*/ 27 h 29"/>
                <a:gd name="T14" fmla="*/ 9 w 11"/>
                <a:gd name="T15" fmla="*/ 28 h 29"/>
                <a:gd name="T16" fmla="*/ 10 w 11"/>
                <a:gd name="T17" fmla="*/ 27 h 29"/>
                <a:gd name="T18" fmla="*/ 10 w 11"/>
                <a:gd name="T19" fmla="*/ 26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29"/>
                <a:gd name="T32" fmla="*/ 11 w 11"/>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29">
                  <a:moveTo>
                    <a:pt x="0" y="0"/>
                  </a:moveTo>
                  <a:lnTo>
                    <a:pt x="1" y="5"/>
                  </a:lnTo>
                  <a:lnTo>
                    <a:pt x="2" y="11"/>
                  </a:lnTo>
                  <a:lnTo>
                    <a:pt x="4" y="16"/>
                  </a:lnTo>
                  <a:lnTo>
                    <a:pt x="5" y="21"/>
                  </a:lnTo>
                  <a:lnTo>
                    <a:pt x="7" y="25"/>
                  </a:lnTo>
                  <a:lnTo>
                    <a:pt x="8" y="27"/>
                  </a:lnTo>
                  <a:lnTo>
                    <a:pt x="9" y="28"/>
                  </a:lnTo>
                  <a:lnTo>
                    <a:pt x="10" y="27"/>
                  </a:lnTo>
                  <a:lnTo>
                    <a:pt x="10" y="26"/>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85" name="Freeform 77"/>
            <p:cNvSpPr>
              <a:spLocks/>
            </p:cNvSpPr>
            <p:nvPr/>
          </p:nvSpPr>
          <p:spPr bwMode="auto">
            <a:xfrm>
              <a:off x="1888" y="2610"/>
              <a:ext cx="10" cy="100"/>
            </a:xfrm>
            <a:custGeom>
              <a:avLst/>
              <a:gdLst>
                <a:gd name="T0" fmla="*/ 0 w 10"/>
                <a:gd name="T1" fmla="*/ 99 h 100"/>
                <a:gd name="T2" fmla="*/ 1 w 10"/>
                <a:gd name="T3" fmla="*/ 96 h 100"/>
                <a:gd name="T4" fmla="*/ 1 w 10"/>
                <a:gd name="T5" fmla="*/ 92 h 100"/>
                <a:gd name="T6" fmla="*/ 2 w 10"/>
                <a:gd name="T7" fmla="*/ 86 h 100"/>
                <a:gd name="T8" fmla="*/ 2 w 10"/>
                <a:gd name="T9" fmla="*/ 79 h 100"/>
                <a:gd name="T10" fmla="*/ 3 w 10"/>
                <a:gd name="T11" fmla="*/ 72 h 100"/>
                <a:gd name="T12" fmla="*/ 3 w 10"/>
                <a:gd name="T13" fmla="*/ 64 h 100"/>
                <a:gd name="T14" fmla="*/ 4 w 10"/>
                <a:gd name="T15" fmla="*/ 47 h 100"/>
                <a:gd name="T16" fmla="*/ 5 w 10"/>
                <a:gd name="T17" fmla="*/ 39 h 100"/>
                <a:gd name="T18" fmla="*/ 6 w 10"/>
                <a:gd name="T19" fmla="*/ 31 h 100"/>
                <a:gd name="T20" fmla="*/ 6 w 10"/>
                <a:gd name="T21" fmla="*/ 23 h 100"/>
                <a:gd name="T22" fmla="*/ 7 w 10"/>
                <a:gd name="T23" fmla="*/ 16 h 100"/>
                <a:gd name="T24" fmla="*/ 7 w 10"/>
                <a:gd name="T25" fmla="*/ 10 h 100"/>
                <a:gd name="T26" fmla="*/ 8 w 10"/>
                <a:gd name="T27" fmla="*/ 5 h 100"/>
                <a:gd name="T28" fmla="*/ 8 w 10"/>
                <a:gd name="T29" fmla="*/ 2 h 100"/>
                <a:gd name="T30" fmla="*/ 9 w 10"/>
                <a:gd name="T31" fmla="*/ 0 h 1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
                <a:gd name="T49" fmla="*/ 0 h 100"/>
                <a:gd name="T50" fmla="*/ 10 w 10"/>
                <a:gd name="T51" fmla="*/ 100 h 1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 h="100">
                  <a:moveTo>
                    <a:pt x="0" y="99"/>
                  </a:moveTo>
                  <a:lnTo>
                    <a:pt x="1" y="96"/>
                  </a:lnTo>
                  <a:lnTo>
                    <a:pt x="1" y="92"/>
                  </a:lnTo>
                  <a:lnTo>
                    <a:pt x="2" y="86"/>
                  </a:lnTo>
                  <a:lnTo>
                    <a:pt x="2" y="79"/>
                  </a:lnTo>
                  <a:lnTo>
                    <a:pt x="3" y="72"/>
                  </a:lnTo>
                  <a:lnTo>
                    <a:pt x="3" y="64"/>
                  </a:lnTo>
                  <a:lnTo>
                    <a:pt x="4" y="47"/>
                  </a:lnTo>
                  <a:lnTo>
                    <a:pt x="5" y="39"/>
                  </a:lnTo>
                  <a:lnTo>
                    <a:pt x="6" y="31"/>
                  </a:lnTo>
                  <a:lnTo>
                    <a:pt x="6" y="23"/>
                  </a:lnTo>
                  <a:lnTo>
                    <a:pt x="7" y="16"/>
                  </a:lnTo>
                  <a:lnTo>
                    <a:pt x="7" y="10"/>
                  </a:lnTo>
                  <a:lnTo>
                    <a:pt x="8" y="5"/>
                  </a:lnTo>
                  <a:lnTo>
                    <a:pt x="8" y="2"/>
                  </a:lnTo>
                  <a:lnTo>
                    <a:pt x="9"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86" name="Freeform 78"/>
            <p:cNvSpPr>
              <a:spLocks/>
            </p:cNvSpPr>
            <p:nvPr/>
          </p:nvSpPr>
          <p:spPr bwMode="auto">
            <a:xfrm>
              <a:off x="1897" y="2610"/>
              <a:ext cx="10" cy="74"/>
            </a:xfrm>
            <a:custGeom>
              <a:avLst/>
              <a:gdLst>
                <a:gd name="T0" fmla="*/ 0 w 10"/>
                <a:gd name="T1" fmla="*/ 0 h 74"/>
                <a:gd name="T2" fmla="*/ 0 w 10"/>
                <a:gd name="T3" fmla="*/ 0 h 74"/>
                <a:gd name="T4" fmla="*/ 1 w 10"/>
                <a:gd name="T5" fmla="*/ 0 h 74"/>
                <a:gd name="T6" fmla="*/ 1 w 10"/>
                <a:gd name="T7" fmla="*/ 2 h 74"/>
                <a:gd name="T8" fmla="*/ 2 w 10"/>
                <a:gd name="T9" fmla="*/ 6 h 74"/>
                <a:gd name="T10" fmla="*/ 2 w 10"/>
                <a:gd name="T11" fmla="*/ 10 h 74"/>
                <a:gd name="T12" fmla="*/ 3 w 10"/>
                <a:gd name="T13" fmla="*/ 16 h 74"/>
                <a:gd name="T14" fmla="*/ 4 w 10"/>
                <a:gd name="T15" fmla="*/ 22 h 74"/>
                <a:gd name="T16" fmla="*/ 4 w 10"/>
                <a:gd name="T17" fmla="*/ 29 h 74"/>
                <a:gd name="T18" fmla="*/ 5 w 10"/>
                <a:gd name="T19" fmla="*/ 36 h 74"/>
                <a:gd name="T20" fmla="*/ 5 w 10"/>
                <a:gd name="T21" fmla="*/ 44 h 74"/>
                <a:gd name="T22" fmla="*/ 5 w 10"/>
                <a:gd name="T23" fmla="*/ 51 h 74"/>
                <a:gd name="T24" fmla="*/ 6 w 10"/>
                <a:gd name="T25" fmla="*/ 57 h 74"/>
                <a:gd name="T26" fmla="*/ 7 w 10"/>
                <a:gd name="T27" fmla="*/ 62 h 74"/>
                <a:gd name="T28" fmla="*/ 7 w 10"/>
                <a:gd name="T29" fmla="*/ 67 h 74"/>
                <a:gd name="T30" fmla="*/ 8 w 10"/>
                <a:gd name="T31" fmla="*/ 71 h 74"/>
                <a:gd name="T32" fmla="*/ 8 w 10"/>
                <a:gd name="T33" fmla="*/ 73 h 74"/>
                <a:gd name="T34" fmla="*/ 9 w 10"/>
                <a:gd name="T35" fmla="*/ 73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74"/>
                <a:gd name="T56" fmla="*/ 10 w 10"/>
                <a:gd name="T57" fmla="*/ 74 h 7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74">
                  <a:moveTo>
                    <a:pt x="0" y="0"/>
                  </a:moveTo>
                  <a:lnTo>
                    <a:pt x="0" y="0"/>
                  </a:lnTo>
                  <a:lnTo>
                    <a:pt x="1" y="0"/>
                  </a:lnTo>
                  <a:lnTo>
                    <a:pt x="1" y="2"/>
                  </a:lnTo>
                  <a:lnTo>
                    <a:pt x="2" y="6"/>
                  </a:lnTo>
                  <a:lnTo>
                    <a:pt x="2" y="10"/>
                  </a:lnTo>
                  <a:lnTo>
                    <a:pt x="3" y="16"/>
                  </a:lnTo>
                  <a:lnTo>
                    <a:pt x="4" y="22"/>
                  </a:lnTo>
                  <a:lnTo>
                    <a:pt x="4" y="29"/>
                  </a:lnTo>
                  <a:lnTo>
                    <a:pt x="5" y="36"/>
                  </a:lnTo>
                  <a:lnTo>
                    <a:pt x="5" y="44"/>
                  </a:lnTo>
                  <a:lnTo>
                    <a:pt x="5" y="51"/>
                  </a:lnTo>
                  <a:lnTo>
                    <a:pt x="6" y="57"/>
                  </a:lnTo>
                  <a:lnTo>
                    <a:pt x="7" y="62"/>
                  </a:lnTo>
                  <a:lnTo>
                    <a:pt x="7" y="67"/>
                  </a:lnTo>
                  <a:lnTo>
                    <a:pt x="8" y="71"/>
                  </a:lnTo>
                  <a:lnTo>
                    <a:pt x="8" y="73"/>
                  </a:lnTo>
                  <a:lnTo>
                    <a:pt x="9" y="73"/>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87" name="Freeform 79"/>
            <p:cNvSpPr>
              <a:spLocks/>
            </p:cNvSpPr>
            <p:nvPr/>
          </p:nvSpPr>
          <p:spPr bwMode="auto">
            <a:xfrm>
              <a:off x="1906" y="2592"/>
              <a:ext cx="10" cy="92"/>
            </a:xfrm>
            <a:custGeom>
              <a:avLst/>
              <a:gdLst>
                <a:gd name="T0" fmla="*/ 0 w 10"/>
                <a:gd name="T1" fmla="*/ 91 h 92"/>
                <a:gd name="T2" fmla="*/ 1 w 10"/>
                <a:gd name="T3" fmla="*/ 90 h 92"/>
                <a:gd name="T4" fmla="*/ 1 w 10"/>
                <a:gd name="T5" fmla="*/ 87 h 92"/>
                <a:gd name="T6" fmla="*/ 2 w 10"/>
                <a:gd name="T7" fmla="*/ 83 h 92"/>
                <a:gd name="T8" fmla="*/ 2 w 10"/>
                <a:gd name="T9" fmla="*/ 78 h 92"/>
                <a:gd name="T10" fmla="*/ 3 w 10"/>
                <a:gd name="T11" fmla="*/ 72 h 92"/>
                <a:gd name="T12" fmla="*/ 3 w 10"/>
                <a:gd name="T13" fmla="*/ 65 h 92"/>
                <a:gd name="T14" fmla="*/ 4 w 10"/>
                <a:gd name="T15" fmla="*/ 58 h 92"/>
                <a:gd name="T16" fmla="*/ 4 w 10"/>
                <a:gd name="T17" fmla="*/ 50 h 92"/>
                <a:gd name="T18" fmla="*/ 6 w 10"/>
                <a:gd name="T19" fmla="*/ 35 h 92"/>
                <a:gd name="T20" fmla="*/ 6 w 10"/>
                <a:gd name="T21" fmla="*/ 28 h 92"/>
                <a:gd name="T22" fmla="*/ 7 w 10"/>
                <a:gd name="T23" fmla="*/ 21 h 92"/>
                <a:gd name="T24" fmla="*/ 7 w 10"/>
                <a:gd name="T25" fmla="*/ 15 h 92"/>
                <a:gd name="T26" fmla="*/ 8 w 10"/>
                <a:gd name="T27" fmla="*/ 9 h 92"/>
                <a:gd name="T28" fmla="*/ 8 w 10"/>
                <a:gd name="T29" fmla="*/ 4 h 92"/>
                <a:gd name="T30" fmla="*/ 9 w 10"/>
                <a:gd name="T31" fmla="*/ 0 h 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
                <a:gd name="T49" fmla="*/ 0 h 92"/>
                <a:gd name="T50" fmla="*/ 10 w 10"/>
                <a:gd name="T51" fmla="*/ 92 h 9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 h="92">
                  <a:moveTo>
                    <a:pt x="0" y="91"/>
                  </a:moveTo>
                  <a:lnTo>
                    <a:pt x="1" y="90"/>
                  </a:lnTo>
                  <a:lnTo>
                    <a:pt x="1" y="87"/>
                  </a:lnTo>
                  <a:lnTo>
                    <a:pt x="2" y="83"/>
                  </a:lnTo>
                  <a:lnTo>
                    <a:pt x="2" y="78"/>
                  </a:lnTo>
                  <a:lnTo>
                    <a:pt x="3" y="72"/>
                  </a:lnTo>
                  <a:lnTo>
                    <a:pt x="3" y="65"/>
                  </a:lnTo>
                  <a:lnTo>
                    <a:pt x="4" y="58"/>
                  </a:lnTo>
                  <a:lnTo>
                    <a:pt x="4" y="50"/>
                  </a:lnTo>
                  <a:lnTo>
                    <a:pt x="6" y="35"/>
                  </a:lnTo>
                  <a:lnTo>
                    <a:pt x="6" y="28"/>
                  </a:lnTo>
                  <a:lnTo>
                    <a:pt x="7" y="21"/>
                  </a:lnTo>
                  <a:lnTo>
                    <a:pt x="7" y="15"/>
                  </a:lnTo>
                  <a:lnTo>
                    <a:pt x="8" y="9"/>
                  </a:lnTo>
                  <a:lnTo>
                    <a:pt x="8" y="4"/>
                  </a:lnTo>
                  <a:lnTo>
                    <a:pt x="9"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88" name="Freeform 80"/>
            <p:cNvSpPr>
              <a:spLocks/>
            </p:cNvSpPr>
            <p:nvPr/>
          </p:nvSpPr>
          <p:spPr bwMode="auto">
            <a:xfrm>
              <a:off x="1915" y="2583"/>
              <a:ext cx="11" cy="10"/>
            </a:xfrm>
            <a:custGeom>
              <a:avLst/>
              <a:gdLst>
                <a:gd name="T0" fmla="*/ 0 w 11"/>
                <a:gd name="T1" fmla="*/ 9 h 10"/>
                <a:gd name="T2" fmla="*/ 2 w 11"/>
                <a:gd name="T3" fmla="*/ 5 h 10"/>
                <a:gd name="T4" fmla="*/ 5 w 11"/>
                <a:gd name="T5" fmla="*/ 2 h 10"/>
                <a:gd name="T6" fmla="*/ 7 w 11"/>
                <a:gd name="T7" fmla="*/ 1 h 10"/>
                <a:gd name="T8" fmla="*/ 8 w 11"/>
                <a:gd name="T9" fmla="*/ 0 h 10"/>
                <a:gd name="T10" fmla="*/ 9 w 11"/>
                <a:gd name="T11" fmla="*/ 1 h 10"/>
                <a:gd name="T12" fmla="*/ 10 w 11"/>
                <a:gd name="T13" fmla="*/ 2 h 10"/>
                <a:gd name="T14" fmla="*/ 0 60000 65536"/>
                <a:gd name="T15" fmla="*/ 0 60000 65536"/>
                <a:gd name="T16" fmla="*/ 0 60000 65536"/>
                <a:gd name="T17" fmla="*/ 0 60000 65536"/>
                <a:gd name="T18" fmla="*/ 0 60000 65536"/>
                <a:gd name="T19" fmla="*/ 0 60000 65536"/>
                <a:gd name="T20" fmla="*/ 0 60000 65536"/>
                <a:gd name="T21" fmla="*/ 0 w 11"/>
                <a:gd name="T22" fmla="*/ 0 h 10"/>
                <a:gd name="T23" fmla="*/ 11 w 11"/>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0">
                  <a:moveTo>
                    <a:pt x="0" y="9"/>
                  </a:moveTo>
                  <a:lnTo>
                    <a:pt x="2" y="5"/>
                  </a:lnTo>
                  <a:lnTo>
                    <a:pt x="5" y="2"/>
                  </a:lnTo>
                  <a:lnTo>
                    <a:pt x="7" y="1"/>
                  </a:lnTo>
                  <a:lnTo>
                    <a:pt x="8" y="0"/>
                  </a:lnTo>
                  <a:lnTo>
                    <a:pt x="9" y="1"/>
                  </a:lnTo>
                  <a:lnTo>
                    <a:pt x="10" y="2"/>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89" name="Freeform 81"/>
            <p:cNvSpPr>
              <a:spLocks/>
            </p:cNvSpPr>
            <p:nvPr/>
          </p:nvSpPr>
          <p:spPr bwMode="auto">
            <a:xfrm>
              <a:off x="1925" y="2585"/>
              <a:ext cx="13" cy="78"/>
            </a:xfrm>
            <a:custGeom>
              <a:avLst/>
              <a:gdLst>
                <a:gd name="T0" fmla="*/ 0 w 13"/>
                <a:gd name="T1" fmla="*/ 0 h 78"/>
                <a:gd name="T2" fmla="*/ 1 w 13"/>
                <a:gd name="T3" fmla="*/ 2 h 78"/>
                <a:gd name="T4" fmla="*/ 1 w 13"/>
                <a:gd name="T5" fmla="*/ 7 h 78"/>
                <a:gd name="T6" fmla="*/ 1 w 13"/>
                <a:gd name="T7" fmla="*/ 11 h 78"/>
                <a:gd name="T8" fmla="*/ 2 w 13"/>
                <a:gd name="T9" fmla="*/ 17 h 78"/>
                <a:gd name="T10" fmla="*/ 3 w 13"/>
                <a:gd name="T11" fmla="*/ 23 h 78"/>
                <a:gd name="T12" fmla="*/ 4 w 13"/>
                <a:gd name="T13" fmla="*/ 30 h 78"/>
                <a:gd name="T14" fmla="*/ 6 w 13"/>
                <a:gd name="T15" fmla="*/ 43 h 78"/>
                <a:gd name="T16" fmla="*/ 6 w 13"/>
                <a:gd name="T17" fmla="*/ 50 h 78"/>
                <a:gd name="T18" fmla="*/ 7 w 13"/>
                <a:gd name="T19" fmla="*/ 56 h 78"/>
                <a:gd name="T20" fmla="*/ 8 w 13"/>
                <a:gd name="T21" fmla="*/ 62 h 78"/>
                <a:gd name="T22" fmla="*/ 9 w 13"/>
                <a:gd name="T23" fmla="*/ 67 h 78"/>
                <a:gd name="T24" fmla="*/ 10 w 13"/>
                <a:gd name="T25" fmla="*/ 71 h 78"/>
                <a:gd name="T26" fmla="*/ 11 w 13"/>
                <a:gd name="T27" fmla="*/ 74 h 78"/>
                <a:gd name="T28" fmla="*/ 11 w 13"/>
                <a:gd name="T29" fmla="*/ 76 h 78"/>
                <a:gd name="T30" fmla="*/ 12 w 13"/>
                <a:gd name="T31" fmla="*/ 77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78"/>
                <a:gd name="T50" fmla="*/ 13 w 13"/>
                <a:gd name="T51" fmla="*/ 78 h 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78">
                  <a:moveTo>
                    <a:pt x="0" y="0"/>
                  </a:moveTo>
                  <a:lnTo>
                    <a:pt x="1" y="2"/>
                  </a:lnTo>
                  <a:lnTo>
                    <a:pt x="1" y="7"/>
                  </a:lnTo>
                  <a:lnTo>
                    <a:pt x="1" y="11"/>
                  </a:lnTo>
                  <a:lnTo>
                    <a:pt x="2" y="17"/>
                  </a:lnTo>
                  <a:lnTo>
                    <a:pt x="3" y="23"/>
                  </a:lnTo>
                  <a:lnTo>
                    <a:pt x="4" y="30"/>
                  </a:lnTo>
                  <a:lnTo>
                    <a:pt x="6" y="43"/>
                  </a:lnTo>
                  <a:lnTo>
                    <a:pt x="6" y="50"/>
                  </a:lnTo>
                  <a:lnTo>
                    <a:pt x="7" y="56"/>
                  </a:lnTo>
                  <a:lnTo>
                    <a:pt x="8" y="62"/>
                  </a:lnTo>
                  <a:lnTo>
                    <a:pt x="9" y="67"/>
                  </a:lnTo>
                  <a:lnTo>
                    <a:pt x="10" y="71"/>
                  </a:lnTo>
                  <a:lnTo>
                    <a:pt x="11" y="74"/>
                  </a:lnTo>
                  <a:lnTo>
                    <a:pt x="11" y="76"/>
                  </a:lnTo>
                  <a:lnTo>
                    <a:pt x="12" y="77"/>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90" name="Freeform 82"/>
            <p:cNvSpPr>
              <a:spLocks/>
            </p:cNvSpPr>
            <p:nvPr/>
          </p:nvSpPr>
          <p:spPr bwMode="auto">
            <a:xfrm>
              <a:off x="1937" y="2577"/>
              <a:ext cx="10" cy="86"/>
            </a:xfrm>
            <a:custGeom>
              <a:avLst/>
              <a:gdLst>
                <a:gd name="T0" fmla="*/ 0 w 10"/>
                <a:gd name="T1" fmla="*/ 85 h 86"/>
                <a:gd name="T2" fmla="*/ 1 w 10"/>
                <a:gd name="T3" fmla="*/ 84 h 86"/>
                <a:gd name="T4" fmla="*/ 1 w 10"/>
                <a:gd name="T5" fmla="*/ 82 h 86"/>
                <a:gd name="T6" fmla="*/ 2 w 10"/>
                <a:gd name="T7" fmla="*/ 79 h 86"/>
                <a:gd name="T8" fmla="*/ 3 w 10"/>
                <a:gd name="T9" fmla="*/ 75 h 86"/>
                <a:gd name="T10" fmla="*/ 3 w 10"/>
                <a:gd name="T11" fmla="*/ 70 h 86"/>
                <a:gd name="T12" fmla="*/ 4 w 10"/>
                <a:gd name="T13" fmla="*/ 64 h 86"/>
                <a:gd name="T14" fmla="*/ 4 w 10"/>
                <a:gd name="T15" fmla="*/ 58 h 86"/>
                <a:gd name="T16" fmla="*/ 5 w 10"/>
                <a:gd name="T17" fmla="*/ 52 h 86"/>
                <a:gd name="T18" fmla="*/ 6 w 10"/>
                <a:gd name="T19" fmla="*/ 38 h 86"/>
                <a:gd name="T20" fmla="*/ 7 w 10"/>
                <a:gd name="T21" fmla="*/ 24 h 86"/>
                <a:gd name="T22" fmla="*/ 7 w 10"/>
                <a:gd name="T23" fmla="*/ 17 h 86"/>
                <a:gd name="T24" fmla="*/ 8 w 10"/>
                <a:gd name="T25" fmla="*/ 11 h 86"/>
                <a:gd name="T26" fmla="*/ 8 w 10"/>
                <a:gd name="T27" fmla="*/ 5 h 86"/>
                <a:gd name="T28" fmla="*/ 9 w 10"/>
                <a:gd name="T29" fmla="*/ 0 h 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86"/>
                <a:gd name="T47" fmla="*/ 10 w 10"/>
                <a:gd name="T48" fmla="*/ 86 h 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86">
                  <a:moveTo>
                    <a:pt x="0" y="85"/>
                  </a:moveTo>
                  <a:lnTo>
                    <a:pt x="1" y="84"/>
                  </a:lnTo>
                  <a:lnTo>
                    <a:pt x="1" y="82"/>
                  </a:lnTo>
                  <a:lnTo>
                    <a:pt x="2" y="79"/>
                  </a:lnTo>
                  <a:lnTo>
                    <a:pt x="3" y="75"/>
                  </a:lnTo>
                  <a:lnTo>
                    <a:pt x="3" y="70"/>
                  </a:lnTo>
                  <a:lnTo>
                    <a:pt x="4" y="64"/>
                  </a:lnTo>
                  <a:lnTo>
                    <a:pt x="4" y="58"/>
                  </a:lnTo>
                  <a:lnTo>
                    <a:pt x="5" y="52"/>
                  </a:lnTo>
                  <a:lnTo>
                    <a:pt x="6" y="38"/>
                  </a:lnTo>
                  <a:lnTo>
                    <a:pt x="7" y="24"/>
                  </a:lnTo>
                  <a:lnTo>
                    <a:pt x="7" y="17"/>
                  </a:lnTo>
                  <a:lnTo>
                    <a:pt x="8" y="11"/>
                  </a:lnTo>
                  <a:lnTo>
                    <a:pt x="8" y="5"/>
                  </a:lnTo>
                  <a:lnTo>
                    <a:pt x="9"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91" name="Freeform 83"/>
            <p:cNvSpPr>
              <a:spLocks/>
            </p:cNvSpPr>
            <p:nvPr/>
          </p:nvSpPr>
          <p:spPr bwMode="auto">
            <a:xfrm>
              <a:off x="1946" y="2503"/>
              <a:ext cx="9" cy="75"/>
            </a:xfrm>
            <a:custGeom>
              <a:avLst/>
              <a:gdLst>
                <a:gd name="T0" fmla="*/ 0 w 9"/>
                <a:gd name="T1" fmla="*/ 74 h 75"/>
                <a:gd name="T2" fmla="*/ 0 w 9"/>
                <a:gd name="T3" fmla="*/ 70 h 75"/>
                <a:gd name="T4" fmla="*/ 1 w 9"/>
                <a:gd name="T5" fmla="*/ 65 h 75"/>
                <a:gd name="T6" fmla="*/ 1 w 9"/>
                <a:gd name="T7" fmla="*/ 59 h 75"/>
                <a:gd name="T8" fmla="*/ 1 w 9"/>
                <a:gd name="T9" fmla="*/ 52 h 75"/>
                <a:gd name="T10" fmla="*/ 2 w 9"/>
                <a:gd name="T11" fmla="*/ 44 h 75"/>
                <a:gd name="T12" fmla="*/ 2 w 9"/>
                <a:gd name="T13" fmla="*/ 37 h 75"/>
                <a:gd name="T14" fmla="*/ 2 w 9"/>
                <a:gd name="T15" fmla="*/ 29 h 75"/>
                <a:gd name="T16" fmla="*/ 3 w 9"/>
                <a:gd name="T17" fmla="*/ 22 h 75"/>
                <a:gd name="T18" fmla="*/ 3 w 9"/>
                <a:gd name="T19" fmla="*/ 15 h 75"/>
                <a:gd name="T20" fmla="*/ 4 w 9"/>
                <a:gd name="T21" fmla="*/ 9 h 75"/>
                <a:gd name="T22" fmla="*/ 4 w 9"/>
                <a:gd name="T23" fmla="*/ 5 h 75"/>
                <a:gd name="T24" fmla="*/ 4 w 9"/>
                <a:gd name="T25" fmla="*/ 1 h 75"/>
                <a:gd name="T26" fmla="*/ 4 w 9"/>
                <a:gd name="T27" fmla="*/ 0 h 75"/>
                <a:gd name="T28" fmla="*/ 5 w 9"/>
                <a:gd name="T29" fmla="*/ 0 h 75"/>
                <a:gd name="T30" fmla="*/ 6 w 9"/>
                <a:gd name="T31" fmla="*/ 0 h 75"/>
                <a:gd name="T32" fmla="*/ 6 w 9"/>
                <a:gd name="T33" fmla="*/ 1 h 75"/>
                <a:gd name="T34" fmla="*/ 7 w 9"/>
                <a:gd name="T35" fmla="*/ 2 h 75"/>
                <a:gd name="T36" fmla="*/ 7 w 9"/>
                <a:gd name="T37" fmla="*/ 5 h 75"/>
                <a:gd name="T38" fmla="*/ 8 w 9"/>
                <a:gd name="T39" fmla="*/ 7 h 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
                <a:gd name="T61" fmla="*/ 0 h 75"/>
                <a:gd name="T62" fmla="*/ 9 w 9"/>
                <a:gd name="T63" fmla="*/ 75 h 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 h="75">
                  <a:moveTo>
                    <a:pt x="0" y="74"/>
                  </a:moveTo>
                  <a:lnTo>
                    <a:pt x="0" y="70"/>
                  </a:lnTo>
                  <a:lnTo>
                    <a:pt x="1" y="65"/>
                  </a:lnTo>
                  <a:lnTo>
                    <a:pt x="1" y="59"/>
                  </a:lnTo>
                  <a:lnTo>
                    <a:pt x="1" y="52"/>
                  </a:lnTo>
                  <a:lnTo>
                    <a:pt x="2" y="44"/>
                  </a:lnTo>
                  <a:lnTo>
                    <a:pt x="2" y="37"/>
                  </a:lnTo>
                  <a:lnTo>
                    <a:pt x="2" y="29"/>
                  </a:lnTo>
                  <a:lnTo>
                    <a:pt x="3" y="22"/>
                  </a:lnTo>
                  <a:lnTo>
                    <a:pt x="3" y="15"/>
                  </a:lnTo>
                  <a:lnTo>
                    <a:pt x="4" y="9"/>
                  </a:lnTo>
                  <a:lnTo>
                    <a:pt x="4" y="5"/>
                  </a:lnTo>
                  <a:lnTo>
                    <a:pt x="4" y="1"/>
                  </a:lnTo>
                  <a:lnTo>
                    <a:pt x="4" y="0"/>
                  </a:lnTo>
                  <a:lnTo>
                    <a:pt x="5" y="0"/>
                  </a:lnTo>
                  <a:lnTo>
                    <a:pt x="6" y="0"/>
                  </a:lnTo>
                  <a:lnTo>
                    <a:pt x="6" y="1"/>
                  </a:lnTo>
                  <a:lnTo>
                    <a:pt x="7" y="2"/>
                  </a:lnTo>
                  <a:lnTo>
                    <a:pt x="7" y="5"/>
                  </a:lnTo>
                  <a:lnTo>
                    <a:pt x="8" y="7"/>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92" name="Freeform 84"/>
            <p:cNvSpPr>
              <a:spLocks/>
            </p:cNvSpPr>
            <p:nvPr/>
          </p:nvSpPr>
          <p:spPr bwMode="auto">
            <a:xfrm>
              <a:off x="1954" y="2510"/>
              <a:ext cx="52" cy="358"/>
            </a:xfrm>
            <a:custGeom>
              <a:avLst/>
              <a:gdLst>
                <a:gd name="T0" fmla="*/ 0 w 52"/>
                <a:gd name="T1" fmla="*/ 0 h 358"/>
                <a:gd name="T2" fmla="*/ 1 w 52"/>
                <a:gd name="T3" fmla="*/ 5 h 358"/>
                <a:gd name="T4" fmla="*/ 2 w 52"/>
                <a:gd name="T5" fmla="*/ 11 h 358"/>
                <a:gd name="T6" fmla="*/ 3 w 52"/>
                <a:gd name="T7" fmla="*/ 19 h 358"/>
                <a:gd name="T8" fmla="*/ 5 w 52"/>
                <a:gd name="T9" fmla="*/ 28 h 358"/>
                <a:gd name="T10" fmla="*/ 6 w 52"/>
                <a:gd name="T11" fmla="*/ 36 h 358"/>
                <a:gd name="T12" fmla="*/ 8 w 52"/>
                <a:gd name="T13" fmla="*/ 47 h 358"/>
                <a:gd name="T14" fmla="*/ 10 w 52"/>
                <a:gd name="T15" fmla="*/ 58 h 358"/>
                <a:gd name="T16" fmla="*/ 11 w 52"/>
                <a:gd name="T17" fmla="*/ 70 h 358"/>
                <a:gd name="T18" fmla="*/ 13 w 52"/>
                <a:gd name="T19" fmla="*/ 82 h 358"/>
                <a:gd name="T20" fmla="*/ 15 w 52"/>
                <a:gd name="T21" fmla="*/ 95 h 358"/>
                <a:gd name="T22" fmla="*/ 19 w 52"/>
                <a:gd name="T23" fmla="*/ 122 h 358"/>
                <a:gd name="T24" fmla="*/ 22 w 52"/>
                <a:gd name="T25" fmla="*/ 151 h 358"/>
                <a:gd name="T26" fmla="*/ 26 w 52"/>
                <a:gd name="T27" fmla="*/ 179 h 358"/>
                <a:gd name="T28" fmla="*/ 30 w 52"/>
                <a:gd name="T29" fmla="*/ 208 h 358"/>
                <a:gd name="T30" fmla="*/ 34 w 52"/>
                <a:gd name="T31" fmla="*/ 236 h 358"/>
                <a:gd name="T32" fmla="*/ 36 w 52"/>
                <a:gd name="T33" fmla="*/ 250 h 358"/>
                <a:gd name="T34" fmla="*/ 38 w 52"/>
                <a:gd name="T35" fmla="*/ 263 h 358"/>
                <a:gd name="T36" fmla="*/ 39 w 52"/>
                <a:gd name="T37" fmla="*/ 276 h 358"/>
                <a:gd name="T38" fmla="*/ 41 w 52"/>
                <a:gd name="T39" fmla="*/ 288 h 358"/>
                <a:gd name="T40" fmla="*/ 43 w 52"/>
                <a:gd name="T41" fmla="*/ 300 h 358"/>
                <a:gd name="T42" fmla="*/ 44 w 52"/>
                <a:gd name="T43" fmla="*/ 311 h 358"/>
                <a:gd name="T44" fmla="*/ 45 w 52"/>
                <a:gd name="T45" fmla="*/ 321 h 358"/>
                <a:gd name="T46" fmla="*/ 46 w 52"/>
                <a:gd name="T47" fmla="*/ 330 h 358"/>
                <a:gd name="T48" fmla="*/ 48 w 52"/>
                <a:gd name="T49" fmla="*/ 339 h 358"/>
                <a:gd name="T50" fmla="*/ 49 w 52"/>
                <a:gd name="T51" fmla="*/ 346 h 358"/>
                <a:gd name="T52" fmla="*/ 50 w 52"/>
                <a:gd name="T53" fmla="*/ 352 h 358"/>
                <a:gd name="T54" fmla="*/ 51 w 52"/>
                <a:gd name="T55" fmla="*/ 357 h 3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2"/>
                <a:gd name="T85" fmla="*/ 0 h 358"/>
                <a:gd name="T86" fmla="*/ 52 w 52"/>
                <a:gd name="T87" fmla="*/ 358 h 35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2" h="358">
                  <a:moveTo>
                    <a:pt x="0" y="0"/>
                  </a:moveTo>
                  <a:lnTo>
                    <a:pt x="1" y="5"/>
                  </a:lnTo>
                  <a:lnTo>
                    <a:pt x="2" y="11"/>
                  </a:lnTo>
                  <a:lnTo>
                    <a:pt x="3" y="19"/>
                  </a:lnTo>
                  <a:lnTo>
                    <a:pt x="5" y="28"/>
                  </a:lnTo>
                  <a:lnTo>
                    <a:pt x="6" y="36"/>
                  </a:lnTo>
                  <a:lnTo>
                    <a:pt x="8" y="47"/>
                  </a:lnTo>
                  <a:lnTo>
                    <a:pt x="10" y="58"/>
                  </a:lnTo>
                  <a:lnTo>
                    <a:pt x="11" y="70"/>
                  </a:lnTo>
                  <a:lnTo>
                    <a:pt x="13" y="82"/>
                  </a:lnTo>
                  <a:lnTo>
                    <a:pt x="15" y="95"/>
                  </a:lnTo>
                  <a:lnTo>
                    <a:pt x="19" y="122"/>
                  </a:lnTo>
                  <a:lnTo>
                    <a:pt x="22" y="151"/>
                  </a:lnTo>
                  <a:lnTo>
                    <a:pt x="26" y="179"/>
                  </a:lnTo>
                  <a:lnTo>
                    <a:pt x="30" y="208"/>
                  </a:lnTo>
                  <a:lnTo>
                    <a:pt x="34" y="236"/>
                  </a:lnTo>
                  <a:lnTo>
                    <a:pt x="36" y="250"/>
                  </a:lnTo>
                  <a:lnTo>
                    <a:pt x="38" y="263"/>
                  </a:lnTo>
                  <a:lnTo>
                    <a:pt x="39" y="276"/>
                  </a:lnTo>
                  <a:lnTo>
                    <a:pt x="41" y="288"/>
                  </a:lnTo>
                  <a:lnTo>
                    <a:pt x="43" y="300"/>
                  </a:lnTo>
                  <a:lnTo>
                    <a:pt x="44" y="311"/>
                  </a:lnTo>
                  <a:lnTo>
                    <a:pt x="45" y="321"/>
                  </a:lnTo>
                  <a:lnTo>
                    <a:pt x="46" y="330"/>
                  </a:lnTo>
                  <a:lnTo>
                    <a:pt x="48" y="339"/>
                  </a:lnTo>
                  <a:lnTo>
                    <a:pt x="49" y="346"/>
                  </a:lnTo>
                  <a:lnTo>
                    <a:pt x="50" y="352"/>
                  </a:lnTo>
                  <a:lnTo>
                    <a:pt x="51" y="357"/>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93" name="Freeform 85"/>
            <p:cNvSpPr>
              <a:spLocks/>
            </p:cNvSpPr>
            <p:nvPr/>
          </p:nvSpPr>
          <p:spPr bwMode="auto">
            <a:xfrm>
              <a:off x="2005" y="2787"/>
              <a:ext cx="5" cy="91"/>
            </a:xfrm>
            <a:custGeom>
              <a:avLst/>
              <a:gdLst>
                <a:gd name="T0" fmla="*/ 0 w 5"/>
                <a:gd name="T1" fmla="*/ 80 h 91"/>
                <a:gd name="T2" fmla="*/ 1 w 5"/>
                <a:gd name="T3" fmla="*/ 83 h 91"/>
                <a:gd name="T4" fmla="*/ 1 w 5"/>
                <a:gd name="T5" fmla="*/ 86 h 91"/>
                <a:gd name="T6" fmla="*/ 2 w 5"/>
                <a:gd name="T7" fmla="*/ 88 h 91"/>
                <a:gd name="T8" fmla="*/ 2 w 5"/>
                <a:gd name="T9" fmla="*/ 89 h 91"/>
                <a:gd name="T10" fmla="*/ 3 w 5"/>
                <a:gd name="T11" fmla="*/ 90 h 91"/>
                <a:gd name="T12" fmla="*/ 4 w 5"/>
                <a:gd name="T13" fmla="*/ 90 h 91"/>
                <a:gd name="T14" fmla="*/ 4 w 5"/>
                <a:gd name="T15" fmla="*/ 87 h 91"/>
                <a:gd name="T16" fmla="*/ 4 w 5"/>
                <a:gd name="T17" fmla="*/ 82 h 91"/>
                <a:gd name="T18" fmla="*/ 4 w 5"/>
                <a:gd name="T19" fmla="*/ 76 h 91"/>
                <a:gd name="T20" fmla="*/ 4 w 5"/>
                <a:gd name="T21" fmla="*/ 69 h 91"/>
                <a:gd name="T22" fmla="*/ 4 w 5"/>
                <a:gd name="T23" fmla="*/ 61 h 91"/>
                <a:gd name="T24" fmla="*/ 4 w 5"/>
                <a:gd name="T25" fmla="*/ 53 h 91"/>
                <a:gd name="T26" fmla="*/ 4 w 5"/>
                <a:gd name="T27" fmla="*/ 34 h 91"/>
                <a:gd name="T28" fmla="*/ 4 w 5"/>
                <a:gd name="T29" fmla="*/ 25 h 91"/>
                <a:gd name="T30" fmla="*/ 4 w 5"/>
                <a:gd name="T31" fmla="*/ 16 h 91"/>
                <a:gd name="T32" fmla="*/ 4 w 5"/>
                <a:gd name="T33" fmla="*/ 7 h 91"/>
                <a:gd name="T34" fmla="*/ 4 w 5"/>
                <a:gd name="T35" fmla="*/ 0 h 9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
                <a:gd name="T55" fmla="*/ 0 h 91"/>
                <a:gd name="T56" fmla="*/ 5 w 5"/>
                <a:gd name="T57" fmla="*/ 91 h 9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 h="91">
                  <a:moveTo>
                    <a:pt x="0" y="80"/>
                  </a:moveTo>
                  <a:lnTo>
                    <a:pt x="1" y="83"/>
                  </a:lnTo>
                  <a:lnTo>
                    <a:pt x="1" y="86"/>
                  </a:lnTo>
                  <a:lnTo>
                    <a:pt x="2" y="88"/>
                  </a:lnTo>
                  <a:lnTo>
                    <a:pt x="2" y="89"/>
                  </a:lnTo>
                  <a:lnTo>
                    <a:pt x="3" y="90"/>
                  </a:lnTo>
                  <a:lnTo>
                    <a:pt x="4" y="90"/>
                  </a:lnTo>
                  <a:lnTo>
                    <a:pt x="4" y="87"/>
                  </a:lnTo>
                  <a:lnTo>
                    <a:pt x="4" y="82"/>
                  </a:lnTo>
                  <a:lnTo>
                    <a:pt x="4" y="76"/>
                  </a:lnTo>
                  <a:lnTo>
                    <a:pt x="4" y="69"/>
                  </a:lnTo>
                  <a:lnTo>
                    <a:pt x="4" y="61"/>
                  </a:lnTo>
                  <a:lnTo>
                    <a:pt x="4" y="53"/>
                  </a:lnTo>
                  <a:lnTo>
                    <a:pt x="4" y="34"/>
                  </a:lnTo>
                  <a:lnTo>
                    <a:pt x="4" y="25"/>
                  </a:lnTo>
                  <a:lnTo>
                    <a:pt x="4" y="16"/>
                  </a:lnTo>
                  <a:lnTo>
                    <a:pt x="4" y="7"/>
                  </a:lnTo>
                  <a:lnTo>
                    <a:pt x="4"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94" name="Freeform 86"/>
            <p:cNvSpPr>
              <a:spLocks/>
            </p:cNvSpPr>
            <p:nvPr/>
          </p:nvSpPr>
          <p:spPr bwMode="auto">
            <a:xfrm>
              <a:off x="2009" y="2595"/>
              <a:ext cx="11" cy="193"/>
            </a:xfrm>
            <a:custGeom>
              <a:avLst/>
              <a:gdLst>
                <a:gd name="T0" fmla="*/ 0 w 11"/>
                <a:gd name="T1" fmla="*/ 192 h 193"/>
                <a:gd name="T2" fmla="*/ 0 w 11"/>
                <a:gd name="T3" fmla="*/ 182 h 193"/>
                <a:gd name="T4" fmla="*/ 1 w 11"/>
                <a:gd name="T5" fmla="*/ 172 h 193"/>
                <a:gd name="T6" fmla="*/ 2 w 11"/>
                <a:gd name="T7" fmla="*/ 161 h 193"/>
                <a:gd name="T8" fmla="*/ 2 w 11"/>
                <a:gd name="T9" fmla="*/ 149 h 193"/>
                <a:gd name="T10" fmla="*/ 3 w 11"/>
                <a:gd name="T11" fmla="*/ 136 h 193"/>
                <a:gd name="T12" fmla="*/ 3 w 11"/>
                <a:gd name="T13" fmla="*/ 123 h 193"/>
                <a:gd name="T14" fmla="*/ 5 w 11"/>
                <a:gd name="T15" fmla="*/ 96 h 193"/>
                <a:gd name="T16" fmla="*/ 6 w 11"/>
                <a:gd name="T17" fmla="*/ 68 h 193"/>
                <a:gd name="T18" fmla="*/ 7 w 11"/>
                <a:gd name="T19" fmla="*/ 55 h 193"/>
                <a:gd name="T20" fmla="*/ 7 w 11"/>
                <a:gd name="T21" fmla="*/ 42 h 193"/>
                <a:gd name="T22" fmla="*/ 8 w 11"/>
                <a:gd name="T23" fmla="*/ 30 h 193"/>
                <a:gd name="T24" fmla="*/ 9 w 11"/>
                <a:gd name="T25" fmla="*/ 19 h 193"/>
                <a:gd name="T26" fmla="*/ 9 w 11"/>
                <a:gd name="T27" fmla="*/ 9 h 193"/>
                <a:gd name="T28" fmla="*/ 10 w 11"/>
                <a:gd name="T29" fmla="*/ 0 h 1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
                <a:gd name="T46" fmla="*/ 0 h 193"/>
                <a:gd name="T47" fmla="*/ 11 w 11"/>
                <a:gd name="T48" fmla="*/ 193 h 1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 h="193">
                  <a:moveTo>
                    <a:pt x="0" y="192"/>
                  </a:moveTo>
                  <a:lnTo>
                    <a:pt x="0" y="182"/>
                  </a:lnTo>
                  <a:lnTo>
                    <a:pt x="1" y="172"/>
                  </a:lnTo>
                  <a:lnTo>
                    <a:pt x="2" y="161"/>
                  </a:lnTo>
                  <a:lnTo>
                    <a:pt x="2" y="149"/>
                  </a:lnTo>
                  <a:lnTo>
                    <a:pt x="3" y="136"/>
                  </a:lnTo>
                  <a:lnTo>
                    <a:pt x="3" y="123"/>
                  </a:lnTo>
                  <a:lnTo>
                    <a:pt x="5" y="96"/>
                  </a:lnTo>
                  <a:lnTo>
                    <a:pt x="6" y="68"/>
                  </a:lnTo>
                  <a:lnTo>
                    <a:pt x="7" y="55"/>
                  </a:lnTo>
                  <a:lnTo>
                    <a:pt x="7" y="42"/>
                  </a:lnTo>
                  <a:lnTo>
                    <a:pt x="8" y="30"/>
                  </a:lnTo>
                  <a:lnTo>
                    <a:pt x="9" y="19"/>
                  </a:lnTo>
                  <a:lnTo>
                    <a:pt x="9" y="9"/>
                  </a:lnTo>
                  <a:lnTo>
                    <a:pt x="10"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95" name="Freeform 87"/>
            <p:cNvSpPr>
              <a:spLocks/>
            </p:cNvSpPr>
            <p:nvPr/>
          </p:nvSpPr>
          <p:spPr bwMode="auto">
            <a:xfrm>
              <a:off x="2019" y="2525"/>
              <a:ext cx="8" cy="71"/>
            </a:xfrm>
            <a:custGeom>
              <a:avLst/>
              <a:gdLst>
                <a:gd name="T0" fmla="*/ 0 w 8"/>
                <a:gd name="T1" fmla="*/ 70 h 71"/>
                <a:gd name="T2" fmla="*/ 1 w 8"/>
                <a:gd name="T3" fmla="*/ 58 h 71"/>
                <a:gd name="T4" fmla="*/ 2 w 8"/>
                <a:gd name="T5" fmla="*/ 47 h 71"/>
                <a:gd name="T6" fmla="*/ 3 w 8"/>
                <a:gd name="T7" fmla="*/ 37 h 71"/>
                <a:gd name="T8" fmla="*/ 3 w 8"/>
                <a:gd name="T9" fmla="*/ 28 h 71"/>
                <a:gd name="T10" fmla="*/ 4 w 8"/>
                <a:gd name="T11" fmla="*/ 21 h 71"/>
                <a:gd name="T12" fmla="*/ 5 w 8"/>
                <a:gd name="T13" fmla="*/ 13 h 71"/>
                <a:gd name="T14" fmla="*/ 7 w 8"/>
                <a:gd name="T15" fmla="*/ 0 h 71"/>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71"/>
                <a:gd name="T26" fmla="*/ 8 w 8"/>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71">
                  <a:moveTo>
                    <a:pt x="0" y="70"/>
                  </a:moveTo>
                  <a:lnTo>
                    <a:pt x="1" y="58"/>
                  </a:lnTo>
                  <a:lnTo>
                    <a:pt x="2" y="47"/>
                  </a:lnTo>
                  <a:lnTo>
                    <a:pt x="3" y="37"/>
                  </a:lnTo>
                  <a:lnTo>
                    <a:pt x="3" y="28"/>
                  </a:lnTo>
                  <a:lnTo>
                    <a:pt x="4" y="21"/>
                  </a:lnTo>
                  <a:lnTo>
                    <a:pt x="5" y="13"/>
                  </a:lnTo>
                  <a:lnTo>
                    <a:pt x="7"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96" name="Freeform 88"/>
            <p:cNvSpPr>
              <a:spLocks/>
            </p:cNvSpPr>
            <p:nvPr/>
          </p:nvSpPr>
          <p:spPr bwMode="auto">
            <a:xfrm>
              <a:off x="2026" y="2461"/>
              <a:ext cx="10" cy="65"/>
            </a:xfrm>
            <a:custGeom>
              <a:avLst/>
              <a:gdLst>
                <a:gd name="T0" fmla="*/ 0 w 10"/>
                <a:gd name="T1" fmla="*/ 64 h 65"/>
                <a:gd name="T2" fmla="*/ 1 w 10"/>
                <a:gd name="T3" fmla="*/ 60 h 65"/>
                <a:gd name="T4" fmla="*/ 1 w 10"/>
                <a:gd name="T5" fmla="*/ 55 h 65"/>
                <a:gd name="T6" fmla="*/ 2 w 10"/>
                <a:gd name="T7" fmla="*/ 48 h 65"/>
                <a:gd name="T8" fmla="*/ 2 w 10"/>
                <a:gd name="T9" fmla="*/ 43 h 65"/>
                <a:gd name="T10" fmla="*/ 3 w 10"/>
                <a:gd name="T11" fmla="*/ 30 h 65"/>
                <a:gd name="T12" fmla="*/ 4 w 10"/>
                <a:gd name="T13" fmla="*/ 23 h 65"/>
                <a:gd name="T14" fmla="*/ 4 w 10"/>
                <a:gd name="T15" fmla="*/ 18 h 65"/>
                <a:gd name="T16" fmla="*/ 5 w 10"/>
                <a:gd name="T17" fmla="*/ 13 h 65"/>
                <a:gd name="T18" fmla="*/ 6 w 10"/>
                <a:gd name="T19" fmla="*/ 8 h 65"/>
                <a:gd name="T20" fmla="*/ 6 w 10"/>
                <a:gd name="T21" fmla="*/ 4 h 65"/>
                <a:gd name="T22" fmla="*/ 7 w 10"/>
                <a:gd name="T23" fmla="*/ 1 h 65"/>
                <a:gd name="T24" fmla="*/ 7 w 10"/>
                <a:gd name="T25" fmla="*/ 0 h 65"/>
                <a:gd name="T26" fmla="*/ 8 w 10"/>
                <a:gd name="T27" fmla="*/ 0 h 65"/>
                <a:gd name="T28" fmla="*/ 8 w 10"/>
                <a:gd name="T29" fmla="*/ 1 h 65"/>
                <a:gd name="T30" fmla="*/ 9 w 10"/>
                <a:gd name="T31" fmla="*/ 3 h 65"/>
                <a:gd name="T32" fmla="*/ 9 w 10"/>
                <a:gd name="T33" fmla="*/ 5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65"/>
                <a:gd name="T53" fmla="*/ 10 w 10"/>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65">
                  <a:moveTo>
                    <a:pt x="0" y="64"/>
                  </a:moveTo>
                  <a:lnTo>
                    <a:pt x="1" y="60"/>
                  </a:lnTo>
                  <a:lnTo>
                    <a:pt x="1" y="55"/>
                  </a:lnTo>
                  <a:lnTo>
                    <a:pt x="2" y="48"/>
                  </a:lnTo>
                  <a:lnTo>
                    <a:pt x="2" y="43"/>
                  </a:lnTo>
                  <a:lnTo>
                    <a:pt x="3" y="30"/>
                  </a:lnTo>
                  <a:lnTo>
                    <a:pt x="4" y="23"/>
                  </a:lnTo>
                  <a:lnTo>
                    <a:pt x="4" y="18"/>
                  </a:lnTo>
                  <a:lnTo>
                    <a:pt x="5" y="13"/>
                  </a:lnTo>
                  <a:lnTo>
                    <a:pt x="6" y="8"/>
                  </a:lnTo>
                  <a:lnTo>
                    <a:pt x="6" y="4"/>
                  </a:lnTo>
                  <a:lnTo>
                    <a:pt x="7" y="1"/>
                  </a:lnTo>
                  <a:lnTo>
                    <a:pt x="7" y="0"/>
                  </a:lnTo>
                  <a:lnTo>
                    <a:pt x="8" y="0"/>
                  </a:lnTo>
                  <a:lnTo>
                    <a:pt x="8" y="1"/>
                  </a:lnTo>
                  <a:lnTo>
                    <a:pt x="9" y="3"/>
                  </a:lnTo>
                  <a:lnTo>
                    <a:pt x="9" y="5"/>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97" name="Freeform 89"/>
            <p:cNvSpPr>
              <a:spLocks/>
            </p:cNvSpPr>
            <p:nvPr/>
          </p:nvSpPr>
          <p:spPr bwMode="auto">
            <a:xfrm>
              <a:off x="2035" y="2466"/>
              <a:ext cx="9" cy="201"/>
            </a:xfrm>
            <a:custGeom>
              <a:avLst/>
              <a:gdLst>
                <a:gd name="T0" fmla="*/ 0 w 9"/>
                <a:gd name="T1" fmla="*/ 0 h 201"/>
                <a:gd name="T2" fmla="*/ 0 w 9"/>
                <a:gd name="T3" fmla="*/ 3 h 201"/>
                <a:gd name="T4" fmla="*/ 1 w 9"/>
                <a:gd name="T5" fmla="*/ 6 h 201"/>
                <a:gd name="T6" fmla="*/ 1 w 9"/>
                <a:gd name="T7" fmla="*/ 10 h 201"/>
                <a:gd name="T8" fmla="*/ 1 w 9"/>
                <a:gd name="T9" fmla="*/ 15 h 201"/>
                <a:gd name="T10" fmla="*/ 1 w 9"/>
                <a:gd name="T11" fmla="*/ 20 h 201"/>
                <a:gd name="T12" fmla="*/ 1 w 9"/>
                <a:gd name="T13" fmla="*/ 25 h 201"/>
                <a:gd name="T14" fmla="*/ 2 w 9"/>
                <a:gd name="T15" fmla="*/ 32 h 201"/>
                <a:gd name="T16" fmla="*/ 2 w 9"/>
                <a:gd name="T17" fmla="*/ 38 h 201"/>
                <a:gd name="T18" fmla="*/ 2 w 9"/>
                <a:gd name="T19" fmla="*/ 52 h 201"/>
                <a:gd name="T20" fmla="*/ 3 w 9"/>
                <a:gd name="T21" fmla="*/ 67 h 201"/>
                <a:gd name="T22" fmla="*/ 3 w 9"/>
                <a:gd name="T23" fmla="*/ 84 h 201"/>
                <a:gd name="T24" fmla="*/ 4 w 9"/>
                <a:gd name="T25" fmla="*/ 100 h 201"/>
                <a:gd name="T26" fmla="*/ 4 w 9"/>
                <a:gd name="T27" fmla="*/ 116 h 201"/>
                <a:gd name="T28" fmla="*/ 5 w 9"/>
                <a:gd name="T29" fmla="*/ 132 h 201"/>
                <a:gd name="T30" fmla="*/ 5 w 9"/>
                <a:gd name="T31" fmla="*/ 148 h 201"/>
                <a:gd name="T32" fmla="*/ 6 w 9"/>
                <a:gd name="T33" fmla="*/ 162 h 201"/>
                <a:gd name="T34" fmla="*/ 6 w 9"/>
                <a:gd name="T35" fmla="*/ 175 h 201"/>
                <a:gd name="T36" fmla="*/ 6 w 9"/>
                <a:gd name="T37" fmla="*/ 181 h 201"/>
                <a:gd name="T38" fmla="*/ 7 w 9"/>
                <a:gd name="T39" fmla="*/ 186 h 201"/>
                <a:gd name="T40" fmla="*/ 7 w 9"/>
                <a:gd name="T41" fmla="*/ 190 h 201"/>
                <a:gd name="T42" fmla="*/ 7 w 9"/>
                <a:gd name="T43" fmla="*/ 194 h 201"/>
                <a:gd name="T44" fmla="*/ 8 w 9"/>
                <a:gd name="T45" fmla="*/ 198 h 201"/>
                <a:gd name="T46" fmla="*/ 8 w 9"/>
                <a:gd name="T47" fmla="*/ 200 h 20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
                <a:gd name="T73" fmla="*/ 0 h 201"/>
                <a:gd name="T74" fmla="*/ 9 w 9"/>
                <a:gd name="T75" fmla="*/ 201 h 20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 h="201">
                  <a:moveTo>
                    <a:pt x="0" y="0"/>
                  </a:moveTo>
                  <a:lnTo>
                    <a:pt x="0" y="3"/>
                  </a:lnTo>
                  <a:lnTo>
                    <a:pt x="1" y="6"/>
                  </a:lnTo>
                  <a:lnTo>
                    <a:pt x="1" y="10"/>
                  </a:lnTo>
                  <a:lnTo>
                    <a:pt x="1" y="15"/>
                  </a:lnTo>
                  <a:lnTo>
                    <a:pt x="1" y="20"/>
                  </a:lnTo>
                  <a:lnTo>
                    <a:pt x="1" y="25"/>
                  </a:lnTo>
                  <a:lnTo>
                    <a:pt x="2" y="32"/>
                  </a:lnTo>
                  <a:lnTo>
                    <a:pt x="2" y="38"/>
                  </a:lnTo>
                  <a:lnTo>
                    <a:pt x="2" y="52"/>
                  </a:lnTo>
                  <a:lnTo>
                    <a:pt x="3" y="67"/>
                  </a:lnTo>
                  <a:lnTo>
                    <a:pt x="3" y="84"/>
                  </a:lnTo>
                  <a:lnTo>
                    <a:pt x="4" y="100"/>
                  </a:lnTo>
                  <a:lnTo>
                    <a:pt x="4" y="116"/>
                  </a:lnTo>
                  <a:lnTo>
                    <a:pt x="5" y="132"/>
                  </a:lnTo>
                  <a:lnTo>
                    <a:pt x="5" y="148"/>
                  </a:lnTo>
                  <a:lnTo>
                    <a:pt x="6" y="162"/>
                  </a:lnTo>
                  <a:lnTo>
                    <a:pt x="6" y="175"/>
                  </a:lnTo>
                  <a:lnTo>
                    <a:pt x="6" y="181"/>
                  </a:lnTo>
                  <a:lnTo>
                    <a:pt x="7" y="186"/>
                  </a:lnTo>
                  <a:lnTo>
                    <a:pt x="7" y="190"/>
                  </a:lnTo>
                  <a:lnTo>
                    <a:pt x="7" y="194"/>
                  </a:lnTo>
                  <a:lnTo>
                    <a:pt x="8" y="198"/>
                  </a:lnTo>
                  <a:lnTo>
                    <a:pt x="8" y="20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98" name="Freeform 90"/>
            <p:cNvSpPr>
              <a:spLocks/>
            </p:cNvSpPr>
            <p:nvPr/>
          </p:nvSpPr>
          <p:spPr bwMode="auto">
            <a:xfrm>
              <a:off x="2043" y="2611"/>
              <a:ext cx="13" cy="61"/>
            </a:xfrm>
            <a:custGeom>
              <a:avLst/>
              <a:gdLst>
                <a:gd name="T0" fmla="*/ 0 w 13"/>
                <a:gd name="T1" fmla="*/ 55 h 61"/>
                <a:gd name="T2" fmla="*/ 0 w 13"/>
                <a:gd name="T3" fmla="*/ 57 h 61"/>
                <a:gd name="T4" fmla="*/ 1 w 13"/>
                <a:gd name="T5" fmla="*/ 58 h 61"/>
                <a:gd name="T6" fmla="*/ 1 w 13"/>
                <a:gd name="T7" fmla="*/ 60 h 61"/>
                <a:gd name="T8" fmla="*/ 2 w 13"/>
                <a:gd name="T9" fmla="*/ 60 h 61"/>
                <a:gd name="T10" fmla="*/ 3 w 13"/>
                <a:gd name="T11" fmla="*/ 58 h 61"/>
                <a:gd name="T12" fmla="*/ 3 w 13"/>
                <a:gd name="T13" fmla="*/ 55 h 61"/>
                <a:gd name="T14" fmla="*/ 4 w 13"/>
                <a:gd name="T15" fmla="*/ 50 h 61"/>
                <a:gd name="T16" fmla="*/ 5 w 13"/>
                <a:gd name="T17" fmla="*/ 45 h 61"/>
                <a:gd name="T18" fmla="*/ 5 w 13"/>
                <a:gd name="T19" fmla="*/ 39 h 61"/>
                <a:gd name="T20" fmla="*/ 7 w 13"/>
                <a:gd name="T21" fmla="*/ 27 h 61"/>
                <a:gd name="T22" fmla="*/ 8 w 13"/>
                <a:gd name="T23" fmla="*/ 21 h 61"/>
                <a:gd name="T24" fmla="*/ 9 w 13"/>
                <a:gd name="T25" fmla="*/ 15 h 61"/>
                <a:gd name="T26" fmla="*/ 10 w 13"/>
                <a:gd name="T27" fmla="*/ 9 h 61"/>
                <a:gd name="T28" fmla="*/ 10 w 13"/>
                <a:gd name="T29" fmla="*/ 5 h 61"/>
                <a:gd name="T30" fmla="*/ 11 w 13"/>
                <a:gd name="T31" fmla="*/ 2 h 61"/>
                <a:gd name="T32" fmla="*/ 12 w 13"/>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61"/>
                <a:gd name="T53" fmla="*/ 13 w 13"/>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61">
                  <a:moveTo>
                    <a:pt x="0" y="55"/>
                  </a:moveTo>
                  <a:lnTo>
                    <a:pt x="0" y="57"/>
                  </a:lnTo>
                  <a:lnTo>
                    <a:pt x="1" y="58"/>
                  </a:lnTo>
                  <a:lnTo>
                    <a:pt x="1" y="60"/>
                  </a:lnTo>
                  <a:lnTo>
                    <a:pt x="2" y="60"/>
                  </a:lnTo>
                  <a:lnTo>
                    <a:pt x="3" y="58"/>
                  </a:lnTo>
                  <a:lnTo>
                    <a:pt x="3" y="55"/>
                  </a:lnTo>
                  <a:lnTo>
                    <a:pt x="4" y="50"/>
                  </a:lnTo>
                  <a:lnTo>
                    <a:pt x="5" y="45"/>
                  </a:lnTo>
                  <a:lnTo>
                    <a:pt x="5" y="39"/>
                  </a:lnTo>
                  <a:lnTo>
                    <a:pt x="7" y="27"/>
                  </a:lnTo>
                  <a:lnTo>
                    <a:pt x="8" y="21"/>
                  </a:lnTo>
                  <a:lnTo>
                    <a:pt x="9" y="15"/>
                  </a:lnTo>
                  <a:lnTo>
                    <a:pt x="10" y="9"/>
                  </a:lnTo>
                  <a:lnTo>
                    <a:pt x="10" y="5"/>
                  </a:lnTo>
                  <a:lnTo>
                    <a:pt x="11" y="2"/>
                  </a:lnTo>
                  <a:lnTo>
                    <a:pt x="12"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099" name="Freeform 91"/>
            <p:cNvSpPr>
              <a:spLocks/>
            </p:cNvSpPr>
            <p:nvPr/>
          </p:nvSpPr>
          <p:spPr bwMode="auto">
            <a:xfrm>
              <a:off x="2055" y="2611"/>
              <a:ext cx="11" cy="15"/>
            </a:xfrm>
            <a:custGeom>
              <a:avLst/>
              <a:gdLst>
                <a:gd name="T0" fmla="*/ 0 w 11"/>
                <a:gd name="T1" fmla="*/ 0 h 15"/>
                <a:gd name="T2" fmla="*/ 1 w 11"/>
                <a:gd name="T3" fmla="*/ 0 h 15"/>
                <a:gd name="T4" fmla="*/ 2 w 11"/>
                <a:gd name="T5" fmla="*/ 1 h 15"/>
                <a:gd name="T6" fmla="*/ 3 w 11"/>
                <a:gd name="T7" fmla="*/ 2 h 15"/>
                <a:gd name="T8" fmla="*/ 5 w 11"/>
                <a:gd name="T9" fmla="*/ 4 h 15"/>
                <a:gd name="T10" fmla="*/ 8 w 11"/>
                <a:gd name="T11" fmla="*/ 9 h 15"/>
                <a:gd name="T12" fmla="*/ 10 w 11"/>
                <a:gd name="T13" fmla="*/ 14 h 15"/>
                <a:gd name="T14" fmla="*/ 0 60000 65536"/>
                <a:gd name="T15" fmla="*/ 0 60000 65536"/>
                <a:gd name="T16" fmla="*/ 0 60000 65536"/>
                <a:gd name="T17" fmla="*/ 0 60000 65536"/>
                <a:gd name="T18" fmla="*/ 0 60000 65536"/>
                <a:gd name="T19" fmla="*/ 0 60000 65536"/>
                <a:gd name="T20" fmla="*/ 0 60000 65536"/>
                <a:gd name="T21" fmla="*/ 0 w 11"/>
                <a:gd name="T22" fmla="*/ 0 h 15"/>
                <a:gd name="T23" fmla="*/ 11 w 11"/>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5">
                  <a:moveTo>
                    <a:pt x="0" y="0"/>
                  </a:moveTo>
                  <a:lnTo>
                    <a:pt x="1" y="0"/>
                  </a:lnTo>
                  <a:lnTo>
                    <a:pt x="2" y="1"/>
                  </a:lnTo>
                  <a:lnTo>
                    <a:pt x="3" y="2"/>
                  </a:lnTo>
                  <a:lnTo>
                    <a:pt x="5" y="4"/>
                  </a:lnTo>
                  <a:lnTo>
                    <a:pt x="8" y="9"/>
                  </a:lnTo>
                  <a:lnTo>
                    <a:pt x="10" y="14"/>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00" name="Freeform 92"/>
            <p:cNvSpPr>
              <a:spLocks/>
            </p:cNvSpPr>
            <p:nvPr/>
          </p:nvSpPr>
          <p:spPr bwMode="auto">
            <a:xfrm>
              <a:off x="2065" y="2625"/>
              <a:ext cx="51" cy="243"/>
            </a:xfrm>
            <a:custGeom>
              <a:avLst/>
              <a:gdLst>
                <a:gd name="T0" fmla="*/ 0 w 51"/>
                <a:gd name="T1" fmla="*/ 0 h 243"/>
                <a:gd name="T2" fmla="*/ 1 w 51"/>
                <a:gd name="T3" fmla="*/ 5 h 243"/>
                <a:gd name="T4" fmla="*/ 2 w 51"/>
                <a:gd name="T5" fmla="*/ 10 h 243"/>
                <a:gd name="T6" fmla="*/ 3 w 51"/>
                <a:gd name="T7" fmla="*/ 16 h 243"/>
                <a:gd name="T8" fmla="*/ 4 w 51"/>
                <a:gd name="T9" fmla="*/ 21 h 243"/>
                <a:gd name="T10" fmla="*/ 5 w 51"/>
                <a:gd name="T11" fmla="*/ 28 h 243"/>
                <a:gd name="T12" fmla="*/ 6 w 51"/>
                <a:gd name="T13" fmla="*/ 35 h 243"/>
                <a:gd name="T14" fmla="*/ 9 w 51"/>
                <a:gd name="T15" fmla="*/ 51 h 243"/>
                <a:gd name="T16" fmla="*/ 12 w 51"/>
                <a:gd name="T17" fmla="*/ 68 h 243"/>
                <a:gd name="T18" fmla="*/ 15 w 51"/>
                <a:gd name="T19" fmla="*/ 85 h 243"/>
                <a:gd name="T20" fmla="*/ 19 w 51"/>
                <a:gd name="T21" fmla="*/ 103 h 243"/>
                <a:gd name="T22" fmla="*/ 22 w 51"/>
                <a:gd name="T23" fmla="*/ 122 h 243"/>
                <a:gd name="T24" fmla="*/ 26 w 51"/>
                <a:gd name="T25" fmla="*/ 141 h 243"/>
                <a:gd name="T26" fmla="*/ 29 w 51"/>
                <a:gd name="T27" fmla="*/ 159 h 243"/>
                <a:gd name="T28" fmla="*/ 32 w 51"/>
                <a:gd name="T29" fmla="*/ 177 h 243"/>
                <a:gd name="T30" fmla="*/ 36 w 51"/>
                <a:gd name="T31" fmla="*/ 193 h 243"/>
                <a:gd name="T32" fmla="*/ 39 w 51"/>
                <a:gd name="T33" fmla="*/ 208 h 243"/>
                <a:gd name="T34" fmla="*/ 41 w 51"/>
                <a:gd name="T35" fmla="*/ 215 h 243"/>
                <a:gd name="T36" fmla="*/ 43 w 51"/>
                <a:gd name="T37" fmla="*/ 222 h 243"/>
                <a:gd name="T38" fmla="*/ 45 w 51"/>
                <a:gd name="T39" fmla="*/ 227 h 243"/>
                <a:gd name="T40" fmla="*/ 46 w 51"/>
                <a:gd name="T41" fmla="*/ 233 h 243"/>
                <a:gd name="T42" fmla="*/ 48 w 51"/>
                <a:gd name="T43" fmla="*/ 237 h 243"/>
                <a:gd name="T44" fmla="*/ 50 w 51"/>
                <a:gd name="T45" fmla="*/ 242 h 2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1"/>
                <a:gd name="T70" fmla="*/ 0 h 243"/>
                <a:gd name="T71" fmla="*/ 51 w 51"/>
                <a:gd name="T72" fmla="*/ 243 h 24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1" h="243">
                  <a:moveTo>
                    <a:pt x="0" y="0"/>
                  </a:moveTo>
                  <a:lnTo>
                    <a:pt x="1" y="5"/>
                  </a:lnTo>
                  <a:lnTo>
                    <a:pt x="2" y="10"/>
                  </a:lnTo>
                  <a:lnTo>
                    <a:pt x="3" y="16"/>
                  </a:lnTo>
                  <a:lnTo>
                    <a:pt x="4" y="21"/>
                  </a:lnTo>
                  <a:lnTo>
                    <a:pt x="5" y="28"/>
                  </a:lnTo>
                  <a:lnTo>
                    <a:pt x="6" y="35"/>
                  </a:lnTo>
                  <a:lnTo>
                    <a:pt x="9" y="51"/>
                  </a:lnTo>
                  <a:lnTo>
                    <a:pt x="12" y="68"/>
                  </a:lnTo>
                  <a:lnTo>
                    <a:pt x="15" y="85"/>
                  </a:lnTo>
                  <a:lnTo>
                    <a:pt x="19" y="103"/>
                  </a:lnTo>
                  <a:lnTo>
                    <a:pt x="22" y="122"/>
                  </a:lnTo>
                  <a:lnTo>
                    <a:pt x="26" y="141"/>
                  </a:lnTo>
                  <a:lnTo>
                    <a:pt x="29" y="159"/>
                  </a:lnTo>
                  <a:lnTo>
                    <a:pt x="32" y="177"/>
                  </a:lnTo>
                  <a:lnTo>
                    <a:pt x="36" y="193"/>
                  </a:lnTo>
                  <a:lnTo>
                    <a:pt x="39" y="208"/>
                  </a:lnTo>
                  <a:lnTo>
                    <a:pt x="41" y="215"/>
                  </a:lnTo>
                  <a:lnTo>
                    <a:pt x="43" y="222"/>
                  </a:lnTo>
                  <a:lnTo>
                    <a:pt x="45" y="227"/>
                  </a:lnTo>
                  <a:lnTo>
                    <a:pt x="46" y="233"/>
                  </a:lnTo>
                  <a:lnTo>
                    <a:pt x="48" y="237"/>
                  </a:lnTo>
                  <a:lnTo>
                    <a:pt x="50" y="242"/>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01" name="Freeform 93"/>
            <p:cNvSpPr>
              <a:spLocks/>
            </p:cNvSpPr>
            <p:nvPr/>
          </p:nvSpPr>
          <p:spPr bwMode="auto">
            <a:xfrm>
              <a:off x="2115" y="2867"/>
              <a:ext cx="55" cy="11"/>
            </a:xfrm>
            <a:custGeom>
              <a:avLst/>
              <a:gdLst>
                <a:gd name="T0" fmla="*/ 0 w 55"/>
                <a:gd name="T1" fmla="*/ 0 h 11"/>
                <a:gd name="T2" fmla="*/ 2 w 55"/>
                <a:gd name="T3" fmla="*/ 3 h 11"/>
                <a:gd name="T4" fmla="*/ 3 w 55"/>
                <a:gd name="T5" fmla="*/ 5 h 11"/>
                <a:gd name="T6" fmla="*/ 7 w 55"/>
                <a:gd name="T7" fmla="*/ 7 h 11"/>
                <a:gd name="T8" fmla="*/ 11 w 55"/>
                <a:gd name="T9" fmla="*/ 9 h 11"/>
                <a:gd name="T10" fmla="*/ 19 w 55"/>
                <a:gd name="T11" fmla="*/ 10 h 11"/>
                <a:gd name="T12" fmla="*/ 28 w 55"/>
                <a:gd name="T13" fmla="*/ 10 h 11"/>
                <a:gd name="T14" fmla="*/ 37 w 55"/>
                <a:gd name="T15" fmla="*/ 9 h 11"/>
                <a:gd name="T16" fmla="*/ 45 w 55"/>
                <a:gd name="T17" fmla="*/ 7 h 11"/>
                <a:gd name="T18" fmla="*/ 51 w 55"/>
                <a:gd name="T19" fmla="*/ 4 h 11"/>
                <a:gd name="T20" fmla="*/ 53 w 55"/>
                <a:gd name="T21" fmla="*/ 2 h 11"/>
                <a:gd name="T22" fmla="*/ 54 w 55"/>
                <a:gd name="T23" fmla="*/ 0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
                <a:gd name="T37" fmla="*/ 0 h 11"/>
                <a:gd name="T38" fmla="*/ 55 w 55"/>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 h="11">
                  <a:moveTo>
                    <a:pt x="0" y="0"/>
                  </a:moveTo>
                  <a:lnTo>
                    <a:pt x="2" y="3"/>
                  </a:lnTo>
                  <a:lnTo>
                    <a:pt x="3" y="5"/>
                  </a:lnTo>
                  <a:lnTo>
                    <a:pt x="7" y="7"/>
                  </a:lnTo>
                  <a:lnTo>
                    <a:pt x="11" y="9"/>
                  </a:lnTo>
                  <a:lnTo>
                    <a:pt x="19" y="10"/>
                  </a:lnTo>
                  <a:lnTo>
                    <a:pt x="28" y="10"/>
                  </a:lnTo>
                  <a:lnTo>
                    <a:pt x="37" y="9"/>
                  </a:lnTo>
                  <a:lnTo>
                    <a:pt x="45" y="7"/>
                  </a:lnTo>
                  <a:lnTo>
                    <a:pt x="51" y="4"/>
                  </a:lnTo>
                  <a:lnTo>
                    <a:pt x="53" y="2"/>
                  </a:lnTo>
                  <a:lnTo>
                    <a:pt x="54"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02" name="Freeform 94"/>
            <p:cNvSpPr>
              <a:spLocks/>
            </p:cNvSpPr>
            <p:nvPr/>
          </p:nvSpPr>
          <p:spPr bwMode="auto">
            <a:xfrm>
              <a:off x="2169" y="2721"/>
              <a:ext cx="8" cy="147"/>
            </a:xfrm>
            <a:custGeom>
              <a:avLst/>
              <a:gdLst>
                <a:gd name="T0" fmla="*/ 0 w 8"/>
                <a:gd name="T1" fmla="*/ 146 h 147"/>
                <a:gd name="T2" fmla="*/ 2 w 8"/>
                <a:gd name="T3" fmla="*/ 141 h 147"/>
                <a:gd name="T4" fmla="*/ 3 w 8"/>
                <a:gd name="T5" fmla="*/ 135 h 147"/>
                <a:gd name="T6" fmla="*/ 4 w 8"/>
                <a:gd name="T7" fmla="*/ 127 h 147"/>
                <a:gd name="T8" fmla="*/ 5 w 8"/>
                <a:gd name="T9" fmla="*/ 119 h 147"/>
                <a:gd name="T10" fmla="*/ 6 w 8"/>
                <a:gd name="T11" fmla="*/ 109 h 147"/>
                <a:gd name="T12" fmla="*/ 6 w 8"/>
                <a:gd name="T13" fmla="*/ 100 h 147"/>
                <a:gd name="T14" fmla="*/ 6 w 8"/>
                <a:gd name="T15" fmla="*/ 89 h 147"/>
                <a:gd name="T16" fmla="*/ 6 w 8"/>
                <a:gd name="T17" fmla="*/ 79 h 147"/>
                <a:gd name="T18" fmla="*/ 6 w 8"/>
                <a:gd name="T19" fmla="*/ 58 h 147"/>
                <a:gd name="T20" fmla="*/ 6 w 8"/>
                <a:gd name="T21" fmla="*/ 37 h 147"/>
                <a:gd name="T22" fmla="*/ 6 w 8"/>
                <a:gd name="T23" fmla="*/ 27 h 147"/>
                <a:gd name="T24" fmla="*/ 6 w 8"/>
                <a:gd name="T25" fmla="*/ 17 h 147"/>
                <a:gd name="T26" fmla="*/ 7 w 8"/>
                <a:gd name="T27" fmla="*/ 8 h 147"/>
                <a:gd name="T28" fmla="*/ 7 w 8"/>
                <a:gd name="T29" fmla="*/ 0 h 1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
                <a:gd name="T46" fmla="*/ 0 h 147"/>
                <a:gd name="T47" fmla="*/ 8 w 8"/>
                <a:gd name="T48" fmla="*/ 147 h 1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 h="147">
                  <a:moveTo>
                    <a:pt x="0" y="146"/>
                  </a:moveTo>
                  <a:lnTo>
                    <a:pt x="2" y="141"/>
                  </a:lnTo>
                  <a:lnTo>
                    <a:pt x="3" y="135"/>
                  </a:lnTo>
                  <a:lnTo>
                    <a:pt x="4" y="127"/>
                  </a:lnTo>
                  <a:lnTo>
                    <a:pt x="5" y="119"/>
                  </a:lnTo>
                  <a:lnTo>
                    <a:pt x="6" y="109"/>
                  </a:lnTo>
                  <a:lnTo>
                    <a:pt x="6" y="100"/>
                  </a:lnTo>
                  <a:lnTo>
                    <a:pt x="6" y="89"/>
                  </a:lnTo>
                  <a:lnTo>
                    <a:pt x="6" y="79"/>
                  </a:lnTo>
                  <a:lnTo>
                    <a:pt x="6" y="58"/>
                  </a:lnTo>
                  <a:lnTo>
                    <a:pt x="6" y="37"/>
                  </a:lnTo>
                  <a:lnTo>
                    <a:pt x="6" y="27"/>
                  </a:lnTo>
                  <a:lnTo>
                    <a:pt x="6" y="17"/>
                  </a:lnTo>
                  <a:lnTo>
                    <a:pt x="7" y="8"/>
                  </a:lnTo>
                  <a:lnTo>
                    <a:pt x="7"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03" name="Freeform 95"/>
            <p:cNvSpPr>
              <a:spLocks/>
            </p:cNvSpPr>
            <p:nvPr/>
          </p:nvSpPr>
          <p:spPr bwMode="auto">
            <a:xfrm>
              <a:off x="2176" y="2618"/>
              <a:ext cx="10" cy="104"/>
            </a:xfrm>
            <a:custGeom>
              <a:avLst/>
              <a:gdLst>
                <a:gd name="T0" fmla="*/ 0 w 10"/>
                <a:gd name="T1" fmla="*/ 103 h 104"/>
                <a:gd name="T2" fmla="*/ 1 w 10"/>
                <a:gd name="T3" fmla="*/ 86 h 104"/>
                <a:gd name="T4" fmla="*/ 2 w 10"/>
                <a:gd name="T5" fmla="*/ 70 h 104"/>
                <a:gd name="T6" fmla="*/ 3 w 10"/>
                <a:gd name="T7" fmla="*/ 54 h 104"/>
                <a:gd name="T8" fmla="*/ 4 w 10"/>
                <a:gd name="T9" fmla="*/ 39 h 104"/>
                <a:gd name="T10" fmla="*/ 5 w 10"/>
                <a:gd name="T11" fmla="*/ 31 h 104"/>
                <a:gd name="T12" fmla="*/ 6 w 10"/>
                <a:gd name="T13" fmla="*/ 25 h 104"/>
                <a:gd name="T14" fmla="*/ 6 w 10"/>
                <a:gd name="T15" fmla="*/ 19 h 104"/>
                <a:gd name="T16" fmla="*/ 7 w 10"/>
                <a:gd name="T17" fmla="*/ 13 h 104"/>
                <a:gd name="T18" fmla="*/ 7 w 10"/>
                <a:gd name="T19" fmla="*/ 9 h 104"/>
                <a:gd name="T20" fmla="*/ 8 w 10"/>
                <a:gd name="T21" fmla="*/ 5 h 104"/>
                <a:gd name="T22" fmla="*/ 8 w 10"/>
                <a:gd name="T23" fmla="*/ 2 h 104"/>
                <a:gd name="T24" fmla="*/ 9 w 10"/>
                <a:gd name="T25" fmla="*/ 0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04"/>
                <a:gd name="T41" fmla="*/ 10 w 10"/>
                <a:gd name="T42" fmla="*/ 104 h 1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04">
                  <a:moveTo>
                    <a:pt x="0" y="103"/>
                  </a:moveTo>
                  <a:lnTo>
                    <a:pt x="1" y="86"/>
                  </a:lnTo>
                  <a:lnTo>
                    <a:pt x="2" y="70"/>
                  </a:lnTo>
                  <a:lnTo>
                    <a:pt x="3" y="54"/>
                  </a:lnTo>
                  <a:lnTo>
                    <a:pt x="4" y="39"/>
                  </a:lnTo>
                  <a:lnTo>
                    <a:pt x="5" y="31"/>
                  </a:lnTo>
                  <a:lnTo>
                    <a:pt x="6" y="25"/>
                  </a:lnTo>
                  <a:lnTo>
                    <a:pt x="6" y="19"/>
                  </a:lnTo>
                  <a:lnTo>
                    <a:pt x="7" y="13"/>
                  </a:lnTo>
                  <a:lnTo>
                    <a:pt x="7" y="9"/>
                  </a:lnTo>
                  <a:lnTo>
                    <a:pt x="8" y="5"/>
                  </a:lnTo>
                  <a:lnTo>
                    <a:pt x="8" y="2"/>
                  </a:lnTo>
                  <a:lnTo>
                    <a:pt x="9"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04" name="Freeform 96"/>
            <p:cNvSpPr>
              <a:spLocks/>
            </p:cNvSpPr>
            <p:nvPr/>
          </p:nvSpPr>
          <p:spPr bwMode="auto">
            <a:xfrm>
              <a:off x="2185" y="2617"/>
              <a:ext cx="9" cy="60"/>
            </a:xfrm>
            <a:custGeom>
              <a:avLst/>
              <a:gdLst>
                <a:gd name="T0" fmla="*/ 0 w 9"/>
                <a:gd name="T1" fmla="*/ 1 h 60"/>
                <a:gd name="T2" fmla="*/ 1 w 9"/>
                <a:gd name="T3" fmla="*/ 0 h 60"/>
                <a:gd name="T4" fmla="*/ 1 w 9"/>
                <a:gd name="T5" fmla="*/ 2 h 60"/>
                <a:gd name="T6" fmla="*/ 2 w 9"/>
                <a:gd name="T7" fmla="*/ 4 h 60"/>
                <a:gd name="T8" fmla="*/ 2 w 9"/>
                <a:gd name="T9" fmla="*/ 7 h 60"/>
                <a:gd name="T10" fmla="*/ 3 w 9"/>
                <a:gd name="T11" fmla="*/ 12 h 60"/>
                <a:gd name="T12" fmla="*/ 3 w 9"/>
                <a:gd name="T13" fmla="*/ 17 h 60"/>
                <a:gd name="T14" fmla="*/ 4 w 9"/>
                <a:gd name="T15" fmla="*/ 23 h 60"/>
                <a:gd name="T16" fmla="*/ 4 w 9"/>
                <a:gd name="T17" fmla="*/ 29 h 60"/>
                <a:gd name="T18" fmla="*/ 5 w 9"/>
                <a:gd name="T19" fmla="*/ 40 h 60"/>
                <a:gd name="T20" fmla="*/ 5 w 9"/>
                <a:gd name="T21" fmla="*/ 46 h 60"/>
                <a:gd name="T22" fmla="*/ 6 w 9"/>
                <a:gd name="T23" fmla="*/ 50 h 60"/>
                <a:gd name="T24" fmla="*/ 6 w 9"/>
                <a:gd name="T25" fmla="*/ 54 h 60"/>
                <a:gd name="T26" fmla="*/ 7 w 9"/>
                <a:gd name="T27" fmla="*/ 57 h 60"/>
                <a:gd name="T28" fmla="*/ 7 w 9"/>
                <a:gd name="T29" fmla="*/ 59 h 60"/>
                <a:gd name="T30" fmla="*/ 8 w 9"/>
                <a:gd name="T31" fmla="*/ 59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
                <a:gd name="T49" fmla="*/ 0 h 60"/>
                <a:gd name="T50" fmla="*/ 9 w 9"/>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 h="60">
                  <a:moveTo>
                    <a:pt x="0" y="1"/>
                  </a:moveTo>
                  <a:lnTo>
                    <a:pt x="1" y="0"/>
                  </a:lnTo>
                  <a:lnTo>
                    <a:pt x="1" y="2"/>
                  </a:lnTo>
                  <a:lnTo>
                    <a:pt x="2" y="4"/>
                  </a:lnTo>
                  <a:lnTo>
                    <a:pt x="2" y="7"/>
                  </a:lnTo>
                  <a:lnTo>
                    <a:pt x="3" y="12"/>
                  </a:lnTo>
                  <a:lnTo>
                    <a:pt x="3" y="17"/>
                  </a:lnTo>
                  <a:lnTo>
                    <a:pt x="4" y="23"/>
                  </a:lnTo>
                  <a:lnTo>
                    <a:pt x="4" y="29"/>
                  </a:lnTo>
                  <a:lnTo>
                    <a:pt x="5" y="40"/>
                  </a:lnTo>
                  <a:lnTo>
                    <a:pt x="5" y="46"/>
                  </a:lnTo>
                  <a:lnTo>
                    <a:pt x="6" y="50"/>
                  </a:lnTo>
                  <a:lnTo>
                    <a:pt x="6" y="54"/>
                  </a:lnTo>
                  <a:lnTo>
                    <a:pt x="7" y="57"/>
                  </a:lnTo>
                  <a:lnTo>
                    <a:pt x="7" y="59"/>
                  </a:lnTo>
                  <a:lnTo>
                    <a:pt x="8" y="59"/>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05" name="Freeform 97"/>
            <p:cNvSpPr>
              <a:spLocks/>
            </p:cNvSpPr>
            <p:nvPr/>
          </p:nvSpPr>
          <p:spPr bwMode="auto">
            <a:xfrm>
              <a:off x="2193" y="2587"/>
              <a:ext cx="10" cy="90"/>
            </a:xfrm>
            <a:custGeom>
              <a:avLst/>
              <a:gdLst>
                <a:gd name="T0" fmla="*/ 0 w 10"/>
                <a:gd name="T1" fmla="*/ 89 h 90"/>
                <a:gd name="T2" fmla="*/ 1 w 10"/>
                <a:gd name="T3" fmla="*/ 87 h 90"/>
                <a:gd name="T4" fmla="*/ 1 w 10"/>
                <a:gd name="T5" fmla="*/ 84 h 90"/>
                <a:gd name="T6" fmla="*/ 2 w 10"/>
                <a:gd name="T7" fmla="*/ 81 h 90"/>
                <a:gd name="T8" fmla="*/ 2 w 10"/>
                <a:gd name="T9" fmla="*/ 76 h 90"/>
                <a:gd name="T10" fmla="*/ 3 w 10"/>
                <a:gd name="T11" fmla="*/ 71 h 90"/>
                <a:gd name="T12" fmla="*/ 3 w 10"/>
                <a:gd name="T13" fmla="*/ 65 h 90"/>
                <a:gd name="T14" fmla="*/ 4 w 10"/>
                <a:gd name="T15" fmla="*/ 59 h 90"/>
                <a:gd name="T16" fmla="*/ 4 w 10"/>
                <a:gd name="T17" fmla="*/ 52 h 90"/>
                <a:gd name="T18" fmla="*/ 6 w 10"/>
                <a:gd name="T19" fmla="*/ 38 h 90"/>
                <a:gd name="T20" fmla="*/ 7 w 10"/>
                <a:gd name="T21" fmla="*/ 25 h 90"/>
                <a:gd name="T22" fmla="*/ 7 w 10"/>
                <a:gd name="T23" fmla="*/ 18 h 90"/>
                <a:gd name="T24" fmla="*/ 8 w 10"/>
                <a:gd name="T25" fmla="*/ 11 h 90"/>
                <a:gd name="T26" fmla="*/ 8 w 10"/>
                <a:gd name="T27" fmla="*/ 5 h 90"/>
                <a:gd name="T28" fmla="*/ 9 w 10"/>
                <a:gd name="T29" fmla="*/ 0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90"/>
                <a:gd name="T47" fmla="*/ 10 w 10"/>
                <a:gd name="T48" fmla="*/ 90 h 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90">
                  <a:moveTo>
                    <a:pt x="0" y="89"/>
                  </a:moveTo>
                  <a:lnTo>
                    <a:pt x="1" y="87"/>
                  </a:lnTo>
                  <a:lnTo>
                    <a:pt x="1" y="84"/>
                  </a:lnTo>
                  <a:lnTo>
                    <a:pt x="2" y="81"/>
                  </a:lnTo>
                  <a:lnTo>
                    <a:pt x="2" y="76"/>
                  </a:lnTo>
                  <a:lnTo>
                    <a:pt x="3" y="71"/>
                  </a:lnTo>
                  <a:lnTo>
                    <a:pt x="3" y="65"/>
                  </a:lnTo>
                  <a:lnTo>
                    <a:pt x="4" y="59"/>
                  </a:lnTo>
                  <a:lnTo>
                    <a:pt x="4" y="52"/>
                  </a:lnTo>
                  <a:lnTo>
                    <a:pt x="6" y="38"/>
                  </a:lnTo>
                  <a:lnTo>
                    <a:pt x="7" y="25"/>
                  </a:lnTo>
                  <a:lnTo>
                    <a:pt x="7" y="18"/>
                  </a:lnTo>
                  <a:lnTo>
                    <a:pt x="8" y="11"/>
                  </a:lnTo>
                  <a:lnTo>
                    <a:pt x="8" y="5"/>
                  </a:lnTo>
                  <a:lnTo>
                    <a:pt x="9"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06" name="Freeform 98"/>
            <p:cNvSpPr>
              <a:spLocks/>
            </p:cNvSpPr>
            <p:nvPr/>
          </p:nvSpPr>
          <p:spPr bwMode="auto">
            <a:xfrm>
              <a:off x="2202" y="2510"/>
              <a:ext cx="10" cy="78"/>
            </a:xfrm>
            <a:custGeom>
              <a:avLst/>
              <a:gdLst>
                <a:gd name="T0" fmla="*/ 0 w 10"/>
                <a:gd name="T1" fmla="*/ 77 h 78"/>
                <a:gd name="T2" fmla="*/ 0 w 10"/>
                <a:gd name="T3" fmla="*/ 73 h 78"/>
                <a:gd name="T4" fmla="*/ 1 w 10"/>
                <a:gd name="T5" fmla="*/ 67 h 78"/>
                <a:gd name="T6" fmla="*/ 1 w 10"/>
                <a:gd name="T7" fmla="*/ 61 h 78"/>
                <a:gd name="T8" fmla="*/ 1 w 10"/>
                <a:gd name="T9" fmla="*/ 53 h 78"/>
                <a:gd name="T10" fmla="*/ 2 w 10"/>
                <a:gd name="T11" fmla="*/ 38 h 78"/>
                <a:gd name="T12" fmla="*/ 2 w 10"/>
                <a:gd name="T13" fmla="*/ 30 h 78"/>
                <a:gd name="T14" fmla="*/ 2 w 10"/>
                <a:gd name="T15" fmla="*/ 23 h 78"/>
                <a:gd name="T16" fmla="*/ 3 w 10"/>
                <a:gd name="T17" fmla="*/ 16 h 78"/>
                <a:gd name="T18" fmla="*/ 3 w 10"/>
                <a:gd name="T19" fmla="*/ 10 h 78"/>
                <a:gd name="T20" fmla="*/ 4 w 10"/>
                <a:gd name="T21" fmla="*/ 5 h 78"/>
                <a:gd name="T22" fmla="*/ 5 w 10"/>
                <a:gd name="T23" fmla="*/ 2 h 78"/>
                <a:gd name="T24" fmla="*/ 5 w 10"/>
                <a:gd name="T25" fmla="*/ 1 h 78"/>
                <a:gd name="T26" fmla="*/ 6 w 10"/>
                <a:gd name="T27" fmla="*/ 0 h 78"/>
                <a:gd name="T28" fmla="*/ 7 w 10"/>
                <a:gd name="T29" fmla="*/ 1 h 78"/>
                <a:gd name="T30" fmla="*/ 8 w 10"/>
                <a:gd name="T31" fmla="*/ 3 h 78"/>
                <a:gd name="T32" fmla="*/ 8 w 10"/>
                <a:gd name="T33" fmla="*/ 5 h 78"/>
                <a:gd name="T34" fmla="*/ 9 w 10"/>
                <a:gd name="T35" fmla="*/ 8 h 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78"/>
                <a:gd name="T56" fmla="*/ 10 w 10"/>
                <a:gd name="T57" fmla="*/ 78 h 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78">
                  <a:moveTo>
                    <a:pt x="0" y="77"/>
                  </a:moveTo>
                  <a:lnTo>
                    <a:pt x="0" y="73"/>
                  </a:lnTo>
                  <a:lnTo>
                    <a:pt x="1" y="67"/>
                  </a:lnTo>
                  <a:lnTo>
                    <a:pt x="1" y="61"/>
                  </a:lnTo>
                  <a:lnTo>
                    <a:pt x="1" y="53"/>
                  </a:lnTo>
                  <a:lnTo>
                    <a:pt x="2" y="38"/>
                  </a:lnTo>
                  <a:lnTo>
                    <a:pt x="2" y="30"/>
                  </a:lnTo>
                  <a:lnTo>
                    <a:pt x="2" y="23"/>
                  </a:lnTo>
                  <a:lnTo>
                    <a:pt x="3" y="16"/>
                  </a:lnTo>
                  <a:lnTo>
                    <a:pt x="3" y="10"/>
                  </a:lnTo>
                  <a:lnTo>
                    <a:pt x="4" y="5"/>
                  </a:lnTo>
                  <a:lnTo>
                    <a:pt x="5" y="2"/>
                  </a:lnTo>
                  <a:lnTo>
                    <a:pt x="5" y="1"/>
                  </a:lnTo>
                  <a:lnTo>
                    <a:pt x="6" y="0"/>
                  </a:lnTo>
                  <a:lnTo>
                    <a:pt x="7" y="1"/>
                  </a:lnTo>
                  <a:lnTo>
                    <a:pt x="8" y="3"/>
                  </a:lnTo>
                  <a:lnTo>
                    <a:pt x="8" y="5"/>
                  </a:lnTo>
                  <a:lnTo>
                    <a:pt x="9" y="8"/>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07" name="Freeform 99"/>
            <p:cNvSpPr>
              <a:spLocks/>
            </p:cNvSpPr>
            <p:nvPr/>
          </p:nvSpPr>
          <p:spPr bwMode="auto">
            <a:xfrm>
              <a:off x="2211" y="2518"/>
              <a:ext cx="52" cy="350"/>
            </a:xfrm>
            <a:custGeom>
              <a:avLst/>
              <a:gdLst>
                <a:gd name="T0" fmla="*/ 0 w 52"/>
                <a:gd name="T1" fmla="*/ 0 h 350"/>
                <a:gd name="T2" fmla="*/ 1 w 52"/>
                <a:gd name="T3" fmla="*/ 5 h 350"/>
                <a:gd name="T4" fmla="*/ 2 w 52"/>
                <a:gd name="T5" fmla="*/ 12 h 350"/>
                <a:gd name="T6" fmla="*/ 3 w 52"/>
                <a:gd name="T7" fmla="*/ 19 h 350"/>
                <a:gd name="T8" fmla="*/ 4 w 52"/>
                <a:gd name="T9" fmla="*/ 28 h 350"/>
                <a:gd name="T10" fmla="*/ 5 w 52"/>
                <a:gd name="T11" fmla="*/ 38 h 350"/>
                <a:gd name="T12" fmla="*/ 7 w 52"/>
                <a:gd name="T13" fmla="*/ 49 h 350"/>
                <a:gd name="T14" fmla="*/ 8 w 52"/>
                <a:gd name="T15" fmla="*/ 60 h 350"/>
                <a:gd name="T16" fmla="*/ 10 w 52"/>
                <a:gd name="T17" fmla="*/ 72 h 350"/>
                <a:gd name="T18" fmla="*/ 12 w 52"/>
                <a:gd name="T19" fmla="*/ 86 h 350"/>
                <a:gd name="T20" fmla="*/ 14 w 52"/>
                <a:gd name="T21" fmla="*/ 99 h 350"/>
                <a:gd name="T22" fmla="*/ 15 w 52"/>
                <a:gd name="T23" fmla="*/ 113 h 350"/>
                <a:gd name="T24" fmla="*/ 17 w 52"/>
                <a:gd name="T25" fmla="*/ 127 h 350"/>
                <a:gd name="T26" fmla="*/ 21 w 52"/>
                <a:gd name="T27" fmla="*/ 156 h 350"/>
                <a:gd name="T28" fmla="*/ 25 w 52"/>
                <a:gd name="T29" fmla="*/ 186 h 350"/>
                <a:gd name="T30" fmla="*/ 28 w 52"/>
                <a:gd name="T31" fmla="*/ 216 h 350"/>
                <a:gd name="T32" fmla="*/ 32 w 52"/>
                <a:gd name="T33" fmla="*/ 244 h 350"/>
                <a:gd name="T34" fmla="*/ 34 w 52"/>
                <a:gd name="T35" fmla="*/ 258 h 350"/>
                <a:gd name="T36" fmla="*/ 36 w 52"/>
                <a:gd name="T37" fmla="*/ 271 h 350"/>
                <a:gd name="T38" fmla="*/ 38 w 52"/>
                <a:gd name="T39" fmla="*/ 283 h 350"/>
                <a:gd name="T40" fmla="*/ 39 w 52"/>
                <a:gd name="T41" fmla="*/ 295 h 350"/>
                <a:gd name="T42" fmla="*/ 41 w 52"/>
                <a:gd name="T43" fmla="*/ 306 h 350"/>
                <a:gd name="T44" fmla="*/ 43 w 52"/>
                <a:gd name="T45" fmla="*/ 315 h 350"/>
                <a:gd name="T46" fmla="*/ 44 w 52"/>
                <a:gd name="T47" fmla="*/ 324 h 350"/>
                <a:gd name="T48" fmla="*/ 46 w 52"/>
                <a:gd name="T49" fmla="*/ 331 h 350"/>
                <a:gd name="T50" fmla="*/ 47 w 52"/>
                <a:gd name="T51" fmla="*/ 338 h 350"/>
                <a:gd name="T52" fmla="*/ 49 w 52"/>
                <a:gd name="T53" fmla="*/ 343 h 350"/>
                <a:gd name="T54" fmla="*/ 50 w 52"/>
                <a:gd name="T55" fmla="*/ 347 h 350"/>
                <a:gd name="T56" fmla="*/ 51 w 52"/>
                <a:gd name="T57" fmla="*/ 349 h 35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2"/>
                <a:gd name="T88" fmla="*/ 0 h 350"/>
                <a:gd name="T89" fmla="*/ 52 w 52"/>
                <a:gd name="T90" fmla="*/ 350 h 35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2" h="350">
                  <a:moveTo>
                    <a:pt x="0" y="0"/>
                  </a:moveTo>
                  <a:lnTo>
                    <a:pt x="1" y="5"/>
                  </a:lnTo>
                  <a:lnTo>
                    <a:pt x="2" y="12"/>
                  </a:lnTo>
                  <a:lnTo>
                    <a:pt x="3" y="19"/>
                  </a:lnTo>
                  <a:lnTo>
                    <a:pt x="4" y="28"/>
                  </a:lnTo>
                  <a:lnTo>
                    <a:pt x="5" y="38"/>
                  </a:lnTo>
                  <a:lnTo>
                    <a:pt x="7" y="49"/>
                  </a:lnTo>
                  <a:lnTo>
                    <a:pt x="8" y="60"/>
                  </a:lnTo>
                  <a:lnTo>
                    <a:pt x="10" y="72"/>
                  </a:lnTo>
                  <a:lnTo>
                    <a:pt x="12" y="86"/>
                  </a:lnTo>
                  <a:lnTo>
                    <a:pt x="14" y="99"/>
                  </a:lnTo>
                  <a:lnTo>
                    <a:pt x="15" y="113"/>
                  </a:lnTo>
                  <a:lnTo>
                    <a:pt x="17" y="127"/>
                  </a:lnTo>
                  <a:lnTo>
                    <a:pt x="21" y="156"/>
                  </a:lnTo>
                  <a:lnTo>
                    <a:pt x="25" y="186"/>
                  </a:lnTo>
                  <a:lnTo>
                    <a:pt x="28" y="216"/>
                  </a:lnTo>
                  <a:lnTo>
                    <a:pt x="32" y="244"/>
                  </a:lnTo>
                  <a:lnTo>
                    <a:pt x="34" y="258"/>
                  </a:lnTo>
                  <a:lnTo>
                    <a:pt x="36" y="271"/>
                  </a:lnTo>
                  <a:lnTo>
                    <a:pt x="38" y="283"/>
                  </a:lnTo>
                  <a:lnTo>
                    <a:pt x="39" y="295"/>
                  </a:lnTo>
                  <a:lnTo>
                    <a:pt x="41" y="306"/>
                  </a:lnTo>
                  <a:lnTo>
                    <a:pt x="43" y="315"/>
                  </a:lnTo>
                  <a:lnTo>
                    <a:pt x="44" y="324"/>
                  </a:lnTo>
                  <a:lnTo>
                    <a:pt x="46" y="331"/>
                  </a:lnTo>
                  <a:lnTo>
                    <a:pt x="47" y="338"/>
                  </a:lnTo>
                  <a:lnTo>
                    <a:pt x="49" y="343"/>
                  </a:lnTo>
                  <a:lnTo>
                    <a:pt x="50" y="347"/>
                  </a:lnTo>
                  <a:lnTo>
                    <a:pt x="51" y="349"/>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08" name="Freeform 100"/>
            <p:cNvSpPr>
              <a:spLocks/>
            </p:cNvSpPr>
            <p:nvPr/>
          </p:nvSpPr>
          <p:spPr bwMode="auto">
            <a:xfrm>
              <a:off x="2262" y="2606"/>
              <a:ext cx="16" cy="262"/>
            </a:xfrm>
            <a:custGeom>
              <a:avLst/>
              <a:gdLst>
                <a:gd name="T0" fmla="*/ 0 w 16"/>
                <a:gd name="T1" fmla="*/ 261 h 262"/>
                <a:gd name="T2" fmla="*/ 0 w 16"/>
                <a:gd name="T3" fmla="*/ 261 h 262"/>
                <a:gd name="T4" fmla="*/ 1 w 16"/>
                <a:gd name="T5" fmla="*/ 261 h 262"/>
                <a:gd name="T6" fmla="*/ 2 w 16"/>
                <a:gd name="T7" fmla="*/ 259 h 262"/>
                <a:gd name="T8" fmla="*/ 3 w 16"/>
                <a:gd name="T9" fmla="*/ 256 h 262"/>
                <a:gd name="T10" fmla="*/ 4 w 16"/>
                <a:gd name="T11" fmla="*/ 251 h 262"/>
                <a:gd name="T12" fmla="*/ 4 w 16"/>
                <a:gd name="T13" fmla="*/ 246 h 262"/>
                <a:gd name="T14" fmla="*/ 5 w 16"/>
                <a:gd name="T15" fmla="*/ 240 h 262"/>
                <a:gd name="T16" fmla="*/ 6 w 16"/>
                <a:gd name="T17" fmla="*/ 233 h 262"/>
                <a:gd name="T18" fmla="*/ 6 w 16"/>
                <a:gd name="T19" fmla="*/ 224 h 262"/>
                <a:gd name="T20" fmla="*/ 7 w 16"/>
                <a:gd name="T21" fmla="*/ 216 h 262"/>
                <a:gd name="T22" fmla="*/ 8 w 16"/>
                <a:gd name="T23" fmla="*/ 207 h 262"/>
                <a:gd name="T24" fmla="*/ 8 w 16"/>
                <a:gd name="T25" fmla="*/ 197 h 262"/>
                <a:gd name="T26" fmla="*/ 9 w 16"/>
                <a:gd name="T27" fmla="*/ 186 h 262"/>
                <a:gd name="T28" fmla="*/ 9 w 16"/>
                <a:gd name="T29" fmla="*/ 176 h 262"/>
                <a:gd name="T30" fmla="*/ 10 w 16"/>
                <a:gd name="T31" fmla="*/ 153 h 262"/>
                <a:gd name="T32" fmla="*/ 10 w 16"/>
                <a:gd name="T33" fmla="*/ 130 h 262"/>
                <a:gd name="T34" fmla="*/ 11 w 16"/>
                <a:gd name="T35" fmla="*/ 107 h 262"/>
                <a:gd name="T36" fmla="*/ 12 w 16"/>
                <a:gd name="T37" fmla="*/ 84 h 262"/>
                <a:gd name="T38" fmla="*/ 12 w 16"/>
                <a:gd name="T39" fmla="*/ 62 h 262"/>
                <a:gd name="T40" fmla="*/ 13 w 16"/>
                <a:gd name="T41" fmla="*/ 52 h 262"/>
                <a:gd name="T42" fmla="*/ 13 w 16"/>
                <a:gd name="T43" fmla="*/ 43 h 262"/>
                <a:gd name="T44" fmla="*/ 13 w 16"/>
                <a:gd name="T45" fmla="*/ 33 h 262"/>
                <a:gd name="T46" fmla="*/ 14 w 16"/>
                <a:gd name="T47" fmla="*/ 25 h 262"/>
                <a:gd name="T48" fmla="*/ 14 w 16"/>
                <a:gd name="T49" fmla="*/ 18 h 262"/>
                <a:gd name="T50" fmla="*/ 14 w 16"/>
                <a:gd name="T51" fmla="*/ 11 h 262"/>
                <a:gd name="T52" fmla="*/ 15 w 16"/>
                <a:gd name="T53" fmla="*/ 5 h 262"/>
                <a:gd name="T54" fmla="*/ 15 w 16"/>
                <a:gd name="T55" fmla="*/ 0 h 2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
                <a:gd name="T85" fmla="*/ 0 h 262"/>
                <a:gd name="T86" fmla="*/ 16 w 16"/>
                <a:gd name="T87" fmla="*/ 262 h 2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 h="262">
                  <a:moveTo>
                    <a:pt x="0" y="261"/>
                  </a:moveTo>
                  <a:lnTo>
                    <a:pt x="0" y="261"/>
                  </a:lnTo>
                  <a:lnTo>
                    <a:pt x="1" y="261"/>
                  </a:lnTo>
                  <a:lnTo>
                    <a:pt x="2" y="259"/>
                  </a:lnTo>
                  <a:lnTo>
                    <a:pt x="3" y="256"/>
                  </a:lnTo>
                  <a:lnTo>
                    <a:pt x="4" y="251"/>
                  </a:lnTo>
                  <a:lnTo>
                    <a:pt x="4" y="246"/>
                  </a:lnTo>
                  <a:lnTo>
                    <a:pt x="5" y="240"/>
                  </a:lnTo>
                  <a:lnTo>
                    <a:pt x="6" y="233"/>
                  </a:lnTo>
                  <a:lnTo>
                    <a:pt x="6" y="224"/>
                  </a:lnTo>
                  <a:lnTo>
                    <a:pt x="7" y="216"/>
                  </a:lnTo>
                  <a:lnTo>
                    <a:pt x="8" y="207"/>
                  </a:lnTo>
                  <a:lnTo>
                    <a:pt x="8" y="197"/>
                  </a:lnTo>
                  <a:lnTo>
                    <a:pt x="9" y="186"/>
                  </a:lnTo>
                  <a:lnTo>
                    <a:pt x="9" y="176"/>
                  </a:lnTo>
                  <a:lnTo>
                    <a:pt x="10" y="153"/>
                  </a:lnTo>
                  <a:lnTo>
                    <a:pt x="10" y="130"/>
                  </a:lnTo>
                  <a:lnTo>
                    <a:pt x="11" y="107"/>
                  </a:lnTo>
                  <a:lnTo>
                    <a:pt x="12" y="84"/>
                  </a:lnTo>
                  <a:lnTo>
                    <a:pt x="12" y="62"/>
                  </a:lnTo>
                  <a:lnTo>
                    <a:pt x="13" y="52"/>
                  </a:lnTo>
                  <a:lnTo>
                    <a:pt x="13" y="43"/>
                  </a:lnTo>
                  <a:lnTo>
                    <a:pt x="13" y="33"/>
                  </a:lnTo>
                  <a:lnTo>
                    <a:pt x="14" y="25"/>
                  </a:lnTo>
                  <a:lnTo>
                    <a:pt x="14" y="18"/>
                  </a:lnTo>
                  <a:lnTo>
                    <a:pt x="14" y="11"/>
                  </a:lnTo>
                  <a:lnTo>
                    <a:pt x="15" y="5"/>
                  </a:lnTo>
                  <a:lnTo>
                    <a:pt x="15"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09" name="Freeform 101"/>
            <p:cNvSpPr>
              <a:spLocks/>
            </p:cNvSpPr>
            <p:nvPr/>
          </p:nvSpPr>
          <p:spPr bwMode="auto">
            <a:xfrm>
              <a:off x="2277" y="2590"/>
              <a:ext cx="10" cy="17"/>
            </a:xfrm>
            <a:custGeom>
              <a:avLst/>
              <a:gdLst>
                <a:gd name="T0" fmla="*/ 0 w 10"/>
                <a:gd name="T1" fmla="*/ 16 h 17"/>
                <a:gd name="T2" fmla="*/ 2 w 10"/>
                <a:gd name="T3" fmla="*/ 10 h 17"/>
                <a:gd name="T4" fmla="*/ 5 w 10"/>
                <a:gd name="T5" fmla="*/ 5 h 17"/>
                <a:gd name="T6" fmla="*/ 6 w 10"/>
                <a:gd name="T7" fmla="*/ 3 h 17"/>
                <a:gd name="T8" fmla="*/ 7 w 10"/>
                <a:gd name="T9" fmla="*/ 2 h 17"/>
                <a:gd name="T10" fmla="*/ 8 w 10"/>
                <a:gd name="T11" fmla="*/ 1 h 17"/>
                <a:gd name="T12" fmla="*/ 9 w 10"/>
                <a:gd name="T13" fmla="*/ 0 h 17"/>
                <a:gd name="T14" fmla="*/ 0 60000 65536"/>
                <a:gd name="T15" fmla="*/ 0 60000 65536"/>
                <a:gd name="T16" fmla="*/ 0 60000 65536"/>
                <a:gd name="T17" fmla="*/ 0 60000 65536"/>
                <a:gd name="T18" fmla="*/ 0 60000 65536"/>
                <a:gd name="T19" fmla="*/ 0 60000 65536"/>
                <a:gd name="T20" fmla="*/ 0 60000 65536"/>
                <a:gd name="T21" fmla="*/ 0 w 10"/>
                <a:gd name="T22" fmla="*/ 0 h 17"/>
                <a:gd name="T23" fmla="*/ 10 w 10"/>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7">
                  <a:moveTo>
                    <a:pt x="0" y="16"/>
                  </a:moveTo>
                  <a:lnTo>
                    <a:pt x="2" y="10"/>
                  </a:lnTo>
                  <a:lnTo>
                    <a:pt x="5" y="5"/>
                  </a:lnTo>
                  <a:lnTo>
                    <a:pt x="6" y="3"/>
                  </a:lnTo>
                  <a:lnTo>
                    <a:pt x="7" y="2"/>
                  </a:lnTo>
                  <a:lnTo>
                    <a:pt x="8" y="1"/>
                  </a:lnTo>
                  <a:lnTo>
                    <a:pt x="9"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10" name="Freeform 102"/>
            <p:cNvSpPr>
              <a:spLocks/>
            </p:cNvSpPr>
            <p:nvPr/>
          </p:nvSpPr>
          <p:spPr bwMode="auto">
            <a:xfrm>
              <a:off x="2286" y="2590"/>
              <a:ext cx="10" cy="16"/>
            </a:xfrm>
            <a:custGeom>
              <a:avLst/>
              <a:gdLst>
                <a:gd name="T0" fmla="*/ 0 w 10"/>
                <a:gd name="T1" fmla="*/ 0 h 16"/>
                <a:gd name="T2" fmla="*/ 0 w 10"/>
                <a:gd name="T3" fmla="*/ 0 h 16"/>
                <a:gd name="T4" fmla="*/ 0 w 10"/>
                <a:gd name="T5" fmla="*/ 1 h 16"/>
                <a:gd name="T6" fmla="*/ 1 w 10"/>
                <a:gd name="T7" fmla="*/ 3 h 16"/>
                <a:gd name="T8" fmla="*/ 3 w 10"/>
                <a:gd name="T9" fmla="*/ 6 h 16"/>
                <a:gd name="T10" fmla="*/ 4 w 10"/>
                <a:gd name="T11" fmla="*/ 10 h 16"/>
                <a:gd name="T12" fmla="*/ 5 w 10"/>
                <a:gd name="T13" fmla="*/ 12 h 16"/>
                <a:gd name="T14" fmla="*/ 7 w 10"/>
                <a:gd name="T15" fmla="*/ 14 h 16"/>
                <a:gd name="T16" fmla="*/ 7 w 10"/>
                <a:gd name="T17" fmla="*/ 15 h 16"/>
                <a:gd name="T18" fmla="*/ 8 w 10"/>
                <a:gd name="T19" fmla="*/ 15 h 16"/>
                <a:gd name="T20" fmla="*/ 9 w 10"/>
                <a:gd name="T21" fmla="*/ 15 h 16"/>
                <a:gd name="T22" fmla="*/ 9 w 10"/>
                <a:gd name="T23" fmla="*/ 14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16"/>
                <a:gd name="T38" fmla="*/ 10 w 10"/>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16">
                  <a:moveTo>
                    <a:pt x="0" y="0"/>
                  </a:moveTo>
                  <a:lnTo>
                    <a:pt x="0" y="0"/>
                  </a:lnTo>
                  <a:lnTo>
                    <a:pt x="0" y="1"/>
                  </a:lnTo>
                  <a:lnTo>
                    <a:pt x="1" y="3"/>
                  </a:lnTo>
                  <a:lnTo>
                    <a:pt x="3" y="6"/>
                  </a:lnTo>
                  <a:lnTo>
                    <a:pt x="4" y="10"/>
                  </a:lnTo>
                  <a:lnTo>
                    <a:pt x="5" y="12"/>
                  </a:lnTo>
                  <a:lnTo>
                    <a:pt x="7" y="14"/>
                  </a:lnTo>
                  <a:lnTo>
                    <a:pt x="7" y="15"/>
                  </a:lnTo>
                  <a:lnTo>
                    <a:pt x="8" y="15"/>
                  </a:lnTo>
                  <a:lnTo>
                    <a:pt x="9" y="15"/>
                  </a:lnTo>
                  <a:lnTo>
                    <a:pt x="9" y="14"/>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11" name="Freeform 103"/>
            <p:cNvSpPr>
              <a:spLocks/>
            </p:cNvSpPr>
            <p:nvPr/>
          </p:nvSpPr>
          <p:spPr bwMode="auto">
            <a:xfrm>
              <a:off x="2295" y="2525"/>
              <a:ext cx="10" cy="80"/>
            </a:xfrm>
            <a:custGeom>
              <a:avLst/>
              <a:gdLst>
                <a:gd name="T0" fmla="*/ 0 w 10"/>
                <a:gd name="T1" fmla="*/ 79 h 80"/>
                <a:gd name="T2" fmla="*/ 0 w 10"/>
                <a:gd name="T3" fmla="*/ 77 h 80"/>
                <a:gd name="T4" fmla="*/ 0 w 10"/>
                <a:gd name="T5" fmla="*/ 76 h 80"/>
                <a:gd name="T6" fmla="*/ 1 w 10"/>
                <a:gd name="T7" fmla="*/ 72 h 80"/>
                <a:gd name="T8" fmla="*/ 1 w 10"/>
                <a:gd name="T9" fmla="*/ 66 h 80"/>
                <a:gd name="T10" fmla="*/ 1 w 10"/>
                <a:gd name="T11" fmla="*/ 59 h 80"/>
                <a:gd name="T12" fmla="*/ 2 w 10"/>
                <a:gd name="T13" fmla="*/ 52 h 80"/>
                <a:gd name="T14" fmla="*/ 2 w 10"/>
                <a:gd name="T15" fmla="*/ 43 h 80"/>
                <a:gd name="T16" fmla="*/ 2 w 10"/>
                <a:gd name="T17" fmla="*/ 35 h 80"/>
                <a:gd name="T18" fmla="*/ 2 w 10"/>
                <a:gd name="T19" fmla="*/ 26 h 80"/>
                <a:gd name="T20" fmla="*/ 3 w 10"/>
                <a:gd name="T21" fmla="*/ 19 h 80"/>
                <a:gd name="T22" fmla="*/ 3 w 10"/>
                <a:gd name="T23" fmla="*/ 12 h 80"/>
                <a:gd name="T24" fmla="*/ 4 w 10"/>
                <a:gd name="T25" fmla="*/ 6 h 80"/>
                <a:gd name="T26" fmla="*/ 5 w 10"/>
                <a:gd name="T27" fmla="*/ 2 h 80"/>
                <a:gd name="T28" fmla="*/ 5 w 10"/>
                <a:gd name="T29" fmla="*/ 1 h 80"/>
                <a:gd name="T30" fmla="*/ 5 w 10"/>
                <a:gd name="T31" fmla="*/ 0 h 80"/>
                <a:gd name="T32" fmla="*/ 6 w 10"/>
                <a:gd name="T33" fmla="*/ 0 h 80"/>
                <a:gd name="T34" fmla="*/ 7 w 10"/>
                <a:gd name="T35" fmla="*/ 0 h 80"/>
                <a:gd name="T36" fmla="*/ 8 w 10"/>
                <a:gd name="T37" fmla="*/ 2 h 80"/>
                <a:gd name="T38" fmla="*/ 8 w 10"/>
                <a:gd name="T39" fmla="*/ 4 h 80"/>
                <a:gd name="T40" fmla="*/ 9 w 10"/>
                <a:gd name="T41" fmla="*/ 7 h 8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80"/>
                <a:gd name="T65" fmla="*/ 10 w 10"/>
                <a:gd name="T66" fmla="*/ 80 h 8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80">
                  <a:moveTo>
                    <a:pt x="0" y="79"/>
                  </a:moveTo>
                  <a:lnTo>
                    <a:pt x="0" y="77"/>
                  </a:lnTo>
                  <a:lnTo>
                    <a:pt x="0" y="76"/>
                  </a:lnTo>
                  <a:lnTo>
                    <a:pt x="1" y="72"/>
                  </a:lnTo>
                  <a:lnTo>
                    <a:pt x="1" y="66"/>
                  </a:lnTo>
                  <a:lnTo>
                    <a:pt x="1" y="59"/>
                  </a:lnTo>
                  <a:lnTo>
                    <a:pt x="2" y="52"/>
                  </a:lnTo>
                  <a:lnTo>
                    <a:pt x="2" y="43"/>
                  </a:lnTo>
                  <a:lnTo>
                    <a:pt x="2" y="35"/>
                  </a:lnTo>
                  <a:lnTo>
                    <a:pt x="2" y="26"/>
                  </a:lnTo>
                  <a:lnTo>
                    <a:pt x="3" y="19"/>
                  </a:lnTo>
                  <a:lnTo>
                    <a:pt x="3" y="12"/>
                  </a:lnTo>
                  <a:lnTo>
                    <a:pt x="4" y="6"/>
                  </a:lnTo>
                  <a:lnTo>
                    <a:pt x="5" y="2"/>
                  </a:lnTo>
                  <a:lnTo>
                    <a:pt x="5" y="1"/>
                  </a:lnTo>
                  <a:lnTo>
                    <a:pt x="5" y="0"/>
                  </a:lnTo>
                  <a:lnTo>
                    <a:pt x="6" y="0"/>
                  </a:lnTo>
                  <a:lnTo>
                    <a:pt x="7" y="0"/>
                  </a:lnTo>
                  <a:lnTo>
                    <a:pt x="8" y="2"/>
                  </a:lnTo>
                  <a:lnTo>
                    <a:pt x="8" y="4"/>
                  </a:lnTo>
                  <a:lnTo>
                    <a:pt x="9" y="7"/>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12" name="Freeform 104"/>
            <p:cNvSpPr>
              <a:spLocks/>
            </p:cNvSpPr>
            <p:nvPr/>
          </p:nvSpPr>
          <p:spPr bwMode="auto">
            <a:xfrm>
              <a:off x="2304" y="2532"/>
              <a:ext cx="50" cy="336"/>
            </a:xfrm>
            <a:custGeom>
              <a:avLst/>
              <a:gdLst>
                <a:gd name="T0" fmla="*/ 0 w 50"/>
                <a:gd name="T1" fmla="*/ 0 h 336"/>
                <a:gd name="T2" fmla="*/ 1 w 50"/>
                <a:gd name="T3" fmla="*/ 5 h 336"/>
                <a:gd name="T4" fmla="*/ 2 w 50"/>
                <a:gd name="T5" fmla="*/ 11 h 336"/>
                <a:gd name="T6" fmla="*/ 3 w 50"/>
                <a:gd name="T7" fmla="*/ 18 h 336"/>
                <a:gd name="T8" fmla="*/ 5 w 50"/>
                <a:gd name="T9" fmla="*/ 26 h 336"/>
                <a:gd name="T10" fmla="*/ 6 w 50"/>
                <a:gd name="T11" fmla="*/ 36 h 336"/>
                <a:gd name="T12" fmla="*/ 6 w 50"/>
                <a:gd name="T13" fmla="*/ 46 h 336"/>
                <a:gd name="T14" fmla="*/ 8 w 50"/>
                <a:gd name="T15" fmla="*/ 57 h 336"/>
                <a:gd name="T16" fmla="*/ 10 w 50"/>
                <a:gd name="T17" fmla="*/ 69 h 336"/>
                <a:gd name="T18" fmla="*/ 11 w 50"/>
                <a:gd name="T19" fmla="*/ 82 h 336"/>
                <a:gd name="T20" fmla="*/ 13 w 50"/>
                <a:gd name="T21" fmla="*/ 95 h 336"/>
                <a:gd name="T22" fmla="*/ 17 w 50"/>
                <a:gd name="T23" fmla="*/ 122 h 336"/>
                <a:gd name="T24" fmla="*/ 20 w 50"/>
                <a:gd name="T25" fmla="*/ 151 h 336"/>
                <a:gd name="T26" fmla="*/ 24 w 50"/>
                <a:gd name="T27" fmla="*/ 179 h 336"/>
                <a:gd name="T28" fmla="*/ 28 w 50"/>
                <a:gd name="T29" fmla="*/ 208 h 336"/>
                <a:gd name="T30" fmla="*/ 31 w 50"/>
                <a:gd name="T31" fmla="*/ 235 h 336"/>
                <a:gd name="T32" fmla="*/ 32 w 50"/>
                <a:gd name="T33" fmla="*/ 248 h 336"/>
                <a:gd name="T34" fmla="*/ 34 w 50"/>
                <a:gd name="T35" fmla="*/ 261 h 336"/>
                <a:gd name="T36" fmla="*/ 36 w 50"/>
                <a:gd name="T37" fmla="*/ 272 h 336"/>
                <a:gd name="T38" fmla="*/ 38 w 50"/>
                <a:gd name="T39" fmla="*/ 283 h 336"/>
                <a:gd name="T40" fmla="*/ 39 w 50"/>
                <a:gd name="T41" fmla="*/ 293 h 336"/>
                <a:gd name="T42" fmla="*/ 41 w 50"/>
                <a:gd name="T43" fmla="*/ 303 h 336"/>
                <a:gd name="T44" fmla="*/ 43 w 50"/>
                <a:gd name="T45" fmla="*/ 312 h 336"/>
                <a:gd name="T46" fmla="*/ 44 w 50"/>
                <a:gd name="T47" fmla="*/ 319 h 336"/>
                <a:gd name="T48" fmla="*/ 45 w 50"/>
                <a:gd name="T49" fmla="*/ 325 h 336"/>
                <a:gd name="T50" fmla="*/ 47 w 50"/>
                <a:gd name="T51" fmla="*/ 330 h 336"/>
                <a:gd name="T52" fmla="*/ 48 w 50"/>
                <a:gd name="T53" fmla="*/ 333 h 336"/>
                <a:gd name="T54" fmla="*/ 49 w 50"/>
                <a:gd name="T55" fmla="*/ 335 h 3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0"/>
                <a:gd name="T85" fmla="*/ 0 h 336"/>
                <a:gd name="T86" fmla="*/ 50 w 50"/>
                <a:gd name="T87" fmla="*/ 336 h 3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0" h="336">
                  <a:moveTo>
                    <a:pt x="0" y="0"/>
                  </a:moveTo>
                  <a:lnTo>
                    <a:pt x="1" y="5"/>
                  </a:lnTo>
                  <a:lnTo>
                    <a:pt x="2" y="11"/>
                  </a:lnTo>
                  <a:lnTo>
                    <a:pt x="3" y="18"/>
                  </a:lnTo>
                  <a:lnTo>
                    <a:pt x="5" y="26"/>
                  </a:lnTo>
                  <a:lnTo>
                    <a:pt x="6" y="36"/>
                  </a:lnTo>
                  <a:lnTo>
                    <a:pt x="6" y="46"/>
                  </a:lnTo>
                  <a:lnTo>
                    <a:pt x="8" y="57"/>
                  </a:lnTo>
                  <a:lnTo>
                    <a:pt x="10" y="69"/>
                  </a:lnTo>
                  <a:lnTo>
                    <a:pt x="11" y="82"/>
                  </a:lnTo>
                  <a:lnTo>
                    <a:pt x="13" y="95"/>
                  </a:lnTo>
                  <a:lnTo>
                    <a:pt x="17" y="122"/>
                  </a:lnTo>
                  <a:lnTo>
                    <a:pt x="20" y="151"/>
                  </a:lnTo>
                  <a:lnTo>
                    <a:pt x="24" y="179"/>
                  </a:lnTo>
                  <a:lnTo>
                    <a:pt x="28" y="208"/>
                  </a:lnTo>
                  <a:lnTo>
                    <a:pt x="31" y="235"/>
                  </a:lnTo>
                  <a:lnTo>
                    <a:pt x="32" y="248"/>
                  </a:lnTo>
                  <a:lnTo>
                    <a:pt x="34" y="261"/>
                  </a:lnTo>
                  <a:lnTo>
                    <a:pt x="36" y="272"/>
                  </a:lnTo>
                  <a:lnTo>
                    <a:pt x="38" y="283"/>
                  </a:lnTo>
                  <a:lnTo>
                    <a:pt x="39" y="293"/>
                  </a:lnTo>
                  <a:lnTo>
                    <a:pt x="41" y="303"/>
                  </a:lnTo>
                  <a:lnTo>
                    <a:pt x="43" y="312"/>
                  </a:lnTo>
                  <a:lnTo>
                    <a:pt x="44" y="319"/>
                  </a:lnTo>
                  <a:lnTo>
                    <a:pt x="45" y="325"/>
                  </a:lnTo>
                  <a:lnTo>
                    <a:pt x="47" y="330"/>
                  </a:lnTo>
                  <a:lnTo>
                    <a:pt x="48" y="333"/>
                  </a:lnTo>
                  <a:lnTo>
                    <a:pt x="49" y="335"/>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13" name="Freeform 105"/>
            <p:cNvSpPr>
              <a:spLocks/>
            </p:cNvSpPr>
            <p:nvPr/>
          </p:nvSpPr>
          <p:spPr bwMode="auto">
            <a:xfrm>
              <a:off x="2353" y="2606"/>
              <a:ext cx="16" cy="262"/>
            </a:xfrm>
            <a:custGeom>
              <a:avLst/>
              <a:gdLst>
                <a:gd name="T0" fmla="*/ 0 w 16"/>
                <a:gd name="T1" fmla="*/ 261 h 262"/>
                <a:gd name="T2" fmla="*/ 1 w 16"/>
                <a:gd name="T3" fmla="*/ 261 h 262"/>
                <a:gd name="T4" fmla="*/ 2 w 16"/>
                <a:gd name="T5" fmla="*/ 260 h 262"/>
                <a:gd name="T6" fmla="*/ 3 w 16"/>
                <a:gd name="T7" fmla="*/ 258 h 262"/>
                <a:gd name="T8" fmla="*/ 4 w 16"/>
                <a:gd name="T9" fmla="*/ 255 h 262"/>
                <a:gd name="T10" fmla="*/ 5 w 16"/>
                <a:gd name="T11" fmla="*/ 250 h 262"/>
                <a:gd name="T12" fmla="*/ 5 w 16"/>
                <a:gd name="T13" fmla="*/ 244 h 262"/>
                <a:gd name="T14" fmla="*/ 5 w 16"/>
                <a:gd name="T15" fmla="*/ 237 h 262"/>
                <a:gd name="T16" fmla="*/ 6 w 16"/>
                <a:gd name="T17" fmla="*/ 229 h 262"/>
                <a:gd name="T18" fmla="*/ 6 w 16"/>
                <a:gd name="T19" fmla="*/ 221 h 262"/>
                <a:gd name="T20" fmla="*/ 7 w 16"/>
                <a:gd name="T21" fmla="*/ 211 h 262"/>
                <a:gd name="T22" fmla="*/ 7 w 16"/>
                <a:gd name="T23" fmla="*/ 201 h 262"/>
                <a:gd name="T24" fmla="*/ 8 w 16"/>
                <a:gd name="T25" fmla="*/ 191 h 262"/>
                <a:gd name="T26" fmla="*/ 9 w 16"/>
                <a:gd name="T27" fmla="*/ 169 h 262"/>
                <a:gd name="T28" fmla="*/ 10 w 16"/>
                <a:gd name="T29" fmla="*/ 145 h 262"/>
                <a:gd name="T30" fmla="*/ 10 w 16"/>
                <a:gd name="T31" fmla="*/ 122 h 262"/>
                <a:gd name="T32" fmla="*/ 11 w 16"/>
                <a:gd name="T33" fmla="*/ 98 h 262"/>
                <a:gd name="T34" fmla="*/ 12 w 16"/>
                <a:gd name="T35" fmla="*/ 75 h 262"/>
                <a:gd name="T36" fmla="*/ 12 w 16"/>
                <a:gd name="T37" fmla="*/ 65 h 262"/>
                <a:gd name="T38" fmla="*/ 12 w 16"/>
                <a:gd name="T39" fmla="*/ 55 h 262"/>
                <a:gd name="T40" fmla="*/ 13 w 16"/>
                <a:gd name="T41" fmla="*/ 45 h 262"/>
                <a:gd name="T42" fmla="*/ 13 w 16"/>
                <a:gd name="T43" fmla="*/ 36 h 262"/>
                <a:gd name="T44" fmla="*/ 13 w 16"/>
                <a:gd name="T45" fmla="*/ 27 h 262"/>
                <a:gd name="T46" fmla="*/ 14 w 16"/>
                <a:gd name="T47" fmla="*/ 20 h 262"/>
                <a:gd name="T48" fmla="*/ 14 w 16"/>
                <a:gd name="T49" fmla="*/ 13 h 262"/>
                <a:gd name="T50" fmla="*/ 14 w 16"/>
                <a:gd name="T51" fmla="*/ 8 h 262"/>
                <a:gd name="T52" fmla="*/ 15 w 16"/>
                <a:gd name="T53" fmla="*/ 3 h 262"/>
                <a:gd name="T54" fmla="*/ 15 w 16"/>
                <a:gd name="T55" fmla="*/ 0 h 2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
                <a:gd name="T85" fmla="*/ 0 h 262"/>
                <a:gd name="T86" fmla="*/ 16 w 16"/>
                <a:gd name="T87" fmla="*/ 262 h 2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 h="262">
                  <a:moveTo>
                    <a:pt x="0" y="261"/>
                  </a:moveTo>
                  <a:lnTo>
                    <a:pt x="1" y="261"/>
                  </a:lnTo>
                  <a:lnTo>
                    <a:pt x="2" y="260"/>
                  </a:lnTo>
                  <a:lnTo>
                    <a:pt x="3" y="258"/>
                  </a:lnTo>
                  <a:lnTo>
                    <a:pt x="4" y="255"/>
                  </a:lnTo>
                  <a:lnTo>
                    <a:pt x="5" y="250"/>
                  </a:lnTo>
                  <a:lnTo>
                    <a:pt x="5" y="244"/>
                  </a:lnTo>
                  <a:lnTo>
                    <a:pt x="5" y="237"/>
                  </a:lnTo>
                  <a:lnTo>
                    <a:pt x="6" y="229"/>
                  </a:lnTo>
                  <a:lnTo>
                    <a:pt x="6" y="221"/>
                  </a:lnTo>
                  <a:lnTo>
                    <a:pt x="7" y="211"/>
                  </a:lnTo>
                  <a:lnTo>
                    <a:pt x="7" y="201"/>
                  </a:lnTo>
                  <a:lnTo>
                    <a:pt x="8" y="191"/>
                  </a:lnTo>
                  <a:lnTo>
                    <a:pt x="9" y="169"/>
                  </a:lnTo>
                  <a:lnTo>
                    <a:pt x="10" y="145"/>
                  </a:lnTo>
                  <a:lnTo>
                    <a:pt x="10" y="122"/>
                  </a:lnTo>
                  <a:lnTo>
                    <a:pt x="11" y="98"/>
                  </a:lnTo>
                  <a:lnTo>
                    <a:pt x="12" y="75"/>
                  </a:lnTo>
                  <a:lnTo>
                    <a:pt x="12" y="65"/>
                  </a:lnTo>
                  <a:lnTo>
                    <a:pt x="12" y="55"/>
                  </a:lnTo>
                  <a:lnTo>
                    <a:pt x="13" y="45"/>
                  </a:lnTo>
                  <a:lnTo>
                    <a:pt x="13" y="36"/>
                  </a:lnTo>
                  <a:lnTo>
                    <a:pt x="13" y="27"/>
                  </a:lnTo>
                  <a:lnTo>
                    <a:pt x="14" y="20"/>
                  </a:lnTo>
                  <a:lnTo>
                    <a:pt x="14" y="13"/>
                  </a:lnTo>
                  <a:lnTo>
                    <a:pt x="14" y="8"/>
                  </a:lnTo>
                  <a:lnTo>
                    <a:pt x="15" y="3"/>
                  </a:lnTo>
                  <a:lnTo>
                    <a:pt x="15"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14" name="Freeform 106"/>
            <p:cNvSpPr>
              <a:spLocks/>
            </p:cNvSpPr>
            <p:nvPr/>
          </p:nvSpPr>
          <p:spPr bwMode="auto">
            <a:xfrm>
              <a:off x="2368" y="2602"/>
              <a:ext cx="10" cy="97"/>
            </a:xfrm>
            <a:custGeom>
              <a:avLst/>
              <a:gdLst>
                <a:gd name="T0" fmla="*/ 0 w 10"/>
                <a:gd name="T1" fmla="*/ 4 h 97"/>
                <a:gd name="T2" fmla="*/ 0 w 10"/>
                <a:gd name="T3" fmla="*/ 2 h 97"/>
                <a:gd name="T4" fmla="*/ 1 w 10"/>
                <a:gd name="T5" fmla="*/ 0 h 97"/>
                <a:gd name="T6" fmla="*/ 2 w 10"/>
                <a:gd name="T7" fmla="*/ 1 h 97"/>
                <a:gd name="T8" fmla="*/ 2 w 10"/>
                <a:gd name="T9" fmla="*/ 2 h 97"/>
                <a:gd name="T10" fmla="*/ 2 w 10"/>
                <a:gd name="T11" fmla="*/ 4 h 97"/>
                <a:gd name="T12" fmla="*/ 3 w 10"/>
                <a:gd name="T13" fmla="*/ 7 h 97"/>
                <a:gd name="T14" fmla="*/ 3 w 10"/>
                <a:gd name="T15" fmla="*/ 10 h 97"/>
                <a:gd name="T16" fmla="*/ 3 w 10"/>
                <a:gd name="T17" fmla="*/ 13 h 97"/>
                <a:gd name="T18" fmla="*/ 4 w 10"/>
                <a:gd name="T19" fmla="*/ 21 h 97"/>
                <a:gd name="T20" fmla="*/ 4 w 10"/>
                <a:gd name="T21" fmla="*/ 30 h 97"/>
                <a:gd name="T22" fmla="*/ 5 w 10"/>
                <a:gd name="T23" fmla="*/ 40 h 97"/>
                <a:gd name="T24" fmla="*/ 6 w 10"/>
                <a:gd name="T25" fmla="*/ 60 h 97"/>
                <a:gd name="T26" fmla="*/ 6 w 10"/>
                <a:gd name="T27" fmla="*/ 69 h 97"/>
                <a:gd name="T28" fmla="*/ 7 w 10"/>
                <a:gd name="T29" fmla="*/ 78 h 97"/>
                <a:gd name="T30" fmla="*/ 7 w 10"/>
                <a:gd name="T31" fmla="*/ 86 h 97"/>
                <a:gd name="T32" fmla="*/ 8 w 10"/>
                <a:gd name="T33" fmla="*/ 89 h 97"/>
                <a:gd name="T34" fmla="*/ 8 w 10"/>
                <a:gd name="T35" fmla="*/ 91 h 97"/>
                <a:gd name="T36" fmla="*/ 8 w 10"/>
                <a:gd name="T37" fmla="*/ 93 h 97"/>
                <a:gd name="T38" fmla="*/ 8 w 10"/>
                <a:gd name="T39" fmla="*/ 95 h 97"/>
                <a:gd name="T40" fmla="*/ 9 w 10"/>
                <a:gd name="T41" fmla="*/ 96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97"/>
                <a:gd name="T65" fmla="*/ 10 w 10"/>
                <a:gd name="T66" fmla="*/ 97 h 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97">
                  <a:moveTo>
                    <a:pt x="0" y="4"/>
                  </a:moveTo>
                  <a:lnTo>
                    <a:pt x="0" y="2"/>
                  </a:lnTo>
                  <a:lnTo>
                    <a:pt x="1" y="0"/>
                  </a:lnTo>
                  <a:lnTo>
                    <a:pt x="2" y="1"/>
                  </a:lnTo>
                  <a:lnTo>
                    <a:pt x="2" y="2"/>
                  </a:lnTo>
                  <a:lnTo>
                    <a:pt x="2" y="4"/>
                  </a:lnTo>
                  <a:lnTo>
                    <a:pt x="3" y="7"/>
                  </a:lnTo>
                  <a:lnTo>
                    <a:pt x="3" y="10"/>
                  </a:lnTo>
                  <a:lnTo>
                    <a:pt x="3" y="13"/>
                  </a:lnTo>
                  <a:lnTo>
                    <a:pt x="4" y="21"/>
                  </a:lnTo>
                  <a:lnTo>
                    <a:pt x="4" y="30"/>
                  </a:lnTo>
                  <a:lnTo>
                    <a:pt x="5" y="40"/>
                  </a:lnTo>
                  <a:lnTo>
                    <a:pt x="6" y="60"/>
                  </a:lnTo>
                  <a:lnTo>
                    <a:pt x="6" y="69"/>
                  </a:lnTo>
                  <a:lnTo>
                    <a:pt x="7" y="78"/>
                  </a:lnTo>
                  <a:lnTo>
                    <a:pt x="7" y="86"/>
                  </a:lnTo>
                  <a:lnTo>
                    <a:pt x="8" y="89"/>
                  </a:lnTo>
                  <a:lnTo>
                    <a:pt x="8" y="91"/>
                  </a:lnTo>
                  <a:lnTo>
                    <a:pt x="8" y="93"/>
                  </a:lnTo>
                  <a:lnTo>
                    <a:pt x="8" y="95"/>
                  </a:lnTo>
                  <a:lnTo>
                    <a:pt x="9" y="96"/>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15" name="Freeform 107"/>
            <p:cNvSpPr>
              <a:spLocks/>
            </p:cNvSpPr>
            <p:nvPr/>
          </p:nvSpPr>
          <p:spPr bwMode="auto">
            <a:xfrm>
              <a:off x="2377" y="2603"/>
              <a:ext cx="10" cy="96"/>
            </a:xfrm>
            <a:custGeom>
              <a:avLst/>
              <a:gdLst>
                <a:gd name="T0" fmla="*/ 0 w 10"/>
                <a:gd name="T1" fmla="*/ 95 h 96"/>
                <a:gd name="T2" fmla="*/ 1 w 10"/>
                <a:gd name="T3" fmla="*/ 95 h 96"/>
                <a:gd name="T4" fmla="*/ 1 w 10"/>
                <a:gd name="T5" fmla="*/ 92 h 96"/>
                <a:gd name="T6" fmla="*/ 2 w 10"/>
                <a:gd name="T7" fmla="*/ 88 h 96"/>
                <a:gd name="T8" fmla="*/ 2 w 10"/>
                <a:gd name="T9" fmla="*/ 84 h 96"/>
                <a:gd name="T10" fmla="*/ 3 w 10"/>
                <a:gd name="T11" fmla="*/ 78 h 96"/>
                <a:gd name="T12" fmla="*/ 4 w 10"/>
                <a:gd name="T13" fmla="*/ 72 h 96"/>
                <a:gd name="T14" fmla="*/ 4 w 10"/>
                <a:gd name="T15" fmla="*/ 65 h 96"/>
                <a:gd name="T16" fmla="*/ 5 w 10"/>
                <a:gd name="T17" fmla="*/ 58 h 96"/>
                <a:gd name="T18" fmla="*/ 5 w 10"/>
                <a:gd name="T19" fmla="*/ 42 h 96"/>
                <a:gd name="T20" fmla="*/ 7 w 10"/>
                <a:gd name="T21" fmla="*/ 26 h 96"/>
                <a:gd name="T22" fmla="*/ 7 w 10"/>
                <a:gd name="T23" fmla="*/ 19 h 96"/>
                <a:gd name="T24" fmla="*/ 8 w 10"/>
                <a:gd name="T25" fmla="*/ 12 h 96"/>
                <a:gd name="T26" fmla="*/ 8 w 10"/>
                <a:gd name="T27" fmla="*/ 6 h 96"/>
                <a:gd name="T28" fmla="*/ 9 w 10"/>
                <a:gd name="T29" fmla="*/ 0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96"/>
                <a:gd name="T47" fmla="*/ 10 w 10"/>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96">
                  <a:moveTo>
                    <a:pt x="0" y="95"/>
                  </a:moveTo>
                  <a:lnTo>
                    <a:pt x="1" y="95"/>
                  </a:lnTo>
                  <a:lnTo>
                    <a:pt x="1" y="92"/>
                  </a:lnTo>
                  <a:lnTo>
                    <a:pt x="2" y="88"/>
                  </a:lnTo>
                  <a:lnTo>
                    <a:pt x="2" y="84"/>
                  </a:lnTo>
                  <a:lnTo>
                    <a:pt x="3" y="78"/>
                  </a:lnTo>
                  <a:lnTo>
                    <a:pt x="4" y="72"/>
                  </a:lnTo>
                  <a:lnTo>
                    <a:pt x="4" y="65"/>
                  </a:lnTo>
                  <a:lnTo>
                    <a:pt x="5" y="58"/>
                  </a:lnTo>
                  <a:lnTo>
                    <a:pt x="5" y="42"/>
                  </a:lnTo>
                  <a:lnTo>
                    <a:pt x="7" y="26"/>
                  </a:lnTo>
                  <a:lnTo>
                    <a:pt x="7" y="19"/>
                  </a:lnTo>
                  <a:lnTo>
                    <a:pt x="8" y="12"/>
                  </a:lnTo>
                  <a:lnTo>
                    <a:pt x="8" y="6"/>
                  </a:lnTo>
                  <a:lnTo>
                    <a:pt x="9"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16" name="Freeform 108"/>
            <p:cNvSpPr>
              <a:spLocks/>
            </p:cNvSpPr>
            <p:nvPr/>
          </p:nvSpPr>
          <p:spPr bwMode="auto">
            <a:xfrm>
              <a:off x="2386" y="2531"/>
              <a:ext cx="10" cy="73"/>
            </a:xfrm>
            <a:custGeom>
              <a:avLst/>
              <a:gdLst>
                <a:gd name="T0" fmla="*/ 0 w 10"/>
                <a:gd name="T1" fmla="*/ 72 h 73"/>
                <a:gd name="T2" fmla="*/ 1 w 10"/>
                <a:gd name="T3" fmla="*/ 62 h 73"/>
                <a:gd name="T4" fmla="*/ 2 w 10"/>
                <a:gd name="T5" fmla="*/ 52 h 73"/>
                <a:gd name="T6" fmla="*/ 5 w 10"/>
                <a:gd name="T7" fmla="*/ 34 h 73"/>
                <a:gd name="T8" fmla="*/ 7 w 10"/>
                <a:gd name="T9" fmla="*/ 17 h 73"/>
                <a:gd name="T10" fmla="*/ 9 w 10"/>
                <a:gd name="T11" fmla="*/ 0 h 73"/>
                <a:gd name="T12" fmla="*/ 0 60000 65536"/>
                <a:gd name="T13" fmla="*/ 0 60000 65536"/>
                <a:gd name="T14" fmla="*/ 0 60000 65536"/>
                <a:gd name="T15" fmla="*/ 0 60000 65536"/>
                <a:gd name="T16" fmla="*/ 0 60000 65536"/>
                <a:gd name="T17" fmla="*/ 0 60000 65536"/>
                <a:gd name="T18" fmla="*/ 0 w 10"/>
                <a:gd name="T19" fmla="*/ 0 h 73"/>
                <a:gd name="T20" fmla="*/ 10 w 10"/>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10" h="73">
                  <a:moveTo>
                    <a:pt x="0" y="72"/>
                  </a:moveTo>
                  <a:lnTo>
                    <a:pt x="1" y="62"/>
                  </a:lnTo>
                  <a:lnTo>
                    <a:pt x="2" y="52"/>
                  </a:lnTo>
                  <a:lnTo>
                    <a:pt x="5" y="34"/>
                  </a:lnTo>
                  <a:lnTo>
                    <a:pt x="7" y="17"/>
                  </a:lnTo>
                  <a:lnTo>
                    <a:pt x="9"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17" name="Freeform 109"/>
            <p:cNvSpPr>
              <a:spLocks/>
            </p:cNvSpPr>
            <p:nvPr/>
          </p:nvSpPr>
          <p:spPr bwMode="auto">
            <a:xfrm>
              <a:off x="2395" y="2464"/>
              <a:ext cx="10" cy="68"/>
            </a:xfrm>
            <a:custGeom>
              <a:avLst/>
              <a:gdLst>
                <a:gd name="T0" fmla="*/ 0 w 10"/>
                <a:gd name="T1" fmla="*/ 67 h 68"/>
                <a:gd name="T2" fmla="*/ 1 w 10"/>
                <a:gd name="T3" fmla="*/ 63 h 68"/>
                <a:gd name="T4" fmla="*/ 1 w 10"/>
                <a:gd name="T5" fmla="*/ 57 h 68"/>
                <a:gd name="T6" fmla="*/ 2 w 10"/>
                <a:gd name="T7" fmla="*/ 51 h 68"/>
                <a:gd name="T8" fmla="*/ 2 w 10"/>
                <a:gd name="T9" fmla="*/ 45 h 68"/>
                <a:gd name="T10" fmla="*/ 3 w 10"/>
                <a:gd name="T11" fmla="*/ 31 h 68"/>
                <a:gd name="T12" fmla="*/ 4 w 10"/>
                <a:gd name="T13" fmla="*/ 24 h 68"/>
                <a:gd name="T14" fmla="*/ 4 w 10"/>
                <a:gd name="T15" fmla="*/ 18 h 68"/>
                <a:gd name="T16" fmla="*/ 5 w 10"/>
                <a:gd name="T17" fmla="*/ 12 h 68"/>
                <a:gd name="T18" fmla="*/ 5 w 10"/>
                <a:gd name="T19" fmla="*/ 7 h 68"/>
                <a:gd name="T20" fmla="*/ 6 w 10"/>
                <a:gd name="T21" fmla="*/ 3 h 68"/>
                <a:gd name="T22" fmla="*/ 6 w 10"/>
                <a:gd name="T23" fmla="*/ 1 h 68"/>
                <a:gd name="T24" fmla="*/ 7 w 10"/>
                <a:gd name="T25" fmla="*/ 0 h 68"/>
                <a:gd name="T26" fmla="*/ 8 w 10"/>
                <a:gd name="T27" fmla="*/ 0 h 68"/>
                <a:gd name="T28" fmla="*/ 8 w 10"/>
                <a:gd name="T29" fmla="*/ 2 h 68"/>
                <a:gd name="T30" fmla="*/ 8 w 10"/>
                <a:gd name="T31" fmla="*/ 3 h 68"/>
                <a:gd name="T32" fmla="*/ 9 w 10"/>
                <a:gd name="T33" fmla="*/ 5 h 68"/>
                <a:gd name="T34" fmla="*/ 9 w 10"/>
                <a:gd name="T35" fmla="*/ 7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68"/>
                <a:gd name="T56" fmla="*/ 10 w 10"/>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68">
                  <a:moveTo>
                    <a:pt x="0" y="67"/>
                  </a:moveTo>
                  <a:lnTo>
                    <a:pt x="1" y="63"/>
                  </a:lnTo>
                  <a:lnTo>
                    <a:pt x="1" y="57"/>
                  </a:lnTo>
                  <a:lnTo>
                    <a:pt x="2" y="51"/>
                  </a:lnTo>
                  <a:lnTo>
                    <a:pt x="2" y="45"/>
                  </a:lnTo>
                  <a:lnTo>
                    <a:pt x="3" y="31"/>
                  </a:lnTo>
                  <a:lnTo>
                    <a:pt x="4" y="24"/>
                  </a:lnTo>
                  <a:lnTo>
                    <a:pt x="4" y="18"/>
                  </a:lnTo>
                  <a:lnTo>
                    <a:pt x="5" y="12"/>
                  </a:lnTo>
                  <a:lnTo>
                    <a:pt x="5" y="7"/>
                  </a:lnTo>
                  <a:lnTo>
                    <a:pt x="6" y="3"/>
                  </a:lnTo>
                  <a:lnTo>
                    <a:pt x="6" y="1"/>
                  </a:lnTo>
                  <a:lnTo>
                    <a:pt x="7" y="0"/>
                  </a:lnTo>
                  <a:lnTo>
                    <a:pt x="8" y="0"/>
                  </a:lnTo>
                  <a:lnTo>
                    <a:pt x="8" y="2"/>
                  </a:lnTo>
                  <a:lnTo>
                    <a:pt x="8" y="3"/>
                  </a:lnTo>
                  <a:lnTo>
                    <a:pt x="9" y="5"/>
                  </a:lnTo>
                  <a:lnTo>
                    <a:pt x="9" y="7"/>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18" name="Freeform 110"/>
            <p:cNvSpPr>
              <a:spLocks/>
            </p:cNvSpPr>
            <p:nvPr/>
          </p:nvSpPr>
          <p:spPr bwMode="auto">
            <a:xfrm>
              <a:off x="2404" y="2471"/>
              <a:ext cx="14" cy="239"/>
            </a:xfrm>
            <a:custGeom>
              <a:avLst/>
              <a:gdLst>
                <a:gd name="T0" fmla="*/ 0 w 14"/>
                <a:gd name="T1" fmla="*/ 0 h 239"/>
                <a:gd name="T2" fmla="*/ 0 w 14"/>
                <a:gd name="T3" fmla="*/ 3 h 239"/>
                <a:gd name="T4" fmla="*/ 1 w 14"/>
                <a:gd name="T5" fmla="*/ 8 h 239"/>
                <a:gd name="T6" fmla="*/ 1 w 14"/>
                <a:gd name="T7" fmla="*/ 12 h 239"/>
                <a:gd name="T8" fmla="*/ 1 w 14"/>
                <a:gd name="T9" fmla="*/ 18 h 239"/>
                <a:gd name="T10" fmla="*/ 1 w 14"/>
                <a:gd name="T11" fmla="*/ 24 h 239"/>
                <a:gd name="T12" fmla="*/ 1 w 14"/>
                <a:gd name="T13" fmla="*/ 31 h 239"/>
                <a:gd name="T14" fmla="*/ 2 w 14"/>
                <a:gd name="T15" fmla="*/ 38 h 239"/>
                <a:gd name="T16" fmla="*/ 2 w 14"/>
                <a:gd name="T17" fmla="*/ 47 h 239"/>
                <a:gd name="T18" fmla="*/ 3 w 14"/>
                <a:gd name="T19" fmla="*/ 64 h 239"/>
                <a:gd name="T20" fmla="*/ 4 w 14"/>
                <a:gd name="T21" fmla="*/ 82 h 239"/>
                <a:gd name="T22" fmla="*/ 5 w 14"/>
                <a:gd name="T23" fmla="*/ 102 h 239"/>
                <a:gd name="T24" fmla="*/ 6 w 14"/>
                <a:gd name="T25" fmla="*/ 122 h 239"/>
                <a:gd name="T26" fmla="*/ 7 w 14"/>
                <a:gd name="T27" fmla="*/ 141 h 239"/>
                <a:gd name="T28" fmla="*/ 8 w 14"/>
                <a:gd name="T29" fmla="*/ 161 h 239"/>
                <a:gd name="T30" fmla="*/ 9 w 14"/>
                <a:gd name="T31" fmla="*/ 179 h 239"/>
                <a:gd name="T32" fmla="*/ 9 w 14"/>
                <a:gd name="T33" fmla="*/ 188 h 239"/>
                <a:gd name="T34" fmla="*/ 10 w 14"/>
                <a:gd name="T35" fmla="*/ 196 h 239"/>
                <a:gd name="T36" fmla="*/ 10 w 14"/>
                <a:gd name="T37" fmla="*/ 203 h 239"/>
                <a:gd name="T38" fmla="*/ 11 w 14"/>
                <a:gd name="T39" fmla="*/ 210 h 239"/>
                <a:gd name="T40" fmla="*/ 11 w 14"/>
                <a:gd name="T41" fmla="*/ 217 h 239"/>
                <a:gd name="T42" fmla="*/ 11 w 14"/>
                <a:gd name="T43" fmla="*/ 223 h 239"/>
                <a:gd name="T44" fmla="*/ 12 w 14"/>
                <a:gd name="T45" fmla="*/ 228 h 239"/>
                <a:gd name="T46" fmla="*/ 12 w 14"/>
                <a:gd name="T47" fmla="*/ 232 h 239"/>
                <a:gd name="T48" fmla="*/ 13 w 14"/>
                <a:gd name="T49" fmla="*/ 236 h 239"/>
                <a:gd name="T50" fmla="*/ 13 w 14"/>
                <a:gd name="T51" fmla="*/ 238 h 2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
                <a:gd name="T79" fmla="*/ 0 h 239"/>
                <a:gd name="T80" fmla="*/ 14 w 14"/>
                <a:gd name="T81" fmla="*/ 239 h 2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 h="239">
                  <a:moveTo>
                    <a:pt x="0" y="0"/>
                  </a:moveTo>
                  <a:lnTo>
                    <a:pt x="0" y="3"/>
                  </a:lnTo>
                  <a:lnTo>
                    <a:pt x="1" y="8"/>
                  </a:lnTo>
                  <a:lnTo>
                    <a:pt x="1" y="12"/>
                  </a:lnTo>
                  <a:lnTo>
                    <a:pt x="1" y="18"/>
                  </a:lnTo>
                  <a:lnTo>
                    <a:pt x="1" y="24"/>
                  </a:lnTo>
                  <a:lnTo>
                    <a:pt x="1" y="31"/>
                  </a:lnTo>
                  <a:lnTo>
                    <a:pt x="2" y="38"/>
                  </a:lnTo>
                  <a:lnTo>
                    <a:pt x="2" y="47"/>
                  </a:lnTo>
                  <a:lnTo>
                    <a:pt x="3" y="64"/>
                  </a:lnTo>
                  <a:lnTo>
                    <a:pt x="4" y="82"/>
                  </a:lnTo>
                  <a:lnTo>
                    <a:pt x="5" y="102"/>
                  </a:lnTo>
                  <a:lnTo>
                    <a:pt x="6" y="122"/>
                  </a:lnTo>
                  <a:lnTo>
                    <a:pt x="7" y="141"/>
                  </a:lnTo>
                  <a:lnTo>
                    <a:pt x="8" y="161"/>
                  </a:lnTo>
                  <a:lnTo>
                    <a:pt x="9" y="179"/>
                  </a:lnTo>
                  <a:lnTo>
                    <a:pt x="9" y="188"/>
                  </a:lnTo>
                  <a:lnTo>
                    <a:pt x="10" y="196"/>
                  </a:lnTo>
                  <a:lnTo>
                    <a:pt x="10" y="203"/>
                  </a:lnTo>
                  <a:lnTo>
                    <a:pt x="11" y="210"/>
                  </a:lnTo>
                  <a:lnTo>
                    <a:pt x="11" y="217"/>
                  </a:lnTo>
                  <a:lnTo>
                    <a:pt x="11" y="223"/>
                  </a:lnTo>
                  <a:lnTo>
                    <a:pt x="12" y="228"/>
                  </a:lnTo>
                  <a:lnTo>
                    <a:pt x="12" y="232"/>
                  </a:lnTo>
                  <a:lnTo>
                    <a:pt x="13" y="236"/>
                  </a:lnTo>
                  <a:lnTo>
                    <a:pt x="13" y="238"/>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19" name="Freeform 111"/>
            <p:cNvSpPr>
              <a:spLocks/>
            </p:cNvSpPr>
            <p:nvPr/>
          </p:nvSpPr>
          <p:spPr bwMode="auto">
            <a:xfrm>
              <a:off x="2417" y="2607"/>
              <a:ext cx="10" cy="106"/>
            </a:xfrm>
            <a:custGeom>
              <a:avLst/>
              <a:gdLst>
                <a:gd name="T0" fmla="*/ 0 w 10"/>
                <a:gd name="T1" fmla="*/ 102 h 106"/>
                <a:gd name="T2" fmla="*/ 0 w 10"/>
                <a:gd name="T3" fmla="*/ 104 h 106"/>
                <a:gd name="T4" fmla="*/ 1 w 10"/>
                <a:gd name="T5" fmla="*/ 105 h 106"/>
                <a:gd name="T6" fmla="*/ 1 w 10"/>
                <a:gd name="T7" fmla="*/ 104 h 106"/>
                <a:gd name="T8" fmla="*/ 1 w 10"/>
                <a:gd name="T9" fmla="*/ 102 h 106"/>
                <a:gd name="T10" fmla="*/ 1 w 10"/>
                <a:gd name="T11" fmla="*/ 100 h 106"/>
                <a:gd name="T12" fmla="*/ 1 w 10"/>
                <a:gd name="T13" fmla="*/ 97 h 106"/>
                <a:gd name="T14" fmla="*/ 1 w 10"/>
                <a:gd name="T15" fmla="*/ 93 h 106"/>
                <a:gd name="T16" fmla="*/ 1 w 10"/>
                <a:gd name="T17" fmla="*/ 89 h 106"/>
                <a:gd name="T18" fmla="*/ 1 w 10"/>
                <a:gd name="T19" fmla="*/ 84 h 106"/>
                <a:gd name="T20" fmla="*/ 1 w 10"/>
                <a:gd name="T21" fmla="*/ 74 h 106"/>
                <a:gd name="T22" fmla="*/ 1 w 10"/>
                <a:gd name="T23" fmla="*/ 64 h 106"/>
                <a:gd name="T24" fmla="*/ 1 w 10"/>
                <a:gd name="T25" fmla="*/ 52 h 106"/>
                <a:gd name="T26" fmla="*/ 1 w 10"/>
                <a:gd name="T27" fmla="*/ 40 h 106"/>
                <a:gd name="T28" fmla="*/ 1 w 10"/>
                <a:gd name="T29" fmla="*/ 29 h 106"/>
                <a:gd name="T30" fmla="*/ 1 w 10"/>
                <a:gd name="T31" fmla="*/ 20 h 106"/>
                <a:gd name="T32" fmla="*/ 2 w 10"/>
                <a:gd name="T33" fmla="*/ 15 h 106"/>
                <a:gd name="T34" fmla="*/ 2 w 10"/>
                <a:gd name="T35" fmla="*/ 11 h 106"/>
                <a:gd name="T36" fmla="*/ 3 w 10"/>
                <a:gd name="T37" fmla="*/ 8 h 106"/>
                <a:gd name="T38" fmla="*/ 3 w 10"/>
                <a:gd name="T39" fmla="*/ 5 h 106"/>
                <a:gd name="T40" fmla="*/ 4 w 10"/>
                <a:gd name="T41" fmla="*/ 3 h 106"/>
                <a:gd name="T42" fmla="*/ 5 w 10"/>
                <a:gd name="T43" fmla="*/ 1 h 106"/>
                <a:gd name="T44" fmla="*/ 6 w 10"/>
                <a:gd name="T45" fmla="*/ 0 h 106"/>
                <a:gd name="T46" fmla="*/ 7 w 10"/>
                <a:gd name="T47" fmla="*/ 0 h 106"/>
                <a:gd name="T48" fmla="*/ 8 w 10"/>
                <a:gd name="T49" fmla="*/ 2 h 106"/>
                <a:gd name="T50" fmla="*/ 9 w 10"/>
                <a:gd name="T51" fmla="*/ 3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
                <a:gd name="T79" fmla="*/ 0 h 106"/>
                <a:gd name="T80" fmla="*/ 10 w 10"/>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 h="106">
                  <a:moveTo>
                    <a:pt x="0" y="102"/>
                  </a:moveTo>
                  <a:lnTo>
                    <a:pt x="0" y="104"/>
                  </a:lnTo>
                  <a:lnTo>
                    <a:pt x="1" y="105"/>
                  </a:lnTo>
                  <a:lnTo>
                    <a:pt x="1" y="104"/>
                  </a:lnTo>
                  <a:lnTo>
                    <a:pt x="1" y="102"/>
                  </a:lnTo>
                  <a:lnTo>
                    <a:pt x="1" y="100"/>
                  </a:lnTo>
                  <a:lnTo>
                    <a:pt x="1" y="97"/>
                  </a:lnTo>
                  <a:lnTo>
                    <a:pt x="1" y="93"/>
                  </a:lnTo>
                  <a:lnTo>
                    <a:pt x="1" y="89"/>
                  </a:lnTo>
                  <a:lnTo>
                    <a:pt x="1" y="84"/>
                  </a:lnTo>
                  <a:lnTo>
                    <a:pt x="1" y="74"/>
                  </a:lnTo>
                  <a:lnTo>
                    <a:pt x="1" y="64"/>
                  </a:lnTo>
                  <a:lnTo>
                    <a:pt x="1" y="52"/>
                  </a:lnTo>
                  <a:lnTo>
                    <a:pt x="1" y="40"/>
                  </a:lnTo>
                  <a:lnTo>
                    <a:pt x="1" y="29"/>
                  </a:lnTo>
                  <a:lnTo>
                    <a:pt x="1" y="20"/>
                  </a:lnTo>
                  <a:lnTo>
                    <a:pt x="2" y="15"/>
                  </a:lnTo>
                  <a:lnTo>
                    <a:pt x="2" y="11"/>
                  </a:lnTo>
                  <a:lnTo>
                    <a:pt x="3" y="8"/>
                  </a:lnTo>
                  <a:lnTo>
                    <a:pt x="3" y="5"/>
                  </a:lnTo>
                  <a:lnTo>
                    <a:pt x="4" y="3"/>
                  </a:lnTo>
                  <a:lnTo>
                    <a:pt x="5" y="1"/>
                  </a:lnTo>
                  <a:lnTo>
                    <a:pt x="6" y="0"/>
                  </a:lnTo>
                  <a:lnTo>
                    <a:pt x="7" y="0"/>
                  </a:lnTo>
                  <a:lnTo>
                    <a:pt x="8" y="2"/>
                  </a:lnTo>
                  <a:lnTo>
                    <a:pt x="9" y="3"/>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20" name="Freeform 112"/>
            <p:cNvSpPr>
              <a:spLocks/>
            </p:cNvSpPr>
            <p:nvPr/>
          </p:nvSpPr>
          <p:spPr bwMode="auto">
            <a:xfrm>
              <a:off x="2426" y="2610"/>
              <a:ext cx="74" cy="258"/>
            </a:xfrm>
            <a:custGeom>
              <a:avLst/>
              <a:gdLst>
                <a:gd name="T0" fmla="*/ 0 w 74"/>
                <a:gd name="T1" fmla="*/ 0 h 258"/>
                <a:gd name="T2" fmla="*/ 1 w 74"/>
                <a:gd name="T3" fmla="*/ 4 h 258"/>
                <a:gd name="T4" fmla="*/ 3 w 74"/>
                <a:gd name="T5" fmla="*/ 7 h 258"/>
                <a:gd name="T6" fmla="*/ 4 w 74"/>
                <a:gd name="T7" fmla="*/ 12 h 258"/>
                <a:gd name="T8" fmla="*/ 6 w 74"/>
                <a:gd name="T9" fmla="*/ 19 h 258"/>
                <a:gd name="T10" fmla="*/ 8 w 74"/>
                <a:gd name="T11" fmla="*/ 25 h 258"/>
                <a:gd name="T12" fmla="*/ 10 w 74"/>
                <a:gd name="T13" fmla="*/ 33 h 258"/>
                <a:gd name="T14" fmla="*/ 12 w 74"/>
                <a:gd name="T15" fmla="*/ 41 h 258"/>
                <a:gd name="T16" fmla="*/ 15 w 74"/>
                <a:gd name="T17" fmla="*/ 50 h 258"/>
                <a:gd name="T18" fmla="*/ 17 w 74"/>
                <a:gd name="T19" fmla="*/ 59 h 258"/>
                <a:gd name="T20" fmla="*/ 20 w 74"/>
                <a:gd name="T21" fmla="*/ 69 h 258"/>
                <a:gd name="T22" fmla="*/ 25 w 74"/>
                <a:gd name="T23" fmla="*/ 90 h 258"/>
                <a:gd name="T24" fmla="*/ 30 w 74"/>
                <a:gd name="T25" fmla="*/ 111 h 258"/>
                <a:gd name="T26" fmla="*/ 36 w 74"/>
                <a:gd name="T27" fmla="*/ 134 h 258"/>
                <a:gd name="T28" fmla="*/ 41 w 74"/>
                <a:gd name="T29" fmla="*/ 156 h 258"/>
                <a:gd name="T30" fmla="*/ 47 w 74"/>
                <a:gd name="T31" fmla="*/ 177 h 258"/>
                <a:gd name="T32" fmla="*/ 50 w 74"/>
                <a:gd name="T33" fmla="*/ 187 h 258"/>
                <a:gd name="T34" fmla="*/ 52 w 74"/>
                <a:gd name="T35" fmla="*/ 197 h 258"/>
                <a:gd name="T36" fmla="*/ 54 w 74"/>
                <a:gd name="T37" fmla="*/ 207 h 258"/>
                <a:gd name="T38" fmla="*/ 57 w 74"/>
                <a:gd name="T39" fmla="*/ 215 h 258"/>
                <a:gd name="T40" fmla="*/ 59 w 74"/>
                <a:gd name="T41" fmla="*/ 224 h 258"/>
                <a:gd name="T42" fmla="*/ 62 w 74"/>
                <a:gd name="T43" fmla="*/ 230 h 258"/>
                <a:gd name="T44" fmla="*/ 64 w 74"/>
                <a:gd name="T45" fmla="*/ 237 h 258"/>
                <a:gd name="T46" fmla="*/ 66 w 74"/>
                <a:gd name="T47" fmla="*/ 243 h 258"/>
                <a:gd name="T48" fmla="*/ 68 w 74"/>
                <a:gd name="T49" fmla="*/ 248 h 258"/>
                <a:gd name="T50" fmla="*/ 70 w 74"/>
                <a:gd name="T51" fmla="*/ 252 h 258"/>
                <a:gd name="T52" fmla="*/ 71 w 74"/>
                <a:gd name="T53" fmla="*/ 255 h 258"/>
                <a:gd name="T54" fmla="*/ 73 w 74"/>
                <a:gd name="T55" fmla="*/ 257 h 25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4"/>
                <a:gd name="T85" fmla="*/ 0 h 258"/>
                <a:gd name="T86" fmla="*/ 74 w 74"/>
                <a:gd name="T87" fmla="*/ 258 h 25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4" h="258">
                  <a:moveTo>
                    <a:pt x="0" y="0"/>
                  </a:moveTo>
                  <a:lnTo>
                    <a:pt x="1" y="4"/>
                  </a:lnTo>
                  <a:lnTo>
                    <a:pt x="3" y="7"/>
                  </a:lnTo>
                  <a:lnTo>
                    <a:pt x="4" y="12"/>
                  </a:lnTo>
                  <a:lnTo>
                    <a:pt x="6" y="19"/>
                  </a:lnTo>
                  <a:lnTo>
                    <a:pt x="8" y="25"/>
                  </a:lnTo>
                  <a:lnTo>
                    <a:pt x="10" y="33"/>
                  </a:lnTo>
                  <a:lnTo>
                    <a:pt x="12" y="41"/>
                  </a:lnTo>
                  <a:lnTo>
                    <a:pt x="15" y="50"/>
                  </a:lnTo>
                  <a:lnTo>
                    <a:pt x="17" y="59"/>
                  </a:lnTo>
                  <a:lnTo>
                    <a:pt x="20" y="69"/>
                  </a:lnTo>
                  <a:lnTo>
                    <a:pt x="25" y="90"/>
                  </a:lnTo>
                  <a:lnTo>
                    <a:pt x="30" y="111"/>
                  </a:lnTo>
                  <a:lnTo>
                    <a:pt x="36" y="134"/>
                  </a:lnTo>
                  <a:lnTo>
                    <a:pt x="41" y="156"/>
                  </a:lnTo>
                  <a:lnTo>
                    <a:pt x="47" y="177"/>
                  </a:lnTo>
                  <a:lnTo>
                    <a:pt x="50" y="187"/>
                  </a:lnTo>
                  <a:lnTo>
                    <a:pt x="52" y="197"/>
                  </a:lnTo>
                  <a:lnTo>
                    <a:pt x="54" y="207"/>
                  </a:lnTo>
                  <a:lnTo>
                    <a:pt x="57" y="215"/>
                  </a:lnTo>
                  <a:lnTo>
                    <a:pt x="59" y="224"/>
                  </a:lnTo>
                  <a:lnTo>
                    <a:pt x="62" y="230"/>
                  </a:lnTo>
                  <a:lnTo>
                    <a:pt x="64" y="237"/>
                  </a:lnTo>
                  <a:lnTo>
                    <a:pt x="66" y="243"/>
                  </a:lnTo>
                  <a:lnTo>
                    <a:pt x="68" y="248"/>
                  </a:lnTo>
                  <a:lnTo>
                    <a:pt x="70" y="252"/>
                  </a:lnTo>
                  <a:lnTo>
                    <a:pt x="71" y="255"/>
                  </a:lnTo>
                  <a:lnTo>
                    <a:pt x="73" y="257"/>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21" name="Freeform 113"/>
            <p:cNvSpPr>
              <a:spLocks/>
            </p:cNvSpPr>
            <p:nvPr/>
          </p:nvSpPr>
          <p:spPr bwMode="auto">
            <a:xfrm>
              <a:off x="2499" y="2686"/>
              <a:ext cx="14" cy="182"/>
            </a:xfrm>
            <a:custGeom>
              <a:avLst/>
              <a:gdLst>
                <a:gd name="T0" fmla="*/ 0 w 14"/>
                <a:gd name="T1" fmla="*/ 181 h 182"/>
                <a:gd name="T2" fmla="*/ 1 w 14"/>
                <a:gd name="T3" fmla="*/ 181 h 182"/>
                <a:gd name="T4" fmla="*/ 2 w 14"/>
                <a:gd name="T5" fmla="*/ 181 h 182"/>
                <a:gd name="T6" fmla="*/ 3 w 14"/>
                <a:gd name="T7" fmla="*/ 180 h 182"/>
                <a:gd name="T8" fmla="*/ 4 w 14"/>
                <a:gd name="T9" fmla="*/ 178 h 182"/>
                <a:gd name="T10" fmla="*/ 5 w 14"/>
                <a:gd name="T11" fmla="*/ 175 h 182"/>
                <a:gd name="T12" fmla="*/ 6 w 14"/>
                <a:gd name="T13" fmla="*/ 172 h 182"/>
                <a:gd name="T14" fmla="*/ 6 w 14"/>
                <a:gd name="T15" fmla="*/ 168 h 182"/>
                <a:gd name="T16" fmla="*/ 7 w 14"/>
                <a:gd name="T17" fmla="*/ 163 h 182"/>
                <a:gd name="T18" fmla="*/ 8 w 14"/>
                <a:gd name="T19" fmla="*/ 158 h 182"/>
                <a:gd name="T20" fmla="*/ 8 w 14"/>
                <a:gd name="T21" fmla="*/ 152 h 182"/>
                <a:gd name="T22" fmla="*/ 9 w 14"/>
                <a:gd name="T23" fmla="*/ 139 h 182"/>
                <a:gd name="T24" fmla="*/ 10 w 14"/>
                <a:gd name="T25" fmla="*/ 124 h 182"/>
                <a:gd name="T26" fmla="*/ 10 w 14"/>
                <a:gd name="T27" fmla="*/ 109 h 182"/>
                <a:gd name="T28" fmla="*/ 10 w 14"/>
                <a:gd name="T29" fmla="*/ 92 h 182"/>
                <a:gd name="T30" fmla="*/ 11 w 14"/>
                <a:gd name="T31" fmla="*/ 76 h 182"/>
                <a:gd name="T32" fmla="*/ 11 w 14"/>
                <a:gd name="T33" fmla="*/ 60 h 182"/>
                <a:gd name="T34" fmla="*/ 11 w 14"/>
                <a:gd name="T35" fmla="*/ 45 h 182"/>
                <a:gd name="T36" fmla="*/ 12 w 14"/>
                <a:gd name="T37" fmla="*/ 31 h 182"/>
                <a:gd name="T38" fmla="*/ 12 w 14"/>
                <a:gd name="T39" fmla="*/ 25 h 182"/>
                <a:gd name="T40" fmla="*/ 12 w 14"/>
                <a:gd name="T41" fmla="*/ 18 h 182"/>
                <a:gd name="T42" fmla="*/ 12 w 14"/>
                <a:gd name="T43" fmla="*/ 13 h 182"/>
                <a:gd name="T44" fmla="*/ 12 w 14"/>
                <a:gd name="T45" fmla="*/ 8 h 182"/>
                <a:gd name="T46" fmla="*/ 13 w 14"/>
                <a:gd name="T47" fmla="*/ 3 h 182"/>
                <a:gd name="T48" fmla="*/ 13 w 14"/>
                <a:gd name="T49" fmla="*/ 0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
                <a:gd name="T76" fmla="*/ 0 h 182"/>
                <a:gd name="T77" fmla="*/ 14 w 14"/>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 h="182">
                  <a:moveTo>
                    <a:pt x="0" y="181"/>
                  </a:moveTo>
                  <a:lnTo>
                    <a:pt x="1" y="181"/>
                  </a:lnTo>
                  <a:lnTo>
                    <a:pt x="2" y="181"/>
                  </a:lnTo>
                  <a:lnTo>
                    <a:pt x="3" y="180"/>
                  </a:lnTo>
                  <a:lnTo>
                    <a:pt x="4" y="178"/>
                  </a:lnTo>
                  <a:lnTo>
                    <a:pt x="5" y="175"/>
                  </a:lnTo>
                  <a:lnTo>
                    <a:pt x="6" y="172"/>
                  </a:lnTo>
                  <a:lnTo>
                    <a:pt x="6" y="168"/>
                  </a:lnTo>
                  <a:lnTo>
                    <a:pt x="7" y="163"/>
                  </a:lnTo>
                  <a:lnTo>
                    <a:pt x="8" y="158"/>
                  </a:lnTo>
                  <a:lnTo>
                    <a:pt x="8" y="152"/>
                  </a:lnTo>
                  <a:lnTo>
                    <a:pt x="9" y="139"/>
                  </a:lnTo>
                  <a:lnTo>
                    <a:pt x="10" y="124"/>
                  </a:lnTo>
                  <a:lnTo>
                    <a:pt x="10" y="109"/>
                  </a:lnTo>
                  <a:lnTo>
                    <a:pt x="10" y="92"/>
                  </a:lnTo>
                  <a:lnTo>
                    <a:pt x="11" y="76"/>
                  </a:lnTo>
                  <a:lnTo>
                    <a:pt x="11" y="60"/>
                  </a:lnTo>
                  <a:lnTo>
                    <a:pt x="11" y="45"/>
                  </a:lnTo>
                  <a:lnTo>
                    <a:pt x="12" y="31"/>
                  </a:lnTo>
                  <a:lnTo>
                    <a:pt x="12" y="25"/>
                  </a:lnTo>
                  <a:lnTo>
                    <a:pt x="12" y="18"/>
                  </a:lnTo>
                  <a:lnTo>
                    <a:pt x="12" y="13"/>
                  </a:lnTo>
                  <a:lnTo>
                    <a:pt x="12" y="8"/>
                  </a:lnTo>
                  <a:lnTo>
                    <a:pt x="13" y="3"/>
                  </a:lnTo>
                  <a:lnTo>
                    <a:pt x="13"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22" name="Freeform 114"/>
            <p:cNvSpPr>
              <a:spLocks/>
            </p:cNvSpPr>
            <p:nvPr/>
          </p:nvSpPr>
          <p:spPr bwMode="auto">
            <a:xfrm>
              <a:off x="2512" y="2646"/>
              <a:ext cx="11" cy="41"/>
            </a:xfrm>
            <a:custGeom>
              <a:avLst/>
              <a:gdLst>
                <a:gd name="T0" fmla="*/ 0 w 11"/>
                <a:gd name="T1" fmla="*/ 40 h 41"/>
                <a:gd name="T2" fmla="*/ 1 w 11"/>
                <a:gd name="T3" fmla="*/ 33 h 41"/>
                <a:gd name="T4" fmla="*/ 2 w 11"/>
                <a:gd name="T5" fmla="*/ 26 h 41"/>
                <a:gd name="T6" fmla="*/ 4 w 11"/>
                <a:gd name="T7" fmla="*/ 21 h 41"/>
                <a:gd name="T8" fmla="*/ 5 w 11"/>
                <a:gd name="T9" fmla="*/ 16 h 41"/>
                <a:gd name="T10" fmla="*/ 8 w 11"/>
                <a:gd name="T11" fmla="*/ 8 h 41"/>
                <a:gd name="T12" fmla="*/ 10 w 11"/>
                <a:gd name="T13" fmla="*/ 0 h 41"/>
                <a:gd name="T14" fmla="*/ 0 60000 65536"/>
                <a:gd name="T15" fmla="*/ 0 60000 65536"/>
                <a:gd name="T16" fmla="*/ 0 60000 65536"/>
                <a:gd name="T17" fmla="*/ 0 60000 65536"/>
                <a:gd name="T18" fmla="*/ 0 60000 65536"/>
                <a:gd name="T19" fmla="*/ 0 60000 65536"/>
                <a:gd name="T20" fmla="*/ 0 60000 65536"/>
                <a:gd name="T21" fmla="*/ 0 w 11"/>
                <a:gd name="T22" fmla="*/ 0 h 41"/>
                <a:gd name="T23" fmla="*/ 11 w 11"/>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41">
                  <a:moveTo>
                    <a:pt x="0" y="40"/>
                  </a:moveTo>
                  <a:lnTo>
                    <a:pt x="1" y="33"/>
                  </a:lnTo>
                  <a:lnTo>
                    <a:pt x="2" y="26"/>
                  </a:lnTo>
                  <a:lnTo>
                    <a:pt x="4" y="21"/>
                  </a:lnTo>
                  <a:lnTo>
                    <a:pt x="5" y="16"/>
                  </a:lnTo>
                  <a:lnTo>
                    <a:pt x="8" y="8"/>
                  </a:lnTo>
                  <a:lnTo>
                    <a:pt x="10"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23" name="Freeform 115"/>
            <p:cNvSpPr>
              <a:spLocks/>
            </p:cNvSpPr>
            <p:nvPr/>
          </p:nvSpPr>
          <p:spPr bwMode="auto">
            <a:xfrm>
              <a:off x="2522" y="2565"/>
              <a:ext cx="8" cy="82"/>
            </a:xfrm>
            <a:custGeom>
              <a:avLst/>
              <a:gdLst>
                <a:gd name="T0" fmla="*/ 0 w 8"/>
                <a:gd name="T1" fmla="*/ 81 h 82"/>
                <a:gd name="T2" fmla="*/ 1 w 8"/>
                <a:gd name="T3" fmla="*/ 73 h 82"/>
                <a:gd name="T4" fmla="*/ 2 w 8"/>
                <a:gd name="T5" fmla="*/ 64 h 82"/>
                <a:gd name="T6" fmla="*/ 3 w 8"/>
                <a:gd name="T7" fmla="*/ 53 h 82"/>
                <a:gd name="T8" fmla="*/ 3 w 8"/>
                <a:gd name="T9" fmla="*/ 42 h 82"/>
                <a:gd name="T10" fmla="*/ 4 w 8"/>
                <a:gd name="T11" fmla="*/ 31 h 82"/>
                <a:gd name="T12" fmla="*/ 5 w 8"/>
                <a:gd name="T13" fmla="*/ 20 h 82"/>
                <a:gd name="T14" fmla="*/ 6 w 8"/>
                <a:gd name="T15" fmla="*/ 10 h 82"/>
                <a:gd name="T16" fmla="*/ 7 w 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82"/>
                <a:gd name="T29" fmla="*/ 8 w 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82">
                  <a:moveTo>
                    <a:pt x="0" y="81"/>
                  </a:moveTo>
                  <a:lnTo>
                    <a:pt x="1" y="73"/>
                  </a:lnTo>
                  <a:lnTo>
                    <a:pt x="2" y="64"/>
                  </a:lnTo>
                  <a:lnTo>
                    <a:pt x="3" y="53"/>
                  </a:lnTo>
                  <a:lnTo>
                    <a:pt x="3" y="42"/>
                  </a:lnTo>
                  <a:lnTo>
                    <a:pt x="4" y="31"/>
                  </a:lnTo>
                  <a:lnTo>
                    <a:pt x="5" y="20"/>
                  </a:lnTo>
                  <a:lnTo>
                    <a:pt x="6" y="10"/>
                  </a:lnTo>
                  <a:lnTo>
                    <a:pt x="7"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24" name="Freeform 116"/>
            <p:cNvSpPr>
              <a:spLocks/>
            </p:cNvSpPr>
            <p:nvPr/>
          </p:nvSpPr>
          <p:spPr bwMode="auto">
            <a:xfrm>
              <a:off x="2529" y="2501"/>
              <a:ext cx="11" cy="65"/>
            </a:xfrm>
            <a:custGeom>
              <a:avLst/>
              <a:gdLst>
                <a:gd name="T0" fmla="*/ 0 w 11"/>
                <a:gd name="T1" fmla="*/ 64 h 65"/>
                <a:gd name="T2" fmla="*/ 2 w 11"/>
                <a:gd name="T3" fmla="*/ 47 h 65"/>
                <a:gd name="T4" fmla="*/ 5 w 11"/>
                <a:gd name="T5" fmla="*/ 30 h 65"/>
                <a:gd name="T6" fmla="*/ 8 w 11"/>
                <a:gd name="T7" fmla="*/ 15 h 65"/>
                <a:gd name="T8" fmla="*/ 10 w 11"/>
                <a:gd name="T9" fmla="*/ 0 h 65"/>
                <a:gd name="T10" fmla="*/ 0 60000 65536"/>
                <a:gd name="T11" fmla="*/ 0 60000 65536"/>
                <a:gd name="T12" fmla="*/ 0 60000 65536"/>
                <a:gd name="T13" fmla="*/ 0 60000 65536"/>
                <a:gd name="T14" fmla="*/ 0 60000 65536"/>
                <a:gd name="T15" fmla="*/ 0 w 11"/>
                <a:gd name="T16" fmla="*/ 0 h 65"/>
                <a:gd name="T17" fmla="*/ 11 w 11"/>
                <a:gd name="T18" fmla="*/ 65 h 65"/>
              </a:gdLst>
              <a:ahLst/>
              <a:cxnLst>
                <a:cxn ang="T10">
                  <a:pos x="T0" y="T1"/>
                </a:cxn>
                <a:cxn ang="T11">
                  <a:pos x="T2" y="T3"/>
                </a:cxn>
                <a:cxn ang="T12">
                  <a:pos x="T4" y="T5"/>
                </a:cxn>
                <a:cxn ang="T13">
                  <a:pos x="T6" y="T7"/>
                </a:cxn>
                <a:cxn ang="T14">
                  <a:pos x="T8" y="T9"/>
                </a:cxn>
              </a:cxnLst>
              <a:rect l="T15" t="T16" r="T17" b="T18"/>
              <a:pathLst>
                <a:path w="11" h="65">
                  <a:moveTo>
                    <a:pt x="0" y="64"/>
                  </a:moveTo>
                  <a:lnTo>
                    <a:pt x="2" y="47"/>
                  </a:lnTo>
                  <a:lnTo>
                    <a:pt x="5" y="30"/>
                  </a:lnTo>
                  <a:lnTo>
                    <a:pt x="8" y="15"/>
                  </a:lnTo>
                  <a:lnTo>
                    <a:pt x="10"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25" name="Freeform 117"/>
            <p:cNvSpPr>
              <a:spLocks/>
            </p:cNvSpPr>
            <p:nvPr/>
          </p:nvSpPr>
          <p:spPr bwMode="auto">
            <a:xfrm>
              <a:off x="2539" y="2439"/>
              <a:ext cx="10" cy="63"/>
            </a:xfrm>
            <a:custGeom>
              <a:avLst/>
              <a:gdLst>
                <a:gd name="T0" fmla="*/ 0 w 10"/>
                <a:gd name="T1" fmla="*/ 62 h 63"/>
                <a:gd name="T2" fmla="*/ 0 w 10"/>
                <a:gd name="T3" fmla="*/ 59 h 63"/>
                <a:gd name="T4" fmla="*/ 1 w 10"/>
                <a:gd name="T5" fmla="*/ 55 h 63"/>
                <a:gd name="T6" fmla="*/ 1 w 10"/>
                <a:gd name="T7" fmla="*/ 51 h 63"/>
                <a:gd name="T8" fmla="*/ 1 w 10"/>
                <a:gd name="T9" fmla="*/ 45 h 63"/>
                <a:gd name="T10" fmla="*/ 2 w 10"/>
                <a:gd name="T11" fmla="*/ 39 h 63"/>
                <a:gd name="T12" fmla="*/ 2 w 10"/>
                <a:gd name="T13" fmla="*/ 33 h 63"/>
                <a:gd name="T14" fmla="*/ 3 w 10"/>
                <a:gd name="T15" fmla="*/ 20 h 63"/>
                <a:gd name="T16" fmla="*/ 4 w 10"/>
                <a:gd name="T17" fmla="*/ 14 h 63"/>
                <a:gd name="T18" fmla="*/ 5 w 10"/>
                <a:gd name="T19" fmla="*/ 9 h 63"/>
                <a:gd name="T20" fmla="*/ 5 w 10"/>
                <a:gd name="T21" fmla="*/ 5 h 63"/>
                <a:gd name="T22" fmla="*/ 6 w 10"/>
                <a:gd name="T23" fmla="*/ 2 h 63"/>
                <a:gd name="T24" fmla="*/ 7 w 10"/>
                <a:gd name="T25" fmla="*/ 0 h 63"/>
                <a:gd name="T26" fmla="*/ 8 w 10"/>
                <a:gd name="T27" fmla="*/ 0 h 63"/>
                <a:gd name="T28" fmla="*/ 8 w 10"/>
                <a:gd name="T29" fmla="*/ 1 h 63"/>
                <a:gd name="T30" fmla="*/ 8 w 10"/>
                <a:gd name="T31" fmla="*/ 2 h 63"/>
                <a:gd name="T32" fmla="*/ 9 w 10"/>
                <a:gd name="T33" fmla="*/ 3 h 63"/>
                <a:gd name="T34" fmla="*/ 9 w 10"/>
                <a:gd name="T35" fmla="*/ 6 h 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63"/>
                <a:gd name="T56" fmla="*/ 10 w 10"/>
                <a:gd name="T57" fmla="*/ 63 h 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63">
                  <a:moveTo>
                    <a:pt x="0" y="62"/>
                  </a:moveTo>
                  <a:lnTo>
                    <a:pt x="0" y="59"/>
                  </a:lnTo>
                  <a:lnTo>
                    <a:pt x="1" y="55"/>
                  </a:lnTo>
                  <a:lnTo>
                    <a:pt x="1" y="51"/>
                  </a:lnTo>
                  <a:lnTo>
                    <a:pt x="1" y="45"/>
                  </a:lnTo>
                  <a:lnTo>
                    <a:pt x="2" y="39"/>
                  </a:lnTo>
                  <a:lnTo>
                    <a:pt x="2" y="33"/>
                  </a:lnTo>
                  <a:lnTo>
                    <a:pt x="3" y="20"/>
                  </a:lnTo>
                  <a:lnTo>
                    <a:pt x="4" y="14"/>
                  </a:lnTo>
                  <a:lnTo>
                    <a:pt x="5" y="9"/>
                  </a:lnTo>
                  <a:lnTo>
                    <a:pt x="5" y="5"/>
                  </a:lnTo>
                  <a:lnTo>
                    <a:pt x="6" y="2"/>
                  </a:lnTo>
                  <a:lnTo>
                    <a:pt x="7" y="0"/>
                  </a:lnTo>
                  <a:lnTo>
                    <a:pt x="8" y="0"/>
                  </a:lnTo>
                  <a:lnTo>
                    <a:pt x="8" y="1"/>
                  </a:lnTo>
                  <a:lnTo>
                    <a:pt x="8" y="2"/>
                  </a:lnTo>
                  <a:lnTo>
                    <a:pt x="9" y="3"/>
                  </a:lnTo>
                  <a:lnTo>
                    <a:pt x="9" y="6"/>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26" name="Freeform 118"/>
            <p:cNvSpPr>
              <a:spLocks/>
            </p:cNvSpPr>
            <p:nvPr/>
          </p:nvSpPr>
          <p:spPr bwMode="auto">
            <a:xfrm>
              <a:off x="2548" y="2445"/>
              <a:ext cx="44" cy="423"/>
            </a:xfrm>
            <a:custGeom>
              <a:avLst/>
              <a:gdLst>
                <a:gd name="T0" fmla="*/ 0 w 44"/>
                <a:gd name="T1" fmla="*/ 0 h 423"/>
                <a:gd name="T2" fmla="*/ 1 w 44"/>
                <a:gd name="T3" fmla="*/ 6 h 423"/>
                <a:gd name="T4" fmla="*/ 1 w 44"/>
                <a:gd name="T5" fmla="*/ 14 h 423"/>
                <a:gd name="T6" fmla="*/ 2 w 44"/>
                <a:gd name="T7" fmla="*/ 24 h 423"/>
                <a:gd name="T8" fmla="*/ 3 w 44"/>
                <a:gd name="T9" fmla="*/ 34 h 423"/>
                <a:gd name="T10" fmla="*/ 4 w 44"/>
                <a:gd name="T11" fmla="*/ 46 h 423"/>
                <a:gd name="T12" fmla="*/ 6 w 44"/>
                <a:gd name="T13" fmla="*/ 59 h 423"/>
                <a:gd name="T14" fmla="*/ 7 w 44"/>
                <a:gd name="T15" fmla="*/ 73 h 423"/>
                <a:gd name="T16" fmla="*/ 9 w 44"/>
                <a:gd name="T17" fmla="*/ 87 h 423"/>
                <a:gd name="T18" fmla="*/ 10 w 44"/>
                <a:gd name="T19" fmla="*/ 103 h 423"/>
                <a:gd name="T20" fmla="*/ 12 w 44"/>
                <a:gd name="T21" fmla="*/ 119 h 423"/>
                <a:gd name="T22" fmla="*/ 13 w 44"/>
                <a:gd name="T23" fmla="*/ 135 h 423"/>
                <a:gd name="T24" fmla="*/ 15 w 44"/>
                <a:gd name="T25" fmla="*/ 152 h 423"/>
                <a:gd name="T26" fmla="*/ 18 w 44"/>
                <a:gd name="T27" fmla="*/ 187 h 423"/>
                <a:gd name="T28" fmla="*/ 21 w 44"/>
                <a:gd name="T29" fmla="*/ 222 h 423"/>
                <a:gd name="T30" fmla="*/ 25 w 44"/>
                <a:gd name="T31" fmla="*/ 258 h 423"/>
                <a:gd name="T32" fmla="*/ 25 w 44"/>
                <a:gd name="T33" fmla="*/ 274 h 423"/>
                <a:gd name="T34" fmla="*/ 27 w 44"/>
                <a:gd name="T35" fmla="*/ 291 h 423"/>
                <a:gd name="T36" fmla="*/ 29 w 44"/>
                <a:gd name="T37" fmla="*/ 307 h 423"/>
                <a:gd name="T38" fmla="*/ 30 w 44"/>
                <a:gd name="T39" fmla="*/ 323 h 423"/>
                <a:gd name="T40" fmla="*/ 32 w 44"/>
                <a:gd name="T41" fmla="*/ 338 h 423"/>
                <a:gd name="T42" fmla="*/ 33 w 44"/>
                <a:gd name="T43" fmla="*/ 352 h 423"/>
                <a:gd name="T44" fmla="*/ 35 w 44"/>
                <a:gd name="T45" fmla="*/ 365 h 423"/>
                <a:gd name="T46" fmla="*/ 36 w 44"/>
                <a:gd name="T47" fmla="*/ 377 h 423"/>
                <a:gd name="T48" fmla="*/ 38 w 44"/>
                <a:gd name="T49" fmla="*/ 388 h 423"/>
                <a:gd name="T50" fmla="*/ 39 w 44"/>
                <a:gd name="T51" fmla="*/ 397 h 423"/>
                <a:gd name="T52" fmla="*/ 40 w 44"/>
                <a:gd name="T53" fmla="*/ 406 h 423"/>
                <a:gd name="T54" fmla="*/ 41 w 44"/>
                <a:gd name="T55" fmla="*/ 413 h 423"/>
                <a:gd name="T56" fmla="*/ 42 w 44"/>
                <a:gd name="T57" fmla="*/ 418 h 423"/>
                <a:gd name="T58" fmla="*/ 43 w 44"/>
                <a:gd name="T59" fmla="*/ 422 h 42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4"/>
                <a:gd name="T91" fmla="*/ 0 h 423"/>
                <a:gd name="T92" fmla="*/ 44 w 44"/>
                <a:gd name="T93" fmla="*/ 423 h 42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4" h="423">
                  <a:moveTo>
                    <a:pt x="0" y="0"/>
                  </a:moveTo>
                  <a:lnTo>
                    <a:pt x="1" y="6"/>
                  </a:lnTo>
                  <a:lnTo>
                    <a:pt x="1" y="14"/>
                  </a:lnTo>
                  <a:lnTo>
                    <a:pt x="2" y="24"/>
                  </a:lnTo>
                  <a:lnTo>
                    <a:pt x="3" y="34"/>
                  </a:lnTo>
                  <a:lnTo>
                    <a:pt x="4" y="46"/>
                  </a:lnTo>
                  <a:lnTo>
                    <a:pt x="6" y="59"/>
                  </a:lnTo>
                  <a:lnTo>
                    <a:pt x="7" y="73"/>
                  </a:lnTo>
                  <a:lnTo>
                    <a:pt x="9" y="87"/>
                  </a:lnTo>
                  <a:lnTo>
                    <a:pt x="10" y="103"/>
                  </a:lnTo>
                  <a:lnTo>
                    <a:pt x="12" y="119"/>
                  </a:lnTo>
                  <a:lnTo>
                    <a:pt x="13" y="135"/>
                  </a:lnTo>
                  <a:lnTo>
                    <a:pt x="15" y="152"/>
                  </a:lnTo>
                  <a:lnTo>
                    <a:pt x="18" y="187"/>
                  </a:lnTo>
                  <a:lnTo>
                    <a:pt x="21" y="222"/>
                  </a:lnTo>
                  <a:lnTo>
                    <a:pt x="25" y="258"/>
                  </a:lnTo>
                  <a:lnTo>
                    <a:pt x="25" y="274"/>
                  </a:lnTo>
                  <a:lnTo>
                    <a:pt x="27" y="291"/>
                  </a:lnTo>
                  <a:lnTo>
                    <a:pt x="29" y="307"/>
                  </a:lnTo>
                  <a:lnTo>
                    <a:pt x="30" y="323"/>
                  </a:lnTo>
                  <a:lnTo>
                    <a:pt x="32" y="338"/>
                  </a:lnTo>
                  <a:lnTo>
                    <a:pt x="33" y="352"/>
                  </a:lnTo>
                  <a:lnTo>
                    <a:pt x="35" y="365"/>
                  </a:lnTo>
                  <a:lnTo>
                    <a:pt x="36" y="377"/>
                  </a:lnTo>
                  <a:lnTo>
                    <a:pt x="38" y="388"/>
                  </a:lnTo>
                  <a:lnTo>
                    <a:pt x="39" y="397"/>
                  </a:lnTo>
                  <a:lnTo>
                    <a:pt x="40" y="406"/>
                  </a:lnTo>
                  <a:lnTo>
                    <a:pt x="41" y="413"/>
                  </a:lnTo>
                  <a:lnTo>
                    <a:pt x="42" y="418"/>
                  </a:lnTo>
                  <a:lnTo>
                    <a:pt x="43" y="422"/>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27" name="Freeform 119"/>
            <p:cNvSpPr>
              <a:spLocks/>
            </p:cNvSpPr>
            <p:nvPr/>
          </p:nvSpPr>
          <p:spPr bwMode="auto">
            <a:xfrm>
              <a:off x="2591" y="2625"/>
              <a:ext cx="10" cy="245"/>
            </a:xfrm>
            <a:custGeom>
              <a:avLst/>
              <a:gdLst>
                <a:gd name="T0" fmla="*/ 0 w 10"/>
                <a:gd name="T1" fmla="*/ 242 h 245"/>
                <a:gd name="T2" fmla="*/ 1 w 10"/>
                <a:gd name="T3" fmla="*/ 244 h 245"/>
                <a:gd name="T4" fmla="*/ 2 w 10"/>
                <a:gd name="T5" fmla="*/ 244 h 245"/>
                <a:gd name="T6" fmla="*/ 3 w 10"/>
                <a:gd name="T7" fmla="*/ 241 h 245"/>
                <a:gd name="T8" fmla="*/ 3 w 10"/>
                <a:gd name="T9" fmla="*/ 238 h 245"/>
                <a:gd name="T10" fmla="*/ 4 w 10"/>
                <a:gd name="T11" fmla="*/ 234 h 245"/>
                <a:gd name="T12" fmla="*/ 4 w 10"/>
                <a:gd name="T13" fmla="*/ 228 h 245"/>
                <a:gd name="T14" fmla="*/ 5 w 10"/>
                <a:gd name="T15" fmla="*/ 221 h 245"/>
                <a:gd name="T16" fmla="*/ 5 w 10"/>
                <a:gd name="T17" fmla="*/ 214 h 245"/>
                <a:gd name="T18" fmla="*/ 6 w 10"/>
                <a:gd name="T19" fmla="*/ 205 h 245"/>
                <a:gd name="T20" fmla="*/ 6 w 10"/>
                <a:gd name="T21" fmla="*/ 197 h 245"/>
                <a:gd name="T22" fmla="*/ 6 w 10"/>
                <a:gd name="T23" fmla="*/ 187 h 245"/>
                <a:gd name="T24" fmla="*/ 6 w 10"/>
                <a:gd name="T25" fmla="*/ 177 h 245"/>
                <a:gd name="T26" fmla="*/ 6 w 10"/>
                <a:gd name="T27" fmla="*/ 167 h 245"/>
                <a:gd name="T28" fmla="*/ 6 w 10"/>
                <a:gd name="T29" fmla="*/ 145 h 245"/>
                <a:gd name="T30" fmla="*/ 6 w 10"/>
                <a:gd name="T31" fmla="*/ 122 h 245"/>
                <a:gd name="T32" fmla="*/ 7 w 10"/>
                <a:gd name="T33" fmla="*/ 99 h 245"/>
                <a:gd name="T34" fmla="*/ 7 w 10"/>
                <a:gd name="T35" fmla="*/ 77 h 245"/>
                <a:gd name="T36" fmla="*/ 7 w 10"/>
                <a:gd name="T37" fmla="*/ 66 h 245"/>
                <a:gd name="T38" fmla="*/ 7 w 10"/>
                <a:gd name="T39" fmla="*/ 56 h 245"/>
                <a:gd name="T40" fmla="*/ 7 w 10"/>
                <a:gd name="T41" fmla="*/ 46 h 245"/>
                <a:gd name="T42" fmla="*/ 8 w 10"/>
                <a:gd name="T43" fmla="*/ 37 h 245"/>
                <a:gd name="T44" fmla="*/ 8 w 10"/>
                <a:gd name="T45" fmla="*/ 29 h 245"/>
                <a:gd name="T46" fmla="*/ 8 w 10"/>
                <a:gd name="T47" fmla="*/ 21 h 245"/>
                <a:gd name="T48" fmla="*/ 8 w 10"/>
                <a:gd name="T49" fmla="*/ 15 h 245"/>
                <a:gd name="T50" fmla="*/ 8 w 10"/>
                <a:gd name="T51" fmla="*/ 9 h 245"/>
                <a:gd name="T52" fmla="*/ 9 w 10"/>
                <a:gd name="T53" fmla="*/ 4 h 245"/>
                <a:gd name="T54" fmla="*/ 9 w 10"/>
                <a:gd name="T55" fmla="*/ 0 h 2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
                <a:gd name="T85" fmla="*/ 0 h 245"/>
                <a:gd name="T86" fmla="*/ 10 w 10"/>
                <a:gd name="T87" fmla="*/ 245 h 24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 h="245">
                  <a:moveTo>
                    <a:pt x="0" y="242"/>
                  </a:moveTo>
                  <a:lnTo>
                    <a:pt x="1" y="244"/>
                  </a:lnTo>
                  <a:lnTo>
                    <a:pt x="2" y="244"/>
                  </a:lnTo>
                  <a:lnTo>
                    <a:pt x="3" y="241"/>
                  </a:lnTo>
                  <a:lnTo>
                    <a:pt x="3" y="238"/>
                  </a:lnTo>
                  <a:lnTo>
                    <a:pt x="4" y="234"/>
                  </a:lnTo>
                  <a:lnTo>
                    <a:pt x="4" y="228"/>
                  </a:lnTo>
                  <a:lnTo>
                    <a:pt x="5" y="221"/>
                  </a:lnTo>
                  <a:lnTo>
                    <a:pt x="5" y="214"/>
                  </a:lnTo>
                  <a:lnTo>
                    <a:pt x="6" y="205"/>
                  </a:lnTo>
                  <a:lnTo>
                    <a:pt x="6" y="197"/>
                  </a:lnTo>
                  <a:lnTo>
                    <a:pt x="6" y="187"/>
                  </a:lnTo>
                  <a:lnTo>
                    <a:pt x="6" y="177"/>
                  </a:lnTo>
                  <a:lnTo>
                    <a:pt x="6" y="167"/>
                  </a:lnTo>
                  <a:lnTo>
                    <a:pt x="6" y="145"/>
                  </a:lnTo>
                  <a:lnTo>
                    <a:pt x="6" y="122"/>
                  </a:lnTo>
                  <a:lnTo>
                    <a:pt x="7" y="99"/>
                  </a:lnTo>
                  <a:lnTo>
                    <a:pt x="7" y="77"/>
                  </a:lnTo>
                  <a:lnTo>
                    <a:pt x="7" y="66"/>
                  </a:lnTo>
                  <a:lnTo>
                    <a:pt x="7" y="56"/>
                  </a:lnTo>
                  <a:lnTo>
                    <a:pt x="7" y="46"/>
                  </a:lnTo>
                  <a:lnTo>
                    <a:pt x="8" y="37"/>
                  </a:lnTo>
                  <a:lnTo>
                    <a:pt x="8" y="29"/>
                  </a:lnTo>
                  <a:lnTo>
                    <a:pt x="8" y="21"/>
                  </a:lnTo>
                  <a:lnTo>
                    <a:pt x="8" y="15"/>
                  </a:lnTo>
                  <a:lnTo>
                    <a:pt x="8" y="9"/>
                  </a:lnTo>
                  <a:lnTo>
                    <a:pt x="9" y="4"/>
                  </a:lnTo>
                  <a:lnTo>
                    <a:pt x="9"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28" name="Freeform 120"/>
            <p:cNvSpPr>
              <a:spLocks/>
            </p:cNvSpPr>
            <p:nvPr/>
          </p:nvSpPr>
          <p:spPr bwMode="auto">
            <a:xfrm>
              <a:off x="2600" y="2621"/>
              <a:ext cx="12" cy="51"/>
            </a:xfrm>
            <a:custGeom>
              <a:avLst/>
              <a:gdLst>
                <a:gd name="T0" fmla="*/ 0 w 12"/>
                <a:gd name="T1" fmla="*/ 4 h 51"/>
                <a:gd name="T2" fmla="*/ 0 w 12"/>
                <a:gd name="T3" fmla="*/ 2 h 51"/>
                <a:gd name="T4" fmla="*/ 1 w 12"/>
                <a:gd name="T5" fmla="*/ 0 h 51"/>
                <a:gd name="T6" fmla="*/ 2 w 12"/>
                <a:gd name="T7" fmla="*/ 1 h 51"/>
                <a:gd name="T8" fmla="*/ 2 w 12"/>
                <a:gd name="T9" fmla="*/ 3 h 51"/>
                <a:gd name="T10" fmla="*/ 3 w 12"/>
                <a:gd name="T11" fmla="*/ 5 h 51"/>
                <a:gd name="T12" fmla="*/ 3 w 12"/>
                <a:gd name="T13" fmla="*/ 8 h 51"/>
                <a:gd name="T14" fmla="*/ 4 w 12"/>
                <a:gd name="T15" fmla="*/ 12 h 51"/>
                <a:gd name="T16" fmla="*/ 5 w 12"/>
                <a:gd name="T17" fmla="*/ 16 h 51"/>
                <a:gd name="T18" fmla="*/ 5 w 12"/>
                <a:gd name="T19" fmla="*/ 21 h 51"/>
                <a:gd name="T20" fmla="*/ 7 w 12"/>
                <a:gd name="T21" fmla="*/ 31 h 51"/>
                <a:gd name="T22" fmla="*/ 9 w 12"/>
                <a:gd name="T23" fmla="*/ 41 h 51"/>
                <a:gd name="T24" fmla="*/ 11 w 12"/>
                <a:gd name="T25" fmla="*/ 50 h 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51"/>
                <a:gd name="T41" fmla="*/ 12 w 12"/>
                <a:gd name="T42" fmla="*/ 51 h 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51">
                  <a:moveTo>
                    <a:pt x="0" y="4"/>
                  </a:moveTo>
                  <a:lnTo>
                    <a:pt x="0" y="2"/>
                  </a:lnTo>
                  <a:lnTo>
                    <a:pt x="1" y="0"/>
                  </a:lnTo>
                  <a:lnTo>
                    <a:pt x="2" y="1"/>
                  </a:lnTo>
                  <a:lnTo>
                    <a:pt x="2" y="3"/>
                  </a:lnTo>
                  <a:lnTo>
                    <a:pt x="3" y="5"/>
                  </a:lnTo>
                  <a:lnTo>
                    <a:pt x="3" y="8"/>
                  </a:lnTo>
                  <a:lnTo>
                    <a:pt x="4" y="12"/>
                  </a:lnTo>
                  <a:lnTo>
                    <a:pt x="5" y="16"/>
                  </a:lnTo>
                  <a:lnTo>
                    <a:pt x="5" y="21"/>
                  </a:lnTo>
                  <a:lnTo>
                    <a:pt x="7" y="31"/>
                  </a:lnTo>
                  <a:lnTo>
                    <a:pt x="9" y="41"/>
                  </a:lnTo>
                  <a:lnTo>
                    <a:pt x="11" y="5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29" name="Freeform 121"/>
            <p:cNvSpPr>
              <a:spLocks/>
            </p:cNvSpPr>
            <p:nvPr/>
          </p:nvSpPr>
          <p:spPr bwMode="auto">
            <a:xfrm>
              <a:off x="2611" y="2671"/>
              <a:ext cx="54" cy="197"/>
            </a:xfrm>
            <a:custGeom>
              <a:avLst/>
              <a:gdLst>
                <a:gd name="T0" fmla="*/ 0 w 54"/>
                <a:gd name="T1" fmla="*/ 0 h 197"/>
                <a:gd name="T2" fmla="*/ 1 w 54"/>
                <a:gd name="T3" fmla="*/ 4 h 197"/>
                <a:gd name="T4" fmla="*/ 2 w 54"/>
                <a:gd name="T5" fmla="*/ 9 h 197"/>
                <a:gd name="T6" fmla="*/ 4 w 54"/>
                <a:gd name="T7" fmla="*/ 19 h 197"/>
                <a:gd name="T8" fmla="*/ 7 w 54"/>
                <a:gd name="T9" fmla="*/ 30 h 197"/>
                <a:gd name="T10" fmla="*/ 9 w 54"/>
                <a:gd name="T11" fmla="*/ 43 h 197"/>
                <a:gd name="T12" fmla="*/ 11 w 54"/>
                <a:gd name="T13" fmla="*/ 57 h 197"/>
                <a:gd name="T14" fmla="*/ 14 w 54"/>
                <a:gd name="T15" fmla="*/ 71 h 197"/>
                <a:gd name="T16" fmla="*/ 20 w 54"/>
                <a:gd name="T17" fmla="*/ 101 h 197"/>
                <a:gd name="T18" fmla="*/ 23 w 54"/>
                <a:gd name="T19" fmla="*/ 116 h 197"/>
                <a:gd name="T20" fmla="*/ 27 w 54"/>
                <a:gd name="T21" fmla="*/ 130 h 197"/>
                <a:gd name="T22" fmla="*/ 31 w 54"/>
                <a:gd name="T23" fmla="*/ 144 h 197"/>
                <a:gd name="T24" fmla="*/ 34 w 54"/>
                <a:gd name="T25" fmla="*/ 157 h 197"/>
                <a:gd name="T26" fmla="*/ 38 w 54"/>
                <a:gd name="T27" fmla="*/ 169 h 197"/>
                <a:gd name="T28" fmla="*/ 43 w 54"/>
                <a:gd name="T29" fmla="*/ 180 h 197"/>
                <a:gd name="T30" fmla="*/ 48 w 54"/>
                <a:gd name="T31" fmla="*/ 189 h 197"/>
                <a:gd name="T32" fmla="*/ 50 w 54"/>
                <a:gd name="T33" fmla="*/ 193 h 197"/>
                <a:gd name="T34" fmla="*/ 53 w 54"/>
                <a:gd name="T35" fmla="*/ 196 h 1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197"/>
                <a:gd name="T56" fmla="*/ 54 w 54"/>
                <a:gd name="T57" fmla="*/ 197 h 19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197">
                  <a:moveTo>
                    <a:pt x="0" y="0"/>
                  </a:moveTo>
                  <a:lnTo>
                    <a:pt x="1" y="4"/>
                  </a:lnTo>
                  <a:lnTo>
                    <a:pt x="2" y="9"/>
                  </a:lnTo>
                  <a:lnTo>
                    <a:pt x="4" y="19"/>
                  </a:lnTo>
                  <a:lnTo>
                    <a:pt x="7" y="30"/>
                  </a:lnTo>
                  <a:lnTo>
                    <a:pt x="9" y="43"/>
                  </a:lnTo>
                  <a:lnTo>
                    <a:pt x="11" y="57"/>
                  </a:lnTo>
                  <a:lnTo>
                    <a:pt x="14" y="71"/>
                  </a:lnTo>
                  <a:lnTo>
                    <a:pt x="20" y="101"/>
                  </a:lnTo>
                  <a:lnTo>
                    <a:pt x="23" y="116"/>
                  </a:lnTo>
                  <a:lnTo>
                    <a:pt x="27" y="130"/>
                  </a:lnTo>
                  <a:lnTo>
                    <a:pt x="31" y="144"/>
                  </a:lnTo>
                  <a:lnTo>
                    <a:pt x="34" y="157"/>
                  </a:lnTo>
                  <a:lnTo>
                    <a:pt x="38" y="169"/>
                  </a:lnTo>
                  <a:lnTo>
                    <a:pt x="43" y="180"/>
                  </a:lnTo>
                  <a:lnTo>
                    <a:pt x="48" y="189"/>
                  </a:lnTo>
                  <a:lnTo>
                    <a:pt x="50" y="193"/>
                  </a:lnTo>
                  <a:lnTo>
                    <a:pt x="53" y="196"/>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30" name="Freeform 122"/>
            <p:cNvSpPr>
              <a:spLocks/>
            </p:cNvSpPr>
            <p:nvPr/>
          </p:nvSpPr>
          <p:spPr bwMode="auto">
            <a:xfrm>
              <a:off x="2664" y="2867"/>
              <a:ext cx="110" cy="16"/>
            </a:xfrm>
            <a:custGeom>
              <a:avLst/>
              <a:gdLst>
                <a:gd name="T0" fmla="*/ 0 w 110"/>
                <a:gd name="T1" fmla="*/ 0 h 16"/>
                <a:gd name="T2" fmla="*/ 5 w 110"/>
                <a:gd name="T3" fmla="*/ 5 h 16"/>
                <a:gd name="T4" fmla="*/ 11 w 110"/>
                <a:gd name="T5" fmla="*/ 9 h 16"/>
                <a:gd name="T6" fmla="*/ 18 w 110"/>
                <a:gd name="T7" fmla="*/ 12 h 16"/>
                <a:gd name="T8" fmla="*/ 26 w 110"/>
                <a:gd name="T9" fmla="*/ 14 h 16"/>
                <a:gd name="T10" fmla="*/ 33 w 110"/>
                <a:gd name="T11" fmla="*/ 15 h 16"/>
                <a:gd name="T12" fmla="*/ 41 w 110"/>
                <a:gd name="T13" fmla="*/ 15 h 16"/>
                <a:gd name="T14" fmla="*/ 50 w 110"/>
                <a:gd name="T15" fmla="*/ 15 h 16"/>
                <a:gd name="T16" fmla="*/ 57 w 110"/>
                <a:gd name="T17" fmla="*/ 14 h 16"/>
                <a:gd name="T18" fmla="*/ 74 w 110"/>
                <a:gd name="T19" fmla="*/ 11 h 16"/>
                <a:gd name="T20" fmla="*/ 88 w 110"/>
                <a:gd name="T21" fmla="*/ 7 h 16"/>
                <a:gd name="T22" fmla="*/ 95 w 110"/>
                <a:gd name="T23" fmla="*/ 5 h 16"/>
                <a:gd name="T24" fmla="*/ 101 w 110"/>
                <a:gd name="T25" fmla="*/ 3 h 16"/>
                <a:gd name="T26" fmla="*/ 105 w 110"/>
                <a:gd name="T27" fmla="*/ 1 h 16"/>
                <a:gd name="T28" fmla="*/ 109 w 110"/>
                <a:gd name="T29" fmla="*/ 0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0"/>
                <a:gd name="T46" fmla="*/ 0 h 16"/>
                <a:gd name="T47" fmla="*/ 110 w 110"/>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0" h="16">
                  <a:moveTo>
                    <a:pt x="0" y="0"/>
                  </a:moveTo>
                  <a:lnTo>
                    <a:pt x="5" y="5"/>
                  </a:lnTo>
                  <a:lnTo>
                    <a:pt x="11" y="9"/>
                  </a:lnTo>
                  <a:lnTo>
                    <a:pt x="18" y="12"/>
                  </a:lnTo>
                  <a:lnTo>
                    <a:pt x="26" y="14"/>
                  </a:lnTo>
                  <a:lnTo>
                    <a:pt x="33" y="15"/>
                  </a:lnTo>
                  <a:lnTo>
                    <a:pt x="41" y="15"/>
                  </a:lnTo>
                  <a:lnTo>
                    <a:pt x="50" y="15"/>
                  </a:lnTo>
                  <a:lnTo>
                    <a:pt x="57" y="14"/>
                  </a:lnTo>
                  <a:lnTo>
                    <a:pt x="74" y="11"/>
                  </a:lnTo>
                  <a:lnTo>
                    <a:pt x="88" y="7"/>
                  </a:lnTo>
                  <a:lnTo>
                    <a:pt x="95" y="5"/>
                  </a:lnTo>
                  <a:lnTo>
                    <a:pt x="101" y="3"/>
                  </a:lnTo>
                  <a:lnTo>
                    <a:pt x="105" y="1"/>
                  </a:lnTo>
                  <a:lnTo>
                    <a:pt x="109"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31" name="Freeform 123"/>
            <p:cNvSpPr>
              <a:spLocks/>
            </p:cNvSpPr>
            <p:nvPr/>
          </p:nvSpPr>
          <p:spPr bwMode="auto">
            <a:xfrm>
              <a:off x="2773" y="2827"/>
              <a:ext cx="6" cy="41"/>
            </a:xfrm>
            <a:custGeom>
              <a:avLst/>
              <a:gdLst>
                <a:gd name="T0" fmla="*/ 0 w 6"/>
                <a:gd name="T1" fmla="*/ 40 h 41"/>
                <a:gd name="T2" fmla="*/ 3 w 6"/>
                <a:gd name="T3" fmla="*/ 38 h 41"/>
                <a:gd name="T4" fmla="*/ 5 w 6"/>
                <a:gd name="T5" fmla="*/ 35 h 41"/>
                <a:gd name="T6" fmla="*/ 5 w 6"/>
                <a:gd name="T7" fmla="*/ 30 h 41"/>
                <a:gd name="T8" fmla="*/ 4 w 6"/>
                <a:gd name="T9" fmla="*/ 26 h 41"/>
                <a:gd name="T10" fmla="*/ 3 w 6"/>
                <a:gd name="T11" fmla="*/ 20 h 41"/>
                <a:gd name="T12" fmla="*/ 2 w 6"/>
                <a:gd name="T13" fmla="*/ 14 h 41"/>
                <a:gd name="T14" fmla="*/ 1 w 6"/>
                <a:gd name="T15" fmla="*/ 7 h 41"/>
                <a:gd name="T16" fmla="*/ 1 w 6"/>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41"/>
                <a:gd name="T29" fmla="*/ 6 w 6"/>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41">
                  <a:moveTo>
                    <a:pt x="0" y="40"/>
                  </a:moveTo>
                  <a:lnTo>
                    <a:pt x="3" y="38"/>
                  </a:lnTo>
                  <a:lnTo>
                    <a:pt x="5" y="35"/>
                  </a:lnTo>
                  <a:lnTo>
                    <a:pt x="5" y="30"/>
                  </a:lnTo>
                  <a:lnTo>
                    <a:pt x="4" y="26"/>
                  </a:lnTo>
                  <a:lnTo>
                    <a:pt x="3" y="20"/>
                  </a:lnTo>
                  <a:lnTo>
                    <a:pt x="2" y="14"/>
                  </a:lnTo>
                  <a:lnTo>
                    <a:pt x="1" y="7"/>
                  </a:lnTo>
                  <a:lnTo>
                    <a:pt x="1"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32" name="Freeform 124"/>
            <p:cNvSpPr>
              <a:spLocks/>
            </p:cNvSpPr>
            <p:nvPr/>
          </p:nvSpPr>
          <p:spPr bwMode="auto">
            <a:xfrm>
              <a:off x="2774" y="2660"/>
              <a:ext cx="13" cy="168"/>
            </a:xfrm>
            <a:custGeom>
              <a:avLst/>
              <a:gdLst>
                <a:gd name="T0" fmla="*/ 0 w 13"/>
                <a:gd name="T1" fmla="*/ 167 h 168"/>
                <a:gd name="T2" fmla="*/ 0 w 13"/>
                <a:gd name="T3" fmla="*/ 160 h 168"/>
                <a:gd name="T4" fmla="*/ 1 w 13"/>
                <a:gd name="T5" fmla="*/ 152 h 168"/>
                <a:gd name="T6" fmla="*/ 2 w 13"/>
                <a:gd name="T7" fmla="*/ 142 h 168"/>
                <a:gd name="T8" fmla="*/ 2 w 13"/>
                <a:gd name="T9" fmla="*/ 132 h 168"/>
                <a:gd name="T10" fmla="*/ 3 w 13"/>
                <a:gd name="T11" fmla="*/ 121 h 168"/>
                <a:gd name="T12" fmla="*/ 4 w 13"/>
                <a:gd name="T13" fmla="*/ 110 h 168"/>
                <a:gd name="T14" fmla="*/ 5 w 13"/>
                <a:gd name="T15" fmla="*/ 86 h 168"/>
                <a:gd name="T16" fmla="*/ 7 w 13"/>
                <a:gd name="T17" fmla="*/ 62 h 168"/>
                <a:gd name="T18" fmla="*/ 8 w 13"/>
                <a:gd name="T19" fmla="*/ 50 h 168"/>
                <a:gd name="T20" fmla="*/ 9 w 13"/>
                <a:gd name="T21" fmla="*/ 39 h 168"/>
                <a:gd name="T22" fmla="*/ 10 w 13"/>
                <a:gd name="T23" fmla="*/ 28 h 168"/>
                <a:gd name="T24" fmla="*/ 11 w 13"/>
                <a:gd name="T25" fmla="*/ 17 h 168"/>
                <a:gd name="T26" fmla="*/ 11 w 13"/>
                <a:gd name="T27" fmla="*/ 8 h 168"/>
                <a:gd name="T28" fmla="*/ 12 w 13"/>
                <a:gd name="T29" fmla="*/ 0 h 1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168"/>
                <a:gd name="T47" fmla="*/ 13 w 13"/>
                <a:gd name="T48" fmla="*/ 168 h 1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168">
                  <a:moveTo>
                    <a:pt x="0" y="167"/>
                  </a:moveTo>
                  <a:lnTo>
                    <a:pt x="0" y="160"/>
                  </a:lnTo>
                  <a:lnTo>
                    <a:pt x="1" y="152"/>
                  </a:lnTo>
                  <a:lnTo>
                    <a:pt x="2" y="142"/>
                  </a:lnTo>
                  <a:lnTo>
                    <a:pt x="2" y="132"/>
                  </a:lnTo>
                  <a:lnTo>
                    <a:pt x="3" y="121"/>
                  </a:lnTo>
                  <a:lnTo>
                    <a:pt x="4" y="110"/>
                  </a:lnTo>
                  <a:lnTo>
                    <a:pt x="5" y="86"/>
                  </a:lnTo>
                  <a:lnTo>
                    <a:pt x="7" y="62"/>
                  </a:lnTo>
                  <a:lnTo>
                    <a:pt x="8" y="50"/>
                  </a:lnTo>
                  <a:lnTo>
                    <a:pt x="9" y="39"/>
                  </a:lnTo>
                  <a:lnTo>
                    <a:pt x="10" y="28"/>
                  </a:lnTo>
                  <a:lnTo>
                    <a:pt x="11" y="17"/>
                  </a:lnTo>
                  <a:lnTo>
                    <a:pt x="11" y="8"/>
                  </a:lnTo>
                  <a:lnTo>
                    <a:pt x="12"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33" name="Freeform 125"/>
            <p:cNvSpPr>
              <a:spLocks/>
            </p:cNvSpPr>
            <p:nvPr/>
          </p:nvSpPr>
          <p:spPr bwMode="auto">
            <a:xfrm>
              <a:off x="2786" y="2576"/>
              <a:ext cx="9" cy="85"/>
            </a:xfrm>
            <a:custGeom>
              <a:avLst/>
              <a:gdLst>
                <a:gd name="T0" fmla="*/ 0 w 9"/>
                <a:gd name="T1" fmla="*/ 84 h 85"/>
                <a:gd name="T2" fmla="*/ 1 w 9"/>
                <a:gd name="T3" fmla="*/ 76 h 85"/>
                <a:gd name="T4" fmla="*/ 1 w 9"/>
                <a:gd name="T5" fmla="*/ 70 h 85"/>
                <a:gd name="T6" fmla="*/ 2 w 9"/>
                <a:gd name="T7" fmla="*/ 63 h 85"/>
                <a:gd name="T8" fmla="*/ 2 w 9"/>
                <a:gd name="T9" fmla="*/ 57 h 85"/>
                <a:gd name="T10" fmla="*/ 3 w 9"/>
                <a:gd name="T11" fmla="*/ 46 h 85"/>
                <a:gd name="T12" fmla="*/ 4 w 9"/>
                <a:gd name="T13" fmla="*/ 36 h 85"/>
                <a:gd name="T14" fmla="*/ 5 w 9"/>
                <a:gd name="T15" fmla="*/ 26 h 85"/>
                <a:gd name="T16" fmla="*/ 6 w 9"/>
                <a:gd name="T17" fmla="*/ 17 h 85"/>
                <a:gd name="T18" fmla="*/ 7 w 9"/>
                <a:gd name="T19" fmla="*/ 9 h 85"/>
                <a:gd name="T20" fmla="*/ 8 w 9"/>
                <a:gd name="T21" fmla="*/ 0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85"/>
                <a:gd name="T35" fmla="*/ 9 w 9"/>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85">
                  <a:moveTo>
                    <a:pt x="0" y="84"/>
                  </a:moveTo>
                  <a:lnTo>
                    <a:pt x="1" y="76"/>
                  </a:lnTo>
                  <a:lnTo>
                    <a:pt x="1" y="70"/>
                  </a:lnTo>
                  <a:lnTo>
                    <a:pt x="2" y="63"/>
                  </a:lnTo>
                  <a:lnTo>
                    <a:pt x="2" y="57"/>
                  </a:lnTo>
                  <a:lnTo>
                    <a:pt x="3" y="46"/>
                  </a:lnTo>
                  <a:lnTo>
                    <a:pt x="4" y="36"/>
                  </a:lnTo>
                  <a:lnTo>
                    <a:pt x="5" y="26"/>
                  </a:lnTo>
                  <a:lnTo>
                    <a:pt x="6" y="17"/>
                  </a:lnTo>
                  <a:lnTo>
                    <a:pt x="7" y="9"/>
                  </a:lnTo>
                  <a:lnTo>
                    <a:pt x="8"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34" name="Freeform 126"/>
            <p:cNvSpPr>
              <a:spLocks/>
            </p:cNvSpPr>
            <p:nvPr/>
          </p:nvSpPr>
          <p:spPr bwMode="auto">
            <a:xfrm>
              <a:off x="2794" y="2509"/>
              <a:ext cx="9" cy="68"/>
            </a:xfrm>
            <a:custGeom>
              <a:avLst/>
              <a:gdLst>
                <a:gd name="T0" fmla="*/ 0 w 9"/>
                <a:gd name="T1" fmla="*/ 67 h 68"/>
                <a:gd name="T2" fmla="*/ 2 w 9"/>
                <a:gd name="T3" fmla="*/ 49 h 68"/>
                <a:gd name="T4" fmla="*/ 4 w 9"/>
                <a:gd name="T5" fmla="*/ 32 h 68"/>
                <a:gd name="T6" fmla="*/ 6 w 9"/>
                <a:gd name="T7" fmla="*/ 16 h 68"/>
                <a:gd name="T8" fmla="*/ 8 w 9"/>
                <a:gd name="T9" fmla="*/ 0 h 68"/>
                <a:gd name="T10" fmla="*/ 0 60000 65536"/>
                <a:gd name="T11" fmla="*/ 0 60000 65536"/>
                <a:gd name="T12" fmla="*/ 0 60000 65536"/>
                <a:gd name="T13" fmla="*/ 0 60000 65536"/>
                <a:gd name="T14" fmla="*/ 0 60000 65536"/>
                <a:gd name="T15" fmla="*/ 0 w 9"/>
                <a:gd name="T16" fmla="*/ 0 h 68"/>
                <a:gd name="T17" fmla="*/ 9 w 9"/>
                <a:gd name="T18" fmla="*/ 68 h 68"/>
              </a:gdLst>
              <a:ahLst/>
              <a:cxnLst>
                <a:cxn ang="T10">
                  <a:pos x="T0" y="T1"/>
                </a:cxn>
                <a:cxn ang="T11">
                  <a:pos x="T2" y="T3"/>
                </a:cxn>
                <a:cxn ang="T12">
                  <a:pos x="T4" y="T5"/>
                </a:cxn>
                <a:cxn ang="T13">
                  <a:pos x="T6" y="T7"/>
                </a:cxn>
                <a:cxn ang="T14">
                  <a:pos x="T8" y="T9"/>
                </a:cxn>
              </a:cxnLst>
              <a:rect l="T15" t="T16" r="T17" b="T18"/>
              <a:pathLst>
                <a:path w="9" h="68">
                  <a:moveTo>
                    <a:pt x="0" y="67"/>
                  </a:moveTo>
                  <a:lnTo>
                    <a:pt x="2" y="49"/>
                  </a:lnTo>
                  <a:lnTo>
                    <a:pt x="4" y="32"/>
                  </a:lnTo>
                  <a:lnTo>
                    <a:pt x="6" y="16"/>
                  </a:lnTo>
                  <a:lnTo>
                    <a:pt x="8"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35" name="Freeform 127"/>
            <p:cNvSpPr>
              <a:spLocks/>
            </p:cNvSpPr>
            <p:nvPr/>
          </p:nvSpPr>
          <p:spPr bwMode="auto">
            <a:xfrm>
              <a:off x="2802" y="2446"/>
              <a:ext cx="10" cy="64"/>
            </a:xfrm>
            <a:custGeom>
              <a:avLst/>
              <a:gdLst>
                <a:gd name="T0" fmla="*/ 0 w 10"/>
                <a:gd name="T1" fmla="*/ 63 h 64"/>
                <a:gd name="T2" fmla="*/ 1 w 10"/>
                <a:gd name="T3" fmla="*/ 58 h 64"/>
                <a:gd name="T4" fmla="*/ 1 w 10"/>
                <a:gd name="T5" fmla="*/ 53 h 64"/>
                <a:gd name="T6" fmla="*/ 2 w 10"/>
                <a:gd name="T7" fmla="*/ 48 h 64"/>
                <a:gd name="T8" fmla="*/ 2 w 10"/>
                <a:gd name="T9" fmla="*/ 42 h 64"/>
                <a:gd name="T10" fmla="*/ 3 w 10"/>
                <a:gd name="T11" fmla="*/ 29 h 64"/>
                <a:gd name="T12" fmla="*/ 4 w 10"/>
                <a:gd name="T13" fmla="*/ 23 h 64"/>
                <a:gd name="T14" fmla="*/ 4 w 10"/>
                <a:gd name="T15" fmla="*/ 17 h 64"/>
                <a:gd name="T16" fmla="*/ 5 w 10"/>
                <a:gd name="T17" fmla="*/ 12 h 64"/>
                <a:gd name="T18" fmla="*/ 5 w 10"/>
                <a:gd name="T19" fmla="*/ 7 h 64"/>
                <a:gd name="T20" fmla="*/ 6 w 10"/>
                <a:gd name="T21" fmla="*/ 4 h 64"/>
                <a:gd name="T22" fmla="*/ 6 w 10"/>
                <a:gd name="T23" fmla="*/ 1 h 64"/>
                <a:gd name="T24" fmla="*/ 7 w 10"/>
                <a:gd name="T25" fmla="*/ 0 h 64"/>
                <a:gd name="T26" fmla="*/ 8 w 10"/>
                <a:gd name="T27" fmla="*/ 1 h 64"/>
                <a:gd name="T28" fmla="*/ 8 w 10"/>
                <a:gd name="T29" fmla="*/ 3 h 64"/>
                <a:gd name="T30" fmla="*/ 9 w 10"/>
                <a:gd name="T31" fmla="*/ 4 h 64"/>
                <a:gd name="T32" fmla="*/ 9 w 10"/>
                <a:gd name="T33" fmla="*/ 6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64"/>
                <a:gd name="T53" fmla="*/ 10 w 10"/>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64">
                  <a:moveTo>
                    <a:pt x="0" y="63"/>
                  </a:moveTo>
                  <a:lnTo>
                    <a:pt x="1" y="58"/>
                  </a:lnTo>
                  <a:lnTo>
                    <a:pt x="1" y="53"/>
                  </a:lnTo>
                  <a:lnTo>
                    <a:pt x="2" y="48"/>
                  </a:lnTo>
                  <a:lnTo>
                    <a:pt x="2" y="42"/>
                  </a:lnTo>
                  <a:lnTo>
                    <a:pt x="3" y="29"/>
                  </a:lnTo>
                  <a:lnTo>
                    <a:pt x="4" y="23"/>
                  </a:lnTo>
                  <a:lnTo>
                    <a:pt x="4" y="17"/>
                  </a:lnTo>
                  <a:lnTo>
                    <a:pt x="5" y="12"/>
                  </a:lnTo>
                  <a:lnTo>
                    <a:pt x="5" y="7"/>
                  </a:lnTo>
                  <a:lnTo>
                    <a:pt x="6" y="4"/>
                  </a:lnTo>
                  <a:lnTo>
                    <a:pt x="6" y="1"/>
                  </a:lnTo>
                  <a:lnTo>
                    <a:pt x="7" y="0"/>
                  </a:lnTo>
                  <a:lnTo>
                    <a:pt x="8" y="1"/>
                  </a:lnTo>
                  <a:lnTo>
                    <a:pt x="8" y="3"/>
                  </a:lnTo>
                  <a:lnTo>
                    <a:pt x="9" y="4"/>
                  </a:lnTo>
                  <a:lnTo>
                    <a:pt x="9" y="6"/>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36" name="Freeform 128"/>
            <p:cNvSpPr>
              <a:spLocks/>
            </p:cNvSpPr>
            <p:nvPr/>
          </p:nvSpPr>
          <p:spPr bwMode="auto">
            <a:xfrm>
              <a:off x="2811" y="2452"/>
              <a:ext cx="13" cy="215"/>
            </a:xfrm>
            <a:custGeom>
              <a:avLst/>
              <a:gdLst>
                <a:gd name="T0" fmla="*/ 0 w 13"/>
                <a:gd name="T1" fmla="*/ 0 h 215"/>
                <a:gd name="T2" fmla="*/ 0 w 13"/>
                <a:gd name="T3" fmla="*/ 3 h 215"/>
                <a:gd name="T4" fmla="*/ 1 w 13"/>
                <a:gd name="T5" fmla="*/ 7 h 215"/>
                <a:gd name="T6" fmla="*/ 1 w 13"/>
                <a:gd name="T7" fmla="*/ 10 h 215"/>
                <a:gd name="T8" fmla="*/ 1 w 13"/>
                <a:gd name="T9" fmla="*/ 14 h 215"/>
                <a:gd name="T10" fmla="*/ 1 w 13"/>
                <a:gd name="T11" fmla="*/ 24 h 215"/>
                <a:gd name="T12" fmla="*/ 2 w 13"/>
                <a:gd name="T13" fmla="*/ 35 h 215"/>
                <a:gd name="T14" fmla="*/ 2 w 13"/>
                <a:gd name="T15" fmla="*/ 47 h 215"/>
                <a:gd name="T16" fmla="*/ 2 w 13"/>
                <a:gd name="T17" fmla="*/ 61 h 215"/>
                <a:gd name="T18" fmla="*/ 2 w 13"/>
                <a:gd name="T19" fmla="*/ 76 h 215"/>
                <a:gd name="T20" fmla="*/ 2 w 13"/>
                <a:gd name="T21" fmla="*/ 91 h 215"/>
                <a:gd name="T22" fmla="*/ 3 w 13"/>
                <a:gd name="T23" fmla="*/ 107 h 215"/>
                <a:gd name="T24" fmla="*/ 3 w 13"/>
                <a:gd name="T25" fmla="*/ 123 h 215"/>
                <a:gd name="T26" fmla="*/ 5 w 13"/>
                <a:gd name="T27" fmla="*/ 155 h 215"/>
                <a:gd name="T28" fmla="*/ 6 w 13"/>
                <a:gd name="T29" fmla="*/ 171 h 215"/>
                <a:gd name="T30" fmla="*/ 8 w 13"/>
                <a:gd name="T31" fmla="*/ 186 h 215"/>
                <a:gd name="T32" fmla="*/ 10 w 13"/>
                <a:gd name="T33" fmla="*/ 200 h 215"/>
                <a:gd name="T34" fmla="*/ 12 w 13"/>
                <a:gd name="T35" fmla="*/ 214 h 2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
                <a:gd name="T55" fmla="*/ 0 h 215"/>
                <a:gd name="T56" fmla="*/ 13 w 13"/>
                <a:gd name="T57" fmla="*/ 215 h 21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 h="215">
                  <a:moveTo>
                    <a:pt x="0" y="0"/>
                  </a:moveTo>
                  <a:lnTo>
                    <a:pt x="0" y="3"/>
                  </a:lnTo>
                  <a:lnTo>
                    <a:pt x="1" y="7"/>
                  </a:lnTo>
                  <a:lnTo>
                    <a:pt x="1" y="10"/>
                  </a:lnTo>
                  <a:lnTo>
                    <a:pt x="1" y="14"/>
                  </a:lnTo>
                  <a:lnTo>
                    <a:pt x="1" y="24"/>
                  </a:lnTo>
                  <a:lnTo>
                    <a:pt x="2" y="35"/>
                  </a:lnTo>
                  <a:lnTo>
                    <a:pt x="2" y="47"/>
                  </a:lnTo>
                  <a:lnTo>
                    <a:pt x="2" y="61"/>
                  </a:lnTo>
                  <a:lnTo>
                    <a:pt x="2" y="76"/>
                  </a:lnTo>
                  <a:lnTo>
                    <a:pt x="2" y="91"/>
                  </a:lnTo>
                  <a:lnTo>
                    <a:pt x="3" y="107"/>
                  </a:lnTo>
                  <a:lnTo>
                    <a:pt x="3" y="123"/>
                  </a:lnTo>
                  <a:lnTo>
                    <a:pt x="5" y="155"/>
                  </a:lnTo>
                  <a:lnTo>
                    <a:pt x="6" y="171"/>
                  </a:lnTo>
                  <a:lnTo>
                    <a:pt x="8" y="186"/>
                  </a:lnTo>
                  <a:lnTo>
                    <a:pt x="10" y="200"/>
                  </a:lnTo>
                  <a:lnTo>
                    <a:pt x="12" y="214"/>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37" name="Freeform 129"/>
            <p:cNvSpPr>
              <a:spLocks/>
            </p:cNvSpPr>
            <p:nvPr/>
          </p:nvSpPr>
          <p:spPr bwMode="auto">
            <a:xfrm>
              <a:off x="2823" y="2666"/>
              <a:ext cx="62" cy="202"/>
            </a:xfrm>
            <a:custGeom>
              <a:avLst/>
              <a:gdLst>
                <a:gd name="T0" fmla="*/ 0 w 62"/>
                <a:gd name="T1" fmla="*/ 0 h 202"/>
                <a:gd name="T2" fmla="*/ 3 w 62"/>
                <a:gd name="T3" fmla="*/ 13 h 202"/>
                <a:gd name="T4" fmla="*/ 6 w 62"/>
                <a:gd name="T5" fmla="*/ 28 h 202"/>
                <a:gd name="T6" fmla="*/ 10 w 62"/>
                <a:gd name="T7" fmla="*/ 42 h 202"/>
                <a:gd name="T8" fmla="*/ 14 w 62"/>
                <a:gd name="T9" fmla="*/ 57 h 202"/>
                <a:gd name="T10" fmla="*/ 22 w 62"/>
                <a:gd name="T11" fmla="*/ 87 h 202"/>
                <a:gd name="T12" fmla="*/ 26 w 62"/>
                <a:gd name="T13" fmla="*/ 102 h 202"/>
                <a:gd name="T14" fmla="*/ 31 w 62"/>
                <a:gd name="T15" fmla="*/ 116 h 202"/>
                <a:gd name="T16" fmla="*/ 36 w 62"/>
                <a:gd name="T17" fmla="*/ 131 h 202"/>
                <a:gd name="T18" fmla="*/ 40 w 62"/>
                <a:gd name="T19" fmla="*/ 144 h 202"/>
                <a:gd name="T20" fmla="*/ 44 w 62"/>
                <a:gd name="T21" fmla="*/ 156 h 202"/>
                <a:gd name="T22" fmla="*/ 49 w 62"/>
                <a:gd name="T23" fmla="*/ 168 h 202"/>
                <a:gd name="T24" fmla="*/ 52 w 62"/>
                <a:gd name="T25" fmla="*/ 178 h 202"/>
                <a:gd name="T26" fmla="*/ 56 w 62"/>
                <a:gd name="T27" fmla="*/ 188 h 202"/>
                <a:gd name="T28" fmla="*/ 59 w 62"/>
                <a:gd name="T29" fmla="*/ 195 h 202"/>
                <a:gd name="T30" fmla="*/ 61 w 62"/>
                <a:gd name="T31" fmla="*/ 201 h 2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
                <a:gd name="T49" fmla="*/ 0 h 202"/>
                <a:gd name="T50" fmla="*/ 62 w 62"/>
                <a:gd name="T51" fmla="*/ 202 h 20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 h="202">
                  <a:moveTo>
                    <a:pt x="0" y="0"/>
                  </a:moveTo>
                  <a:lnTo>
                    <a:pt x="3" y="13"/>
                  </a:lnTo>
                  <a:lnTo>
                    <a:pt x="6" y="28"/>
                  </a:lnTo>
                  <a:lnTo>
                    <a:pt x="10" y="42"/>
                  </a:lnTo>
                  <a:lnTo>
                    <a:pt x="14" y="57"/>
                  </a:lnTo>
                  <a:lnTo>
                    <a:pt x="22" y="87"/>
                  </a:lnTo>
                  <a:lnTo>
                    <a:pt x="26" y="102"/>
                  </a:lnTo>
                  <a:lnTo>
                    <a:pt x="31" y="116"/>
                  </a:lnTo>
                  <a:lnTo>
                    <a:pt x="36" y="131"/>
                  </a:lnTo>
                  <a:lnTo>
                    <a:pt x="40" y="144"/>
                  </a:lnTo>
                  <a:lnTo>
                    <a:pt x="44" y="156"/>
                  </a:lnTo>
                  <a:lnTo>
                    <a:pt x="49" y="168"/>
                  </a:lnTo>
                  <a:lnTo>
                    <a:pt x="52" y="178"/>
                  </a:lnTo>
                  <a:lnTo>
                    <a:pt x="56" y="188"/>
                  </a:lnTo>
                  <a:lnTo>
                    <a:pt x="59" y="195"/>
                  </a:lnTo>
                  <a:lnTo>
                    <a:pt x="61" y="201"/>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38" name="Freeform 130"/>
            <p:cNvSpPr>
              <a:spLocks/>
            </p:cNvSpPr>
            <p:nvPr/>
          </p:nvSpPr>
          <p:spPr bwMode="auto">
            <a:xfrm>
              <a:off x="2884" y="2827"/>
              <a:ext cx="2" cy="45"/>
            </a:xfrm>
            <a:custGeom>
              <a:avLst/>
              <a:gdLst>
                <a:gd name="T0" fmla="*/ 0 w 2"/>
                <a:gd name="T1" fmla="*/ 40 h 45"/>
                <a:gd name="T2" fmla="*/ 1 w 2"/>
                <a:gd name="T3" fmla="*/ 42 h 45"/>
                <a:gd name="T4" fmla="*/ 1 w 2"/>
                <a:gd name="T5" fmla="*/ 44 h 45"/>
                <a:gd name="T6" fmla="*/ 1 w 2"/>
                <a:gd name="T7" fmla="*/ 43 h 45"/>
                <a:gd name="T8" fmla="*/ 1 w 2"/>
                <a:gd name="T9" fmla="*/ 41 h 45"/>
                <a:gd name="T10" fmla="*/ 1 w 2"/>
                <a:gd name="T11" fmla="*/ 39 h 45"/>
                <a:gd name="T12" fmla="*/ 1 w 2"/>
                <a:gd name="T13" fmla="*/ 36 h 45"/>
                <a:gd name="T14" fmla="*/ 1 w 2"/>
                <a:gd name="T15" fmla="*/ 33 h 45"/>
                <a:gd name="T16" fmla="*/ 1 w 2"/>
                <a:gd name="T17" fmla="*/ 25 h 45"/>
                <a:gd name="T18" fmla="*/ 0 w 2"/>
                <a:gd name="T19" fmla="*/ 17 h 45"/>
                <a:gd name="T20" fmla="*/ 0 w 2"/>
                <a:gd name="T21" fmla="*/ 8 h 45"/>
                <a:gd name="T22" fmla="*/ 0 w 2"/>
                <a:gd name="T23" fmla="*/ 0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45"/>
                <a:gd name="T38" fmla="*/ 2 w 2"/>
                <a:gd name="T39" fmla="*/ 45 h 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45">
                  <a:moveTo>
                    <a:pt x="0" y="40"/>
                  </a:moveTo>
                  <a:lnTo>
                    <a:pt x="1" y="42"/>
                  </a:lnTo>
                  <a:lnTo>
                    <a:pt x="1" y="44"/>
                  </a:lnTo>
                  <a:lnTo>
                    <a:pt x="1" y="43"/>
                  </a:lnTo>
                  <a:lnTo>
                    <a:pt x="1" y="41"/>
                  </a:lnTo>
                  <a:lnTo>
                    <a:pt x="1" y="39"/>
                  </a:lnTo>
                  <a:lnTo>
                    <a:pt x="1" y="36"/>
                  </a:lnTo>
                  <a:lnTo>
                    <a:pt x="1" y="33"/>
                  </a:lnTo>
                  <a:lnTo>
                    <a:pt x="1" y="25"/>
                  </a:lnTo>
                  <a:lnTo>
                    <a:pt x="0" y="17"/>
                  </a:lnTo>
                  <a:lnTo>
                    <a:pt x="0" y="8"/>
                  </a:lnTo>
                  <a:lnTo>
                    <a:pt x="0"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39" name="Freeform 131"/>
            <p:cNvSpPr>
              <a:spLocks/>
            </p:cNvSpPr>
            <p:nvPr/>
          </p:nvSpPr>
          <p:spPr bwMode="auto">
            <a:xfrm>
              <a:off x="2884" y="2656"/>
              <a:ext cx="14" cy="172"/>
            </a:xfrm>
            <a:custGeom>
              <a:avLst/>
              <a:gdLst>
                <a:gd name="T0" fmla="*/ 0 w 14"/>
                <a:gd name="T1" fmla="*/ 171 h 172"/>
                <a:gd name="T2" fmla="*/ 0 w 14"/>
                <a:gd name="T3" fmla="*/ 167 h 172"/>
                <a:gd name="T4" fmla="*/ 0 w 14"/>
                <a:gd name="T5" fmla="*/ 163 h 172"/>
                <a:gd name="T6" fmla="*/ 1 w 14"/>
                <a:gd name="T7" fmla="*/ 154 h 172"/>
                <a:gd name="T8" fmla="*/ 1 w 14"/>
                <a:gd name="T9" fmla="*/ 144 h 172"/>
                <a:gd name="T10" fmla="*/ 2 w 14"/>
                <a:gd name="T11" fmla="*/ 132 h 172"/>
                <a:gd name="T12" fmla="*/ 3 w 14"/>
                <a:gd name="T13" fmla="*/ 119 h 172"/>
                <a:gd name="T14" fmla="*/ 3 w 14"/>
                <a:gd name="T15" fmla="*/ 106 h 172"/>
                <a:gd name="T16" fmla="*/ 5 w 14"/>
                <a:gd name="T17" fmla="*/ 79 h 172"/>
                <a:gd name="T18" fmla="*/ 6 w 14"/>
                <a:gd name="T19" fmla="*/ 66 h 172"/>
                <a:gd name="T20" fmla="*/ 7 w 14"/>
                <a:gd name="T21" fmla="*/ 53 h 172"/>
                <a:gd name="T22" fmla="*/ 9 w 14"/>
                <a:gd name="T23" fmla="*/ 41 h 172"/>
                <a:gd name="T24" fmla="*/ 10 w 14"/>
                <a:gd name="T25" fmla="*/ 30 h 172"/>
                <a:gd name="T26" fmla="*/ 10 w 14"/>
                <a:gd name="T27" fmla="*/ 20 h 172"/>
                <a:gd name="T28" fmla="*/ 11 w 14"/>
                <a:gd name="T29" fmla="*/ 11 h 172"/>
                <a:gd name="T30" fmla="*/ 12 w 14"/>
                <a:gd name="T31" fmla="*/ 8 h 172"/>
                <a:gd name="T32" fmla="*/ 12 w 14"/>
                <a:gd name="T33" fmla="*/ 5 h 172"/>
                <a:gd name="T34" fmla="*/ 13 w 14"/>
                <a:gd name="T35" fmla="*/ 1 h 172"/>
                <a:gd name="T36" fmla="*/ 13 w 14"/>
                <a:gd name="T37" fmla="*/ 0 h 1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
                <a:gd name="T58" fmla="*/ 0 h 172"/>
                <a:gd name="T59" fmla="*/ 14 w 14"/>
                <a:gd name="T60" fmla="*/ 172 h 1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 h="172">
                  <a:moveTo>
                    <a:pt x="0" y="171"/>
                  </a:moveTo>
                  <a:lnTo>
                    <a:pt x="0" y="167"/>
                  </a:lnTo>
                  <a:lnTo>
                    <a:pt x="0" y="163"/>
                  </a:lnTo>
                  <a:lnTo>
                    <a:pt x="1" y="154"/>
                  </a:lnTo>
                  <a:lnTo>
                    <a:pt x="1" y="144"/>
                  </a:lnTo>
                  <a:lnTo>
                    <a:pt x="2" y="132"/>
                  </a:lnTo>
                  <a:lnTo>
                    <a:pt x="3" y="119"/>
                  </a:lnTo>
                  <a:lnTo>
                    <a:pt x="3" y="106"/>
                  </a:lnTo>
                  <a:lnTo>
                    <a:pt x="5" y="79"/>
                  </a:lnTo>
                  <a:lnTo>
                    <a:pt x="6" y="66"/>
                  </a:lnTo>
                  <a:lnTo>
                    <a:pt x="7" y="53"/>
                  </a:lnTo>
                  <a:lnTo>
                    <a:pt x="9" y="41"/>
                  </a:lnTo>
                  <a:lnTo>
                    <a:pt x="10" y="30"/>
                  </a:lnTo>
                  <a:lnTo>
                    <a:pt x="10" y="20"/>
                  </a:lnTo>
                  <a:lnTo>
                    <a:pt x="11" y="11"/>
                  </a:lnTo>
                  <a:lnTo>
                    <a:pt x="12" y="8"/>
                  </a:lnTo>
                  <a:lnTo>
                    <a:pt x="12" y="5"/>
                  </a:lnTo>
                  <a:lnTo>
                    <a:pt x="13" y="1"/>
                  </a:lnTo>
                  <a:lnTo>
                    <a:pt x="13"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40" name="Freeform 132"/>
            <p:cNvSpPr>
              <a:spLocks/>
            </p:cNvSpPr>
            <p:nvPr/>
          </p:nvSpPr>
          <p:spPr bwMode="auto">
            <a:xfrm>
              <a:off x="2897" y="2652"/>
              <a:ext cx="10" cy="59"/>
            </a:xfrm>
            <a:custGeom>
              <a:avLst/>
              <a:gdLst>
                <a:gd name="T0" fmla="*/ 0 w 10"/>
                <a:gd name="T1" fmla="*/ 4 h 59"/>
                <a:gd name="T2" fmla="*/ 0 w 10"/>
                <a:gd name="T3" fmla="*/ 2 h 59"/>
                <a:gd name="T4" fmla="*/ 1 w 10"/>
                <a:gd name="T5" fmla="*/ 1 h 59"/>
                <a:gd name="T6" fmla="*/ 1 w 10"/>
                <a:gd name="T7" fmla="*/ 0 h 59"/>
                <a:gd name="T8" fmla="*/ 2 w 10"/>
                <a:gd name="T9" fmla="*/ 2 h 59"/>
                <a:gd name="T10" fmla="*/ 3 w 10"/>
                <a:gd name="T11" fmla="*/ 5 h 59"/>
                <a:gd name="T12" fmla="*/ 3 w 10"/>
                <a:gd name="T13" fmla="*/ 9 h 59"/>
                <a:gd name="T14" fmla="*/ 4 w 10"/>
                <a:gd name="T15" fmla="*/ 14 h 59"/>
                <a:gd name="T16" fmla="*/ 4 w 10"/>
                <a:gd name="T17" fmla="*/ 20 h 59"/>
                <a:gd name="T18" fmla="*/ 5 w 10"/>
                <a:gd name="T19" fmla="*/ 26 h 59"/>
                <a:gd name="T20" fmla="*/ 6 w 10"/>
                <a:gd name="T21" fmla="*/ 39 h 59"/>
                <a:gd name="T22" fmla="*/ 6 w 10"/>
                <a:gd name="T23" fmla="*/ 44 h 59"/>
                <a:gd name="T24" fmla="*/ 7 w 10"/>
                <a:gd name="T25" fmla="*/ 49 h 59"/>
                <a:gd name="T26" fmla="*/ 7 w 10"/>
                <a:gd name="T27" fmla="*/ 54 h 59"/>
                <a:gd name="T28" fmla="*/ 8 w 10"/>
                <a:gd name="T29" fmla="*/ 56 h 59"/>
                <a:gd name="T30" fmla="*/ 8 w 10"/>
                <a:gd name="T31" fmla="*/ 58 h 59"/>
                <a:gd name="T32" fmla="*/ 9 w 10"/>
                <a:gd name="T33" fmla="*/ 58 h 59"/>
                <a:gd name="T34" fmla="*/ 9 w 10"/>
                <a:gd name="T35" fmla="*/ 57 h 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
                <a:gd name="T55" fmla="*/ 0 h 59"/>
                <a:gd name="T56" fmla="*/ 10 w 10"/>
                <a:gd name="T57" fmla="*/ 59 h 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 h="59">
                  <a:moveTo>
                    <a:pt x="0" y="4"/>
                  </a:moveTo>
                  <a:lnTo>
                    <a:pt x="0" y="2"/>
                  </a:lnTo>
                  <a:lnTo>
                    <a:pt x="1" y="1"/>
                  </a:lnTo>
                  <a:lnTo>
                    <a:pt x="1" y="0"/>
                  </a:lnTo>
                  <a:lnTo>
                    <a:pt x="2" y="2"/>
                  </a:lnTo>
                  <a:lnTo>
                    <a:pt x="3" y="5"/>
                  </a:lnTo>
                  <a:lnTo>
                    <a:pt x="3" y="9"/>
                  </a:lnTo>
                  <a:lnTo>
                    <a:pt x="4" y="14"/>
                  </a:lnTo>
                  <a:lnTo>
                    <a:pt x="4" y="20"/>
                  </a:lnTo>
                  <a:lnTo>
                    <a:pt x="5" y="26"/>
                  </a:lnTo>
                  <a:lnTo>
                    <a:pt x="6" y="39"/>
                  </a:lnTo>
                  <a:lnTo>
                    <a:pt x="6" y="44"/>
                  </a:lnTo>
                  <a:lnTo>
                    <a:pt x="7" y="49"/>
                  </a:lnTo>
                  <a:lnTo>
                    <a:pt x="7" y="54"/>
                  </a:lnTo>
                  <a:lnTo>
                    <a:pt x="8" y="56"/>
                  </a:lnTo>
                  <a:lnTo>
                    <a:pt x="8" y="58"/>
                  </a:lnTo>
                  <a:lnTo>
                    <a:pt x="9" y="58"/>
                  </a:lnTo>
                  <a:lnTo>
                    <a:pt x="9" y="57"/>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41" name="Freeform 133"/>
            <p:cNvSpPr>
              <a:spLocks/>
            </p:cNvSpPr>
            <p:nvPr/>
          </p:nvSpPr>
          <p:spPr bwMode="auto">
            <a:xfrm>
              <a:off x="2906" y="2610"/>
              <a:ext cx="9" cy="100"/>
            </a:xfrm>
            <a:custGeom>
              <a:avLst/>
              <a:gdLst>
                <a:gd name="T0" fmla="*/ 0 w 9"/>
                <a:gd name="T1" fmla="*/ 99 h 100"/>
                <a:gd name="T2" fmla="*/ 1 w 9"/>
                <a:gd name="T3" fmla="*/ 98 h 100"/>
                <a:gd name="T4" fmla="*/ 1 w 9"/>
                <a:gd name="T5" fmla="*/ 94 h 100"/>
                <a:gd name="T6" fmla="*/ 2 w 9"/>
                <a:gd name="T7" fmla="*/ 89 h 100"/>
                <a:gd name="T8" fmla="*/ 2 w 9"/>
                <a:gd name="T9" fmla="*/ 83 h 100"/>
                <a:gd name="T10" fmla="*/ 3 w 9"/>
                <a:gd name="T11" fmla="*/ 77 h 100"/>
                <a:gd name="T12" fmla="*/ 3 w 9"/>
                <a:gd name="T13" fmla="*/ 70 h 100"/>
                <a:gd name="T14" fmla="*/ 3 w 9"/>
                <a:gd name="T15" fmla="*/ 62 h 100"/>
                <a:gd name="T16" fmla="*/ 3 w 9"/>
                <a:gd name="T17" fmla="*/ 54 h 100"/>
                <a:gd name="T18" fmla="*/ 5 w 9"/>
                <a:gd name="T19" fmla="*/ 38 h 100"/>
                <a:gd name="T20" fmla="*/ 5 w 9"/>
                <a:gd name="T21" fmla="*/ 30 h 100"/>
                <a:gd name="T22" fmla="*/ 6 w 9"/>
                <a:gd name="T23" fmla="*/ 22 h 100"/>
                <a:gd name="T24" fmla="*/ 6 w 9"/>
                <a:gd name="T25" fmla="*/ 16 h 100"/>
                <a:gd name="T26" fmla="*/ 7 w 9"/>
                <a:gd name="T27" fmla="*/ 10 h 100"/>
                <a:gd name="T28" fmla="*/ 7 w 9"/>
                <a:gd name="T29" fmla="*/ 5 h 100"/>
                <a:gd name="T30" fmla="*/ 8 w 9"/>
                <a:gd name="T31" fmla="*/ 0 h 1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
                <a:gd name="T49" fmla="*/ 0 h 100"/>
                <a:gd name="T50" fmla="*/ 9 w 9"/>
                <a:gd name="T51" fmla="*/ 100 h 1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 h="100">
                  <a:moveTo>
                    <a:pt x="0" y="99"/>
                  </a:moveTo>
                  <a:lnTo>
                    <a:pt x="1" y="98"/>
                  </a:lnTo>
                  <a:lnTo>
                    <a:pt x="1" y="94"/>
                  </a:lnTo>
                  <a:lnTo>
                    <a:pt x="2" y="89"/>
                  </a:lnTo>
                  <a:lnTo>
                    <a:pt x="2" y="83"/>
                  </a:lnTo>
                  <a:lnTo>
                    <a:pt x="3" y="77"/>
                  </a:lnTo>
                  <a:lnTo>
                    <a:pt x="3" y="70"/>
                  </a:lnTo>
                  <a:lnTo>
                    <a:pt x="3" y="62"/>
                  </a:lnTo>
                  <a:lnTo>
                    <a:pt x="3" y="54"/>
                  </a:lnTo>
                  <a:lnTo>
                    <a:pt x="5" y="38"/>
                  </a:lnTo>
                  <a:lnTo>
                    <a:pt x="5" y="30"/>
                  </a:lnTo>
                  <a:lnTo>
                    <a:pt x="6" y="22"/>
                  </a:lnTo>
                  <a:lnTo>
                    <a:pt x="6" y="16"/>
                  </a:lnTo>
                  <a:lnTo>
                    <a:pt x="7" y="10"/>
                  </a:lnTo>
                  <a:lnTo>
                    <a:pt x="7" y="5"/>
                  </a:lnTo>
                  <a:lnTo>
                    <a:pt x="8"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42" name="Freeform 134"/>
            <p:cNvSpPr>
              <a:spLocks/>
            </p:cNvSpPr>
            <p:nvPr/>
          </p:nvSpPr>
          <p:spPr bwMode="auto">
            <a:xfrm>
              <a:off x="2914" y="2598"/>
              <a:ext cx="10" cy="13"/>
            </a:xfrm>
            <a:custGeom>
              <a:avLst/>
              <a:gdLst>
                <a:gd name="T0" fmla="*/ 0 w 10"/>
                <a:gd name="T1" fmla="*/ 12 h 13"/>
                <a:gd name="T2" fmla="*/ 1 w 10"/>
                <a:gd name="T3" fmla="*/ 11 h 13"/>
                <a:gd name="T4" fmla="*/ 2 w 10"/>
                <a:gd name="T5" fmla="*/ 9 h 13"/>
                <a:gd name="T6" fmla="*/ 4 w 10"/>
                <a:gd name="T7" fmla="*/ 6 h 13"/>
                <a:gd name="T8" fmla="*/ 7 w 10"/>
                <a:gd name="T9" fmla="*/ 4 h 13"/>
                <a:gd name="T10" fmla="*/ 9 w 10"/>
                <a:gd name="T11" fmla="*/ 0 h 13"/>
                <a:gd name="T12" fmla="*/ 0 60000 65536"/>
                <a:gd name="T13" fmla="*/ 0 60000 65536"/>
                <a:gd name="T14" fmla="*/ 0 60000 65536"/>
                <a:gd name="T15" fmla="*/ 0 60000 65536"/>
                <a:gd name="T16" fmla="*/ 0 60000 65536"/>
                <a:gd name="T17" fmla="*/ 0 60000 65536"/>
                <a:gd name="T18" fmla="*/ 0 w 10"/>
                <a:gd name="T19" fmla="*/ 0 h 13"/>
                <a:gd name="T20" fmla="*/ 10 w 10"/>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0" h="13">
                  <a:moveTo>
                    <a:pt x="0" y="12"/>
                  </a:moveTo>
                  <a:lnTo>
                    <a:pt x="1" y="11"/>
                  </a:lnTo>
                  <a:lnTo>
                    <a:pt x="2" y="9"/>
                  </a:lnTo>
                  <a:lnTo>
                    <a:pt x="4" y="6"/>
                  </a:lnTo>
                  <a:lnTo>
                    <a:pt x="7" y="4"/>
                  </a:lnTo>
                  <a:lnTo>
                    <a:pt x="9"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43" name="Freeform 135"/>
            <p:cNvSpPr>
              <a:spLocks/>
            </p:cNvSpPr>
            <p:nvPr/>
          </p:nvSpPr>
          <p:spPr bwMode="auto">
            <a:xfrm>
              <a:off x="2923" y="2528"/>
              <a:ext cx="10" cy="71"/>
            </a:xfrm>
            <a:custGeom>
              <a:avLst/>
              <a:gdLst>
                <a:gd name="T0" fmla="*/ 0 w 10"/>
                <a:gd name="T1" fmla="*/ 70 h 71"/>
                <a:gd name="T2" fmla="*/ 1 w 10"/>
                <a:gd name="T3" fmla="*/ 67 h 71"/>
                <a:gd name="T4" fmla="*/ 1 w 10"/>
                <a:gd name="T5" fmla="*/ 64 h 71"/>
                <a:gd name="T6" fmla="*/ 2 w 10"/>
                <a:gd name="T7" fmla="*/ 57 h 71"/>
                <a:gd name="T8" fmla="*/ 3 w 10"/>
                <a:gd name="T9" fmla="*/ 48 h 71"/>
                <a:gd name="T10" fmla="*/ 5 w 10"/>
                <a:gd name="T11" fmla="*/ 38 h 71"/>
                <a:gd name="T12" fmla="*/ 7 w 10"/>
                <a:gd name="T13" fmla="*/ 18 h 71"/>
                <a:gd name="T14" fmla="*/ 8 w 10"/>
                <a:gd name="T15" fmla="*/ 8 h 71"/>
                <a:gd name="T16" fmla="*/ 9 w 10"/>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71"/>
                <a:gd name="T29" fmla="*/ 10 w 10"/>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71">
                  <a:moveTo>
                    <a:pt x="0" y="70"/>
                  </a:moveTo>
                  <a:lnTo>
                    <a:pt x="1" y="67"/>
                  </a:lnTo>
                  <a:lnTo>
                    <a:pt x="1" y="64"/>
                  </a:lnTo>
                  <a:lnTo>
                    <a:pt x="2" y="57"/>
                  </a:lnTo>
                  <a:lnTo>
                    <a:pt x="3" y="48"/>
                  </a:lnTo>
                  <a:lnTo>
                    <a:pt x="5" y="38"/>
                  </a:lnTo>
                  <a:lnTo>
                    <a:pt x="7" y="18"/>
                  </a:lnTo>
                  <a:lnTo>
                    <a:pt x="8" y="8"/>
                  </a:lnTo>
                  <a:lnTo>
                    <a:pt x="9"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44" name="Freeform 136"/>
            <p:cNvSpPr>
              <a:spLocks/>
            </p:cNvSpPr>
            <p:nvPr/>
          </p:nvSpPr>
          <p:spPr bwMode="auto">
            <a:xfrm>
              <a:off x="2932" y="2464"/>
              <a:ext cx="8" cy="65"/>
            </a:xfrm>
            <a:custGeom>
              <a:avLst/>
              <a:gdLst>
                <a:gd name="T0" fmla="*/ 0 w 8"/>
                <a:gd name="T1" fmla="*/ 64 h 65"/>
                <a:gd name="T2" fmla="*/ 1 w 8"/>
                <a:gd name="T3" fmla="*/ 59 h 65"/>
                <a:gd name="T4" fmla="*/ 1 w 8"/>
                <a:gd name="T5" fmla="*/ 54 h 65"/>
                <a:gd name="T6" fmla="*/ 1 w 8"/>
                <a:gd name="T7" fmla="*/ 49 h 65"/>
                <a:gd name="T8" fmla="*/ 1 w 8"/>
                <a:gd name="T9" fmla="*/ 42 h 65"/>
                <a:gd name="T10" fmla="*/ 2 w 8"/>
                <a:gd name="T11" fmla="*/ 30 h 65"/>
                <a:gd name="T12" fmla="*/ 2 w 8"/>
                <a:gd name="T13" fmla="*/ 24 h 65"/>
                <a:gd name="T14" fmla="*/ 3 w 8"/>
                <a:gd name="T15" fmla="*/ 18 h 65"/>
                <a:gd name="T16" fmla="*/ 3 w 8"/>
                <a:gd name="T17" fmla="*/ 13 h 65"/>
                <a:gd name="T18" fmla="*/ 4 w 8"/>
                <a:gd name="T19" fmla="*/ 8 h 65"/>
                <a:gd name="T20" fmla="*/ 4 w 8"/>
                <a:gd name="T21" fmla="*/ 4 h 65"/>
                <a:gd name="T22" fmla="*/ 5 w 8"/>
                <a:gd name="T23" fmla="*/ 2 h 65"/>
                <a:gd name="T24" fmla="*/ 5 w 8"/>
                <a:gd name="T25" fmla="*/ 0 h 65"/>
                <a:gd name="T26" fmla="*/ 6 w 8"/>
                <a:gd name="T27" fmla="*/ 0 h 65"/>
                <a:gd name="T28" fmla="*/ 6 w 8"/>
                <a:gd name="T29" fmla="*/ 1 h 65"/>
                <a:gd name="T30" fmla="*/ 7 w 8"/>
                <a:gd name="T31" fmla="*/ 4 h 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65"/>
                <a:gd name="T50" fmla="*/ 8 w 8"/>
                <a:gd name="T51" fmla="*/ 65 h 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65">
                  <a:moveTo>
                    <a:pt x="0" y="64"/>
                  </a:moveTo>
                  <a:lnTo>
                    <a:pt x="1" y="59"/>
                  </a:lnTo>
                  <a:lnTo>
                    <a:pt x="1" y="54"/>
                  </a:lnTo>
                  <a:lnTo>
                    <a:pt x="1" y="49"/>
                  </a:lnTo>
                  <a:lnTo>
                    <a:pt x="1" y="42"/>
                  </a:lnTo>
                  <a:lnTo>
                    <a:pt x="2" y="30"/>
                  </a:lnTo>
                  <a:lnTo>
                    <a:pt x="2" y="24"/>
                  </a:lnTo>
                  <a:lnTo>
                    <a:pt x="3" y="18"/>
                  </a:lnTo>
                  <a:lnTo>
                    <a:pt x="3" y="13"/>
                  </a:lnTo>
                  <a:lnTo>
                    <a:pt x="4" y="8"/>
                  </a:lnTo>
                  <a:lnTo>
                    <a:pt x="4" y="4"/>
                  </a:lnTo>
                  <a:lnTo>
                    <a:pt x="5" y="2"/>
                  </a:lnTo>
                  <a:lnTo>
                    <a:pt x="5" y="0"/>
                  </a:lnTo>
                  <a:lnTo>
                    <a:pt x="6" y="0"/>
                  </a:lnTo>
                  <a:lnTo>
                    <a:pt x="6" y="1"/>
                  </a:lnTo>
                  <a:lnTo>
                    <a:pt x="7" y="4"/>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45" name="Freeform 137"/>
            <p:cNvSpPr>
              <a:spLocks/>
            </p:cNvSpPr>
            <p:nvPr/>
          </p:nvSpPr>
          <p:spPr bwMode="auto">
            <a:xfrm>
              <a:off x="2939" y="2468"/>
              <a:ext cx="11" cy="185"/>
            </a:xfrm>
            <a:custGeom>
              <a:avLst/>
              <a:gdLst>
                <a:gd name="T0" fmla="*/ 0 w 11"/>
                <a:gd name="T1" fmla="*/ 0 h 185"/>
                <a:gd name="T2" fmla="*/ 0 w 11"/>
                <a:gd name="T3" fmla="*/ 3 h 185"/>
                <a:gd name="T4" fmla="*/ 1 w 11"/>
                <a:gd name="T5" fmla="*/ 5 h 185"/>
                <a:gd name="T6" fmla="*/ 1 w 11"/>
                <a:gd name="T7" fmla="*/ 9 h 185"/>
                <a:gd name="T8" fmla="*/ 1 w 11"/>
                <a:gd name="T9" fmla="*/ 13 h 185"/>
                <a:gd name="T10" fmla="*/ 1 w 11"/>
                <a:gd name="T11" fmla="*/ 18 h 185"/>
                <a:gd name="T12" fmla="*/ 2 w 11"/>
                <a:gd name="T13" fmla="*/ 23 h 185"/>
                <a:gd name="T14" fmla="*/ 2 w 11"/>
                <a:gd name="T15" fmla="*/ 35 h 185"/>
                <a:gd name="T16" fmla="*/ 3 w 11"/>
                <a:gd name="T17" fmla="*/ 48 h 185"/>
                <a:gd name="T18" fmla="*/ 3 w 11"/>
                <a:gd name="T19" fmla="*/ 62 h 185"/>
                <a:gd name="T20" fmla="*/ 4 w 11"/>
                <a:gd name="T21" fmla="*/ 77 h 185"/>
                <a:gd name="T22" fmla="*/ 5 w 11"/>
                <a:gd name="T23" fmla="*/ 92 h 185"/>
                <a:gd name="T24" fmla="*/ 5 w 11"/>
                <a:gd name="T25" fmla="*/ 107 h 185"/>
                <a:gd name="T26" fmla="*/ 6 w 11"/>
                <a:gd name="T27" fmla="*/ 122 h 185"/>
                <a:gd name="T28" fmla="*/ 7 w 11"/>
                <a:gd name="T29" fmla="*/ 136 h 185"/>
                <a:gd name="T30" fmla="*/ 7 w 11"/>
                <a:gd name="T31" fmla="*/ 149 h 185"/>
                <a:gd name="T32" fmla="*/ 8 w 11"/>
                <a:gd name="T33" fmla="*/ 161 h 185"/>
                <a:gd name="T34" fmla="*/ 8 w 11"/>
                <a:gd name="T35" fmla="*/ 166 h 185"/>
                <a:gd name="T36" fmla="*/ 9 w 11"/>
                <a:gd name="T37" fmla="*/ 171 h 185"/>
                <a:gd name="T38" fmla="*/ 9 w 11"/>
                <a:gd name="T39" fmla="*/ 176 h 185"/>
                <a:gd name="T40" fmla="*/ 9 w 11"/>
                <a:gd name="T41" fmla="*/ 179 h 185"/>
                <a:gd name="T42" fmla="*/ 10 w 11"/>
                <a:gd name="T43" fmla="*/ 182 h 185"/>
                <a:gd name="T44" fmla="*/ 10 w 11"/>
                <a:gd name="T45" fmla="*/ 184 h 1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
                <a:gd name="T70" fmla="*/ 0 h 185"/>
                <a:gd name="T71" fmla="*/ 11 w 11"/>
                <a:gd name="T72" fmla="*/ 185 h 18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 h="185">
                  <a:moveTo>
                    <a:pt x="0" y="0"/>
                  </a:moveTo>
                  <a:lnTo>
                    <a:pt x="0" y="3"/>
                  </a:lnTo>
                  <a:lnTo>
                    <a:pt x="1" y="5"/>
                  </a:lnTo>
                  <a:lnTo>
                    <a:pt x="1" y="9"/>
                  </a:lnTo>
                  <a:lnTo>
                    <a:pt x="1" y="13"/>
                  </a:lnTo>
                  <a:lnTo>
                    <a:pt x="1" y="18"/>
                  </a:lnTo>
                  <a:lnTo>
                    <a:pt x="2" y="23"/>
                  </a:lnTo>
                  <a:lnTo>
                    <a:pt x="2" y="35"/>
                  </a:lnTo>
                  <a:lnTo>
                    <a:pt x="3" y="48"/>
                  </a:lnTo>
                  <a:lnTo>
                    <a:pt x="3" y="62"/>
                  </a:lnTo>
                  <a:lnTo>
                    <a:pt x="4" y="77"/>
                  </a:lnTo>
                  <a:lnTo>
                    <a:pt x="5" y="92"/>
                  </a:lnTo>
                  <a:lnTo>
                    <a:pt x="5" y="107"/>
                  </a:lnTo>
                  <a:lnTo>
                    <a:pt x="6" y="122"/>
                  </a:lnTo>
                  <a:lnTo>
                    <a:pt x="7" y="136"/>
                  </a:lnTo>
                  <a:lnTo>
                    <a:pt x="7" y="149"/>
                  </a:lnTo>
                  <a:lnTo>
                    <a:pt x="8" y="161"/>
                  </a:lnTo>
                  <a:lnTo>
                    <a:pt x="8" y="166"/>
                  </a:lnTo>
                  <a:lnTo>
                    <a:pt x="9" y="171"/>
                  </a:lnTo>
                  <a:lnTo>
                    <a:pt x="9" y="176"/>
                  </a:lnTo>
                  <a:lnTo>
                    <a:pt x="9" y="179"/>
                  </a:lnTo>
                  <a:lnTo>
                    <a:pt x="10" y="182"/>
                  </a:lnTo>
                  <a:lnTo>
                    <a:pt x="10" y="184"/>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46" name="Freeform 138"/>
            <p:cNvSpPr>
              <a:spLocks/>
            </p:cNvSpPr>
            <p:nvPr/>
          </p:nvSpPr>
          <p:spPr bwMode="auto">
            <a:xfrm>
              <a:off x="2949" y="2595"/>
              <a:ext cx="13" cy="63"/>
            </a:xfrm>
            <a:custGeom>
              <a:avLst/>
              <a:gdLst>
                <a:gd name="T0" fmla="*/ 0 w 13"/>
                <a:gd name="T1" fmla="*/ 57 h 63"/>
                <a:gd name="T2" fmla="*/ 0 w 13"/>
                <a:gd name="T3" fmla="*/ 59 h 63"/>
                <a:gd name="T4" fmla="*/ 1 w 13"/>
                <a:gd name="T5" fmla="*/ 61 h 63"/>
                <a:gd name="T6" fmla="*/ 1 w 13"/>
                <a:gd name="T7" fmla="*/ 62 h 63"/>
                <a:gd name="T8" fmla="*/ 2 w 13"/>
                <a:gd name="T9" fmla="*/ 61 h 63"/>
                <a:gd name="T10" fmla="*/ 3 w 13"/>
                <a:gd name="T11" fmla="*/ 59 h 63"/>
                <a:gd name="T12" fmla="*/ 4 w 13"/>
                <a:gd name="T13" fmla="*/ 56 h 63"/>
                <a:gd name="T14" fmla="*/ 5 w 13"/>
                <a:gd name="T15" fmla="*/ 52 h 63"/>
                <a:gd name="T16" fmla="*/ 6 w 13"/>
                <a:gd name="T17" fmla="*/ 47 h 63"/>
                <a:gd name="T18" fmla="*/ 6 w 13"/>
                <a:gd name="T19" fmla="*/ 41 h 63"/>
                <a:gd name="T20" fmla="*/ 8 w 13"/>
                <a:gd name="T21" fmla="*/ 29 h 63"/>
                <a:gd name="T22" fmla="*/ 9 w 13"/>
                <a:gd name="T23" fmla="*/ 17 h 63"/>
                <a:gd name="T24" fmla="*/ 10 w 13"/>
                <a:gd name="T25" fmla="*/ 12 h 63"/>
                <a:gd name="T26" fmla="*/ 10 w 13"/>
                <a:gd name="T27" fmla="*/ 7 h 63"/>
                <a:gd name="T28" fmla="*/ 11 w 13"/>
                <a:gd name="T29" fmla="*/ 3 h 63"/>
                <a:gd name="T30" fmla="*/ 12 w 13"/>
                <a:gd name="T31" fmla="*/ 0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63"/>
                <a:gd name="T50" fmla="*/ 13 w 13"/>
                <a:gd name="T51" fmla="*/ 63 h 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63">
                  <a:moveTo>
                    <a:pt x="0" y="57"/>
                  </a:moveTo>
                  <a:lnTo>
                    <a:pt x="0" y="59"/>
                  </a:lnTo>
                  <a:lnTo>
                    <a:pt x="1" y="61"/>
                  </a:lnTo>
                  <a:lnTo>
                    <a:pt x="1" y="62"/>
                  </a:lnTo>
                  <a:lnTo>
                    <a:pt x="2" y="61"/>
                  </a:lnTo>
                  <a:lnTo>
                    <a:pt x="3" y="59"/>
                  </a:lnTo>
                  <a:lnTo>
                    <a:pt x="4" y="56"/>
                  </a:lnTo>
                  <a:lnTo>
                    <a:pt x="5" y="52"/>
                  </a:lnTo>
                  <a:lnTo>
                    <a:pt x="6" y="47"/>
                  </a:lnTo>
                  <a:lnTo>
                    <a:pt x="6" y="41"/>
                  </a:lnTo>
                  <a:lnTo>
                    <a:pt x="8" y="29"/>
                  </a:lnTo>
                  <a:lnTo>
                    <a:pt x="9" y="17"/>
                  </a:lnTo>
                  <a:lnTo>
                    <a:pt x="10" y="12"/>
                  </a:lnTo>
                  <a:lnTo>
                    <a:pt x="10" y="7"/>
                  </a:lnTo>
                  <a:lnTo>
                    <a:pt x="11" y="3"/>
                  </a:lnTo>
                  <a:lnTo>
                    <a:pt x="12"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47" name="Freeform 139"/>
            <p:cNvSpPr>
              <a:spLocks/>
            </p:cNvSpPr>
            <p:nvPr/>
          </p:nvSpPr>
          <p:spPr bwMode="auto">
            <a:xfrm>
              <a:off x="2961" y="2582"/>
              <a:ext cx="11" cy="14"/>
            </a:xfrm>
            <a:custGeom>
              <a:avLst/>
              <a:gdLst>
                <a:gd name="T0" fmla="*/ 0 w 11"/>
                <a:gd name="T1" fmla="*/ 13 h 14"/>
                <a:gd name="T2" fmla="*/ 2 w 11"/>
                <a:gd name="T3" fmla="*/ 8 h 14"/>
                <a:gd name="T4" fmla="*/ 5 w 11"/>
                <a:gd name="T5" fmla="*/ 3 h 14"/>
                <a:gd name="T6" fmla="*/ 7 w 11"/>
                <a:gd name="T7" fmla="*/ 2 h 14"/>
                <a:gd name="T8" fmla="*/ 8 w 11"/>
                <a:gd name="T9" fmla="*/ 1 h 14"/>
                <a:gd name="T10" fmla="*/ 9 w 11"/>
                <a:gd name="T11" fmla="*/ 0 h 14"/>
                <a:gd name="T12" fmla="*/ 10 w 11"/>
                <a:gd name="T13" fmla="*/ 1 h 14"/>
                <a:gd name="T14" fmla="*/ 0 60000 65536"/>
                <a:gd name="T15" fmla="*/ 0 60000 65536"/>
                <a:gd name="T16" fmla="*/ 0 60000 65536"/>
                <a:gd name="T17" fmla="*/ 0 60000 65536"/>
                <a:gd name="T18" fmla="*/ 0 60000 65536"/>
                <a:gd name="T19" fmla="*/ 0 60000 65536"/>
                <a:gd name="T20" fmla="*/ 0 60000 65536"/>
                <a:gd name="T21" fmla="*/ 0 w 11"/>
                <a:gd name="T22" fmla="*/ 0 h 14"/>
                <a:gd name="T23" fmla="*/ 11 w 11"/>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14">
                  <a:moveTo>
                    <a:pt x="0" y="13"/>
                  </a:moveTo>
                  <a:lnTo>
                    <a:pt x="2" y="8"/>
                  </a:lnTo>
                  <a:lnTo>
                    <a:pt x="5" y="3"/>
                  </a:lnTo>
                  <a:lnTo>
                    <a:pt x="7" y="2"/>
                  </a:lnTo>
                  <a:lnTo>
                    <a:pt x="8" y="1"/>
                  </a:lnTo>
                  <a:lnTo>
                    <a:pt x="9" y="0"/>
                  </a:lnTo>
                  <a:lnTo>
                    <a:pt x="10" y="1"/>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48" name="Freeform 140"/>
            <p:cNvSpPr>
              <a:spLocks/>
            </p:cNvSpPr>
            <p:nvPr/>
          </p:nvSpPr>
          <p:spPr bwMode="auto">
            <a:xfrm>
              <a:off x="2971" y="2583"/>
              <a:ext cx="11" cy="38"/>
            </a:xfrm>
            <a:custGeom>
              <a:avLst/>
              <a:gdLst>
                <a:gd name="T0" fmla="*/ 0 w 11"/>
                <a:gd name="T1" fmla="*/ 0 h 38"/>
                <a:gd name="T2" fmla="*/ 1 w 11"/>
                <a:gd name="T3" fmla="*/ 1 h 38"/>
                <a:gd name="T4" fmla="*/ 1 w 11"/>
                <a:gd name="T5" fmla="*/ 2 h 38"/>
                <a:gd name="T6" fmla="*/ 2 w 11"/>
                <a:gd name="T7" fmla="*/ 5 h 38"/>
                <a:gd name="T8" fmla="*/ 2 w 11"/>
                <a:gd name="T9" fmla="*/ 7 h 38"/>
                <a:gd name="T10" fmla="*/ 4 w 11"/>
                <a:gd name="T11" fmla="*/ 13 h 38"/>
                <a:gd name="T12" fmla="*/ 5 w 11"/>
                <a:gd name="T13" fmla="*/ 20 h 38"/>
                <a:gd name="T14" fmla="*/ 6 w 11"/>
                <a:gd name="T15" fmla="*/ 26 h 38"/>
                <a:gd name="T16" fmla="*/ 8 w 11"/>
                <a:gd name="T17" fmla="*/ 31 h 38"/>
                <a:gd name="T18" fmla="*/ 8 w 11"/>
                <a:gd name="T19" fmla="*/ 34 h 38"/>
                <a:gd name="T20" fmla="*/ 9 w 11"/>
                <a:gd name="T21" fmla="*/ 36 h 38"/>
                <a:gd name="T22" fmla="*/ 10 w 11"/>
                <a:gd name="T23" fmla="*/ 37 h 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38"/>
                <a:gd name="T38" fmla="*/ 11 w 11"/>
                <a:gd name="T39" fmla="*/ 38 h 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38">
                  <a:moveTo>
                    <a:pt x="0" y="0"/>
                  </a:moveTo>
                  <a:lnTo>
                    <a:pt x="1" y="1"/>
                  </a:lnTo>
                  <a:lnTo>
                    <a:pt x="1" y="2"/>
                  </a:lnTo>
                  <a:lnTo>
                    <a:pt x="2" y="5"/>
                  </a:lnTo>
                  <a:lnTo>
                    <a:pt x="2" y="7"/>
                  </a:lnTo>
                  <a:lnTo>
                    <a:pt x="4" y="13"/>
                  </a:lnTo>
                  <a:lnTo>
                    <a:pt x="5" y="20"/>
                  </a:lnTo>
                  <a:lnTo>
                    <a:pt x="6" y="26"/>
                  </a:lnTo>
                  <a:lnTo>
                    <a:pt x="8" y="31"/>
                  </a:lnTo>
                  <a:lnTo>
                    <a:pt x="8" y="34"/>
                  </a:lnTo>
                  <a:lnTo>
                    <a:pt x="9" y="36"/>
                  </a:lnTo>
                  <a:lnTo>
                    <a:pt x="10" y="37"/>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49" name="Freeform 141"/>
            <p:cNvSpPr>
              <a:spLocks/>
            </p:cNvSpPr>
            <p:nvPr/>
          </p:nvSpPr>
          <p:spPr bwMode="auto">
            <a:xfrm>
              <a:off x="2981" y="2585"/>
              <a:ext cx="10" cy="36"/>
            </a:xfrm>
            <a:custGeom>
              <a:avLst/>
              <a:gdLst>
                <a:gd name="T0" fmla="*/ 0 w 10"/>
                <a:gd name="T1" fmla="*/ 35 h 36"/>
                <a:gd name="T2" fmla="*/ 0 w 10"/>
                <a:gd name="T3" fmla="*/ 34 h 36"/>
                <a:gd name="T4" fmla="*/ 0 w 10"/>
                <a:gd name="T5" fmla="*/ 33 h 36"/>
                <a:gd name="T6" fmla="*/ 1 w 10"/>
                <a:gd name="T7" fmla="*/ 31 h 36"/>
                <a:gd name="T8" fmla="*/ 1 w 10"/>
                <a:gd name="T9" fmla="*/ 29 h 36"/>
                <a:gd name="T10" fmla="*/ 3 w 10"/>
                <a:gd name="T11" fmla="*/ 23 h 36"/>
                <a:gd name="T12" fmla="*/ 4 w 10"/>
                <a:gd name="T13" fmla="*/ 16 h 36"/>
                <a:gd name="T14" fmla="*/ 5 w 10"/>
                <a:gd name="T15" fmla="*/ 9 h 36"/>
                <a:gd name="T16" fmla="*/ 6 w 10"/>
                <a:gd name="T17" fmla="*/ 6 h 36"/>
                <a:gd name="T18" fmla="*/ 7 w 10"/>
                <a:gd name="T19" fmla="*/ 3 h 36"/>
                <a:gd name="T20" fmla="*/ 7 w 10"/>
                <a:gd name="T21" fmla="*/ 2 h 36"/>
                <a:gd name="T22" fmla="*/ 8 w 10"/>
                <a:gd name="T23" fmla="*/ 0 h 36"/>
                <a:gd name="T24" fmla="*/ 9 w 10"/>
                <a:gd name="T25" fmla="*/ 0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36"/>
                <a:gd name="T41" fmla="*/ 10 w 10"/>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36">
                  <a:moveTo>
                    <a:pt x="0" y="35"/>
                  </a:moveTo>
                  <a:lnTo>
                    <a:pt x="0" y="34"/>
                  </a:lnTo>
                  <a:lnTo>
                    <a:pt x="0" y="33"/>
                  </a:lnTo>
                  <a:lnTo>
                    <a:pt x="1" y="31"/>
                  </a:lnTo>
                  <a:lnTo>
                    <a:pt x="1" y="29"/>
                  </a:lnTo>
                  <a:lnTo>
                    <a:pt x="3" y="23"/>
                  </a:lnTo>
                  <a:lnTo>
                    <a:pt x="4" y="16"/>
                  </a:lnTo>
                  <a:lnTo>
                    <a:pt x="5" y="9"/>
                  </a:lnTo>
                  <a:lnTo>
                    <a:pt x="6" y="6"/>
                  </a:lnTo>
                  <a:lnTo>
                    <a:pt x="7" y="3"/>
                  </a:lnTo>
                  <a:lnTo>
                    <a:pt x="7" y="2"/>
                  </a:lnTo>
                  <a:lnTo>
                    <a:pt x="8" y="0"/>
                  </a:lnTo>
                  <a:lnTo>
                    <a:pt x="9"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50" name="Freeform 142"/>
            <p:cNvSpPr>
              <a:spLocks/>
            </p:cNvSpPr>
            <p:nvPr/>
          </p:nvSpPr>
          <p:spPr bwMode="auto">
            <a:xfrm>
              <a:off x="2990" y="2585"/>
              <a:ext cx="11" cy="59"/>
            </a:xfrm>
            <a:custGeom>
              <a:avLst/>
              <a:gdLst>
                <a:gd name="T0" fmla="*/ 0 w 11"/>
                <a:gd name="T1" fmla="*/ 0 h 59"/>
                <a:gd name="T2" fmla="*/ 1 w 11"/>
                <a:gd name="T3" fmla="*/ 1 h 59"/>
                <a:gd name="T4" fmla="*/ 1 w 11"/>
                <a:gd name="T5" fmla="*/ 3 h 59"/>
                <a:gd name="T6" fmla="*/ 2 w 11"/>
                <a:gd name="T7" fmla="*/ 7 h 59"/>
                <a:gd name="T8" fmla="*/ 3 w 11"/>
                <a:gd name="T9" fmla="*/ 11 h 59"/>
                <a:gd name="T10" fmla="*/ 3 w 11"/>
                <a:gd name="T11" fmla="*/ 15 h 59"/>
                <a:gd name="T12" fmla="*/ 4 w 11"/>
                <a:gd name="T13" fmla="*/ 21 h 59"/>
                <a:gd name="T14" fmla="*/ 5 w 11"/>
                <a:gd name="T15" fmla="*/ 32 h 59"/>
                <a:gd name="T16" fmla="*/ 6 w 11"/>
                <a:gd name="T17" fmla="*/ 42 h 59"/>
                <a:gd name="T18" fmla="*/ 7 w 11"/>
                <a:gd name="T19" fmla="*/ 47 h 59"/>
                <a:gd name="T20" fmla="*/ 8 w 11"/>
                <a:gd name="T21" fmla="*/ 51 h 59"/>
                <a:gd name="T22" fmla="*/ 8 w 11"/>
                <a:gd name="T23" fmla="*/ 54 h 59"/>
                <a:gd name="T24" fmla="*/ 9 w 11"/>
                <a:gd name="T25" fmla="*/ 57 h 59"/>
                <a:gd name="T26" fmla="*/ 9 w 11"/>
                <a:gd name="T27" fmla="*/ 58 h 59"/>
                <a:gd name="T28" fmla="*/ 10 w 11"/>
                <a:gd name="T29" fmla="*/ 58 h 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
                <a:gd name="T46" fmla="*/ 0 h 59"/>
                <a:gd name="T47" fmla="*/ 11 w 11"/>
                <a:gd name="T48" fmla="*/ 59 h 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 h="59">
                  <a:moveTo>
                    <a:pt x="0" y="0"/>
                  </a:moveTo>
                  <a:lnTo>
                    <a:pt x="1" y="1"/>
                  </a:lnTo>
                  <a:lnTo>
                    <a:pt x="1" y="3"/>
                  </a:lnTo>
                  <a:lnTo>
                    <a:pt x="2" y="7"/>
                  </a:lnTo>
                  <a:lnTo>
                    <a:pt x="3" y="11"/>
                  </a:lnTo>
                  <a:lnTo>
                    <a:pt x="3" y="15"/>
                  </a:lnTo>
                  <a:lnTo>
                    <a:pt x="4" y="21"/>
                  </a:lnTo>
                  <a:lnTo>
                    <a:pt x="5" y="32"/>
                  </a:lnTo>
                  <a:lnTo>
                    <a:pt x="6" y="42"/>
                  </a:lnTo>
                  <a:lnTo>
                    <a:pt x="7" y="47"/>
                  </a:lnTo>
                  <a:lnTo>
                    <a:pt x="8" y="51"/>
                  </a:lnTo>
                  <a:lnTo>
                    <a:pt x="8" y="54"/>
                  </a:lnTo>
                  <a:lnTo>
                    <a:pt x="9" y="57"/>
                  </a:lnTo>
                  <a:lnTo>
                    <a:pt x="9" y="58"/>
                  </a:lnTo>
                  <a:lnTo>
                    <a:pt x="10" y="58"/>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51" name="Freeform 143"/>
            <p:cNvSpPr>
              <a:spLocks/>
            </p:cNvSpPr>
            <p:nvPr/>
          </p:nvSpPr>
          <p:spPr bwMode="auto">
            <a:xfrm>
              <a:off x="3000" y="2563"/>
              <a:ext cx="9" cy="81"/>
            </a:xfrm>
            <a:custGeom>
              <a:avLst/>
              <a:gdLst>
                <a:gd name="T0" fmla="*/ 0 w 9"/>
                <a:gd name="T1" fmla="*/ 80 h 81"/>
                <a:gd name="T2" fmla="*/ 1 w 9"/>
                <a:gd name="T3" fmla="*/ 79 h 81"/>
                <a:gd name="T4" fmla="*/ 1 w 9"/>
                <a:gd name="T5" fmla="*/ 76 h 81"/>
                <a:gd name="T6" fmla="*/ 2 w 9"/>
                <a:gd name="T7" fmla="*/ 72 h 81"/>
                <a:gd name="T8" fmla="*/ 2 w 9"/>
                <a:gd name="T9" fmla="*/ 68 h 81"/>
                <a:gd name="T10" fmla="*/ 3 w 9"/>
                <a:gd name="T11" fmla="*/ 62 h 81"/>
                <a:gd name="T12" fmla="*/ 3 w 9"/>
                <a:gd name="T13" fmla="*/ 57 h 81"/>
                <a:gd name="T14" fmla="*/ 4 w 9"/>
                <a:gd name="T15" fmla="*/ 44 h 81"/>
                <a:gd name="T16" fmla="*/ 5 w 9"/>
                <a:gd name="T17" fmla="*/ 30 h 81"/>
                <a:gd name="T18" fmla="*/ 5 w 9"/>
                <a:gd name="T19" fmla="*/ 24 h 81"/>
                <a:gd name="T20" fmla="*/ 6 w 9"/>
                <a:gd name="T21" fmla="*/ 18 h 81"/>
                <a:gd name="T22" fmla="*/ 6 w 9"/>
                <a:gd name="T23" fmla="*/ 12 h 81"/>
                <a:gd name="T24" fmla="*/ 7 w 9"/>
                <a:gd name="T25" fmla="*/ 7 h 81"/>
                <a:gd name="T26" fmla="*/ 7 w 9"/>
                <a:gd name="T27" fmla="*/ 3 h 81"/>
                <a:gd name="T28" fmla="*/ 8 w 9"/>
                <a:gd name="T29" fmla="*/ 0 h 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81"/>
                <a:gd name="T47" fmla="*/ 9 w 9"/>
                <a:gd name="T48" fmla="*/ 81 h 8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81">
                  <a:moveTo>
                    <a:pt x="0" y="80"/>
                  </a:moveTo>
                  <a:lnTo>
                    <a:pt x="1" y="79"/>
                  </a:lnTo>
                  <a:lnTo>
                    <a:pt x="1" y="76"/>
                  </a:lnTo>
                  <a:lnTo>
                    <a:pt x="2" y="72"/>
                  </a:lnTo>
                  <a:lnTo>
                    <a:pt x="2" y="68"/>
                  </a:lnTo>
                  <a:lnTo>
                    <a:pt x="3" y="62"/>
                  </a:lnTo>
                  <a:lnTo>
                    <a:pt x="3" y="57"/>
                  </a:lnTo>
                  <a:lnTo>
                    <a:pt x="4" y="44"/>
                  </a:lnTo>
                  <a:lnTo>
                    <a:pt x="5" y="30"/>
                  </a:lnTo>
                  <a:lnTo>
                    <a:pt x="5" y="24"/>
                  </a:lnTo>
                  <a:lnTo>
                    <a:pt x="6" y="18"/>
                  </a:lnTo>
                  <a:lnTo>
                    <a:pt x="6" y="12"/>
                  </a:lnTo>
                  <a:lnTo>
                    <a:pt x="7" y="7"/>
                  </a:lnTo>
                  <a:lnTo>
                    <a:pt x="7" y="3"/>
                  </a:lnTo>
                  <a:lnTo>
                    <a:pt x="8"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52" name="Freeform 144"/>
            <p:cNvSpPr>
              <a:spLocks/>
            </p:cNvSpPr>
            <p:nvPr/>
          </p:nvSpPr>
          <p:spPr bwMode="auto">
            <a:xfrm>
              <a:off x="3008" y="2558"/>
              <a:ext cx="11" cy="6"/>
            </a:xfrm>
            <a:custGeom>
              <a:avLst/>
              <a:gdLst>
                <a:gd name="T0" fmla="*/ 0 w 11"/>
                <a:gd name="T1" fmla="*/ 5 h 6"/>
                <a:gd name="T2" fmla="*/ 2 w 11"/>
                <a:gd name="T3" fmla="*/ 2 h 6"/>
                <a:gd name="T4" fmla="*/ 5 w 11"/>
                <a:gd name="T5" fmla="*/ 0 h 6"/>
                <a:gd name="T6" fmla="*/ 7 w 11"/>
                <a:gd name="T7" fmla="*/ 0 h 6"/>
                <a:gd name="T8" fmla="*/ 8 w 11"/>
                <a:gd name="T9" fmla="*/ 0 h 6"/>
                <a:gd name="T10" fmla="*/ 9 w 11"/>
                <a:gd name="T11" fmla="*/ 0 h 6"/>
                <a:gd name="T12" fmla="*/ 10 w 11"/>
                <a:gd name="T13" fmla="*/ 1 h 6"/>
                <a:gd name="T14" fmla="*/ 0 60000 65536"/>
                <a:gd name="T15" fmla="*/ 0 60000 65536"/>
                <a:gd name="T16" fmla="*/ 0 60000 65536"/>
                <a:gd name="T17" fmla="*/ 0 60000 65536"/>
                <a:gd name="T18" fmla="*/ 0 60000 65536"/>
                <a:gd name="T19" fmla="*/ 0 60000 65536"/>
                <a:gd name="T20" fmla="*/ 0 60000 65536"/>
                <a:gd name="T21" fmla="*/ 0 w 11"/>
                <a:gd name="T22" fmla="*/ 0 h 6"/>
                <a:gd name="T23" fmla="*/ 11 w 11"/>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6">
                  <a:moveTo>
                    <a:pt x="0" y="5"/>
                  </a:moveTo>
                  <a:lnTo>
                    <a:pt x="2" y="2"/>
                  </a:lnTo>
                  <a:lnTo>
                    <a:pt x="5" y="0"/>
                  </a:lnTo>
                  <a:lnTo>
                    <a:pt x="7" y="0"/>
                  </a:lnTo>
                  <a:lnTo>
                    <a:pt x="8" y="0"/>
                  </a:lnTo>
                  <a:lnTo>
                    <a:pt x="9" y="0"/>
                  </a:lnTo>
                  <a:lnTo>
                    <a:pt x="10" y="1"/>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53" name="Freeform 145"/>
            <p:cNvSpPr>
              <a:spLocks/>
            </p:cNvSpPr>
            <p:nvPr/>
          </p:nvSpPr>
          <p:spPr bwMode="auto">
            <a:xfrm>
              <a:off x="3018" y="2559"/>
              <a:ext cx="12" cy="98"/>
            </a:xfrm>
            <a:custGeom>
              <a:avLst/>
              <a:gdLst>
                <a:gd name="T0" fmla="*/ 0 w 12"/>
                <a:gd name="T1" fmla="*/ 0 h 98"/>
                <a:gd name="T2" fmla="*/ 1 w 12"/>
                <a:gd name="T3" fmla="*/ 4 h 98"/>
                <a:gd name="T4" fmla="*/ 1 w 12"/>
                <a:gd name="T5" fmla="*/ 9 h 98"/>
                <a:gd name="T6" fmla="*/ 2 w 12"/>
                <a:gd name="T7" fmla="*/ 14 h 98"/>
                <a:gd name="T8" fmla="*/ 3 w 12"/>
                <a:gd name="T9" fmla="*/ 21 h 98"/>
                <a:gd name="T10" fmla="*/ 4 w 12"/>
                <a:gd name="T11" fmla="*/ 29 h 98"/>
                <a:gd name="T12" fmla="*/ 4 w 12"/>
                <a:gd name="T13" fmla="*/ 37 h 98"/>
                <a:gd name="T14" fmla="*/ 6 w 12"/>
                <a:gd name="T15" fmla="*/ 53 h 98"/>
                <a:gd name="T16" fmla="*/ 7 w 12"/>
                <a:gd name="T17" fmla="*/ 61 h 98"/>
                <a:gd name="T18" fmla="*/ 8 w 12"/>
                <a:gd name="T19" fmla="*/ 69 h 98"/>
                <a:gd name="T20" fmla="*/ 8 w 12"/>
                <a:gd name="T21" fmla="*/ 76 h 98"/>
                <a:gd name="T22" fmla="*/ 9 w 12"/>
                <a:gd name="T23" fmla="*/ 83 h 98"/>
                <a:gd name="T24" fmla="*/ 10 w 12"/>
                <a:gd name="T25" fmla="*/ 88 h 98"/>
                <a:gd name="T26" fmla="*/ 11 w 12"/>
                <a:gd name="T27" fmla="*/ 92 h 98"/>
                <a:gd name="T28" fmla="*/ 11 w 12"/>
                <a:gd name="T29" fmla="*/ 95 h 98"/>
                <a:gd name="T30" fmla="*/ 11 w 12"/>
                <a:gd name="T31" fmla="*/ 97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98"/>
                <a:gd name="T50" fmla="*/ 12 w 12"/>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98">
                  <a:moveTo>
                    <a:pt x="0" y="0"/>
                  </a:moveTo>
                  <a:lnTo>
                    <a:pt x="1" y="4"/>
                  </a:lnTo>
                  <a:lnTo>
                    <a:pt x="1" y="9"/>
                  </a:lnTo>
                  <a:lnTo>
                    <a:pt x="2" y="14"/>
                  </a:lnTo>
                  <a:lnTo>
                    <a:pt x="3" y="21"/>
                  </a:lnTo>
                  <a:lnTo>
                    <a:pt x="4" y="29"/>
                  </a:lnTo>
                  <a:lnTo>
                    <a:pt x="4" y="37"/>
                  </a:lnTo>
                  <a:lnTo>
                    <a:pt x="6" y="53"/>
                  </a:lnTo>
                  <a:lnTo>
                    <a:pt x="7" y="61"/>
                  </a:lnTo>
                  <a:lnTo>
                    <a:pt x="8" y="69"/>
                  </a:lnTo>
                  <a:lnTo>
                    <a:pt x="8" y="76"/>
                  </a:lnTo>
                  <a:lnTo>
                    <a:pt x="9" y="83"/>
                  </a:lnTo>
                  <a:lnTo>
                    <a:pt x="10" y="88"/>
                  </a:lnTo>
                  <a:lnTo>
                    <a:pt x="11" y="92"/>
                  </a:lnTo>
                  <a:lnTo>
                    <a:pt x="11" y="95"/>
                  </a:lnTo>
                  <a:lnTo>
                    <a:pt x="11" y="97"/>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54" name="Freeform 146"/>
            <p:cNvSpPr>
              <a:spLocks/>
            </p:cNvSpPr>
            <p:nvPr/>
          </p:nvSpPr>
          <p:spPr bwMode="auto">
            <a:xfrm>
              <a:off x="3029" y="2572"/>
              <a:ext cx="10" cy="85"/>
            </a:xfrm>
            <a:custGeom>
              <a:avLst/>
              <a:gdLst>
                <a:gd name="T0" fmla="*/ 0 w 10"/>
                <a:gd name="T1" fmla="*/ 84 h 85"/>
                <a:gd name="T2" fmla="*/ 1 w 10"/>
                <a:gd name="T3" fmla="*/ 84 h 85"/>
                <a:gd name="T4" fmla="*/ 1 w 10"/>
                <a:gd name="T5" fmla="*/ 82 h 85"/>
                <a:gd name="T6" fmla="*/ 2 w 10"/>
                <a:gd name="T7" fmla="*/ 79 h 85"/>
                <a:gd name="T8" fmla="*/ 2 w 10"/>
                <a:gd name="T9" fmla="*/ 75 h 85"/>
                <a:gd name="T10" fmla="*/ 3 w 10"/>
                <a:gd name="T11" fmla="*/ 70 h 85"/>
                <a:gd name="T12" fmla="*/ 4 w 10"/>
                <a:gd name="T13" fmla="*/ 65 h 85"/>
                <a:gd name="T14" fmla="*/ 4 w 10"/>
                <a:gd name="T15" fmla="*/ 58 h 85"/>
                <a:gd name="T16" fmla="*/ 5 w 10"/>
                <a:gd name="T17" fmla="*/ 52 h 85"/>
                <a:gd name="T18" fmla="*/ 6 w 10"/>
                <a:gd name="T19" fmla="*/ 38 h 85"/>
                <a:gd name="T20" fmla="*/ 7 w 10"/>
                <a:gd name="T21" fmla="*/ 24 h 85"/>
                <a:gd name="T22" fmla="*/ 7 w 10"/>
                <a:gd name="T23" fmla="*/ 17 h 85"/>
                <a:gd name="T24" fmla="*/ 8 w 10"/>
                <a:gd name="T25" fmla="*/ 11 h 85"/>
                <a:gd name="T26" fmla="*/ 8 w 10"/>
                <a:gd name="T27" fmla="*/ 5 h 85"/>
                <a:gd name="T28" fmla="*/ 9 w 10"/>
                <a:gd name="T29" fmla="*/ 0 h 8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85"/>
                <a:gd name="T47" fmla="*/ 10 w 10"/>
                <a:gd name="T48" fmla="*/ 85 h 8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85">
                  <a:moveTo>
                    <a:pt x="0" y="84"/>
                  </a:moveTo>
                  <a:lnTo>
                    <a:pt x="1" y="84"/>
                  </a:lnTo>
                  <a:lnTo>
                    <a:pt x="1" y="82"/>
                  </a:lnTo>
                  <a:lnTo>
                    <a:pt x="2" y="79"/>
                  </a:lnTo>
                  <a:lnTo>
                    <a:pt x="2" y="75"/>
                  </a:lnTo>
                  <a:lnTo>
                    <a:pt x="3" y="70"/>
                  </a:lnTo>
                  <a:lnTo>
                    <a:pt x="4" y="65"/>
                  </a:lnTo>
                  <a:lnTo>
                    <a:pt x="4" y="58"/>
                  </a:lnTo>
                  <a:lnTo>
                    <a:pt x="5" y="52"/>
                  </a:lnTo>
                  <a:lnTo>
                    <a:pt x="6" y="38"/>
                  </a:lnTo>
                  <a:lnTo>
                    <a:pt x="7" y="24"/>
                  </a:lnTo>
                  <a:lnTo>
                    <a:pt x="7" y="17"/>
                  </a:lnTo>
                  <a:lnTo>
                    <a:pt x="8" y="11"/>
                  </a:lnTo>
                  <a:lnTo>
                    <a:pt x="8" y="5"/>
                  </a:lnTo>
                  <a:lnTo>
                    <a:pt x="9"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55" name="Freeform 147"/>
            <p:cNvSpPr>
              <a:spLocks/>
            </p:cNvSpPr>
            <p:nvPr/>
          </p:nvSpPr>
          <p:spPr bwMode="auto">
            <a:xfrm>
              <a:off x="3038" y="2506"/>
              <a:ext cx="9" cy="67"/>
            </a:xfrm>
            <a:custGeom>
              <a:avLst/>
              <a:gdLst>
                <a:gd name="T0" fmla="*/ 0 w 9"/>
                <a:gd name="T1" fmla="*/ 66 h 67"/>
                <a:gd name="T2" fmla="*/ 2 w 9"/>
                <a:gd name="T3" fmla="*/ 48 h 67"/>
                <a:gd name="T4" fmla="*/ 4 w 9"/>
                <a:gd name="T5" fmla="*/ 32 h 67"/>
                <a:gd name="T6" fmla="*/ 6 w 9"/>
                <a:gd name="T7" fmla="*/ 16 h 67"/>
                <a:gd name="T8" fmla="*/ 8 w 9"/>
                <a:gd name="T9" fmla="*/ 0 h 67"/>
                <a:gd name="T10" fmla="*/ 0 60000 65536"/>
                <a:gd name="T11" fmla="*/ 0 60000 65536"/>
                <a:gd name="T12" fmla="*/ 0 60000 65536"/>
                <a:gd name="T13" fmla="*/ 0 60000 65536"/>
                <a:gd name="T14" fmla="*/ 0 60000 65536"/>
                <a:gd name="T15" fmla="*/ 0 w 9"/>
                <a:gd name="T16" fmla="*/ 0 h 67"/>
                <a:gd name="T17" fmla="*/ 9 w 9"/>
                <a:gd name="T18" fmla="*/ 67 h 67"/>
              </a:gdLst>
              <a:ahLst/>
              <a:cxnLst>
                <a:cxn ang="T10">
                  <a:pos x="T0" y="T1"/>
                </a:cxn>
                <a:cxn ang="T11">
                  <a:pos x="T2" y="T3"/>
                </a:cxn>
                <a:cxn ang="T12">
                  <a:pos x="T4" y="T5"/>
                </a:cxn>
                <a:cxn ang="T13">
                  <a:pos x="T6" y="T7"/>
                </a:cxn>
                <a:cxn ang="T14">
                  <a:pos x="T8" y="T9"/>
                </a:cxn>
              </a:cxnLst>
              <a:rect l="T15" t="T16" r="T17" b="T18"/>
              <a:pathLst>
                <a:path w="9" h="67">
                  <a:moveTo>
                    <a:pt x="0" y="66"/>
                  </a:moveTo>
                  <a:lnTo>
                    <a:pt x="2" y="48"/>
                  </a:lnTo>
                  <a:lnTo>
                    <a:pt x="4" y="32"/>
                  </a:lnTo>
                  <a:lnTo>
                    <a:pt x="6" y="16"/>
                  </a:lnTo>
                  <a:lnTo>
                    <a:pt x="8"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56" name="Freeform 148"/>
            <p:cNvSpPr>
              <a:spLocks/>
            </p:cNvSpPr>
            <p:nvPr/>
          </p:nvSpPr>
          <p:spPr bwMode="auto">
            <a:xfrm>
              <a:off x="3046" y="2450"/>
              <a:ext cx="9" cy="57"/>
            </a:xfrm>
            <a:custGeom>
              <a:avLst/>
              <a:gdLst>
                <a:gd name="T0" fmla="*/ 0 w 9"/>
                <a:gd name="T1" fmla="*/ 56 h 57"/>
                <a:gd name="T2" fmla="*/ 2 w 9"/>
                <a:gd name="T3" fmla="*/ 41 h 57"/>
                <a:gd name="T4" fmla="*/ 4 w 9"/>
                <a:gd name="T5" fmla="*/ 27 h 57"/>
                <a:gd name="T6" fmla="*/ 7 w 9"/>
                <a:gd name="T7" fmla="*/ 13 h 57"/>
                <a:gd name="T8" fmla="*/ 8 w 9"/>
                <a:gd name="T9" fmla="*/ 0 h 57"/>
                <a:gd name="T10" fmla="*/ 0 60000 65536"/>
                <a:gd name="T11" fmla="*/ 0 60000 65536"/>
                <a:gd name="T12" fmla="*/ 0 60000 65536"/>
                <a:gd name="T13" fmla="*/ 0 60000 65536"/>
                <a:gd name="T14" fmla="*/ 0 60000 65536"/>
                <a:gd name="T15" fmla="*/ 0 w 9"/>
                <a:gd name="T16" fmla="*/ 0 h 57"/>
                <a:gd name="T17" fmla="*/ 9 w 9"/>
                <a:gd name="T18" fmla="*/ 57 h 57"/>
              </a:gdLst>
              <a:ahLst/>
              <a:cxnLst>
                <a:cxn ang="T10">
                  <a:pos x="T0" y="T1"/>
                </a:cxn>
                <a:cxn ang="T11">
                  <a:pos x="T2" y="T3"/>
                </a:cxn>
                <a:cxn ang="T12">
                  <a:pos x="T4" y="T5"/>
                </a:cxn>
                <a:cxn ang="T13">
                  <a:pos x="T6" y="T7"/>
                </a:cxn>
                <a:cxn ang="T14">
                  <a:pos x="T8" y="T9"/>
                </a:cxn>
              </a:cxnLst>
              <a:rect l="T15" t="T16" r="T17" b="T18"/>
              <a:pathLst>
                <a:path w="9" h="57">
                  <a:moveTo>
                    <a:pt x="0" y="56"/>
                  </a:moveTo>
                  <a:lnTo>
                    <a:pt x="2" y="41"/>
                  </a:lnTo>
                  <a:lnTo>
                    <a:pt x="4" y="27"/>
                  </a:lnTo>
                  <a:lnTo>
                    <a:pt x="7" y="13"/>
                  </a:lnTo>
                  <a:lnTo>
                    <a:pt x="8"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57" name="Freeform 149"/>
            <p:cNvSpPr>
              <a:spLocks/>
            </p:cNvSpPr>
            <p:nvPr/>
          </p:nvSpPr>
          <p:spPr bwMode="auto">
            <a:xfrm>
              <a:off x="3054" y="2400"/>
              <a:ext cx="12" cy="51"/>
            </a:xfrm>
            <a:custGeom>
              <a:avLst/>
              <a:gdLst>
                <a:gd name="T0" fmla="*/ 0 w 12"/>
                <a:gd name="T1" fmla="*/ 50 h 51"/>
                <a:gd name="T2" fmla="*/ 3 w 12"/>
                <a:gd name="T3" fmla="*/ 37 h 51"/>
                <a:gd name="T4" fmla="*/ 5 w 12"/>
                <a:gd name="T5" fmla="*/ 24 h 51"/>
                <a:gd name="T6" fmla="*/ 11 w 12"/>
                <a:gd name="T7" fmla="*/ 0 h 51"/>
                <a:gd name="T8" fmla="*/ 0 60000 65536"/>
                <a:gd name="T9" fmla="*/ 0 60000 65536"/>
                <a:gd name="T10" fmla="*/ 0 60000 65536"/>
                <a:gd name="T11" fmla="*/ 0 60000 65536"/>
                <a:gd name="T12" fmla="*/ 0 w 12"/>
                <a:gd name="T13" fmla="*/ 0 h 51"/>
                <a:gd name="T14" fmla="*/ 12 w 12"/>
                <a:gd name="T15" fmla="*/ 51 h 51"/>
              </a:gdLst>
              <a:ahLst/>
              <a:cxnLst>
                <a:cxn ang="T8">
                  <a:pos x="T0" y="T1"/>
                </a:cxn>
                <a:cxn ang="T9">
                  <a:pos x="T2" y="T3"/>
                </a:cxn>
                <a:cxn ang="T10">
                  <a:pos x="T4" y="T5"/>
                </a:cxn>
                <a:cxn ang="T11">
                  <a:pos x="T6" y="T7"/>
                </a:cxn>
              </a:cxnLst>
              <a:rect l="T12" t="T13" r="T14" b="T15"/>
              <a:pathLst>
                <a:path w="12" h="51">
                  <a:moveTo>
                    <a:pt x="0" y="50"/>
                  </a:moveTo>
                  <a:lnTo>
                    <a:pt x="3" y="37"/>
                  </a:lnTo>
                  <a:lnTo>
                    <a:pt x="5" y="24"/>
                  </a:lnTo>
                  <a:lnTo>
                    <a:pt x="11"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58" name="Freeform 150"/>
            <p:cNvSpPr>
              <a:spLocks/>
            </p:cNvSpPr>
            <p:nvPr/>
          </p:nvSpPr>
          <p:spPr bwMode="auto">
            <a:xfrm>
              <a:off x="3065" y="2354"/>
              <a:ext cx="10" cy="47"/>
            </a:xfrm>
            <a:custGeom>
              <a:avLst/>
              <a:gdLst>
                <a:gd name="T0" fmla="*/ 0 w 10"/>
                <a:gd name="T1" fmla="*/ 46 h 47"/>
                <a:gd name="T2" fmla="*/ 5 w 10"/>
                <a:gd name="T3" fmla="*/ 23 h 47"/>
                <a:gd name="T4" fmla="*/ 9 w 10"/>
                <a:gd name="T5" fmla="*/ 0 h 47"/>
                <a:gd name="T6" fmla="*/ 0 60000 65536"/>
                <a:gd name="T7" fmla="*/ 0 60000 65536"/>
                <a:gd name="T8" fmla="*/ 0 60000 65536"/>
                <a:gd name="T9" fmla="*/ 0 w 10"/>
                <a:gd name="T10" fmla="*/ 0 h 47"/>
                <a:gd name="T11" fmla="*/ 10 w 10"/>
                <a:gd name="T12" fmla="*/ 47 h 47"/>
              </a:gdLst>
              <a:ahLst/>
              <a:cxnLst>
                <a:cxn ang="T6">
                  <a:pos x="T0" y="T1"/>
                </a:cxn>
                <a:cxn ang="T7">
                  <a:pos x="T2" y="T3"/>
                </a:cxn>
                <a:cxn ang="T8">
                  <a:pos x="T4" y="T5"/>
                </a:cxn>
              </a:cxnLst>
              <a:rect l="T9" t="T10" r="T11" b="T12"/>
              <a:pathLst>
                <a:path w="10" h="47">
                  <a:moveTo>
                    <a:pt x="0" y="46"/>
                  </a:moveTo>
                  <a:lnTo>
                    <a:pt x="5" y="23"/>
                  </a:lnTo>
                  <a:lnTo>
                    <a:pt x="9"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59" name="Freeform 151"/>
            <p:cNvSpPr>
              <a:spLocks/>
            </p:cNvSpPr>
            <p:nvPr/>
          </p:nvSpPr>
          <p:spPr bwMode="auto">
            <a:xfrm>
              <a:off x="3074" y="2307"/>
              <a:ext cx="9" cy="48"/>
            </a:xfrm>
            <a:custGeom>
              <a:avLst/>
              <a:gdLst>
                <a:gd name="T0" fmla="*/ 0 w 9"/>
                <a:gd name="T1" fmla="*/ 47 h 48"/>
                <a:gd name="T2" fmla="*/ 0 w 9"/>
                <a:gd name="T3" fmla="*/ 44 h 48"/>
                <a:gd name="T4" fmla="*/ 1 w 9"/>
                <a:gd name="T5" fmla="*/ 41 h 48"/>
                <a:gd name="T6" fmla="*/ 1 w 9"/>
                <a:gd name="T7" fmla="*/ 38 h 48"/>
                <a:gd name="T8" fmla="*/ 2 w 9"/>
                <a:gd name="T9" fmla="*/ 33 h 48"/>
                <a:gd name="T10" fmla="*/ 2 w 9"/>
                <a:gd name="T11" fmla="*/ 24 h 48"/>
                <a:gd name="T12" fmla="*/ 3 w 9"/>
                <a:gd name="T13" fmla="*/ 14 h 48"/>
                <a:gd name="T14" fmla="*/ 4 w 9"/>
                <a:gd name="T15" fmla="*/ 10 h 48"/>
                <a:gd name="T16" fmla="*/ 5 w 9"/>
                <a:gd name="T17" fmla="*/ 6 h 48"/>
                <a:gd name="T18" fmla="*/ 5 w 9"/>
                <a:gd name="T19" fmla="*/ 4 h 48"/>
                <a:gd name="T20" fmla="*/ 6 w 9"/>
                <a:gd name="T21" fmla="*/ 1 h 48"/>
                <a:gd name="T22" fmla="*/ 7 w 9"/>
                <a:gd name="T23" fmla="*/ 0 h 48"/>
                <a:gd name="T24" fmla="*/ 7 w 9"/>
                <a:gd name="T25" fmla="*/ 1 h 48"/>
                <a:gd name="T26" fmla="*/ 8 w 9"/>
                <a:gd name="T27" fmla="*/ 2 h 48"/>
                <a:gd name="T28" fmla="*/ 8 w 9"/>
                <a:gd name="T29" fmla="*/ 5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
                <a:gd name="T46" fmla="*/ 0 h 48"/>
                <a:gd name="T47" fmla="*/ 9 w 9"/>
                <a:gd name="T48" fmla="*/ 48 h 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 h="48">
                  <a:moveTo>
                    <a:pt x="0" y="47"/>
                  </a:moveTo>
                  <a:lnTo>
                    <a:pt x="0" y="44"/>
                  </a:lnTo>
                  <a:lnTo>
                    <a:pt x="1" y="41"/>
                  </a:lnTo>
                  <a:lnTo>
                    <a:pt x="1" y="38"/>
                  </a:lnTo>
                  <a:lnTo>
                    <a:pt x="2" y="33"/>
                  </a:lnTo>
                  <a:lnTo>
                    <a:pt x="2" y="24"/>
                  </a:lnTo>
                  <a:lnTo>
                    <a:pt x="3" y="14"/>
                  </a:lnTo>
                  <a:lnTo>
                    <a:pt x="4" y="10"/>
                  </a:lnTo>
                  <a:lnTo>
                    <a:pt x="5" y="6"/>
                  </a:lnTo>
                  <a:lnTo>
                    <a:pt x="5" y="4"/>
                  </a:lnTo>
                  <a:lnTo>
                    <a:pt x="6" y="1"/>
                  </a:lnTo>
                  <a:lnTo>
                    <a:pt x="7" y="0"/>
                  </a:lnTo>
                  <a:lnTo>
                    <a:pt x="7" y="1"/>
                  </a:lnTo>
                  <a:lnTo>
                    <a:pt x="8" y="2"/>
                  </a:lnTo>
                  <a:lnTo>
                    <a:pt x="8" y="5"/>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60" name="Freeform 152"/>
            <p:cNvSpPr>
              <a:spLocks/>
            </p:cNvSpPr>
            <p:nvPr/>
          </p:nvSpPr>
          <p:spPr bwMode="auto">
            <a:xfrm>
              <a:off x="3082" y="2312"/>
              <a:ext cx="10" cy="237"/>
            </a:xfrm>
            <a:custGeom>
              <a:avLst/>
              <a:gdLst>
                <a:gd name="T0" fmla="*/ 0 w 10"/>
                <a:gd name="T1" fmla="*/ 0 h 237"/>
                <a:gd name="T2" fmla="*/ 0 w 10"/>
                <a:gd name="T3" fmla="*/ 3 h 237"/>
                <a:gd name="T4" fmla="*/ 1 w 10"/>
                <a:gd name="T5" fmla="*/ 8 h 237"/>
                <a:gd name="T6" fmla="*/ 1 w 10"/>
                <a:gd name="T7" fmla="*/ 13 h 237"/>
                <a:gd name="T8" fmla="*/ 1 w 10"/>
                <a:gd name="T9" fmla="*/ 18 h 237"/>
                <a:gd name="T10" fmla="*/ 1 w 10"/>
                <a:gd name="T11" fmla="*/ 24 h 237"/>
                <a:gd name="T12" fmla="*/ 2 w 10"/>
                <a:gd name="T13" fmla="*/ 31 h 237"/>
                <a:gd name="T14" fmla="*/ 2 w 10"/>
                <a:gd name="T15" fmla="*/ 39 h 237"/>
                <a:gd name="T16" fmla="*/ 2 w 10"/>
                <a:gd name="T17" fmla="*/ 46 h 237"/>
                <a:gd name="T18" fmla="*/ 3 w 10"/>
                <a:gd name="T19" fmla="*/ 63 h 237"/>
                <a:gd name="T20" fmla="*/ 3 w 10"/>
                <a:gd name="T21" fmla="*/ 81 h 237"/>
                <a:gd name="T22" fmla="*/ 4 w 10"/>
                <a:gd name="T23" fmla="*/ 100 h 237"/>
                <a:gd name="T24" fmla="*/ 4 w 10"/>
                <a:gd name="T25" fmla="*/ 119 h 237"/>
                <a:gd name="T26" fmla="*/ 5 w 10"/>
                <a:gd name="T27" fmla="*/ 139 h 237"/>
                <a:gd name="T28" fmla="*/ 6 w 10"/>
                <a:gd name="T29" fmla="*/ 157 h 237"/>
                <a:gd name="T30" fmla="*/ 6 w 10"/>
                <a:gd name="T31" fmla="*/ 175 h 237"/>
                <a:gd name="T32" fmla="*/ 7 w 10"/>
                <a:gd name="T33" fmla="*/ 191 h 237"/>
                <a:gd name="T34" fmla="*/ 7 w 10"/>
                <a:gd name="T35" fmla="*/ 199 h 237"/>
                <a:gd name="T36" fmla="*/ 7 w 10"/>
                <a:gd name="T37" fmla="*/ 206 h 237"/>
                <a:gd name="T38" fmla="*/ 8 w 10"/>
                <a:gd name="T39" fmla="*/ 213 h 237"/>
                <a:gd name="T40" fmla="*/ 8 w 10"/>
                <a:gd name="T41" fmla="*/ 219 h 237"/>
                <a:gd name="T42" fmla="*/ 8 w 10"/>
                <a:gd name="T43" fmla="*/ 224 h 237"/>
                <a:gd name="T44" fmla="*/ 8 w 10"/>
                <a:gd name="T45" fmla="*/ 229 h 237"/>
                <a:gd name="T46" fmla="*/ 9 w 10"/>
                <a:gd name="T47" fmla="*/ 233 h 237"/>
                <a:gd name="T48" fmla="*/ 9 w 10"/>
                <a:gd name="T49" fmla="*/ 236 h 2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
                <a:gd name="T76" fmla="*/ 0 h 237"/>
                <a:gd name="T77" fmla="*/ 10 w 10"/>
                <a:gd name="T78" fmla="*/ 237 h 2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 h="237">
                  <a:moveTo>
                    <a:pt x="0" y="0"/>
                  </a:moveTo>
                  <a:lnTo>
                    <a:pt x="0" y="3"/>
                  </a:lnTo>
                  <a:lnTo>
                    <a:pt x="1" y="8"/>
                  </a:lnTo>
                  <a:lnTo>
                    <a:pt x="1" y="13"/>
                  </a:lnTo>
                  <a:lnTo>
                    <a:pt x="1" y="18"/>
                  </a:lnTo>
                  <a:lnTo>
                    <a:pt x="1" y="24"/>
                  </a:lnTo>
                  <a:lnTo>
                    <a:pt x="2" y="31"/>
                  </a:lnTo>
                  <a:lnTo>
                    <a:pt x="2" y="39"/>
                  </a:lnTo>
                  <a:lnTo>
                    <a:pt x="2" y="46"/>
                  </a:lnTo>
                  <a:lnTo>
                    <a:pt x="3" y="63"/>
                  </a:lnTo>
                  <a:lnTo>
                    <a:pt x="3" y="81"/>
                  </a:lnTo>
                  <a:lnTo>
                    <a:pt x="4" y="100"/>
                  </a:lnTo>
                  <a:lnTo>
                    <a:pt x="4" y="119"/>
                  </a:lnTo>
                  <a:lnTo>
                    <a:pt x="5" y="139"/>
                  </a:lnTo>
                  <a:lnTo>
                    <a:pt x="6" y="157"/>
                  </a:lnTo>
                  <a:lnTo>
                    <a:pt x="6" y="175"/>
                  </a:lnTo>
                  <a:lnTo>
                    <a:pt x="7" y="191"/>
                  </a:lnTo>
                  <a:lnTo>
                    <a:pt x="7" y="199"/>
                  </a:lnTo>
                  <a:lnTo>
                    <a:pt x="7" y="206"/>
                  </a:lnTo>
                  <a:lnTo>
                    <a:pt x="8" y="213"/>
                  </a:lnTo>
                  <a:lnTo>
                    <a:pt x="8" y="219"/>
                  </a:lnTo>
                  <a:lnTo>
                    <a:pt x="8" y="224"/>
                  </a:lnTo>
                  <a:lnTo>
                    <a:pt x="8" y="229"/>
                  </a:lnTo>
                  <a:lnTo>
                    <a:pt x="9" y="233"/>
                  </a:lnTo>
                  <a:lnTo>
                    <a:pt x="9" y="236"/>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61" name="Freeform 153"/>
            <p:cNvSpPr>
              <a:spLocks/>
            </p:cNvSpPr>
            <p:nvPr/>
          </p:nvSpPr>
          <p:spPr bwMode="auto">
            <a:xfrm>
              <a:off x="3091" y="2486"/>
              <a:ext cx="10" cy="70"/>
            </a:xfrm>
            <a:custGeom>
              <a:avLst/>
              <a:gdLst>
                <a:gd name="T0" fmla="*/ 0 w 10"/>
                <a:gd name="T1" fmla="*/ 62 h 70"/>
                <a:gd name="T2" fmla="*/ 0 w 10"/>
                <a:gd name="T3" fmla="*/ 64 h 70"/>
                <a:gd name="T4" fmla="*/ 1 w 10"/>
                <a:gd name="T5" fmla="*/ 66 h 70"/>
                <a:gd name="T6" fmla="*/ 1 w 10"/>
                <a:gd name="T7" fmla="*/ 67 h 70"/>
                <a:gd name="T8" fmla="*/ 1 w 10"/>
                <a:gd name="T9" fmla="*/ 68 h 70"/>
                <a:gd name="T10" fmla="*/ 1 w 10"/>
                <a:gd name="T11" fmla="*/ 69 h 70"/>
                <a:gd name="T12" fmla="*/ 2 w 10"/>
                <a:gd name="T13" fmla="*/ 69 h 70"/>
                <a:gd name="T14" fmla="*/ 2 w 10"/>
                <a:gd name="T15" fmla="*/ 67 h 70"/>
                <a:gd name="T16" fmla="*/ 3 w 10"/>
                <a:gd name="T17" fmla="*/ 64 h 70"/>
                <a:gd name="T18" fmla="*/ 3 w 10"/>
                <a:gd name="T19" fmla="*/ 60 h 70"/>
                <a:gd name="T20" fmla="*/ 4 w 10"/>
                <a:gd name="T21" fmla="*/ 55 h 70"/>
                <a:gd name="T22" fmla="*/ 4 w 10"/>
                <a:gd name="T23" fmla="*/ 49 h 70"/>
                <a:gd name="T24" fmla="*/ 5 w 10"/>
                <a:gd name="T25" fmla="*/ 42 h 70"/>
                <a:gd name="T26" fmla="*/ 6 w 10"/>
                <a:gd name="T27" fmla="*/ 35 h 70"/>
                <a:gd name="T28" fmla="*/ 7 w 10"/>
                <a:gd name="T29" fmla="*/ 22 h 70"/>
                <a:gd name="T30" fmla="*/ 7 w 10"/>
                <a:gd name="T31" fmla="*/ 15 h 70"/>
                <a:gd name="T32" fmla="*/ 8 w 10"/>
                <a:gd name="T33" fmla="*/ 9 h 70"/>
                <a:gd name="T34" fmla="*/ 8 w 10"/>
                <a:gd name="T35" fmla="*/ 4 h 70"/>
                <a:gd name="T36" fmla="*/ 9 w 10"/>
                <a:gd name="T37" fmla="*/ 0 h 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
                <a:gd name="T58" fmla="*/ 0 h 70"/>
                <a:gd name="T59" fmla="*/ 10 w 10"/>
                <a:gd name="T60" fmla="*/ 70 h 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 h="70">
                  <a:moveTo>
                    <a:pt x="0" y="62"/>
                  </a:moveTo>
                  <a:lnTo>
                    <a:pt x="0" y="64"/>
                  </a:lnTo>
                  <a:lnTo>
                    <a:pt x="1" y="66"/>
                  </a:lnTo>
                  <a:lnTo>
                    <a:pt x="1" y="67"/>
                  </a:lnTo>
                  <a:lnTo>
                    <a:pt x="1" y="68"/>
                  </a:lnTo>
                  <a:lnTo>
                    <a:pt x="1" y="69"/>
                  </a:lnTo>
                  <a:lnTo>
                    <a:pt x="2" y="69"/>
                  </a:lnTo>
                  <a:lnTo>
                    <a:pt x="2" y="67"/>
                  </a:lnTo>
                  <a:lnTo>
                    <a:pt x="3" y="64"/>
                  </a:lnTo>
                  <a:lnTo>
                    <a:pt x="3" y="60"/>
                  </a:lnTo>
                  <a:lnTo>
                    <a:pt x="4" y="55"/>
                  </a:lnTo>
                  <a:lnTo>
                    <a:pt x="4" y="49"/>
                  </a:lnTo>
                  <a:lnTo>
                    <a:pt x="5" y="42"/>
                  </a:lnTo>
                  <a:lnTo>
                    <a:pt x="6" y="35"/>
                  </a:lnTo>
                  <a:lnTo>
                    <a:pt x="7" y="22"/>
                  </a:lnTo>
                  <a:lnTo>
                    <a:pt x="7" y="15"/>
                  </a:lnTo>
                  <a:lnTo>
                    <a:pt x="8" y="9"/>
                  </a:lnTo>
                  <a:lnTo>
                    <a:pt x="8" y="4"/>
                  </a:lnTo>
                  <a:lnTo>
                    <a:pt x="9"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62" name="Freeform 154"/>
            <p:cNvSpPr>
              <a:spLocks/>
            </p:cNvSpPr>
            <p:nvPr/>
          </p:nvSpPr>
          <p:spPr bwMode="auto">
            <a:xfrm>
              <a:off x="3100" y="2424"/>
              <a:ext cx="9" cy="63"/>
            </a:xfrm>
            <a:custGeom>
              <a:avLst/>
              <a:gdLst>
                <a:gd name="T0" fmla="*/ 0 w 9"/>
                <a:gd name="T1" fmla="*/ 62 h 63"/>
                <a:gd name="T2" fmla="*/ 0 w 9"/>
                <a:gd name="T3" fmla="*/ 58 h 63"/>
                <a:gd name="T4" fmla="*/ 0 w 9"/>
                <a:gd name="T5" fmla="*/ 53 h 63"/>
                <a:gd name="T6" fmla="*/ 1 w 9"/>
                <a:gd name="T7" fmla="*/ 48 h 63"/>
                <a:gd name="T8" fmla="*/ 1 w 9"/>
                <a:gd name="T9" fmla="*/ 42 h 63"/>
                <a:gd name="T10" fmla="*/ 2 w 9"/>
                <a:gd name="T11" fmla="*/ 30 h 63"/>
                <a:gd name="T12" fmla="*/ 3 w 9"/>
                <a:gd name="T13" fmla="*/ 23 h 63"/>
                <a:gd name="T14" fmla="*/ 4 w 9"/>
                <a:gd name="T15" fmla="*/ 18 h 63"/>
                <a:gd name="T16" fmla="*/ 4 w 9"/>
                <a:gd name="T17" fmla="*/ 12 h 63"/>
                <a:gd name="T18" fmla="*/ 5 w 9"/>
                <a:gd name="T19" fmla="*/ 8 h 63"/>
                <a:gd name="T20" fmla="*/ 5 w 9"/>
                <a:gd name="T21" fmla="*/ 4 h 63"/>
                <a:gd name="T22" fmla="*/ 6 w 9"/>
                <a:gd name="T23" fmla="*/ 1 h 63"/>
                <a:gd name="T24" fmla="*/ 6 w 9"/>
                <a:gd name="T25" fmla="*/ 0 h 63"/>
                <a:gd name="T26" fmla="*/ 7 w 9"/>
                <a:gd name="T27" fmla="*/ 1 h 63"/>
                <a:gd name="T28" fmla="*/ 8 w 9"/>
                <a:gd name="T29" fmla="*/ 3 h 63"/>
                <a:gd name="T30" fmla="*/ 8 w 9"/>
                <a:gd name="T31" fmla="*/ 5 h 63"/>
                <a:gd name="T32" fmla="*/ 8 w 9"/>
                <a:gd name="T33" fmla="*/ 7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63"/>
                <a:gd name="T53" fmla="*/ 9 w 9"/>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63">
                  <a:moveTo>
                    <a:pt x="0" y="62"/>
                  </a:moveTo>
                  <a:lnTo>
                    <a:pt x="0" y="58"/>
                  </a:lnTo>
                  <a:lnTo>
                    <a:pt x="0" y="53"/>
                  </a:lnTo>
                  <a:lnTo>
                    <a:pt x="1" y="48"/>
                  </a:lnTo>
                  <a:lnTo>
                    <a:pt x="1" y="42"/>
                  </a:lnTo>
                  <a:lnTo>
                    <a:pt x="2" y="30"/>
                  </a:lnTo>
                  <a:lnTo>
                    <a:pt x="3" y="23"/>
                  </a:lnTo>
                  <a:lnTo>
                    <a:pt x="4" y="18"/>
                  </a:lnTo>
                  <a:lnTo>
                    <a:pt x="4" y="12"/>
                  </a:lnTo>
                  <a:lnTo>
                    <a:pt x="5" y="8"/>
                  </a:lnTo>
                  <a:lnTo>
                    <a:pt x="5" y="4"/>
                  </a:lnTo>
                  <a:lnTo>
                    <a:pt x="6" y="1"/>
                  </a:lnTo>
                  <a:lnTo>
                    <a:pt x="6" y="0"/>
                  </a:lnTo>
                  <a:lnTo>
                    <a:pt x="7" y="1"/>
                  </a:lnTo>
                  <a:lnTo>
                    <a:pt x="8" y="3"/>
                  </a:lnTo>
                  <a:lnTo>
                    <a:pt x="8" y="5"/>
                  </a:lnTo>
                  <a:lnTo>
                    <a:pt x="8" y="7"/>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63" name="Freeform 155"/>
            <p:cNvSpPr>
              <a:spLocks/>
            </p:cNvSpPr>
            <p:nvPr/>
          </p:nvSpPr>
          <p:spPr bwMode="auto">
            <a:xfrm>
              <a:off x="3108" y="2431"/>
              <a:ext cx="9" cy="236"/>
            </a:xfrm>
            <a:custGeom>
              <a:avLst/>
              <a:gdLst>
                <a:gd name="T0" fmla="*/ 0 w 9"/>
                <a:gd name="T1" fmla="*/ 0 h 236"/>
                <a:gd name="T2" fmla="*/ 0 w 9"/>
                <a:gd name="T3" fmla="*/ 3 h 236"/>
                <a:gd name="T4" fmla="*/ 1 w 9"/>
                <a:gd name="T5" fmla="*/ 8 h 236"/>
                <a:gd name="T6" fmla="*/ 1 w 9"/>
                <a:gd name="T7" fmla="*/ 13 h 236"/>
                <a:gd name="T8" fmla="*/ 1 w 9"/>
                <a:gd name="T9" fmla="*/ 18 h 236"/>
                <a:gd name="T10" fmla="*/ 1 w 9"/>
                <a:gd name="T11" fmla="*/ 25 h 236"/>
                <a:gd name="T12" fmla="*/ 1 w 9"/>
                <a:gd name="T13" fmla="*/ 31 h 236"/>
                <a:gd name="T14" fmla="*/ 2 w 9"/>
                <a:gd name="T15" fmla="*/ 39 h 236"/>
                <a:gd name="T16" fmla="*/ 2 w 9"/>
                <a:gd name="T17" fmla="*/ 47 h 236"/>
                <a:gd name="T18" fmla="*/ 2 w 9"/>
                <a:gd name="T19" fmla="*/ 64 h 236"/>
                <a:gd name="T20" fmla="*/ 3 w 9"/>
                <a:gd name="T21" fmla="*/ 82 h 236"/>
                <a:gd name="T22" fmla="*/ 3 w 9"/>
                <a:gd name="T23" fmla="*/ 102 h 236"/>
                <a:gd name="T24" fmla="*/ 4 w 9"/>
                <a:gd name="T25" fmla="*/ 121 h 236"/>
                <a:gd name="T26" fmla="*/ 4 w 9"/>
                <a:gd name="T27" fmla="*/ 141 h 236"/>
                <a:gd name="T28" fmla="*/ 5 w 9"/>
                <a:gd name="T29" fmla="*/ 160 h 236"/>
                <a:gd name="T30" fmla="*/ 5 w 9"/>
                <a:gd name="T31" fmla="*/ 178 h 236"/>
                <a:gd name="T32" fmla="*/ 5 w 9"/>
                <a:gd name="T33" fmla="*/ 186 h 236"/>
                <a:gd name="T34" fmla="*/ 6 w 9"/>
                <a:gd name="T35" fmla="*/ 194 h 236"/>
                <a:gd name="T36" fmla="*/ 6 w 9"/>
                <a:gd name="T37" fmla="*/ 201 h 236"/>
                <a:gd name="T38" fmla="*/ 6 w 9"/>
                <a:gd name="T39" fmla="*/ 208 h 236"/>
                <a:gd name="T40" fmla="*/ 6 w 9"/>
                <a:gd name="T41" fmla="*/ 215 h 236"/>
                <a:gd name="T42" fmla="*/ 7 w 9"/>
                <a:gd name="T43" fmla="*/ 220 h 236"/>
                <a:gd name="T44" fmla="*/ 7 w 9"/>
                <a:gd name="T45" fmla="*/ 225 h 236"/>
                <a:gd name="T46" fmla="*/ 7 w 9"/>
                <a:gd name="T47" fmla="*/ 230 h 236"/>
                <a:gd name="T48" fmla="*/ 8 w 9"/>
                <a:gd name="T49" fmla="*/ 233 h 236"/>
                <a:gd name="T50" fmla="*/ 8 w 9"/>
                <a:gd name="T51" fmla="*/ 235 h 2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
                <a:gd name="T79" fmla="*/ 0 h 236"/>
                <a:gd name="T80" fmla="*/ 9 w 9"/>
                <a:gd name="T81" fmla="*/ 236 h 2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 h="236">
                  <a:moveTo>
                    <a:pt x="0" y="0"/>
                  </a:moveTo>
                  <a:lnTo>
                    <a:pt x="0" y="3"/>
                  </a:lnTo>
                  <a:lnTo>
                    <a:pt x="1" y="8"/>
                  </a:lnTo>
                  <a:lnTo>
                    <a:pt x="1" y="13"/>
                  </a:lnTo>
                  <a:lnTo>
                    <a:pt x="1" y="18"/>
                  </a:lnTo>
                  <a:lnTo>
                    <a:pt x="1" y="25"/>
                  </a:lnTo>
                  <a:lnTo>
                    <a:pt x="1" y="31"/>
                  </a:lnTo>
                  <a:lnTo>
                    <a:pt x="2" y="39"/>
                  </a:lnTo>
                  <a:lnTo>
                    <a:pt x="2" y="47"/>
                  </a:lnTo>
                  <a:lnTo>
                    <a:pt x="2" y="64"/>
                  </a:lnTo>
                  <a:lnTo>
                    <a:pt x="3" y="82"/>
                  </a:lnTo>
                  <a:lnTo>
                    <a:pt x="3" y="102"/>
                  </a:lnTo>
                  <a:lnTo>
                    <a:pt x="4" y="121"/>
                  </a:lnTo>
                  <a:lnTo>
                    <a:pt x="4" y="141"/>
                  </a:lnTo>
                  <a:lnTo>
                    <a:pt x="5" y="160"/>
                  </a:lnTo>
                  <a:lnTo>
                    <a:pt x="5" y="178"/>
                  </a:lnTo>
                  <a:lnTo>
                    <a:pt x="5" y="186"/>
                  </a:lnTo>
                  <a:lnTo>
                    <a:pt x="6" y="194"/>
                  </a:lnTo>
                  <a:lnTo>
                    <a:pt x="6" y="201"/>
                  </a:lnTo>
                  <a:lnTo>
                    <a:pt x="6" y="208"/>
                  </a:lnTo>
                  <a:lnTo>
                    <a:pt x="6" y="215"/>
                  </a:lnTo>
                  <a:lnTo>
                    <a:pt x="7" y="220"/>
                  </a:lnTo>
                  <a:lnTo>
                    <a:pt x="7" y="225"/>
                  </a:lnTo>
                  <a:lnTo>
                    <a:pt x="7" y="230"/>
                  </a:lnTo>
                  <a:lnTo>
                    <a:pt x="8" y="233"/>
                  </a:lnTo>
                  <a:lnTo>
                    <a:pt x="8" y="235"/>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64" name="Freeform 156"/>
            <p:cNvSpPr>
              <a:spLocks/>
            </p:cNvSpPr>
            <p:nvPr/>
          </p:nvSpPr>
          <p:spPr bwMode="auto">
            <a:xfrm>
              <a:off x="3116" y="2554"/>
              <a:ext cx="14" cy="116"/>
            </a:xfrm>
            <a:custGeom>
              <a:avLst/>
              <a:gdLst>
                <a:gd name="T0" fmla="*/ 0 w 14"/>
                <a:gd name="T1" fmla="*/ 112 h 116"/>
                <a:gd name="T2" fmla="*/ 0 w 14"/>
                <a:gd name="T3" fmla="*/ 113 h 116"/>
                <a:gd name="T4" fmla="*/ 1 w 14"/>
                <a:gd name="T5" fmla="*/ 115 h 116"/>
                <a:gd name="T6" fmla="*/ 1 w 14"/>
                <a:gd name="T7" fmla="*/ 114 h 116"/>
                <a:gd name="T8" fmla="*/ 2 w 14"/>
                <a:gd name="T9" fmla="*/ 112 h 116"/>
                <a:gd name="T10" fmla="*/ 2 w 14"/>
                <a:gd name="T11" fmla="*/ 110 h 116"/>
                <a:gd name="T12" fmla="*/ 3 w 14"/>
                <a:gd name="T13" fmla="*/ 108 h 116"/>
                <a:gd name="T14" fmla="*/ 3 w 14"/>
                <a:gd name="T15" fmla="*/ 105 h 116"/>
                <a:gd name="T16" fmla="*/ 4 w 14"/>
                <a:gd name="T17" fmla="*/ 98 h 116"/>
                <a:gd name="T18" fmla="*/ 5 w 14"/>
                <a:gd name="T19" fmla="*/ 89 h 116"/>
                <a:gd name="T20" fmla="*/ 6 w 14"/>
                <a:gd name="T21" fmla="*/ 79 h 116"/>
                <a:gd name="T22" fmla="*/ 7 w 14"/>
                <a:gd name="T23" fmla="*/ 69 h 116"/>
                <a:gd name="T24" fmla="*/ 8 w 14"/>
                <a:gd name="T25" fmla="*/ 46 h 116"/>
                <a:gd name="T26" fmla="*/ 9 w 14"/>
                <a:gd name="T27" fmla="*/ 36 h 116"/>
                <a:gd name="T28" fmla="*/ 10 w 14"/>
                <a:gd name="T29" fmla="*/ 26 h 116"/>
                <a:gd name="T30" fmla="*/ 11 w 14"/>
                <a:gd name="T31" fmla="*/ 17 h 116"/>
                <a:gd name="T32" fmla="*/ 11 w 14"/>
                <a:gd name="T33" fmla="*/ 9 h 116"/>
                <a:gd name="T34" fmla="*/ 12 w 14"/>
                <a:gd name="T35" fmla="*/ 6 h 116"/>
                <a:gd name="T36" fmla="*/ 12 w 14"/>
                <a:gd name="T37" fmla="*/ 4 h 116"/>
                <a:gd name="T38" fmla="*/ 13 w 14"/>
                <a:gd name="T39" fmla="*/ 1 h 116"/>
                <a:gd name="T40" fmla="*/ 13 w 14"/>
                <a:gd name="T41" fmla="*/ 0 h 1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
                <a:gd name="T64" fmla="*/ 0 h 116"/>
                <a:gd name="T65" fmla="*/ 14 w 14"/>
                <a:gd name="T66" fmla="*/ 116 h 1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 h="116">
                  <a:moveTo>
                    <a:pt x="0" y="112"/>
                  </a:moveTo>
                  <a:lnTo>
                    <a:pt x="0" y="113"/>
                  </a:lnTo>
                  <a:lnTo>
                    <a:pt x="1" y="115"/>
                  </a:lnTo>
                  <a:lnTo>
                    <a:pt x="1" y="114"/>
                  </a:lnTo>
                  <a:lnTo>
                    <a:pt x="2" y="112"/>
                  </a:lnTo>
                  <a:lnTo>
                    <a:pt x="2" y="110"/>
                  </a:lnTo>
                  <a:lnTo>
                    <a:pt x="3" y="108"/>
                  </a:lnTo>
                  <a:lnTo>
                    <a:pt x="3" y="105"/>
                  </a:lnTo>
                  <a:lnTo>
                    <a:pt x="4" y="98"/>
                  </a:lnTo>
                  <a:lnTo>
                    <a:pt x="5" y="89"/>
                  </a:lnTo>
                  <a:lnTo>
                    <a:pt x="6" y="79"/>
                  </a:lnTo>
                  <a:lnTo>
                    <a:pt x="7" y="69"/>
                  </a:lnTo>
                  <a:lnTo>
                    <a:pt x="8" y="46"/>
                  </a:lnTo>
                  <a:lnTo>
                    <a:pt x="9" y="36"/>
                  </a:lnTo>
                  <a:lnTo>
                    <a:pt x="10" y="26"/>
                  </a:lnTo>
                  <a:lnTo>
                    <a:pt x="11" y="17"/>
                  </a:lnTo>
                  <a:lnTo>
                    <a:pt x="11" y="9"/>
                  </a:lnTo>
                  <a:lnTo>
                    <a:pt x="12" y="6"/>
                  </a:lnTo>
                  <a:lnTo>
                    <a:pt x="12" y="4"/>
                  </a:lnTo>
                  <a:lnTo>
                    <a:pt x="13" y="1"/>
                  </a:lnTo>
                  <a:lnTo>
                    <a:pt x="13"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65" name="Freeform 157"/>
            <p:cNvSpPr>
              <a:spLocks/>
            </p:cNvSpPr>
            <p:nvPr/>
          </p:nvSpPr>
          <p:spPr bwMode="auto">
            <a:xfrm>
              <a:off x="3129" y="2551"/>
              <a:ext cx="11" cy="38"/>
            </a:xfrm>
            <a:custGeom>
              <a:avLst/>
              <a:gdLst>
                <a:gd name="T0" fmla="*/ 0 w 11"/>
                <a:gd name="T1" fmla="*/ 3 h 38"/>
                <a:gd name="T2" fmla="*/ 1 w 11"/>
                <a:gd name="T3" fmla="*/ 1 h 38"/>
                <a:gd name="T4" fmla="*/ 1 w 11"/>
                <a:gd name="T5" fmla="*/ 0 h 38"/>
                <a:gd name="T6" fmla="*/ 2 w 11"/>
                <a:gd name="T7" fmla="*/ 1 h 38"/>
                <a:gd name="T8" fmla="*/ 3 w 11"/>
                <a:gd name="T9" fmla="*/ 2 h 38"/>
                <a:gd name="T10" fmla="*/ 3 w 11"/>
                <a:gd name="T11" fmla="*/ 4 h 38"/>
                <a:gd name="T12" fmla="*/ 4 w 11"/>
                <a:gd name="T13" fmla="*/ 7 h 38"/>
                <a:gd name="T14" fmla="*/ 5 w 11"/>
                <a:gd name="T15" fmla="*/ 10 h 38"/>
                <a:gd name="T16" fmla="*/ 5 w 11"/>
                <a:gd name="T17" fmla="*/ 14 h 38"/>
                <a:gd name="T18" fmla="*/ 7 w 11"/>
                <a:gd name="T19" fmla="*/ 21 h 38"/>
                <a:gd name="T20" fmla="*/ 8 w 11"/>
                <a:gd name="T21" fmla="*/ 28 h 38"/>
                <a:gd name="T22" fmla="*/ 8 w 11"/>
                <a:gd name="T23" fmla="*/ 31 h 38"/>
                <a:gd name="T24" fmla="*/ 9 w 11"/>
                <a:gd name="T25" fmla="*/ 34 h 38"/>
                <a:gd name="T26" fmla="*/ 9 w 11"/>
                <a:gd name="T27" fmla="*/ 36 h 38"/>
                <a:gd name="T28" fmla="*/ 10 w 11"/>
                <a:gd name="T29" fmla="*/ 37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
                <a:gd name="T46" fmla="*/ 0 h 38"/>
                <a:gd name="T47" fmla="*/ 11 w 11"/>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 h="38">
                  <a:moveTo>
                    <a:pt x="0" y="3"/>
                  </a:moveTo>
                  <a:lnTo>
                    <a:pt x="1" y="1"/>
                  </a:lnTo>
                  <a:lnTo>
                    <a:pt x="1" y="0"/>
                  </a:lnTo>
                  <a:lnTo>
                    <a:pt x="2" y="1"/>
                  </a:lnTo>
                  <a:lnTo>
                    <a:pt x="3" y="2"/>
                  </a:lnTo>
                  <a:lnTo>
                    <a:pt x="3" y="4"/>
                  </a:lnTo>
                  <a:lnTo>
                    <a:pt x="4" y="7"/>
                  </a:lnTo>
                  <a:lnTo>
                    <a:pt x="5" y="10"/>
                  </a:lnTo>
                  <a:lnTo>
                    <a:pt x="5" y="14"/>
                  </a:lnTo>
                  <a:lnTo>
                    <a:pt x="7" y="21"/>
                  </a:lnTo>
                  <a:lnTo>
                    <a:pt x="8" y="28"/>
                  </a:lnTo>
                  <a:lnTo>
                    <a:pt x="8" y="31"/>
                  </a:lnTo>
                  <a:lnTo>
                    <a:pt x="9" y="34"/>
                  </a:lnTo>
                  <a:lnTo>
                    <a:pt x="9" y="36"/>
                  </a:lnTo>
                  <a:lnTo>
                    <a:pt x="10" y="37"/>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66" name="Freeform 158"/>
            <p:cNvSpPr>
              <a:spLocks/>
            </p:cNvSpPr>
            <p:nvPr/>
          </p:nvSpPr>
          <p:spPr bwMode="auto">
            <a:xfrm>
              <a:off x="3139" y="2578"/>
              <a:ext cx="10" cy="11"/>
            </a:xfrm>
            <a:custGeom>
              <a:avLst/>
              <a:gdLst>
                <a:gd name="T0" fmla="*/ 0 w 10"/>
                <a:gd name="T1" fmla="*/ 10 h 11"/>
                <a:gd name="T2" fmla="*/ 1 w 10"/>
                <a:gd name="T3" fmla="*/ 10 h 11"/>
                <a:gd name="T4" fmla="*/ 2 w 10"/>
                <a:gd name="T5" fmla="*/ 10 h 11"/>
                <a:gd name="T6" fmla="*/ 3 w 10"/>
                <a:gd name="T7" fmla="*/ 9 h 11"/>
                <a:gd name="T8" fmla="*/ 5 w 10"/>
                <a:gd name="T9" fmla="*/ 7 h 11"/>
                <a:gd name="T10" fmla="*/ 7 w 10"/>
                <a:gd name="T11" fmla="*/ 4 h 11"/>
                <a:gd name="T12" fmla="*/ 9 w 10"/>
                <a:gd name="T13" fmla="*/ 0 h 11"/>
                <a:gd name="T14" fmla="*/ 0 60000 65536"/>
                <a:gd name="T15" fmla="*/ 0 60000 65536"/>
                <a:gd name="T16" fmla="*/ 0 60000 65536"/>
                <a:gd name="T17" fmla="*/ 0 60000 65536"/>
                <a:gd name="T18" fmla="*/ 0 60000 65536"/>
                <a:gd name="T19" fmla="*/ 0 60000 65536"/>
                <a:gd name="T20" fmla="*/ 0 60000 65536"/>
                <a:gd name="T21" fmla="*/ 0 w 10"/>
                <a:gd name="T22" fmla="*/ 0 h 11"/>
                <a:gd name="T23" fmla="*/ 10 w 10"/>
                <a:gd name="T24" fmla="*/ 11 h 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1">
                  <a:moveTo>
                    <a:pt x="0" y="10"/>
                  </a:moveTo>
                  <a:lnTo>
                    <a:pt x="1" y="10"/>
                  </a:lnTo>
                  <a:lnTo>
                    <a:pt x="2" y="10"/>
                  </a:lnTo>
                  <a:lnTo>
                    <a:pt x="3" y="9"/>
                  </a:lnTo>
                  <a:lnTo>
                    <a:pt x="5" y="7"/>
                  </a:lnTo>
                  <a:lnTo>
                    <a:pt x="7" y="4"/>
                  </a:lnTo>
                  <a:lnTo>
                    <a:pt x="9"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67" name="Freeform 159"/>
            <p:cNvSpPr>
              <a:spLocks/>
            </p:cNvSpPr>
            <p:nvPr/>
          </p:nvSpPr>
          <p:spPr bwMode="auto">
            <a:xfrm>
              <a:off x="3148" y="2511"/>
              <a:ext cx="9" cy="68"/>
            </a:xfrm>
            <a:custGeom>
              <a:avLst/>
              <a:gdLst>
                <a:gd name="T0" fmla="*/ 0 w 9"/>
                <a:gd name="T1" fmla="*/ 67 h 68"/>
                <a:gd name="T2" fmla="*/ 0 w 9"/>
                <a:gd name="T3" fmla="*/ 64 h 68"/>
                <a:gd name="T4" fmla="*/ 0 w 9"/>
                <a:gd name="T5" fmla="*/ 61 h 68"/>
                <a:gd name="T6" fmla="*/ 1 w 9"/>
                <a:gd name="T7" fmla="*/ 54 h 68"/>
                <a:gd name="T8" fmla="*/ 2 w 9"/>
                <a:gd name="T9" fmla="*/ 45 h 68"/>
                <a:gd name="T10" fmla="*/ 4 w 9"/>
                <a:gd name="T11" fmla="*/ 36 h 68"/>
                <a:gd name="T12" fmla="*/ 6 w 9"/>
                <a:gd name="T13" fmla="*/ 17 h 68"/>
                <a:gd name="T14" fmla="*/ 7 w 9"/>
                <a:gd name="T15" fmla="*/ 8 h 68"/>
                <a:gd name="T16" fmla="*/ 8 w 9"/>
                <a:gd name="T17" fmla="*/ 0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68"/>
                <a:gd name="T29" fmla="*/ 9 w 9"/>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68">
                  <a:moveTo>
                    <a:pt x="0" y="67"/>
                  </a:moveTo>
                  <a:lnTo>
                    <a:pt x="0" y="64"/>
                  </a:lnTo>
                  <a:lnTo>
                    <a:pt x="0" y="61"/>
                  </a:lnTo>
                  <a:lnTo>
                    <a:pt x="1" y="54"/>
                  </a:lnTo>
                  <a:lnTo>
                    <a:pt x="2" y="45"/>
                  </a:lnTo>
                  <a:lnTo>
                    <a:pt x="4" y="36"/>
                  </a:lnTo>
                  <a:lnTo>
                    <a:pt x="6" y="17"/>
                  </a:lnTo>
                  <a:lnTo>
                    <a:pt x="7" y="8"/>
                  </a:lnTo>
                  <a:lnTo>
                    <a:pt x="8"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68" name="Freeform 160"/>
            <p:cNvSpPr>
              <a:spLocks/>
            </p:cNvSpPr>
            <p:nvPr/>
          </p:nvSpPr>
          <p:spPr bwMode="auto">
            <a:xfrm>
              <a:off x="3156" y="2454"/>
              <a:ext cx="9" cy="58"/>
            </a:xfrm>
            <a:custGeom>
              <a:avLst/>
              <a:gdLst>
                <a:gd name="T0" fmla="*/ 0 w 9"/>
                <a:gd name="T1" fmla="*/ 57 h 58"/>
                <a:gd name="T2" fmla="*/ 2 w 9"/>
                <a:gd name="T3" fmla="*/ 42 h 58"/>
                <a:gd name="T4" fmla="*/ 4 w 9"/>
                <a:gd name="T5" fmla="*/ 27 h 58"/>
                <a:gd name="T6" fmla="*/ 6 w 9"/>
                <a:gd name="T7" fmla="*/ 13 h 58"/>
                <a:gd name="T8" fmla="*/ 8 w 9"/>
                <a:gd name="T9" fmla="*/ 0 h 58"/>
                <a:gd name="T10" fmla="*/ 0 60000 65536"/>
                <a:gd name="T11" fmla="*/ 0 60000 65536"/>
                <a:gd name="T12" fmla="*/ 0 60000 65536"/>
                <a:gd name="T13" fmla="*/ 0 60000 65536"/>
                <a:gd name="T14" fmla="*/ 0 60000 65536"/>
                <a:gd name="T15" fmla="*/ 0 w 9"/>
                <a:gd name="T16" fmla="*/ 0 h 58"/>
                <a:gd name="T17" fmla="*/ 9 w 9"/>
                <a:gd name="T18" fmla="*/ 58 h 58"/>
              </a:gdLst>
              <a:ahLst/>
              <a:cxnLst>
                <a:cxn ang="T10">
                  <a:pos x="T0" y="T1"/>
                </a:cxn>
                <a:cxn ang="T11">
                  <a:pos x="T2" y="T3"/>
                </a:cxn>
                <a:cxn ang="T12">
                  <a:pos x="T4" y="T5"/>
                </a:cxn>
                <a:cxn ang="T13">
                  <a:pos x="T6" y="T7"/>
                </a:cxn>
                <a:cxn ang="T14">
                  <a:pos x="T8" y="T9"/>
                </a:cxn>
              </a:cxnLst>
              <a:rect l="T15" t="T16" r="T17" b="T18"/>
              <a:pathLst>
                <a:path w="9" h="58">
                  <a:moveTo>
                    <a:pt x="0" y="57"/>
                  </a:moveTo>
                  <a:lnTo>
                    <a:pt x="2" y="42"/>
                  </a:lnTo>
                  <a:lnTo>
                    <a:pt x="4" y="27"/>
                  </a:lnTo>
                  <a:lnTo>
                    <a:pt x="6" y="13"/>
                  </a:lnTo>
                  <a:lnTo>
                    <a:pt x="8"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69" name="Freeform 161"/>
            <p:cNvSpPr>
              <a:spLocks/>
            </p:cNvSpPr>
            <p:nvPr/>
          </p:nvSpPr>
          <p:spPr bwMode="auto">
            <a:xfrm>
              <a:off x="3164" y="2397"/>
              <a:ext cx="9" cy="58"/>
            </a:xfrm>
            <a:custGeom>
              <a:avLst/>
              <a:gdLst>
                <a:gd name="T0" fmla="*/ 0 w 9"/>
                <a:gd name="T1" fmla="*/ 57 h 58"/>
                <a:gd name="T2" fmla="*/ 0 w 9"/>
                <a:gd name="T3" fmla="*/ 54 h 58"/>
                <a:gd name="T4" fmla="*/ 1 w 9"/>
                <a:gd name="T5" fmla="*/ 49 h 58"/>
                <a:gd name="T6" fmla="*/ 1 w 9"/>
                <a:gd name="T7" fmla="*/ 44 h 58"/>
                <a:gd name="T8" fmla="*/ 2 w 9"/>
                <a:gd name="T9" fmla="*/ 38 h 58"/>
                <a:gd name="T10" fmla="*/ 3 w 9"/>
                <a:gd name="T11" fmla="*/ 27 h 58"/>
                <a:gd name="T12" fmla="*/ 4 w 9"/>
                <a:gd name="T13" fmla="*/ 22 h 58"/>
                <a:gd name="T14" fmla="*/ 4 w 9"/>
                <a:gd name="T15" fmla="*/ 17 h 58"/>
                <a:gd name="T16" fmla="*/ 5 w 9"/>
                <a:gd name="T17" fmla="*/ 12 h 58"/>
                <a:gd name="T18" fmla="*/ 5 w 9"/>
                <a:gd name="T19" fmla="*/ 7 h 58"/>
                <a:gd name="T20" fmla="*/ 6 w 9"/>
                <a:gd name="T21" fmla="*/ 4 h 58"/>
                <a:gd name="T22" fmla="*/ 7 w 9"/>
                <a:gd name="T23" fmla="*/ 2 h 58"/>
                <a:gd name="T24" fmla="*/ 7 w 9"/>
                <a:gd name="T25" fmla="*/ 0 h 58"/>
                <a:gd name="T26" fmla="*/ 8 w 9"/>
                <a:gd name="T27" fmla="*/ 1 h 58"/>
                <a:gd name="T28" fmla="*/ 8 w 9"/>
                <a:gd name="T29" fmla="*/ 3 h 58"/>
                <a:gd name="T30" fmla="*/ 8 w 9"/>
                <a:gd name="T31" fmla="*/ 5 h 58"/>
                <a:gd name="T32" fmla="*/ 8 w 9"/>
                <a:gd name="T33" fmla="*/ 7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58"/>
                <a:gd name="T53" fmla="*/ 9 w 9"/>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58">
                  <a:moveTo>
                    <a:pt x="0" y="57"/>
                  </a:moveTo>
                  <a:lnTo>
                    <a:pt x="0" y="54"/>
                  </a:lnTo>
                  <a:lnTo>
                    <a:pt x="1" y="49"/>
                  </a:lnTo>
                  <a:lnTo>
                    <a:pt x="1" y="44"/>
                  </a:lnTo>
                  <a:lnTo>
                    <a:pt x="2" y="38"/>
                  </a:lnTo>
                  <a:lnTo>
                    <a:pt x="3" y="27"/>
                  </a:lnTo>
                  <a:lnTo>
                    <a:pt x="4" y="22"/>
                  </a:lnTo>
                  <a:lnTo>
                    <a:pt x="4" y="17"/>
                  </a:lnTo>
                  <a:lnTo>
                    <a:pt x="5" y="12"/>
                  </a:lnTo>
                  <a:lnTo>
                    <a:pt x="5" y="7"/>
                  </a:lnTo>
                  <a:lnTo>
                    <a:pt x="6" y="4"/>
                  </a:lnTo>
                  <a:lnTo>
                    <a:pt x="7" y="2"/>
                  </a:lnTo>
                  <a:lnTo>
                    <a:pt x="7" y="0"/>
                  </a:lnTo>
                  <a:lnTo>
                    <a:pt x="8" y="1"/>
                  </a:lnTo>
                  <a:lnTo>
                    <a:pt x="8" y="3"/>
                  </a:lnTo>
                  <a:lnTo>
                    <a:pt x="8" y="5"/>
                  </a:lnTo>
                  <a:lnTo>
                    <a:pt x="8" y="7"/>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70" name="Freeform 162"/>
            <p:cNvSpPr>
              <a:spLocks/>
            </p:cNvSpPr>
            <p:nvPr/>
          </p:nvSpPr>
          <p:spPr bwMode="auto">
            <a:xfrm>
              <a:off x="3172" y="2404"/>
              <a:ext cx="13" cy="222"/>
            </a:xfrm>
            <a:custGeom>
              <a:avLst/>
              <a:gdLst>
                <a:gd name="T0" fmla="*/ 0 w 13"/>
                <a:gd name="T1" fmla="*/ 0 h 222"/>
                <a:gd name="T2" fmla="*/ 0 w 13"/>
                <a:gd name="T3" fmla="*/ 3 h 222"/>
                <a:gd name="T4" fmla="*/ 1 w 13"/>
                <a:gd name="T5" fmla="*/ 6 h 222"/>
                <a:gd name="T6" fmla="*/ 1 w 13"/>
                <a:gd name="T7" fmla="*/ 11 h 222"/>
                <a:gd name="T8" fmla="*/ 1 w 13"/>
                <a:gd name="T9" fmla="*/ 16 h 222"/>
                <a:gd name="T10" fmla="*/ 2 w 13"/>
                <a:gd name="T11" fmla="*/ 21 h 222"/>
                <a:gd name="T12" fmla="*/ 2 w 13"/>
                <a:gd name="T13" fmla="*/ 27 h 222"/>
                <a:gd name="T14" fmla="*/ 3 w 13"/>
                <a:gd name="T15" fmla="*/ 41 h 222"/>
                <a:gd name="T16" fmla="*/ 4 w 13"/>
                <a:gd name="T17" fmla="*/ 55 h 222"/>
                <a:gd name="T18" fmla="*/ 4 w 13"/>
                <a:gd name="T19" fmla="*/ 72 h 222"/>
                <a:gd name="T20" fmla="*/ 5 w 13"/>
                <a:gd name="T21" fmla="*/ 89 h 222"/>
                <a:gd name="T22" fmla="*/ 6 w 13"/>
                <a:gd name="T23" fmla="*/ 106 h 222"/>
                <a:gd name="T24" fmla="*/ 7 w 13"/>
                <a:gd name="T25" fmla="*/ 124 h 222"/>
                <a:gd name="T26" fmla="*/ 8 w 13"/>
                <a:gd name="T27" fmla="*/ 141 h 222"/>
                <a:gd name="T28" fmla="*/ 8 w 13"/>
                <a:gd name="T29" fmla="*/ 158 h 222"/>
                <a:gd name="T30" fmla="*/ 9 w 13"/>
                <a:gd name="T31" fmla="*/ 174 h 222"/>
                <a:gd name="T32" fmla="*/ 10 w 13"/>
                <a:gd name="T33" fmla="*/ 188 h 222"/>
                <a:gd name="T34" fmla="*/ 10 w 13"/>
                <a:gd name="T35" fmla="*/ 195 h 222"/>
                <a:gd name="T36" fmla="*/ 11 w 13"/>
                <a:gd name="T37" fmla="*/ 201 h 222"/>
                <a:gd name="T38" fmla="*/ 11 w 13"/>
                <a:gd name="T39" fmla="*/ 207 h 222"/>
                <a:gd name="T40" fmla="*/ 11 w 13"/>
                <a:gd name="T41" fmla="*/ 213 h 222"/>
                <a:gd name="T42" fmla="*/ 12 w 13"/>
                <a:gd name="T43" fmla="*/ 217 h 222"/>
                <a:gd name="T44" fmla="*/ 12 w 13"/>
                <a:gd name="T45" fmla="*/ 221 h 2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
                <a:gd name="T70" fmla="*/ 0 h 222"/>
                <a:gd name="T71" fmla="*/ 13 w 13"/>
                <a:gd name="T72" fmla="*/ 222 h 2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 h="222">
                  <a:moveTo>
                    <a:pt x="0" y="0"/>
                  </a:moveTo>
                  <a:lnTo>
                    <a:pt x="0" y="3"/>
                  </a:lnTo>
                  <a:lnTo>
                    <a:pt x="1" y="6"/>
                  </a:lnTo>
                  <a:lnTo>
                    <a:pt x="1" y="11"/>
                  </a:lnTo>
                  <a:lnTo>
                    <a:pt x="1" y="16"/>
                  </a:lnTo>
                  <a:lnTo>
                    <a:pt x="2" y="21"/>
                  </a:lnTo>
                  <a:lnTo>
                    <a:pt x="2" y="27"/>
                  </a:lnTo>
                  <a:lnTo>
                    <a:pt x="3" y="41"/>
                  </a:lnTo>
                  <a:lnTo>
                    <a:pt x="4" y="55"/>
                  </a:lnTo>
                  <a:lnTo>
                    <a:pt x="4" y="72"/>
                  </a:lnTo>
                  <a:lnTo>
                    <a:pt x="5" y="89"/>
                  </a:lnTo>
                  <a:lnTo>
                    <a:pt x="6" y="106"/>
                  </a:lnTo>
                  <a:lnTo>
                    <a:pt x="7" y="124"/>
                  </a:lnTo>
                  <a:lnTo>
                    <a:pt x="8" y="141"/>
                  </a:lnTo>
                  <a:lnTo>
                    <a:pt x="8" y="158"/>
                  </a:lnTo>
                  <a:lnTo>
                    <a:pt x="9" y="174"/>
                  </a:lnTo>
                  <a:lnTo>
                    <a:pt x="10" y="188"/>
                  </a:lnTo>
                  <a:lnTo>
                    <a:pt x="10" y="195"/>
                  </a:lnTo>
                  <a:lnTo>
                    <a:pt x="11" y="201"/>
                  </a:lnTo>
                  <a:lnTo>
                    <a:pt x="11" y="207"/>
                  </a:lnTo>
                  <a:lnTo>
                    <a:pt x="11" y="213"/>
                  </a:lnTo>
                  <a:lnTo>
                    <a:pt x="12" y="217"/>
                  </a:lnTo>
                  <a:lnTo>
                    <a:pt x="12" y="221"/>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71" name="Freeform 163"/>
            <p:cNvSpPr>
              <a:spLocks/>
            </p:cNvSpPr>
            <p:nvPr/>
          </p:nvSpPr>
          <p:spPr bwMode="auto">
            <a:xfrm>
              <a:off x="3184" y="2625"/>
              <a:ext cx="10" cy="22"/>
            </a:xfrm>
            <a:custGeom>
              <a:avLst/>
              <a:gdLst>
                <a:gd name="T0" fmla="*/ 0 w 10"/>
                <a:gd name="T1" fmla="*/ 0 h 22"/>
                <a:gd name="T2" fmla="*/ 2 w 10"/>
                <a:gd name="T3" fmla="*/ 8 h 22"/>
                <a:gd name="T4" fmla="*/ 3 w 10"/>
                <a:gd name="T5" fmla="*/ 11 h 22"/>
                <a:gd name="T6" fmla="*/ 4 w 10"/>
                <a:gd name="T7" fmla="*/ 14 h 22"/>
                <a:gd name="T8" fmla="*/ 6 w 10"/>
                <a:gd name="T9" fmla="*/ 17 h 22"/>
                <a:gd name="T10" fmla="*/ 7 w 10"/>
                <a:gd name="T11" fmla="*/ 19 h 22"/>
                <a:gd name="T12" fmla="*/ 8 w 10"/>
                <a:gd name="T13" fmla="*/ 20 h 22"/>
                <a:gd name="T14" fmla="*/ 9 w 10"/>
                <a:gd name="T15" fmla="*/ 21 h 22"/>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22"/>
                <a:gd name="T26" fmla="*/ 10 w 10"/>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22">
                  <a:moveTo>
                    <a:pt x="0" y="0"/>
                  </a:moveTo>
                  <a:lnTo>
                    <a:pt x="2" y="8"/>
                  </a:lnTo>
                  <a:lnTo>
                    <a:pt x="3" y="11"/>
                  </a:lnTo>
                  <a:lnTo>
                    <a:pt x="4" y="14"/>
                  </a:lnTo>
                  <a:lnTo>
                    <a:pt x="6" y="17"/>
                  </a:lnTo>
                  <a:lnTo>
                    <a:pt x="7" y="19"/>
                  </a:lnTo>
                  <a:lnTo>
                    <a:pt x="8" y="20"/>
                  </a:lnTo>
                  <a:lnTo>
                    <a:pt x="9" y="21"/>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72" name="Freeform 164"/>
            <p:cNvSpPr>
              <a:spLocks/>
            </p:cNvSpPr>
            <p:nvPr/>
          </p:nvSpPr>
          <p:spPr bwMode="auto">
            <a:xfrm>
              <a:off x="3193" y="2622"/>
              <a:ext cx="14" cy="25"/>
            </a:xfrm>
            <a:custGeom>
              <a:avLst/>
              <a:gdLst>
                <a:gd name="T0" fmla="*/ 0 w 14"/>
                <a:gd name="T1" fmla="*/ 24 h 25"/>
                <a:gd name="T2" fmla="*/ 1 w 14"/>
                <a:gd name="T3" fmla="*/ 23 h 25"/>
                <a:gd name="T4" fmla="*/ 3 w 14"/>
                <a:gd name="T5" fmla="*/ 22 h 25"/>
                <a:gd name="T6" fmla="*/ 4 w 14"/>
                <a:gd name="T7" fmla="*/ 19 h 25"/>
                <a:gd name="T8" fmla="*/ 6 w 14"/>
                <a:gd name="T9" fmla="*/ 17 h 25"/>
                <a:gd name="T10" fmla="*/ 8 w 14"/>
                <a:gd name="T11" fmla="*/ 13 h 25"/>
                <a:gd name="T12" fmla="*/ 10 w 14"/>
                <a:gd name="T13" fmla="*/ 9 h 25"/>
                <a:gd name="T14" fmla="*/ 13 w 14"/>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25"/>
                <a:gd name="T26" fmla="*/ 14 w 14"/>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25">
                  <a:moveTo>
                    <a:pt x="0" y="24"/>
                  </a:moveTo>
                  <a:lnTo>
                    <a:pt x="1" y="23"/>
                  </a:lnTo>
                  <a:lnTo>
                    <a:pt x="3" y="22"/>
                  </a:lnTo>
                  <a:lnTo>
                    <a:pt x="4" y="19"/>
                  </a:lnTo>
                  <a:lnTo>
                    <a:pt x="6" y="17"/>
                  </a:lnTo>
                  <a:lnTo>
                    <a:pt x="8" y="13"/>
                  </a:lnTo>
                  <a:lnTo>
                    <a:pt x="10" y="9"/>
                  </a:lnTo>
                  <a:lnTo>
                    <a:pt x="13"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73" name="Freeform 165"/>
            <p:cNvSpPr>
              <a:spLocks/>
            </p:cNvSpPr>
            <p:nvPr/>
          </p:nvSpPr>
          <p:spPr bwMode="auto">
            <a:xfrm>
              <a:off x="3206" y="2539"/>
              <a:ext cx="10" cy="84"/>
            </a:xfrm>
            <a:custGeom>
              <a:avLst/>
              <a:gdLst>
                <a:gd name="T0" fmla="*/ 0 w 10"/>
                <a:gd name="T1" fmla="*/ 83 h 84"/>
                <a:gd name="T2" fmla="*/ 0 w 10"/>
                <a:gd name="T3" fmla="*/ 81 h 84"/>
                <a:gd name="T4" fmla="*/ 1 w 10"/>
                <a:gd name="T5" fmla="*/ 80 h 84"/>
                <a:gd name="T6" fmla="*/ 1 w 10"/>
                <a:gd name="T7" fmla="*/ 75 h 84"/>
                <a:gd name="T8" fmla="*/ 1 w 10"/>
                <a:gd name="T9" fmla="*/ 68 h 84"/>
                <a:gd name="T10" fmla="*/ 1 w 10"/>
                <a:gd name="T11" fmla="*/ 60 h 84"/>
                <a:gd name="T12" fmla="*/ 2 w 10"/>
                <a:gd name="T13" fmla="*/ 52 h 84"/>
                <a:gd name="T14" fmla="*/ 2 w 10"/>
                <a:gd name="T15" fmla="*/ 43 h 84"/>
                <a:gd name="T16" fmla="*/ 2 w 10"/>
                <a:gd name="T17" fmla="*/ 34 h 84"/>
                <a:gd name="T18" fmla="*/ 2 w 10"/>
                <a:gd name="T19" fmla="*/ 26 h 84"/>
                <a:gd name="T20" fmla="*/ 2 w 10"/>
                <a:gd name="T21" fmla="*/ 18 h 84"/>
                <a:gd name="T22" fmla="*/ 3 w 10"/>
                <a:gd name="T23" fmla="*/ 12 h 84"/>
                <a:gd name="T24" fmla="*/ 3 w 10"/>
                <a:gd name="T25" fmla="*/ 6 h 84"/>
                <a:gd name="T26" fmla="*/ 4 w 10"/>
                <a:gd name="T27" fmla="*/ 4 h 84"/>
                <a:gd name="T28" fmla="*/ 4 w 10"/>
                <a:gd name="T29" fmla="*/ 2 h 84"/>
                <a:gd name="T30" fmla="*/ 4 w 10"/>
                <a:gd name="T31" fmla="*/ 1 h 84"/>
                <a:gd name="T32" fmla="*/ 5 w 10"/>
                <a:gd name="T33" fmla="*/ 0 h 84"/>
                <a:gd name="T34" fmla="*/ 6 w 10"/>
                <a:gd name="T35" fmla="*/ 0 h 84"/>
                <a:gd name="T36" fmla="*/ 7 w 10"/>
                <a:gd name="T37" fmla="*/ 1 h 84"/>
                <a:gd name="T38" fmla="*/ 7 w 10"/>
                <a:gd name="T39" fmla="*/ 2 h 84"/>
                <a:gd name="T40" fmla="*/ 8 w 10"/>
                <a:gd name="T41" fmla="*/ 5 h 84"/>
                <a:gd name="T42" fmla="*/ 9 w 10"/>
                <a:gd name="T43" fmla="*/ 8 h 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
                <a:gd name="T67" fmla="*/ 0 h 84"/>
                <a:gd name="T68" fmla="*/ 10 w 10"/>
                <a:gd name="T69" fmla="*/ 84 h 8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 h="84">
                  <a:moveTo>
                    <a:pt x="0" y="83"/>
                  </a:moveTo>
                  <a:lnTo>
                    <a:pt x="0" y="81"/>
                  </a:lnTo>
                  <a:lnTo>
                    <a:pt x="1" y="80"/>
                  </a:lnTo>
                  <a:lnTo>
                    <a:pt x="1" y="75"/>
                  </a:lnTo>
                  <a:lnTo>
                    <a:pt x="1" y="68"/>
                  </a:lnTo>
                  <a:lnTo>
                    <a:pt x="1" y="60"/>
                  </a:lnTo>
                  <a:lnTo>
                    <a:pt x="2" y="52"/>
                  </a:lnTo>
                  <a:lnTo>
                    <a:pt x="2" y="43"/>
                  </a:lnTo>
                  <a:lnTo>
                    <a:pt x="2" y="34"/>
                  </a:lnTo>
                  <a:lnTo>
                    <a:pt x="2" y="26"/>
                  </a:lnTo>
                  <a:lnTo>
                    <a:pt x="2" y="18"/>
                  </a:lnTo>
                  <a:lnTo>
                    <a:pt x="3" y="12"/>
                  </a:lnTo>
                  <a:lnTo>
                    <a:pt x="3" y="6"/>
                  </a:lnTo>
                  <a:lnTo>
                    <a:pt x="4" y="4"/>
                  </a:lnTo>
                  <a:lnTo>
                    <a:pt x="4" y="2"/>
                  </a:lnTo>
                  <a:lnTo>
                    <a:pt x="4" y="1"/>
                  </a:lnTo>
                  <a:lnTo>
                    <a:pt x="5" y="0"/>
                  </a:lnTo>
                  <a:lnTo>
                    <a:pt x="6" y="0"/>
                  </a:lnTo>
                  <a:lnTo>
                    <a:pt x="7" y="1"/>
                  </a:lnTo>
                  <a:lnTo>
                    <a:pt x="7" y="2"/>
                  </a:lnTo>
                  <a:lnTo>
                    <a:pt x="8" y="5"/>
                  </a:lnTo>
                  <a:lnTo>
                    <a:pt x="9" y="8"/>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74" name="Freeform 166"/>
            <p:cNvSpPr>
              <a:spLocks/>
            </p:cNvSpPr>
            <p:nvPr/>
          </p:nvSpPr>
          <p:spPr bwMode="auto">
            <a:xfrm>
              <a:off x="3215" y="2547"/>
              <a:ext cx="54" cy="321"/>
            </a:xfrm>
            <a:custGeom>
              <a:avLst/>
              <a:gdLst>
                <a:gd name="T0" fmla="*/ 0 w 54"/>
                <a:gd name="T1" fmla="*/ 0 h 321"/>
                <a:gd name="T2" fmla="*/ 1 w 54"/>
                <a:gd name="T3" fmla="*/ 4 h 321"/>
                <a:gd name="T4" fmla="*/ 2 w 54"/>
                <a:gd name="T5" fmla="*/ 10 h 321"/>
                <a:gd name="T6" fmla="*/ 4 w 54"/>
                <a:gd name="T7" fmla="*/ 17 h 321"/>
                <a:gd name="T8" fmla="*/ 5 w 54"/>
                <a:gd name="T9" fmla="*/ 25 h 321"/>
                <a:gd name="T10" fmla="*/ 5 w 54"/>
                <a:gd name="T11" fmla="*/ 34 h 321"/>
                <a:gd name="T12" fmla="*/ 7 w 54"/>
                <a:gd name="T13" fmla="*/ 43 h 321"/>
                <a:gd name="T14" fmla="*/ 9 w 54"/>
                <a:gd name="T15" fmla="*/ 54 h 321"/>
                <a:gd name="T16" fmla="*/ 10 w 54"/>
                <a:gd name="T17" fmla="*/ 65 h 321"/>
                <a:gd name="T18" fmla="*/ 12 w 54"/>
                <a:gd name="T19" fmla="*/ 77 h 321"/>
                <a:gd name="T20" fmla="*/ 14 w 54"/>
                <a:gd name="T21" fmla="*/ 90 h 321"/>
                <a:gd name="T22" fmla="*/ 18 w 54"/>
                <a:gd name="T23" fmla="*/ 115 h 321"/>
                <a:gd name="T24" fmla="*/ 22 w 54"/>
                <a:gd name="T25" fmla="*/ 143 h 321"/>
                <a:gd name="T26" fmla="*/ 26 w 54"/>
                <a:gd name="T27" fmla="*/ 171 h 321"/>
                <a:gd name="T28" fmla="*/ 29 w 54"/>
                <a:gd name="T29" fmla="*/ 198 h 321"/>
                <a:gd name="T30" fmla="*/ 33 w 54"/>
                <a:gd name="T31" fmla="*/ 224 h 321"/>
                <a:gd name="T32" fmla="*/ 35 w 54"/>
                <a:gd name="T33" fmla="*/ 236 h 321"/>
                <a:gd name="T34" fmla="*/ 37 w 54"/>
                <a:gd name="T35" fmla="*/ 248 h 321"/>
                <a:gd name="T36" fmla="*/ 39 w 54"/>
                <a:gd name="T37" fmla="*/ 260 h 321"/>
                <a:gd name="T38" fmla="*/ 41 w 54"/>
                <a:gd name="T39" fmla="*/ 270 h 321"/>
                <a:gd name="T40" fmla="*/ 43 w 54"/>
                <a:gd name="T41" fmla="*/ 280 h 321"/>
                <a:gd name="T42" fmla="*/ 44 w 54"/>
                <a:gd name="T43" fmla="*/ 289 h 321"/>
                <a:gd name="T44" fmla="*/ 46 w 54"/>
                <a:gd name="T45" fmla="*/ 297 h 321"/>
                <a:gd name="T46" fmla="*/ 48 w 54"/>
                <a:gd name="T47" fmla="*/ 304 h 321"/>
                <a:gd name="T48" fmla="*/ 49 w 54"/>
                <a:gd name="T49" fmla="*/ 310 h 321"/>
                <a:gd name="T50" fmla="*/ 51 w 54"/>
                <a:gd name="T51" fmla="*/ 315 h 321"/>
                <a:gd name="T52" fmla="*/ 52 w 54"/>
                <a:gd name="T53" fmla="*/ 318 h 321"/>
                <a:gd name="T54" fmla="*/ 53 w 54"/>
                <a:gd name="T55" fmla="*/ 320 h 3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4"/>
                <a:gd name="T85" fmla="*/ 0 h 321"/>
                <a:gd name="T86" fmla="*/ 54 w 54"/>
                <a:gd name="T87" fmla="*/ 321 h 3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4" h="321">
                  <a:moveTo>
                    <a:pt x="0" y="0"/>
                  </a:moveTo>
                  <a:lnTo>
                    <a:pt x="1" y="4"/>
                  </a:lnTo>
                  <a:lnTo>
                    <a:pt x="2" y="10"/>
                  </a:lnTo>
                  <a:lnTo>
                    <a:pt x="4" y="17"/>
                  </a:lnTo>
                  <a:lnTo>
                    <a:pt x="5" y="25"/>
                  </a:lnTo>
                  <a:lnTo>
                    <a:pt x="5" y="34"/>
                  </a:lnTo>
                  <a:lnTo>
                    <a:pt x="7" y="43"/>
                  </a:lnTo>
                  <a:lnTo>
                    <a:pt x="9" y="54"/>
                  </a:lnTo>
                  <a:lnTo>
                    <a:pt x="10" y="65"/>
                  </a:lnTo>
                  <a:lnTo>
                    <a:pt x="12" y="77"/>
                  </a:lnTo>
                  <a:lnTo>
                    <a:pt x="14" y="90"/>
                  </a:lnTo>
                  <a:lnTo>
                    <a:pt x="18" y="115"/>
                  </a:lnTo>
                  <a:lnTo>
                    <a:pt x="22" y="143"/>
                  </a:lnTo>
                  <a:lnTo>
                    <a:pt x="26" y="171"/>
                  </a:lnTo>
                  <a:lnTo>
                    <a:pt x="29" y="198"/>
                  </a:lnTo>
                  <a:lnTo>
                    <a:pt x="33" y="224"/>
                  </a:lnTo>
                  <a:lnTo>
                    <a:pt x="35" y="236"/>
                  </a:lnTo>
                  <a:lnTo>
                    <a:pt x="37" y="248"/>
                  </a:lnTo>
                  <a:lnTo>
                    <a:pt x="39" y="260"/>
                  </a:lnTo>
                  <a:lnTo>
                    <a:pt x="41" y="270"/>
                  </a:lnTo>
                  <a:lnTo>
                    <a:pt x="43" y="280"/>
                  </a:lnTo>
                  <a:lnTo>
                    <a:pt x="44" y="289"/>
                  </a:lnTo>
                  <a:lnTo>
                    <a:pt x="46" y="297"/>
                  </a:lnTo>
                  <a:lnTo>
                    <a:pt x="48" y="304"/>
                  </a:lnTo>
                  <a:lnTo>
                    <a:pt x="49" y="310"/>
                  </a:lnTo>
                  <a:lnTo>
                    <a:pt x="51" y="315"/>
                  </a:lnTo>
                  <a:lnTo>
                    <a:pt x="52" y="318"/>
                  </a:lnTo>
                  <a:lnTo>
                    <a:pt x="53" y="32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75" name="Freeform 167"/>
            <p:cNvSpPr>
              <a:spLocks/>
            </p:cNvSpPr>
            <p:nvPr/>
          </p:nvSpPr>
          <p:spPr bwMode="auto">
            <a:xfrm>
              <a:off x="3268" y="2625"/>
              <a:ext cx="16" cy="243"/>
            </a:xfrm>
            <a:custGeom>
              <a:avLst/>
              <a:gdLst>
                <a:gd name="T0" fmla="*/ 0 w 16"/>
                <a:gd name="T1" fmla="*/ 242 h 243"/>
                <a:gd name="T2" fmla="*/ 0 w 16"/>
                <a:gd name="T3" fmla="*/ 242 h 243"/>
                <a:gd name="T4" fmla="*/ 1 w 16"/>
                <a:gd name="T5" fmla="*/ 242 h 243"/>
                <a:gd name="T6" fmla="*/ 2 w 16"/>
                <a:gd name="T7" fmla="*/ 240 h 243"/>
                <a:gd name="T8" fmla="*/ 3 w 16"/>
                <a:gd name="T9" fmla="*/ 237 h 243"/>
                <a:gd name="T10" fmla="*/ 4 w 16"/>
                <a:gd name="T11" fmla="*/ 232 h 243"/>
                <a:gd name="T12" fmla="*/ 4 w 16"/>
                <a:gd name="T13" fmla="*/ 227 h 243"/>
                <a:gd name="T14" fmla="*/ 5 w 16"/>
                <a:gd name="T15" fmla="*/ 222 h 243"/>
                <a:gd name="T16" fmla="*/ 6 w 16"/>
                <a:gd name="T17" fmla="*/ 215 h 243"/>
                <a:gd name="T18" fmla="*/ 6 w 16"/>
                <a:gd name="T19" fmla="*/ 207 h 243"/>
                <a:gd name="T20" fmla="*/ 7 w 16"/>
                <a:gd name="T21" fmla="*/ 199 h 243"/>
                <a:gd name="T22" fmla="*/ 7 w 16"/>
                <a:gd name="T23" fmla="*/ 190 h 243"/>
                <a:gd name="T24" fmla="*/ 8 w 16"/>
                <a:gd name="T25" fmla="*/ 181 h 243"/>
                <a:gd name="T26" fmla="*/ 9 w 16"/>
                <a:gd name="T27" fmla="*/ 161 h 243"/>
                <a:gd name="T28" fmla="*/ 10 w 16"/>
                <a:gd name="T29" fmla="*/ 140 h 243"/>
                <a:gd name="T30" fmla="*/ 10 w 16"/>
                <a:gd name="T31" fmla="*/ 118 h 243"/>
                <a:gd name="T32" fmla="*/ 11 w 16"/>
                <a:gd name="T33" fmla="*/ 96 h 243"/>
                <a:gd name="T34" fmla="*/ 12 w 16"/>
                <a:gd name="T35" fmla="*/ 76 h 243"/>
                <a:gd name="T36" fmla="*/ 12 w 16"/>
                <a:gd name="T37" fmla="*/ 56 h 243"/>
                <a:gd name="T38" fmla="*/ 12 w 16"/>
                <a:gd name="T39" fmla="*/ 46 h 243"/>
                <a:gd name="T40" fmla="*/ 13 w 16"/>
                <a:gd name="T41" fmla="*/ 37 h 243"/>
                <a:gd name="T42" fmla="*/ 13 w 16"/>
                <a:gd name="T43" fmla="*/ 29 h 243"/>
                <a:gd name="T44" fmla="*/ 13 w 16"/>
                <a:gd name="T45" fmla="*/ 22 h 243"/>
                <a:gd name="T46" fmla="*/ 14 w 16"/>
                <a:gd name="T47" fmla="*/ 16 h 243"/>
                <a:gd name="T48" fmla="*/ 14 w 16"/>
                <a:gd name="T49" fmla="*/ 9 h 243"/>
                <a:gd name="T50" fmla="*/ 15 w 16"/>
                <a:gd name="T51" fmla="*/ 4 h 243"/>
                <a:gd name="T52" fmla="*/ 15 w 16"/>
                <a:gd name="T53" fmla="*/ 0 h 24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
                <a:gd name="T82" fmla="*/ 0 h 243"/>
                <a:gd name="T83" fmla="*/ 16 w 16"/>
                <a:gd name="T84" fmla="*/ 243 h 24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 h="243">
                  <a:moveTo>
                    <a:pt x="0" y="242"/>
                  </a:moveTo>
                  <a:lnTo>
                    <a:pt x="0" y="242"/>
                  </a:lnTo>
                  <a:lnTo>
                    <a:pt x="1" y="242"/>
                  </a:lnTo>
                  <a:lnTo>
                    <a:pt x="2" y="240"/>
                  </a:lnTo>
                  <a:lnTo>
                    <a:pt x="3" y="237"/>
                  </a:lnTo>
                  <a:lnTo>
                    <a:pt x="4" y="232"/>
                  </a:lnTo>
                  <a:lnTo>
                    <a:pt x="4" y="227"/>
                  </a:lnTo>
                  <a:lnTo>
                    <a:pt x="5" y="222"/>
                  </a:lnTo>
                  <a:lnTo>
                    <a:pt x="6" y="215"/>
                  </a:lnTo>
                  <a:lnTo>
                    <a:pt x="6" y="207"/>
                  </a:lnTo>
                  <a:lnTo>
                    <a:pt x="7" y="199"/>
                  </a:lnTo>
                  <a:lnTo>
                    <a:pt x="7" y="190"/>
                  </a:lnTo>
                  <a:lnTo>
                    <a:pt x="8" y="181"/>
                  </a:lnTo>
                  <a:lnTo>
                    <a:pt x="9" y="161"/>
                  </a:lnTo>
                  <a:lnTo>
                    <a:pt x="10" y="140"/>
                  </a:lnTo>
                  <a:lnTo>
                    <a:pt x="10" y="118"/>
                  </a:lnTo>
                  <a:lnTo>
                    <a:pt x="11" y="96"/>
                  </a:lnTo>
                  <a:lnTo>
                    <a:pt x="12" y="76"/>
                  </a:lnTo>
                  <a:lnTo>
                    <a:pt x="12" y="56"/>
                  </a:lnTo>
                  <a:lnTo>
                    <a:pt x="12" y="46"/>
                  </a:lnTo>
                  <a:lnTo>
                    <a:pt x="13" y="37"/>
                  </a:lnTo>
                  <a:lnTo>
                    <a:pt x="13" y="29"/>
                  </a:lnTo>
                  <a:lnTo>
                    <a:pt x="13" y="22"/>
                  </a:lnTo>
                  <a:lnTo>
                    <a:pt x="14" y="16"/>
                  </a:lnTo>
                  <a:lnTo>
                    <a:pt x="14" y="9"/>
                  </a:lnTo>
                  <a:lnTo>
                    <a:pt x="15" y="4"/>
                  </a:lnTo>
                  <a:lnTo>
                    <a:pt x="15"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76" name="Freeform 168"/>
            <p:cNvSpPr>
              <a:spLocks/>
            </p:cNvSpPr>
            <p:nvPr/>
          </p:nvSpPr>
          <p:spPr bwMode="auto">
            <a:xfrm>
              <a:off x="3283" y="2623"/>
              <a:ext cx="13" cy="24"/>
            </a:xfrm>
            <a:custGeom>
              <a:avLst/>
              <a:gdLst>
                <a:gd name="T0" fmla="*/ 0 w 13"/>
                <a:gd name="T1" fmla="*/ 2 h 24"/>
                <a:gd name="T2" fmla="*/ 0 w 13"/>
                <a:gd name="T3" fmla="*/ 1 h 24"/>
                <a:gd name="T4" fmla="*/ 1 w 13"/>
                <a:gd name="T5" fmla="*/ 0 h 24"/>
                <a:gd name="T6" fmla="*/ 2 w 13"/>
                <a:gd name="T7" fmla="*/ 1 h 24"/>
                <a:gd name="T8" fmla="*/ 3 w 13"/>
                <a:gd name="T9" fmla="*/ 2 h 24"/>
                <a:gd name="T10" fmla="*/ 4 w 13"/>
                <a:gd name="T11" fmla="*/ 4 h 24"/>
                <a:gd name="T12" fmla="*/ 7 w 13"/>
                <a:gd name="T13" fmla="*/ 9 h 24"/>
                <a:gd name="T14" fmla="*/ 9 w 13"/>
                <a:gd name="T15" fmla="*/ 14 h 24"/>
                <a:gd name="T16" fmla="*/ 10 w 13"/>
                <a:gd name="T17" fmla="*/ 18 h 24"/>
                <a:gd name="T18" fmla="*/ 11 w 13"/>
                <a:gd name="T19" fmla="*/ 20 h 24"/>
                <a:gd name="T20" fmla="*/ 11 w 13"/>
                <a:gd name="T21" fmla="*/ 21 h 24"/>
                <a:gd name="T22" fmla="*/ 12 w 13"/>
                <a:gd name="T23" fmla="*/ 23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24"/>
                <a:gd name="T38" fmla="*/ 13 w 13"/>
                <a:gd name="T39" fmla="*/ 24 h 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24">
                  <a:moveTo>
                    <a:pt x="0" y="2"/>
                  </a:moveTo>
                  <a:lnTo>
                    <a:pt x="0" y="1"/>
                  </a:lnTo>
                  <a:lnTo>
                    <a:pt x="1" y="0"/>
                  </a:lnTo>
                  <a:lnTo>
                    <a:pt x="2" y="1"/>
                  </a:lnTo>
                  <a:lnTo>
                    <a:pt x="3" y="2"/>
                  </a:lnTo>
                  <a:lnTo>
                    <a:pt x="4" y="4"/>
                  </a:lnTo>
                  <a:lnTo>
                    <a:pt x="7" y="9"/>
                  </a:lnTo>
                  <a:lnTo>
                    <a:pt x="9" y="14"/>
                  </a:lnTo>
                  <a:lnTo>
                    <a:pt x="10" y="18"/>
                  </a:lnTo>
                  <a:lnTo>
                    <a:pt x="11" y="20"/>
                  </a:lnTo>
                  <a:lnTo>
                    <a:pt x="11" y="21"/>
                  </a:lnTo>
                  <a:lnTo>
                    <a:pt x="12" y="23"/>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77" name="Freeform 169"/>
            <p:cNvSpPr>
              <a:spLocks/>
            </p:cNvSpPr>
            <p:nvPr/>
          </p:nvSpPr>
          <p:spPr bwMode="auto">
            <a:xfrm>
              <a:off x="3295" y="2617"/>
              <a:ext cx="10" cy="30"/>
            </a:xfrm>
            <a:custGeom>
              <a:avLst/>
              <a:gdLst>
                <a:gd name="T0" fmla="*/ 0 w 10"/>
                <a:gd name="T1" fmla="*/ 29 h 30"/>
                <a:gd name="T2" fmla="*/ 0 w 10"/>
                <a:gd name="T3" fmla="*/ 28 h 30"/>
                <a:gd name="T4" fmla="*/ 1 w 10"/>
                <a:gd name="T5" fmla="*/ 27 h 30"/>
                <a:gd name="T6" fmla="*/ 1 w 10"/>
                <a:gd name="T7" fmla="*/ 25 h 30"/>
                <a:gd name="T8" fmla="*/ 1 w 10"/>
                <a:gd name="T9" fmla="*/ 23 h 30"/>
                <a:gd name="T10" fmla="*/ 2 w 10"/>
                <a:gd name="T11" fmla="*/ 17 h 30"/>
                <a:gd name="T12" fmla="*/ 3 w 10"/>
                <a:gd name="T13" fmla="*/ 11 h 30"/>
                <a:gd name="T14" fmla="*/ 4 w 10"/>
                <a:gd name="T15" fmla="*/ 5 h 30"/>
                <a:gd name="T16" fmla="*/ 5 w 10"/>
                <a:gd name="T17" fmla="*/ 3 h 30"/>
                <a:gd name="T18" fmla="*/ 6 w 10"/>
                <a:gd name="T19" fmla="*/ 2 h 30"/>
                <a:gd name="T20" fmla="*/ 6 w 10"/>
                <a:gd name="T21" fmla="*/ 0 h 30"/>
                <a:gd name="T22" fmla="*/ 7 w 10"/>
                <a:gd name="T23" fmla="*/ 0 h 30"/>
                <a:gd name="T24" fmla="*/ 8 w 10"/>
                <a:gd name="T25" fmla="*/ 1 h 30"/>
                <a:gd name="T26" fmla="*/ 9 w 10"/>
                <a:gd name="T27" fmla="*/ 3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
                <a:gd name="T43" fmla="*/ 0 h 30"/>
                <a:gd name="T44" fmla="*/ 10 w 10"/>
                <a:gd name="T45" fmla="*/ 30 h 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 h="30">
                  <a:moveTo>
                    <a:pt x="0" y="29"/>
                  </a:moveTo>
                  <a:lnTo>
                    <a:pt x="0" y="28"/>
                  </a:lnTo>
                  <a:lnTo>
                    <a:pt x="1" y="27"/>
                  </a:lnTo>
                  <a:lnTo>
                    <a:pt x="1" y="25"/>
                  </a:lnTo>
                  <a:lnTo>
                    <a:pt x="1" y="23"/>
                  </a:lnTo>
                  <a:lnTo>
                    <a:pt x="2" y="17"/>
                  </a:lnTo>
                  <a:lnTo>
                    <a:pt x="3" y="11"/>
                  </a:lnTo>
                  <a:lnTo>
                    <a:pt x="4" y="5"/>
                  </a:lnTo>
                  <a:lnTo>
                    <a:pt x="5" y="3"/>
                  </a:lnTo>
                  <a:lnTo>
                    <a:pt x="6" y="2"/>
                  </a:lnTo>
                  <a:lnTo>
                    <a:pt x="6" y="0"/>
                  </a:lnTo>
                  <a:lnTo>
                    <a:pt x="7" y="0"/>
                  </a:lnTo>
                  <a:lnTo>
                    <a:pt x="8" y="1"/>
                  </a:lnTo>
                  <a:lnTo>
                    <a:pt x="9" y="3"/>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78" name="Freeform 170"/>
            <p:cNvSpPr>
              <a:spLocks/>
            </p:cNvSpPr>
            <p:nvPr/>
          </p:nvSpPr>
          <p:spPr bwMode="auto">
            <a:xfrm>
              <a:off x="3304" y="2620"/>
              <a:ext cx="74" cy="248"/>
            </a:xfrm>
            <a:custGeom>
              <a:avLst/>
              <a:gdLst>
                <a:gd name="T0" fmla="*/ 0 w 74"/>
                <a:gd name="T1" fmla="*/ 0 h 248"/>
                <a:gd name="T2" fmla="*/ 1 w 74"/>
                <a:gd name="T3" fmla="*/ 4 h 248"/>
                <a:gd name="T4" fmla="*/ 3 w 74"/>
                <a:gd name="T5" fmla="*/ 9 h 248"/>
                <a:gd name="T6" fmla="*/ 5 w 74"/>
                <a:gd name="T7" fmla="*/ 14 h 248"/>
                <a:gd name="T8" fmla="*/ 7 w 74"/>
                <a:gd name="T9" fmla="*/ 21 h 248"/>
                <a:gd name="T10" fmla="*/ 9 w 74"/>
                <a:gd name="T11" fmla="*/ 28 h 248"/>
                <a:gd name="T12" fmla="*/ 11 w 74"/>
                <a:gd name="T13" fmla="*/ 36 h 248"/>
                <a:gd name="T14" fmla="*/ 12 w 74"/>
                <a:gd name="T15" fmla="*/ 44 h 248"/>
                <a:gd name="T16" fmla="*/ 15 w 74"/>
                <a:gd name="T17" fmla="*/ 53 h 248"/>
                <a:gd name="T18" fmla="*/ 20 w 74"/>
                <a:gd name="T19" fmla="*/ 72 h 248"/>
                <a:gd name="T20" fmla="*/ 25 w 74"/>
                <a:gd name="T21" fmla="*/ 92 h 248"/>
                <a:gd name="T22" fmla="*/ 31 w 74"/>
                <a:gd name="T23" fmla="*/ 113 h 248"/>
                <a:gd name="T24" fmla="*/ 36 w 74"/>
                <a:gd name="T25" fmla="*/ 134 h 248"/>
                <a:gd name="T26" fmla="*/ 41 w 74"/>
                <a:gd name="T27" fmla="*/ 155 h 248"/>
                <a:gd name="T28" fmla="*/ 47 w 74"/>
                <a:gd name="T29" fmla="*/ 175 h 248"/>
                <a:gd name="T30" fmla="*/ 50 w 74"/>
                <a:gd name="T31" fmla="*/ 184 h 248"/>
                <a:gd name="T32" fmla="*/ 53 w 74"/>
                <a:gd name="T33" fmla="*/ 194 h 248"/>
                <a:gd name="T34" fmla="*/ 55 w 74"/>
                <a:gd name="T35" fmla="*/ 202 h 248"/>
                <a:gd name="T36" fmla="*/ 58 w 74"/>
                <a:gd name="T37" fmla="*/ 210 h 248"/>
                <a:gd name="T38" fmla="*/ 60 w 74"/>
                <a:gd name="T39" fmla="*/ 217 h 248"/>
                <a:gd name="T40" fmla="*/ 62 w 74"/>
                <a:gd name="T41" fmla="*/ 224 h 248"/>
                <a:gd name="T42" fmla="*/ 64 w 74"/>
                <a:gd name="T43" fmla="*/ 230 h 248"/>
                <a:gd name="T44" fmla="*/ 66 w 74"/>
                <a:gd name="T45" fmla="*/ 236 h 248"/>
                <a:gd name="T46" fmla="*/ 68 w 74"/>
                <a:gd name="T47" fmla="*/ 240 h 248"/>
                <a:gd name="T48" fmla="*/ 70 w 74"/>
                <a:gd name="T49" fmla="*/ 243 h 248"/>
                <a:gd name="T50" fmla="*/ 71 w 74"/>
                <a:gd name="T51" fmla="*/ 246 h 248"/>
                <a:gd name="T52" fmla="*/ 73 w 74"/>
                <a:gd name="T53" fmla="*/ 247 h 2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4"/>
                <a:gd name="T82" fmla="*/ 0 h 248"/>
                <a:gd name="T83" fmla="*/ 74 w 74"/>
                <a:gd name="T84" fmla="*/ 248 h 2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4" h="248">
                  <a:moveTo>
                    <a:pt x="0" y="0"/>
                  </a:moveTo>
                  <a:lnTo>
                    <a:pt x="1" y="4"/>
                  </a:lnTo>
                  <a:lnTo>
                    <a:pt x="3" y="9"/>
                  </a:lnTo>
                  <a:lnTo>
                    <a:pt x="5" y="14"/>
                  </a:lnTo>
                  <a:lnTo>
                    <a:pt x="7" y="21"/>
                  </a:lnTo>
                  <a:lnTo>
                    <a:pt x="9" y="28"/>
                  </a:lnTo>
                  <a:lnTo>
                    <a:pt x="11" y="36"/>
                  </a:lnTo>
                  <a:lnTo>
                    <a:pt x="12" y="44"/>
                  </a:lnTo>
                  <a:lnTo>
                    <a:pt x="15" y="53"/>
                  </a:lnTo>
                  <a:lnTo>
                    <a:pt x="20" y="72"/>
                  </a:lnTo>
                  <a:lnTo>
                    <a:pt x="25" y="92"/>
                  </a:lnTo>
                  <a:lnTo>
                    <a:pt x="31" y="113"/>
                  </a:lnTo>
                  <a:lnTo>
                    <a:pt x="36" y="134"/>
                  </a:lnTo>
                  <a:lnTo>
                    <a:pt x="41" y="155"/>
                  </a:lnTo>
                  <a:lnTo>
                    <a:pt x="47" y="175"/>
                  </a:lnTo>
                  <a:lnTo>
                    <a:pt x="50" y="184"/>
                  </a:lnTo>
                  <a:lnTo>
                    <a:pt x="53" y="194"/>
                  </a:lnTo>
                  <a:lnTo>
                    <a:pt x="55" y="202"/>
                  </a:lnTo>
                  <a:lnTo>
                    <a:pt x="58" y="210"/>
                  </a:lnTo>
                  <a:lnTo>
                    <a:pt x="60" y="217"/>
                  </a:lnTo>
                  <a:lnTo>
                    <a:pt x="62" y="224"/>
                  </a:lnTo>
                  <a:lnTo>
                    <a:pt x="64" y="230"/>
                  </a:lnTo>
                  <a:lnTo>
                    <a:pt x="66" y="236"/>
                  </a:lnTo>
                  <a:lnTo>
                    <a:pt x="68" y="240"/>
                  </a:lnTo>
                  <a:lnTo>
                    <a:pt x="70" y="243"/>
                  </a:lnTo>
                  <a:lnTo>
                    <a:pt x="71" y="246"/>
                  </a:lnTo>
                  <a:lnTo>
                    <a:pt x="73" y="247"/>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79" name="Freeform 171"/>
            <p:cNvSpPr>
              <a:spLocks/>
            </p:cNvSpPr>
            <p:nvPr/>
          </p:nvSpPr>
          <p:spPr bwMode="auto">
            <a:xfrm>
              <a:off x="3377" y="2669"/>
              <a:ext cx="13" cy="199"/>
            </a:xfrm>
            <a:custGeom>
              <a:avLst/>
              <a:gdLst>
                <a:gd name="T0" fmla="*/ 0 w 13"/>
                <a:gd name="T1" fmla="*/ 198 h 199"/>
                <a:gd name="T2" fmla="*/ 1 w 13"/>
                <a:gd name="T3" fmla="*/ 198 h 199"/>
                <a:gd name="T4" fmla="*/ 3 w 13"/>
                <a:gd name="T5" fmla="*/ 197 h 199"/>
                <a:gd name="T6" fmla="*/ 4 w 13"/>
                <a:gd name="T7" fmla="*/ 195 h 199"/>
                <a:gd name="T8" fmla="*/ 5 w 13"/>
                <a:gd name="T9" fmla="*/ 193 h 199"/>
                <a:gd name="T10" fmla="*/ 6 w 13"/>
                <a:gd name="T11" fmla="*/ 190 h 199"/>
                <a:gd name="T12" fmla="*/ 6 w 13"/>
                <a:gd name="T13" fmla="*/ 185 h 199"/>
                <a:gd name="T14" fmla="*/ 7 w 13"/>
                <a:gd name="T15" fmla="*/ 180 h 199"/>
                <a:gd name="T16" fmla="*/ 8 w 13"/>
                <a:gd name="T17" fmla="*/ 175 h 199"/>
                <a:gd name="T18" fmla="*/ 8 w 13"/>
                <a:gd name="T19" fmla="*/ 169 h 199"/>
                <a:gd name="T20" fmla="*/ 9 w 13"/>
                <a:gd name="T21" fmla="*/ 162 h 199"/>
                <a:gd name="T22" fmla="*/ 9 w 13"/>
                <a:gd name="T23" fmla="*/ 155 h 199"/>
                <a:gd name="T24" fmla="*/ 10 w 13"/>
                <a:gd name="T25" fmla="*/ 148 h 199"/>
                <a:gd name="T26" fmla="*/ 10 w 13"/>
                <a:gd name="T27" fmla="*/ 131 h 199"/>
                <a:gd name="T28" fmla="*/ 11 w 13"/>
                <a:gd name="T29" fmla="*/ 114 h 199"/>
                <a:gd name="T30" fmla="*/ 11 w 13"/>
                <a:gd name="T31" fmla="*/ 97 h 199"/>
                <a:gd name="T32" fmla="*/ 11 w 13"/>
                <a:gd name="T33" fmla="*/ 79 h 199"/>
                <a:gd name="T34" fmla="*/ 11 w 13"/>
                <a:gd name="T35" fmla="*/ 62 h 199"/>
                <a:gd name="T36" fmla="*/ 11 w 13"/>
                <a:gd name="T37" fmla="*/ 46 h 199"/>
                <a:gd name="T38" fmla="*/ 11 w 13"/>
                <a:gd name="T39" fmla="*/ 31 h 199"/>
                <a:gd name="T40" fmla="*/ 11 w 13"/>
                <a:gd name="T41" fmla="*/ 24 h 199"/>
                <a:gd name="T42" fmla="*/ 11 w 13"/>
                <a:gd name="T43" fmla="*/ 19 h 199"/>
                <a:gd name="T44" fmla="*/ 11 w 13"/>
                <a:gd name="T45" fmla="*/ 13 h 199"/>
                <a:gd name="T46" fmla="*/ 11 w 13"/>
                <a:gd name="T47" fmla="*/ 8 h 199"/>
                <a:gd name="T48" fmla="*/ 12 w 13"/>
                <a:gd name="T49" fmla="*/ 3 h 199"/>
                <a:gd name="T50" fmla="*/ 12 w 13"/>
                <a:gd name="T51" fmla="*/ 0 h 19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
                <a:gd name="T79" fmla="*/ 0 h 199"/>
                <a:gd name="T80" fmla="*/ 13 w 13"/>
                <a:gd name="T81" fmla="*/ 199 h 19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 h="199">
                  <a:moveTo>
                    <a:pt x="0" y="198"/>
                  </a:moveTo>
                  <a:lnTo>
                    <a:pt x="1" y="198"/>
                  </a:lnTo>
                  <a:lnTo>
                    <a:pt x="3" y="197"/>
                  </a:lnTo>
                  <a:lnTo>
                    <a:pt x="4" y="195"/>
                  </a:lnTo>
                  <a:lnTo>
                    <a:pt x="5" y="193"/>
                  </a:lnTo>
                  <a:lnTo>
                    <a:pt x="6" y="190"/>
                  </a:lnTo>
                  <a:lnTo>
                    <a:pt x="6" y="185"/>
                  </a:lnTo>
                  <a:lnTo>
                    <a:pt x="7" y="180"/>
                  </a:lnTo>
                  <a:lnTo>
                    <a:pt x="8" y="175"/>
                  </a:lnTo>
                  <a:lnTo>
                    <a:pt x="8" y="169"/>
                  </a:lnTo>
                  <a:lnTo>
                    <a:pt x="9" y="162"/>
                  </a:lnTo>
                  <a:lnTo>
                    <a:pt x="9" y="155"/>
                  </a:lnTo>
                  <a:lnTo>
                    <a:pt x="10" y="148"/>
                  </a:lnTo>
                  <a:lnTo>
                    <a:pt x="10" y="131"/>
                  </a:lnTo>
                  <a:lnTo>
                    <a:pt x="11" y="114"/>
                  </a:lnTo>
                  <a:lnTo>
                    <a:pt x="11" y="97"/>
                  </a:lnTo>
                  <a:lnTo>
                    <a:pt x="11" y="79"/>
                  </a:lnTo>
                  <a:lnTo>
                    <a:pt x="11" y="62"/>
                  </a:lnTo>
                  <a:lnTo>
                    <a:pt x="11" y="46"/>
                  </a:lnTo>
                  <a:lnTo>
                    <a:pt x="11" y="31"/>
                  </a:lnTo>
                  <a:lnTo>
                    <a:pt x="11" y="24"/>
                  </a:lnTo>
                  <a:lnTo>
                    <a:pt x="11" y="19"/>
                  </a:lnTo>
                  <a:lnTo>
                    <a:pt x="11" y="13"/>
                  </a:lnTo>
                  <a:lnTo>
                    <a:pt x="11" y="8"/>
                  </a:lnTo>
                  <a:lnTo>
                    <a:pt x="12" y="3"/>
                  </a:lnTo>
                  <a:lnTo>
                    <a:pt x="12"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80" name="Freeform 172"/>
            <p:cNvSpPr>
              <a:spLocks/>
            </p:cNvSpPr>
            <p:nvPr/>
          </p:nvSpPr>
          <p:spPr bwMode="auto">
            <a:xfrm>
              <a:off x="3389" y="2664"/>
              <a:ext cx="10" cy="6"/>
            </a:xfrm>
            <a:custGeom>
              <a:avLst/>
              <a:gdLst>
                <a:gd name="T0" fmla="*/ 0 w 10"/>
                <a:gd name="T1" fmla="*/ 5 h 6"/>
                <a:gd name="T2" fmla="*/ 2 w 10"/>
                <a:gd name="T3" fmla="*/ 3 h 6"/>
                <a:gd name="T4" fmla="*/ 5 w 10"/>
                <a:gd name="T5" fmla="*/ 2 h 6"/>
                <a:gd name="T6" fmla="*/ 8 w 10"/>
                <a:gd name="T7" fmla="*/ 1 h 6"/>
                <a:gd name="T8" fmla="*/ 9 w 10"/>
                <a:gd name="T9" fmla="*/ 0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0" y="5"/>
                  </a:moveTo>
                  <a:lnTo>
                    <a:pt x="2" y="3"/>
                  </a:lnTo>
                  <a:lnTo>
                    <a:pt x="5" y="2"/>
                  </a:lnTo>
                  <a:lnTo>
                    <a:pt x="8" y="1"/>
                  </a:lnTo>
                  <a:lnTo>
                    <a:pt x="9"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81" name="Freeform 173"/>
            <p:cNvSpPr>
              <a:spLocks/>
            </p:cNvSpPr>
            <p:nvPr/>
          </p:nvSpPr>
          <p:spPr bwMode="auto">
            <a:xfrm>
              <a:off x="3398" y="2579"/>
              <a:ext cx="10" cy="86"/>
            </a:xfrm>
            <a:custGeom>
              <a:avLst/>
              <a:gdLst>
                <a:gd name="T0" fmla="*/ 0 w 10"/>
                <a:gd name="T1" fmla="*/ 85 h 86"/>
                <a:gd name="T2" fmla="*/ 1 w 10"/>
                <a:gd name="T3" fmla="*/ 82 h 86"/>
                <a:gd name="T4" fmla="*/ 1 w 10"/>
                <a:gd name="T5" fmla="*/ 78 h 86"/>
                <a:gd name="T6" fmla="*/ 2 w 10"/>
                <a:gd name="T7" fmla="*/ 74 h 86"/>
                <a:gd name="T8" fmla="*/ 2 w 10"/>
                <a:gd name="T9" fmla="*/ 69 h 86"/>
                <a:gd name="T10" fmla="*/ 3 w 10"/>
                <a:gd name="T11" fmla="*/ 58 h 86"/>
                <a:gd name="T12" fmla="*/ 4 w 10"/>
                <a:gd name="T13" fmla="*/ 46 h 86"/>
                <a:gd name="T14" fmla="*/ 6 w 10"/>
                <a:gd name="T15" fmla="*/ 35 h 86"/>
                <a:gd name="T16" fmla="*/ 7 w 10"/>
                <a:gd name="T17" fmla="*/ 22 h 86"/>
                <a:gd name="T18" fmla="*/ 8 w 10"/>
                <a:gd name="T19" fmla="*/ 10 h 86"/>
                <a:gd name="T20" fmla="*/ 9 w 10"/>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86"/>
                <a:gd name="T35" fmla="*/ 10 w 10"/>
                <a:gd name="T36" fmla="*/ 86 h 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86">
                  <a:moveTo>
                    <a:pt x="0" y="85"/>
                  </a:moveTo>
                  <a:lnTo>
                    <a:pt x="1" y="82"/>
                  </a:lnTo>
                  <a:lnTo>
                    <a:pt x="1" y="78"/>
                  </a:lnTo>
                  <a:lnTo>
                    <a:pt x="2" y="74"/>
                  </a:lnTo>
                  <a:lnTo>
                    <a:pt x="2" y="69"/>
                  </a:lnTo>
                  <a:lnTo>
                    <a:pt x="3" y="58"/>
                  </a:lnTo>
                  <a:lnTo>
                    <a:pt x="4" y="46"/>
                  </a:lnTo>
                  <a:lnTo>
                    <a:pt x="6" y="35"/>
                  </a:lnTo>
                  <a:lnTo>
                    <a:pt x="7" y="22"/>
                  </a:lnTo>
                  <a:lnTo>
                    <a:pt x="8" y="10"/>
                  </a:lnTo>
                  <a:lnTo>
                    <a:pt x="9"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82" name="Freeform 174"/>
            <p:cNvSpPr>
              <a:spLocks/>
            </p:cNvSpPr>
            <p:nvPr/>
          </p:nvSpPr>
          <p:spPr bwMode="auto">
            <a:xfrm>
              <a:off x="3407" y="2512"/>
              <a:ext cx="9" cy="68"/>
            </a:xfrm>
            <a:custGeom>
              <a:avLst/>
              <a:gdLst>
                <a:gd name="T0" fmla="*/ 0 w 9"/>
                <a:gd name="T1" fmla="*/ 67 h 68"/>
                <a:gd name="T2" fmla="*/ 2 w 9"/>
                <a:gd name="T3" fmla="*/ 49 h 68"/>
                <a:gd name="T4" fmla="*/ 4 w 9"/>
                <a:gd name="T5" fmla="*/ 32 h 68"/>
                <a:gd name="T6" fmla="*/ 6 w 9"/>
                <a:gd name="T7" fmla="*/ 16 h 68"/>
                <a:gd name="T8" fmla="*/ 8 w 9"/>
                <a:gd name="T9" fmla="*/ 0 h 68"/>
                <a:gd name="T10" fmla="*/ 0 60000 65536"/>
                <a:gd name="T11" fmla="*/ 0 60000 65536"/>
                <a:gd name="T12" fmla="*/ 0 60000 65536"/>
                <a:gd name="T13" fmla="*/ 0 60000 65536"/>
                <a:gd name="T14" fmla="*/ 0 60000 65536"/>
                <a:gd name="T15" fmla="*/ 0 w 9"/>
                <a:gd name="T16" fmla="*/ 0 h 68"/>
                <a:gd name="T17" fmla="*/ 9 w 9"/>
                <a:gd name="T18" fmla="*/ 68 h 68"/>
              </a:gdLst>
              <a:ahLst/>
              <a:cxnLst>
                <a:cxn ang="T10">
                  <a:pos x="T0" y="T1"/>
                </a:cxn>
                <a:cxn ang="T11">
                  <a:pos x="T2" y="T3"/>
                </a:cxn>
                <a:cxn ang="T12">
                  <a:pos x="T4" y="T5"/>
                </a:cxn>
                <a:cxn ang="T13">
                  <a:pos x="T6" y="T7"/>
                </a:cxn>
                <a:cxn ang="T14">
                  <a:pos x="T8" y="T9"/>
                </a:cxn>
              </a:cxnLst>
              <a:rect l="T15" t="T16" r="T17" b="T18"/>
              <a:pathLst>
                <a:path w="9" h="68">
                  <a:moveTo>
                    <a:pt x="0" y="67"/>
                  </a:moveTo>
                  <a:lnTo>
                    <a:pt x="2" y="49"/>
                  </a:lnTo>
                  <a:lnTo>
                    <a:pt x="4" y="32"/>
                  </a:lnTo>
                  <a:lnTo>
                    <a:pt x="6" y="16"/>
                  </a:lnTo>
                  <a:lnTo>
                    <a:pt x="8"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83" name="Freeform 175"/>
            <p:cNvSpPr>
              <a:spLocks/>
            </p:cNvSpPr>
            <p:nvPr/>
          </p:nvSpPr>
          <p:spPr bwMode="auto">
            <a:xfrm>
              <a:off x="3415" y="2455"/>
              <a:ext cx="10" cy="58"/>
            </a:xfrm>
            <a:custGeom>
              <a:avLst/>
              <a:gdLst>
                <a:gd name="T0" fmla="*/ 0 w 10"/>
                <a:gd name="T1" fmla="*/ 57 h 58"/>
                <a:gd name="T2" fmla="*/ 2 w 10"/>
                <a:gd name="T3" fmla="*/ 42 h 58"/>
                <a:gd name="T4" fmla="*/ 4 w 10"/>
                <a:gd name="T5" fmla="*/ 28 h 58"/>
                <a:gd name="T6" fmla="*/ 7 w 10"/>
                <a:gd name="T7" fmla="*/ 14 h 58"/>
                <a:gd name="T8" fmla="*/ 9 w 10"/>
                <a:gd name="T9" fmla="*/ 0 h 58"/>
                <a:gd name="T10" fmla="*/ 0 60000 65536"/>
                <a:gd name="T11" fmla="*/ 0 60000 65536"/>
                <a:gd name="T12" fmla="*/ 0 60000 65536"/>
                <a:gd name="T13" fmla="*/ 0 60000 65536"/>
                <a:gd name="T14" fmla="*/ 0 60000 65536"/>
                <a:gd name="T15" fmla="*/ 0 w 10"/>
                <a:gd name="T16" fmla="*/ 0 h 58"/>
                <a:gd name="T17" fmla="*/ 10 w 10"/>
                <a:gd name="T18" fmla="*/ 58 h 58"/>
              </a:gdLst>
              <a:ahLst/>
              <a:cxnLst>
                <a:cxn ang="T10">
                  <a:pos x="T0" y="T1"/>
                </a:cxn>
                <a:cxn ang="T11">
                  <a:pos x="T2" y="T3"/>
                </a:cxn>
                <a:cxn ang="T12">
                  <a:pos x="T4" y="T5"/>
                </a:cxn>
                <a:cxn ang="T13">
                  <a:pos x="T6" y="T7"/>
                </a:cxn>
                <a:cxn ang="T14">
                  <a:pos x="T8" y="T9"/>
                </a:cxn>
              </a:cxnLst>
              <a:rect l="T15" t="T16" r="T17" b="T18"/>
              <a:pathLst>
                <a:path w="10" h="58">
                  <a:moveTo>
                    <a:pt x="0" y="57"/>
                  </a:moveTo>
                  <a:lnTo>
                    <a:pt x="2" y="42"/>
                  </a:lnTo>
                  <a:lnTo>
                    <a:pt x="4" y="28"/>
                  </a:lnTo>
                  <a:lnTo>
                    <a:pt x="7" y="14"/>
                  </a:lnTo>
                  <a:lnTo>
                    <a:pt x="9"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84" name="Freeform 176"/>
            <p:cNvSpPr>
              <a:spLocks/>
            </p:cNvSpPr>
            <p:nvPr/>
          </p:nvSpPr>
          <p:spPr bwMode="auto">
            <a:xfrm>
              <a:off x="3424" y="2404"/>
              <a:ext cx="11" cy="52"/>
            </a:xfrm>
            <a:custGeom>
              <a:avLst/>
              <a:gdLst>
                <a:gd name="T0" fmla="*/ 0 w 11"/>
                <a:gd name="T1" fmla="*/ 51 h 52"/>
                <a:gd name="T2" fmla="*/ 5 w 11"/>
                <a:gd name="T3" fmla="*/ 25 h 52"/>
                <a:gd name="T4" fmla="*/ 10 w 11"/>
                <a:gd name="T5" fmla="*/ 0 h 52"/>
                <a:gd name="T6" fmla="*/ 0 60000 65536"/>
                <a:gd name="T7" fmla="*/ 0 60000 65536"/>
                <a:gd name="T8" fmla="*/ 0 60000 65536"/>
                <a:gd name="T9" fmla="*/ 0 w 11"/>
                <a:gd name="T10" fmla="*/ 0 h 52"/>
                <a:gd name="T11" fmla="*/ 11 w 11"/>
                <a:gd name="T12" fmla="*/ 52 h 52"/>
              </a:gdLst>
              <a:ahLst/>
              <a:cxnLst>
                <a:cxn ang="T6">
                  <a:pos x="T0" y="T1"/>
                </a:cxn>
                <a:cxn ang="T7">
                  <a:pos x="T2" y="T3"/>
                </a:cxn>
                <a:cxn ang="T8">
                  <a:pos x="T4" y="T5"/>
                </a:cxn>
              </a:cxnLst>
              <a:rect l="T9" t="T10" r="T11" b="T12"/>
              <a:pathLst>
                <a:path w="11" h="52">
                  <a:moveTo>
                    <a:pt x="0" y="51"/>
                  </a:moveTo>
                  <a:lnTo>
                    <a:pt x="5" y="25"/>
                  </a:lnTo>
                  <a:lnTo>
                    <a:pt x="10"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85" name="Freeform 177"/>
            <p:cNvSpPr>
              <a:spLocks/>
            </p:cNvSpPr>
            <p:nvPr/>
          </p:nvSpPr>
          <p:spPr bwMode="auto">
            <a:xfrm>
              <a:off x="3434" y="2358"/>
              <a:ext cx="12" cy="47"/>
            </a:xfrm>
            <a:custGeom>
              <a:avLst/>
              <a:gdLst>
                <a:gd name="T0" fmla="*/ 0 w 12"/>
                <a:gd name="T1" fmla="*/ 46 h 47"/>
                <a:gd name="T2" fmla="*/ 5 w 12"/>
                <a:gd name="T3" fmla="*/ 23 h 47"/>
                <a:gd name="T4" fmla="*/ 11 w 12"/>
                <a:gd name="T5" fmla="*/ 0 h 47"/>
                <a:gd name="T6" fmla="*/ 0 60000 65536"/>
                <a:gd name="T7" fmla="*/ 0 60000 65536"/>
                <a:gd name="T8" fmla="*/ 0 60000 65536"/>
                <a:gd name="T9" fmla="*/ 0 w 12"/>
                <a:gd name="T10" fmla="*/ 0 h 47"/>
                <a:gd name="T11" fmla="*/ 12 w 12"/>
                <a:gd name="T12" fmla="*/ 47 h 47"/>
              </a:gdLst>
              <a:ahLst/>
              <a:cxnLst>
                <a:cxn ang="T6">
                  <a:pos x="T0" y="T1"/>
                </a:cxn>
                <a:cxn ang="T7">
                  <a:pos x="T2" y="T3"/>
                </a:cxn>
                <a:cxn ang="T8">
                  <a:pos x="T4" y="T5"/>
                </a:cxn>
              </a:cxnLst>
              <a:rect l="T9" t="T10" r="T11" b="T12"/>
              <a:pathLst>
                <a:path w="12" h="47">
                  <a:moveTo>
                    <a:pt x="0" y="46"/>
                  </a:moveTo>
                  <a:lnTo>
                    <a:pt x="5" y="23"/>
                  </a:lnTo>
                  <a:lnTo>
                    <a:pt x="11"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86" name="Freeform 178"/>
            <p:cNvSpPr>
              <a:spLocks/>
            </p:cNvSpPr>
            <p:nvPr/>
          </p:nvSpPr>
          <p:spPr bwMode="auto">
            <a:xfrm>
              <a:off x="3445" y="2311"/>
              <a:ext cx="10" cy="48"/>
            </a:xfrm>
            <a:custGeom>
              <a:avLst/>
              <a:gdLst>
                <a:gd name="T0" fmla="*/ 0 w 10"/>
                <a:gd name="T1" fmla="*/ 47 h 48"/>
                <a:gd name="T2" fmla="*/ 0 w 10"/>
                <a:gd name="T3" fmla="*/ 46 h 48"/>
                <a:gd name="T4" fmla="*/ 1 w 10"/>
                <a:gd name="T5" fmla="*/ 44 h 48"/>
                <a:gd name="T6" fmla="*/ 1 w 10"/>
                <a:gd name="T7" fmla="*/ 40 h 48"/>
                <a:gd name="T8" fmla="*/ 1 w 10"/>
                <a:gd name="T9" fmla="*/ 36 h 48"/>
                <a:gd name="T10" fmla="*/ 2 w 10"/>
                <a:gd name="T11" fmla="*/ 32 h 48"/>
                <a:gd name="T12" fmla="*/ 3 w 10"/>
                <a:gd name="T13" fmla="*/ 27 h 48"/>
                <a:gd name="T14" fmla="*/ 4 w 10"/>
                <a:gd name="T15" fmla="*/ 17 h 48"/>
                <a:gd name="T16" fmla="*/ 5 w 10"/>
                <a:gd name="T17" fmla="*/ 12 h 48"/>
                <a:gd name="T18" fmla="*/ 5 w 10"/>
                <a:gd name="T19" fmla="*/ 8 h 48"/>
                <a:gd name="T20" fmla="*/ 6 w 10"/>
                <a:gd name="T21" fmla="*/ 4 h 48"/>
                <a:gd name="T22" fmla="*/ 7 w 10"/>
                <a:gd name="T23" fmla="*/ 2 h 48"/>
                <a:gd name="T24" fmla="*/ 7 w 10"/>
                <a:gd name="T25" fmla="*/ 0 h 48"/>
                <a:gd name="T26" fmla="*/ 8 w 10"/>
                <a:gd name="T27" fmla="*/ 0 h 48"/>
                <a:gd name="T28" fmla="*/ 8 w 10"/>
                <a:gd name="T29" fmla="*/ 2 h 48"/>
                <a:gd name="T30" fmla="*/ 9 w 10"/>
                <a:gd name="T31" fmla="*/ 3 h 48"/>
                <a:gd name="T32" fmla="*/ 9 w 10"/>
                <a:gd name="T33" fmla="*/ 5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48"/>
                <a:gd name="T53" fmla="*/ 10 w 1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48">
                  <a:moveTo>
                    <a:pt x="0" y="47"/>
                  </a:moveTo>
                  <a:lnTo>
                    <a:pt x="0" y="46"/>
                  </a:lnTo>
                  <a:lnTo>
                    <a:pt x="1" y="44"/>
                  </a:lnTo>
                  <a:lnTo>
                    <a:pt x="1" y="40"/>
                  </a:lnTo>
                  <a:lnTo>
                    <a:pt x="1" y="36"/>
                  </a:lnTo>
                  <a:lnTo>
                    <a:pt x="2" y="32"/>
                  </a:lnTo>
                  <a:lnTo>
                    <a:pt x="3" y="27"/>
                  </a:lnTo>
                  <a:lnTo>
                    <a:pt x="4" y="17"/>
                  </a:lnTo>
                  <a:lnTo>
                    <a:pt x="5" y="12"/>
                  </a:lnTo>
                  <a:lnTo>
                    <a:pt x="5" y="8"/>
                  </a:lnTo>
                  <a:lnTo>
                    <a:pt x="6" y="4"/>
                  </a:lnTo>
                  <a:lnTo>
                    <a:pt x="7" y="2"/>
                  </a:lnTo>
                  <a:lnTo>
                    <a:pt x="7" y="0"/>
                  </a:lnTo>
                  <a:lnTo>
                    <a:pt x="8" y="0"/>
                  </a:lnTo>
                  <a:lnTo>
                    <a:pt x="8" y="2"/>
                  </a:lnTo>
                  <a:lnTo>
                    <a:pt x="9" y="3"/>
                  </a:lnTo>
                  <a:lnTo>
                    <a:pt x="9" y="5"/>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87" name="Freeform 179"/>
            <p:cNvSpPr>
              <a:spLocks/>
            </p:cNvSpPr>
            <p:nvPr/>
          </p:nvSpPr>
          <p:spPr bwMode="auto">
            <a:xfrm>
              <a:off x="3454" y="2316"/>
              <a:ext cx="53" cy="552"/>
            </a:xfrm>
            <a:custGeom>
              <a:avLst/>
              <a:gdLst>
                <a:gd name="T0" fmla="*/ 0 w 53"/>
                <a:gd name="T1" fmla="*/ 0 h 552"/>
                <a:gd name="T2" fmla="*/ 1 w 53"/>
                <a:gd name="T3" fmla="*/ 9 h 552"/>
                <a:gd name="T4" fmla="*/ 2 w 53"/>
                <a:gd name="T5" fmla="*/ 19 h 552"/>
                <a:gd name="T6" fmla="*/ 3 w 53"/>
                <a:gd name="T7" fmla="*/ 30 h 552"/>
                <a:gd name="T8" fmla="*/ 5 w 53"/>
                <a:gd name="T9" fmla="*/ 44 h 552"/>
                <a:gd name="T10" fmla="*/ 6 w 53"/>
                <a:gd name="T11" fmla="*/ 59 h 552"/>
                <a:gd name="T12" fmla="*/ 6 w 53"/>
                <a:gd name="T13" fmla="*/ 74 h 552"/>
                <a:gd name="T14" fmla="*/ 8 w 53"/>
                <a:gd name="T15" fmla="*/ 91 h 552"/>
                <a:gd name="T16" fmla="*/ 9 w 53"/>
                <a:gd name="T17" fmla="*/ 109 h 552"/>
                <a:gd name="T18" fmla="*/ 11 w 53"/>
                <a:gd name="T19" fmla="*/ 127 h 552"/>
                <a:gd name="T20" fmla="*/ 12 w 53"/>
                <a:gd name="T21" fmla="*/ 146 h 552"/>
                <a:gd name="T22" fmla="*/ 14 w 53"/>
                <a:gd name="T23" fmla="*/ 167 h 552"/>
                <a:gd name="T24" fmla="*/ 16 w 53"/>
                <a:gd name="T25" fmla="*/ 187 h 552"/>
                <a:gd name="T26" fmla="*/ 19 w 53"/>
                <a:gd name="T27" fmla="*/ 229 h 552"/>
                <a:gd name="T28" fmla="*/ 23 w 53"/>
                <a:gd name="T29" fmla="*/ 272 h 552"/>
                <a:gd name="T30" fmla="*/ 27 w 53"/>
                <a:gd name="T31" fmla="*/ 316 h 552"/>
                <a:gd name="T32" fmla="*/ 30 w 53"/>
                <a:gd name="T33" fmla="*/ 358 h 552"/>
                <a:gd name="T34" fmla="*/ 31 w 53"/>
                <a:gd name="T35" fmla="*/ 379 h 552"/>
                <a:gd name="T36" fmla="*/ 33 w 53"/>
                <a:gd name="T37" fmla="*/ 399 h 552"/>
                <a:gd name="T38" fmla="*/ 35 w 53"/>
                <a:gd name="T39" fmla="*/ 419 h 552"/>
                <a:gd name="T40" fmla="*/ 37 w 53"/>
                <a:gd name="T41" fmla="*/ 438 h 552"/>
                <a:gd name="T42" fmla="*/ 39 w 53"/>
                <a:gd name="T43" fmla="*/ 456 h 552"/>
                <a:gd name="T44" fmla="*/ 41 w 53"/>
                <a:gd name="T45" fmla="*/ 473 h 552"/>
                <a:gd name="T46" fmla="*/ 43 w 53"/>
                <a:gd name="T47" fmla="*/ 489 h 552"/>
                <a:gd name="T48" fmla="*/ 45 w 53"/>
                <a:gd name="T49" fmla="*/ 504 h 552"/>
                <a:gd name="T50" fmla="*/ 47 w 53"/>
                <a:gd name="T51" fmla="*/ 518 h 552"/>
                <a:gd name="T52" fmla="*/ 48 w 53"/>
                <a:gd name="T53" fmla="*/ 530 h 552"/>
                <a:gd name="T54" fmla="*/ 50 w 53"/>
                <a:gd name="T55" fmla="*/ 541 h 552"/>
                <a:gd name="T56" fmla="*/ 52 w 53"/>
                <a:gd name="T57" fmla="*/ 551 h 5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3"/>
                <a:gd name="T88" fmla="*/ 0 h 552"/>
                <a:gd name="T89" fmla="*/ 53 w 53"/>
                <a:gd name="T90" fmla="*/ 552 h 5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3" h="552">
                  <a:moveTo>
                    <a:pt x="0" y="0"/>
                  </a:moveTo>
                  <a:lnTo>
                    <a:pt x="1" y="9"/>
                  </a:lnTo>
                  <a:lnTo>
                    <a:pt x="2" y="19"/>
                  </a:lnTo>
                  <a:lnTo>
                    <a:pt x="3" y="30"/>
                  </a:lnTo>
                  <a:lnTo>
                    <a:pt x="5" y="44"/>
                  </a:lnTo>
                  <a:lnTo>
                    <a:pt x="6" y="59"/>
                  </a:lnTo>
                  <a:lnTo>
                    <a:pt x="6" y="74"/>
                  </a:lnTo>
                  <a:lnTo>
                    <a:pt x="8" y="91"/>
                  </a:lnTo>
                  <a:lnTo>
                    <a:pt x="9" y="109"/>
                  </a:lnTo>
                  <a:lnTo>
                    <a:pt x="11" y="127"/>
                  </a:lnTo>
                  <a:lnTo>
                    <a:pt x="12" y="146"/>
                  </a:lnTo>
                  <a:lnTo>
                    <a:pt x="14" y="167"/>
                  </a:lnTo>
                  <a:lnTo>
                    <a:pt x="16" y="187"/>
                  </a:lnTo>
                  <a:lnTo>
                    <a:pt x="19" y="229"/>
                  </a:lnTo>
                  <a:lnTo>
                    <a:pt x="23" y="272"/>
                  </a:lnTo>
                  <a:lnTo>
                    <a:pt x="27" y="316"/>
                  </a:lnTo>
                  <a:lnTo>
                    <a:pt x="30" y="358"/>
                  </a:lnTo>
                  <a:lnTo>
                    <a:pt x="31" y="379"/>
                  </a:lnTo>
                  <a:lnTo>
                    <a:pt x="33" y="399"/>
                  </a:lnTo>
                  <a:lnTo>
                    <a:pt x="35" y="419"/>
                  </a:lnTo>
                  <a:lnTo>
                    <a:pt x="37" y="438"/>
                  </a:lnTo>
                  <a:lnTo>
                    <a:pt x="39" y="456"/>
                  </a:lnTo>
                  <a:lnTo>
                    <a:pt x="41" y="473"/>
                  </a:lnTo>
                  <a:lnTo>
                    <a:pt x="43" y="489"/>
                  </a:lnTo>
                  <a:lnTo>
                    <a:pt x="45" y="504"/>
                  </a:lnTo>
                  <a:lnTo>
                    <a:pt x="47" y="518"/>
                  </a:lnTo>
                  <a:lnTo>
                    <a:pt x="48" y="530"/>
                  </a:lnTo>
                  <a:lnTo>
                    <a:pt x="50" y="541"/>
                  </a:lnTo>
                  <a:lnTo>
                    <a:pt x="52" y="551"/>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88" name="Freeform 180"/>
            <p:cNvSpPr>
              <a:spLocks/>
            </p:cNvSpPr>
            <p:nvPr/>
          </p:nvSpPr>
          <p:spPr bwMode="auto">
            <a:xfrm>
              <a:off x="3506" y="2867"/>
              <a:ext cx="55" cy="9"/>
            </a:xfrm>
            <a:custGeom>
              <a:avLst/>
              <a:gdLst>
                <a:gd name="T0" fmla="*/ 0 w 55"/>
                <a:gd name="T1" fmla="*/ 0 h 9"/>
                <a:gd name="T2" fmla="*/ 1 w 55"/>
                <a:gd name="T3" fmla="*/ 3 h 9"/>
                <a:gd name="T4" fmla="*/ 2 w 55"/>
                <a:gd name="T5" fmla="*/ 5 h 9"/>
                <a:gd name="T6" fmla="*/ 5 w 55"/>
                <a:gd name="T7" fmla="*/ 6 h 9"/>
                <a:gd name="T8" fmla="*/ 9 w 55"/>
                <a:gd name="T9" fmla="*/ 7 h 9"/>
                <a:gd name="T10" fmla="*/ 13 w 55"/>
                <a:gd name="T11" fmla="*/ 8 h 9"/>
                <a:gd name="T12" fmla="*/ 18 w 55"/>
                <a:gd name="T13" fmla="*/ 7 h 9"/>
                <a:gd name="T14" fmla="*/ 26 w 55"/>
                <a:gd name="T15" fmla="*/ 7 h 9"/>
                <a:gd name="T16" fmla="*/ 36 w 55"/>
                <a:gd name="T17" fmla="*/ 4 h 9"/>
                <a:gd name="T18" fmla="*/ 45 w 55"/>
                <a:gd name="T19" fmla="*/ 2 h 9"/>
                <a:gd name="T20" fmla="*/ 49 w 55"/>
                <a:gd name="T21" fmla="*/ 1 h 9"/>
                <a:gd name="T22" fmla="*/ 51 w 55"/>
                <a:gd name="T23" fmla="*/ 0 h 9"/>
                <a:gd name="T24" fmla="*/ 53 w 55"/>
                <a:gd name="T25" fmla="*/ 0 h 9"/>
                <a:gd name="T26" fmla="*/ 54 w 55"/>
                <a:gd name="T27" fmla="*/ 0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9"/>
                <a:gd name="T44" fmla="*/ 55 w 55"/>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9">
                  <a:moveTo>
                    <a:pt x="0" y="0"/>
                  </a:moveTo>
                  <a:lnTo>
                    <a:pt x="1" y="3"/>
                  </a:lnTo>
                  <a:lnTo>
                    <a:pt x="2" y="5"/>
                  </a:lnTo>
                  <a:lnTo>
                    <a:pt x="5" y="6"/>
                  </a:lnTo>
                  <a:lnTo>
                    <a:pt x="9" y="7"/>
                  </a:lnTo>
                  <a:lnTo>
                    <a:pt x="13" y="8"/>
                  </a:lnTo>
                  <a:lnTo>
                    <a:pt x="18" y="7"/>
                  </a:lnTo>
                  <a:lnTo>
                    <a:pt x="26" y="7"/>
                  </a:lnTo>
                  <a:lnTo>
                    <a:pt x="36" y="4"/>
                  </a:lnTo>
                  <a:lnTo>
                    <a:pt x="45" y="2"/>
                  </a:lnTo>
                  <a:lnTo>
                    <a:pt x="49" y="1"/>
                  </a:lnTo>
                  <a:lnTo>
                    <a:pt x="51" y="0"/>
                  </a:lnTo>
                  <a:lnTo>
                    <a:pt x="53" y="0"/>
                  </a:lnTo>
                  <a:lnTo>
                    <a:pt x="54"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89" name="Freeform 181"/>
            <p:cNvSpPr>
              <a:spLocks/>
            </p:cNvSpPr>
            <p:nvPr/>
          </p:nvSpPr>
          <p:spPr bwMode="auto">
            <a:xfrm>
              <a:off x="3560" y="2867"/>
              <a:ext cx="56" cy="4"/>
            </a:xfrm>
            <a:custGeom>
              <a:avLst/>
              <a:gdLst>
                <a:gd name="T0" fmla="*/ 0 w 56"/>
                <a:gd name="T1" fmla="*/ 0 h 4"/>
                <a:gd name="T2" fmla="*/ 8 w 56"/>
                <a:gd name="T3" fmla="*/ 0 h 4"/>
                <a:gd name="T4" fmla="*/ 16 w 56"/>
                <a:gd name="T5" fmla="*/ 0 h 4"/>
                <a:gd name="T6" fmla="*/ 31 w 56"/>
                <a:gd name="T7" fmla="*/ 2 h 4"/>
                <a:gd name="T8" fmla="*/ 39 w 56"/>
                <a:gd name="T9" fmla="*/ 3 h 4"/>
                <a:gd name="T10" fmla="*/ 45 w 56"/>
                <a:gd name="T11" fmla="*/ 2 h 4"/>
                <a:gd name="T12" fmla="*/ 51 w 56"/>
                <a:gd name="T13" fmla="*/ 2 h 4"/>
                <a:gd name="T14" fmla="*/ 55 w 56"/>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4"/>
                <a:gd name="T26" fmla="*/ 56 w 5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4">
                  <a:moveTo>
                    <a:pt x="0" y="0"/>
                  </a:moveTo>
                  <a:lnTo>
                    <a:pt x="8" y="0"/>
                  </a:lnTo>
                  <a:lnTo>
                    <a:pt x="16" y="0"/>
                  </a:lnTo>
                  <a:lnTo>
                    <a:pt x="31" y="2"/>
                  </a:lnTo>
                  <a:lnTo>
                    <a:pt x="39" y="3"/>
                  </a:lnTo>
                  <a:lnTo>
                    <a:pt x="45" y="2"/>
                  </a:lnTo>
                  <a:lnTo>
                    <a:pt x="51" y="2"/>
                  </a:lnTo>
                  <a:lnTo>
                    <a:pt x="55"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90" name="Freeform 182"/>
            <p:cNvSpPr>
              <a:spLocks/>
            </p:cNvSpPr>
            <p:nvPr/>
          </p:nvSpPr>
          <p:spPr bwMode="auto">
            <a:xfrm>
              <a:off x="3615" y="2827"/>
              <a:ext cx="3" cy="41"/>
            </a:xfrm>
            <a:custGeom>
              <a:avLst/>
              <a:gdLst>
                <a:gd name="T0" fmla="*/ 0 w 3"/>
                <a:gd name="T1" fmla="*/ 40 h 41"/>
                <a:gd name="T2" fmla="*/ 2 w 3"/>
                <a:gd name="T3" fmla="*/ 38 h 41"/>
                <a:gd name="T4" fmla="*/ 2 w 3"/>
                <a:gd name="T5" fmla="*/ 35 h 41"/>
                <a:gd name="T6" fmla="*/ 2 w 3"/>
                <a:gd name="T7" fmla="*/ 30 h 41"/>
                <a:gd name="T8" fmla="*/ 2 w 3"/>
                <a:gd name="T9" fmla="*/ 26 h 41"/>
                <a:gd name="T10" fmla="*/ 2 w 3"/>
                <a:gd name="T11" fmla="*/ 20 h 41"/>
                <a:gd name="T12" fmla="*/ 1 w 3"/>
                <a:gd name="T13" fmla="*/ 14 h 41"/>
                <a:gd name="T14" fmla="*/ 1 w 3"/>
                <a:gd name="T15" fmla="*/ 7 h 41"/>
                <a:gd name="T16" fmla="*/ 1 w 3"/>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41"/>
                <a:gd name="T29" fmla="*/ 3 w 3"/>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41">
                  <a:moveTo>
                    <a:pt x="0" y="40"/>
                  </a:moveTo>
                  <a:lnTo>
                    <a:pt x="2" y="38"/>
                  </a:lnTo>
                  <a:lnTo>
                    <a:pt x="2" y="35"/>
                  </a:lnTo>
                  <a:lnTo>
                    <a:pt x="2" y="30"/>
                  </a:lnTo>
                  <a:lnTo>
                    <a:pt x="2" y="26"/>
                  </a:lnTo>
                  <a:lnTo>
                    <a:pt x="2" y="20"/>
                  </a:lnTo>
                  <a:lnTo>
                    <a:pt x="1" y="14"/>
                  </a:lnTo>
                  <a:lnTo>
                    <a:pt x="1" y="7"/>
                  </a:lnTo>
                  <a:lnTo>
                    <a:pt x="1"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91" name="Freeform 183"/>
            <p:cNvSpPr>
              <a:spLocks/>
            </p:cNvSpPr>
            <p:nvPr/>
          </p:nvSpPr>
          <p:spPr bwMode="auto">
            <a:xfrm>
              <a:off x="3616" y="2666"/>
              <a:ext cx="14" cy="162"/>
            </a:xfrm>
            <a:custGeom>
              <a:avLst/>
              <a:gdLst>
                <a:gd name="T0" fmla="*/ 0 w 14"/>
                <a:gd name="T1" fmla="*/ 161 h 162"/>
                <a:gd name="T2" fmla="*/ 0 w 14"/>
                <a:gd name="T3" fmla="*/ 158 h 162"/>
                <a:gd name="T4" fmla="*/ 0 w 14"/>
                <a:gd name="T5" fmla="*/ 153 h 162"/>
                <a:gd name="T6" fmla="*/ 1 w 14"/>
                <a:gd name="T7" fmla="*/ 149 h 162"/>
                <a:gd name="T8" fmla="*/ 1 w 14"/>
                <a:gd name="T9" fmla="*/ 144 h 162"/>
                <a:gd name="T10" fmla="*/ 1 w 14"/>
                <a:gd name="T11" fmla="*/ 133 h 162"/>
                <a:gd name="T12" fmla="*/ 2 w 14"/>
                <a:gd name="T13" fmla="*/ 121 h 162"/>
                <a:gd name="T14" fmla="*/ 2 w 14"/>
                <a:gd name="T15" fmla="*/ 107 h 162"/>
                <a:gd name="T16" fmla="*/ 3 w 14"/>
                <a:gd name="T17" fmla="*/ 94 h 162"/>
                <a:gd name="T18" fmla="*/ 4 w 14"/>
                <a:gd name="T19" fmla="*/ 65 h 162"/>
                <a:gd name="T20" fmla="*/ 5 w 14"/>
                <a:gd name="T21" fmla="*/ 52 h 162"/>
                <a:gd name="T22" fmla="*/ 6 w 14"/>
                <a:gd name="T23" fmla="*/ 39 h 162"/>
                <a:gd name="T24" fmla="*/ 7 w 14"/>
                <a:gd name="T25" fmla="*/ 28 h 162"/>
                <a:gd name="T26" fmla="*/ 8 w 14"/>
                <a:gd name="T27" fmla="*/ 18 h 162"/>
                <a:gd name="T28" fmla="*/ 9 w 14"/>
                <a:gd name="T29" fmla="*/ 13 h 162"/>
                <a:gd name="T30" fmla="*/ 9 w 14"/>
                <a:gd name="T31" fmla="*/ 10 h 162"/>
                <a:gd name="T32" fmla="*/ 10 w 14"/>
                <a:gd name="T33" fmla="*/ 6 h 162"/>
                <a:gd name="T34" fmla="*/ 11 w 14"/>
                <a:gd name="T35" fmla="*/ 4 h 162"/>
                <a:gd name="T36" fmla="*/ 12 w 14"/>
                <a:gd name="T37" fmla="*/ 2 h 162"/>
                <a:gd name="T38" fmla="*/ 12 w 14"/>
                <a:gd name="T39" fmla="*/ 1 h 162"/>
                <a:gd name="T40" fmla="*/ 12 w 14"/>
                <a:gd name="T41" fmla="*/ 0 h 162"/>
                <a:gd name="T42" fmla="*/ 13 w 14"/>
                <a:gd name="T43" fmla="*/ 0 h 16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
                <a:gd name="T67" fmla="*/ 0 h 162"/>
                <a:gd name="T68" fmla="*/ 14 w 14"/>
                <a:gd name="T69" fmla="*/ 162 h 16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 h="162">
                  <a:moveTo>
                    <a:pt x="0" y="161"/>
                  </a:moveTo>
                  <a:lnTo>
                    <a:pt x="0" y="158"/>
                  </a:lnTo>
                  <a:lnTo>
                    <a:pt x="0" y="153"/>
                  </a:lnTo>
                  <a:lnTo>
                    <a:pt x="1" y="149"/>
                  </a:lnTo>
                  <a:lnTo>
                    <a:pt x="1" y="144"/>
                  </a:lnTo>
                  <a:lnTo>
                    <a:pt x="1" y="133"/>
                  </a:lnTo>
                  <a:lnTo>
                    <a:pt x="2" y="121"/>
                  </a:lnTo>
                  <a:lnTo>
                    <a:pt x="2" y="107"/>
                  </a:lnTo>
                  <a:lnTo>
                    <a:pt x="3" y="94"/>
                  </a:lnTo>
                  <a:lnTo>
                    <a:pt x="4" y="65"/>
                  </a:lnTo>
                  <a:lnTo>
                    <a:pt x="5" y="52"/>
                  </a:lnTo>
                  <a:lnTo>
                    <a:pt x="6" y="39"/>
                  </a:lnTo>
                  <a:lnTo>
                    <a:pt x="7" y="28"/>
                  </a:lnTo>
                  <a:lnTo>
                    <a:pt x="8" y="18"/>
                  </a:lnTo>
                  <a:lnTo>
                    <a:pt x="9" y="13"/>
                  </a:lnTo>
                  <a:lnTo>
                    <a:pt x="9" y="10"/>
                  </a:lnTo>
                  <a:lnTo>
                    <a:pt x="10" y="6"/>
                  </a:lnTo>
                  <a:lnTo>
                    <a:pt x="11" y="4"/>
                  </a:lnTo>
                  <a:lnTo>
                    <a:pt x="12" y="2"/>
                  </a:lnTo>
                  <a:lnTo>
                    <a:pt x="12" y="1"/>
                  </a:lnTo>
                  <a:lnTo>
                    <a:pt x="12" y="0"/>
                  </a:lnTo>
                  <a:lnTo>
                    <a:pt x="13"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92" name="Freeform 184"/>
            <p:cNvSpPr>
              <a:spLocks/>
            </p:cNvSpPr>
            <p:nvPr/>
          </p:nvSpPr>
          <p:spPr bwMode="auto">
            <a:xfrm>
              <a:off x="3629" y="2666"/>
              <a:ext cx="42" cy="202"/>
            </a:xfrm>
            <a:custGeom>
              <a:avLst/>
              <a:gdLst>
                <a:gd name="T0" fmla="*/ 0 w 42"/>
                <a:gd name="T1" fmla="*/ 0 h 202"/>
                <a:gd name="T2" fmla="*/ 1 w 42"/>
                <a:gd name="T3" fmla="*/ 1 h 202"/>
                <a:gd name="T4" fmla="*/ 2 w 42"/>
                <a:gd name="T5" fmla="*/ 3 h 202"/>
                <a:gd name="T6" fmla="*/ 3 w 42"/>
                <a:gd name="T7" fmla="*/ 6 h 202"/>
                <a:gd name="T8" fmla="*/ 4 w 42"/>
                <a:gd name="T9" fmla="*/ 10 h 202"/>
                <a:gd name="T10" fmla="*/ 5 w 42"/>
                <a:gd name="T11" fmla="*/ 15 h 202"/>
                <a:gd name="T12" fmla="*/ 7 w 42"/>
                <a:gd name="T13" fmla="*/ 21 h 202"/>
                <a:gd name="T14" fmla="*/ 8 w 42"/>
                <a:gd name="T15" fmla="*/ 27 h 202"/>
                <a:gd name="T16" fmla="*/ 9 w 42"/>
                <a:gd name="T17" fmla="*/ 33 h 202"/>
                <a:gd name="T18" fmla="*/ 11 w 42"/>
                <a:gd name="T19" fmla="*/ 41 h 202"/>
                <a:gd name="T20" fmla="*/ 12 w 42"/>
                <a:gd name="T21" fmla="*/ 48 h 202"/>
                <a:gd name="T22" fmla="*/ 15 w 42"/>
                <a:gd name="T23" fmla="*/ 65 h 202"/>
                <a:gd name="T24" fmla="*/ 18 w 42"/>
                <a:gd name="T25" fmla="*/ 82 h 202"/>
                <a:gd name="T26" fmla="*/ 21 w 42"/>
                <a:gd name="T27" fmla="*/ 101 h 202"/>
                <a:gd name="T28" fmla="*/ 23 w 42"/>
                <a:gd name="T29" fmla="*/ 119 h 202"/>
                <a:gd name="T30" fmla="*/ 26 w 42"/>
                <a:gd name="T31" fmla="*/ 136 h 202"/>
                <a:gd name="T32" fmla="*/ 29 w 42"/>
                <a:gd name="T33" fmla="*/ 153 h 202"/>
                <a:gd name="T34" fmla="*/ 30 w 42"/>
                <a:gd name="T35" fmla="*/ 161 h 202"/>
                <a:gd name="T36" fmla="*/ 32 w 42"/>
                <a:gd name="T37" fmla="*/ 168 h 202"/>
                <a:gd name="T38" fmla="*/ 33 w 42"/>
                <a:gd name="T39" fmla="*/ 174 h 202"/>
                <a:gd name="T40" fmla="*/ 34 w 42"/>
                <a:gd name="T41" fmla="*/ 181 h 202"/>
                <a:gd name="T42" fmla="*/ 36 w 42"/>
                <a:gd name="T43" fmla="*/ 186 h 202"/>
                <a:gd name="T44" fmla="*/ 37 w 42"/>
                <a:gd name="T45" fmla="*/ 191 h 202"/>
                <a:gd name="T46" fmla="*/ 38 w 42"/>
                <a:gd name="T47" fmla="*/ 195 h 202"/>
                <a:gd name="T48" fmla="*/ 39 w 42"/>
                <a:gd name="T49" fmla="*/ 198 h 202"/>
                <a:gd name="T50" fmla="*/ 40 w 42"/>
                <a:gd name="T51" fmla="*/ 200 h 202"/>
                <a:gd name="T52" fmla="*/ 41 w 42"/>
                <a:gd name="T53" fmla="*/ 201 h 20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2"/>
                <a:gd name="T82" fmla="*/ 0 h 202"/>
                <a:gd name="T83" fmla="*/ 42 w 42"/>
                <a:gd name="T84" fmla="*/ 202 h 20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2" h="202">
                  <a:moveTo>
                    <a:pt x="0" y="0"/>
                  </a:moveTo>
                  <a:lnTo>
                    <a:pt x="1" y="1"/>
                  </a:lnTo>
                  <a:lnTo>
                    <a:pt x="2" y="3"/>
                  </a:lnTo>
                  <a:lnTo>
                    <a:pt x="3" y="6"/>
                  </a:lnTo>
                  <a:lnTo>
                    <a:pt x="4" y="10"/>
                  </a:lnTo>
                  <a:lnTo>
                    <a:pt x="5" y="15"/>
                  </a:lnTo>
                  <a:lnTo>
                    <a:pt x="7" y="21"/>
                  </a:lnTo>
                  <a:lnTo>
                    <a:pt x="8" y="27"/>
                  </a:lnTo>
                  <a:lnTo>
                    <a:pt x="9" y="33"/>
                  </a:lnTo>
                  <a:lnTo>
                    <a:pt x="11" y="41"/>
                  </a:lnTo>
                  <a:lnTo>
                    <a:pt x="12" y="48"/>
                  </a:lnTo>
                  <a:lnTo>
                    <a:pt x="15" y="65"/>
                  </a:lnTo>
                  <a:lnTo>
                    <a:pt x="18" y="82"/>
                  </a:lnTo>
                  <a:lnTo>
                    <a:pt x="21" y="101"/>
                  </a:lnTo>
                  <a:lnTo>
                    <a:pt x="23" y="119"/>
                  </a:lnTo>
                  <a:lnTo>
                    <a:pt x="26" y="136"/>
                  </a:lnTo>
                  <a:lnTo>
                    <a:pt x="29" y="153"/>
                  </a:lnTo>
                  <a:lnTo>
                    <a:pt x="30" y="161"/>
                  </a:lnTo>
                  <a:lnTo>
                    <a:pt x="32" y="168"/>
                  </a:lnTo>
                  <a:lnTo>
                    <a:pt x="33" y="174"/>
                  </a:lnTo>
                  <a:lnTo>
                    <a:pt x="34" y="181"/>
                  </a:lnTo>
                  <a:lnTo>
                    <a:pt x="36" y="186"/>
                  </a:lnTo>
                  <a:lnTo>
                    <a:pt x="37" y="191"/>
                  </a:lnTo>
                  <a:lnTo>
                    <a:pt x="38" y="195"/>
                  </a:lnTo>
                  <a:lnTo>
                    <a:pt x="39" y="198"/>
                  </a:lnTo>
                  <a:lnTo>
                    <a:pt x="40" y="200"/>
                  </a:lnTo>
                  <a:lnTo>
                    <a:pt x="41" y="201"/>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93" name="Freeform 185"/>
            <p:cNvSpPr>
              <a:spLocks/>
            </p:cNvSpPr>
            <p:nvPr/>
          </p:nvSpPr>
          <p:spPr bwMode="auto">
            <a:xfrm>
              <a:off x="3670" y="2704"/>
              <a:ext cx="14" cy="164"/>
            </a:xfrm>
            <a:custGeom>
              <a:avLst/>
              <a:gdLst>
                <a:gd name="T0" fmla="*/ 0 w 14"/>
                <a:gd name="T1" fmla="*/ 163 h 164"/>
                <a:gd name="T2" fmla="*/ 1 w 14"/>
                <a:gd name="T3" fmla="*/ 163 h 164"/>
                <a:gd name="T4" fmla="*/ 2 w 14"/>
                <a:gd name="T5" fmla="*/ 162 h 164"/>
                <a:gd name="T6" fmla="*/ 2 w 14"/>
                <a:gd name="T7" fmla="*/ 160 h 164"/>
                <a:gd name="T8" fmla="*/ 3 w 14"/>
                <a:gd name="T9" fmla="*/ 158 h 164"/>
                <a:gd name="T10" fmla="*/ 3 w 14"/>
                <a:gd name="T11" fmla="*/ 154 h 164"/>
                <a:gd name="T12" fmla="*/ 4 w 14"/>
                <a:gd name="T13" fmla="*/ 150 h 164"/>
                <a:gd name="T14" fmla="*/ 4 w 14"/>
                <a:gd name="T15" fmla="*/ 145 h 164"/>
                <a:gd name="T16" fmla="*/ 5 w 14"/>
                <a:gd name="T17" fmla="*/ 140 h 164"/>
                <a:gd name="T18" fmla="*/ 5 w 14"/>
                <a:gd name="T19" fmla="*/ 134 h 164"/>
                <a:gd name="T20" fmla="*/ 5 w 14"/>
                <a:gd name="T21" fmla="*/ 128 h 164"/>
                <a:gd name="T22" fmla="*/ 6 w 14"/>
                <a:gd name="T23" fmla="*/ 114 h 164"/>
                <a:gd name="T24" fmla="*/ 6 w 14"/>
                <a:gd name="T25" fmla="*/ 99 h 164"/>
                <a:gd name="T26" fmla="*/ 6 w 14"/>
                <a:gd name="T27" fmla="*/ 84 h 164"/>
                <a:gd name="T28" fmla="*/ 6 w 14"/>
                <a:gd name="T29" fmla="*/ 68 h 164"/>
                <a:gd name="T30" fmla="*/ 7 w 14"/>
                <a:gd name="T31" fmla="*/ 53 h 164"/>
                <a:gd name="T32" fmla="*/ 7 w 14"/>
                <a:gd name="T33" fmla="*/ 39 h 164"/>
                <a:gd name="T34" fmla="*/ 8 w 14"/>
                <a:gd name="T35" fmla="*/ 32 h 164"/>
                <a:gd name="T36" fmla="*/ 8 w 14"/>
                <a:gd name="T37" fmla="*/ 26 h 164"/>
                <a:gd name="T38" fmla="*/ 9 w 14"/>
                <a:gd name="T39" fmla="*/ 21 h 164"/>
                <a:gd name="T40" fmla="*/ 9 w 14"/>
                <a:gd name="T41" fmla="*/ 15 h 164"/>
                <a:gd name="T42" fmla="*/ 9 w 14"/>
                <a:gd name="T43" fmla="*/ 11 h 164"/>
                <a:gd name="T44" fmla="*/ 10 w 14"/>
                <a:gd name="T45" fmla="*/ 7 h 164"/>
                <a:gd name="T46" fmla="*/ 11 w 14"/>
                <a:gd name="T47" fmla="*/ 4 h 164"/>
                <a:gd name="T48" fmla="*/ 11 w 14"/>
                <a:gd name="T49" fmla="*/ 2 h 164"/>
                <a:gd name="T50" fmla="*/ 12 w 14"/>
                <a:gd name="T51" fmla="*/ 0 h 164"/>
                <a:gd name="T52" fmla="*/ 13 w 14"/>
                <a:gd name="T53" fmla="*/ 0 h 1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4"/>
                <a:gd name="T82" fmla="*/ 0 h 164"/>
                <a:gd name="T83" fmla="*/ 14 w 14"/>
                <a:gd name="T84" fmla="*/ 164 h 16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4" h="164">
                  <a:moveTo>
                    <a:pt x="0" y="163"/>
                  </a:moveTo>
                  <a:lnTo>
                    <a:pt x="1" y="163"/>
                  </a:lnTo>
                  <a:lnTo>
                    <a:pt x="2" y="162"/>
                  </a:lnTo>
                  <a:lnTo>
                    <a:pt x="2" y="160"/>
                  </a:lnTo>
                  <a:lnTo>
                    <a:pt x="3" y="158"/>
                  </a:lnTo>
                  <a:lnTo>
                    <a:pt x="3" y="154"/>
                  </a:lnTo>
                  <a:lnTo>
                    <a:pt x="4" y="150"/>
                  </a:lnTo>
                  <a:lnTo>
                    <a:pt x="4" y="145"/>
                  </a:lnTo>
                  <a:lnTo>
                    <a:pt x="5" y="140"/>
                  </a:lnTo>
                  <a:lnTo>
                    <a:pt x="5" y="134"/>
                  </a:lnTo>
                  <a:lnTo>
                    <a:pt x="5" y="128"/>
                  </a:lnTo>
                  <a:lnTo>
                    <a:pt x="6" y="114"/>
                  </a:lnTo>
                  <a:lnTo>
                    <a:pt x="6" y="99"/>
                  </a:lnTo>
                  <a:lnTo>
                    <a:pt x="6" y="84"/>
                  </a:lnTo>
                  <a:lnTo>
                    <a:pt x="6" y="68"/>
                  </a:lnTo>
                  <a:lnTo>
                    <a:pt x="7" y="53"/>
                  </a:lnTo>
                  <a:lnTo>
                    <a:pt x="7" y="39"/>
                  </a:lnTo>
                  <a:lnTo>
                    <a:pt x="8" y="32"/>
                  </a:lnTo>
                  <a:lnTo>
                    <a:pt x="8" y="26"/>
                  </a:lnTo>
                  <a:lnTo>
                    <a:pt x="9" y="21"/>
                  </a:lnTo>
                  <a:lnTo>
                    <a:pt x="9" y="15"/>
                  </a:lnTo>
                  <a:lnTo>
                    <a:pt x="9" y="11"/>
                  </a:lnTo>
                  <a:lnTo>
                    <a:pt x="10" y="7"/>
                  </a:lnTo>
                  <a:lnTo>
                    <a:pt x="11" y="4"/>
                  </a:lnTo>
                  <a:lnTo>
                    <a:pt x="11" y="2"/>
                  </a:lnTo>
                  <a:lnTo>
                    <a:pt x="12" y="0"/>
                  </a:lnTo>
                  <a:lnTo>
                    <a:pt x="13"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94" name="Freeform 186"/>
            <p:cNvSpPr>
              <a:spLocks/>
            </p:cNvSpPr>
            <p:nvPr/>
          </p:nvSpPr>
          <p:spPr bwMode="auto">
            <a:xfrm>
              <a:off x="3683" y="2704"/>
              <a:ext cx="42" cy="164"/>
            </a:xfrm>
            <a:custGeom>
              <a:avLst/>
              <a:gdLst>
                <a:gd name="T0" fmla="*/ 0 w 42"/>
                <a:gd name="T1" fmla="*/ 0 h 164"/>
                <a:gd name="T2" fmla="*/ 1 w 42"/>
                <a:gd name="T3" fmla="*/ 0 h 164"/>
                <a:gd name="T4" fmla="*/ 2 w 42"/>
                <a:gd name="T5" fmla="*/ 2 h 164"/>
                <a:gd name="T6" fmla="*/ 3 w 42"/>
                <a:gd name="T7" fmla="*/ 4 h 164"/>
                <a:gd name="T8" fmla="*/ 4 w 42"/>
                <a:gd name="T9" fmla="*/ 7 h 164"/>
                <a:gd name="T10" fmla="*/ 5 w 42"/>
                <a:gd name="T11" fmla="*/ 10 h 164"/>
                <a:gd name="T12" fmla="*/ 7 w 42"/>
                <a:gd name="T13" fmla="*/ 15 h 164"/>
                <a:gd name="T14" fmla="*/ 8 w 42"/>
                <a:gd name="T15" fmla="*/ 20 h 164"/>
                <a:gd name="T16" fmla="*/ 10 w 42"/>
                <a:gd name="T17" fmla="*/ 26 h 164"/>
                <a:gd name="T18" fmla="*/ 11 w 42"/>
                <a:gd name="T19" fmla="*/ 31 h 164"/>
                <a:gd name="T20" fmla="*/ 12 w 42"/>
                <a:gd name="T21" fmla="*/ 37 h 164"/>
                <a:gd name="T22" fmla="*/ 16 w 42"/>
                <a:gd name="T23" fmla="*/ 51 h 164"/>
                <a:gd name="T24" fmla="*/ 18 w 42"/>
                <a:gd name="T25" fmla="*/ 66 h 164"/>
                <a:gd name="T26" fmla="*/ 21 w 42"/>
                <a:gd name="T27" fmla="*/ 81 h 164"/>
                <a:gd name="T28" fmla="*/ 24 w 42"/>
                <a:gd name="T29" fmla="*/ 97 h 164"/>
                <a:gd name="T30" fmla="*/ 27 w 42"/>
                <a:gd name="T31" fmla="*/ 111 h 164"/>
                <a:gd name="T32" fmla="*/ 30 w 42"/>
                <a:gd name="T33" fmla="*/ 125 h 164"/>
                <a:gd name="T34" fmla="*/ 32 w 42"/>
                <a:gd name="T35" fmla="*/ 131 h 164"/>
                <a:gd name="T36" fmla="*/ 33 w 42"/>
                <a:gd name="T37" fmla="*/ 138 h 164"/>
                <a:gd name="T38" fmla="*/ 34 w 42"/>
                <a:gd name="T39" fmla="*/ 143 h 164"/>
                <a:gd name="T40" fmla="*/ 36 w 42"/>
                <a:gd name="T41" fmla="*/ 148 h 164"/>
                <a:gd name="T42" fmla="*/ 37 w 42"/>
                <a:gd name="T43" fmla="*/ 152 h 164"/>
                <a:gd name="T44" fmla="*/ 38 w 42"/>
                <a:gd name="T45" fmla="*/ 156 h 164"/>
                <a:gd name="T46" fmla="*/ 39 w 42"/>
                <a:gd name="T47" fmla="*/ 159 h 164"/>
                <a:gd name="T48" fmla="*/ 40 w 42"/>
                <a:gd name="T49" fmla="*/ 161 h 164"/>
                <a:gd name="T50" fmla="*/ 41 w 42"/>
                <a:gd name="T51" fmla="*/ 162 h 164"/>
                <a:gd name="T52" fmla="*/ 41 w 42"/>
                <a:gd name="T53" fmla="*/ 163 h 1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2"/>
                <a:gd name="T82" fmla="*/ 0 h 164"/>
                <a:gd name="T83" fmla="*/ 42 w 42"/>
                <a:gd name="T84" fmla="*/ 164 h 16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2" h="164">
                  <a:moveTo>
                    <a:pt x="0" y="0"/>
                  </a:moveTo>
                  <a:lnTo>
                    <a:pt x="1" y="0"/>
                  </a:lnTo>
                  <a:lnTo>
                    <a:pt x="2" y="2"/>
                  </a:lnTo>
                  <a:lnTo>
                    <a:pt x="3" y="4"/>
                  </a:lnTo>
                  <a:lnTo>
                    <a:pt x="4" y="7"/>
                  </a:lnTo>
                  <a:lnTo>
                    <a:pt x="5" y="10"/>
                  </a:lnTo>
                  <a:lnTo>
                    <a:pt x="7" y="15"/>
                  </a:lnTo>
                  <a:lnTo>
                    <a:pt x="8" y="20"/>
                  </a:lnTo>
                  <a:lnTo>
                    <a:pt x="10" y="26"/>
                  </a:lnTo>
                  <a:lnTo>
                    <a:pt x="11" y="31"/>
                  </a:lnTo>
                  <a:lnTo>
                    <a:pt x="12" y="37"/>
                  </a:lnTo>
                  <a:lnTo>
                    <a:pt x="16" y="51"/>
                  </a:lnTo>
                  <a:lnTo>
                    <a:pt x="18" y="66"/>
                  </a:lnTo>
                  <a:lnTo>
                    <a:pt x="21" y="81"/>
                  </a:lnTo>
                  <a:lnTo>
                    <a:pt x="24" y="97"/>
                  </a:lnTo>
                  <a:lnTo>
                    <a:pt x="27" y="111"/>
                  </a:lnTo>
                  <a:lnTo>
                    <a:pt x="30" y="125"/>
                  </a:lnTo>
                  <a:lnTo>
                    <a:pt x="32" y="131"/>
                  </a:lnTo>
                  <a:lnTo>
                    <a:pt x="33" y="138"/>
                  </a:lnTo>
                  <a:lnTo>
                    <a:pt x="34" y="143"/>
                  </a:lnTo>
                  <a:lnTo>
                    <a:pt x="36" y="148"/>
                  </a:lnTo>
                  <a:lnTo>
                    <a:pt x="37" y="152"/>
                  </a:lnTo>
                  <a:lnTo>
                    <a:pt x="38" y="156"/>
                  </a:lnTo>
                  <a:lnTo>
                    <a:pt x="39" y="159"/>
                  </a:lnTo>
                  <a:lnTo>
                    <a:pt x="40" y="161"/>
                  </a:lnTo>
                  <a:lnTo>
                    <a:pt x="41" y="162"/>
                  </a:lnTo>
                  <a:lnTo>
                    <a:pt x="41" y="163"/>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95" name="Freeform 187"/>
            <p:cNvSpPr>
              <a:spLocks/>
            </p:cNvSpPr>
            <p:nvPr/>
          </p:nvSpPr>
          <p:spPr bwMode="auto">
            <a:xfrm>
              <a:off x="3724" y="2701"/>
              <a:ext cx="10" cy="167"/>
            </a:xfrm>
            <a:custGeom>
              <a:avLst/>
              <a:gdLst>
                <a:gd name="T0" fmla="*/ 0 w 10"/>
                <a:gd name="T1" fmla="*/ 166 h 167"/>
                <a:gd name="T2" fmla="*/ 1 w 10"/>
                <a:gd name="T3" fmla="*/ 165 h 167"/>
                <a:gd name="T4" fmla="*/ 2 w 10"/>
                <a:gd name="T5" fmla="*/ 163 h 167"/>
                <a:gd name="T6" fmla="*/ 3 w 10"/>
                <a:gd name="T7" fmla="*/ 160 h 167"/>
                <a:gd name="T8" fmla="*/ 3 w 10"/>
                <a:gd name="T9" fmla="*/ 157 h 167"/>
                <a:gd name="T10" fmla="*/ 4 w 10"/>
                <a:gd name="T11" fmla="*/ 153 h 167"/>
                <a:gd name="T12" fmla="*/ 4 w 10"/>
                <a:gd name="T13" fmla="*/ 149 h 167"/>
                <a:gd name="T14" fmla="*/ 5 w 10"/>
                <a:gd name="T15" fmla="*/ 145 h 167"/>
                <a:gd name="T16" fmla="*/ 5 w 10"/>
                <a:gd name="T17" fmla="*/ 134 h 167"/>
                <a:gd name="T18" fmla="*/ 6 w 10"/>
                <a:gd name="T19" fmla="*/ 122 h 167"/>
                <a:gd name="T20" fmla="*/ 6 w 10"/>
                <a:gd name="T21" fmla="*/ 109 h 167"/>
                <a:gd name="T22" fmla="*/ 7 w 10"/>
                <a:gd name="T23" fmla="*/ 96 h 167"/>
                <a:gd name="T24" fmla="*/ 7 w 10"/>
                <a:gd name="T25" fmla="*/ 67 h 167"/>
                <a:gd name="T26" fmla="*/ 7 w 10"/>
                <a:gd name="T27" fmla="*/ 54 h 167"/>
                <a:gd name="T28" fmla="*/ 8 w 10"/>
                <a:gd name="T29" fmla="*/ 40 h 167"/>
                <a:gd name="T30" fmla="*/ 8 w 10"/>
                <a:gd name="T31" fmla="*/ 28 h 167"/>
                <a:gd name="T32" fmla="*/ 8 w 10"/>
                <a:gd name="T33" fmla="*/ 17 h 167"/>
                <a:gd name="T34" fmla="*/ 8 w 10"/>
                <a:gd name="T35" fmla="*/ 12 h 167"/>
                <a:gd name="T36" fmla="*/ 8 w 10"/>
                <a:gd name="T37" fmla="*/ 8 h 167"/>
                <a:gd name="T38" fmla="*/ 9 w 10"/>
                <a:gd name="T39" fmla="*/ 3 h 167"/>
                <a:gd name="T40" fmla="*/ 9 w 10"/>
                <a:gd name="T41" fmla="*/ 0 h 1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
                <a:gd name="T64" fmla="*/ 0 h 167"/>
                <a:gd name="T65" fmla="*/ 10 w 10"/>
                <a:gd name="T66" fmla="*/ 167 h 1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 h="167">
                  <a:moveTo>
                    <a:pt x="0" y="166"/>
                  </a:moveTo>
                  <a:lnTo>
                    <a:pt x="1" y="165"/>
                  </a:lnTo>
                  <a:lnTo>
                    <a:pt x="2" y="163"/>
                  </a:lnTo>
                  <a:lnTo>
                    <a:pt x="3" y="160"/>
                  </a:lnTo>
                  <a:lnTo>
                    <a:pt x="3" y="157"/>
                  </a:lnTo>
                  <a:lnTo>
                    <a:pt x="4" y="153"/>
                  </a:lnTo>
                  <a:lnTo>
                    <a:pt x="4" y="149"/>
                  </a:lnTo>
                  <a:lnTo>
                    <a:pt x="5" y="145"/>
                  </a:lnTo>
                  <a:lnTo>
                    <a:pt x="5" y="134"/>
                  </a:lnTo>
                  <a:lnTo>
                    <a:pt x="6" y="122"/>
                  </a:lnTo>
                  <a:lnTo>
                    <a:pt x="6" y="109"/>
                  </a:lnTo>
                  <a:lnTo>
                    <a:pt x="7" y="96"/>
                  </a:lnTo>
                  <a:lnTo>
                    <a:pt x="7" y="67"/>
                  </a:lnTo>
                  <a:lnTo>
                    <a:pt x="7" y="54"/>
                  </a:lnTo>
                  <a:lnTo>
                    <a:pt x="8" y="40"/>
                  </a:lnTo>
                  <a:lnTo>
                    <a:pt x="8" y="28"/>
                  </a:lnTo>
                  <a:lnTo>
                    <a:pt x="8" y="17"/>
                  </a:lnTo>
                  <a:lnTo>
                    <a:pt x="8" y="12"/>
                  </a:lnTo>
                  <a:lnTo>
                    <a:pt x="8" y="8"/>
                  </a:lnTo>
                  <a:lnTo>
                    <a:pt x="9" y="3"/>
                  </a:lnTo>
                  <a:lnTo>
                    <a:pt x="9"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96" name="Freeform 188"/>
            <p:cNvSpPr>
              <a:spLocks/>
            </p:cNvSpPr>
            <p:nvPr/>
          </p:nvSpPr>
          <p:spPr bwMode="auto">
            <a:xfrm>
              <a:off x="3733" y="2666"/>
              <a:ext cx="10" cy="36"/>
            </a:xfrm>
            <a:custGeom>
              <a:avLst/>
              <a:gdLst>
                <a:gd name="T0" fmla="*/ 0 w 10"/>
                <a:gd name="T1" fmla="*/ 35 h 36"/>
                <a:gd name="T2" fmla="*/ 2 w 10"/>
                <a:gd name="T3" fmla="*/ 23 h 36"/>
                <a:gd name="T4" fmla="*/ 3 w 10"/>
                <a:gd name="T5" fmla="*/ 17 h 36"/>
                <a:gd name="T6" fmla="*/ 4 w 10"/>
                <a:gd name="T7" fmla="*/ 11 h 36"/>
                <a:gd name="T8" fmla="*/ 6 w 10"/>
                <a:gd name="T9" fmla="*/ 7 h 36"/>
                <a:gd name="T10" fmla="*/ 7 w 10"/>
                <a:gd name="T11" fmla="*/ 3 h 36"/>
                <a:gd name="T12" fmla="*/ 8 w 10"/>
                <a:gd name="T13" fmla="*/ 1 h 36"/>
                <a:gd name="T14" fmla="*/ 9 w 10"/>
                <a:gd name="T15" fmla="*/ 0 h 36"/>
                <a:gd name="T16" fmla="*/ 0 60000 65536"/>
                <a:gd name="T17" fmla="*/ 0 60000 65536"/>
                <a:gd name="T18" fmla="*/ 0 60000 65536"/>
                <a:gd name="T19" fmla="*/ 0 60000 65536"/>
                <a:gd name="T20" fmla="*/ 0 60000 65536"/>
                <a:gd name="T21" fmla="*/ 0 60000 65536"/>
                <a:gd name="T22" fmla="*/ 0 60000 65536"/>
                <a:gd name="T23" fmla="*/ 0 60000 65536"/>
                <a:gd name="T24" fmla="*/ 0 w 10"/>
                <a:gd name="T25" fmla="*/ 0 h 36"/>
                <a:gd name="T26" fmla="*/ 10 w 10"/>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 h="36">
                  <a:moveTo>
                    <a:pt x="0" y="35"/>
                  </a:moveTo>
                  <a:lnTo>
                    <a:pt x="2" y="23"/>
                  </a:lnTo>
                  <a:lnTo>
                    <a:pt x="3" y="17"/>
                  </a:lnTo>
                  <a:lnTo>
                    <a:pt x="4" y="11"/>
                  </a:lnTo>
                  <a:lnTo>
                    <a:pt x="6" y="7"/>
                  </a:lnTo>
                  <a:lnTo>
                    <a:pt x="7" y="3"/>
                  </a:lnTo>
                  <a:lnTo>
                    <a:pt x="8" y="1"/>
                  </a:lnTo>
                  <a:lnTo>
                    <a:pt x="9"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97" name="Freeform 189"/>
            <p:cNvSpPr>
              <a:spLocks/>
            </p:cNvSpPr>
            <p:nvPr/>
          </p:nvSpPr>
          <p:spPr bwMode="auto">
            <a:xfrm>
              <a:off x="3742" y="2666"/>
              <a:ext cx="11" cy="28"/>
            </a:xfrm>
            <a:custGeom>
              <a:avLst/>
              <a:gdLst>
                <a:gd name="T0" fmla="*/ 0 w 11"/>
                <a:gd name="T1" fmla="*/ 0 h 28"/>
                <a:gd name="T2" fmla="*/ 1 w 11"/>
                <a:gd name="T3" fmla="*/ 0 h 28"/>
                <a:gd name="T4" fmla="*/ 1 w 11"/>
                <a:gd name="T5" fmla="*/ 1 h 28"/>
                <a:gd name="T6" fmla="*/ 2 w 11"/>
                <a:gd name="T7" fmla="*/ 3 h 28"/>
                <a:gd name="T8" fmla="*/ 3 w 11"/>
                <a:gd name="T9" fmla="*/ 5 h 28"/>
                <a:gd name="T10" fmla="*/ 4 w 11"/>
                <a:gd name="T11" fmla="*/ 10 h 28"/>
                <a:gd name="T12" fmla="*/ 6 w 11"/>
                <a:gd name="T13" fmla="*/ 16 h 28"/>
                <a:gd name="T14" fmla="*/ 6 w 11"/>
                <a:gd name="T15" fmla="*/ 22 h 28"/>
                <a:gd name="T16" fmla="*/ 7 w 11"/>
                <a:gd name="T17" fmla="*/ 24 h 28"/>
                <a:gd name="T18" fmla="*/ 7 w 11"/>
                <a:gd name="T19" fmla="*/ 25 h 28"/>
                <a:gd name="T20" fmla="*/ 8 w 11"/>
                <a:gd name="T21" fmla="*/ 27 h 28"/>
                <a:gd name="T22" fmla="*/ 9 w 11"/>
                <a:gd name="T23" fmla="*/ 27 h 28"/>
                <a:gd name="T24" fmla="*/ 10 w 11"/>
                <a:gd name="T25" fmla="*/ 25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28"/>
                <a:gd name="T41" fmla="*/ 11 w 11"/>
                <a:gd name="T42" fmla="*/ 28 h 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28">
                  <a:moveTo>
                    <a:pt x="0" y="0"/>
                  </a:moveTo>
                  <a:lnTo>
                    <a:pt x="1" y="0"/>
                  </a:lnTo>
                  <a:lnTo>
                    <a:pt x="1" y="1"/>
                  </a:lnTo>
                  <a:lnTo>
                    <a:pt x="2" y="3"/>
                  </a:lnTo>
                  <a:lnTo>
                    <a:pt x="3" y="5"/>
                  </a:lnTo>
                  <a:lnTo>
                    <a:pt x="4" y="10"/>
                  </a:lnTo>
                  <a:lnTo>
                    <a:pt x="6" y="16"/>
                  </a:lnTo>
                  <a:lnTo>
                    <a:pt x="6" y="22"/>
                  </a:lnTo>
                  <a:lnTo>
                    <a:pt x="7" y="24"/>
                  </a:lnTo>
                  <a:lnTo>
                    <a:pt x="7" y="25"/>
                  </a:lnTo>
                  <a:lnTo>
                    <a:pt x="8" y="27"/>
                  </a:lnTo>
                  <a:lnTo>
                    <a:pt x="9" y="27"/>
                  </a:lnTo>
                  <a:lnTo>
                    <a:pt x="10" y="25"/>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98" name="Freeform 190"/>
            <p:cNvSpPr>
              <a:spLocks/>
            </p:cNvSpPr>
            <p:nvPr/>
          </p:nvSpPr>
          <p:spPr bwMode="auto">
            <a:xfrm>
              <a:off x="3752" y="2597"/>
              <a:ext cx="9" cy="95"/>
            </a:xfrm>
            <a:custGeom>
              <a:avLst/>
              <a:gdLst>
                <a:gd name="T0" fmla="*/ 0 w 9"/>
                <a:gd name="T1" fmla="*/ 94 h 95"/>
                <a:gd name="T2" fmla="*/ 1 w 9"/>
                <a:gd name="T3" fmla="*/ 91 h 95"/>
                <a:gd name="T4" fmla="*/ 1 w 9"/>
                <a:gd name="T5" fmla="*/ 87 h 95"/>
                <a:gd name="T6" fmla="*/ 2 w 9"/>
                <a:gd name="T7" fmla="*/ 83 h 95"/>
                <a:gd name="T8" fmla="*/ 2 w 9"/>
                <a:gd name="T9" fmla="*/ 78 h 95"/>
                <a:gd name="T10" fmla="*/ 3 w 9"/>
                <a:gd name="T11" fmla="*/ 72 h 95"/>
                <a:gd name="T12" fmla="*/ 3 w 9"/>
                <a:gd name="T13" fmla="*/ 66 h 95"/>
                <a:gd name="T14" fmla="*/ 4 w 9"/>
                <a:gd name="T15" fmla="*/ 53 h 95"/>
                <a:gd name="T16" fmla="*/ 5 w 9"/>
                <a:gd name="T17" fmla="*/ 38 h 95"/>
                <a:gd name="T18" fmla="*/ 6 w 9"/>
                <a:gd name="T19" fmla="*/ 25 h 95"/>
                <a:gd name="T20" fmla="*/ 7 w 9"/>
                <a:gd name="T21" fmla="*/ 12 h 95"/>
                <a:gd name="T22" fmla="*/ 7 w 9"/>
                <a:gd name="T23" fmla="*/ 6 h 95"/>
                <a:gd name="T24" fmla="*/ 8 w 9"/>
                <a:gd name="T25" fmla="*/ 0 h 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95"/>
                <a:gd name="T41" fmla="*/ 9 w 9"/>
                <a:gd name="T42" fmla="*/ 95 h 9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95">
                  <a:moveTo>
                    <a:pt x="0" y="94"/>
                  </a:moveTo>
                  <a:lnTo>
                    <a:pt x="1" y="91"/>
                  </a:lnTo>
                  <a:lnTo>
                    <a:pt x="1" y="87"/>
                  </a:lnTo>
                  <a:lnTo>
                    <a:pt x="2" y="83"/>
                  </a:lnTo>
                  <a:lnTo>
                    <a:pt x="2" y="78"/>
                  </a:lnTo>
                  <a:lnTo>
                    <a:pt x="3" y="72"/>
                  </a:lnTo>
                  <a:lnTo>
                    <a:pt x="3" y="66"/>
                  </a:lnTo>
                  <a:lnTo>
                    <a:pt x="4" y="53"/>
                  </a:lnTo>
                  <a:lnTo>
                    <a:pt x="5" y="38"/>
                  </a:lnTo>
                  <a:lnTo>
                    <a:pt x="6" y="25"/>
                  </a:lnTo>
                  <a:lnTo>
                    <a:pt x="7" y="12"/>
                  </a:lnTo>
                  <a:lnTo>
                    <a:pt x="7" y="6"/>
                  </a:lnTo>
                  <a:lnTo>
                    <a:pt x="8"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199" name="Freeform 191"/>
            <p:cNvSpPr>
              <a:spLocks/>
            </p:cNvSpPr>
            <p:nvPr/>
          </p:nvSpPr>
          <p:spPr bwMode="auto">
            <a:xfrm>
              <a:off x="3760" y="2527"/>
              <a:ext cx="10" cy="71"/>
            </a:xfrm>
            <a:custGeom>
              <a:avLst/>
              <a:gdLst>
                <a:gd name="T0" fmla="*/ 0 w 10"/>
                <a:gd name="T1" fmla="*/ 70 h 71"/>
                <a:gd name="T2" fmla="*/ 1 w 10"/>
                <a:gd name="T3" fmla="*/ 60 h 71"/>
                <a:gd name="T4" fmla="*/ 2 w 10"/>
                <a:gd name="T5" fmla="*/ 51 h 71"/>
                <a:gd name="T6" fmla="*/ 4 w 10"/>
                <a:gd name="T7" fmla="*/ 33 h 71"/>
                <a:gd name="T8" fmla="*/ 7 w 10"/>
                <a:gd name="T9" fmla="*/ 16 h 71"/>
                <a:gd name="T10" fmla="*/ 9 w 10"/>
                <a:gd name="T11" fmla="*/ 0 h 71"/>
                <a:gd name="T12" fmla="*/ 0 60000 65536"/>
                <a:gd name="T13" fmla="*/ 0 60000 65536"/>
                <a:gd name="T14" fmla="*/ 0 60000 65536"/>
                <a:gd name="T15" fmla="*/ 0 60000 65536"/>
                <a:gd name="T16" fmla="*/ 0 60000 65536"/>
                <a:gd name="T17" fmla="*/ 0 60000 65536"/>
                <a:gd name="T18" fmla="*/ 0 w 10"/>
                <a:gd name="T19" fmla="*/ 0 h 71"/>
                <a:gd name="T20" fmla="*/ 10 w 10"/>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10" h="71">
                  <a:moveTo>
                    <a:pt x="0" y="70"/>
                  </a:moveTo>
                  <a:lnTo>
                    <a:pt x="1" y="60"/>
                  </a:lnTo>
                  <a:lnTo>
                    <a:pt x="2" y="51"/>
                  </a:lnTo>
                  <a:lnTo>
                    <a:pt x="4" y="33"/>
                  </a:lnTo>
                  <a:lnTo>
                    <a:pt x="7" y="16"/>
                  </a:lnTo>
                  <a:lnTo>
                    <a:pt x="9"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200" name="Freeform 192"/>
            <p:cNvSpPr>
              <a:spLocks/>
            </p:cNvSpPr>
            <p:nvPr/>
          </p:nvSpPr>
          <p:spPr bwMode="auto">
            <a:xfrm>
              <a:off x="3769" y="2464"/>
              <a:ext cx="10" cy="64"/>
            </a:xfrm>
            <a:custGeom>
              <a:avLst/>
              <a:gdLst>
                <a:gd name="T0" fmla="*/ 0 w 10"/>
                <a:gd name="T1" fmla="*/ 63 h 64"/>
                <a:gd name="T2" fmla="*/ 1 w 10"/>
                <a:gd name="T3" fmla="*/ 59 h 64"/>
                <a:gd name="T4" fmla="*/ 1 w 10"/>
                <a:gd name="T5" fmla="*/ 54 h 64"/>
                <a:gd name="T6" fmla="*/ 2 w 10"/>
                <a:gd name="T7" fmla="*/ 48 h 64"/>
                <a:gd name="T8" fmla="*/ 2 w 10"/>
                <a:gd name="T9" fmla="*/ 42 h 64"/>
                <a:gd name="T10" fmla="*/ 2 w 10"/>
                <a:gd name="T11" fmla="*/ 29 h 64"/>
                <a:gd name="T12" fmla="*/ 3 w 10"/>
                <a:gd name="T13" fmla="*/ 24 h 64"/>
                <a:gd name="T14" fmla="*/ 4 w 10"/>
                <a:gd name="T15" fmla="*/ 18 h 64"/>
                <a:gd name="T16" fmla="*/ 4 w 10"/>
                <a:gd name="T17" fmla="*/ 12 h 64"/>
                <a:gd name="T18" fmla="*/ 5 w 10"/>
                <a:gd name="T19" fmla="*/ 8 h 64"/>
                <a:gd name="T20" fmla="*/ 6 w 10"/>
                <a:gd name="T21" fmla="*/ 4 h 64"/>
                <a:gd name="T22" fmla="*/ 6 w 10"/>
                <a:gd name="T23" fmla="*/ 2 h 64"/>
                <a:gd name="T24" fmla="*/ 7 w 10"/>
                <a:gd name="T25" fmla="*/ 0 h 64"/>
                <a:gd name="T26" fmla="*/ 8 w 10"/>
                <a:gd name="T27" fmla="*/ 0 h 64"/>
                <a:gd name="T28" fmla="*/ 9 w 10"/>
                <a:gd name="T29" fmla="*/ 3 h 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64"/>
                <a:gd name="T47" fmla="*/ 10 w 10"/>
                <a:gd name="T48" fmla="*/ 64 h 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64">
                  <a:moveTo>
                    <a:pt x="0" y="63"/>
                  </a:moveTo>
                  <a:lnTo>
                    <a:pt x="1" y="59"/>
                  </a:lnTo>
                  <a:lnTo>
                    <a:pt x="1" y="54"/>
                  </a:lnTo>
                  <a:lnTo>
                    <a:pt x="2" y="48"/>
                  </a:lnTo>
                  <a:lnTo>
                    <a:pt x="2" y="42"/>
                  </a:lnTo>
                  <a:lnTo>
                    <a:pt x="2" y="29"/>
                  </a:lnTo>
                  <a:lnTo>
                    <a:pt x="3" y="24"/>
                  </a:lnTo>
                  <a:lnTo>
                    <a:pt x="4" y="18"/>
                  </a:lnTo>
                  <a:lnTo>
                    <a:pt x="4" y="12"/>
                  </a:lnTo>
                  <a:lnTo>
                    <a:pt x="5" y="8"/>
                  </a:lnTo>
                  <a:lnTo>
                    <a:pt x="6" y="4"/>
                  </a:lnTo>
                  <a:lnTo>
                    <a:pt x="6" y="2"/>
                  </a:lnTo>
                  <a:lnTo>
                    <a:pt x="7" y="0"/>
                  </a:lnTo>
                  <a:lnTo>
                    <a:pt x="8" y="0"/>
                  </a:lnTo>
                  <a:lnTo>
                    <a:pt x="9" y="3"/>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201" name="Freeform 193"/>
            <p:cNvSpPr>
              <a:spLocks/>
            </p:cNvSpPr>
            <p:nvPr/>
          </p:nvSpPr>
          <p:spPr bwMode="auto">
            <a:xfrm>
              <a:off x="3778" y="2467"/>
              <a:ext cx="15" cy="180"/>
            </a:xfrm>
            <a:custGeom>
              <a:avLst/>
              <a:gdLst>
                <a:gd name="T0" fmla="*/ 0 w 15"/>
                <a:gd name="T1" fmla="*/ 0 h 180"/>
                <a:gd name="T2" fmla="*/ 0 w 15"/>
                <a:gd name="T3" fmla="*/ 3 h 180"/>
                <a:gd name="T4" fmla="*/ 1 w 15"/>
                <a:gd name="T5" fmla="*/ 5 h 180"/>
                <a:gd name="T6" fmla="*/ 1 w 15"/>
                <a:gd name="T7" fmla="*/ 9 h 180"/>
                <a:gd name="T8" fmla="*/ 2 w 15"/>
                <a:gd name="T9" fmla="*/ 13 h 180"/>
                <a:gd name="T10" fmla="*/ 2 w 15"/>
                <a:gd name="T11" fmla="*/ 18 h 180"/>
                <a:gd name="T12" fmla="*/ 2 w 15"/>
                <a:gd name="T13" fmla="*/ 23 h 180"/>
                <a:gd name="T14" fmla="*/ 3 w 15"/>
                <a:gd name="T15" fmla="*/ 34 h 180"/>
                <a:gd name="T16" fmla="*/ 4 w 15"/>
                <a:gd name="T17" fmla="*/ 47 h 180"/>
                <a:gd name="T18" fmla="*/ 5 w 15"/>
                <a:gd name="T19" fmla="*/ 61 h 180"/>
                <a:gd name="T20" fmla="*/ 6 w 15"/>
                <a:gd name="T21" fmla="*/ 76 h 180"/>
                <a:gd name="T22" fmla="*/ 7 w 15"/>
                <a:gd name="T23" fmla="*/ 91 h 180"/>
                <a:gd name="T24" fmla="*/ 8 w 15"/>
                <a:gd name="T25" fmla="*/ 106 h 180"/>
                <a:gd name="T26" fmla="*/ 9 w 15"/>
                <a:gd name="T27" fmla="*/ 121 h 180"/>
                <a:gd name="T28" fmla="*/ 10 w 15"/>
                <a:gd name="T29" fmla="*/ 135 h 180"/>
                <a:gd name="T30" fmla="*/ 11 w 15"/>
                <a:gd name="T31" fmla="*/ 147 h 180"/>
                <a:gd name="T32" fmla="*/ 12 w 15"/>
                <a:gd name="T33" fmla="*/ 158 h 180"/>
                <a:gd name="T34" fmla="*/ 12 w 15"/>
                <a:gd name="T35" fmla="*/ 163 h 180"/>
                <a:gd name="T36" fmla="*/ 12 w 15"/>
                <a:gd name="T37" fmla="*/ 168 h 180"/>
                <a:gd name="T38" fmla="*/ 13 w 15"/>
                <a:gd name="T39" fmla="*/ 172 h 180"/>
                <a:gd name="T40" fmla="*/ 13 w 15"/>
                <a:gd name="T41" fmla="*/ 175 h 180"/>
                <a:gd name="T42" fmla="*/ 14 w 15"/>
                <a:gd name="T43" fmla="*/ 177 h 180"/>
                <a:gd name="T44" fmla="*/ 14 w 15"/>
                <a:gd name="T45" fmla="*/ 179 h 1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
                <a:gd name="T70" fmla="*/ 0 h 180"/>
                <a:gd name="T71" fmla="*/ 15 w 15"/>
                <a:gd name="T72" fmla="*/ 180 h 1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 h="180">
                  <a:moveTo>
                    <a:pt x="0" y="0"/>
                  </a:moveTo>
                  <a:lnTo>
                    <a:pt x="0" y="3"/>
                  </a:lnTo>
                  <a:lnTo>
                    <a:pt x="1" y="5"/>
                  </a:lnTo>
                  <a:lnTo>
                    <a:pt x="1" y="9"/>
                  </a:lnTo>
                  <a:lnTo>
                    <a:pt x="2" y="13"/>
                  </a:lnTo>
                  <a:lnTo>
                    <a:pt x="2" y="18"/>
                  </a:lnTo>
                  <a:lnTo>
                    <a:pt x="2" y="23"/>
                  </a:lnTo>
                  <a:lnTo>
                    <a:pt x="3" y="34"/>
                  </a:lnTo>
                  <a:lnTo>
                    <a:pt x="4" y="47"/>
                  </a:lnTo>
                  <a:lnTo>
                    <a:pt x="5" y="61"/>
                  </a:lnTo>
                  <a:lnTo>
                    <a:pt x="6" y="76"/>
                  </a:lnTo>
                  <a:lnTo>
                    <a:pt x="7" y="91"/>
                  </a:lnTo>
                  <a:lnTo>
                    <a:pt x="8" y="106"/>
                  </a:lnTo>
                  <a:lnTo>
                    <a:pt x="9" y="121"/>
                  </a:lnTo>
                  <a:lnTo>
                    <a:pt x="10" y="135"/>
                  </a:lnTo>
                  <a:lnTo>
                    <a:pt x="11" y="147"/>
                  </a:lnTo>
                  <a:lnTo>
                    <a:pt x="12" y="158"/>
                  </a:lnTo>
                  <a:lnTo>
                    <a:pt x="12" y="163"/>
                  </a:lnTo>
                  <a:lnTo>
                    <a:pt x="12" y="168"/>
                  </a:lnTo>
                  <a:lnTo>
                    <a:pt x="13" y="172"/>
                  </a:lnTo>
                  <a:lnTo>
                    <a:pt x="13" y="175"/>
                  </a:lnTo>
                  <a:lnTo>
                    <a:pt x="14" y="177"/>
                  </a:lnTo>
                  <a:lnTo>
                    <a:pt x="14" y="179"/>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202" name="Freeform 194"/>
            <p:cNvSpPr>
              <a:spLocks/>
            </p:cNvSpPr>
            <p:nvPr/>
          </p:nvSpPr>
          <p:spPr bwMode="auto">
            <a:xfrm>
              <a:off x="3792" y="2565"/>
              <a:ext cx="9" cy="85"/>
            </a:xfrm>
            <a:custGeom>
              <a:avLst/>
              <a:gdLst>
                <a:gd name="T0" fmla="*/ 0 w 9"/>
                <a:gd name="T1" fmla="*/ 81 h 85"/>
                <a:gd name="T2" fmla="*/ 0 w 9"/>
                <a:gd name="T3" fmla="*/ 82 h 85"/>
                <a:gd name="T4" fmla="*/ 1 w 9"/>
                <a:gd name="T5" fmla="*/ 83 h 85"/>
                <a:gd name="T6" fmla="*/ 1 w 9"/>
                <a:gd name="T7" fmla="*/ 84 h 85"/>
                <a:gd name="T8" fmla="*/ 2 w 9"/>
                <a:gd name="T9" fmla="*/ 82 h 85"/>
                <a:gd name="T10" fmla="*/ 3 w 9"/>
                <a:gd name="T11" fmla="*/ 79 h 85"/>
                <a:gd name="T12" fmla="*/ 3 w 9"/>
                <a:gd name="T13" fmla="*/ 74 h 85"/>
                <a:gd name="T14" fmla="*/ 3 w 9"/>
                <a:gd name="T15" fmla="*/ 69 h 85"/>
                <a:gd name="T16" fmla="*/ 3 w 9"/>
                <a:gd name="T17" fmla="*/ 63 h 85"/>
                <a:gd name="T18" fmla="*/ 4 w 9"/>
                <a:gd name="T19" fmla="*/ 56 h 85"/>
                <a:gd name="T20" fmla="*/ 4 w 9"/>
                <a:gd name="T21" fmla="*/ 49 h 85"/>
                <a:gd name="T22" fmla="*/ 5 w 9"/>
                <a:gd name="T23" fmla="*/ 41 h 85"/>
                <a:gd name="T24" fmla="*/ 6 w 9"/>
                <a:gd name="T25" fmla="*/ 25 h 85"/>
                <a:gd name="T26" fmla="*/ 6 w 9"/>
                <a:gd name="T27" fmla="*/ 18 h 85"/>
                <a:gd name="T28" fmla="*/ 7 w 9"/>
                <a:gd name="T29" fmla="*/ 12 h 85"/>
                <a:gd name="T30" fmla="*/ 7 w 9"/>
                <a:gd name="T31" fmla="*/ 5 h 85"/>
                <a:gd name="T32" fmla="*/ 8 w 9"/>
                <a:gd name="T33" fmla="*/ 0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85"/>
                <a:gd name="T53" fmla="*/ 9 w 9"/>
                <a:gd name="T54" fmla="*/ 85 h 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85">
                  <a:moveTo>
                    <a:pt x="0" y="81"/>
                  </a:moveTo>
                  <a:lnTo>
                    <a:pt x="0" y="82"/>
                  </a:lnTo>
                  <a:lnTo>
                    <a:pt x="1" y="83"/>
                  </a:lnTo>
                  <a:lnTo>
                    <a:pt x="1" y="84"/>
                  </a:lnTo>
                  <a:lnTo>
                    <a:pt x="2" y="82"/>
                  </a:lnTo>
                  <a:lnTo>
                    <a:pt x="3" y="79"/>
                  </a:lnTo>
                  <a:lnTo>
                    <a:pt x="3" y="74"/>
                  </a:lnTo>
                  <a:lnTo>
                    <a:pt x="3" y="69"/>
                  </a:lnTo>
                  <a:lnTo>
                    <a:pt x="3" y="63"/>
                  </a:lnTo>
                  <a:lnTo>
                    <a:pt x="4" y="56"/>
                  </a:lnTo>
                  <a:lnTo>
                    <a:pt x="4" y="49"/>
                  </a:lnTo>
                  <a:lnTo>
                    <a:pt x="5" y="41"/>
                  </a:lnTo>
                  <a:lnTo>
                    <a:pt x="6" y="25"/>
                  </a:lnTo>
                  <a:lnTo>
                    <a:pt x="6" y="18"/>
                  </a:lnTo>
                  <a:lnTo>
                    <a:pt x="7" y="12"/>
                  </a:lnTo>
                  <a:lnTo>
                    <a:pt x="7" y="5"/>
                  </a:lnTo>
                  <a:lnTo>
                    <a:pt x="8"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203" name="Freeform 195"/>
            <p:cNvSpPr>
              <a:spLocks/>
            </p:cNvSpPr>
            <p:nvPr/>
          </p:nvSpPr>
          <p:spPr bwMode="auto">
            <a:xfrm>
              <a:off x="3800" y="2501"/>
              <a:ext cx="9" cy="65"/>
            </a:xfrm>
            <a:custGeom>
              <a:avLst/>
              <a:gdLst>
                <a:gd name="T0" fmla="*/ 0 w 9"/>
                <a:gd name="T1" fmla="*/ 64 h 65"/>
                <a:gd name="T2" fmla="*/ 2 w 9"/>
                <a:gd name="T3" fmla="*/ 47 h 65"/>
                <a:gd name="T4" fmla="*/ 4 w 9"/>
                <a:gd name="T5" fmla="*/ 30 h 65"/>
                <a:gd name="T6" fmla="*/ 6 w 9"/>
                <a:gd name="T7" fmla="*/ 15 h 65"/>
                <a:gd name="T8" fmla="*/ 8 w 9"/>
                <a:gd name="T9" fmla="*/ 0 h 65"/>
                <a:gd name="T10" fmla="*/ 0 60000 65536"/>
                <a:gd name="T11" fmla="*/ 0 60000 65536"/>
                <a:gd name="T12" fmla="*/ 0 60000 65536"/>
                <a:gd name="T13" fmla="*/ 0 60000 65536"/>
                <a:gd name="T14" fmla="*/ 0 60000 65536"/>
                <a:gd name="T15" fmla="*/ 0 w 9"/>
                <a:gd name="T16" fmla="*/ 0 h 65"/>
                <a:gd name="T17" fmla="*/ 9 w 9"/>
                <a:gd name="T18" fmla="*/ 65 h 65"/>
              </a:gdLst>
              <a:ahLst/>
              <a:cxnLst>
                <a:cxn ang="T10">
                  <a:pos x="T0" y="T1"/>
                </a:cxn>
                <a:cxn ang="T11">
                  <a:pos x="T2" y="T3"/>
                </a:cxn>
                <a:cxn ang="T12">
                  <a:pos x="T4" y="T5"/>
                </a:cxn>
                <a:cxn ang="T13">
                  <a:pos x="T6" y="T7"/>
                </a:cxn>
                <a:cxn ang="T14">
                  <a:pos x="T8" y="T9"/>
                </a:cxn>
              </a:cxnLst>
              <a:rect l="T15" t="T16" r="T17" b="T18"/>
              <a:pathLst>
                <a:path w="9" h="65">
                  <a:moveTo>
                    <a:pt x="0" y="64"/>
                  </a:moveTo>
                  <a:lnTo>
                    <a:pt x="2" y="47"/>
                  </a:lnTo>
                  <a:lnTo>
                    <a:pt x="4" y="30"/>
                  </a:lnTo>
                  <a:lnTo>
                    <a:pt x="6" y="15"/>
                  </a:lnTo>
                  <a:lnTo>
                    <a:pt x="8"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204" name="Freeform 196"/>
            <p:cNvSpPr>
              <a:spLocks/>
            </p:cNvSpPr>
            <p:nvPr/>
          </p:nvSpPr>
          <p:spPr bwMode="auto">
            <a:xfrm>
              <a:off x="3808" y="2441"/>
              <a:ext cx="10" cy="61"/>
            </a:xfrm>
            <a:custGeom>
              <a:avLst/>
              <a:gdLst>
                <a:gd name="T0" fmla="*/ 0 w 10"/>
                <a:gd name="T1" fmla="*/ 60 h 61"/>
                <a:gd name="T2" fmla="*/ 1 w 10"/>
                <a:gd name="T3" fmla="*/ 55 h 61"/>
                <a:gd name="T4" fmla="*/ 1 w 10"/>
                <a:gd name="T5" fmla="*/ 51 h 61"/>
                <a:gd name="T6" fmla="*/ 2 w 10"/>
                <a:gd name="T7" fmla="*/ 45 h 61"/>
                <a:gd name="T8" fmla="*/ 2 w 10"/>
                <a:gd name="T9" fmla="*/ 40 h 61"/>
                <a:gd name="T10" fmla="*/ 3 w 10"/>
                <a:gd name="T11" fmla="*/ 28 h 61"/>
                <a:gd name="T12" fmla="*/ 4 w 10"/>
                <a:gd name="T13" fmla="*/ 22 h 61"/>
                <a:gd name="T14" fmla="*/ 4 w 10"/>
                <a:gd name="T15" fmla="*/ 16 h 61"/>
                <a:gd name="T16" fmla="*/ 5 w 10"/>
                <a:gd name="T17" fmla="*/ 11 h 61"/>
                <a:gd name="T18" fmla="*/ 5 w 10"/>
                <a:gd name="T19" fmla="*/ 7 h 61"/>
                <a:gd name="T20" fmla="*/ 6 w 10"/>
                <a:gd name="T21" fmla="*/ 3 h 61"/>
                <a:gd name="T22" fmla="*/ 7 w 10"/>
                <a:gd name="T23" fmla="*/ 1 h 61"/>
                <a:gd name="T24" fmla="*/ 7 w 10"/>
                <a:gd name="T25" fmla="*/ 0 h 61"/>
                <a:gd name="T26" fmla="*/ 8 w 10"/>
                <a:gd name="T27" fmla="*/ 0 h 61"/>
                <a:gd name="T28" fmla="*/ 8 w 10"/>
                <a:gd name="T29" fmla="*/ 1 h 61"/>
                <a:gd name="T30" fmla="*/ 9 w 10"/>
                <a:gd name="T31" fmla="*/ 4 h 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
                <a:gd name="T49" fmla="*/ 0 h 61"/>
                <a:gd name="T50" fmla="*/ 10 w 10"/>
                <a:gd name="T51" fmla="*/ 61 h 6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 h="61">
                  <a:moveTo>
                    <a:pt x="0" y="60"/>
                  </a:moveTo>
                  <a:lnTo>
                    <a:pt x="1" y="55"/>
                  </a:lnTo>
                  <a:lnTo>
                    <a:pt x="1" y="51"/>
                  </a:lnTo>
                  <a:lnTo>
                    <a:pt x="2" y="45"/>
                  </a:lnTo>
                  <a:lnTo>
                    <a:pt x="2" y="40"/>
                  </a:lnTo>
                  <a:lnTo>
                    <a:pt x="3" y="28"/>
                  </a:lnTo>
                  <a:lnTo>
                    <a:pt x="4" y="22"/>
                  </a:lnTo>
                  <a:lnTo>
                    <a:pt x="4" y="16"/>
                  </a:lnTo>
                  <a:lnTo>
                    <a:pt x="5" y="11"/>
                  </a:lnTo>
                  <a:lnTo>
                    <a:pt x="5" y="7"/>
                  </a:lnTo>
                  <a:lnTo>
                    <a:pt x="6" y="3"/>
                  </a:lnTo>
                  <a:lnTo>
                    <a:pt x="7" y="1"/>
                  </a:lnTo>
                  <a:lnTo>
                    <a:pt x="7" y="0"/>
                  </a:lnTo>
                  <a:lnTo>
                    <a:pt x="8" y="0"/>
                  </a:lnTo>
                  <a:lnTo>
                    <a:pt x="8" y="1"/>
                  </a:lnTo>
                  <a:lnTo>
                    <a:pt x="9" y="4"/>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205" name="Freeform 197"/>
            <p:cNvSpPr>
              <a:spLocks/>
            </p:cNvSpPr>
            <p:nvPr/>
          </p:nvSpPr>
          <p:spPr bwMode="auto">
            <a:xfrm>
              <a:off x="3817" y="2445"/>
              <a:ext cx="11" cy="184"/>
            </a:xfrm>
            <a:custGeom>
              <a:avLst/>
              <a:gdLst>
                <a:gd name="T0" fmla="*/ 0 w 11"/>
                <a:gd name="T1" fmla="*/ 0 h 184"/>
                <a:gd name="T2" fmla="*/ 0 w 11"/>
                <a:gd name="T3" fmla="*/ 2 h 184"/>
                <a:gd name="T4" fmla="*/ 1 w 11"/>
                <a:gd name="T5" fmla="*/ 6 h 184"/>
                <a:gd name="T6" fmla="*/ 1 w 11"/>
                <a:gd name="T7" fmla="*/ 9 h 184"/>
                <a:gd name="T8" fmla="*/ 1 w 11"/>
                <a:gd name="T9" fmla="*/ 13 h 184"/>
                <a:gd name="T10" fmla="*/ 2 w 11"/>
                <a:gd name="T11" fmla="*/ 18 h 184"/>
                <a:gd name="T12" fmla="*/ 2 w 11"/>
                <a:gd name="T13" fmla="*/ 23 h 184"/>
                <a:gd name="T14" fmla="*/ 2 w 11"/>
                <a:gd name="T15" fmla="*/ 35 h 184"/>
                <a:gd name="T16" fmla="*/ 2 w 11"/>
                <a:gd name="T17" fmla="*/ 48 h 184"/>
                <a:gd name="T18" fmla="*/ 3 w 11"/>
                <a:gd name="T19" fmla="*/ 63 h 184"/>
                <a:gd name="T20" fmla="*/ 4 w 11"/>
                <a:gd name="T21" fmla="*/ 78 h 184"/>
                <a:gd name="T22" fmla="*/ 5 w 11"/>
                <a:gd name="T23" fmla="*/ 93 h 184"/>
                <a:gd name="T24" fmla="*/ 5 w 11"/>
                <a:gd name="T25" fmla="*/ 108 h 184"/>
                <a:gd name="T26" fmla="*/ 6 w 11"/>
                <a:gd name="T27" fmla="*/ 123 h 184"/>
                <a:gd name="T28" fmla="*/ 7 w 11"/>
                <a:gd name="T29" fmla="*/ 137 h 184"/>
                <a:gd name="T30" fmla="*/ 7 w 11"/>
                <a:gd name="T31" fmla="*/ 150 h 184"/>
                <a:gd name="T32" fmla="*/ 8 w 11"/>
                <a:gd name="T33" fmla="*/ 161 h 184"/>
                <a:gd name="T34" fmla="*/ 8 w 11"/>
                <a:gd name="T35" fmla="*/ 166 h 184"/>
                <a:gd name="T36" fmla="*/ 9 w 11"/>
                <a:gd name="T37" fmla="*/ 171 h 184"/>
                <a:gd name="T38" fmla="*/ 9 w 11"/>
                <a:gd name="T39" fmla="*/ 175 h 184"/>
                <a:gd name="T40" fmla="*/ 9 w 11"/>
                <a:gd name="T41" fmla="*/ 178 h 184"/>
                <a:gd name="T42" fmla="*/ 10 w 11"/>
                <a:gd name="T43" fmla="*/ 181 h 184"/>
                <a:gd name="T44" fmla="*/ 10 w 11"/>
                <a:gd name="T45" fmla="*/ 183 h 1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
                <a:gd name="T70" fmla="*/ 0 h 184"/>
                <a:gd name="T71" fmla="*/ 11 w 11"/>
                <a:gd name="T72" fmla="*/ 184 h 1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 h="184">
                  <a:moveTo>
                    <a:pt x="0" y="0"/>
                  </a:moveTo>
                  <a:lnTo>
                    <a:pt x="0" y="2"/>
                  </a:lnTo>
                  <a:lnTo>
                    <a:pt x="1" y="6"/>
                  </a:lnTo>
                  <a:lnTo>
                    <a:pt x="1" y="9"/>
                  </a:lnTo>
                  <a:lnTo>
                    <a:pt x="1" y="13"/>
                  </a:lnTo>
                  <a:lnTo>
                    <a:pt x="2" y="18"/>
                  </a:lnTo>
                  <a:lnTo>
                    <a:pt x="2" y="23"/>
                  </a:lnTo>
                  <a:lnTo>
                    <a:pt x="2" y="35"/>
                  </a:lnTo>
                  <a:lnTo>
                    <a:pt x="2" y="48"/>
                  </a:lnTo>
                  <a:lnTo>
                    <a:pt x="3" y="63"/>
                  </a:lnTo>
                  <a:lnTo>
                    <a:pt x="4" y="78"/>
                  </a:lnTo>
                  <a:lnTo>
                    <a:pt x="5" y="93"/>
                  </a:lnTo>
                  <a:lnTo>
                    <a:pt x="5" y="108"/>
                  </a:lnTo>
                  <a:lnTo>
                    <a:pt x="6" y="123"/>
                  </a:lnTo>
                  <a:lnTo>
                    <a:pt x="7" y="137"/>
                  </a:lnTo>
                  <a:lnTo>
                    <a:pt x="7" y="150"/>
                  </a:lnTo>
                  <a:lnTo>
                    <a:pt x="8" y="161"/>
                  </a:lnTo>
                  <a:lnTo>
                    <a:pt x="8" y="166"/>
                  </a:lnTo>
                  <a:lnTo>
                    <a:pt x="9" y="171"/>
                  </a:lnTo>
                  <a:lnTo>
                    <a:pt x="9" y="175"/>
                  </a:lnTo>
                  <a:lnTo>
                    <a:pt x="9" y="178"/>
                  </a:lnTo>
                  <a:lnTo>
                    <a:pt x="10" y="181"/>
                  </a:lnTo>
                  <a:lnTo>
                    <a:pt x="10" y="183"/>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206" name="Freeform 198"/>
            <p:cNvSpPr>
              <a:spLocks/>
            </p:cNvSpPr>
            <p:nvPr/>
          </p:nvSpPr>
          <p:spPr bwMode="auto">
            <a:xfrm>
              <a:off x="3827" y="2551"/>
              <a:ext cx="9" cy="80"/>
            </a:xfrm>
            <a:custGeom>
              <a:avLst/>
              <a:gdLst>
                <a:gd name="T0" fmla="*/ 0 w 9"/>
                <a:gd name="T1" fmla="*/ 77 h 80"/>
                <a:gd name="T2" fmla="*/ 0 w 9"/>
                <a:gd name="T3" fmla="*/ 78 h 80"/>
                <a:gd name="T4" fmla="*/ 1 w 9"/>
                <a:gd name="T5" fmla="*/ 79 h 80"/>
                <a:gd name="T6" fmla="*/ 1 w 9"/>
                <a:gd name="T7" fmla="*/ 78 h 80"/>
                <a:gd name="T8" fmla="*/ 2 w 9"/>
                <a:gd name="T9" fmla="*/ 77 h 80"/>
                <a:gd name="T10" fmla="*/ 2 w 9"/>
                <a:gd name="T11" fmla="*/ 73 h 80"/>
                <a:gd name="T12" fmla="*/ 3 w 9"/>
                <a:gd name="T13" fmla="*/ 68 h 80"/>
                <a:gd name="T14" fmla="*/ 3 w 9"/>
                <a:gd name="T15" fmla="*/ 62 h 80"/>
                <a:gd name="T16" fmla="*/ 4 w 9"/>
                <a:gd name="T17" fmla="*/ 55 h 80"/>
                <a:gd name="T18" fmla="*/ 4 w 9"/>
                <a:gd name="T19" fmla="*/ 47 h 80"/>
                <a:gd name="T20" fmla="*/ 5 w 9"/>
                <a:gd name="T21" fmla="*/ 32 h 80"/>
                <a:gd name="T22" fmla="*/ 5 w 9"/>
                <a:gd name="T23" fmla="*/ 24 h 80"/>
                <a:gd name="T24" fmla="*/ 6 w 9"/>
                <a:gd name="T25" fmla="*/ 17 h 80"/>
                <a:gd name="T26" fmla="*/ 6 w 9"/>
                <a:gd name="T27" fmla="*/ 11 h 80"/>
                <a:gd name="T28" fmla="*/ 7 w 9"/>
                <a:gd name="T29" fmla="*/ 6 h 80"/>
                <a:gd name="T30" fmla="*/ 7 w 9"/>
                <a:gd name="T31" fmla="*/ 2 h 80"/>
                <a:gd name="T32" fmla="*/ 8 w 9"/>
                <a:gd name="T33" fmla="*/ 1 h 80"/>
                <a:gd name="T34" fmla="*/ 8 w 9"/>
                <a:gd name="T35" fmla="*/ 0 h 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
                <a:gd name="T55" fmla="*/ 0 h 80"/>
                <a:gd name="T56" fmla="*/ 9 w 9"/>
                <a:gd name="T57" fmla="*/ 80 h 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 h="80">
                  <a:moveTo>
                    <a:pt x="0" y="77"/>
                  </a:moveTo>
                  <a:lnTo>
                    <a:pt x="0" y="78"/>
                  </a:lnTo>
                  <a:lnTo>
                    <a:pt x="1" y="79"/>
                  </a:lnTo>
                  <a:lnTo>
                    <a:pt x="1" y="78"/>
                  </a:lnTo>
                  <a:lnTo>
                    <a:pt x="2" y="77"/>
                  </a:lnTo>
                  <a:lnTo>
                    <a:pt x="2" y="73"/>
                  </a:lnTo>
                  <a:lnTo>
                    <a:pt x="3" y="68"/>
                  </a:lnTo>
                  <a:lnTo>
                    <a:pt x="3" y="62"/>
                  </a:lnTo>
                  <a:lnTo>
                    <a:pt x="4" y="55"/>
                  </a:lnTo>
                  <a:lnTo>
                    <a:pt x="4" y="47"/>
                  </a:lnTo>
                  <a:lnTo>
                    <a:pt x="5" y="32"/>
                  </a:lnTo>
                  <a:lnTo>
                    <a:pt x="5" y="24"/>
                  </a:lnTo>
                  <a:lnTo>
                    <a:pt x="6" y="17"/>
                  </a:lnTo>
                  <a:lnTo>
                    <a:pt x="6" y="11"/>
                  </a:lnTo>
                  <a:lnTo>
                    <a:pt x="7" y="6"/>
                  </a:lnTo>
                  <a:lnTo>
                    <a:pt x="7" y="2"/>
                  </a:lnTo>
                  <a:lnTo>
                    <a:pt x="8" y="1"/>
                  </a:lnTo>
                  <a:lnTo>
                    <a:pt x="8"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207" name="Freeform 199"/>
            <p:cNvSpPr>
              <a:spLocks/>
            </p:cNvSpPr>
            <p:nvPr/>
          </p:nvSpPr>
          <p:spPr bwMode="auto">
            <a:xfrm>
              <a:off x="3835" y="2551"/>
              <a:ext cx="10" cy="43"/>
            </a:xfrm>
            <a:custGeom>
              <a:avLst/>
              <a:gdLst>
                <a:gd name="T0" fmla="*/ 0 w 10"/>
                <a:gd name="T1" fmla="*/ 0 h 43"/>
                <a:gd name="T2" fmla="*/ 0 w 10"/>
                <a:gd name="T3" fmla="*/ 0 h 43"/>
                <a:gd name="T4" fmla="*/ 1 w 10"/>
                <a:gd name="T5" fmla="*/ 0 h 43"/>
                <a:gd name="T6" fmla="*/ 1 w 10"/>
                <a:gd name="T7" fmla="*/ 2 h 43"/>
                <a:gd name="T8" fmla="*/ 2 w 10"/>
                <a:gd name="T9" fmla="*/ 3 h 43"/>
                <a:gd name="T10" fmla="*/ 3 w 10"/>
                <a:gd name="T11" fmla="*/ 7 h 43"/>
                <a:gd name="T12" fmla="*/ 4 w 10"/>
                <a:gd name="T13" fmla="*/ 12 h 43"/>
                <a:gd name="T14" fmla="*/ 5 w 10"/>
                <a:gd name="T15" fmla="*/ 19 h 43"/>
                <a:gd name="T16" fmla="*/ 7 w 10"/>
                <a:gd name="T17" fmla="*/ 26 h 43"/>
                <a:gd name="T18" fmla="*/ 9 w 10"/>
                <a:gd name="T19" fmla="*/ 42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3"/>
                <a:gd name="T32" fmla="*/ 10 w 10"/>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3">
                  <a:moveTo>
                    <a:pt x="0" y="0"/>
                  </a:moveTo>
                  <a:lnTo>
                    <a:pt x="0" y="0"/>
                  </a:lnTo>
                  <a:lnTo>
                    <a:pt x="1" y="0"/>
                  </a:lnTo>
                  <a:lnTo>
                    <a:pt x="1" y="2"/>
                  </a:lnTo>
                  <a:lnTo>
                    <a:pt x="2" y="3"/>
                  </a:lnTo>
                  <a:lnTo>
                    <a:pt x="3" y="7"/>
                  </a:lnTo>
                  <a:lnTo>
                    <a:pt x="4" y="12"/>
                  </a:lnTo>
                  <a:lnTo>
                    <a:pt x="5" y="19"/>
                  </a:lnTo>
                  <a:lnTo>
                    <a:pt x="7" y="26"/>
                  </a:lnTo>
                  <a:lnTo>
                    <a:pt x="9" y="42"/>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208" name="Freeform 200"/>
            <p:cNvSpPr>
              <a:spLocks/>
            </p:cNvSpPr>
            <p:nvPr/>
          </p:nvSpPr>
          <p:spPr bwMode="auto">
            <a:xfrm>
              <a:off x="3844" y="2593"/>
              <a:ext cx="47" cy="275"/>
            </a:xfrm>
            <a:custGeom>
              <a:avLst/>
              <a:gdLst>
                <a:gd name="T0" fmla="*/ 0 w 47"/>
                <a:gd name="T1" fmla="*/ 0 h 275"/>
                <a:gd name="T2" fmla="*/ 1 w 47"/>
                <a:gd name="T3" fmla="*/ 5 h 275"/>
                <a:gd name="T4" fmla="*/ 2 w 47"/>
                <a:gd name="T5" fmla="*/ 11 h 275"/>
                <a:gd name="T6" fmla="*/ 3 w 47"/>
                <a:gd name="T7" fmla="*/ 19 h 275"/>
                <a:gd name="T8" fmla="*/ 4 w 47"/>
                <a:gd name="T9" fmla="*/ 26 h 275"/>
                <a:gd name="T10" fmla="*/ 6 w 47"/>
                <a:gd name="T11" fmla="*/ 34 h 275"/>
                <a:gd name="T12" fmla="*/ 7 w 47"/>
                <a:gd name="T13" fmla="*/ 43 h 275"/>
                <a:gd name="T14" fmla="*/ 8 w 47"/>
                <a:gd name="T15" fmla="*/ 53 h 275"/>
                <a:gd name="T16" fmla="*/ 10 w 47"/>
                <a:gd name="T17" fmla="*/ 63 h 275"/>
                <a:gd name="T18" fmla="*/ 13 w 47"/>
                <a:gd name="T19" fmla="*/ 83 h 275"/>
                <a:gd name="T20" fmla="*/ 17 w 47"/>
                <a:gd name="T21" fmla="*/ 105 h 275"/>
                <a:gd name="T22" fmla="*/ 20 w 47"/>
                <a:gd name="T23" fmla="*/ 128 h 275"/>
                <a:gd name="T24" fmla="*/ 23 w 47"/>
                <a:gd name="T25" fmla="*/ 150 h 275"/>
                <a:gd name="T26" fmla="*/ 26 w 47"/>
                <a:gd name="T27" fmla="*/ 173 h 275"/>
                <a:gd name="T28" fmla="*/ 29 w 47"/>
                <a:gd name="T29" fmla="*/ 194 h 275"/>
                <a:gd name="T30" fmla="*/ 31 w 47"/>
                <a:gd name="T31" fmla="*/ 204 h 275"/>
                <a:gd name="T32" fmla="*/ 33 w 47"/>
                <a:gd name="T33" fmla="*/ 214 h 275"/>
                <a:gd name="T34" fmla="*/ 34 w 47"/>
                <a:gd name="T35" fmla="*/ 223 h 275"/>
                <a:gd name="T36" fmla="*/ 36 w 47"/>
                <a:gd name="T37" fmla="*/ 232 h 275"/>
                <a:gd name="T38" fmla="*/ 37 w 47"/>
                <a:gd name="T39" fmla="*/ 239 h 275"/>
                <a:gd name="T40" fmla="*/ 39 w 47"/>
                <a:gd name="T41" fmla="*/ 247 h 275"/>
                <a:gd name="T42" fmla="*/ 40 w 47"/>
                <a:gd name="T43" fmla="*/ 254 h 275"/>
                <a:gd name="T44" fmla="*/ 42 w 47"/>
                <a:gd name="T45" fmla="*/ 259 h 275"/>
                <a:gd name="T46" fmla="*/ 43 w 47"/>
                <a:gd name="T47" fmla="*/ 264 h 275"/>
                <a:gd name="T48" fmla="*/ 44 w 47"/>
                <a:gd name="T49" fmla="*/ 269 h 275"/>
                <a:gd name="T50" fmla="*/ 45 w 47"/>
                <a:gd name="T51" fmla="*/ 272 h 275"/>
                <a:gd name="T52" fmla="*/ 46 w 47"/>
                <a:gd name="T53" fmla="*/ 274 h 2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7"/>
                <a:gd name="T82" fmla="*/ 0 h 275"/>
                <a:gd name="T83" fmla="*/ 47 w 47"/>
                <a:gd name="T84" fmla="*/ 275 h 2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7" h="275">
                  <a:moveTo>
                    <a:pt x="0" y="0"/>
                  </a:moveTo>
                  <a:lnTo>
                    <a:pt x="1" y="5"/>
                  </a:lnTo>
                  <a:lnTo>
                    <a:pt x="2" y="11"/>
                  </a:lnTo>
                  <a:lnTo>
                    <a:pt x="3" y="19"/>
                  </a:lnTo>
                  <a:lnTo>
                    <a:pt x="4" y="26"/>
                  </a:lnTo>
                  <a:lnTo>
                    <a:pt x="6" y="34"/>
                  </a:lnTo>
                  <a:lnTo>
                    <a:pt x="7" y="43"/>
                  </a:lnTo>
                  <a:lnTo>
                    <a:pt x="8" y="53"/>
                  </a:lnTo>
                  <a:lnTo>
                    <a:pt x="10" y="63"/>
                  </a:lnTo>
                  <a:lnTo>
                    <a:pt x="13" y="83"/>
                  </a:lnTo>
                  <a:lnTo>
                    <a:pt x="17" y="105"/>
                  </a:lnTo>
                  <a:lnTo>
                    <a:pt x="20" y="128"/>
                  </a:lnTo>
                  <a:lnTo>
                    <a:pt x="23" y="150"/>
                  </a:lnTo>
                  <a:lnTo>
                    <a:pt x="26" y="173"/>
                  </a:lnTo>
                  <a:lnTo>
                    <a:pt x="29" y="194"/>
                  </a:lnTo>
                  <a:lnTo>
                    <a:pt x="31" y="204"/>
                  </a:lnTo>
                  <a:lnTo>
                    <a:pt x="33" y="214"/>
                  </a:lnTo>
                  <a:lnTo>
                    <a:pt x="34" y="223"/>
                  </a:lnTo>
                  <a:lnTo>
                    <a:pt x="36" y="232"/>
                  </a:lnTo>
                  <a:lnTo>
                    <a:pt x="37" y="239"/>
                  </a:lnTo>
                  <a:lnTo>
                    <a:pt x="39" y="247"/>
                  </a:lnTo>
                  <a:lnTo>
                    <a:pt x="40" y="254"/>
                  </a:lnTo>
                  <a:lnTo>
                    <a:pt x="42" y="259"/>
                  </a:lnTo>
                  <a:lnTo>
                    <a:pt x="43" y="264"/>
                  </a:lnTo>
                  <a:lnTo>
                    <a:pt x="44" y="269"/>
                  </a:lnTo>
                  <a:lnTo>
                    <a:pt x="45" y="272"/>
                  </a:lnTo>
                  <a:lnTo>
                    <a:pt x="46" y="274"/>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209" name="Freeform 201"/>
            <p:cNvSpPr>
              <a:spLocks/>
            </p:cNvSpPr>
            <p:nvPr/>
          </p:nvSpPr>
          <p:spPr bwMode="auto">
            <a:xfrm>
              <a:off x="3890" y="2691"/>
              <a:ext cx="11" cy="178"/>
            </a:xfrm>
            <a:custGeom>
              <a:avLst/>
              <a:gdLst>
                <a:gd name="T0" fmla="*/ 0 w 11"/>
                <a:gd name="T1" fmla="*/ 176 h 178"/>
                <a:gd name="T2" fmla="*/ 1 w 11"/>
                <a:gd name="T3" fmla="*/ 177 h 178"/>
                <a:gd name="T4" fmla="*/ 1 w 11"/>
                <a:gd name="T5" fmla="*/ 176 h 178"/>
                <a:gd name="T6" fmla="*/ 2 w 11"/>
                <a:gd name="T7" fmla="*/ 175 h 178"/>
                <a:gd name="T8" fmla="*/ 3 w 11"/>
                <a:gd name="T9" fmla="*/ 173 h 178"/>
                <a:gd name="T10" fmla="*/ 3 w 11"/>
                <a:gd name="T11" fmla="*/ 170 h 178"/>
                <a:gd name="T12" fmla="*/ 4 w 11"/>
                <a:gd name="T13" fmla="*/ 166 h 178"/>
                <a:gd name="T14" fmla="*/ 4 w 11"/>
                <a:gd name="T15" fmla="*/ 161 h 178"/>
                <a:gd name="T16" fmla="*/ 5 w 11"/>
                <a:gd name="T17" fmla="*/ 156 h 178"/>
                <a:gd name="T18" fmla="*/ 5 w 11"/>
                <a:gd name="T19" fmla="*/ 151 h 178"/>
                <a:gd name="T20" fmla="*/ 5 w 11"/>
                <a:gd name="T21" fmla="*/ 145 h 178"/>
                <a:gd name="T22" fmla="*/ 6 w 11"/>
                <a:gd name="T23" fmla="*/ 139 h 178"/>
                <a:gd name="T24" fmla="*/ 6 w 11"/>
                <a:gd name="T25" fmla="*/ 126 h 178"/>
                <a:gd name="T26" fmla="*/ 7 w 11"/>
                <a:gd name="T27" fmla="*/ 111 h 178"/>
                <a:gd name="T28" fmla="*/ 7 w 11"/>
                <a:gd name="T29" fmla="*/ 95 h 178"/>
                <a:gd name="T30" fmla="*/ 8 w 11"/>
                <a:gd name="T31" fmla="*/ 79 h 178"/>
                <a:gd name="T32" fmla="*/ 8 w 11"/>
                <a:gd name="T33" fmla="*/ 64 h 178"/>
                <a:gd name="T34" fmla="*/ 8 w 11"/>
                <a:gd name="T35" fmla="*/ 49 h 178"/>
                <a:gd name="T36" fmla="*/ 8 w 11"/>
                <a:gd name="T37" fmla="*/ 34 h 178"/>
                <a:gd name="T38" fmla="*/ 9 w 11"/>
                <a:gd name="T39" fmla="*/ 21 h 178"/>
                <a:gd name="T40" fmla="*/ 9 w 11"/>
                <a:gd name="T41" fmla="*/ 15 h 178"/>
                <a:gd name="T42" fmla="*/ 9 w 11"/>
                <a:gd name="T43" fmla="*/ 9 h 178"/>
                <a:gd name="T44" fmla="*/ 10 w 11"/>
                <a:gd name="T45" fmla="*/ 4 h 178"/>
                <a:gd name="T46" fmla="*/ 10 w 11"/>
                <a:gd name="T47" fmla="*/ 0 h 17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
                <a:gd name="T73" fmla="*/ 0 h 178"/>
                <a:gd name="T74" fmla="*/ 11 w 11"/>
                <a:gd name="T75" fmla="*/ 178 h 17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 h="178">
                  <a:moveTo>
                    <a:pt x="0" y="176"/>
                  </a:moveTo>
                  <a:lnTo>
                    <a:pt x="1" y="177"/>
                  </a:lnTo>
                  <a:lnTo>
                    <a:pt x="1" y="176"/>
                  </a:lnTo>
                  <a:lnTo>
                    <a:pt x="2" y="175"/>
                  </a:lnTo>
                  <a:lnTo>
                    <a:pt x="3" y="173"/>
                  </a:lnTo>
                  <a:lnTo>
                    <a:pt x="3" y="170"/>
                  </a:lnTo>
                  <a:lnTo>
                    <a:pt x="4" y="166"/>
                  </a:lnTo>
                  <a:lnTo>
                    <a:pt x="4" y="161"/>
                  </a:lnTo>
                  <a:lnTo>
                    <a:pt x="5" y="156"/>
                  </a:lnTo>
                  <a:lnTo>
                    <a:pt x="5" y="151"/>
                  </a:lnTo>
                  <a:lnTo>
                    <a:pt x="5" y="145"/>
                  </a:lnTo>
                  <a:lnTo>
                    <a:pt x="6" y="139"/>
                  </a:lnTo>
                  <a:lnTo>
                    <a:pt x="6" y="126"/>
                  </a:lnTo>
                  <a:lnTo>
                    <a:pt x="7" y="111"/>
                  </a:lnTo>
                  <a:lnTo>
                    <a:pt x="7" y="95"/>
                  </a:lnTo>
                  <a:lnTo>
                    <a:pt x="8" y="79"/>
                  </a:lnTo>
                  <a:lnTo>
                    <a:pt x="8" y="64"/>
                  </a:lnTo>
                  <a:lnTo>
                    <a:pt x="8" y="49"/>
                  </a:lnTo>
                  <a:lnTo>
                    <a:pt x="8" y="34"/>
                  </a:lnTo>
                  <a:lnTo>
                    <a:pt x="9" y="21"/>
                  </a:lnTo>
                  <a:lnTo>
                    <a:pt x="9" y="15"/>
                  </a:lnTo>
                  <a:lnTo>
                    <a:pt x="9" y="9"/>
                  </a:lnTo>
                  <a:lnTo>
                    <a:pt x="10" y="4"/>
                  </a:lnTo>
                  <a:lnTo>
                    <a:pt x="10"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210" name="Freeform 202"/>
            <p:cNvSpPr>
              <a:spLocks/>
            </p:cNvSpPr>
            <p:nvPr/>
          </p:nvSpPr>
          <p:spPr bwMode="auto">
            <a:xfrm>
              <a:off x="3900" y="2597"/>
              <a:ext cx="11" cy="95"/>
            </a:xfrm>
            <a:custGeom>
              <a:avLst/>
              <a:gdLst>
                <a:gd name="T0" fmla="*/ 0 w 11"/>
                <a:gd name="T1" fmla="*/ 94 h 95"/>
                <a:gd name="T2" fmla="*/ 1 w 11"/>
                <a:gd name="T3" fmla="*/ 86 h 95"/>
                <a:gd name="T4" fmla="*/ 1 w 11"/>
                <a:gd name="T5" fmla="*/ 78 h 95"/>
                <a:gd name="T6" fmla="*/ 3 w 11"/>
                <a:gd name="T7" fmla="*/ 64 h 95"/>
                <a:gd name="T8" fmla="*/ 4 w 11"/>
                <a:gd name="T9" fmla="*/ 52 h 95"/>
                <a:gd name="T10" fmla="*/ 5 w 11"/>
                <a:gd name="T11" fmla="*/ 40 h 95"/>
                <a:gd name="T12" fmla="*/ 6 w 11"/>
                <a:gd name="T13" fmla="*/ 30 h 95"/>
                <a:gd name="T14" fmla="*/ 8 w 11"/>
                <a:gd name="T15" fmla="*/ 20 h 95"/>
                <a:gd name="T16" fmla="*/ 9 w 11"/>
                <a:gd name="T17" fmla="*/ 10 h 95"/>
                <a:gd name="T18" fmla="*/ 10 w 11"/>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95"/>
                <a:gd name="T32" fmla="*/ 11 w 11"/>
                <a:gd name="T33" fmla="*/ 95 h 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95">
                  <a:moveTo>
                    <a:pt x="0" y="94"/>
                  </a:moveTo>
                  <a:lnTo>
                    <a:pt x="1" y="86"/>
                  </a:lnTo>
                  <a:lnTo>
                    <a:pt x="1" y="78"/>
                  </a:lnTo>
                  <a:lnTo>
                    <a:pt x="3" y="64"/>
                  </a:lnTo>
                  <a:lnTo>
                    <a:pt x="4" y="52"/>
                  </a:lnTo>
                  <a:lnTo>
                    <a:pt x="5" y="40"/>
                  </a:lnTo>
                  <a:lnTo>
                    <a:pt x="6" y="30"/>
                  </a:lnTo>
                  <a:lnTo>
                    <a:pt x="8" y="20"/>
                  </a:lnTo>
                  <a:lnTo>
                    <a:pt x="9" y="10"/>
                  </a:lnTo>
                  <a:lnTo>
                    <a:pt x="10"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211" name="Freeform 203"/>
            <p:cNvSpPr>
              <a:spLocks/>
            </p:cNvSpPr>
            <p:nvPr/>
          </p:nvSpPr>
          <p:spPr bwMode="auto">
            <a:xfrm>
              <a:off x="3910" y="2526"/>
              <a:ext cx="9" cy="72"/>
            </a:xfrm>
            <a:custGeom>
              <a:avLst/>
              <a:gdLst>
                <a:gd name="T0" fmla="*/ 0 w 9"/>
                <a:gd name="T1" fmla="*/ 71 h 72"/>
                <a:gd name="T2" fmla="*/ 1 w 9"/>
                <a:gd name="T3" fmla="*/ 66 h 72"/>
                <a:gd name="T4" fmla="*/ 1 w 9"/>
                <a:gd name="T5" fmla="*/ 60 h 72"/>
                <a:gd name="T6" fmla="*/ 2 w 9"/>
                <a:gd name="T7" fmla="*/ 47 h 72"/>
                <a:gd name="T8" fmla="*/ 3 w 9"/>
                <a:gd name="T9" fmla="*/ 35 h 72"/>
                <a:gd name="T10" fmla="*/ 4 w 9"/>
                <a:gd name="T11" fmla="*/ 22 h 72"/>
                <a:gd name="T12" fmla="*/ 5 w 9"/>
                <a:gd name="T13" fmla="*/ 17 h 72"/>
                <a:gd name="T14" fmla="*/ 5 w 9"/>
                <a:gd name="T15" fmla="*/ 12 h 72"/>
                <a:gd name="T16" fmla="*/ 5 w 9"/>
                <a:gd name="T17" fmla="*/ 8 h 72"/>
                <a:gd name="T18" fmla="*/ 6 w 9"/>
                <a:gd name="T19" fmla="*/ 4 h 72"/>
                <a:gd name="T20" fmla="*/ 6 w 9"/>
                <a:gd name="T21" fmla="*/ 2 h 72"/>
                <a:gd name="T22" fmla="*/ 7 w 9"/>
                <a:gd name="T23" fmla="*/ 0 h 72"/>
                <a:gd name="T24" fmla="*/ 8 w 9"/>
                <a:gd name="T25" fmla="*/ 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2"/>
                <a:gd name="T41" fmla="*/ 9 w 9"/>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2">
                  <a:moveTo>
                    <a:pt x="0" y="71"/>
                  </a:moveTo>
                  <a:lnTo>
                    <a:pt x="1" y="66"/>
                  </a:lnTo>
                  <a:lnTo>
                    <a:pt x="1" y="60"/>
                  </a:lnTo>
                  <a:lnTo>
                    <a:pt x="2" y="47"/>
                  </a:lnTo>
                  <a:lnTo>
                    <a:pt x="3" y="35"/>
                  </a:lnTo>
                  <a:lnTo>
                    <a:pt x="4" y="22"/>
                  </a:lnTo>
                  <a:lnTo>
                    <a:pt x="5" y="17"/>
                  </a:lnTo>
                  <a:lnTo>
                    <a:pt x="5" y="12"/>
                  </a:lnTo>
                  <a:lnTo>
                    <a:pt x="5" y="8"/>
                  </a:lnTo>
                  <a:lnTo>
                    <a:pt x="6" y="4"/>
                  </a:lnTo>
                  <a:lnTo>
                    <a:pt x="6" y="2"/>
                  </a:lnTo>
                  <a:lnTo>
                    <a:pt x="7" y="0"/>
                  </a:lnTo>
                  <a:lnTo>
                    <a:pt x="8" y="1"/>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212" name="Freeform 204"/>
            <p:cNvSpPr>
              <a:spLocks/>
            </p:cNvSpPr>
            <p:nvPr/>
          </p:nvSpPr>
          <p:spPr bwMode="auto">
            <a:xfrm>
              <a:off x="3918" y="2527"/>
              <a:ext cx="13" cy="126"/>
            </a:xfrm>
            <a:custGeom>
              <a:avLst/>
              <a:gdLst>
                <a:gd name="T0" fmla="*/ 0 w 13"/>
                <a:gd name="T1" fmla="*/ 0 h 126"/>
                <a:gd name="T2" fmla="*/ 1 w 13"/>
                <a:gd name="T3" fmla="*/ 3 h 126"/>
                <a:gd name="T4" fmla="*/ 1 w 13"/>
                <a:gd name="T5" fmla="*/ 6 h 126"/>
                <a:gd name="T6" fmla="*/ 1 w 13"/>
                <a:gd name="T7" fmla="*/ 10 h 126"/>
                <a:gd name="T8" fmla="*/ 1 w 13"/>
                <a:gd name="T9" fmla="*/ 16 h 126"/>
                <a:gd name="T10" fmla="*/ 2 w 13"/>
                <a:gd name="T11" fmla="*/ 22 h 126"/>
                <a:gd name="T12" fmla="*/ 2 w 13"/>
                <a:gd name="T13" fmla="*/ 29 h 126"/>
                <a:gd name="T14" fmla="*/ 2 w 13"/>
                <a:gd name="T15" fmla="*/ 36 h 126"/>
                <a:gd name="T16" fmla="*/ 2 w 13"/>
                <a:gd name="T17" fmla="*/ 45 h 126"/>
                <a:gd name="T18" fmla="*/ 2 w 13"/>
                <a:gd name="T19" fmla="*/ 54 h 126"/>
                <a:gd name="T20" fmla="*/ 3 w 13"/>
                <a:gd name="T21" fmla="*/ 63 h 126"/>
                <a:gd name="T22" fmla="*/ 5 w 13"/>
                <a:gd name="T23" fmla="*/ 83 h 126"/>
                <a:gd name="T24" fmla="*/ 8 w 13"/>
                <a:gd name="T25" fmla="*/ 104 h 126"/>
                <a:gd name="T26" fmla="*/ 12 w 13"/>
                <a:gd name="T27" fmla="*/ 125 h 1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
                <a:gd name="T43" fmla="*/ 0 h 126"/>
                <a:gd name="T44" fmla="*/ 13 w 13"/>
                <a:gd name="T45" fmla="*/ 126 h 1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 h="126">
                  <a:moveTo>
                    <a:pt x="0" y="0"/>
                  </a:moveTo>
                  <a:lnTo>
                    <a:pt x="1" y="3"/>
                  </a:lnTo>
                  <a:lnTo>
                    <a:pt x="1" y="6"/>
                  </a:lnTo>
                  <a:lnTo>
                    <a:pt x="1" y="10"/>
                  </a:lnTo>
                  <a:lnTo>
                    <a:pt x="1" y="16"/>
                  </a:lnTo>
                  <a:lnTo>
                    <a:pt x="2" y="22"/>
                  </a:lnTo>
                  <a:lnTo>
                    <a:pt x="2" y="29"/>
                  </a:lnTo>
                  <a:lnTo>
                    <a:pt x="2" y="36"/>
                  </a:lnTo>
                  <a:lnTo>
                    <a:pt x="2" y="45"/>
                  </a:lnTo>
                  <a:lnTo>
                    <a:pt x="2" y="54"/>
                  </a:lnTo>
                  <a:lnTo>
                    <a:pt x="3" y="63"/>
                  </a:lnTo>
                  <a:lnTo>
                    <a:pt x="5" y="83"/>
                  </a:lnTo>
                  <a:lnTo>
                    <a:pt x="8" y="104"/>
                  </a:lnTo>
                  <a:lnTo>
                    <a:pt x="12" y="125"/>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213" name="Freeform 205"/>
            <p:cNvSpPr>
              <a:spLocks/>
            </p:cNvSpPr>
            <p:nvPr/>
          </p:nvSpPr>
          <p:spPr bwMode="auto">
            <a:xfrm>
              <a:off x="3930" y="2652"/>
              <a:ext cx="70" cy="216"/>
            </a:xfrm>
            <a:custGeom>
              <a:avLst/>
              <a:gdLst>
                <a:gd name="T0" fmla="*/ 0 w 70"/>
                <a:gd name="T1" fmla="*/ 0 h 216"/>
                <a:gd name="T2" fmla="*/ 1 w 70"/>
                <a:gd name="T3" fmla="*/ 6 h 216"/>
                <a:gd name="T4" fmla="*/ 3 w 70"/>
                <a:gd name="T5" fmla="*/ 12 h 216"/>
                <a:gd name="T6" fmla="*/ 5 w 70"/>
                <a:gd name="T7" fmla="*/ 19 h 216"/>
                <a:gd name="T8" fmla="*/ 7 w 70"/>
                <a:gd name="T9" fmla="*/ 25 h 216"/>
                <a:gd name="T10" fmla="*/ 10 w 70"/>
                <a:gd name="T11" fmla="*/ 41 h 216"/>
                <a:gd name="T12" fmla="*/ 14 w 70"/>
                <a:gd name="T13" fmla="*/ 57 h 216"/>
                <a:gd name="T14" fmla="*/ 19 w 70"/>
                <a:gd name="T15" fmla="*/ 74 h 216"/>
                <a:gd name="T16" fmla="*/ 24 w 70"/>
                <a:gd name="T17" fmla="*/ 92 h 216"/>
                <a:gd name="T18" fmla="*/ 29 w 70"/>
                <a:gd name="T19" fmla="*/ 110 h 216"/>
                <a:gd name="T20" fmla="*/ 34 w 70"/>
                <a:gd name="T21" fmla="*/ 127 h 216"/>
                <a:gd name="T22" fmla="*/ 39 w 70"/>
                <a:gd name="T23" fmla="*/ 144 h 216"/>
                <a:gd name="T24" fmla="*/ 45 w 70"/>
                <a:gd name="T25" fmla="*/ 160 h 216"/>
                <a:gd name="T26" fmla="*/ 50 w 70"/>
                <a:gd name="T27" fmla="*/ 175 h 216"/>
                <a:gd name="T28" fmla="*/ 52 w 70"/>
                <a:gd name="T29" fmla="*/ 181 h 216"/>
                <a:gd name="T30" fmla="*/ 55 w 70"/>
                <a:gd name="T31" fmla="*/ 187 h 216"/>
                <a:gd name="T32" fmla="*/ 57 w 70"/>
                <a:gd name="T33" fmla="*/ 193 h 216"/>
                <a:gd name="T34" fmla="*/ 58 w 70"/>
                <a:gd name="T35" fmla="*/ 199 h 216"/>
                <a:gd name="T36" fmla="*/ 60 w 70"/>
                <a:gd name="T37" fmla="*/ 203 h 216"/>
                <a:gd name="T38" fmla="*/ 62 w 70"/>
                <a:gd name="T39" fmla="*/ 207 h 216"/>
                <a:gd name="T40" fmla="*/ 64 w 70"/>
                <a:gd name="T41" fmla="*/ 210 h 216"/>
                <a:gd name="T42" fmla="*/ 66 w 70"/>
                <a:gd name="T43" fmla="*/ 212 h 216"/>
                <a:gd name="T44" fmla="*/ 68 w 70"/>
                <a:gd name="T45" fmla="*/ 214 h 216"/>
                <a:gd name="T46" fmla="*/ 69 w 70"/>
                <a:gd name="T47" fmla="*/ 215 h 2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0"/>
                <a:gd name="T73" fmla="*/ 0 h 216"/>
                <a:gd name="T74" fmla="*/ 70 w 70"/>
                <a:gd name="T75" fmla="*/ 216 h 2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0" h="216">
                  <a:moveTo>
                    <a:pt x="0" y="0"/>
                  </a:moveTo>
                  <a:lnTo>
                    <a:pt x="1" y="6"/>
                  </a:lnTo>
                  <a:lnTo>
                    <a:pt x="3" y="12"/>
                  </a:lnTo>
                  <a:lnTo>
                    <a:pt x="5" y="19"/>
                  </a:lnTo>
                  <a:lnTo>
                    <a:pt x="7" y="25"/>
                  </a:lnTo>
                  <a:lnTo>
                    <a:pt x="10" y="41"/>
                  </a:lnTo>
                  <a:lnTo>
                    <a:pt x="14" y="57"/>
                  </a:lnTo>
                  <a:lnTo>
                    <a:pt x="19" y="74"/>
                  </a:lnTo>
                  <a:lnTo>
                    <a:pt x="24" y="92"/>
                  </a:lnTo>
                  <a:lnTo>
                    <a:pt x="29" y="110"/>
                  </a:lnTo>
                  <a:lnTo>
                    <a:pt x="34" y="127"/>
                  </a:lnTo>
                  <a:lnTo>
                    <a:pt x="39" y="144"/>
                  </a:lnTo>
                  <a:lnTo>
                    <a:pt x="45" y="160"/>
                  </a:lnTo>
                  <a:lnTo>
                    <a:pt x="50" y="175"/>
                  </a:lnTo>
                  <a:lnTo>
                    <a:pt x="52" y="181"/>
                  </a:lnTo>
                  <a:lnTo>
                    <a:pt x="55" y="187"/>
                  </a:lnTo>
                  <a:lnTo>
                    <a:pt x="57" y="193"/>
                  </a:lnTo>
                  <a:lnTo>
                    <a:pt x="58" y="199"/>
                  </a:lnTo>
                  <a:lnTo>
                    <a:pt x="60" y="203"/>
                  </a:lnTo>
                  <a:lnTo>
                    <a:pt x="62" y="207"/>
                  </a:lnTo>
                  <a:lnTo>
                    <a:pt x="64" y="210"/>
                  </a:lnTo>
                  <a:lnTo>
                    <a:pt x="66" y="212"/>
                  </a:lnTo>
                  <a:lnTo>
                    <a:pt x="68" y="214"/>
                  </a:lnTo>
                  <a:lnTo>
                    <a:pt x="69" y="215"/>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214" name="Freeform 206"/>
            <p:cNvSpPr>
              <a:spLocks/>
            </p:cNvSpPr>
            <p:nvPr/>
          </p:nvSpPr>
          <p:spPr bwMode="auto">
            <a:xfrm>
              <a:off x="3999" y="2679"/>
              <a:ext cx="14" cy="189"/>
            </a:xfrm>
            <a:custGeom>
              <a:avLst/>
              <a:gdLst>
                <a:gd name="T0" fmla="*/ 0 w 14"/>
                <a:gd name="T1" fmla="*/ 188 h 189"/>
                <a:gd name="T2" fmla="*/ 1 w 14"/>
                <a:gd name="T3" fmla="*/ 188 h 189"/>
                <a:gd name="T4" fmla="*/ 2 w 14"/>
                <a:gd name="T5" fmla="*/ 187 h 189"/>
                <a:gd name="T6" fmla="*/ 4 w 14"/>
                <a:gd name="T7" fmla="*/ 185 h 189"/>
                <a:gd name="T8" fmla="*/ 5 w 14"/>
                <a:gd name="T9" fmla="*/ 182 h 189"/>
                <a:gd name="T10" fmla="*/ 5 w 14"/>
                <a:gd name="T11" fmla="*/ 179 h 189"/>
                <a:gd name="T12" fmla="*/ 6 w 14"/>
                <a:gd name="T13" fmla="*/ 175 h 189"/>
                <a:gd name="T14" fmla="*/ 7 w 14"/>
                <a:gd name="T15" fmla="*/ 170 h 189"/>
                <a:gd name="T16" fmla="*/ 8 w 14"/>
                <a:gd name="T17" fmla="*/ 165 h 189"/>
                <a:gd name="T18" fmla="*/ 8 w 14"/>
                <a:gd name="T19" fmla="*/ 160 h 189"/>
                <a:gd name="T20" fmla="*/ 9 w 14"/>
                <a:gd name="T21" fmla="*/ 153 h 189"/>
                <a:gd name="T22" fmla="*/ 10 w 14"/>
                <a:gd name="T23" fmla="*/ 140 h 189"/>
                <a:gd name="T24" fmla="*/ 10 w 14"/>
                <a:gd name="T25" fmla="*/ 125 h 189"/>
                <a:gd name="T26" fmla="*/ 11 w 14"/>
                <a:gd name="T27" fmla="*/ 108 h 189"/>
                <a:gd name="T28" fmla="*/ 12 w 14"/>
                <a:gd name="T29" fmla="*/ 76 h 189"/>
                <a:gd name="T30" fmla="*/ 12 w 14"/>
                <a:gd name="T31" fmla="*/ 59 h 189"/>
                <a:gd name="T32" fmla="*/ 12 w 14"/>
                <a:gd name="T33" fmla="*/ 44 h 189"/>
                <a:gd name="T34" fmla="*/ 12 w 14"/>
                <a:gd name="T35" fmla="*/ 30 h 189"/>
                <a:gd name="T36" fmla="*/ 12 w 14"/>
                <a:gd name="T37" fmla="*/ 24 h 189"/>
                <a:gd name="T38" fmla="*/ 12 w 14"/>
                <a:gd name="T39" fmla="*/ 18 h 189"/>
                <a:gd name="T40" fmla="*/ 12 w 14"/>
                <a:gd name="T41" fmla="*/ 12 h 189"/>
                <a:gd name="T42" fmla="*/ 12 w 14"/>
                <a:gd name="T43" fmla="*/ 7 h 189"/>
                <a:gd name="T44" fmla="*/ 13 w 14"/>
                <a:gd name="T45" fmla="*/ 4 h 189"/>
                <a:gd name="T46" fmla="*/ 13 w 14"/>
                <a:gd name="T47" fmla="*/ 0 h 1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
                <a:gd name="T73" fmla="*/ 0 h 189"/>
                <a:gd name="T74" fmla="*/ 14 w 14"/>
                <a:gd name="T75" fmla="*/ 189 h 18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 h="189">
                  <a:moveTo>
                    <a:pt x="0" y="188"/>
                  </a:moveTo>
                  <a:lnTo>
                    <a:pt x="1" y="188"/>
                  </a:lnTo>
                  <a:lnTo>
                    <a:pt x="2" y="187"/>
                  </a:lnTo>
                  <a:lnTo>
                    <a:pt x="4" y="185"/>
                  </a:lnTo>
                  <a:lnTo>
                    <a:pt x="5" y="182"/>
                  </a:lnTo>
                  <a:lnTo>
                    <a:pt x="5" y="179"/>
                  </a:lnTo>
                  <a:lnTo>
                    <a:pt x="6" y="175"/>
                  </a:lnTo>
                  <a:lnTo>
                    <a:pt x="7" y="170"/>
                  </a:lnTo>
                  <a:lnTo>
                    <a:pt x="8" y="165"/>
                  </a:lnTo>
                  <a:lnTo>
                    <a:pt x="8" y="160"/>
                  </a:lnTo>
                  <a:lnTo>
                    <a:pt x="9" y="153"/>
                  </a:lnTo>
                  <a:lnTo>
                    <a:pt x="10" y="140"/>
                  </a:lnTo>
                  <a:lnTo>
                    <a:pt x="10" y="125"/>
                  </a:lnTo>
                  <a:lnTo>
                    <a:pt x="11" y="108"/>
                  </a:lnTo>
                  <a:lnTo>
                    <a:pt x="12" y="76"/>
                  </a:lnTo>
                  <a:lnTo>
                    <a:pt x="12" y="59"/>
                  </a:lnTo>
                  <a:lnTo>
                    <a:pt x="12" y="44"/>
                  </a:lnTo>
                  <a:lnTo>
                    <a:pt x="12" y="30"/>
                  </a:lnTo>
                  <a:lnTo>
                    <a:pt x="12" y="24"/>
                  </a:lnTo>
                  <a:lnTo>
                    <a:pt x="12" y="18"/>
                  </a:lnTo>
                  <a:lnTo>
                    <a:pt x="12" y="12"/>
                  </a:lnTo>
                  <a:lnTo>
                    <a:pt x="12" y="7"/>
                  </a:lnTo>
                  <a:lnTo>
                    <a:pt x="13" y="4"/>
                  </a:lnTo>
                  <a:lnTo>
                    <a:pt x="13"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215" name="Freeform 207"/>
            <p:cNvSpPr>
              <a:spLocks/>
            </p:cNvSpPr>
            <p:nvPr/>
          </p:nvSpPr>
          <p:spPr bwMode="auto">
            <a:xfrm>
              <a:off x="4012" y="2659"/>
              <a:ext cx="10" cy="21"/>
            </a:xfrm>
            <a:custGeom>
              <a:avLst/>
              <a:gdLst>
                <a:gd name="T0" fmla="*/ 0 w 10"/>
                <a:gd name="T1" fmla="*/ 20 h 21"/>
                <a:gd name="T2" fmla="*/ 1 w 10"/>
                <a:gd name="T3" fmla="*/ 16 h 21"/>
                <a:gd name="T4" fmla="*/ 2 w 10"/>
                <a:gd name="T5" fmla="*/ 13 h 21"/>
                <a:gd name="T6" fmla="*/ 5 w 10"/>
                <a:gd name="T7" fmla="*/ 8 h 21"/>
                <a:gd name="T8" fmla="*/ 7 w 10"/>
                <a:gd name="T9" fmla="*/ 4 h 21"/>
                <a:gd name="T10" fmla="*/ 9 w 10"/>
                <a:gd name="T11" fmla="*/ 0 h 21"/>
                <a:gd name="T12" fmla="*/ 0 60000 65536"/>
                <a:gd name="T13" fmla="*/ 0 60000 65536"/>
                <a:gd name="T14" fmla="*/ 0 60000 65536"/>
                <a:gd name="T15" fmla="*/ 0 60000 65536"/>
                <a:gd name="T16" fmla="*/ 0 60000 65536"/>
                <a:gd name="T17" fmla="*/ 0 60000 65536"/>
                <a:gd name="T18" fmla="*/ 0 w 10"/>
                <a:gd name="T19" fmla="*/ 0 h 21"/>
                <a:gd name="T20" fmla="*/ 10 w 10"/>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10" h="21">
                  <a:moveTo>
                    <a:pt x="0" y="20"/>
                  </a:moveTo>
                  <a:lnTo>
                    <a:pt x="1" y="16"/>
                  </a:lnTo>
                  <a:lnTo>
                    <a:pt x="2" y="13"/>
                  </a:lnTo>
                  <a:lnTo>
                    <a:pt x="5" y="8"/>
                  </a:lnTo>
                  <a:lnTo>
                    <a:pt x="7" y="4"/>
                  </a:lnTo>
                  <a:lnTo>
                    <a:pt x="9"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216" name="Freeform 208"/>
            <p:cNvSpPr>
              <a:spLocks/>
            </p:cNvSpPr>
            <p:nvPr/>
          </p:nvSpPr>
          <p:spPr bwMode="auto">
            <a:xfrm>
              <a:off x="4021" y="2568"/>
              <a:ext cx="11" cy="92"/>
            </a:xfrm>
            <a:custGeom>
              <a:avLst/>
              <a:gdLst>
                <a:gd name="T0" fmla="*/ 0 w 11"/>
                <a:gd name="T1" fmla="*/ 91 h 92"/>
                <a:gd name="T2" fmla="*/ 0 w 11"/>
                <a:gd name="T3" fmla="*/ 89 h 92"/>
                <a:gd name="T4" fmla="*/ 0 w 11"/>
                <a:gd name="T5" fmla="*/ 87 h 92"/>
                <a:gd name="T6" fmla="*/ 1 w 11"/>
                <a:gd name="T7" fmla="*/ 81 h 92"/>
                <a:gd name="T8" fmla="*/ 1 w 11"/>
                <a:gd name="T9" fmla="*/ 74 h 92"/>
                <a:gd name="T10" fmla="*/ 1 w 11"/>
                <a:gd name="T11" fmla="*/ 66 h 92"/>
                <a:gd name="T12" fmla="*/ 1 w 11"/>
                <a:gd name="T13" fmla="*/ 57 h 92"/>
                <a:gd name="T14" fmla="*/ 1 w 11"/>
                <a:gd name="T15" fmla="*/ 48 h 92"/>
                <a:gd name="T16" fmla="*/ 1 w 11"/>
                <a:gd name="T17" fmla="*/ 39 h 92"/>
                <a:gd name="T18" fmla="*/ 2 w 11"/>
                <a:gd name="T19" fmla="*/ 30 h 92"/>
                <a:gd name="T20" fmla="*/ 2 w 11"/>
                <a:gd name="T21" fmla="*/ 22 h 92"/>
                <a:gd name="T22" fmla="*/ 2 w 11"/>
                <a:gd name="T23" fmla="*/ 14 h 92"/>
                <a:gd name="T24" fmla="*/ 3 w 11"/>
                <a:gd name="T25" fmla="*/ 8 h 92"/>
                <a:gd name="T26" fmla="*/ 3 w 11"/>
                <a:gd name="T27" fmla="*/ 5 h 92"/>
                <a:gd name="T28" fmla="*/ 4 w 11"/>
                <a:gd name="T29" fmla="*/ 4 h 92"/>
                <a:gd name="T30" fmla="*/ 4 w 11"/>
                <a:gd name="T31" fmla="*/ 2 h 92"/>
                <a:gd name="T32" fmla="*/ 5 w 11"/>
                <a:gd name="T33" fmla="*/ 1 h 92"/>
                <a:gd name="T34" fmla="*/ 5 w 11"/>
                <a:gd name="T35" fmla="*/ 0 h 92"/>
                <a:gd name="T36" fmla="*/ 6 w 11"/>
                <a:gd name="T37" fmla="*/ 0 h 92"/>
                <a:gd name="T38" fmla="*/ 7 w 11"/>
                <a:gd name="T39" fmla="*/ 1 h 92"/>
                <a:gd name="T40" fmla="*/ 8 w 11"/>
                <a:gd name="T41" fmla="*/ 2 h 92"/>
                <a:gd name="T42" fmla="*/ 9 w 11"/>
                <a:gd name="T43" fmla="*/ 4 h 92"/>
                <a:gd name="T44" fmla="*/ 10 w 11"/>
                <a:gd name="T45" fmla="*/ 7 h 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
                <a:gd name="T70" fmla="*/ 0 h 92"/>
                <a:gd name="T71" fmla="*/ 11 w 11"/>
                <a:gd name="T72" fmla="*/ 92 h 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 h="92">
                  <a:moveTo>
                    <a:pt x="0" y="91"/>
                  </a:moveTo>
                  <a:lnTo>
                    <a:pt x="0" y="89"/>
                  </a:lnTo>
                  <a:lnTo>
                    <a:pt x="0" y="87"/>
                  </a:lnTo>
                  <a:lnTo>
                    <a:pt x="1" y="81"/>
                  </a:lnTo>
                  <a:lnTo>
                    <a:pt x="1" y="74"/>
                  </a:lnTo>
                  <a:lnTo>
                    <a:pt x="1" y="66"/>
                  </a:lnTo>
                  <a:lnTo>
                    <a:pt x="1" y="57"/>
                  </a:lnTo>
                  <a:lnTo>
                    <a:pt x="1" y="48"/>
                  </a:lnTo>
                  <a:lnTo>
                    <a:pt x="1" y="39"/>
                  </a:lnTo>
                  <a:lnTo>
                    <a:pt x="2" y="30"/>
                  </a:lnTo>
                  <a:lnTo>
                    <a:pt x="2" y="22"/>
                  </a:lnTo>
                  <a:lnTo>
                    <a:pt x="2" y="14"/>
                  </a:lnTo>
                  <a:lnTo>
                    <a:pt x="3" y="8"/>
                  </a:lnTo>
                  <a:lnTo>
                    <a:pt x="3" y="5"/>
                  </a:lnTo>
                  <a:lnTo>
                    <a:pt x="4" y="4"/>
                  </a:lnTo>
                  <a:lnTo>
                    <a:pt x="4" y="2"/>
                  </a:lnTo>
                  <a:lnTo>
                    <a:pt x="5" y="1"/>
                  </a:lnTo>
                  <a:lnTo>
                    <a:pt x="5" y="0"/>
                  </a:lnTo>
                  <a:lnTo>
                    <a:pt x="6" y="0"/>
                  </a:lnTo>
                  <a:lnTo>
                    <a:pt x="7" y="1"/>
                  </a:lnTo>
                  <a:lnTo>
                    <a:pt x="8" y="2"/>
                  </a:lnTo>
                  <a:lnTo>
                    <a:pt x="9" y="4"/>
                  </a:lnTo>
                  <a:lnTo>
                    <a:pt x="10" y="7"/>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217" name="Freeform 209"/>
            <p:cNvSpPr>
              <a:spLocks/>
            </p:cNvSpPr>
            <p:nvPr/>
          </p:nvSpPr>
          <p:spPr bwMode="auto">
            <a:xfrm>
              <a:off x="4031" y="2575"/>
              <a:ext cx="61" cy="293"/>
            </a:xfrm>
            <a:custGeom>
              <a:avLst/>
              <a:gdLst>
                <a:gd name="T0" fmla="*/ 0 w 61"/>
                <a:gd name="T1" fmla="*/ 0 h 293"/>
                <a:gd name="T2" fmla="*/ 1 w 61"/>
                <a:gd name="T3" fmla="*/ 4 h 293"/>
                <a:gd name="T4" fmla="*/ 3 w 61"/>
                <a:gd name="T5" fmla="*/ 9 h 293"/>
                <a:gd name="T6" fmla="*/ 4 w 61"/>
                <a:gd name="T7" fmla="*/ 15 h 293"/>
                <a:gd name="T8" fmla="*/ 5 w 61"/>
                <a:gd name="T9" fmla="*/ 22 h 293"/>
                <a:gd name="T10" fmla="*/ 6 w 61"/>
                <a:gd name="T11" fmla="*/ 30 h 293"/>
                <a:gd name="T12" fmla="*/ 8 w 61"/>
                <a:gd name="T13" fmla="*/ 39 h 293"/>
                <a:gd name="T14" fmla="*/ 10 w 61"/>
                <a:gd name="T15" fmla="*/ 49 h 293"/>
                <a:gd name="T16" fmla="*/ 12 w 61"/>
                <a:gd name="T17" fmla="*/ 59 h 293"/>
                <a:gd name="T18" fmla="*/ 14 w 61"/>
                <a:gd name="T19" fmla="*/ 70 h 293"/>
                <a:gd name="T20" fmla="*/ 16 w 61"/>
                <a:gd name="T21" fmla="*/ 81 h 293"/>
                <a:gd name="T22" fmla="*/ 21 w 61"/>
                <a:gd name="T23" fmla="*/ 105 h 293"/>
                <a:gd name="T24" fmla="*/ 25 w 61"/>
                <a:gd name="T25" fmla="*/ 130 h 293"/>
                <a:gd name="T26" fmla="*/ 29 w 61"/>
                <a:gd name="T27" fmla="*/ 156 h 293"/>
                <a:gd name="T28" fmla="*/ 34 w 61"/>
                <a:gd name="T29" fmla="*/ 181 h 293"/>
                <a:gd name="T30" fmla="*/ 38 w 61"/>
                <a:gd name="T31" fmla="*/ 205 h 293"/>
                <a:gd name="T32" fmla="*/ 41 w 61"/>
                <a:gd name="T33" fmla="*/ 216 h 293"/>
                <a:gd name="T34" fmla="*/ 43 w 61"/>
                <a:gd name="T35" fmla="*/ 227 h 293"/>
                <a:gd name="T36" fmla="*/ 45 w 61"/>
                <a:gd name="T37" fmla="*/ 237 h 293"/>
                <a:gd name="T38" fmla="*/ 47 w 61"/>
                <a:gd name="T39" fmla="*/ 247 h 293"/>
                <a:gd name="T40" fmla="*/ 49 w 61"/>
                <a:gd name="T41" fmla="*/ 256 h 293"/>
                <a:gd name="T42" fmla="*/ 51 w 61"/>
                <a:gd name="T43" fmla="*/ 264 h 293"/>
                <a:gd name="T44" fmla="*/ 52 w 61"/>
                <a:gd name="T45" fmla="*/ 272 h 293"/>
                <a:gd name="T46" fmla="*/ 54 w 61"/>
                <a:gd name="T47" fmla="*/ 278 h 293"/>
                <a:gd name="T48" fmla="*/ 56 w 61"/>
                <a:gd name="T49" fmla="*/ 283 h 293"/>
                <a:gd name="T50" fmla="*/ 57 w 61"/>
                <a:gd name="T51" fmla="*/ 287 h 293"/>
                <a:gd name="T52" fmla="*/ 59 w 61"/>
                <a:gd name="T53" fmla="*/ 291 h 293"/>
                <a:gd name="T54" fmla="*/ 60 w 61"/>
                <a:gd name="T55" fmla="*/ 292 h 29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1"/>
                <a:gd name="T85" fmla="*/ 0 h 293"/>
                <a:gd name="T86" fmla="*/ 61 w 61"/>
                <a:gd name="T87" fmla="*/ 293 h 29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1" h="293">
                  <a:moveTo>
                    <a:pt x="0" y="0"/>
                  </a:moveTo>
                  <a:lnTo>
                    <a:pt x="1" y="4"/>
                  </a:lnTo>
                  <a:lnTo>
                    <a:pt x="3" y="9"/>
                  </a:lnTo>
                  <a:lnTo>
                    <a:pt x="4" y="15"/>
                  </a:lnTo>
                  <a:lnTo>
                    <a:pt x="5" y="22"/>
                  </a:lnTo>
                  <a:lnTo>
                    <a:pt x="6" y="30"/>
                  </a:lnTo>
                  <a:lnTo>
                    <a:pt x="8" y="39"/>
                  </a:lnTo>
                  <a:lnTo>
                    <a:pt x="10" y="49"/>
                  </a:lnTo>
                  <a:lnTo>
                    <a:pt x="12" y="59"/>
                  </a:lnTo>
                  <a:lnTo>
                    <a:pt x="14" y="70"/>
                  </a:lnTo>
                  <a:lnTo>
                    <a:pt x="16" y="81"/>
                  </a:lnTo>
                  <a:lnTo>
                    <a:pt x="21" y="105"/>
                  </a:lnTo>
                  <a:lnTo>
                    <a:pt x="25" y="130"/>
                  </a:lnTo>
                  <a:lnTo>
                    <a:pt x="29" y="156"/>
                  </a:lnTo>
                  <a:lnTo>
                    <a:pt x="34" y="181"/>
                  </a:lnTo>
                  <a:lnTo>
                    <a:pt x="38" y="205"/>
                  </a:lnTo>
                  <a:lnTo>
                    <a:pt x="41" y="216"/>
                  </a:lnTo>
                  <a:lnTo>
                    <a:pt x="43" y="227"/>
                  </a:lnTo>
                  <a:lnTo>
                    <a:pt x="45" y="237"/>
                  </a:lnTo>
                  <a:lnTo>
                    <a:pt x="47" y="247"/>
                  </a:lnTo>
                  <a:lnTo>
                    <a:pt x="49" y="256"/>
                  </a:lnTo>
                  <a:lnTo>
                    <a:pt x="51" y="264"/>
                  </a:lnTo>
                  <a:lnTo>
                    <a:pt x="52" y="272"/>
                  </a:lnTo>
                  <a:lnTo>
                    <a:pt x="54" y="278"/>
                  </a:lnTo>
                  <a:lnTo>
                    <a:pt x="56" y="283"/>
                  </a:lnTo>
                  <a:lnTo>
                    <a:pt x="57" y="287"/>
                  </a:lnTo>
                  <a:lnTo>
                    <a:pt x="59" y="291"/>
                  </a:lnTo>
                  <a:lnTo>
                    <a:pt x="60" y="292"/>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218" name="Freeform 210"/>
            <p:cNvSpPr>
              <a:spLocks/>
            </p:cNvSpPr>
            <p:nvPr/>
          </p:nvSpPr>
          <p:spPr bwMode="auto">
            <a:xfrm>
              <a:off x="4091" y="2630"/>
              <a:ext cx="19" cy="238"/>
            </a:xfrm>
            <a:custGeom>
              <a:avLst/>
              <a:gdLst>
                <a:gd name="T0" fmla="*/ 0 w 19"/>
                <a:gd name="T1" fmla="*/ 237 h 238"/>
                <a:gd name="T2" fmla="*/ 1 w 19"/>
                <a:gd name="T3" fmla="*/ 237 h 238"/>
                <a:gd name="T4" fmla="*/ 2 w 19"/>
                <a:gd name="T5" fmla="*/ 236 h 238"/>
                <a:gd name="T6" fmla="*/ 3 w 19"/>
                <a:gd name="T7" fmla="*/ 234 h 238"/>
                <a:gd name="T8" fmla="*/ 5 w 19"/>
                <a:gd name="T9" fmla="*/ 231 h 238"/>
                <a:gd name="T10" fmla="*/ 5 w 19"/>
                <a:gd name="T11" fmla="*/ 227 h 238"/>
                <a:gd name="T12" fmla="*/ 6 w 19"/>
                <a:gd name="T13" fmla="*/ 222 h 238"/>
                <a:gd name="T14" fmla="*/ 7 w 19"/>
                <a:gd name="T15" fmla="*/ 216 h 238"/>
                <a:gd name="T16" fmla="*/ 8 w 19"/>
                <a:gd name="T17" fmla="*/ 210 h 238"/>
                <a:gd name="T18" fmla="*/ 9 w 19"/>
                <a:gd name="T19" fmla="*/ 203 h 238"/>
                <a:gd name="T20" fmla="*/ 9 w 19"/>
                <a:gd name="T21" fmla="*/ 195 h 238"/>
                <a:gd name="T22" fmla="*/ 10 w 19"/>
                <a:gd name="T23" fmla="*/ 187 h 238"/>
                <a:gd name="T24" fmla="*/ 11 w 19"/>
                <a:gd name="T25" fmla="*/ 177 h 238"/>
                <a:gd name="T26" fmla="*/ 12 w 19"/>
                <a:gd name="T27" fmla="*/ 158 h 238"/>
                <a:gd name="T28" fmla="*/ 13 w 19"/>
                <a:gd name="T29" fmla="*/ 138 h 238"/>
                <a:gd name="T30" fmla="*/ 14 w 19"/>
                <a:gd name="T31" fmla="*/ 118 h 238"/>
                <a:gd name="T32" fmla="*/ 14 w 19"/>
                <a:gd name="T33" fmla="*/ 97 h 238"/>
                <a:gd name="T34" fmla="*/ 15 w 19"/>
                <a:gd name="T35" fmla="*/ 76 h 238"/>
                <a:gd name="T36" fmla="*/ 16 w 19"/>
                <a:gd name="T37" fmla="*/ 57 h 238"/>
                <a:gd name="T38" fmla="*/ 16 w 19"/>
                <a:gd name="T39" fmla="*/ 48 h 238"/>
                <a:gd name="T40" fmla="*/ 16 w 19"/>
                <a:gd name="T41" fmla="*/ 39 h 238"/>
                <a:gd name="T42" fmla="*/ 16 w 19"/>
                <a:gd name="T43" fmla="*/ 31 h 238"/>
                <a:gd name="T44" fmla="*/ 16 w 19"/>
                <a:gd name="T45" fmla="*/ 24 h 238"/>
                <a:gd name="T46" fmla="*/ 17 w 19"/>
                <a:gd name="T47" fmla="*/ 17 h 238"/>
                <a:gd name="T48" fmla="*/ 17 w 19"/>
                <a:gd name="T49" fmla="*/ 11 h 238"/>
                <a:gd name="T50" fmla="*/ 18 w 19"/>
                <a:gd name="T51" fmla="*/ 5 h 238"/>
                <a:gd name="T52" fmla="*/ 18 w 19"/>
                <a:gd name="T53" fmla="*/ 0 h 2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
                <a:gd name="T82" fmla="*/ 0 h 238"/>
                <a:gd name="T83" fmla="*/ 19 w 19"/>
                <a:gd name="T84" fmla="*/ 238 h 2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 h="238">
                  <a:moveTo>
                    <a:pt x="0" y="237"/>
                  </a:moveTo>
                  <a:lnTo>
                    <a:pt x="1" y="237"/>
                  </a:lnTo>
                  <a:lnTo>
                    <a:pt x="2" y="236"/>
                  </a:lnTo>
                  <a:lnTo>
                    <a:pt x="3" y="234"/>
                  </a:lnTo>
                  <a:lnTo>
                    <a:pt x="5" y="231"/>
                  </a:lnTo>
                  <a:lnTo>
                    <a:pt x="5" y="227"/>
                  </a:lnTo>
                  <a:lnTo>
                    <a:pt x="6" y="222"/>
                  </a:lnTo>
                  <a:lnTo>
                    <a:pt x="7" y="216"/>
                  </a:lnTo>
                  <a:lnTo>
                    <a:pt x="8" y="210"/>
                  </a:lnTo>
                  <a:lnTo>
                    <a:pt x="9" y="203"/>
                  </a:lnTo>
                  <a:lnTo>
                    <a:pt x="9" y="195"/>
                  </a:lnTo>
                  <a:lnTo>
                    <a:pt x="10" y="187"/>
                  </a:lnTo>
                  <a:lnTo>
                    <a:pt x="11" y="177"/>
                  </a:lnTo>
                  <a:lnTo>
                    <a:pt x="12" y="158"/>
                  </a:lnTo>
                  <a:lnTo>
                    <a:pt x="13" y="138"/>
                  </a:lnTo>
                  <a:lnTo>
                    <a:pt x="14" y="118"/>
                  </a:lnTo>
                  <a:lnTo>
                    <a:pt x="14" y="97"/>
                  </a:lnTo>
                  <a:lnTo>
                    <a:pt x="15" y="76"/>
                  </a:lnTo>
                  <a:lnTo>
                    <a:pt x="16" y="57"/>
                  </a:lnTo>
                  <a:lnTo>
                    <a:pt x="16" y="48"/>
                  </a:lnTo>
                  <a:lnTo>
                    <a:pt x="16" y="39"/>
                  </a:lnTo>
                  <a:lnTo>
                    <a:pt x="16" y="31"/>
                  </a:lnTo>
                  <a:lnTo>
                    <a:pt x="16" y="24"/>
                  </a:lnTo>
                  <a:lnTo>
                    <a:pt x="17" y="17"/>
                  </a:lnTo>
                  <a:lnTo>
                    <a:pt x="17" y="11"/>
                  </a:lnTo>
                  <a:lnTo>
                    <a:pt x="18" y="5"/>
                  </a:lnTo>
                  <a:lnTo>
                    <a:pt x="18"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219" name="Freeform 211"/>
            <p:cNvSpPr>
              <a:spLocks/>
            </p:cNvSpPr>
            <p:nvPr/>
          </p:nvSpPr>
          <p:spPr bwMode="auto">
            <a:xfrm>
              <a:off x="4109" y="2606"/>
              <a:ext cx="12" cy="25"/>
            </a:xfrm>
            <a:custGeom>
              <a:avLst/>
              <a:gdLst>
                <a:gd name="T0" fmla="*/ 0 w 12"/>
                <a:gd name="T1" fmla="*/ 24 h 25"/>
                <a:gd name="T2" fmla="*/ 1 w 12"/>
                <a:gd name="T3" fmla="*/ 20 h 25"/>
                <a:gd name="T4" fmla="*/ 2 w 12"/>
                <a:gd name="T5" fmla="*/ 16 h 25"/>
                <a:gd name="T6" fmla="*/ 6 w 12"/>
                <a:gd name="T7" fmla="*/ 9 h 25"/>
                <a:gd name="T8" fmla="*/ 9 w 12"/>
                <a:gd name="T9" fmla="*/ 4 h 25"/>
                <a:gd name="T10" fmla="*/ 11 w 12"/>
                <a:gd name="T11" fmla="*/ 0 h 25"/>
                <a:gd name="T12" fmla="*/ 0 60000 65536"/>
                <a:gd name="T13" fmla="*/ 0 60000 65536"/>
                <a:gd name="T14" fmla="*/ 0 60000 65536"/>
                <a:gd name="T15" fmla="*/ 0 60000 65536"/>
                <a:gd name="T16" fmla="*/ 0 60000 65536"/>
                <a:gd name="T17" fmla="*/ 0 60000 65536"/>
                <a:gd name="T18" fmla="*/ 0 w 12"/>
                <a:gd name="T19" fmla="*/ 0 h 25"/>
                <a:gd name="T20" fmla="*/ 12 w 12"/>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2" h="25">
                  <a:moveTo>
                    <a:pt x="0" y="24"/>
                  </a:moveTo>
                  <a:lnTo>
                    <a:pt x="1" y="20"/>
                  </a:lnTo>
                  <a:lnTo>
                    <a:pt x="2" y="16"/>
                  </a:lnTo>
                  <a:lnTo>
                    <a:pt x="6" y="9"/>
                  </a:lnTo>
                  <a:lnTo>
                    <a:pt x="9" y="4"/>
                  </a:lnTo>
                  <a:lnTo>
                    <a:pt x="11"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220" name="Freeform 212"/>
            <p:cNvSpPr>
              <a:spLocks/>
            </p:cNvSpPr>
            <p:nvPr/>
          </p:nvSpPr>
          <p:spPr bwMode="auto">
            <a:xfrm>
              <a:off x="4120" y="2534"/>
              <a:ext cx="9" cy="73"/>
            </a:xfrm>
            <a:custGeom>
              <a:avLst/>
              <a:gdLst>
                <a:gd name="T0" fmla="*/ 0 w 9"/>
                <a:gd name="T1" fmla="*/ 72 h 73"/>
                <a:gd name="T2" fmla="*/ 1 w 9"/>
                <a:gd name="T3" fmla="*/ 69 h 73"/>
                <a:gd name="T4" fmla="*/ 1 w 9"/>
                <a:gd name="T5" fmla="*/ 64 h 73"/>
                <a:gd name="T6" fmla="*/ 2 w 9"/>
                <a:gd name="T7" fmla="*/ 60 h 73"/>
                <a:gd name="T8" fmla="*/ 2 w 9"/>
                <a:gd name="T9" fmla="*/ 54 h 73"/>
                <a:gd name="T10" fmla="*/ 3 w 9"/>
                <a:gd name="T11" fmla="*/ 43 h 73"/>
                <a:gd name="T12" fmla="*/ 4 w 9"/>
                <a:gd name="T13" fmla="*/ 32 h 73"/>
                <a:gd name="T14" fmla="*/ 5 w 9"/>
                <a:gd name="T15" fmla="*/ 21 h 73"/>
                <a:gd name="T16" fmla="*/ 6 w 9"/>
                <a:gd name="T17" fmla="*/ 16 h 73"/>
                <a:gd name="T18" fmla="*/ 6 w 9"/>
                <a:gd name="T19" fmla="*/ 11 h 73"/>
                <a:gd name="T20" fmla="*/ 6 w 9"/>
                <a:gd name="T21" fmla="*/ 7 h 73"/>
                <a:gd name="T22" fmla="*/ 7 w 9"/>
                <a:gd name="T23" fmla="*/ 4 h 73"/>
                <a:gd name="T24" fmla="*/ 7 w 9"/>
                <a:gd name="T25" fmla="*/ 1 h 73"/>
                <a:gd name="T26" fmla="*/ 8 w 9"/>
                <a:gd name="T27" fmla="*/ 0 h 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
                <a:gd name="T43" fmla="*/ 0 h 73"/>
                <a:gd name="T44" fmla="*/ 9 w 9"/>
                <a:gd name="T45" fmla="*/ 73 h 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 h="73">
                  <a:moveTo>
                    <a:pt x="0" y="72"/>
                  </a:moveTo>
                  <a:lnTo>
                    <a:pt x="1" y="69"/>
                  </a:lnTo>
                  <a:lnTo>
                    <a:pt x="1" y="64"/>
                  </a:lnTo>
                  <a:lnTo>
                    <a:pt x="2" y="60"/>
                  </a:lnTo>
                  <a:lnTo>
                    <a:pt x="2" y="54"/>
                  </a:lnTo>
                  <a:lnTo>
                    <a:pt x="3" y="43"/>
                  </a:lnTo>
                  <a:lnTo>
                    <a:pt x="4" y="32"/>
                  </a:lnTo>
                  <a:lnTo>
                    <a:pt x="5" y="21"/>
                  </a:lnTo>
                  <a:lnTo>
                    <a:pt x="6" y="16"/>
                  </a:lnTo>
                  <a:lnTo>
                    <a:pt x="6" y="11"/>
                  </a:lnTo>
                  <a:lnTo>
                    <a:pt x="6" y="7"/>
                  </a:lnTo>
                  <a:lnTo>
                    <a:pt x="7" y="4"/>
                  </a:lnTo>
                  <a:lnTo>
                    <a:pt x="7" y="1"/>
                  </a:lnTo>
                  <a:lnTo>
                    <a:pt x="8"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221" name="Freeform 213"/>
            <p:cNvSpPr>
              <a:spLocks/>
            </p:cNvSpPr>
            <p:nvPr/>
          </p:nvSpPr>
          <p:spPr bwMode="auto">
            <a:xfrm>
              <a:off x="4128" y="2534"/>
              <a:ext cx="9" cy="42"/>
            </a:xfrm>
            <a:custGeom>
              <a:avLst/>
              <a:gdLst>
                <a:gd name="T0" fmla="*/ 0 w 9"/>
                <a:gd name="T1" fmla="*/ 0 h 42"/>
                <a:gd name="T2" fmla="*/ 0 w 9"/>
                <a:gd name="T3" fmla="*/ 0 h 42"/>
                <a:gd name="T4" fmla="*/ 1 w 9"/>
                <a:gd name="T5" fmla="*/ 1 h 42"/>
                <a:gd name="T6" fmla="*/ 1 w 9"/>
                <a:gd name="T7" fmla="*/ 2 h 42"/>
                <a:gd name="T8" fmla="*/ 2 w 9"/>
                <a:gd name="T9" fmla="*/ 7 h 42"/>
                <a:gd name="T10" fmla="*/ 3 w 9"/>
                <a:gd name="T11" fmla="*/ 12 h 42"/>
                <a:gd name="T12" fmla="*/ 4 w 9"/>
                <a:gd name="T13" fmla="*/ 19 h 42"/>
                <a:gd name="T14" fmla="*/ 5 w 9"/>
                <a:gd name="T15" fmla="*/ 26 h 42"/>
                <a:gd name="T16" fmla="*/ 8 w 9"/>
                <a:gd name="T17" fmla="*/ 41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2"/>
                <a:gd name="T29" fmla="*/ 9 w 9"/>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2">
                  <a:moveTo>
                    <a:pt x="0" y="0"/>
                  </a:moveTo>
                  <a:lnTo>
                    <a:pt x="0" y="0"/>
                  </a:lnTo>
                  <a:lnTo>
                    <a:pt x="1" y="1"/>
                  </a:lnTo>
                  <a:lnTo>
                    <a:pt x="1" y="2"/>
                  </a:lnTo>
                  <a:lnTo>
                    <a:pt x="2" y="7"/>
                  </a:lnTo>
                  <a:lnTo>
                    <a:pt x="3" y="12"/>
                  </a:lnTo>
                  <a:lnTo>
                    <a:pt x="4" y="19"/>
                  </a:lnTo>
                  <a:lnTo>
                    <a:pt x="5" y="26"/>
                  </a:lnTo>
                  <a:lnTo>
                    <a:pt x="8" y="41"/>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222" name="Freeform 214"/>
            <p:cNvSpPr>
              <a:spLocks/>
            </p:cNvSpPr>
            <p:nvPr/>
          </p:nvSpPr>
          <p:spPr bwMode="auto">
            <a:xfrm>
              <a:off x="4136" y="2575"/>
              <a:ext cx="47" cy="293"/>
            </a:xfrm>
            <a:custGeom>
              <a:avLst/>
              <a:gdLst>
                <a:gd name="T0" fmla="*/ 0 w 47"/>
                <a:gd name="T1" fmla="*/ 0 h 293"/>
                <a:gd name="T2" fmla="*/ 1 w 47"/>
                <a:gd name="T3" fmla="*/ 6 h 293"/>
                <a:gd name="T4" fmla="*/ 2 w 47"/>
                <a:gd name="T5" fmla="*/ 13 h 293"/>
                <a:gd name="T6" fmla="*/ 3 w 47"/>
                <a:gd name="T7" fmla="*/ 20 h 293"/>
                <a:gd name="T8" fmla="*/ 4 w 47"/>
                <a:gd name="T9" fmla="*/ 29 h 293"/>
                <a:gd name="T10" fmla="*/ 6 w 47"/>
                <a:gd name="T11" fmla="*/ 37 h 293"/>
                <a:gd name="T12" fmla="*/ 7 w 47"/>
                <a:gd name="T13" fmla="*/ 47 h 293"/>
                <a:gd name="T14" fmla="*/ 9 w 47"/>
                <a:gd name="T15" fmla="*/ 57 h 293"/>
                <a:gd name="T16" fmla="*/ 10 w 47"/>
                <a:gd name="T17" fmla="*/ 68 h 293"/>
                <a:gd name="T18" fmla="*/ 13 w 47"/>
                <a:gd name="T19" fmla="*/ 91 h 293"/>
                <a:gd name="T20" fmla="*/ 17 w 47"/>
                <a:gd name="T21" fmla="*/ 114 h 293"/>
                <a:gd name="T22" fmla="*/ 19 w 47"/>
                <a:gd name="T23" fmla="*/ 139 h 293"/>
                <a:gd name="T24" fmla="*/ 23 w 47"/>
                <a:gd name="T25" fmla="*/ 163 h 293"/>
                <a:gd name="T26" fmla="*/ 26 w 47"/>
                <a:gd name="T27" fmla="*/ 187 h 293"/>
                <a:gd name="T28" fmla="*/ 30 w 47"/>
                <a:gd name="T29" fmla="*/ 210 h 293"/>
                <a:gd name="T30" fmla="*/ 31 w 47"/>
                <a:gd name="T31" fmla="*/ 220 h 293"/>
                <a:gd name="T32" fmla="*/ 33 w 47"/>
                <a:gd name="T33" fmla="*/ 231 h 293"/>
                <a:gd name="T34" fmla="*/ 35 w 47"/>
                <a:gd name="T35" fmla="*/ 240 h 293"/>
                <a:gd name="T36" fmla="*/ 36 w 47"/>
                <a:gd name="T37" fmla="*/ 250 h 293"/>
                <a:gd name="T38" fmla="*/ 38 w 47"/>
                <a:gd name="T39" fmla="*/ 258 h 293"/>
                <a:gd name="T40" fmla="*/ 39 w 47"/>
                <a:gd name="T41" fmla="*/ 266 h 293"/>
                <a:gd name="T42" fmla="*/ 41 w 47"/>
                <a:gd name="T43" fmla="*/ 273 h 293"/>
                <a:gd name="T44" fmla="*/ 42 w 47"/>
                <a:gd name="T45" fmla="*/ 279 h 293"/>
                <a:gd name="T46" fmla="*/ 43 w 47"/>
                <a:gd name="T47" fmla="*/ 284 h 293"/>
                <a:gd name="T48" fmla="*/ 44 w 47"/>
                <a:gd name="T49" fmla="*/ 287 h 293"/>
                <a:gd name="T50" fmla="*/ 45 w 47"/>
                <a:gd name="T51" fmla="*/ 290 h 293"/>
                <a:gd name="T52" fmla="*/ 46 w 47"/>
                <a:gd name="T53" fmla="*/ 292 h 2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7"/>
                <a:gd name="T82" fmla="*/ 0 h 293"/>
                <a:gd name="T83" fmla="*/ 47 w 47"/>
                <a:gd name="T84" fmla="*/ 293 h 2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7" h="293">
                  <a:moveTo>
                    <a:pt x="0" y="0"/>
                  </a:moveTo>
                  <a:lnTo>
                    <a:pt x="1" y="6"/>
                  </a:lnTo>
                  <a:lnTo>
                    <a:pt x="2" y="13"/>
                  </a:lnTo>
                  <a:lnTo>
                    <a:pt x="3" y="20"/>
                  </a:lnTo>
                  <a:lnTo>
                    <a:pt x="4" y="29"/>
                  </a:lnTo>
                  <a:lnTo>
                    <a:pt x="6" y="37"/>
                  </a:lnTo>
                  <a:lnTo>
                    <a:pt x="7" y="47"/>
                  </a:lnTo>
                  <a:lnTo>
                    <a:pt x="9" y="57"/>
                  </a:lnTo>
                  <a:lnTo>
                    <a:pt x="10" y="68"/>
                  </a:lnTo>
                  <a:lnTo>
                    <a:pt x="13" y="91"/>
                  </a:lnTo>
                  <a:lnTo>
                    <a:pt x="17" y="114"/>
                  </a:lnTo>
                  <a:lnTo>
                    <a:pt x="19" y="139"/>
                  </a:lnTo>
                  <a:lnTo>
                    <a:pt x="23" y="163"/>
                  </a:lnTo>
                  <a:lnTo>
                    <a:pt x="26" y="187"/>
                  </a:lnTo>
                  <a:lnTo>
                    <a:pt x="30" y="210"/>
                  </a:lnTo>
                  <a:lnTo>
                    <a:pt x="31" y="220"/>
                  </a:lnTo>
                  <a:lnTo>
                    <a:pt x="33" y="231"/>
                  </a:lnTo>
                  <a:lnTo>
                    <a:pt x="35" y="240"/>
                  </a:lnTo>
                  <a:lnTo>
                    <a:pt x="36" y="250"/>
                  </a:lnTo>
                  <a:lnTo>
                    <a:pt x="38" y="258"/>
                  </a:lnTo>
                  <a:lnTo>
                    <a:pt x="39" y="266"/>
                  </a:lnTo>
                  <a:lnTo>
                    <a:pt x="41" y="273"/>
                  </a:lnTo>
                  <a:lnTo>
                    <a:pt x="42" y="279"/>
                  </a:lnTo>
                  <a:lnTo>
                    <a:pt x="43" y="284"/>
                  </a:lnTo>
                  <a:lnTo>
                    <a:pt x="44" y="287"/>
                  </a:lnTo>
                  <a:lnTo>
                    <a:pt x="45" y="290"/>
                  </a:lnTo>
                  <a:lnTo>
                    <a:pt x="46" y="292"/>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223" name="Freeform 215"/>
            <p:cNvSpPr>
              <a:spLocks/>
            </p:cNvSpPr>
            <p:nvPr/>
          </p:nvSpPr>
          <p:spPr bwMode="auto">
            <a:xfrm>
              <a:off x="4182" y="2637"/>
              <a:ext cx="16" cy="231"/>
            </a:xfrm>
            <a:custGeom>
              <a:avLst/>
              <a:gdLst>
                <a:gd name="T0" fmla="*/ 0 w 16"/>
                <a:gd name="T1" fmla="*/ 230 h 231"/>
                <a:gd name="T2" fmla="*/ 1 w 16"/>
                <a:gd name="T3" fmla="*/ 230 h 231"/>
                <a:gd name="T4" fmla="*/ 2 w 16"/>
                <a:gd name="T5" fmla="*/ 229 h 231"/>
                <a:gd name="T6" fmla="*/ 3 w 16"/>
                <a:gd name="T7" fmla="*/ 228 h 231"/>
                <a:gd name="T8" fmla="*/ 3 w 16"/>
                <a:gd name="T9" fmla="*/ 225 h 231"/>
                <a:gd name="T10" fmla="*/ 4 w 16"/>
                <a:gd name="T11" fmla="*/ 221 h 231"/>
                <a:gd name="T12" fmla="*/ 5 w 16"/>
                <a:gd name="T13" fmla="*/ 217 h 231"/>
                <a:gd name="T14" fmla="*/ 6 w 16"/>
                <a:gd name="T15" fmla="*/ 212 h 231"/>
                <a:gd name="T16" fmla="*/ 6 w 16"/>
                <a:gd name="T17" fmla="*/ 205 h 231"/>
                <a:gd name="T18" fmla="*/ 7 w 16"/>
                <a:gd name="T19" fmla="*/ 198 h 231"/>
                <a:gd name="T20" fmla="*/ 7 w 16"/>
                <a:gd name="T21" fmla="*/ 192 h 231"/>
                <a:gd name="T22" fmla="*/ 8 w 16"/>
                <a:gd name="T23" fmla="*/ 183 h 231"/>
                <a:gd name="T24" fmla="*/ 8 w 16"/>
                <a:gd name="T25" fmla="*/ 175 h 231"/>
                <a:gd name="T26" fmla="*/ 9 w 16"/>
                <a:gd name="T27" fmla="*/ 157 h 231"/>
                <a:gd name="T28" fmla="*/ 10 w 16"/>
                <a:gd name="T29" fmla="*/ 138 h 231"/>
                <a:gd name="T30" fmla="*/ 11 w 16"/>
                <a:gd name="T31" fmla="*/ 118 h 231"/>
                <a:gd name="T32" fmla="*/ 11 w 16"/>
                <a:gd name="T33" fmla="*/ 98 h 231"/>
                <a:gd name="T34" fmla="*/ 12 w 16"/>
                <a:gd name="T35" fmla="*/ 78 h 231"/>
                <a:gd name="T36" fmla="*/ 12 w 16"/>
                <a:gd name="T37" fmla="*/ 59 h 231"/>
                <a:gd name="T38" fmla="*/ 13 w 16"/>
                <a:gd name="T39" fmla="*/ 41 h 231"/>
                <a:gd name="T40" fmla="*/ 13 w 16"/>
                <a:gd name="T41" fmla="*/ 32 h 231"/>
                <a:gd name="T42" fmla="*/ 14 w 16"/>
                <a:gd name="T43" fmla="*/ 25 h 231"/>
                <a:gd name="T44" fmla="*/ 14 w 16"/>
                <a:gd name="T45" fmla="*/ 17 h 231"/>
                <a:gd name="T46" fmla="*/ 14 w 16"/>
                <a:gd name="T47" fmla="*/ 11 h 231"/>
                <a:gd name="T48" fmla="*/ 15 w 16"/>
                <a:gd name="T49" fmla="*/ 5 h 231"/>
                <a:gd name="T50" fmla="*/ 15 w 16"/>
                <a:gd name="T51" fmla="*/ 0 h 2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
                <a:gd name="T79" fmla="*/ 0 h 231"/>
                <a:gd name="T80" fmla="*/ 16 w 16"/>
                <a:gd name="T81" fmla="*/ 231 h 2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 h="231">
                  <a:moveTo>
                    <a:pt x="0" y="230"/>
                  </a:moveTo>
                  <a:lnTo>
                    <a:pt x="1" y="230"/>
                  </a:lnTo>
                  <a:lnTo>
                    <a:pt x="2" y="229"/>
                  </a:lnTo>
                  <a:lnTo>
                    <a:pt x="3" y="228"/>
                  </a:lnTo>
                  <a:lnTo>
                    <a:pt x="3" y="225"/>
                  </a:lnTo>
                  <a:lnTo>
                    <a:pt x="4" y="221"/>
                  </a:lnTo>
                  <a:lnTo>
                    <a:pt x="5" y="217"/>
                  </a:lnTo>
                  <a:lnTo>
                    <a:pt x="6" y="212"/>
                  </a:lnTo>
                  <a:lnTo>
                    <a:pt x="6" y="205"/>
                  </a:lnTo>
                  <a:lnTo>
                    <a:pt x="7" y="198"/>
                  </a:lnTo>
                  <a:lnTo>
                    <a:pt x="7" y="192"/>
                  </a:lnTo>
                  <a:lnTo>
                    <a:pt x="8" y="183"/>
                  </a:lnTo>
                  <a:lnTo>
                    <a:pt x="8" y="175"/>
                  </a:lnTo>
                  <a:lnTo>
                    <a:pt x="9" y="157"/>
                  </a:lnTo>
                  <a:lnTo>
                    <a:pt x="10" y="138"/>
                  </a:lnTo>
                  <a:lnTo>
                    <a:pt x="11" y="118"/>
                  </a:lnTo>
                  <a:lnTo>
                    <a:pt x="11" y="98"/>
                  </a:lnTo>
                  <a:lnTo>
                    <a:pt x="12" y="78"/>
                  </a:lnTo>
                  <a:lnTo>
                    <a:pt x="12" y="59"/>
                  </a:lnTo>
                  <a:lnTo>
                    <a:pt x="13" y="41"/>
                  </a:lnTo>
                  <a:lnTo>
                    <a:pt x="13" y="32"/>
                  </a:lnTo>
                  <a:lnTo>
                    <a:pt x="14" y="25"/>
                  </a:lnTo>
                  <a:lnTo>
                    <a:pt x="14" y="17"/>
                  </a:lnTo>
                  <a:lnTo>
                    <a:pt x="14" y="11"/>
                  </a:lnTo>
                  <a:lnTo>
                    <a:pt x="15" y="5"/>
                  </a:lnTo>
                  <a:lnTo>
                    <a:pt x="15"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224" name="Freeform 216"/>
            <p:cNvSpPr>
              <a:spLocks/>
            </p:cNvSpPr>
            <p:nvPr/>
          </p:nvSpPr>
          <p:spPr bwMode="auto">
            <a:xfrm>
              <a:off x="4197" y="2558"/>
              <a:ext cx="9" cy="80"/>
            </a:xfrm>
            <a:custGeom>
              <a:avLst/>
              <a:gdLst>
                <a:gd name="T0" fmla="*/ 0 w 9"/>
                <a:gd name="T1" fmla="*/ 79 h 80"/>
                <a:gd name="T2" fmla="*/ 1 w 9"/>
                <a:gd name="T3" fmla="*/ 64 h 80"/>
                <a:gd name="T4" fmla="*/ 2 w 9"/>
                <a:gd name="T5" fmla="*/ 51 h 80"/>
                <a:gd name="T6" fmla="*/ 4 w 9"/>
                <a:gd name="T7" fmla="*/ 39 h 80"/>
                <a:gd name="T8" fmla="*/ 5 w 9"/>
                <a:gd name="T9" fmla="*/ 29 h 80"/>
                <a:gd name="T10" fmla="*/ 6 w 9"/>
                <a:gd name="T11" fmla="*/ 19 h 80"/>
                <a:gd name="T12" fmla="*/ 6 w 9"/>
                <a:gd name="T13" fmla="*/ 12 h 80"/>
                <a:gd name="T14" fmla="*/ 7 w 9"/>
                <a:gd name="T15" fmla="*/ 5 h 80"/>
                <a:gd name="T16" fmla="*/ 8 w 9"/>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80"/>
                <a:gd name="T29" fmla="*/ 9 w 9"/>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80">
                  <a:moveTo>
                    <a:pt x="0" y="79"/>
                  </a:moveTo>
                  <a:lnTo>
                    <a:pt x="1" y="64"/>
                  </a:lnTo>
                  <a:lnTo>
                    <a:pt x="2" y="51"/>
                  </a:lnTo>
                  <a:lnTo>
                    <a:pt x="4" y="39"/>
                  </a:lnTo>
                  <a:lnTo>
                    <a:pt x="5" y="29"/>
                  </a:lnTo>
                  <a:lnTo>
                    <a:pt x="6" y="19"/>
                  </a:lnTo>
                  <a:lnTo>
                    <a:pt x="6" y="12"/>
                  </a:lnTo>
                  <a:lnTo>
                    <a:pt x="7" y="5"/>
                  </a:lnTo>
                  <a:lnTo>
                    <a:pt x="8"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225" name="Freeform 217"/>
            <p:cNvSpPr>
              <a:spLocks/>
            </p:cNvSpPr>
            <p:nvPr/>
          </p:nvSpPr>
          <p:spPr bwMode="auto">
            <a:xfrm>
              <a:off x="4205" y="2545"/>
              <a:ext cx="10" cy="14"/>
            </a:xfrm>
            <a:custGeom>
              <a:avLst/>
              <a:gdLst>
                <a:gd name="T0" fmla="*/ 0 w 10"/>
                <a:gd name="T1" fmla="*/ 13 h 14"/>
                <a:gd name="T2" fmla="*/ 2 w 10"/>
                <a:gd name="T3" fmla="*/ 8 h 14"/>
                <a:gd name="T4" fmla="*/ 4 w 10"/>
                <a:gd name="T5" fmla="*/ 3 h 14"/>
                <a:gd name="T6" fmla="*/ 6 w 10"/>
                <a:gd name="T7" fmla="*/ 1 h 14"/>
                <a:gd name="T8" fmla="*/ 7 w 10"/>
                <a:gd name="T9" fmla="*/ 0 h 14"/>
                <a:gd name="T10" fmla="*/ 8 w 10"/>
                <a:gd name="T11" fmla="*/ 0 h 14"/>
                <a:gd name="T12" fmla="*/ 9 w 10"/>
                <a:gd name="T13" fmla="*/ 0 h 14"/>
                <a:gd name="T14" fmla="*/ 0 60000 65536"/>
                <a:gd name="T15" fmla="*/ 0 60000 65536"/>
                <a:gd name="T16" fmla="*/ 0 60000 65536"/>
                <a:gd name="T17" fmla="*/ 0 60000 65536"/>
                <a:gd name="T18" fmla="*/ 0 60000 65536"/>
                <a:gd name="T19" fmla="*/ 0 60000 65536"/>
                <a:gd name="T20" fmla="*/ 0 60000 65536"/>
                <a:gd name="T21" fmla="*/ 0 w 10"/>
                <a:gd name="T22" fmla="*/ 0 h 14"/>
                <a:gd name="T23" fmla="*/ 10 w 10"/>
                <a:gd name="T24" fmla="*/ 14 h 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4">
                  <a:moveTo>
                    <a:pt x="0" y="13"/>
                  </a:moveTo>
                  <a:lnTo>
                    <a:pt x="2" y="8"/>
                  </a:lnTo>
                  <a:lnTo>
                    <a:pt x="4" y="3"/>
                  </a:lnTo>
                  <a:lnTo>
                    <a:pt x="6" y="1"/>
                  </a:lnTo>
                  <a:lnTo>
                    <a:pt x="7" y="0"/>
                  </a:lnTo>
                  <a:lnTo>
                    <a:pt x="8" y="0"/>
                  </a:lnTo>
                  <a:lnTo>
                    <a:pt x="9"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226" name="Freeform 218"/>
            <p:cNvSpPr>
              <a:spLocks/>
            </p:cNvSpPr>
            <p:nvPr/>
          </p:nvSpPr>
          <p:spPr bwMode="auto">
            <a:xfrm>
              <a:off x="4214" y="2545"/>
              <a:ext cx="13" cy="46"/>
            </a:xfrm>
            <a:custGeom>
              <a:avLst/>
              <a:gdLst>
                <a:gd name="T0" fmla="*/ 0 w 13"/>
                <a:gd name="T1" fmla="*/ 0 h 46"/>
                <a:gd name="T2" fmla="*/ 1 w 13"/>
                <a:gd name="T3" fmla="*/ 3 h 46"/>
                <a:gd name="T4" fmla="*/ 3 w 13"/>
                <a:gd name="T5" fmla="*/ 6 h 46"/>
                <a:gd name="T6" fmla="*/ 4 w 13"/>
                <a:gd name="T7" fmla="*/ 11 h 46"/>
                <a:gd name="T8" fmla="*/ 6 w 13"/>
                <a:gd name="T9" fmla="*/ 16 h 46"/>
                <a:gd name="T10" fmla="*/ 8 w 13"/>
                <a:gd name="T11" fmla="*/ 22 h 46"/>
                <a:gd name="T12" fmla="*/ 9 w 13"/>
                <a:gd name="T13" fmla="*/ 30 h 46"/>
                <a:gd name="T14" fmla="*/ 11 w 13"/>
                <a:gd name="T15" fmla="*/ 37 h 46"/>
                <a:gd name="T16" fmla="*/ 12 w 13"/>
                <a:gd name="T17" fmla="*/ 4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46"/>
                <a:gd name="T29" fmla="*/ 13 w 13"/>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46">
                  <a:moveTo>
                    <a:pt x="0" y="0"/>
                  </a:moveTo>
                  <a:lnTo>
                    <a:pt x="1" y="3"/>
                  </a:lnTo>
                  <a:lnTo>
                    <a:pt x="3" y="6"/>
                  </a:lnTo>
                  <a:lnTo>
                    <a:pt x="4" y="11"/>
                  </a:lnTo>
                  <a:lnTo>
                    <a:pt x="6" y="16"/>
                  </a:lnTo>
                  <a:lnTo>
                    <a:pt x="8" y="22"/>
                  </a:lnTo>
                  <a:lnTo>
                    <a:pt x="9" y="30"/>
                  </a:lnTo>
                  <a:lnTo>
                    <a:pt x="11" y="37"/>
                  </a:lnTo>
                  <a:lnTo>
                    <a:pt x="12" y="45"/>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227" name="Freeform 219"/>
            <p:cNvSpPr>
              <a:spLocks/>
            </p:cNvSpPr>
            <p:nvPr/>
          </p:nvSpPr>
          <p:spPr bwMode="auto">
            <a:xfrm>
              <a:off x="4226" y="2590"/>
              <a:ext cx="11" cy="109"/>
            </a:xfrm>
            <a:custGeom>
              <a:avLst/>
              <a:gdLst>
                <a:gd name="T0" fmla="*/ 0 w 11"/>
                <a:gd name="T1" fmla="*/ 0 h 109"/>
                <a:gd name="T2" fmla="*/ 1 w 11"/>
                <a:gd name="T3" fmla="*/ 6 h 109"/>
                <a:gd name="T4" fmla="*/ 1 w 11"/>
                <a:gd name="T5" fmla="*/ 12 h 109"/>
                <a:gd name="T6" fmla="*/ 1 w 11"/>
                <a:gd name="T7" fmla="*/ 20 h 109"/>
                <a:gd name="T8" fmla="*/ 2 w 11"/>
                <a:gd name="T9" fmla="*/ 28 h 109"/>
                <a:gd name="T10" fmla="*/ 3 w 11"/>
                <a:gd name="T11" fmla="*/ 36 h 109"/>
                <a:gd name="T12" fmla="*/ 3 w 11"/>
                <a:gd name="T13" fmla="*/ 45 h 109"/>
                <a:gd name="T14" fmla="*/ 5 w 11"/>
                <a:gd name="T15" fmla="*/ 63 h 109"/>
                <a:gd name="T16" fmla="*/ 5 w 11"/>
                <a:gd name="T17" fmla="*/ 72 h 109"/>
                <a:gd name="T18" fmla="*/ 6 w 11"/>
                <a:gd name="T19" fmla="*/ 80 h 109"/>
                <a:gd name="T20" fmla="*/ 7 w 11"/>
                <a:gd name="T21" fmla="*/ 87 h 109"/>
                <a:gd name="T22" fmla="*/ 7 w 11"/>
                <a:gd name="T23" fmla="*/ 94 h 109"/>
                <a:gd name="T24" fmla="*/ 8 w 11"/>
                <a:gd name="T25" fmla="*/ 99 h 109"/>
                <a:gd name="T26" fmla="*/ 9 w 11"/>
                <a:gd name="T27" fmla="*/ 104 h 109"/>
                <a:gd name="T28" fmla="*/ 9 w 11"/>
                <a:gd name="T29" fmla="*/ 107 h 109"/>
                <a:gd name="T30" fmla="*/ 10 w 11"/>
                <a:gd name="T31" fmla="*/ 108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
                <a:gd name="T49" fmla="*/ 0 h 109"/>
                <a:gd name="T50" fmla="*/ 11 w 11"/>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 h="109">
                  <a:moveTo>
                    <a:pt x="0" y="0"/>
                  </a:moveTo>
                  <a:lnTo>
                    <a:pt x="1" y="6"/>
                  </a:lnTo>
                  <a:lnTo>
                    <a:pt x="1" y="12"/>
                  </a:lnTo>
                  <a:lnTo>
                    <a:pt x="1" y="20"/>
                  </a:lnTo>
                  <a:lnTo>
                    <a:pt x="2" y="28"/>
                  </a:lnTo>
                  <a:lnTo>
                    <a:pt x="3" y="36"/>
                  </a:lnTo>
                  <a:lnTo>
                    <a:pt x="3" y="45"/>
                  </a:lnTo>
                  <a:lnTo>
                    <a:pt x="5" y="63"/>
                  </a:lnTo>
                  <a:lnTo>
                    <a:pt x="5" y="72"/>
                  </a:lnTo>
                  <a:lnTo>
                    <a:pt x="6" y="80"/>
                  </a:lnTo>
                  <a:lnTo>
                    <a:pt x="7" y="87"/>
                  </a:lnTo>
                  <a:lnTo>
                    <a:pt x="7" y="94"/>
                  </a:lnTo>
                  <a:lnTo>
                    <a:pt x="8" y="99"/>
                  </a:lnTo>
                  <a:lnTo>
                    <a:pt x="9" y="104"/>
                  </a:lnTo>
                  <a:lnTo>
                    <a:pt x="9" y="107"/>
                  </a:lnTo>
                  <a:lnTo>
                    <a:pt x="10" y="108"/>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228" name="Freeform 220"/>
            <p:cNvSpPr>
              <a:spLocks/>
            </p:cNvSpPr>
            <p:nvPr/>
          </p:nvSpPr>
          <p:spPr bwMode="auto">
            <a:xfrm>
              <a:off x="4236" y="2603"/>
              <a:ext cx="10" cy="96"/>
            </a:xfrm>
            <a:custGeom>
              <a:avLst/>
              <a:gdLst>
                <a:gd name="T0" fmla="*/ 0 w 10"/>
                <a:gd name="T1" fmla="*/ 95 h 96"/>
                <a:gd name="T2" fmla="*/ 1 w 10"/>
                <a:gd name="T3" fmla="*/ 95 h 96"/>
                <a:gd name="T4" fmla="*/ 1 w 10"/>
                <a:gd name="T5" fmla="*/ 93 h 96"/>
                <a:gd name="T6" fmla="*/ 2 w 10"/>
                <a:gd name="T7" fmla="*/ 90 h 96"/>
                <a:gd name="T8" fmla="*/ 2 w 10"/>
                <a:gd name="T9" fmla="*/ 85 h 96"/>
                <a:gd name="T10" fmla="*/ 3 w 10"/>
                <a:gd name="T11" fmla="*/ 80 h 96"/>
                <a:gd name="T12" fmla="*/ 4 w 10"/>
                <a:gd name="T13" fmla="*/ 73 h 96"/>
                <a:gd name="T14" fmla="*/ 4 w 10"/>
                <a:gd name="T15" fmla="*/ 66 h 96"/>
                <a:gd name="T16" fmla="*/ 5 w 10"/>
                <a:gd name="T17" fmla="*/ 59 h 96"/>
                <a:gd name="T18" fmla="*/ 6 w 10"/>
                <a:gd name="T19" fmla="*/ 43 h 96"/>
                <a:gd name="T20" fmla="*/ 7 w 10"/>
                <a:gd name="T21" fmla="*/ 27 h 96"/>
                <a:gd name="T22" fmla="*/ 7 w 10"/>
                <a:gd name="T23" fmla="*/ 19 h 96"/>
                <a:gd name="T24" fmla="*/ 8 w 10"/>
                <a:gd name="T25" fmla="*/ 12 h 96"/>
                <a:gd name="T26" fmla="*/ 8 w 10"/>
                <a:gd name="T27" fmla="*/ 6 h 96"/>
                <a:gd name="T28" fmla="*/ 9 w 10"/>
                <a:gd name="T29" fmla="*/ 0 h 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96"/>
                <a:gd name="T47" fmla="*/ 10 w 10"/>
                <a:gd name="T48" fmla="*/ 96 h 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96">
                  <a:moveTo>
                    <a:pt x="0" y="95"/>
                  </a:moveTo>
                  <a:lnTo>
                    <a:pt x="1" y="95"/>
                  </a:lnTo>
                  <a:lnTo>
                    <a:pt x="1" y="93"/>
                  </a:lnTo>
                  <a:lnTo>
                    <a:pt x="2" y="90"/>
                  </a:lnTo>
                  <a:lnTo>
                    <a:pt x="2" y="85"/>
                  </a:lnTo>
                  <a:lnTo>
                    <a:pt x="3" y="80"/>
                  </a:lnTo>
                  <a:lnTo>
                    <a:pt x="4" y="73"/>
                  </a:lnTo>
                  <a:lnTo>
                    <a:pt x="4" y="66"/>
                  </a:lnTo>
                  <a:lnTo>
                    <a:pt x="5" y="59"/>
                  </a:lnTo>
                  <a:lnTo>
                    <a:pt x="6" y="43"/>
                  </a:lnTo>
                  <a:lnTo>
                    <a:pt x="7" y="27"/>
                  </a:lnTo>
                  <a:lnTo>
                    <a:pt x="7" y="19"/>
                  </a:lnTo>
                  <a:lnTo>
                    <a:pt x="8" y="12"/>
                  </a:lnTo>
                  <a:lnTo>
                    <a:pt x="8" y="6"/>
                  </a:lnTo>
                  <a:lnTo>
                    <a:pt x="9"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229" name="Freeform 221"/>
            <p:cNvSpPr>
              <a:spLocks/>
            </p:cNvSpPr>
            <p:nvPr/>
          </p:nvSpPr>
          <p:spPr bwMode="auto">
            <a:xfrm>
              <a:off x="4245" y="2523"/>
              <a:ext cx="9" cy="81"/>
            </a:xfrm>
            <a:custGeom>
              <a:avLst/>
              <a:gdLst>
                <a:gd name="T0" fmla="*/ 0 w 9"/>
                <a:gd name="T1" fmla="*/ 80 h 81"/>
                <a:gd name="T2" fmla="*/ 0 w 9"/>
                <a:gd name="T3" fmla="*/ 75 h 81"/>
                <a:gd name="T4" fmla="*/ 1 w 9"/>
                <a:gd name="T5" fmla="*/ 69 h 81"/>
                <a:gd name="T6" fmla="*/ 1 w 9"/>
                <a:gd name="T7" fmla="*/ 62 h 81"/>
                <a:gd name="T8" fmla="*/ 1 w 9"/>
                <a:gd name="T9" fmla="*/ 54 h 81"/>
                <a:gd name="T10" fmla="*/ 2 w 9"/>
                <a:gd name="T11" fmla="*/ 38 h 81"/>
                <a:gd name="T12" fmla="*/ 3 w 9"/>
                <a:gd name="T13" fmla="*/ 30 h 81"/>
                <a:gd name="T14" fmla="*/ 3 w 9"/>
                <a:gd name="T15" fmla="*/ 22 h 81"/>
                <a:gd name="T16" fmla="*/ 3 w 9"/>
                <a:gd name="T17" fmla="*/ 15 h 81"/>
                <a:gd name="T18" fmla="*/ 4 w 9"/>
                <a:gd name="T19" fmla="*/ 10 h 81"/>
                <a:gd name="T20" fmla="*/ 4 w 9"/>
                <a:gd name="T21" fmla="*/ 5 h 81"/>
                <a:gd name="T22" fmla="*/ 5 w 9"/>
                <a:gd name="T23" fmla="*/ 2 h 81"/>
                <a:gd name="T24" fmla="*/ 6 w 9"/>
                <a:gd name="T25" fmla="*/ 0 h 81"/>
                <a:gd name="T26" fmla="*/ 6 w 9"/>
                <a:gd name="T27" fmla="*/ 2 h 81"/>
                <a:gd name="T28" fmla="*/ 7 w 9"/>
                <a:gd name="T29" fmla="*/ 3 h 81"/>
                <a:gd name="T30" fmla="*/ 7 w 9"/>
                <a:gd name="T31" fmla="*/ 5 h 81"/>
                <a:gd name="T32" fmla="*/ 8 w 9"/>
                <a:gd name="T33" fmla="*/ 8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81"/>
                <a:gd name="T53" fmla="*/ 9 w 9"/>
                <a:gd name="T54" fmla="*/ 81 h 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81">
                  <a:moveTo>
                    <a:pt x="0" y="80"/>
                  </a:moveTo>
                  <a:lnTo>
                    <a:pt x="0" y="75"/>
                  </a:lnTo>
                  <a:lnTo>
                    <a:pt x="1" y="69"/>
                  </a:lnTo>
                  <a:lnTo>
                    <a:pt x="1" y="62"/>
                  </a:lnTo>
                  <a:lnTo>
                    <a:pt x="1" y="54"/>
                  </a:lnTo>
                  <a:lnTo>
                    <a:pt x="2" y="38"/>
                  </a:lnTo>
                  <a:lnTo>
                    <a:pt x="3" y="30"/>
                  </a:lnTo>
                  <a:lnTo>
                    <a:pt x="3" y="22"/>
                  </a:lnTo>
                  <a:lnTo>
                    <a:pt x="3" y="15"/>
                  </a:lnTo>
                  <a:lnTo>
                    <a:pt x="4" y="10"/>
                  </a:lnTo>
                  <a:lnTo>
                    <a:pt x="4" y="5"/>
                  </a:lnTo>
                  <a:lnTo>
                    <a:pt x="5" y="2"/>
                  </a:lnTo>
                  <a:lnTo>
                    <a:pt x="6" y="0"/>
                  </a:lnTo>
                  <a:lnTo>
                    <a:pt x="6" y="2"/>
                  </a:lnTo>
                  <a:lnTo>
                    <a:pt x="7" y="3"/>
                  </a:lnTo>
                  <a:lnTo>
                    <a:pt x="7" y="5"/>
                  </a:lnTo>
                  <a:lnTo>
                    <a:pt x="8" y="8"/>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230" name="Freeform 222"/>
            <p:cNvSpPr>
              <a:spLocks/>
            </p:cNvSpPr>
            <p:nvPr/>
          </p:nvSpPr>
          <p:spPr bwMode="auto">
            <a:xfrm>
              <a:off x="4253" y="2531"/>
              <a:ext cx="40" cy="337"/>
            </a:xfrm>
            <a:custGeom>
              <a:avLst/>
              <a:gdLst>
                <a:gd name="T0" fmla="*/ 0 w 40"/>
                <a:gd name="T1" fmla="*/ 0 h 337"/>
                <a:gd name="T2" fmla="*/ 1 w 40"/>
                <a:gd name="T3" fmla="*/ 5 h 337"/>
                <a:gd name="T4" fmla="*/ 2 w 40"/>
                <a:gd name="T5" fmla="*/ 11 h 337"/>
                <a:gd name="T6" fmla="*/ 3 w 40"/>
                <a:gd name="T7" fmla="*/ 19 h 337"/>
                <a:gd name="T8" fmla="*/ 4 w 40"/>
                <a:gd name="T9" fmla="*/ 27 h 337"/>
                <a:gd name="T10" fmla="*/ 5 w 40"/>
                <a:gd name="T11" fmla="*/ 36 h 337"/>
                <a:gd name="T12" fmla="*/ 6 w 40"/>
                <a:gd name="T13" fmla="*/ 46 h 337"/>
                <a:gd name="T14" fmla="*/ 7 w 40"/>
                <a:gd name="T15" fmla="*/ 57 h 337"/>
                <a:gd name="T16" fmla="*/ 8 w 40"/>
                <a:gd name="T17" fmla="*/ 69 h 337"/>
                <a:gd name="T18" fmla="*/ 10 w 40"/>
                <a:gd name="T19" fmla="*/ 81 h 337"/>
                <a:gd name="T20" fmla="*/ 11 w 40"/>
                <a:gd name="T21" fmla="*/ 94 h 337"/>
                <a:gd name="T22" fmla="*/ 14 w 40"/>
                <a:gd name="T23" fmla="*/ 121 h 337"/>
                <a:gd name="T24" fmla="*/ 17 w 40"/>
                <a:gd name="T25" fmla="*/ 150 h 337"/>
                <a:gd name="T26" fmla="*/ 20 w 40"/>
                <a:gd name="T27" fmla="*/ 178 h 337"/>
                <a:gd name="T28" fmla="*/ 22 w 40"/>
                <a:gd name="T29" fmla="*/ 206 h 337"/>
                <a:gd name="T30" fmla="*/ 25 w 40"/>
                <a:gd name="T31" fmla="*/ 234 h 337"/>
                <a:gd name="T32" fmla="*/ 26 w 40"/>
                <a:gd name="T33" fmla="*/ 247 h 337"/>
                <a:gd name="T34" fmla="*/ 28 w 40"/>
                <a:gd name="T35" fmla="*/ 259 h 337"/>
                <a:gd name="T36" fmla="*/ 29 w 40"/>
                <a:gd name="T37" fmla="*/ 271 h 337"/>
                <a:gd name="T38" fmla="*/ 30 w 40"/>
                <a:gd name="T39" fmla="*/ 282 h 337"/>
                <a:gd name="T40" fmla="*/ 32 w 40"/>
                <a:gd name="T41" fmla="*/ 293 h 337"/>
                <a:gd name="T42" fmla="*/ 33 w 40"/>
                <a:gd name="T43" fmla="*/ 302 h 337"/>
                <a:gd name="T44" fmla="*/ 34 w 40"/>
                <a:gd name="T45" fmla="*/ 311 h 337"/>
                <a:gd name="T46" fmla="*/ 35 w 40"/>
                <a:gd name="T47" fmla="*/ 318 h 337"/>
                <a:gd name="T48" fmla="*/ 36 w 40"/>
                <a:gd name="T49" fmla="*/ 325 h 337"/>
                <a:gd name="T50" fmla="*/ 37 w 40"/>
                <a:gd name="T51" fmla="*/ 330 h 337"/>
                <a:gd name="T52" fmla="*/ 38 w 40"/>
                <a:gd name="T53" fmla="*/ 333 h 337"/>
                <a:gd name="T54" fmla="*/ 39 w 40"/>
                <a:gd name="T55" fmla="*/ 336 h 33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0"/>
                <a:gd name="T85" fmla="*/ 0 h 337"/>
                <a:gd name="T86" fmla="*/ 40 w 40"/>
                <a:gd name="T87" fmla="*/ 337 h 33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0" h="337">
                  <a:moveTo>
                    <a:pt x="0" y="0"/>
                  </a:moveTo>
                  <a:lnTo>
                    <a:pt x="1" y="5"/>
                  </a:lnTo>
                  <a:lnTo>
                    <a:pt x="2" y="11"/>
                  </a:lnTo>
                  <a:lnTo>
                    <a:pt x="3" y="19"/>
                  </a:lnTo>
                  <a:lnTo>
                    <a:pt x="4" y="27"/>
                  </a:lnTo>
                  <a:lnTo>
                    <a:pt x="5" y="36"/>
                  </a:lnTo>
                  <a:lnTo>
                    <a:pt x="6" y="46"/>
                  </a:lnTo>
                  <a:lnTo>
                    <a:pt x="7" y="57"/>
                  </a:lnTo>
                  <a:lnTo>
                    <a:pt x="8" y="69"/>
                  </a:lnTo>
                  <a:lnTo>
                    <a:pt x="10" y="81"/>
                  </a:lnTo>
                  <a:lnTo>
                    <a:pt x="11" y="94"/>
                  </a:lnTo>
                  <a:lnTo>
                    <a:pt x="14" y="121"/>
                  </a:lnTo>
                  <a:lnTo>
                    <a:pt x="17" y="150"/>
                  </a:lnTo>
                  <a:lnTo>
                    <a:pt x="20" y="178"/>
                  </a:lnTo>
                  <a:lnTo>
                    <a:pt x="22" y="206"/>
                  </a:lnTo>
                  <a:lnTo>
                    <a:pt x="25" y="234"/>
                  </a:lnTo>
                  <a:lnTo>
                    <a:pt x="26" y="247"/>
                  </a:lnTo>
                  <a:lnTo>
                    <a:pt x="28" y="259"/>
                  </a:lnTo>
                  <a:lnTo>
                    <a:pt x="29" y="271"/>
                  </a:lnTo>
                  <a:lnTo>
                    <a:pt x="30" y="282"/>
                  </a:lnTo>
                  <a:lnTo>
                    <a:pt x="32" y="293"/>
                  </a:lnTo>
                  <a:lnTo>
                    <a:pt x="33" y="302"/>
                  </a:lnTo>
                  <a:lnTo>
                    <a:pt x="34" y="311"/>
                  </a:lnTo>
                  <a:lnTo>
                    <a:pt x="35" y="318"/>
                  </a:lnTo>
                  <a:lnTo>
                    <a:pt x="36" y="325"/>
                  </a:lnTo>
                  <a:lnTo>
                    <a:pt x="37" y="330"/>
                  </a:lnTo>
                  <a:lnTo>
                    <a:pt x="38" y="333"/>
                  </a:lnTo>
                  <a:lnTo>
                    <a:pt x="39" y="336"/>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231" name="Freeform 223"/>
            <p:cNvSpPr>
              <a:spLocks/>
            </p:cNvSpPr>
            <p:nvPr/>
          </p:nvSpPr>
          <p:spPr bwMode="auto">
            <a:xfrm>
              <a:off x="4292" y="2637"/>
              <a:ext cx="12" cy="231"/>
            </a:xfrm>
            <a:custGeom>
              <a:avLst/>
              <a:gdLst>
                <a:gd name="T0" fmla="*/ 0 w 12"/>
                <a:gd name="T1" fmla="*/ 230 h 231"/>
                <a:gd name="T2" fmla="*/ 1 w 12"/>
                <a:gd name="T3" fmla="*/ 230 h 231"/>
                <a:gd name="T4" fmla="*/ 2 w 12"/>
                <a:gd name="T5" fmla="*/ 228 h 231"/>
                <a:gd name="T6" fmla="*/ 2 w 12"/>
                <a:gd name="T7" fmla="*/ 225 h 231"/>
                <a:gd name="T8" fmla="*/ 2 w 12"/>
                <a:gd name="T9" fmla="*/ 220 h 231"/>
                <a:gd name="T10" fmla="*/ 3 w 12"/>
                <a:gd name="T11" fmla="*/ 215 h 231"/>
                <a:gd name="T12" fmla="*/ 3 w 12"/>
                <a:gd name="T13" fmla="*/ 209 h 231"/>
                <a:gd name="T14" fmla="*/ 3 w 12"/>
                <a:gd name="T15" fmla="*/ 201 h 231"/>
                <a:gd name="T16" fmla="*/ 3 w 12"/>
                <a:gd name="T17" fmla="*/ 193 h 231"/>
                <a:gd name="T18" fmla="*/ 3 w 12"/>
                <a:gd name="T19" fmla="*/ 184 h 231"/>
                <a:gd name="T20" fmla="*/ 3 w 12"/>
                <a:gd name="T21" fmla="*/ 175 h 231"/>
                <a:gd name="T22" fmla="*/ 3 w 12"/>
                <a:gd name="T23" fmla="*/ 165 h 231"/>
                <a:gd name="T24" fmla="*/ 2 w 12"/>
                <a:gd name="T25" fmla="*/ 143 h 231"/>
                <a:gd name="T26" fmla="*/ 2 w 12"/>
                <a:gd name="T27" fmla="*/ 121 h 231"/>
                <a:gd name="T28" fmla="*/ 2 w 12"/>
                <a:gd name="T29" fmla="*/ 99 h 231"/>
                <a:gd name="T30" fmla="*/ 2 w 12"/>
                <a:gd name="T31" fmla="*/ 77 h 231"/>
                <a:gd name="T32" fmla="*/ 2 w 12"/>
                <a:gd name="T33" fmla="*/ 67 h 231"/>
                <a:gd name="T34" fmla="*/ 2 w 12"/>
                <a:gd name="T35" fmla="*/ 57 h 231"/>
                <a:gd name="T36" fmla="*/ 3 w 12"/>
                <a:gd name="T37" fmla="*/ 47 h 231"/>
                <a:gd name="T38" fmla="*/ 3 w 12"/>
                <a:gd name="T39" fmla="*/ 38 h 231"/>
                <a:gd name="T40" fmla="*/ 4 w 12"/>
                <a:gd name="T41" fmla="*/ 30 h 231"/>
                <a:gd name="T42" fmla="*/ 5 w 12"/>
                <a:gd name="T43" fmla="*/ 22 h 231"/>
                <a:gd name="T44" fmla="*/ 5 w 12"/>
                <a:gd name="T45" fmla="*/ 16 h 231"/>
                <a:gd name="T46" fmla="*/ 6 w 12"/>
                <a:gd name="T47" fmla="*/ 10 h 231"/>
                <a:gd name="T48" fmla="*/ 7 w 12"/>
                <a:gd name="T49" fmla="*/ 6 h 231"/>
                <a:gd name="T50" fmla="*/ 8 w 12"/>
                <a:gd name="T51" fmla="*/ 2 h 231"/>
                <a:gd name="T52" fmla="*/ 9 w 12"/>
                <a:gd name="T53" fmla="*/ 0 h 231"/>
                <a:gd name="T54" fmla="*/ 11 w 12"/>
                <a:gd name="T55" fmla="*/ 0 h 2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
                <a:gd name="T85" fmla="*/ 0 h 231"/>
                <a:gd name="T86" fmla="*/ 12 w 12"/>
                <a:gd name="T87" fmla="*/ 231 h 23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 h="231">
                  <a:moveTo>
                    <a:pt x="0" y="230"/>
                  </a:moveTo>
                  <a:lnTo>
                    <a:pt x="1" y="230"/>
                  </a:lnTo>
                  <a:lnTo>
                    <a:pt x="2" y="228"/>
                  </a:lnTo>
                  <a:lnTo>
                    <a:pt x="2" y="225"/>
                  </a:lnTo>
                  <a:lnTo>
                    <a:pt x="2" y="220"/>
                  </a:lnTo>
                  <a:lnTo>
                    <a:pt x="3" y="215"/>
                  </a:lnTo>
                  <a:lnTo>
                    <a:pt x="3" y="209"/>
                  </a:lnTo>
                  <a:lnTo>
                    <a:pt x="3" y="201"/>
                  </a:lnTo>
                  <a:lnTo>
                    <a:pt x="3" y="193"/>
                  </a:lnTo>
                  <a:lnTo>
                    <a:pt x="3" y="184"/>
                  </a:lnTo>
                  <a:lnTo>
                    <a:pt x="3" y="175"/>
                  </a:lnTo>
                  <a:lnTo>
                    <a:pt x="3" y="165"/>
                  </a:lnTo>
                  <a:lnTo>
                    <a:pt x="2" y="143"/>
                  </a:lnTo>
                  <a:lnTo>
                    <a:pt x="2" y="121"/>
                  </a:lnTo>
                  <a:lnTo>
                    <a:pt x="2" y="99"/>
                  </a:lnTo>
                  <a:lnTo>
                    <a:pt x="2" y="77"/>
                  </a:lnTo>
                  <a:lnTo>
                    <a:pt x="2" y="67"/>
                  </a:lnTo>
                  <a:lnTo>
                    <a:pt x="2" y="57"/>
                  </a:lnTo>
                  <a:lnTo>
                    <a:pt x="3" y="47"/>
                  </a:lnTo>
                  <a:lnTo>
                    <a:pt x="3" y="38"/>
                  </a:lnTo>
                  <a:lnTo>
                    <a:pt x="4" y="30"/>
                  </a:lnTo>
                  <a:lnTo>
                    <a:pt x="5" y="22"/>
                  </a:lnTo>
                  <a:lnTo>
                    <a:pt x="5" y="16"/>
                  </a:lnTo>
                  <a:lnTo>
                    <a:pt x="6" y="10"/>
                  </a:lnTo>
                  <a:lnTo>
                    <a:pt x="7" y="6"/>
                  </a:lnTo>
                  <a:lnTo>
                    <a:pt x="8" y="2"/>
                  </a:lnTo>
                  <a:lnTo>
                    <a:pt x="9" y="0"/>
                  </a:lnTo>
                  <a:lnTo>
                    <a:pt x="11"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232" name="Freeform 224"/>
            <p:cNvSpPr>
              <a:spLocks/>
            </p:cNvSpPr>
            <p:nvPr/>
          </p:nvSpPr>
          <p:spPr bwMode="auto">
            <a:xfrm>
              <a:off x="4303" y="2637"/>
              <a:ext cx="100" cy="231"/>
            </a:xfrm>
            <a:custGeom>
              <a:avLst/>
              <a:gdLst>
                <a:gd name="T0" fmla="*/ 0 w 100"/>
                <a:gd name="T1" fmla="*/ 0 h 231"/>
                <a:gd name="T2" fmla="*/ 2 w 100"/>
                <a:gd name="T3" fmla="*/ 0 h 231"/>
                <a:gd name="T4" fmla="*/ 4 w 100"/>
                <a:gd name="T5" fmla="*/ 2 h 231"/>
                <a:gd name="T6" fmla="*/ 7 w 100"/>
                <a:gd name="T7" fmla="*/ 5 h 231"/>
                <a:gd name="T8" fmla="*/ 9 w 100"/>
                <a:gd name="T9" fmla="*/ 9 h 231"/>
                <a:gd name="T10" fmla="*/ 12 w 100"/>
                <a:gd name="T11" fmla="*/ 14 h 231"/>
                <a:gd name="T12" fmla="*/ 15 w 100"/>
                <a:gd name="T13" fmla="*/ 20 h 231"/>
                <a:gd name="T14" fmla="*/ 18 w 100"/>
                <a:gd name="T15" fmla="*/ 26 h 231"/>
                <a:gd name="T16" fmla="*/ 20 w 100"/>
                <a:gd name="T17" fmla="*/ 34 h 231"/>
                <a:gd name="T18" fmla="*/ 24 w 100"/>
                <a:gd name="T19" fmla="*/ 42 h 231"/>
                <a:gd name="T20" fmla="*/ 28 w 100"/>
                <a:gd name="T21" fmla="*/ 51 h 231"/>
                <a:gd name="T22" fmla="*/ 31 w 100"/>
                <a:gd name="T23" fmla="*/ 59 h 231"/>
                <a:gd name="T24" fmla="*/ 35 w 100"/>
                <a:gd name="T25" fmla="*/ 69 h 231"/>
                <a:gd name="T26" fmla="*/ 43 w 100"/>
                <a:gd name="T27" fmla="*/ 89 h 231"/>
                <a:gd name="T28" fmla="*/ 49 w 100"/>
                <a:gd name="T29" fmla="*/ 109 h 231"/>
                <a:gd name="T30" fmla="*/ 57 w 100"/>
                <a:gd name="T31" fmla="*/ 130 h 231"/>
                <a:gd name="T32" fmla="*/ 65 w 100"/>
                <a:gd name="T33" fmla="*/ 151 h 231"/>
                <a:gd name="T34" fmla="*/ 71 w 100"/>
                <a:gd name="T35" fmla="*/ 170 h 231"/>
                <a:gd name="T36" fmla="*/ 75 w 100"/>
                <a:gd name="T37" fmla="*/ 180 h 231"/>
                <a:gd name="T38" fmla="*/ 79 w 100"/>
                <a:gd name="T39" fmla="*/ 188 h 231"/>
                <a:gd name="T40" fmla="*/ 82 w 100"/>
                <a:gd name="T41" fmla="*/ 196 h 231"/>
                <a:gd name="T42" fmla="*/ 85 w 100"/>
                <a:gd name="T43" fmla="*/ 203 h 231"/>
                <a:gd name="T44" fmla="*/ 88 w 100"/>
                <a:gd name="T45" fmla="*/ 210 h 231"/>
                <a:gd name="T46" fmla="*/ 91 w 100"/>
                <a:gd name="T47" fmla="*/ 216 h 231"/>
                <a:gd name="T48" fmla="*/ 92 w 100"/>
                <a:gd name="T49" fmla="*/ 221 h 231"/>
                <a:gd name="T50" fmla="*/ 95 w 100"/>
                <a:gd name="T51" fmla="*/ 225 h 231"/>
                <a:gd name="T52" fmla="*/ 97 w 100"/>
                <a:gd name="T53" fmla="*/ 228 h 231"/>
                <a:gd name="T54" fmla="*/ 99 w 100"/>
                <a:gd name="T55" fmla="*/ 230 h 2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0"/>
                <a:gd name="T85" fmla="*/ 0 h 231"/>
                <a:gd name="T86" fmla="*/ 100 w 100"/>
                <a:gd name="T87" fmla="*/ 231 h 23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0" h="231">
                  <a:moveTo>
                    <a:pt x="0" y="0"/>
                  </a:moveTo>
                  <a:lnTo>
                    <a:pt x="2" y="0"/>
                  </a:lnTo>
                  <a:lnTo>
                    <a:pt x="4" y="2"/>
                  </a:lnTo>
                  <a:lnTo>
                    <a:pt x="7" y="5"/>
                  </a:lnTo>
                  <a:lnTo>
                    <a:pt x="9" y="9"/>
                  </a:lnTo>
                  <a:lnTo>
                    <a:pt x="12" y="14"/>
                  </a:lnTo>
                  <a:lnTo>
                    <a:pt x="15" y="20"/>
                  </a:lnTo>
                  <a:lnTo>
                    <a:pt x="18" y="26"/>
                  </a:lnTo>
                  <a:lnTo>
                    <a:pt x="20" y="34"/>
                  </a:lnTo>
                  <a:lnTo>
                    <a:pt x="24" y="42"/>
                  </a:lnTo>
                  <a:lnTo>
                    <a:pt x="28" y="51"/>
                  </a:lnTo>
                  <a:lnTo>
                    <a:pt x="31" y="59"/>
                  </a:lnTo>
                  <a:lnTo>
                    <a:pt x="35" y="69"/>
                  </a:lnTo>
                  <a:lnTo>
                    <a:pt x="43" y="89"/>
                  </a:lnTo>
                  <a:lnTo>
                    <a:pt x="49" y="109"/>
                  </a:lnTo>
                  <a:lnTo>
                    <a:pt x="57" y="130"/>
                  </a:lnTo>
                  <a:lnTo>
                    <a:pt x="65" y="151"/>
                  </a:lnTo>
                  <a:lnTo>
                    <a:pt x="71" y="170"/>
                  </a:lnTo>
                  <a:lnTo>
                    <a:pt x="75" y="180"/>
                  </a:lnTo>
                  <a:lnTo>
                    <a:pt x="79" y="188"/>
                  </a:lnTo>
                  <a:lnTo>
                    <a:pt x="82" y="196"/>
                  </a:lnTo>
                  <a:lnTo>
                    <a:pt x="85" y="203"/>
                  </a:lnTo>
                  <a:lnTo>
                    <a:pt x="88" y="210"/>
                  </a:lnTo>
                  <a:lnTo>
                    <a:pt x="91" y="216"/>
                  </a:lnTo>
                  <a:lnTo>
                    <a:pt x="92" y="221"/>
                  </a:lnTo>
                  <a:lnTo>
                    <a:pt x="95" y="225"/>
                  </a:lnTo>
                  <a:lnTo>
                    <a:pt x="97" y="228"/>
                  </a:lnTo>
                  <a:lnTo>
                    <a:pt x="99" y="23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233" name="Freeform 225"/>
            <p:cNvSpPr>
              <a:spLocks/>
            </p:cNvSpPr>
            <p:nvPr/>
          </p:nvSpPr>
          <p:spPr bwMode="auto">
            <a:xfrm>
              <a:off x="4402" y="2721"/>
              <a:ext cx="13" cy="148"/>
            </a:xfrm>
            <a:custGeom>
              <a:avLst/>
              <a:gdLst>
                <a:gd name="T0" fmla="*/ 0 w 13"/>
                <a:gd name="T1" fmla="*/ 146 h 148"/>
                <a:gd name="T2" fmla="*/ 2 w 13"/>
                <a:gd name="T3" fmla="*/ 146 h 148"/>
                <a:gd name="T4" fmla="*/ 3 w 13"/>
                <a:gd name="T5" fmla="*/ 147 h 148"/>
                <a:gd name="T6" fmla="*/ 5 w 13"/>
                <a:gd name="T7" fmla="*/ 146 h 148"/>
                <a:gd name="T8" fmla="*/ 6 w 13"/>
                <a:gd name="T9" fmla="*/ 145 h 148"/>
                <a:gd name="T10" fmla="*/ 7 w 13"/>
                <a:gd name="T11" fmla="*/ 143 h 148"/>
                <a:gd name="T12" fmla="*/ 8 w 13"/>
                <a:gd name="T13" fmla="*/ 141 h 148"/>
                <a:gd name="T14" fmla="*/ 9 w 13"/>
                <a:gd name="T15" fmla="*/ 138 h 148"/>
                <a:gd name="T16" fmla="*/ 9 w 13"/>
                <a:gd name="T17" fmla="*/ 135 h 148"/>
                <a:gd name="T18" fmla="*/ 11 w 13"/>
                <a:gd name="T19" fmla="*/ 126 h 148"/>
                <a:gd name="T20" fmla="*/ 11 w 13"/>
                <a:gd name="T21" fmla="*/ 117 h 148"/>
                <a:gd name="T22" fmla="*/ 12 w 13"/>
                <a:gd name="T23" fmla="*/ 106 h 148"/>
                <a:gd name="T24" fmla="*/ 12 w 13"/>
                <a:gd name="T25" fmla="*/ 94 h 148"/>
                <a:gd name="T26" fmla="*/ 12 w 13"/>
                <a:gd name="T27" fmla="*/ 81 h 148"/>
                <a:gd name="T28" fmla="*/ 12 w 13"/>
                <a:gd name="T29" fmla="*/ 68 h 148"/>
                <a:gd name="T30" fmla="*/ 12 w 13"/>
                <a:gd name="T31" fmla="*/ 55 h 148"/>
                <a:gd name="T32" fmla="*/ 11 w 13"/>
                <a:gd name="T33" fmla="*/ 42 h 148"/>
                <a:gd name="T34" fmla="*/ 11 w 13"/>
                <a:gd name="T35" fmla="*/ 30 h 148"/>
                <a:gd name="T36" fmla="*/ 11 w 13"/>
                <a:gd name="T37" fmla="*/ 19 h 148"/>
                <a:gd name="T38" fmla="*/ 11 w 13"/>
                <a:gd name="T39" fmla="*/ 9 h 148"/>
                <a:gd name="T40" fmla="*/ 12 w 13"/>
                <a:gd name="T41" fmla="*/ 0 h 14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
                <a:gd name="T64" fmla="*/ 0 h 148"/>
                <a:gd name="T65" fmla="*/ 13 w 13"/>
                <a:gd name="T66" fmla="*/ 148 h 14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 h="148">
                  <a:moveTo>
                    <a:pt x="0" y="146"/>
                  </a:moveTo>
                  <a:lnTo>
                    <a:pt x="2" y="146"/>
                  </a:lnTo>
                  <a:lnTo>
                    <a:pt x="3" y="147"/>
                  </a:lnTo>
                  <a:lnTo>
                    <a:pt x="5" y="146"/>
                  </a:lnTo>
                  <a:lnTo>
                    <a:pt x="6" y="145"/>
                  </a:lnTo>
                  <a:lnTo>
                    <a:pt x="7" y="143"/>
                  </a:lnTo>
                  <a:lnTo>
                    <a:pt x="8" y="141"/>
                  </a:lnTo>
                  <a:lnTo>
                    <a:pt x="9" y="138"/>
                  </a:lnTo>
                  <a:lnTo>
                    <a:pt x="9" y="135"/>
                  </a:lnTo>
                  <a:lnTo>
                    <a:pt x="11" y="126"/>
                  </a:lnTo>
                  <a:lnTo>
                    <a:pt x="11" y="117"/>
                  </a:lnTo>
                  <a:lnTo>
                    <a:pt x="12" y="106"/>
                  </a:lnTo>
                  <a:lnTo>
                    <a:pt x="12" y="94"/>
                  </a:lnTo>
                  <a:lnTo>
                    <a:pt x="12" y="81"/>
                  </a:lnTo>
                  <a:lnTo>
                    <a:pt x="12" y="68"/>
                  </a:lnTo>
                  <a:lnTo>
                    <a:pt x="12" y="55"/>
                  </a:lnTo>
                  <a:lnTo>
                    <a:pt x="11" y="42"/>
                  </a:lnTo>
                  <a:lnTo>
                    <a:pt x="11" y="30"/>
                  </a:lnTo>
                  <a:lnTo>
                    <a:pt x="11" y="19"/>
                  </a:lnTo>
                  <a:lnTo>
                    <a:pt x="11" y="9"/>
                  </a:lnTo>
                  <a:lnTo>
                    <a:pt x="12"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234" name="Freeform 226"/>
            <p:cNvSpPr>
              <a:spLocks/>
            </p:cNvSpPr>
            <p:nvPr/>
          </p:nvSpPr>
          <p:spPr bwMode="auto">
            <a:xfrm>
              <a:off x="4414" y="2618"/>
              <a:ext cx="8" cy="104"/>
            </a:xfrm>
            <a:custGeom>
              <a:avLst/>
              <a:gdLst>
                <a:gd name="T0" fmla="*/ 0 w 8"/>
                <a:gd name="T1" fmla="*/ 103 h 104"/>
                <a:gd name="T2" fmla="*/ 1 w 8"/>
                <a:gd name="T3" fmla="*/ 88 h 104"/>
                <a:gd name="T4" fmla="*/ 2 w 8"/>
                <a:gd name="T5" fmla="*/ 73 h 104"/>
                <a:gd name="T6" fmla="*/ 3 w 8"/>
                <a:gd name="T7" fmla="*/ 59 h 104"/>
                <a:gd name="T8" fmla="*/ 4 w 8"/>
                <a:gd name="T9" fmla="*/ 47 h 104"/>
                <a:gd name="T10" fmla="*/ 5 w 8"/>
                <a:gd name="T11" fmla="*/ 34 h 104"/>
                <a:gd name="T12" fmla="*/ 5 w 8"/>
                <a:gd name="T13" fmla="*/ 23 h 104"/>
                <a:gd name="T14" fmla="*/ 7 w 8"/>
                <a:gd name="T15" fmla="*/ 0 h 104"/>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104"/>
                <a:gd name="T26" fmla="*/ 8 w 8"/>
                <a:gd name="T27" fmla="*/ 104 h 1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104">
                  <a:moveTo>
                    <a:pt x="0" y="103"/>
                  </a:moveTo>
                  <a:lnTo>
                    <a:pt x="1" y="88"/>
                  </a:lnTo>
                  <a:lnTo>
                    <a:pt x="2" y="73"/>
                  </a:lnTo>
                  <a:lnTo>
                    <a:pt x="3" y="59"/>
                  </a:lnTo>
                  <a:lnTo>
                    <a:pt x="4" y="47"/>
                  </a:lnTo>
                  <a:lnTo>
                    <a:pt x="5" y="34"/>
                  </a:lnTo>
                  <a:lnTo>
                    <a:pt x="5" y="23"/>
                  </a:lnTo>
                  <a:lnTo>
                    <a:pt x="7"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235" name="Freeform 227"/>
            <p:cNvSpPr>
              <a:spLocks/>
            </p:cNvSpPr>
            <p:nvPr/>
          </p:nvSpPr>
          <p:spPr bwMode="auto">
            <a:xfrm>
              <a:off x="4421" y="2543"/>
              <a:ext cx="10" cy="76"/>
            </a:xfrm>
            <a:custGeom>
              <a:avLst/>
              <a:gdLst>
                <a:gd name="T0" fmla="*/ 0 w 10"/>
                <a:gd name="T1" fmla="*/ 75 h 76"/>
                <a:gd name="T2" fmla="*/ 1 w 10"/>
                <a:gd name="T3" fmla="*/ 64 h 76"/>
                <a:gd name="T4" fmla="*/ 2 w 10"/>
                <a:gd name="T5" fmla="*/ 54 h 76"/>
                <a:gd name="T6" fmla="*/ 3 w 10"/>
                <a:gd name="T7" fmla="*/ 44 h 76"/>
                <a:gd name="T8" fmla="*/ 4 w 10"/>
                <a:gd name="T9" fmla="*/ 35 h 76"/>
                <a:gd name="T10" fmla="*/ 7 w 10"/>
                <a:gd name="T11" fmla="*/ 17 h 76"/>
                <a:gd name="T12" fmla="*/ 9 w 10"/>
                <a:gd name="T13" fmla="*/ 0 h 76"/>
                <a:gd name="T14" fmla="*/ 0 60000 65536"/>
                <a:gd name="T15" fmla="*/ 0 60000 65536"/>
                <a:gd name="T16" fmla="*/ 0 60000 65536"/>
                <a:gd name="T17" fmla="*/ 0 60000 65536"/>
                <a:gd name="T18" fmla="*/ 0 60000 65536"/>
                <a:gd name="T19" fmla="*/ 0 60000 65536"/>
                <a:gd name="T20" fmla="*/ 0 60000 65536"/>
                <a:gd name="T21" fmla="*/ 0 w 10"/>
                <a:gd name="T22" fmla="*/ 0 h 76"/>
                <a:gd name="T23" fmla="*/ 10 w 10"/>
                <a:gd name="T24" fmla="*/ 76 h 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76">
                  <a:moveTo>
                    <a:pt x="0" y="75"/>
                  </a:moveTo>
                  <a:lnTo>
                    <a:pt x="1" y="64"/>
                  </a:lnTo>
                  <a:lnTo>
                    <a:pt x="2" y="54"/>
                  </a:lnTo>
                  <a:lnTo>
                    <a:pt x="3" y="44"/>
                  </a:lnTo>
                  <a:lnTo>
                    <a:pt x="4" y="35"/>
                  </a:lnTo>
                  <a:lnTo>
                    <a:pt x="7" y="17"/>
                  </a:lnTo>
                  <a:lnTo>
                    <a:pt x="9"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236" name="Freeform 228"/>
            <p:cNvSpPr>
              <a:spLocks/>
            </p:cNvSpPr>
            <p:nvPr/>
          </p:nvSpPr>
          <p:spPr bwMode="auto">
            <a:xfrm>
              <a:off x="4430" y="2482"/>
              <a:ext cx="10" cy="62"/>
            </a:xfrm>
            <a:custGeom>
              <a:avLst/>
              <a:gdLst>
                <a:gd name="T0" fmla="*/ 0 w 10"/>
                <a:gd name="T1" fmla="*/ 61 h 62"/>
                <a:gd name="T2" fmla="*/ 2 w 10"/>
                <a:gd name="T3" fmla="*/ 45 h 62"/>
                <a:gd name="T4" fmla="*/ 5 w 10"/>
                <a:gd name="T5" fmla="*/ 29 h 62"/>
                <a:gd name="T6" fmla="*/ 7 w 10"/>
                <a:gd name="T7" fmla="*/ 14 h 62"/>
                <a:gd name="T8" fmla="*/ 9 w 10"/>
                <a:gd name="T9" fmla="*/ 0 h 62"/>
                <a:gd name="T10" fmla="*/ 0 60000 65536"/>
                <a:gd name="T11" fmla="*/ 0 60000 65536"/>
                <a:gd name="T12" fmla="*/ 0 60000 65536"/>
                <a:gd name="T13" fmla="*/ 0 60000 65536"/>
                <a:gd name="T14" fmla="*/ 0 60000 65536"/>
                <a:gd name="T15" fmla="*/ 0 w 10"/>
                <a:gd name="T16" fmla="*/ 0 h 62"/>
                <a:gd name="T17" fmla="*/ 10 w 10"/>
                <a:gd name="T18" fmla="*/ 62 h 62"/>
              </a:gdLst>
              <a:ahLst/>
              <a:cxnLst>
                <a:cxn ang="T10">
                  <a:pos x="T0" y="T1"/>
                </a:cxn>
                <a:cxn ang="T11">
                  <a:pos x="T2" y="T3"/>
                </a:cxn>
                <a:cxn ang="T12">
                  <a:pos x="T4" y="T5"/>
                </a:cxn>
                <a:cxn ang="T13">
                  <a:pos x="T6" y="T7"/>
                </a:cxn>
                <a:cxn ang="T14">
                  <a:pos x="T8" y="T9"/>
                </a:cxn>
              </a:cxnLst>
              <a:rect l="T15" t="T16" r="T17" b="T18"/>
              <a:pathLst>
                <a:path w="10" h="62">
                  <a:moveTo>
                    <a:pt x="0" y="61"/>
                  </a:moveTo>
                  <a:lnTo>
                    <a:pt x="2" y="45"/>
                  </a:lnTo>
                  <a:lnTo>
                    <a:pt x="5" y="29"/>
                  </a:lnTo>
                  <a:lnTo>
                    <a:pt x="7" y="14"/>
                  </a:lnTo>
                  <a:lnTo>
                    <a:pt x="9"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237" name="Freeform 229"/>
            <p:cNvSpPr>
              <a:spLocks/>
            </p:cNvSpPr>
            <p:nvPr/>
          </p:nvSpPr>
          <p:spPr bwMode="auto">
            <a:xfrm>
              <a:off x="4439" y="2422"/>
              <a:ext cx="8" cy="61"/>
            </a:xfrm>
            <a:custGeom>
              <a:avLst/>
              <a:gdLst>
                <a:gd name="T0" fmla="*/ 0 w 8"/>
                <a:gd name="T1" fmla="*/ 60 h 61"/>
                <a:gd name="T2" fmla="*/ 0 w 8"/>
                <a:gd name="T3" fmla="*/ 57 h 61"/>
                <a:gd name="T4" fmla="*/ 1 w 8"/>
                <a:gd name="T5" fmla="*/ 54 h 61"/>
                <a:gd name="T6" fmla="*/ 1 w 8"/>
                <a:gd name="T7" fmla="*/ 50 h 61"/>
                <a:gd name="T8" fmla="*/ 1 w 8"/>
                <a:gd name="T9" fmla="*/ 44 h 61"/>
                <a:gd name="T10" fmla="*/ 2 w 8"/>
                <a:gd name="T11" fmla="*/ 39 h 61"/>
                <a:gd name="T12" fmla="*/ 2 w 8"/>
                <a:gd name="T13" fmla="*/ 32 h 61"/>
                <a:gd name="T14" fmla="*/ 3 w 8"/>
                <a:gd name="T15" fmla="*/ 20 h 61"/>
                <a:gd name="T16" fmla="*/ 3 w 8"/>
                <a:gd name="T17" fmla="*/ 14 h 61"/>
                <a:gd name="T18" fmla="*/ 3 w 8"/>
                <a:gd name="T19" fmla="*/ 9 h 61"/>
                <a:gd name="T20" fmla="*/ 4 w 8"/>
                <a:gd name="T21" fmla="*/ 5 h 61"/>
                <a:gd name="T22" fmla="*/ 4 w 8"/>
                <a:gd name="T23" fmla="*/ 2 h 61"/>
                <a:gd name="T24" fmla="*/ 5 w 8"/>
                <a:gd name="T25" fmla="*/ 0 h 61"/>
                <a:gd name="T26" fmla="*/ 6 w 8"/>
                <a:gd name="T27" fmla="*/ 0 h 61"/>
                <a:gd name="T28" fmla="*/ 6 w 8"/>
                <a:gd name="T29" fmla="*/ 1 h 61"/>
                <a:gd name="T30" fmla="*/ 6 w 8"/>
                <a:gd name="T31" fmla="*/ 2 h 61"/>
                <a:gd name="T32" fmla="*/ 7 w 8"/>
                <a:gd name="T33" fmla="*/ 3 h 61"/>
                <a:gd name="T34" fmla="*/ 7 w 8"/>
                <a:gd name="T35" fmla="*/ 6 h 6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
                <a:gd name="T55" fmla="*/ 0 h 61"/>
                <a:gd name="T56" fmla="*/ 8 w 8"/>
                <a:gd name="T57" fmla="*/ 61 h 6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 h="61">
                  <a:moveTo>
                    <a:pt x="0" y="60"/>
                  </a:moveTo>
                  <a:lnTo>
                    <a:pt x="0" y="57"/>
                  </a:lnTo>
                  <a:lnTo>
                    <a:pt x="1" y="54"/>
                  </a:lnTo>
                  <a:lnTo>
                    <a:pt x="1" y="50"/>
                  </a:lnTo>
                  <a:lnTo>
                    <a:pt x="1" y="44"/>
                  </a:lnTo>
                  <a:lnTo>
                    <a:pt x="2" y="39"/>
                  </a:lnTo>
                  <a:lnTo>
                    <a:pt x="2" y="32"/>
                  </a:lnTo>
                  <a:lnTo>
                    <a:pt x="3" y="20"/>
                  </a:lnTo>
                  <a:lnTo>
                    <a:pt x="3" y="14"/>
                  </a:lnTo>
                  <a:lnTo>
                    <a:pt x="3" y="9"/>
                  </a:lnTo>
                  <a:lnTo>
                    <a:pt x="4" y="5"/>
                  </a:lnTo>
                  <a:lnTo>
                    <a:pt x="4" y="2"/>
                  </a:lnTo>
                  <a:lnTo>
                    <a:pt x="5" y="0"/>
                  </a:lnTo>
                  <a:lnTo>
                    <a:pt x="6" y="0"/>
                  </a:lnTo>
                  <a:lnTo>
                    <a:pt x="6" y="1"/>
                  </a:lnTo>
                  <a:lnTo>
                    <a:pt x="6" y="2"/>
                  </a:lnTo>
                  <a:lnTo>
                    <a:pt x="7" y="3"/>
                  </a:lnTo>
                  <a:lnTo>
                    <a:pt x="7" y="6"/>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238" name="Freeform 230"/>
            <p:cNvSpPr>
              <a:spLocks/>
            </p:cNvSpPr>
            <p:nvPr/>
          </p:nvSpPr>
          <p:spPr bwMode="auto">
            <a:xfrm>
              <a:off x="4446" y="2428"/>
              <a:ext cx="48" cy="440"/>
            </a:xfrm>
            <a:custGeom>
              <a:avLst/>
              <a:gdLst>
                <a:gd name="T0" fmla="*/ 0 w 48"/>
                <a:gd name="T1" fmla="*/ 0 h 440"/>
                <a:gd name="T2" fmla="*/ 1 w 48"/>
                <a:gd name="T3" fmla="*/ 7 h 440"/>
                <a:gd name="T4" fmla="*/ 2 w 48"/>
                <a:gd name="T5" fmla="*/ 14 h 440"/>
                <a:gd name="T6" fmla="*/ 3 w 48"/>
                <a:gd name="T7" fmla="*/ 24 h 440"/>
                <a:gd name="T8" fmla="*/ 4 w 48"/>
                <a:gd name="T9" fmla="*/ 34 h 440"/>
                <a:gd name="T10" fmla="*/ 5 w 48"/>
                <a:gd name="T11" fmla="*/ 46 h 440"/>
                <a:gd name="T12" fmla="*/ 6 w 48"/>
                <a:gd name="T13" fmla="*/ 58 h 440"/>
                <a:gd name="T14" fmla="*/ 7 w 48"/>
                <a:gd name="T15" fmla="*/ 71 h 440"/>
                <a:gd name="T16" fmla="*/ 8 w 48"/>
                <a:gd name="T17" fmla="*/ 85 h 440"/>
                <a:gd name="T18" fmla="*/ 9 w 48"/>
                <a:gd name="T19" fmla="*/ 100 h 440"/>
                <a:gd name="T20" fmla="*/ 10 w 48"/>
                <a:gd name="T21" fmla="*/ 115 h 440"/>
                <a:gd name="T22" fmla="*/ 11 w 48"/>
                <a:gd name="T23" fmla="*/ 132 h 440"/>
                <a:gd name="T24" fmla="*/ 13 w 48"/>
                <a:gd name="T25" fmla="*/ 148 h 440"/>
                <a:gd name="T26" fmla="*/ 15 w 48"/>
                <a:gd name="T27" fmla="*/ 182 h 440"/>
                <a:gd name="T28" fmla="*/ 18 w 48"/>
                <a:gd name="T29" fmla="*/ 216 h 440"/>
                <a:gd name="T30" fmla="*/ 20 w 48"/>
                <a:gd name="T31" fmla="*/ 251 h 440"/>
                <a:gd name="T32" fmla="*/ 23 w 48"/>
                <a:gd name="T33" fmla="*/ 285 h 440"/>
                <a:gd name="T34" fmla="*/ 25 w 48"/>
                <a:gd name="T35" fmla="*/ 302 h 440"/>
                <a:gd name="T36" fmla="*/ 27 w 48"/>
                <a:gd name="T37" fmla="*/ 318 h 440"/>
                <a:gd name="T38" fmla="*/ 28 w 48"/>
                <a:gd name="T39" fmla="*/ 334 h 440"/>
                <a:gd name="T40" fmla="*/ 30 w 48"/>
                <a:gd name="T41" fmla="*/ 349 h 440"/>
                <a:gd name="T42" fmla="*/ 32 w 48"/>
                <a:gd name="T43" fmla="*/ 363 h 440"/>
                <a:gd name="T44" fmla="*/ 34 w 48"/>
                <a:gd name="T45" fmla="*/ 377 h 440"/>
                <a:gd name="T46" fmla="*/ 36 w 48"/>
                <a:gd name="T47" fmla="*/ 389 h 440"/>
                <a:gd name="T48" fmla="*/ 38 w 48"/>
                <a:gd name="T49" fmla="*/ 402 h 440"/>
                <a:gd name="T50" fmla="*/ 41 w 48"/>
                <a:gd name="T51" fmla="*/ 412 h 440"/>
                <a:gd name="T52" fmla="*/ 43 w 48"/>
                <a:gd name="T53" fmla="*/ 423 h 440"/>
                <a:gd name="T54" fmla="*/ 44 w 48"/>
                <a:gd name="T55" fmla="*/ 431 h 440"/>
                <a:gd name="T56" fmla="*/ 47 w 48"/>
                <a:gd name="T57" fmla="*/ 439 h 44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8"/>
                <a:gd name="T88" fmla="*/ 0 h 440"/>
                <a:gd name="T89" fmla="*/ 48 w 48"/>
                <a:gd name="T90" fmla="*/ 440 h 44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8" h="440">
                  <a:moveTo>
                    <a:pt x="0" y="0"/>
                  </a:moveTo>
                  <a:lnTo>
                    <a:pt x="1" y="7"/>
                  </a:lnTo>
                  <a:lnTo>
                    <a:pt x="2" y="14"/>
                  </a:lnTo>
                  <a:lnTo>
                    <a:pt x="3" y="24"/>
                  </a:lnTo>
                  <a:lnTo>
                    <a:pt x="4" y="34"/>
                  </a:lnTo>
                  <a:lnTo>
                    <a:pt x="5" y="46"/>
                  </a:lnTo>
                  <a:lnTo>
                    <a:pt x="6" y="58"/>
                  </a:lnTo>
                  <a:lnTo>
                    <a:pt x="7" y="71"/>
                  </a:lnTo>
                  <a:lnTo>
                    <a:pt x="8" y="85"/>
                  </a:lnTo>
                  <a:lnTo>
                    <a:pt x="9" y="100"/>
                  </a:lnTo>
                  <a:lnTo>
                    <a:pt x="10" y="115"/>
                  </a:lnTo>
                  <a:lnTo>
                    <a:pt x="11" y="132"/>
                  </a:lnTo>
                  <a:lnTo>
                    <a:pt x="13" y="148"/>
                  </a:lnTo>
                  <a:lnTo>
                    <a:pt x="15" y="182"/>
                  </a:lnTo>
                  <a:lnTo>
                    <a:pt x="18" y="216"/>
                  </a:lnTo>
                  <a:lnTo>
                    <a:pt x="20" y="251"/>
                  </a:lnTo>
                  <a:lnTo>
                    <a:pt x="23" y="285"/>
                  </a:lnTo>
                  <a:lnTo>
                    <a:pt x="25" y="302"/>
                  </a:lnTo>
                  <a:lnTo>
                    <a:pt x="27" y="318"/>
                  </a:lnTo>
                  <a:lnTo>
                    <a:pt x="28" y="334"/>
                  </a:lnTo>
                  <a:lnTo>
                    <a:pt x="30" y="349"/>
                  </a:lnTo>
                  <a:lnTo>
                    <a:pt x="32" y="363"/>
                  </a:lnTo>
                  <a:lnTo>
                    <a:pt x="34" y="377"/>
                  </a:lnTo>
                  <a:lnTo>
                    <a:pt x="36" y="389"/>
                  </a:lnTo>
                  <a:lnTo>
                    <a:pt x="38" y="402"/>
                  </a:lnTo>
                  <a:lnTo>
                    <a:pt x="41" y="412"/>
                  </a:lnTo>
                  <a:lnTo>
                    <a:pt x="43" y="423"/>
                  </a:lnTo>
                  <a:lnTo>
                    <a:pt x="44" y="431"/>
                  </a:lnTo>
                  <a:lnTo>
                    <a:pt x="47" y="439"/>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239" name="Freeform 231"/>
            <p:cNvSpPr>
              <a:spLocks/>
            </p:cNvSpPr>
            <p:nvPr/>
          </p:nvSpPr>
          <p:spPr bwMode="auto">
            <a:xfrm>
              <a:off x="4493" y="2867"/>
              <a:ext cx="111" cy="19"/>
            </a:xfrm>
            <a:custGeom>
              <a:avLst/>
              <a:gdLst>
                <a:gd name="T0" fmla="*/ 0 w 111"/>
                <a:gd name="T1" fmla="*/ 0 h 19"/>
                <a:gd name="T2" fmla="*/ 3 w 111"/>
                <a:gd name="T3" fmla="*/ 5 h 19"/>
                <a:gd name="T4" fmla="*/ 8 w 111"/>
                <a:gd name="T5" fmla="*/ 10 h 19"/>
                <a:gd name="T6" fmla="*/ 14 w 111"/>
                <a:gd name="T7" fmla="*/ 14 h 19"/>
                <a:gd name="T8" fmla="*/ 21 w 111"/>
                <a:gd name="T9" fmla="*/ 16 h 19"/>
                <a:gd name="T10" fmla="*/ 29 w 111"/>
                <a:gd name="T11" fmla="*/ 17 h 19"/>
                <a:gd name="T12" fmla="*/ 38 w 111"/>
                <a:gd name="T13" fmla="*/ 18 h 19"/>
                <a:gd name="T14" fmla="*/ 47 w 111"/>
                <a:gd name="T15" fmla="*/ 18 h 19"/>
                <a:gd name="T16" fmla="*/ 56 w 111"/>
                <a:gd name="T17" fmla="*/ 17 h 19"/>
                <a:gd name="T18" fmla="*/ 66 w 111"/>
                <a:gd name="T19" fmla="*/ 15 h 19"/>
                <a:gd name="T20" fmla="*/ 74 w 111"/>
                <a:gd name="T21" fmla="*/ 14 h 19"/>
                <a:gd name="T22" fmla="*/ 83 w 111"/>
                <a:gd name="T23" fmla="*/ 12 h 19"/>
                <a:gd name="T24" fmla="*/ 91 w 111"/>
                <a:gd name="T25" fmla="*/ 9 h 19"/>
                <a:gd name="T26" fmla="*/ 97 w 111"/>
                <a:gd name="T27" fmla="*/ 7 h 19"/>
                <a:gd name="T28" fmla="*/ 103 w 111"/>
                <a:gd name="T29" fmla="*/ 4 h 19"/>
                <a:gd name="T30" fmla="*/ 107 w 111"/>
                <a:gd name="T31" fmla="*/ 2 h 19"/>
                <a:gd name="T32" fmla="*/ 110 w 111"/>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1"/>
                <a:gd name="T52" fmla="*/ 0 h 19"/>
                <a:gd name="T53" fmla="*/ 111 w 111"/>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1" h="19">
                  <a:moveTo>
                    <a:pt x="0" y="0"/>
                  </a:moveTo>
                  <a:lnTo>
                    <a:pt x="3" y="5"/>
                  </a:lnTo>
                  <a:lnTo>
                    <a:pt x="8" y="10"/>
                  </a:lnTo>
                  <a:lnTo>
                    <a:pt x="14" y="14"/>
                  </a:lnTo>
                  <a:lnTo>
                    <a:pt x="21" y="16"/>
                  </a:lnTo>
                  <a:lnTo>
                    <a:pt x="29" y="17"/>
                  </a:lnTo>
                  <a:lnTo>
                    <a:pt x="38" y="18"/>
                  </a:lnTo>
                  <a:lnTo>
                    <a:pt x="47" y="18"/>
                  </a:lnTo>
                  <a:lnTo>
                    <a:pt x="56" y="17"/>
                  </a:lnTo>
                  <a:lnTo>
                    <a:pt x="66" y="15"/>
                  </a:lnTo>
                  <a:lnTo>
                    <a:pt x="74" y="14"/>
                  </a:lnTo>
                  <a:lnTo>
                    <a:pt x="83" y="12"/>
                  </a:lnTo>
                  <a:lnTo>
                    <a:pt x="91" y="9"/>
                  </a:lnTo>
                  <a:lnTo>
                    <a:pt x="97" y="7"/>
                  </a:lnTo>
                  <a:lnTo>
                    <a:pt x="103" y="4"/>
                  </a:lnTo>
                  <a:lnTo>
                    <a:pt x="107" y="2"/>
                  </a:lnTo>
                  <a:lnTo>
                    <a:pt x="110"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240" name="Freeform 232"/>
            <p:cNvSpPr>
              <a:spLocks/>
            </p:cNvSpPr>
            <p:nvPr/>
          </p:nvSpPr>
          <p:spPr bwMode="auto">
            <a:xfrm>
              <a:off x="4603" y="2730"/>
              <a:ext cx="12" cy="138"/>
            </a:xfrm>
            <a:custGeom>
              <a:avLst/>
              <a:gdLst>
                <a:gd name="T0" fmla="*/ 0 w 12"/>
                <a:gd name="T1" fmla="*/ 137 h 138"/>
                <a:gd name="T2" fmla="*/ 3 w 12"/>
                <a:gd name="T3" fmla="*/ 132 h 138"/>
                <a:gd name="T4" fmla="*/ 6 w 12"/>
                <a:gd name="T5" fmla="*/ 126 h 138"/>
                <a:gd name="T6" fmla="*/ 7 w 12"/>
                <a:gd name="T7" fmla="*/ 119 h 138"/>
                <a:gd name="T8" fmla="*/ 9 w 12"/>
                <a:gd name="T9" fmla="*/ 112 h 138"/>
                <a:gd name="T10" fmla="*/ 10 w 12"/>
                <a:gd name="T11" fmla="*/ 103 h 138"/>
                <a:gd name="T12" fmla="*/ 10 w 12"/>
                <a:gd name="T13" fmla="*/ 94 h 138"/>
                <a:gd name="T14" fmla="*/ 11 w 12"/>
                <a:gd name="T15" fmla="*/ 75 h 138"/>
                <a:gd name="T16" fmla="*/ 10 w 12"/>
                <a:gd name="T17" fmla="*/ 55 h 138"/>
                <a:gd name="T18" fmla="*/ 9 w 12"/>
                <a:gd name="T19" fmla="*/ 35 h 138"/>
                <a:gd name="T20" fmla="*/ 9 w 12"/>
                <a:gd name="T21" fmla="*/ 26 h 138"/>
                <a:gd name="T22" fmla="*/ 9 w 12"/>
                <a:gd name="T23" fmla="*/ 16 h 138"/>
                <a:gd name="T24" fmla="*/ 9 w 12"/>
                <a:gd name="T25" fmla="*/ 8 h 138"/>
                <a:gd name="T26" fmla="*/ 9 w 12"/>
                <a:gd name="T27" fmla="*/ 0 h 1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38"/>
                <a:gd name="T44" fmla="*/ 12 w 12"/>
                <a:gd name="T45" fmla="*/ 138 h 1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38">
                  <a:moveTo>
                    <a:pt x="0" y="137"/>
                  </a:moveTo>
                  <a:lnTo>
                    <a:pt x="3" y="132"/>
                  </a:lnTo>
                  <a:lnTo>
                    <a:pt x="6" y="126"/>
                  </a:lnTo>
                  <a:lnTo>
                    <a:pt x="7" y="119"/>
                  </a:lnTo>
                  <a:lnTo>
                    <a:pt x="9" y="112"/>
                  </a:lnTo>
                  <a:lnTo>
                    <a:pt x="10" y="103"/>
                  </a:lnTo>
                  <a:lnTo>
                    <a:pt x="10" y="94"/>
                  </a:lnTo>
                  <a:lnTo>
                    <a:pt x="11" y="75"/>
                  </a:lnTo>
                  <a:lnTo>
                    <a:pt x="10" y="55"/>
                  </a:lnTo>
                  <a:lnTo>
                    <a:pt x="9" y="35"/>
                  </a:lnTo>
                  <a:lnTo>
                    <a:pt x="9" y="26"/>
                  </a:lnTo>
                  <a:lnTo>
                    <a:pt x="9" y="16"/>
                  </a:lnTo>
                  <a:lnTo>
                    <a:pt x="9" y="8"/>
                  </a:lnTo>
                  <a:lnTo>
                    <a:pt x="9"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241" name="Freeform 233"/>
            <p:cNvSpPr>
              <a:spLocks/>
            </p:cNvSpPr>
            <p:nvPr/>
          </p:nvSpPr>
          <p:spPr bwMode="auto">
            <a:xfrm>
              <a:off x="4612" y="2624"/>
              <a:ext cx="10" cy="107"/>
            </a:xfrm>
            <a:custGeom>
              <a:avLst/>
              <a:gdLst>
                <a:gd name="T0" fmla="*/ 0 w 10"/>
                <a:gd name="T1" fmla="*/ 106 h 107"/>
                <a:gd name="T2" fmla="*/ 1 w 10"/>
                <a:gd name="T3" fmla="*/ 90 h 107"/>
                <a:gd name="T4" fmla="*/ 2 w 10"/>
                <a:gd name="T5" fmla="*/ 74 h 107"/>
                <a:gd name="T6" fmla="*/ 3 w 10"/>
                <a:gd name="T7" fmla="*/ 56 h 107"/>
                <a:gd name="T8" fmla="*/ 4 w 10"/>
                <a:gd name="T9" fmla="*/ 40 h 107"/>
                <a:gd name="T10" fmla="*/ 5 w 10"/>
                <a:gd name="T11" fmla="*/ 32 h 107"/>
                <a:gd name="T12" fmla="*/ 5 w 10"/>
                <a:gd name="T13" fmla="*/ 25 h 107"/>
                <a:gd name="T14" fmla="*/ 6 w 10"/>
                <a:gd name="T15" fmla="*/ 19 h 107"/>
                <a:gd name="T16" fmla="*/ 7 w 10"/>
                <a:gd name="T17" fmla="*/ 13 h 107"/>
                <a:gd name="T18" fmla="*/ 7 w 10"/>
                <a:gd name="T19" fmla="*/ 8 h 107"/>
                <a:gd name="T20" fmla="*/ 8 w 10"/>
                <a:gd name="T21" fmla="*/ 4 h 107"/>
                <a:gd name="T22" fmla="*/ 8 w 10"/>
                <a:gd name="T23" fmla="*/ 1 h 107"/>
                <a:gd name="T24" fmla="*/ 9 w 10"/>
                <a:gd name="T25" fmla="*/ 0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07"/>
                <a:gd name="T41" fmla="*/ 10 w 10"/>
                <a:gd name="T42" fmla="*/ 107 h 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07">
                  <a:moveTo>
                    <a:pt x="0" y="106"/>
                  </a:moveTo>
                  <a:lnTo>
                    <a:pt x="1" y="90"/>
                  </a:lnTo>
                  <a:lnTo>
                    <a:pt x="2" y="74"/>
                  </a:lnTo>
                  <a:lnTo>
                    <a:pt x="3" y="56"/>
                  </a:lnTo>
                  <a:lnTo>
                    <a:pt x="4" y="40"/>
                  </a:lnTo>
                  <a:lnTo>
                    <a:pt x="5" y="32"/>
                  </a:lnTo>
                  <a:lnTo>
                    <a:pt x="5" y="25"/>
                  </a:lnTo>
                  <a:lnTo>
                    <a:pt x="6" y="19"/>
                  </a:lnTo>
                  <a:lnTo>
                    <a:pt x="7" y="13"/>
                  </a:lnTo>
                  <a:lnTo>
                    <a:pt x="7" y="8"/>
                  </a:lnTo>
                  <a:lnTo>
                    <a:pt x="8" y="4"/>
                  </a:lnTo>
                  <a:lnTo>
                    <a:pt x="8" y="1"/>
                  </a:lnTo>
                  <a:lnTo>
                    <a:pt x="9"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242" name="Freeform 234"/>
            <p:cNvSpPr>
              <a:spLocks/>
            </p:cNvSpPr>
            <p:nvPr/>
          </p:nvSpPr>
          <p:spPr bwMode="auto">
            <a:xfrm>
              <a:off x="4621" y="2623"/>
              <a:ext cx="14" cy="71"/>
            </a:xfrm>
            <a:custGeom>
              <a:avLst/>
              <a:gdLst>
                <a:gd name="T0" fmla="*/ 0 w 14"/>
                <a:gd name="T1" fmla="*/ 1 h 71"/>
                <a:gd name="T2" fmla="*/ 0 w 14"/>
                <a:gd name="T3" fmla="*/ 0 h 71"/>
                <a:gd name="T4" fmla="*/ 1 w 14"/>
                <a:gd name="T5" fmla="*/ 1 h 71"/>
                <a:gd name="T6" fmla="*/ 1 w 14"/>
                <a:gd name="T7" fmla="*/ 2 h 71"/>
                <a:gd name="T8" fmla="*/ 2 w 14"/>
                <a:gd name="T9" fmla="*/ 5 h 71"/>
                <a:gd name="T10" fmla="*/ 3 w 14"/>
                <a:gd name="T11" fmla="*/ 9 h 71"/>
                <a:gd name="T12" fmla="*/ 4 w 14"/>
                <a:gd name="T13" fmla="*/ 14 h 71"/>
                <a:gd name="T14" fmla="*/ 5 w 14"/>
                <a:gd name="T15" fmla="*/ 20 h 71"/>
                <a:gd name="T16" fmla="*/ 6 w 14"/>
                <a:gd name="T17" fmla="*/ 26 h 71"/>
                <a:gd name="T18" fmla="*/ 6 w 14"/>
                <a:gd name="T19" fmla="*/ 33 h 71"/>
                <a:gd name="T20" fmla="*/ 8 w 14"/>
                <a:gd name="T21" fmla="*/ 46 h 71"/>
                <a:gd name="T22" fmla="*/ 9 w 14"/>
                <a:gd name="T23" fmla="*/ 53 h 71"/>
                <a:gd name="T24" fmla="*/ 10 w 14"/>
                <a:gd name="T25" fmla="*/ 58 h 71"/>
                <a:gd name="T26" fmla="*/ 11 w 14"/>
                <a:gd name="T27" fmla="*/ 63 h 71"/>
                <a:gd name="T28" fmla="*/ 11 w 14"/>
                <a:gd name="T29" fmla="*/ 67 h 71"/>
                <a:gd name="T30" fmla="*/ 12 w 14"/>
                <a:gd name="T31" fmla="*/ 70 h 71"/>
                <a:gd name="T32" fmla="*/ 13 w 14"/>
                <a:gd name="T33" fmla="*/ 7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71"/>
                <a:gd name="T53" fmla="*/ 14 w 14"/>
                <a:gd name="T54" fmla="*/ 71 h 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71">
                  <a:moveTo>
                    <a:pt x="0" y="1"/>
                  </a:moveTo>
                  <a:lnTo>
                    <a:pt x="0" y="0"/>
                  </a:lnTo>
                  <a:lnTo>
                    <a:pt x="1" y="1"/>
                  </a:lnTo>
                  <a:lnTo>
                    <a:pt x="1" y="2"/>
                  </a:lnTo>
                  <a:lnTo>
                    <a:pt x="2" y="5"/>
                  </a:lnTo>
                  <a:lnTo>
                    <a:pt x="3" y="9"/>
                  </a:lnTo>
                  <a:lnTo>
                    <a:pt x="4" y="14"/>
                  </a:lnTo>
                  <a:lnTo>
                    <a:pt x="5" y="20"/>
                  </a:lnTo>
                  <a:lnTo>
                    <a:pt x="6" y="26"/>
                  </a:lnTo>
                  <a:lnTo>
                    <a:pt x="6" y="33"/>
                  </a:lnTo>
                  <a:lnTo>
                    <a:pt x="8" y="46"/>
                  </a:lnTo>
                  <a:lnTo>
                    <a:pt x="9" y="53"/>
                  </a:lnTo>
                  <a:lnTo>
                    <a:pt x="10" y="58"/>
                  </a:lnTo>
                  <a:lnTo>
                    <a:pt x="11" y="63"/>
                  </a:lnTo>
                  <a:lnTo>
                    <a:pt x="11" y="67"/>
                  </a:lnTo>
                  <a:lnTo>
                    <a:pt x="12" y="70"/>
                  </a:lnTo>
                  <a:lnTo>
                    <a:pt x="13" y="7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243" name="Freeform 235"/>
            <p:cNvSpPr>
              <a:spLocks/>
            </p:cNvSpPr>
            <p:nvPr/>
          </p:nvSpPr>
          <p:spPr bwMode="auto">
            <a:xfrm>
              <a:off x="4634" y="2625"/>
              <a:ext cx="10" cy="69"/>
            </a:xfrm>
            <a:custGeom>
              <a:avLst/>
              <a:gdLst>
                <a:gd name="T0" fmla="*/ 0 w 10"/>
                <a:gd name="T1" fmla="*/ 68 h 69"/>
                <a:gd name="T2" fmla="*/ 0 w 10"/>
                <a:gd name="T3" fmla="*/ 68 h 69"/>
                <a:gd name="T4" fmla="*/ 0 w 10"/>
                <a:gd name="T5" fmla="*/ 66 h 69"/>
                <a:gd name="T6" fmla="*/ 1 w 10"/>
                <a:gd name="T7" fmla="*/ 63 h 69"/>
                <a:gd name="T8" fmla="*/ 2 w 10"/>
                <a:gd name="T9" fmla="*/ 59 h 69"/>
                <a:gd name="T10" fmla="*/ 2 w 10"/>
                <a:gd name="T11" fmla="*/ 54 h 69"/>
                <a:gd name="T12" fmla="*/ 3 w 10"/>
                <a:gd name="T13" fmla="*/ 49 h 69"/>
                <a:gd name="T14" fmla="*/ 4 w 10"/>
                <a:gd name="T15" fmla="*/ 38 h 69"/>
                <a:gd name="T16" fmla="*/ 5 w 10"/>
                <a:gd name="T17" fmla="*/ 26 h 69"/>
                <a:gd name="T18" fmla="*/ 6 w 10"/>
                <a:gd name="T19" fmla="*/ 21 h 69"/>
                <a:gd name="T20" fmla="*/ 7 w 10"/>
                <a:gd name="T21" fmla="*/ 16 h 69"/>
                <a:gd name="T22" fmla="*/ 7 w 10"/>
                <a:gd name="T23" fmla="*/ 10 h 69"/>
                <a:gd name="T24" fmla="*/ 8 w 10"/>
                <a:gd name="T25" fmla="*/ 6 h 69"/>
                <a:gd name="T26" fmla="*/ 8 w 10"/>
                <a:gd name="T27" fmla="*/ 2 h 69"/>
                <a:gd name="T28" fmla="*/ 9 w 10"/>
                <a:gd name="T29" fmla="*/ 0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69"/>
                <a:gd name="T47" fmla="*/ 10 w 10"/>
                <a:gd name="T48" fmla="*/ 69 h 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69">
                  <a:moveTo>
                    <a:pt x="0" y="68"/>
                  </a:moveTo>
                  <a:lnTo>
                    <a:pt x="0" y="68"/>
                  </a:lnTo>
                  <a:lnTo>
                    <a:pt x="0" y="66"/>
                  </a:lnTo>
                  <a:lnTo>
                    <a:pt x="1" y="63"/>
                  </a:lnTo>
                  <a:lnTo>
                    <a:pt x="2" y="59"/>
                  </a:lnTo>
                  <a:lnTo>
                    <a:pt x="2" y="54"/>
                  </a:lnTo>
                  <a:lnTo>
                    <a:pt x="3" y="49"/>
                  </a:lnTo>
                  <a:lnTo>
                    <a:pt x="4" y="38"/>
                  </a:lnTo>
                  <a:lnTo>
                    <a:pt x="5" y="26"/>
                  </a:lnTo>
                  <a:lnTo>
                    <a:pt x="6" y="21"/>
                  </a:lnTo>
                  <a:lnTo>
                    <a:pt x="7" y="16"/>
                  </a:lnTo>
                  <a:lnTo>
                    <a:pt x="7" y="10"/>
                  </a:lnTo>
                  <a:lnTo>
                    <a:pt x="8" y="6"/>
                  </a:lnTo>
                  <a:lnTo>
                    <a:pt x="8" y="2"/>
                  </a:lnTo>
                  <a:lnTo>
                    <a:pt x="9"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244" name="Freeform 236"/>
            <p:cNvSpPr>
              <a:spLocks/>
            </p:cNvSpPr>
            <p:nvPr/>
          </p:nvSpPr>
          <p:spPr bwMode="auto">
            <a:xfrm>
              <a:off x="4643" y="2624"/>
              <a:ext cx="10" cy="3"/>
            </a:xfrm>
            <a:custGeom>
              <a:avLst/>
              <a:gdLst>
                <a:gd name="T0" fmla="*/ 0 w 10"/>
                <a:gd name="T1" fmla="*/ 1 h 3"/>
                <a:gd name="T2" fmla="*/ 1 w 10"/>
                <a:gd name="T3" fmla="*/ 0 h 3"/>
                <a:gd name="T4" fmla="*/ 2 w 10"/>
                <a:gd name="T5" fmla="*/ 0 h 3"/>
                <a:gd name="T6" fmla="*/ 4 w 10"/>
                <a:gd name="T7" fmla="*/ 1 h 3"/>
                <a:gd name="T8" fmla="*/ 7 w 10"/>
                <a:gd name="T9" fmla="*/ 2 h 3"/>
                <a:gd name="T10" fmla="*/ 8 w 10"/>
                <a:gd name="T11" fmla="*/ 2 h 3"/>
                <a:gd name="T12" fmla="*/ 9 w 10"/>
                <a:gd name="T13" fmla="*/ 1 h 3"/>
                <a:gd name="T14" fmla="*/ 0 60000 65536"/>
                <a:gd name="T15" fmla="*/ 0 60000 65536"/>
                <a:gd name="T16" fmla="*/ 0 60000 65536"/>
                <a:gd name="T17" fmla="*/ 0 60000 65536"/>
                <a:gd name="T18" fmla="*/ 0 60000 65536"/>
                <a:gd name="T19" fmla="*/ 0 60000 65536"/>
                <a:gd name="T20" fmla="*/ 0 60000 65536"/>
                <a:gd name="T21" fmla="*/ 0 w 10"/>
                <a:gd name="T22" fmla="*/ 0 h 3"/>
                <a:gd name="T23" fmla="*/ 10 w 10"/>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3">
                  <a:moveTo>
                    <a:pt x="0" y="1"/>
                  </a:moveTo>
                  <a:lnTo>
                    <a:pt x="1" y="0"/>
                  </a:lnTo>
                  <a:lnTo>
                    <a:pt x="2" y="0"/>
                  </a:lnTo>
                  <a:lnTo>
                    <a:pt x="4" y="1"/>
                  </a:lnTo>
                  <a:lnTo>
                    <a:pt x="7" y="2"/>
                  </a:lnTo>
                  <a:lnTo>
                    <a:pt x="8" y="2"/>
                  </a:lnTo>
                  <a:lnTo>
                    <a:pt x="9" y="1"/>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245" name="Freeform 237"/>
            <p:cNvSpPr>
              <a:spLocks/>
            </p:cNvSpPr>
            <p:nvPr/>
          </p:nvSpPr>
          <p:spPr bwMode="auto">
            <a:xfrm>
              <a:off x="4652" y="2550"/>
              <a:ext cx="10" cy="76"/>
            </a:xfrm>
            <a:custGeom>
              <a:avLst/>
              <a:gdLst>
                <a:gd name="T0" fmla="*/ 0 w 10"/>
                <a:gd name="T1" fmla="*/ 75 h 76"/>
                <a:gd name="T2" fmla="*/ 1 w 10"/>
                <a:gd name="T3" fmla="*/ 72 h 76"/>
                <a:gd name="T4" fmla="*/ 1 w 10"/>
                <a:gd name="T5" fmla="*/ 69 h 76"/>
                <a:gd name="T6" fmla="*/ 2 w 10"/>
                <a:gd name="T7" fmla="*/ 64 h 76"/>
                <a:gd name="T8" fmla="*/ 2 w 10"/>
                <a:gd name="T9" fmla="*/ 58 h 76"/>
                <a:gd name="T10" fmla="*/ 3 w 10"/>
                <a:gd name="T11" fmla="*/ 52 h 76"/>
                <a:gd name="T12" fmla="*/ 4 w 10"/>
                <a:gd name="T13" fmla="*/ 45 h 76"/>
                <a:gd name="T14" fmla="*/ 5 w 10"/>
                <a:gd name="T15" fmla="*/ 32 h 76"/>
                <a:gd name="T16" fmla="*/ 6 w 10"/>
                <a:gd name="T17" fmla="*/ 26 h 76"/>
                <a:gd name="T18" fmla="*/ 6 w 10"/>
                <a:gd name="T19" fmla="*/ 20 h 76"/>
                <a:gd name="T20" fmla="*/ 6 w 10"/>
                <a:gd name="T21" fmla="*/ 14 h 76"/>
                <a:gd name="T22" fmla="*/ 6 w 10"/>
                <a:gd name="T23" fmla="*/ 9 h 76"/>
                <a:gd name="T24" fmla="*/ 7 w 10"/>
                <a:gd name="T25" fmla="*/ 5 h 76"/>
                <a:gd name="T26" fmla="*/ 8 w 10"/>
                <a:gd name="T27" fmla="*/ 2 h 76"/>
                <a:gd name="T28" fmla="*/ 8 w 10"/>
                <a:gd name="T29" fmla="*/ 0 h 76"/>
                <a:gd name="T30" fmla="*/ 9 w 10"/>
                <a:gd name="T31" fmla="*/ 0 h 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
                <a:gd name="T49" fmla="*/ 0 h 76"/>
                <a:gd name="T50" fmla="*/ 10 w 10"/>
                <a:gd name="T51" fmla="*/ 76 h 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 h="76">
                  <a:moveTo>
                    <a:pt x="0" y="75"/>
                  </a:moveTo>
                  <a:lnTo>
                    <a:pt x="1" y="72"/>
                  </a:lnTo>
                  <a:lnTo>
                    <a:pt x="1" y="69"/>
                  </a:lnTo>
                  <a:lnTo>
                    <a:pt x="2" y="64"/>
                  </a:lnTo>
                  <a:lnTo>
                    <a:pt x="2" y="58"/>
                  </a:lnTo>
                  <a:lnTo>
                    <a:pt x="3" y="52"/>
                  </a:lnTo>
                  <a:lnTo>
                    <a:pt x="4" y="45"/>
                  </a:lnTo>
                  <a:lnTo>
                    <a:pt x="5" y="32"/>
                  </a:lnTo>
                  <a:lnTo>
                    <a:pt x="6" y="26"/>
                  </a:lnTo>
                  <a:lnTo>
                    <a:pt x="6" y="20"/>
                  </a:lnTo>
                  <a:lnTo>
                    <a:pt x="6" y="14"/>
                  </a:lnTo>
                  <a:lnTo>
                    <a:pt x="6" y="9"/>
                  </a:lnTo>
                  <a:lnTo>
                    <a:pt x="7" y="5"/>
                  </a:lnTo>
                  <a:lnTo>
                    <a:pt x="8" y="2"/>
                  </a:lnTo>
                  <a:lnTo>
                    <a:pt x="8" y="0"/>
                  </a:lnTo>
                  <a:lnTo>
                    <a:pt x="9" y="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246" name="Freeform 238"/>
            <p:cNvSpPr>
              <a:spLocks/>
            </p:cNvSpPr>
            <p:nvPr/>
          </p:nvSpPr>
          <p:spPr bwMode="auto">
            <a:xfrm>
              <a:off x="4661" y="2550"/>
              <a:ext cx="11" cy="88"/>
            </a:xfrm>
            <a:custGeom>
              <a:avLst/>
              <a:gdLst>
                <a:gd name="T0" fmla="*/ 0 w 11"/>
                <a:gd name="T1" fmla="*/ 0 h 88"/>
                <a:gd name="T2" fmla="*/ 0 w 11"/>
                <a:gd name="T3" fmla="*/ 0 h 88"/>
                <a:gd name="T4" fmla="*/ 1 w 11"/>
                <a:gd name="T5" fmla="*/ 2 h 88"/>
                <a:gd name="T6" fmla="*/ 1 w 11"/>
                <a:gd name="T7" fmla="*/ 5 h 88"/>
                <a:gd name="T8" fmla="*/ 2 w 11"/>
                <a:gd name="T9" fmla="*/ 8 h 88"/>
                <a:gd name="T10" fmla="*/ 2 w 11"/>
                <a:gd name="T11" fmla="*/ 12 h 88"/>
                <a:gd name="T12" fmla="*/ 2 w 11"/>
                <a:gd name="T13" fmla="*/ 17 h 88"/>
                <a:gd name="T14" fmla="*/ 3 w 11"/>
                <a:gd name="T15" fmla="*/ 22 h 88"/>
                <a:gd name="T16" fmla="*/ 3 w 11"/>
                <a:gd name="T17" fmla="*/ 27 h 88"/>
                <a:gd name="T18" fmla="*/ 4 w 11"/>
                <a:gd name="T19" fmla="*/ 33 h 88"/>
                <a:gd name="T20" fmla="*/ 4 w 11"/>
                <a:gd name="T21" fmla="*/ 40 h 88"/>
                <a:gd name="T22" fmla="*/ 6 w 11"/>
                <a:gd name="T23" fmla="*/ 55 h 88"/>
                <a:gd name="T24" fmla="*/ 8 w 11"/>
                <a:gd name="T25" fmla="*/ 70 h 88"/>
                <a:gd name="T26" fmla="*/ 10 w 11"/>
                <a:gd name="T27" fmla="*/ 87 h 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88"/>
                <a:gd name="T44" fmla="*/ 11 w 11"/>
                <a:gd name="T45" fmla="*/ 88 h 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88">
                  <a:moveTo>
                    <a:pt x="0" y="0"/>
                  </a:moveTo>
                  <a:lnTo>
                    <a:pt x="0" y="0"/>
                  </a:lnTo>
                  <a:lnTo>
                    <a:pt x="1" y="2"/>
                  </a:lnTo>
                  <a:lnTo>
                    <a:pt x="1" y="5"/>
                  </a:lnTo>
                  <a:lnTo>
                    <a:pt x="2" y="8"/>
                  </a:lnTo>
                  <a:lnTo>
                    <a:pt x="2" y="12"/>
                  </a:lnTo>
                  <a:lnTo>
                    <a:pt x="2" y="17"/>
                  </a:lnTo>
                  <a:lnTo>
                    <a:pt x="3" y="22"/>
                  </a:lnTo>
                  <a:lnTo>
                    <a:pt x="3" y="27"/>
                  </a:lnTo>
                  <a:lnTo>
                    <a:pt x="4" y="33"/>
                  </a:lnTo>
                  <a:lnTo>
                    <a:pt x="4" y="40"/>
                  </a:lnTo>
                  <a:lnTo>
                    <a:pt x="6" y="55"/>
                  </a:lnTo>
                  <a:lnTo>
                    <a:pt x="8" y="70"/>
                  </a:lnTo>
                  <a:lnTo>
                    <a:pt x="10" y="87"/>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247" name="Freeform 239"/>
            <p:cNvSpPr>
              <a:spLocks/>
            </p:cNvSpPr>
            <p:nvPr/>
          </p:nvSpPr>
          <p:spPr bwMode="auto">
            <a:xfrm>
              <a:off x="4671" y="2637"/>
              <a:ext cx="43" cy="231"/>
            </a:xfrm>
            <a:custGeom>
              <a:avLst/>
              <a:gdLst>
                <a:gd name="T0" fmla="*/ 0 w 43"/>
                <a:gd name="T1" fmla="*/ 0 h 231"/>
                <a:gd name="T2" fmla="*/ 2 w 43"/>
                <a:gd name="T3" fmla="*/ 10 h 231"/>
                <a:gd name="T4" fmla="*/ 4 w 43"/>
                <a:gd name="T5" fmla="*/ 22 h 231"/>
                <a:gd name="T6" fmla="*/ 6 w 43"/>
                <a:gd name="T7" fmla="*/ 34 h 231"/>
                <a:gd name="T8" fmla="*/ 9 w 43"/>
                <a:gd name="T9" fmla="*/ 47 h 231"/>
                <a:gd name="T10" fmla="*/ 11 w 43"/>
                <a:gd name="T11" fmla="*/ 61 h 231"/>
                <a:gd name="T12" fmla="*/ 13 w 43"/>
                <a:gd name="T13" fmla="*/ 76 h 231"/>
                <a:gd name="T14" fmla="*/ 16 w 43"/>
                <a:gd name="T15" fmla="*/ 91 h 231"/>
                <a:gd name="T16" fmla="*/ 19 w 43"/>
                <a:gd name="T17" fmla="*/ 106 h 231"/>
                <a:gd name="T18" fmla="*/ 25 w 43"/>
                <a:gd name="T19" fmla="*/ 137 h 231"/>
                <a:gd name="T20" fmla="*/ 31 w 43"/>
                <a:gd name="T21" fmla="*/ 169 h 231"/>
                <a:gd name="T22" fmla="*/ 36 w 43"/>
                <a:gd name="T23" fmla="*/ 200 h 231"/>
                <a:gd name="T24" fmla="*/ 39 w 43"/>
                <a:gd name="T25" fmla="*/ 215 h 231"/>
                <a:gd name="T26" fmla="*/ 42 w 43"/>
                <a:gd name="T27" fmla="*/ 230 h 2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
                <a:gd name="T43" fmla="*/ 0 h 231"/>
                <a:gd name="T44" fmla="*/ 43 w 43"/>
                <a:gd name="T45" fmla="*/ 231 h 2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 h="231">
                  <a:moveTo>
                    <a:pt x="0" y="0"/>
                  </a:moveTo>
                  <a:lnTo>
                    <a:pt x="2" y="10"/>
                  </a:lnTo>
                  <a:lnTo>
                    <a:pt x="4" y="22"/>
                  </a:lnTo>
                  <a:lnTo>
                    <a:pt x="6" y="34"/>
                  </a:lnTo>
                  <a:lnTo>
                    <a:pt x="9" y="47"/>
                  </a:lnTo>
                  <a:lnTo>
                    <a:pt x="11" y="61"/>
                  </a:lnTo>
                  <a:lnTo>
                    <a:pt x="13" y="76"/>
                  </a:lnTo>
                  <a:lnTo>
                    <a:pt x="16" y="91"/>
                  </a:lnTo>
                  <a:lnTo>
                    <a:pt x="19" y="106"/>
                  </a:lnTo>
                  <a:lnTo>
                    <a:pt x="25" y="137"/>
                  </a:lnTo>
                  <a:lnTo>
                    <a:pt x="31" y="169"/>
                  </a:lnTo>
                  <a:lnTo>
                    <a:pt x="36" y="200"/>
                  </a:lnTo>
                  <a:lnTo>
                    <a:pt x="39" y="215"/>
                  </a:lnTo>
                  <a:lnTo>
                    <a:pt x="42" y="230"/>
                  </a:lnTo>
                </a:path>
              </a:pathLst>
            </a:custGeom>
            <a:solidFill>
              <a:srgbClr val="FFFFFF"/>
            </a:solidFill>
            <a:ln w="12700" cap="rnd">
              <a:solidFill>
                <a:schemeClr val="tx2"/>
              </a:solidFill>
              <a:round/>
              <a:headEnd type="none" w="sm" len="sm"/>
              <a:tailEnd type="none" w="sm" len="sm"/>
            </a:ln>
          </p:spPr>
          <p:txBody>
            <a:bodyPr/>
            <a:lstStyle/>
            <a:p>
              <a:endParaRPr lang="en-US"/>
            </a:p>
          </p:txBody>
        </p:sp>
        <p:sp>
          <p:nvSpPr>
            <p:cNvPr id="43248" name="Freeform 240"/>
            <p:cNvSpPr>
              <a:spLocks/>
            </p:cNvSpPr>
            <p:nvPr/>
          </p:nvSpPr>
          <p:spPr bwMode="auto">
            <a:xfrm>
              <a:off x="900" y="2791"/>
              <a:ext cx="8" cy="39"/>
            </a:xfrm>
            <a:custGeom>
              <a:avLst/>
              <a:gdLst>
                <a:gd name="T0" fmla="*/ 0 w 8"/>
                <a:gd name="T1" fmla="*/ 38 h 39"/>
                <a:gd name="T2" fmla="*/ 4 w 8"/>
                <a:gd name="T3" fmla="*/ 19 h 39"/>
                <a:gd name="T4" fmla="*/ 7 w 8"/>
                <a:gd name="T5" fmla="*/ 0 h 39"/>
                <a:gd name="T6" fmla="*/ 0 60000 65536"/>
                <a:gd name="T7" fmla="*/ 0 60000 65536"/>
                <a:gd name="T8" fmla="*/ 0 60000 65536"/>
                <a:gd name="T9" fmla="*/ 0 w 8"/>
                <a:gd name="T10" fmla="*/ 0 h 39"/>
                <a:gd name="T11" fmla="*/ 8 w 8"/>
                <a:gd name="T12" fmla="*/ 39 h 39"/>
              </a:gdLst>
              <a:ahLst/>
              <a:cxnLst>
                <a:cxn ang="T6">
                  <a:pos x="T0" y="T1"/>
                </a:cxn>
                <a:cxn ang="T7">
                  <a:pos x="T2" y="T3"/>
                </a:cxn>
                <a:cxn ang="T8">
                  <a:pos x="T4" y="T5"/>
                </a:cxn>
              </a:cxnLst>
              <a:rect l="T9" t="T10" r="T11" b="T12"/>
              <a:pathLst>
                <a:path w="8" h="39">
                  <a:moveTo>
                    <a:pt x="0" y="38"/>
                  </a:moveTo>
                  <a:lnTo>
                    <a:pt x="4" y="19"/>
                  </a:lnTo>
                  <a:lnTo>
                    <a:pt x="7" y="0"/>
                  </a:lnTo>
                </a:path>
              </a:pathLst>
            </a:custGeom>
            <a:solidFill>
              <a:srgbClr val="FFFFFF"/>
            </a:solidFill>
            <a:ln w="12700" cap="rnd">
              <a:solidFill>
                <a:srgbClr val="FE9B03"/>
              </a:solidFill>
              <a:round/>
              <a:headEnd type="none" w="sm" len="sm"/>
              <a:tailEnd type="none" w="sm" len="sm"/>
            </a:ln>
          </p:spPr>
          <p:txBody>
            <a:bodyPr/>
            <a:lstStyle/>
            <a:p>
              <a:endParaRPr lang="en-US"/>
            </a:p>
          </p:txBody>
        </p:sp>
        <p:sp>
          <p:nvSpPr>
            <p:cNvPr id="43249" name="Freeform 241"/>
            <p:cNvSpPr>
              <a:spLocks/>
            </p:cNvSpPr>
            <p:nvPr/>
          </p:nvSpPr>
          <p:spPr bwMode="auto">
            <a:xfrm>
              <a:off x="907" y="2752"/>
              <a:ext cx="5" cy="40"/>
            </a:xfrm>
            <a:custGeom>
              <a:avLst/>
              <a:gdLst>
                <a:gd name="T0" fmla="*/ 0 w 5"/>
                <a:gd name="T1" fmla="*/ 39 h 40"/>
                <a:gd name="T2" fmla="*/ 2 w 5"/>
                <a:gd name="T3" fmla="*/ 20 h 40"/>
                <a:gd name="T4" fmla="*/ 4 w 5"/>
                <a:gd name="T5" fmla="*/ 0 h 40"/>
                <a:gd name="T6" fmla="*/ 0 60000 65536"/>
                <a:gd name="T7" fmla="*/ 0 60000 65536"/>
                <a:gd name="T8" fmla="*/ 0 60000 65536"/>
                <a:gd name="T9" fmla="*/ 0 w 5"/>
                <a:gd name="T10" fmla="*/ 0 h 40"/>
                <a:gd name="T11" fmla="*/ 5 w 5"/>
                <a:gd name="T12" fmla="*/ 40 h 40"/>
              </a:gdLst>
              <a:ahLst/>
              <a:cxnLst>
                <a:cxn ang="T6">
                  <a:pos x="T0" y="T1"/>
                </a:cxn>
                <a:cxn ang="T7">
                  <a:pos x="T2" y="T3"/>
                </a:cxn>
                <a:cxn ang="T8">
                  <a:pos x="T4" y="T5"/>
                </a:cxn>
              </a:cxnLst>
              <a:rect l="T9" t="T10" r="T11" b="T12"/>
              <a:pathLst>
                <a:path w="5" h="40">
                  <a:moveTo>
                    <a:pt x="0" y="39"/>
                  </a:moveTo>
                  <a:lnTo>
                    <a:pt x="2" y="20"/>
                  </a:lnTo>
                  <a:lnTo>
                    <a:pt x="4" y="0"/>
                  </a:lnTo>
                </a:path>
              </a:pathLst>
            </a:custGeom>
            <a:solidFill>
              <a:srgbClr val="FFFFFF"/>
            </a:solidFill>
            <a:ln w="12700" cap="rnd">
              <a:solidFill>
                <a:srgbClr val="FE9B03"/>
              </a:solidFill>
              <a:round/>
              <a:headEnd type="none" w="sm" len="sm"/>
              <a:tailEnd type="none" w="sm" len="sm"/>
            </a:ln>
          </p:spPr>
          <p:txBody>
            <a:bodyPr/>
            <a:lstStyle/>
            <a:p>
              <a:endParaRPr lang="en-US"/>
            </a:p>
          </p:txBody>
        </p:sp>
        <p:sp>
          <p:nvSpPr>
            <p:cNvPr id="43250" name="Line 242"/>
            <p:cNvSpPr>
              <a:spLocks noChangeShapeType="1"/>
            </p:cNvSpPr>
            <p:nvPr/>
          </p:nvSpPr>
          <p:spPr bwMode="auto">
            <a:xfrm flipV="1">
              <a:off x="911" y="2709"/>
              <a:ext cx="4" cy="46"/>
            </a:xfrm>
            <a:prstGeom prst="line">
              <a:avLst/>
            </a:prstGeom>
            <a:noFill/>
            <a:ln w="12700">
              <a:solidFill>
                <a:srgbClr val="FE9B0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251" name="Line 243"/>
            <p:cNvSpPr>
              <a:spLocks noChangeShapeType="1"/>
            </p:cNvSpPr>
            <p:nvPr/>
          </p:nvSpPr>
          <p:spPr bwMode="auto">
            <a:xfrm flipV="1">
              <a:off x="916" y="2670"/>
              <a:ext cx="4" cy="46"/>
            </a:xfrm>
            <a:prstGeom prst="line">
              <a:avLst/>
            </a:prstGeom>
            <a:noFill/>
            <a:ln w="12700">
              <a:solidFill>
                <a:srgbClr val="FE9B0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252" name="Freeform 244"/>
            <p:cNvSpPr>
              <a:spLocks/>
            </p:cNvSpPr>
            <p:nvPr/>
          </p:nvSpPr>
          <p:spPr bwMode="auto">
            <a:xfrm>
              <a:off x="921" y="2636"/>
              <a:ext cx="9" cy="39"/>
            </a:xfrm>
            <a:custGeom>
              <a:avLst/>
              <a:gdLst>
                <a:gd name="T0" fmla="*/ 0 w 9"/>
                <a:gd name="T1" fmla="*/ 38 h 39"/>
                <a:gd name="T2" fmla="*/ 4 w 9"/>
                <a:gd name="T3" fmla="*/ 19 h 39"/>
                <a:gd name="T4" fmla="*/ 8 w 9"/>
                <a:gd name="T5" fmla="*/ 0 h 39"/>
                <a:gd name="T6" fmla="*/ 0 60000 65536"/>
                <a:gd name="T7" fmla="*/ 0 60000 65536"/>
                <a:gd name="T8" fmla="*/ 0 60000 65536"/>
                <a:gd name="T9" fmla="*/ 0 w 9"/>
                <a:gd name="T10" fmla="*/ 0 h 39"/>
                <a:gd name="T11" fmla="*/ 9 w 9"/>
                <a:gd name="T12" fmla="*/ 39 h 39"/>
              </a:gdLst>
              <a:ahLst/>
              <a:cxnLst>
                <a:cxn ang="T6">
                  <a:pos x="T0" y="T1"/>
                </a:cxn>
                <a:cxn ang="T7">
                  <a:pos x="T2" y="T3"/>
                </a:cxn>
                <a:cxn ang="T8">
                  <a:pos x="T4" y="T5"/>
                </a:cxn>
              </a:cxnLst>
              <a:rect l="T9" t="T10" r="T11" b="T12"/>
              <a:pathLst>
                <a:path w="9" h="39">
                  <a:moveTo>
                    <a:pt x="0" y="38"/>
                  </a:moveTo>
                  <a:lnTo>
                    <a:pt x="4" y="19"/>
                  </a:lnTo>
                  <a:lnTo>
                    <a:pt x="8" y="0"/>
                  </a:lnTo>
                </a:path>
              </a:pathLst>
            </a:custGeom>
            <a:solidFill>
              <a:srgbClr val="FFFFFF"/>
            </a:solidFill>
            <a:ln w="12700" cap="rnd">
              <a:solidFill>
                <a:srgbClr val="FE9B03"/>
              </a:solidFill>
              <a:round/>
              <a:headEnd type="none" w="sm" len="sm"/>
              <a:tailEnd type="none" w="sm" len="sm"/>
            </a:ln>
          </p:spPr>
          <p:txBody>
            <a:bodyPr/>
            <a:lstStyle/>
            <a:p>
              <a:endParaRPr lang="en-US"/>
            </a:p>
          </p:txBody>
        </p:sp>
        <p:sp>
          <p:nvSpPr>
            <p:cNvPr id="43253" name="Line 245"/>
            <p:cNvSpPr>
              <a:spLocks noChangeShapeType="1"/>
            </p:cNvSpPr>
            <p:nvPr/>
          </p:nvSpPr>
          <p:spPr bwMode="auto">
            <a:xfrm flipV="1">
              <a:off x="929" y="2593"/>
              <a:ext cx="6" cy="46"/>
            </a:xfrm>
            <a:prstGeom prst="line">
              <a:avLst/>
            </a:prstGeom>
            <a:noFill/>
            <a:ln w="12700">
              <a:solidFill>
                <a:srgbClr val="FE9B0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254" name="Freeform 246"/>
            <p:cNvSpPr>
              <a:spLocks/>
            </p:cNvSpPr>
            <p:nvPr/>
          </p:nvSpPr>
          <p:spPr bwMode="auto">
            <a:xfrm>
              <a:off x="936" y="2558"/>
              <a:ext cx="9" cy="40"/>
            </a:xfrm>
            <a:custGeom>
              <a:avLst/>
              <a:gdLst>
                <a:gd name="T0" fmla="*/ 0 w 9"/>
                <a:gd name="T1" fmla="*/ 39 h 40"/>
                <a:gd name="T2" fmla="*/ 1 w 9"/>
                <a:gd name="T3" fmla="*/ 30 h 40"/>
                <a:gd name="T4" fmla="*/ 2 w 9"/>
                <a:gd name="T5" fmla="*/ 20 h 40"/>
                <a:gd name="T6" fmla="*/ 3 w 9"/>
                <a:gd name="T7" fmla="*/ 10 h 40"/>
                <a:gd name="T8" fmla="*/ 5 w 9"/>
                <a:gd name="T9" fmla="*/ 5 h 40"/>
                <a:gd name="T10" fmla="*/ 8 w 9"/>
                <a:gd name="T11" fmla="*/ 0 h 40"/>
                <a:gd name="T12" fmla="*/ 0 60000 65536"/>
                <a:gd name="T13" fmla="*/ 0 60000 65536"/>
                <a:gd name="T14" fmla="*/ 0 60000 65536"/>
                <a:gd name="T15" fmla="*/ 0 60000 65536"/>
                <a:gd name="T16" fmla="*/ 0 60000 65536"/>
                <a:gd name="T17" fmla="*/ 0 60000 65536"/>
                <a:gd name="T18" fmla="*/ 0 w 9"/>
                <a:gd name="T19" fmla="*/ 0 h 40"/>
                <a:gd name="T20" fmla="*/ 9 w 9"/>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9" h="40">
                  <a:moveTo>
                    <a:pt x="0" y="39"/>
                  </a:moveTo>
                  <a:lnTo>
                    <a:pt x="1" y="30"/>
                  </a:lnTo>
                  <a:lnTo>
                    <a:pt x="2" y="20"/>
                  </a:lnTo>
                  <a:lnTo>
                    <a:pt x="3" y="10"/>
                  </a:lnTo>
                  <a:lnTo>
                    <a:pt x="5" y="5"/>
                  </a:lnTo>
                  <a:lnTo>
                    <a:pt x="8" y="0"/>
                  </a:lnTo>
                </a:path>
              </a:pathLst>
            </a:custGeom>
            <a:solidFill>
              <a:srgbClr val="FFFFFF"/>
            </a:solidFill>
            <a:ln w="12700" cap="rnd">
              <a:solidFill>
                <a:srgbClr val="FE9B03"/>
              </a:solidFill>
              <a:round/>
              <a:headEnd type="none" w="sm" len="sm"/>
              <a:tailEnd type="none" w="sm" len="sm"/>
            </a:ln>
          </p:spPr>
          <p:txBody>
            <a:bodyPr/>
            <a:lstStyle/>
            <a:p>
              <a:endParaRPr lang="en-US"/>
            </a:p>
          </p:txBody>
        </p:sp>
        <p:sp>
          <p:nvSpPr>
            <p:cNvPr id="43255" name="Freeform 247"/>
            <p:cNvSpPr>
              <a:spLocks/>
            </p:cNvSpPr>
            <p:nvPr/>
          </p:nvSpPr>
          <p:spPr bwMode="auto">
            <a:xfrm>
              <a:off x="944" y="2520"/>
              <a:ext cx="43" cy="39"/>
            </a:xfrm>
            <a:custGeom>
              <a:avLst/>
              <a:gdLst>
                <a:gd name="T0" fmla="*/ 0 w 43"/>
                <a:gd name="T1" fmla="*/ 38 h 39"/>
                <a:gd name="T2" fmla="*/ 3 w 43"/>
                <a:gd name="T3" fmla="*/ 33 h 39"/>
                <a:gd name="T4" fmla="*/ 8 w 43"/>
                <a:gd name="T5" fmla="*/ 28 h 39"/>
                <a:gd name="T6" fmla="*/ 15 w 43"/>
                <a:gd name="T7" fmla="*/ 24 h 39"/>
                <a:gd name="T8" fmla="*/ 21 w 43"/>
                <a:gd name="T9" fmla="*/ 19 h 39"/>
                <a:gd name="T10" fmla="*/ 27 w 43"/>
                <a:gd name="T11" fmla="*/ 14 h 39"/>
                <a:gd name="T12" fmla="*/ 33 w 43"/>
                <a:gd name="T13" fmla="*/ 9 h 39"/>
                <a:gd name="T14" fmla="*/ 38 w 43"/>
                <a:gd name="T15" fmla="*/ 5 h 39"/>
                <a:gd name="T16" fmla="*/ 42 w 43"/>
                <a:gd name="T17" fmla="*/ 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39"/>
                <a:gd name="T29" fmla="*/ 43 w 43"/>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39">
                  <a:moveTo>
                    <a:pt x="0" y="38"/>
                  </a:moveTo>
                  <a:lnTo>
                    <a:pt x="3" y="33"/>
                  </a:lnTo>
                  <a:lnTo>
                    <a:pt x="8" y="28"/>
                  </a:lnTo>
                  <a:lnTo>
                    <a:pt x="15" y="24"/>
                  </a:lnTo>
                  <a:lnTo>
                    <a:pt x="21" y="19"/>
                  </a:lnTo>
                  <a:lnTo>
                    <a:pt x="27" y="14"/>
                  </a:lnTo>
                  <a:lnTo>
                    <a:pt x="33" y="9"/>
                  </a:lnTo>
                  <a:lnTo>
                    <a:pt x="38" y="5"/>
                  </a:lnTo>
                  <a:lnTo>
                    <a:pt x="42" y="0"/>
                  </a:lnTo>
                </a:path>
              </a:pathLst>
            </a:custGeom>
            <a:solidFill>
              <a:srgbClr val="FFFFFF"/>
            </a:solidFill>
            <a:ln w="12700" cap="rnd">
              <a:solidFill>
                <a:srgbClr val="FE9B03"/>
              </a:solidFill>
              <a:round/>
              <a:headEnd type="none" w="sm" len="sm"/>
              <a:tailEnd type="none" w="sm" len="sm"/>
            </a:ln>
          </p:spPr>
          <p:txBody>
            <a:bodyPr/>
            <a:lstStyle/>
            <a:p>
              <a:endParaRPr lang="en-US"/>
            </a:p>
          </p:txBody>
        </p:sp>
        <p:sp>
          <p:nvSpPr>
            <p:cNvPr id="43256" name="Freeform 248"/>
            <p:cNvSpPr>
              <a:spLocks/>
            </p:cNvSpPr>
            <p:nvPr/>
          </p:nvSpPr>
          <p:spPr bwMode="auto">
            <a:xfrm>
              <a:off x="986" y="2481"/>
              <a:ext cx="4" cy="40"/>
            </a:xfrm>
            <a:custGeom>
              <a:avLst/>
              <a:gdLst>
                <a:gd name="T0" fmla="*/ 0 w 4"/>
                <a:gd name="T1" fmla="*/ 39 h 40"/>
                <a:gd name="T2" fmla="*/ 2 w 4"/>
                <a:gd name="T3" fmla="*/ 33 h 40"/>
                <a:gd name="T4" fmla="*/ 3 w 4"/>
                <a:gd name="T5" fmla="*/ 29 h 40"/>
                <a:gd name="T6" fmla="*/ 3 w 4"/>
                <a:gd name="T7" fmla="*/ 24 h 40"/>
                <a:gd name="T8" fmla="*/ 3 w 4"/>
                <a:gd name="T9" fmla="*/ 19 h 40"/>
                <a:gd name="T10" fmla="*/ 2 w 4"/>
                <a:gd name="T11" fmla="*/ 10 h 40"/>
                <a:gd name="T12" fmla="*/ 1 w 4"/>
                <a:gd name="T13" fmla="*/ 0 h 40"/>
                <a:gd name="T14" fmla="*/ 0 60000 65536"/>
                <a:gd name="T15" fmla="*/ 0 60000 65536"/>
                <a:gd name="T16" fmla="*/ 0 60000 65536"/>
                <a:gd name="T17" fmla="*/ 0 60000 65536"/>
                <a:gd name="T18" fmla="*/ 0 60000 65536"/>
                <a:gd name="T19" fmla="*/ 0 60000 65536"/>
                <a:gd name="T20" fmla="*/ 0 60000 65536"/>
                <a:gd name="T21" fmla="*/ 0 w 4"/>
                <a:gd name="T22" fmla="*/ 0 h 40"/>
                <a:gd name="T23" fmla="*/ 4 w 4"/>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0">
                  <a:moveTo>
                    <a:pt x="0" y="39"/>
                  </a:moveTo>
                  <a:lnTo>
                    <a:pt x="2" y="33"/>
                  </a:lnTo>
                  <a:lnTo>
                    <a:pt x="3" y="29"/>
                  </a:lnTo>
                  <a:lnTo>
                    <a:pt x="3" y="24"/>
                  </a:lnTo>
                  <a:lnTo>
                    <a:pt x="3" y="19"/>
                  </a:lnTo>
                  <a:lnTo>
                    <a:pt x="2" y="10"/>
                  </a:lnTo>
                  <a:lnTo>
                    <a:pt x="1" y="0"/>
                  </a:lnTo>
                </a:path>
              </a:pathLst>
            </a:custGeom>
            <a:solidFill>
              <a:srgbClr val="FFFFFF"/>
            </a:solidFill>
            <a:ln w="12700" cap="rnd">
              <a:solidFill>
                <a:srgbClr val="FE9B03"/>
              </a:solidFill>
              <a:round/>
              <a:headEnd type="none" w="sm" len="sm"/>
              <a:tailEnd type="none" w="sm" len="sm"/>
            </a:ln>
          </p:spPr>
          <p:txBody>
            <a:bodyPr/>
            <a:lstStyle/>
            <a:p>
              <a:endParaRPr lang="en-US"/>
            </a:p>
          </p:txBody>
        </p:sp>
        <p:sp>
          <p:nvSpPr>
            <p:cNvPr id="43257" name="Line 249"/>
            <p:cNvSpPr>
              <a:spLocks noChangeShapeType="1"/>
            </p:cNvSpPr>
            <p:nvPr/>
          </p:nvSpPr>
          <p:spPr bwMode="auto">
            <a:xfrm flipV="1">
              <a:off x="988" y="2438"/>
              <a:ext cx="1" cy="46"/>
            </a:xfrm>
            <a:prstGeom prst="line">
              <a:avLst/>
            </a:prstGeom>
            <a:noFill/>
            <a:ln w="12700">
              <a:solidFill>
                <a:srgbClr val="FE9B0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258" name="Line 250"/>
            <p:cNvSpPr>
              <a:spLocks noChangeShapeType="1"/>
            </p:cNvSpPr>
            <p:nvPr/>
          </p:nvSpPr>
          <p:spPr bwMode="auto">
            <a:xfrm flipV="1">
              <a:off x="990" y="2401"/>
              <a:ext cx="1" cy="45"/>
            </a:xfrm>
            <a:prstGeom prst="line">
              <a:avLst/>
            </a:prstGeom>
            <a:noFill/>
            <a:ln w="12700">
              <a:solidFill>
                <a:srgbClr val="FE9B0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259" name="Line 251"/>
            <p:cNvSpPr>
              <a:spLocks noChangeShapeType="1"/>
            </p:cNvSpPr>
            <p:nvPr/>
          </p:nvSpPr>
          <p:spPr bwMode="auto">
            <a:xfrm flipV="1">
              <a:off x="991" y="2361"/>
              <a:ext cx="0" cy="46"/>
            </a:xfrm>
            <a:prstGeom prst="line">
              <a:avLst/>
            </a:prstGeom>
            <a:noFill/>
            <a:ln w="12700">
              <a:solidFill>
                <a:srgbClr val="FE9B0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260" name="Line 252"/>
            <p:cNvSpPr>
              <a:spLocks noChangeShapeType="1"/>
            </p:cNvSpPr>
            <p:nvPr/>
          </p:nvSpPr>
          <p:spPr bwMode="auto">
            <a:xfrm flipV="1">
              <a:off x="992" y="2322"/>
              <a:ext cx="0" cy="46"/>
            </a:xfrm>
            <a:prstGeom prst="line">
              <a:avLst/>
            </a:prstGeom>
            <a:noFill/>
            <a:ln w="12700">
              <a:solidFill>
                <a:srgbClr val="FE9B0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261" name="Line 253"/>
            <p:cNvSpPr>
              <a:spLocks noChangeShapeType="1"/>
            </p:cNvSpPr>
            <p:nvPr/>
          </p:nvSpPr>
          <p:spPr bwMode="auto">
            <a:xfrm flipV="1">
              <a:off x="992" y="2285"/>
              <a:ext cx="0" cy="45"/>
            </a:xfrm>
            <a:prstGeom prst="line">
              <a:avLst/>
            </a:prstGeom>
            <a:noFill/>
            <a:ln w="12700">
              <a:solidFill>
                <a:srgbClr val="FE9B0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262" name="Line 254"/>
            <p:cNvSpPr>
              <a:spLocks noChangeShapeType="1"/>
            </p:cNvSpPr>
            <p:nvPr/>
          </p:nvSpPr>
          <p:spPr bwMode="auto">
            <a:xfrm flipV="1">
              <a:off x="993" y="2245"/>
              <a:ext cx="0" cy="46"/>
            </a:xfrm>
            <a:prstGeom prst="line">
              <a:avLst/>
            </a:prstGeom>
            <a:noFill/>
            <a:ln w="12700">
              <a:solidFill>
                <a:srgbClr val="FE9B0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263" name="Freeform 255"/>
            <p:cNvSpPr>
              <a:spLocks/>
            </p:cNvSpPr>
            <p:nvPr/>
          </p:nvSpPr>
          <p:spPr bwMode="auto">
            <a:xfrm>
              <a:off x="993" y="2210"/>
              <a:ext cx="2" cy="40"/>
            </a:xfrm>
            <a:custGeom>
              <a:avLst/>
              <a:gdLst>
                <a:gd name="T0" fmla="*/ 0 w 2"/>
                <a:gd name="T1" fmla="*/ 39 h 40"/>
                <a:gd name="T2" fmla="*/ 0 w 2"/>
                <a:gd name="T3" fmla="*/ 19 h 40"/>
                <a:gd name="T4" fmla="*/ 1 w 2"/>
                <a:gd name="T5" fmla="*/ 0 h 40"/>
                <a:gd name="T6" fmla="*/ 0 60000 65536"/>
                <a:gd name="T7" fmla="*/ 0 60000 65536"/>
                <a:gd name="T8" fmla="*/ 0 60000 65536"/>
                <a:gd name="T9" fmla="*/ 0 w 2"/>
                <a:gd name="T10" fmla="*/ 0 h 40"/>
                <a:gd name="T11" fmla="*/ 2 w 2"/>
                <a:gd name="T12" fmla="*/ 40 h 40"/>
              </a:gdLst>
              <a:ahLst/>
              <a:cxnLst>
                <a:cxn ang="T6">
                  <a:pos x="T0" y="T1"/>
                </a:cxn>
                <a:cxn ang="T7">
                  <a:pos x="T2" y="T3"/>
                </a:cxn>
                <a:cxn ang="T8">
                  <a:pos x="T4" y="T5"/>
                </a:cxn>
              </a:cxnLst>
              <a:rect l="T9" t="T10" r="T11" b="T12"/>
              <a:pathLst>
                <a:path w="2" h="40">
                  <a:moveTo>
                    <a:pt x="0" y="39"/>
                  </a:moveTo>
                  <a:lnTo>
                    <a:pt x="0" y="19"/>
                  </a:lnTo>
                  <a:lnTo>
                    <a:pt x="1" y="0"/>
                  </a:lnTo>
                </a:path>
              </a:pathLst>
            </a:custGeom>
            <a:solidFill>
              <a:srgbClr val="FFFFFF"/>
            </a:solidFill>
            <a:ln w="12700" cap="rnd">
              <a:solidFill>
                <a:srgbClr val="FE9B03"/>
              </a:solidFill>
              <a:round/>
              <a:headEnd type="none" w="sm" len="sm"/>
              <a:tailEnd type="none" w="sm" len="sm"/>
            </a:ln>
          </p:spPr>
          <p:txBody>
            <a:bodyPr/>
            <a:lstStyle/>
            <a:p>
              <a:endParaRPr lang="en-US"/>
            </a:p>
          </p:txBody>
        </p:sp>
        <p:sp>
          <p:nvSpPr>
            <p:cNvPr id="43264" name="Line 256"/>
            <p:cNvSpPr>
              <a:spLocks noChangeShapeType="1"/>
            </p:cNvSpPr>
            <p:nvPr/>
          </p:nvSpPr>
          <p:spPr bwMode="auto">
            <a:xfrm flipV="1">
              <a:off x="994" y="2167"/>
              <a:ext cx="0" cy="46"/>
            </a:xfrm>
            <a:prstGeom prst="line">
              <a:avLst/>
            </a:prstGeom>
            <a:noFill/>
            <a:ln w="12700">
              <a:solidFill>
                <a:srgbClr val="FE9B0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265" name="Line 257"/>
            <p:cNvSpPr>
              <a:spLocks noChangeShapeType="1"/>
            </p:cNvSpPr>
            <p:nvPr/>
          </p:nvSpPr>
          <p:spPr bwMode="auto">
            <a:xfrm flipV="1">
              <a:off x="994" y="2130"/>
              <a:ext cx="0" cy="45"/>
            </a:xfrm>
            <a:prstGeom prst="line">
              <a:avLst/>
            </a:prstGeom>
            <a:noFill/>
            <a:ln w="12700">
              <a:solidFill>
                <a:srgbClr val="FE9B0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266" name="Line 258"/>
            <p:cNvSpPr>
              <a:spLocks noChangeShapeType="1"/>
            </p:cNvSpPr>
            <p:nvPr/>
          </p:nvSpPr>
          <p:spPr bwMode="auto">
            <a:xfrm flipV="1">
              <a:off x="995" y="2090"/>
              <a:ext cx="0" cy="46"/>
            </a:xfrm>
            <a:prstGeom prst="line">
              <a:avLst/>
            </a:prstGeom>
            <a:noFill/>
            <a:ln w="12700">
              <a:solidFill>
                <a:srgbClr val="FE9B0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267" name="Line 259"/>
            <p:cNvSpPr>
              <a:spLocks noChangeShapeType="1"/>
            </p:cNvSpPr>
            <p:nvPr/>
          </p:nvSpPr>
          <p:spPr bwMode="auto">
            <a:xfrm flipV="1">
              <a:off x="996" y="2051"/>
              <a:ext cx="0" cy="46"/>
            </a:xfrm>
            <a:prstGeom prst="line">
              <a:avLst/>
            </a:prstGeom>
            <a:noFill/>
            <a:ln w="12700">
              <a:solidFill>
                <a:srgbClr val="FE9B0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268" name="Line 260"/>
            <p:cNvSpPr>
              <a:spLocks noChangeShapeType="1"/>
            </p:cNvSpPr>
            <p:nvPr/>
          </p:nvSpPr>
          <p:spPr bwMode="auto">
            <a:xfrm flipV="1">
              <a:off x="997" y="2012"/>
              <a:ext cx="0" cy="46"/>
            </a:xfrm>
            <a:prstGeom prst="line">
              <a:avLst/>
            </a:prstGeom>
            <a:noFill/>
            <a:ln w="12700">
              <a:solidFill>
                <a:srgbClr val="FE9B0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269" name="Line 261"/>
            <p:cNvSpPr>
              <a:spLocks noChangeShapeType="1"/>
            </p:cNvSpPr>
            <p:nvPr/>
          </p:nvSpPr>
          <p:spPr bwMode="auto">
            <a:xfrm flipV="1">
              <a:off x="997" y="1975"/>
              <a:ext cx="0" cy="45"/>
            </a:xfrm>
            <a:prstGeom prst="line">
              <a:avLst/>
            </a:prstGeom>
            <a:noFill/>
            <a:ln w="12700">
              <a:solidFill>
                <a:srgbClr val="FE9B0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270" name="Freeform 262"/>
            <p:cNvSpPr>
              <a:spLocks/>
            </p:cNvSpPr>
            <p:nvPr/>
          </p:nvSpPr>
          <p:spPr bwMode="auto">
            <a:xfrm>
              <a:off x="998" y="1939"/>
              <a:ext cx="3" cy="40"/>
            </a:xfrm>
            <a:custGeom>
              <a:avLst/>
              <a:gdLst>
                <a:gd name="T0" fmla="*/ 0 w 3"/>
                <a:gd name="T1" fmla="*/ 39 h 40"/>
                <a:gd name="T2" fmla="*/ 1 w 3"/>
                <a:gd name="T3" fmla="*/ 19 h 40"/>
                <a:gd name="T4" fmla="*/ 2 w 3"/>
                <a:gd name="T5" fmla="*/ 0 h 40"/>
                <a:gd name="T6" fmla="*/ 0 60000 65536"/>
                <a:gd name="T7" fmla="*/ 0 60000 65536"/>
                <a:gd name="T8" fmla="*/ 0 60000 65536"/>
                <a:gd name="T9" fmla="*/ 0 w 3"/>
                <a:gd name="T10" fmla="*/ 0 h 40"/>
                <a:gd name="T11" fmla="*/ 3 w 3"/>
                <a:gd name="T12" fmla="*/ 40 h 40"/>
              </a:gdLst>
              <a:ahLst/>
              <a:cxnLst>
                <a:cxn ang="T6">
                  <a:pos x="T0" y="T1"/>
                </a:cxn>
                <a:cxn ang="T7">
                  <a:pos x="T2" y="T3"/>
                </a:cxn>
                <a:cxn ang="T8">
                  <a:pos x="T4" y="T5"/>
                </a:cxn>
              </a:cxnLst>
              <a:rect l="T9" t="T10" r="T11" b="T12"/>
              <a:pathLst>
                <a:path w="3" h="40">
                  <a:moveTo>
                    <a:pt x="0" y="39"/>
                  </a:moveTo>
                  <a:lnTo>
                    <a:pt x="1" y="19"/>
                  </a:lnTo>
                  <a:lnTo>
                    <a:pt x="2" y="0"/>
                  </a:lnTo>
                </a:path>
              </a:pathLst>
            </a:custGeom>
            <a:solidFill>
              <a:srgbClr val="FFFFFF"/>
            </a:solidFill>
            <a:ln w="12700" cap="rnd">
              <a:solidFill>
                <a:srgbClr val="FE9B03"/>
              </a:solidFill>
              <a:round/>
              <a:headEnd type="none" w="sm" len="sm"/>
              <a:tailEnd type="none" w="sm" len="sm"/>
            </a:ln>
          </p:spPr>
          <p:txBody>
            <a:bodyPr/>
            <a:lstStyle/>
            <a:p>
              <a:endParaRPr lang="en-US"/>
            </a:p>
          </p:txBody>
        </p:sp>
        <p:sp>
          <p:nvSpPr>
            <p:cNvPr id="43271" name="Freeform 263"/>
            <p:cNvSpPr>
              <a:spLocks/>
            </p:cNvSpPr>
            <p:nvPr/>
          </p:nvSpPr>
          <p:spPr bwMode="auto">
            <a:xfrm>
              <a:off x="1000" y="1900"/>
              <a:ext cx="1" cy="40"/>
            </a:xfrm>
            <a:custGeom>
              <a:avLst/>
              <a:gdLst>
                <a:gd name="T0" fmla="*/ 0 w 1"/>
                <a:gd name="T1" fmla="*/ 39 h 40"/>
                <a:gd name="T2" fmla="*/ 0 w 1"/>
                <a:gd name="T3" fmla="*/ 20 h 40"/>
                <a:gd name="T4" fmla="*/ 0 w 1"/>
                <a:gd name="T5" fmla="*/ 0 h 40"/>
                <a:gd name="T6" fmla="*/ 0 60000 65536"/>
                <a:gd name="T7" fmla="*/ 0 60000 65536"/>
                <a:gd name="T8" fmla="*/ 0 60000 65536"/>
                <a:gd name="T9" fmla="*/ 0 w 1"/>
                <a:gd name="T10" fmla="*/ 0 h 40"/>
                <a:gd name="T11" fmla="*/ 1 w 1"/>
                <a:gd name="T12" fmla="*/ 40 h 40"/>
              </a:gdLst>
              <a:ahLst/>
              <a:cxnLst>
                <a:cxn ang="T6">
                  <a:pos x="T0" y="T1"/>
                </a:cxn>
                <a:cxn ang="T7">
                  <a:pos x="T2" y="T3"/>
                </a:cxn>
                <a:cxn ang="T8">
                  <a:pos x="T4" y="T5"/>
                </a:cxn>
              </a:cxnLst>
              <a:rect l="T9" t="T10" r="T11" b="T12"/>
              <a:pathLst>
                <a:path w="1" h="40">
                  <a:moveTo>
                    <a:pt x="0" y="39"/>
                  </a:moveTo>
                  <a:lnTo>
                    <a:pt x="0" y="20"/>
                  </a:lnTo>
                  <a:lnTo>
                    <a:pt x="0" y="0"/>
                  </a:lnTo>
                </a:path>
              </a:pathLst>
            </a:custGeom>
            <a:solidFill>
              <a:srgbClr val="FFFFFF"/>
            </a:solidFill>
            <a:ln w="12700" cap="rnd">
              <a:solidFill>
                <a:srgbClr val="FE9B03"/>
              </a:solidFill>
              <a:round/>
              <a:headEnd type="none" w="sm" len="sm"/>
              <a:tailEnd type="none" w="sm" len="sm"/>
            </a:ln>
          </p:spPr>
          <p:txBody>
            <a:bodyPr/>
            <a:lstStyle/>
            <a:p>
              <a:endParaRPr lang="en-US"/>
            </a:p>
          </p:txBody>
        </p:sp>
        <p:sp>
          <p:nvSpPr>
            <p:cNvPr id="43272" name="Freeform 264"/>
            <p:cNvSpPr>
              <a:spLocks/>
            </p:cNvSpPr>
            <p:nvPr/>
          </p:nvSpPr>
          <p:spPr bwMode="auto">
            <a:xfrm>
              <a:off x="1000" y="1861"/>
              <a:ext cx="3" cy="40"/>
            </a:xfrm>
            <a:custGeom>
              <a:avLst/>
              <a:gdLst>
                <a:gd name="T0" fmla="*/ 0 w 3"/>
                <a:gd name="T1" fmla="*/ 39 h 40"/>
                <a:gd name="T2" fmla="*/ 1 w 3"/>
                <a:gd name="T3" fmla="*/ 20 h 40"/>
                <a:gd name="T4" fmla="*/ 2 w 3"/>
                <a:gd name="T5" fmla="*/ 0 h 40"/>
                <a:gd name="T6" fmla="*/ 0 60000 65536"/>
                <a:gd name="T7" fmla="*/ 0 60000 65536"/>
                <a:gd name="T8" fmla="*/ 0 60000 65536"/>
                <a:gd name="T9" fmla="*/ 0 w 3"/>
                <a:gd name="T10" fmla="*/ 0 h 40"/>
                <a:gd name="T11" fmla="*/ 3 w 3"/>
                <a:gd name="T12" fmla="*/ 40 h 40"/>
              </a:gdLst>
              <a:ahLst/>
              <a:cxnLst>
                <a:cxn ang="T6">
                  <a:pos x="T0" y="T1"/>
                </a:cxn>
                <a:cxn ang="T7">
                  <a:pos x="T2" y="T3"/>
                </a:cxn>
                <a:cxn ang="T8">
                  <a:pos x="T4" y="T5"/>
                </a:cxn>
              </a:cxnLst>
              <a:rect l="T9" t="T10" r="T11" b="T12"/>
              <a:pathLst>
                <a:path w="3" h="40">
                  <a:moveTo>
                    <a:pt x="0" y="39"/>
                  </a:moveTo>
                  <a:lnTo>
                    <a:pt x="1" y="20"/>
                  </a:lnTo>
                  <a:lnTo>
                    <a:pt x="2" y="0"/>
                  </a:lnTo>
                </a:path>
              </a:pathLst>
            </a:custGeom>
            <a:solidFill>
              <a:srgbClr val="FFFFFF"/>
            </a:solidFill>
            <a:ln w="12700" cap="rnd">
              <a:solidFill>
                <a:srgbClr val="FE9B03"/>
              </a:solidFill>
              <a:round/>
              <a:headEnd type="none" w="sm" len="sm"/>
              <a:tailEnd type="none" w="sm" len="sm"/>
            </a:ln>
          </p:spPr>
          <p:txBody>
            <a:bodyPr/>
            <a:lstStyle/>
            <a:p>
              <a:endParaRPr lang="en-US"/>
            </a:p>
          </p:txBody>
        </p:sp>
        <p:sp>
          <p:nvSpPr>
            <p:cNvPr id="43273" name="Freeform 265"/>
            <p:cNvSpPr>
              <a:spLocks/>
            </p:cNvSpPr>
            <p:nvPr/>
          </p:nvSpPr>
          <p:spPr bwMode="auto">
            <a:xfrm>
              <a:off x="1002" y="1823"/>
              <a:ext cx="1" cy="39"/>
            </a:xfrm>
            <a:custGeom>
              <a:avLst/>
              <a:gdLst>
                <a:gd name="T0" fmla="*/ 0 w 1"/>
                <a:gd name="T1" fmla="*/ 38 h 39"/>
                <a:gd name="T2" fmla="*/ 0 w 1"/>
                <a:gd name="T3" fmla="*/ 19 h 39"/>
                <a:gd name="T4" fmla="*/ 0 w 1"/>
                <a:gd name="T5" fmla="*/ 9 h 39"/>
                <a:gd name="T6" fmla="*/ 0 w 1"/>
                <a:gd name="T7" fmla="*/ 0 h 39"/>
                <a:gd name="T8" fmla="*/ 0 60000 65536"/>
                <a:gd name="T9" fmla="*/ 0 60000 65536"/>
                <a:gd name="T10" fmla="*/ 0 60000 65536"/>
                <a:gd name="T11" fmla="*/ 0 60000 65536"/>
                <a:gd name="T12" fmla="*/ 0 w 1"/>
                <a:gd name="T13" fmla="*/ 0 h 39"/>
                <a:gd name="T14" fmla="*/ 1 w 1"/>
                <a:gd name="T15" fmla="*/ 39 h 39"/>
              </a:gdLst>
              <a:ahLst/>
              <a:cxnLst>
                <a:cxn ang="T8">
                  <a:pos x="T0" y="T1"/>
                </a:cxn>
                <a:cxn ang="T9">
                  <a:pos x="T2" y="T3"/>
                </a:cxn>
                <a:cxn ang="T10">
                  <a:pos x="T4" y="T5"/>
                </a:cxn>
                <a:cxn ang="T11">
                  <a:pos x="T6" y="T7"/>
                </a:cxn>
              </a:cxnLst>
              <a:rect l="T12" t="T13" r="T14" b="T15"/>
              <a:pathLst>
                <a:path w="1" h="39">
                  <a:moveTo>
                    <a:pt x="0" y="38"/>
                  </a:moveTo>
                  <a:lnTo>
                    <a:pt x="0" y="19"/>
                  </a:lnTo>
                  <a:lnTo>
                    <a:pt x="0" y="9"/>
                  </a:lnTo>
                  <a:lnTo>
                    <a:pt x="0" y="0"/>
                  </a:lnTo>
                </a:path>
              </a:pathLst>
            </a:custGeom>
            <a:solidFill>
              <a:srgbClr val="FFFFFF"/>
            </a:solidFill>
            <a:ln w="12700" cap="rnd">
              <a:solidFill>
                <a:srgbClr val="FE9B03"/>
              </a:solidFill>
              <a:round/>
              <a:headEnd type="none" w="sm" len="sm"/>
              <a:tailEnd type="none" w="sm" len="sm"/>
            </a:ln>
          </p:spPr>
          <p:txBody>
            <a:bodyPr/>
            <a:lstStyle/>
            <a:p>
              <a:endParaRPr lang="en-US"/>
            </a:p>
          </p:txBody>
        </p:sp>
        <p:sp>
          <p:nvSpPr>
            <p:cNvPr id="43274" name="Freeform 266"/>
            <p:cNvSpPr>
              <a:spLocks/>
            </p:cNvSpPr>
            <p:nvPr/>
          </p:nvSpPr>
          <p:spPr bwMode="auto">
            <a:xfrm>
              <a:off x="1002" y="1784"/>
              <a:ext cx="7" cy="40"/>
            </a:xfrm>
            <a:custGeom>
              <a:avLst/>
              <a:gdLst>
                <a:gd name="T0" fmla="*/ 0 w 7"/>
                <a:gd name="T1" fmla="*/ 39 h 40"/>
                <a:gd name="T2" fmla="*/ 1 w 7"/>
                <a:gd name="T3" fmla="*/ 30 h 40"/>
                <a:gd name="T4" fmla="*/ 3 w 7"/>
                <a:gd name="T5" fmla="*/ 20 h 40"/>
                <a:gd name="T6" fmla="*/ 5 w 7"/>
                <a:gd name="T7" fmla="*/ 10 h 40"/>
                <a:gd name="T8" fmla="*/ 6 w 7"/>
                <a:gd name="T9" fmla="*/ 0 h 40"/>
                <a:gd name="T10" fmla="*/ 0 60000 65536"/>
                <a:gd name="T11" fmla="*/ 0 60000 65536"/>
                <a:gd name="T12" fmla="*/ 0 60000 65536"/>
                <a:gd name="T13" fmla="*/ 0 60000 65536"/>
                <a:gd name="T14" fmla="*/ 0 60000 65536"/>
                <a:gd name="T15" fmla="*/ 0 w 7"/>
                <a:gd name="T16" fmla="*/ 0 h 40"/>
                <a:gd name="T17" fmla="*/ 7 w 7"/>
                <a:gd name="T18" fmla="*/ 40 h 40"/>
              </a:gdLst>
              <a:ahLst/>
              <a:cxnLst>
                <a:cxn ang="T10">
                  <a:pos x="T0" y="T1"/>
                </a:cxn>
                <a:cxn ang="T11">
                  <a:pos x="T2" y="T3"/>
                </a:cxn>
                <a:cxn ang="T12">
                  <a:pos x="T4" y="T5"/>
                </a:cxn>
                <a:cxn ang="T13">
                  <a:pos x="T6" y="T7"/>
                </a:cxn>
                <a:cxn ang="T14">
                  <a:pos x="T8" y="T9"/>
                </a:cxn>
              </a:cxnLst>
              <a:rect l="T15" t="T16" r="T17" b="T18"/>
              <a:pathLst>
                <a:path w="7" h="40">
                  <a:moveTo>
                    <a:pt x="0" y="39"/>
                  </a:moveTo>
                  <a:lnTo>
                    <a:pt x="1" y="30"/>
                  </a:lnTo>
                  <a:lnTo>
                    <a:pt x="3" y="20"/>
                  </a:lnTo>
                  <a:lnTo>
                    <a:pt x="5" y="10"/>
                  </a:lnTo>
                  <a:lnTo>
                    <a:pt x="6" y="0"/>
                  </a:lnTo>
                </a:path>
              </a:pathLst>
            </a:custGeom>
            <a:solidFill>
              <a:srgbClr val="FFFFFF"/>
            </a:solidFill>
            <a:ln w="12700" cap="rnd">
              <a:solidFill>
                <a:srgbClr val="FE9B03"/>
              </a:solidFill>
              <a:round/>
              <a:headEnd type="none" w="sm" len="sm"/>
              <a:tailEnd type="none" w="sm" len="sm"/>
            </a:ln>
          </p:spPr>
          <p:txBody>
            <a:bodyPr/>
            <a:lstStyle/>
            <a:p>
              <a:endParaRPr lang="en-US"/>
            </a:p>
          </p:txBody>
        </p:sp>
        <p:sp>
          <p:nvSpPr>
            <p:cNvPr id="43275" name="Freeform 267"/>
            <p:cNvSpPr>
              <a:spLocks/>
            </p:cNvSpPr>
            <p:nvPr/>
          </p:nvSpPr>
          <p:spPr bwMode="auto">
            <a:xfrm>
              <a:off x="1008" y="1745"/>
              <a:ext cx="1" cy="40"/>
            </a:xfrm>
            <a:custGeom>
              <a:avLst/>
              <a:gdLst>
                <a:gd name="T0" fmla="*/ 0 w 1"/>
                <a:gd name="T1" fmla="*/ 39 h 40"/>
                <a:gd name="T2" fmla="*/ 0 w 1"/>
                <a:gd name="T3" fmla="*/ 30 h 40"/>
                <a:gd name="T4" fmla="*/ 0 w 1"/>
                <a:gd name="T5" fmla="*/ 20 h 40"/>
                <a:gd name="T6" fmla="*/ 0 w 1"/>
                <a:gd name="T7" fmla="*/ 10 h 40"/>
                <a:gd name="T8" fmla="*/ 0 w 1"/>
                <a:gd name="T9" fmla="*/ 0 h 40"/>
                <a:gd name="T10" fmla="*/ 0 60000 65536"/>
                <a:gd name="T11" fmla="*/ 0 60000 65536"/>
                <a:gd name="T12" fmla="*/ 0 60000 65536"/>
                <a:gd name="T13" fmla="*/ 0 60000 65536"/>
                <a:gd name="T14" fmla="*/ 0 60000 65536"/>
                <a:gd name="T15" fmla="*/ 0 w 1"/>
                <a:gd name="T16" fmla="*/ 0 h 40"/>
                <a:gd name="T17" fmla="*/ 1 w 1"/>
                <a:gd name="T18" fmla="*/ 40 h 40"/>
              </a:gdLst>
              <a:ahLst/>
              <a:cxnLst>
                <a:cxn ang="T10">
                  <a:pos x="T0" y="T1"/>
                </a:cxn>
                <a:cxn ang="T11">
                  <a:pos x="T2" y="T3"/>
                </a:cxn>
                <a:cxn ang="T12">
                  <a:pos x="T4" y="T5"/>
                </a:cxn>
                <a:cxn ang="T13">
                  <a:pos x="T6" y="T7"/>
                </a:cxn>
                <a:cxn ang="T14">
                  <a:pos x="T8" y="T9"/>
                </a:cxn>
              </a:cxnLst>
              <a:rect l="T15" t="T16" r="T17" b="T18"/>
              <a:pathLst>
                <a:path w="1" h="40">
                  <a:moveTo>
                    <a:pt x="0" y="39"/>
                  </a:moveTo>
                  <a:lnTo>
                    <a:pt x="0" y="30"/>
                  </a:lnTo>
                  <a:lnTo>
                    <a:pt x="0" y="20"/>
                  </a:lnTo>
                  <a:lnTo>
                    <a:pt x="0" y="10"/>
                  </a:lnTo>
                  <a:lnTo>
                    <a:pt x="0" y="0"/>
                  </a:lnTo>
                </a:path>
              </a:pathLst>
            </a:custGeom>
            <a:solidFill>
              <a:srgbClr val="FFFFFF"/>
            </a:solidFill>
            <a:ln w="12700" cap="rnd">
              <a:solidFill>
                <a:srgbClr val="FE9B03"/>
              </a:solidFill>
              <a:round/>
              <a:headEnd type="none" w="sm" len="sm"/>
              <a:tailEnd type="none" w="sm" len="sm"/>
            </a:ln>
          </p:spPr>
          <p:txBody>
            <a:bodyPr/>
            <a:lstStyle/>
            <a:p>
              <a:endParaRPr lang="en-US"/>
            </a:p>
          </p:txBody>
        </p:sp>
        <p:sp>
          <p:nvSpPr>
            <p:cNvPr id="43276" name="Freeform 268"/>
            <p:cNvSpPr>
              <a:spLocks/>
            </p:cNvSpPr>
            <p:nvPr/>
          </p:nvSpPr>
          <p:spPr bwMode="auto">
            <a:xfrm>
              <a:off x="1008" y="1706"/>
              <a:ext cx="5" cy="40"/>
            </a:xfrm>
            <a:custGeom>
              <a:avLst/>
              <a:gdLst>
                <a:gd name="T0" fmla="*/ 0 w 5"/>
                <a:gd name="T1" fmla="*/ 39 h 40"/>
                <a:gd name="T2" fmla="*/ 2 w 5"/>
                <a:gd name="T3" fmla="*/ 20 h 40"/>
                <a:gd name="T4" fmla="*/ 4 w 5"/>
                <a:gd name="T5" fmla="*/ 0 h 40"/>
                <a:gd name="T6" fmla="*/ 0 60000 65536"/>
                <a:gd name="T7" fmla="*/ 0 60000 65536"/>
                <a:gd name="T8" fmla="*/ 0 60000 65536"/>
                <a:gd name="T9" fmla="*/ 0 w 5"/>
                <a:gd name="T10" fmla="*/ 0 h 40"/>
                <a:gd name="T11" fmla="*/ 5 w 5"/>
                <a:gd name="T12" fmla="*/ 40 h 40"/>
              </a:gdLst>
              <a:ahLst/>
              <a:cxnLst>
                <a:cxn ang="T6">
                  <a:pos x="T0" y="T1"/>
                </a:cxn>
                <a:cxn ang="T7">
                  <a:pos x="T2" y="T3"/>
                </a:cxn>
                <a:cxn ang="T8">
                  <a:pos x="T4" y="T5"/>
                </a:cxn>
              </a:cxnLst>
              <a:rect l="T9" t="T10" r="T11" b="T12"/>
              <a:pathLst>
                <a:path w="5" h="40">
                  <a:moveTo>
                    <a:pt x="0" y="39"/>
                  </a:moveTo>
                  <a:lnTo>
                    <a:pt x="2" y="20"/>
                  </a:lnTo>
                  <a:lnTo>
                    <a:pt x="4" y="0"/>
                  </a:lnTo>
                </a:path>
              </a:pathLst>
            </a:custGeom>
            <a:solidFill>
              <a:srgbClr val="FFFFFF"/>
            </a:solidFill>
            <a:ln w="12700" cap="rnd">
              <a:solidFill>
                <a:srgbClr val="FE9B03"/>
              </a:solidFill>
              <a:round/>
              <a:headEnd type="none" w="sm" len="sm"/>
              <a:tailEnd type="none" w="sm" len="sm"/>
            </a:ln>
          </p:spPr>
          <p:txBody>
            <a:bodyPr/>
            <a:lstStyle/>
            <a:p>
              <a:endParaRPr lang="en-US"/>
            </a:p>
          </p:txBody>
        </p:sp>
        <p:sp>
          <p:nvSpPr>
            <p:cNvPr id="43277" name="Freeform 269"/>
            <p:cNvSpPr>
              <a:spLocks/>
            </p:cNvSpPr>
            <p:nvPr/>
          </p:nvSpPr>
          <p:spPr bwMode="auto">
            <a:xfrm>
              <a:off x="1012" y="1668"/>
              <a:ext cx="2" cy="39"/>
            </a:xfrm>
            <a:custGeom>
              <a:avLst/>
              <a:gdLst>
                <a:gd name="T0" fmla="*/ 0 w 2"/>
                <a:gd name="T1" fmla="*/ 38 h 39"/>
                <a:gd name="T2" fmla="*/ 1 w 2"/>
                <a:gd name="T3" fmla="*/ 19 h 39"/>
                <a:gd name="T4" fmla="*/ 1 w 2"/>
                <a:gd name="T5" fmla="*/ 0 h 39"/>
                <a:gd name="T6" fmla="*/ 0 60000 65536"/>
                <a:gd name="T7" fmla="*/ 0 60000 65536"/>
                <a:gd name="T8" fmla="*/ 0 60000 65536"/>
                <a:gd name="T9" fmla="*/ 0 w 2"/>
                <a:gd name="T10" fmla="*/ 0 h 39"/>
                <a:gd name="T11" fmla="*/ 2 w 2"/>
                <a:gd name="T12" fmla="*/ 39 h 39"/>
              </a:gdLst>
              <a:ahLst/>
              <a:cxnLst>
                <a:cxn ang="T6">
                  <a:pos x="T0" y="T1"/>
                </a:cxn>
                <a:cxn ang="T7">
                  <a:pos x="T2" y="T3"/>
                </a:cxn>
                <a:cxn ang="T8">
                  <a:pos x="T4" y="T5"/>
                </a:cxn>
              </a:cxnLst>
              <a:rect l="T9" t="T10" r="T11" b="T12"/>
              <a:pathLst>
                <a:path w="2" h="39">
                  <a:moveTo>
                    <a:pt x="0" y="38"/>
                  </a:moveTo>
                  <a:lnTo>
                    <a:pt x="1" y="19"/>
                  </a:lnTo>
                  <a:lnTo>
                    <a:pt x="1" y="0"/>
                  </a:lnTo>
                </a:path>
              </a:pathLst>
            </a:custGeom>
            <a:solidFill>
              <a:srgbClr val="FFFFFF"/>
            </a:solidFill>
            <a:ln w="12700" cap="rnd">
              <a:solidFill>
                <a:srgbClr val="FE9B03"/>
              </a:solidFill>
              <a:round/>
              <a:headEnd type="none" w="sm" len="sm"/>
              <a:tailEnd type="none" w="sm" len="sm"/>
            </a:ln>
          </p:spPr>
          <p:txBody>
            <a:bodyPr/>
            <a:lstStyle/>
            <a:p>
              <a:endParaRPr lang="en-US"/>
            </a:p>
          </p:txBody>
        </p:sp>
        <p:sp>
          <p:nvSpPr>
            <p:cNvPr id="43278" name="Line 270"/>
            <p:cNvSpPr>
              <a:spLocks noChangeShapeType="1"/>
            </p:cNvSpPr>
            <p:nvPr/>
          </p:nvSpPr>
          <p:spPr bwMode="auto">
            <a:xfrm flipV="1">
              <a:off x="1013" y="1625"/>
              <a:ext cx="0" cy="46"/>
            </a:xfrm>
            <a:prstGeom prst="line">
              <a:avLst/>
            </a:prstGeom>
            <a:noFill/>
            <a:ln w="12700">
              <a:solidFill>
                <a:srgbClr val="FE9B0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279" name="Line 271"/>
            <p:cNvSpPr>
              <a:spLocks noChangeShapeType="1"/>
            </p:cNvSpPr>
            <p:nvPr/>
          </p:nvSpPr>
          <p:spPr bwMode="auto">
            <a:xfrm flipV="1">
              <a:off x="1014" y="1586"/>
              <a:ext cx="0" cy="46"/>
            </a:xfrm>
            <a:prstGeom prst="line">
              <a:avLst/>
            </a:prstGeom>
            <a:noFill/>
            <a:ln w="12700">
              <a:solidFill>
                <a:srgbClr val="FE9B0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280" name="Line 272"/>
            <p:cNvSpPr>
              <a:spLocks noChangeShapeType="1"/>
            </p:cNvSpPr>
            <p:nvPr/>
          </p:nvSpPr>
          <p:spPr bwMode="auto">
            <a:xfrm flipV="1">
              <a:off x="1014" y="1549"/>
              <a:ext cx="0" cy="45"/>
            </a:xfrm>
            <a:prstGeom prst="line">
              <a:avLst/>
            </a:prstGeom>
            <a:noFill/>
            <a:ln w="12700">
              <a:solidFill>
                <a:srgbClr val="FE9B0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281" name="Line 273"/>
            <p:cNvSpPr>
              <a:spLocks noChangeShapeType="1"/>
            </p:cNvSpPr>
            <p:nvPr/>
          </p:nvSpPr>
          <p:spPr bwMode="auto">
            <a:xfrm flipV="1">
              <a:off x="1015" y="1509"/>
              <a:ext cx="0" cy="46"/>
            </a:xfrm>
            <a:prstGeom prst="line">
              <a:avLst/>
            </a:prstGeom>
            <a:noFill/>
            <a:ln w="12700">
              <a:solidFill>
                <a:srgbClr val="FE9B0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282" name="Line 274"/>
            <p:cNvSpPr>
              <a:spLocks noChangeShapeType="1"/>
            </p:cNvSpPr>
            <p:nvPr/>
          </p:nvSpPr>
          <p:spPr bwMode="auto">
            <a:xfrm flipV="1">
              <a:off x="1016" y="1470"/>
              <a:ext cx="0" cy="46"/>
            </a:xfrm>
            <a:prstGeom prst="line">
              <a:avLst/>
            </a:prstGeom>
            <a:noFill/>
            <a:ln w="12700">
              <a:solidFill>
                <a:srgbClr val="FE9B0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283" name="Freeform 275"/>
            <p:cNvSpPr>
              <a:spLocks/>
            </p:cNvSpPr>
            <p:nvPr/>
          </p:nvSpPr>
          <p:spPr bwMode="auto">
            <a:xfrm>
              <a:off x="1016" y="1436"/>
              <a:ext cx="1" cy="39"/>
            </a:xfrm>
            <a:custGeom>
              <a:avLst/>
              <a:gdLst>
                <a:gd name="T0" fmla="*/ 0 w 1"/>
                <a:gd name="T1" fmla="*/ 38 h 39"/>
                <a:gd name="T2" fmla="*/ 0 w 1"/>
                <a:gd name="T3" fmla="*/ 19 h 39"/>
                <a:gd name="T4" fmla="*/ 0 w 1"/>
                <a:gd name="T5" fmla="*/ 10 h 39"/>
                <a:gd name="T6" fmla="*/ 0 w 1"/>
                <a:gd name="T7" fmla="*/ 0 h 39"/>
                <a:gd name="T8" fmla="*/ 0 60000 65536"/>
                <a:gd name="T9" fmla="*/ 0 60000 65536"/>
                <a:gd name="T10" fmla="*/ 0 60000 65536"/>
                <a:gd name="T11" fmla="*/ 0 60000 65536"/>
                <a:gd name="T12" fmla="*/ 0 w 1"/>
                <a:gd name="T13" fmla="*/ 0 h 39"/>
                <a:gd name="T14" fmla="*/ 1 w 1"/>
                <a:gd name="T15" fmla="*/ 39 h 39"/>
              </a:gdLst>
              <a:ahLst/>
              <a:cxnLst>
                <a:cxn ang="T8">
                  <a:pos x="T0" y="T1"/>
                </a:cxn>
                <a:cxn ang="T9">
                  <a:pos x="T2" y="T3"/>
                </a:cxn>
                <a:cxn ang="T10">
                  <a:pos x="T4" y="T5"/>
                </a:cxn>
                <a:cxn ang="T11">
                  <a:pos x="T6" y="T7"/>
                </a:cxn>
              </a:cxnLst>
              <a:rect l="T12" t="T13" r="T14" b="T15"/>
              <a:pathLst>
                <a:path w="1" h="39">
                  <a:moveTo>
                    <a:pt x="0" y="38"/>
                  </a:moveTo>
                  <a:lnTo>
                    <a:pt x="0" y="19"/>
                  </a:lnTo>
                  <a:lnTo>
                    <a:pt x="0" y="10"/>
                  </a:lnTo>
                  <a:lnTo>
                    <a:pt x="0" y="0"/>
                  </a:lnTo>
                </a:path>
              </a:pathLst>
            </a:custGeom>
            <a:solidFill>
              <a:srgbClr val="FFFFFF"/>
            </a:solidFill>
            <a:ln w="12700" cap="rnd">
              <a:solidFill>
                <a:srgbClr val="FE9B03"/>
              </a:solidFill>
              <a:round/>
              <a:headEnd type="none" w="sm" len="sm"/>
              <a:tailEnd type="none" w="sm" len="sm"/>
            </a:ln>
          </p:spPr>
          <p:txBody>
            <a:bodyPr/>
            <a:lstStyle/>
            <a:p>
              <a:endParaRPr lang="en-US"/>
            </a:p>
          </p:txBody>
        </p:sp>
        <p:sp>
          <p:nvSpPr>
            <p:cNvPr id="43284" name="Freeform 276"/>
            <p:cNvSpPr>
              <a:spLocks/>
            </p:cNvSpPr>
            <p:nvPr/>
          </p:nvSpPr>
          <p:spPr bwMode="auto">
            <a:xfrm>
              <a:off x="1016" y="1397"/>
              <a:ext cx="9" cy="40"/>
            </a:xfrm>
            <a:custGeom>
              <a:avLst/>
              <a:gdLst>
                <a:gd name="T0" fmla="*/ 0 w 9"/>
                <a:gd name="T1" fmla="*/ 39 h 40"/>
                <a:gd name="T2" fmla="*/ 1 w 9"/>
                <a:gd name="T3" fmla="*/ 29 h 40"/>
                <a:gd name="T4" fmla="*/ 2 w 9"/>
                <a:gd name="T5" fmla="*/ 19 h 40"/>
                <a:gd name="T6" fmla="*/ 4 w 9"/>
                <a:gd name="T7" fmla="*/ 9 h 40"/>
                <a:gd name="T8" fmla="*/ 6 w 9"/>
                <a:gd name="T9" fmla="*/ 5 h 40"/>
                <a:gd name="T10" fmla="*/ 8 w 9"/>
                <a:gd name="T11" fmla="*/ 0 h 40"/>
                <a:gd name="T12" fmla="*/ 0 60000 65536"/>
                <a:gd name="T13" fmla="*/ 0 60000 65536"/>
                <a:gd name="T14" fmla="*/ 0 60000 65536"/>
                <a:gd name="T15" fmla="*/ 0 60000 65536"/>
                <a:gd name="T16" fmla="*/ 0 60000 65536"/>
                <a:gd name="T17" fmla="*/ 0 60000 65536"/>
                <a:gd name="T18" fmla="*/ 0 w 9"/>
                <a:gd name="T19" fmla="*/ 0 h 40"/>
                <a:gd name="T20" fmla="*/ 9 w 9"/>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9" h="40">
                  <a:moveTo>
                    <a:pt x="0" y="39"/>
                  </a:moveTo>
                  <a:lnTo>
                    <a:pt x="1" y="29"/>
                  </a:lnTo>
                  <a:lnTo>
                    <a:pt x="2" y="19"/>
                  </a:lnTo>
                  <a:lnTo>
                    <a:pt x="4" y="9"/>
                  </a:lnTo>
                  <a:lnTo>
                    <a:pt x="6" y="5"/>
                  </a:lnTo>
                  <a:lnTo>
                    <a:pt x="8" y="0"/>
                  </a:lnTo>
                </a:path>
              </a:pathLst>
            </a:custGeom>
            <a:solidFill>
              <a:srgbClr val="FFFFFF"/>
            </a:solidFill>
            <a:ln w="12700" cap="rnd">
              <a:solidFill>
                <a:srgbClr val="FE9B03"/>
              </a:solidFill>
              <a:round/>
              <a:headEnd type="none" w="sm" len="sm"/>
              <a:tailEnd type="none" w="sm" len="sm"/>
            </a:ln>
          </p:spPr>
          <p:txBody>
            <a:bodyPr/>
            <a:lstStyle/>
            <a:p>
              <a:endParaRPr lang="en-US"/>
            </a:p>
          </p:txBody>
        </p:sp>
        <p:sp>
          <p:nvSpPr>
            <p:cNvPr id="43285" name="Freeform 277"/>
            <p:cNvSpPr>
              <a:spLocks/>
            </p:cNvSpPr>
            <p:nvPr/>
          </p:nvSpPr>
          <p:spPr bwMode="auto">
            <a:xfrm>
              <a:off x="1024" y="1358"/>
              <a:ext cx="38" cy="40"/>
            </a:xfrm>
            <a:custGeom>
              <a:avLst/>
              <a:gdLst>
                <a:gd name="T0" fmla="*/ 0 w 38"/>
                <a:gd name="T1" fmla="*/ 39 h 40"/>
                <a:gd name="T2" fmla="*/ 4 w 38"/>
                <a:gd name="T3" fmla="*/ 34 h 40"/>
                <a:gd name="T4" fmla="*/ 8 w 38"/>
                <a:gd name="T5" fmla="*/ 29 h 40"/>
                <a:gd name="T6" fmla="*/ 18 w 38"/>
                <a:gd name="T7" fmla="*/ 19 h 40"/>
                <a:gd name="T8" fmla="*/ 24 w 38"/>
                <a:gd name="T9" fmla="*/ 14 h 40"/>
                <a:gd name="T10" fmla="*/ 29 w 38"/>
                <a:gd name="T11" fmla="*/ 9 h 40"/>
                <a:gd name="T12" fmla="*/ 34 w 38"/>
                <a:gd name="T13" fmla="*/ 5 h 40"/>
                <a:gd name="T14" fmla="*/ 37 w 38"/>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40"/>
                <a:gd name="T26" fmla="*/ 38 w 38"/>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40">
                  <a:moveTo>
                    <a:pt x="0" y="39"/>
                  </a:moveTo>
                  <a:lnTo>
                    <a:pt x="4" y="34"/>
                  </a:lnTo>
                  <a:lnTo>
                    <a:pt x="8" y="29"/>
                  </a:lnTo>
                  <a:lnTo>
                    <a:pt x="18" y="19"/>
                  </a:lnTo>
                  <a:lnTo>
                    <a:pt x="24" y="14"/>
                  </a:lnTo>
                  <a:lnTo>
                    <a:pt x="29" y="9"/>
                  </a:lnTo>
                  <a:lnTo>
                    <a:pt x="34" y="5"/>
                  </a:lnTo>
                  <a:lnTo>
                    <a:pt x="37" y="0"/>
                  </a:lnTo>
                </a:path>
              </a:pathLst>
            </a:custGeom>
            <a:solidFill>
              <a:srgbClr val="FFFFFF"/>
            </a:solidFill>
            <a:ln w="12700" cap="rnd">
              <a:solidFill>
                <a:srgbClr val="FE9B03"/>
              </a:solidFill>
              <a:round/>
              <a:headEnd type="none" w="sm" len="sm"/>
              <a:tailEnd type="none" w="sm" len="sm"/>
            </a:ln>
          </p:spPr>
          <p:txBody>
            <a:bodyPr/>
            <a:lstStyle/>
            <a:p>
              <a:endParaRPr lang="en-US"/>
            </a:p>
          </p:txBody>
        </p:sp>
        <p:sp>
          <p:nvSpPr>
            <p:cNvPr id="43286" name="Freeform 278"/>
            <p:cNvSpPr>
              <a:spLocks/>
            </p:cNvSpPr>
            <p:nvPr/>
          </p:nvSpPr>
          <p:spPr bwMode="auto">
            <a:xfrm>
              <a:off x="1061" y="1320"/>
              <a:ext cx="3" cy="39"/>
            </a:xfrm>
            <a:custGeom>
              <a:avLst/>
              <a:gdLst>
                <a:gd name="T0" fmla="*/ 0 w 3"/>
                <a:gd name="T1" fmla="*/ 38 h 39"/>
                <a:gd name="T2" fmla="*/ 2 w 3"/>
                <a:gd name="T3" fmla="*/ 33 h 39"/>
                <a:gd name="T4" fmla="*/ 2 w 3"/>
                <a:gd name="T5" fmla="*/ 28 h 39"/>
                <a:gd name="T6" fmla="*/ 2 w 3"/>
                <a:gd name="T7" fmla="*/ 23 h 39"/>
                <a:gd name="T8" fmla="*/ 2 w 3"/>
                <a:gd name="T9" fmla="*/ 18 h 39"/>
                <a:gd name="T10" fmla="*/ 1 w 3"/>
                <a:gd name="T11" fmla="*/ 9 h 39"/>
                <a:gd name="T12" fmla="*/ 0 w 3"/>
                <a:gd name="T13" fmla="*/ 0 h 39"/>
                <a:gd name="T14" fmla="*/ 0 60000 65536"/>
                <a:gd name="T15" fmla="*/ 0 60000 65536"/>
                <a:gd name="T16" fmla="*/ 0 60000 65536"/>
                <a:gd name="T17" fmla="*/ 0 60000 65536"/>
                <a:gd name="T18" fmla="*/ 0 60000 65536"/>
                <a:gd name="T19" fmla="*/ 0 60000 65536"/>
                <a:gd name="T20" fmla="*/ 0 60000 65536"/>
                <a:gd name="T21" fmla="*/ 0 w 3"/>
                <a:gd name="T22" fmla="*/ 0 h 39"/>
                <a:gd name="T23" fmla="*/ 3 w 3"/>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39">
                  <a:moveTo>
                    <a:pt x="0" y="38"/>
                  </a:moveTo>
                  <a:lnTo>
                    <a:pt x="2" y="33"/>
                  </a:lnTo>
                  <a:lnTo>
                    <a:pt x="2" y="28"/>
                  </a:lnTo>
                  <a:lnTo>
                    <a:pt x="2" y="23"/>
                  </a:lnTo>
                  <a:lnTo>
                    <a:pt x="2" y="18"/>
                  </a:lnTo>
                  <a:lnTo>
                    <a:pt x="1" y="9"/>
                  </a:lnTo>
                  <a:lnTo>
                    <a:pt x="0" y="0"/>
                  </a:lnTo>
                </a:path>
              </a:pathLst>
            </a:custGeom>
            <a:solidFill>
              <a:srgbClr val="FFFFFF"/>
            </a:solidFill>
            <a:ln w="12700" cap="rnd">
              <a:solidFill>
                <a:srgbClr val="FE9B03"/>
              </a:solidFill>
              <a:round/>
              <a:headEnd type="none" w="sm" len="sm"/>
              <a:tailEnd type="none" w="sm" len="sm"/>
            </a:ln>
          </p:spPr>
          <p:txBody>
            <a:bodyPr/>
            <a:lstStyle/>
            <a:p>
              <a:endParaRPr lang="en-US"/>
            </a:p>
          </p:txBody>
        </p:sp>
        <p:sp>
          <p:nvSpPr>
            <p:cNvPr id="43287" name="Freeform 279"/>
            <p:cNvSpPr>
              <a:spLocks/>
            </p:cNvSpPr>
            <p:nvPr/>
          </p:nvSpPr>
          <p:spPr bwMode="auto">
            <a:xfrm>
              <a:off x="1061" y="1281"/>
              <a:ext cx="5" cy="40"/>
            </a:xfrm>
            <a:custGeom>
              <a:avLst/>
              <a:gdLst>
                <a:gd name="T0" fmla="*/ 0 w 5"/>
                <a:gd name="T1" fmla="*/ 39 h 40"/>
                <a:gd name="T2" fmla="*/ 1 w 5"/>
                <a:gd name="T3" fmla="*/ 29 h 40"/>
                <a:gd name="T4" fmla="*/ 2 w 5"/>
                <a:gd name="T5" fmla="*/ 19 h 40"/>
                <a:gd name="T6" fmla="*/ 3 w 5"/>
                <a:gd name="T7" fmla="*/ 10 h 40"/>
                <a:gd name="T8" fmla="*/ 4 w 5"/>
                <a:gd name="T9" fmla="*/ 0 h 40"/>
                <a:gd name="T10" fmla="*/ 0 60000 65536"/>
                <a:gd name="T11" fmla="*/ 0 60000 65536"/>
                <a:gd name="T12" fmla="*/ 0 60000 65536"/>
                <a:gd name="T13" fmla="*/ 0 60000 65536"/>
                <a:gd name="T14" fmla="*/ 0 60000 65536"/>
                <a:gd name="T15" fmla="*/ 0 w 5"/>
                <a:gd name="T16" fmla="*/ 0 h 40"/>
                <a:gd name="T17" fmla="*/ 5 w 5"/>
                <a:gd name="T18" fmla="*/ 40 h 40"/>
              </a:gdLst>
              <a:ahLst/>
              <a:cxnLst>
                <a:cxn ang="T10">
                  <a:pos x="T0" y="T1"/>
                </a:cxn>
                <a:cxn ang="T11">
                  <a:pos x="T2" y="T3"/>
                </a:cxn>
                <a:cxn ang="T12">
                  <a:pos x="T4" y="T5"/>
                </a:cxn>
                <a:cxn ang="T13">
                  <a:pos x="T6" y="T7"/>
                </a:cxn>
                <a:cxn ang="T14">
                  <a:pos x="T8" y="T9"/>
                </a:cxn>
              </a:cxnLst>
              <a:rect l="T15" t="T16" r="T17" b="T18"/>
              <a:pathLst>
                <a:path w="5" h="40">
                  <a:moveTo>
                    <a:pt x="0" y="39"/>
                  </a:moveTo>
                  <a:lnTo>
                    <a:pt x="1" y="29"/>
                  </a:lnTo>
                  <a:lnTo>
                    <a:pt x="2" y="19"/>
                  </a:lnTo>
                  <a:lnTo>
                    <a:pt x="3" y="10"/>
                  </a:lnTo>
                  <a:lnTo>
                    <a:pt x="4" y="0"/>
                  </a:lnTo>
                </a:path>
              </a:pathLst>
            </a:custGeom>
            <a:solidFill>
              <a:srgbClr val="FFFFFF"/>
            </a:solidFill>
            <a:ln w="12700" cap="rnd">
              <a:solidFill>
                <a:srgbClr val="FE9B03"/>
              </a:solidFill>
              <a:round/>
              <a:headEnd type="none" w="sm" len="sm"/>
              <a:tailEnd type="none" w="sm" len="sm"/>
            </a:ln>
          </p:spPr>
          <p:txBody>
            <a:bodyPr/>
            <a:lstStyle/>
            <a:p>
              <a:endParaRPr lang="en-US"/>
            </a:p>
          </p:txBody>
        </p:sp>
        <p:sp>
          <p:nvSpPr>
            <p:cNvPr id="43288" name="Freeform 280"/>
            <p:cNvSpPr>
              <a:spLocks/>
            </p:cNvSpPr>
            <p:nvPr/>
          </p:nvSpPr>
          <p:spPr bwMode="auto">
            <a:xfrm>
              <a:off x="1065" y="1242"/>
              <a:ext cx="1" cy="40"/>
            </a:xfrm>
            <a:custGeom>
              <a:avLst/>
              <a:gdLst>
                <a:gd name="T0" fmla="*/ 0 w 1"/>
                <a:gd name="T1" fmla="*/ 39 h 40"/>
                <a:gd name="T2" fmla="*/ 0 w 1"/>
                <a:gd name="T3" fmla="*/ 19 h 40"/>
                <a:gd name="T4" fmla="*/ 0 w 1"/>
                <a:gd name="T5" fmla="*/ 0 h 40"/>
                <a:gd name="T6" fmla="*/ 0 60000 65536"/>
                <a:gd name="T7" fmla="*/ 0 60000 65536"/>
                <a:gd name="T8" fmla="*/ 0 60000 65536"/>
                <a:gd name="T9" fmla="*/ 0 w 1"/>
                <a:gd name="T10" fmla="*/ 0 h 40"/>
                <a:gd name="T11" fmla="*/ 1 w 1"/>
                <a:gd name="T12" fmla="*/ 40 h 40"/>
              </a:gdLst>
              <a:ahLst/>
              <a:cxnLst>
                <a:cxn ang="T6">
                  <a:pos x="T0" y="T1"/>
                </a:cxn>
                <a:cxn ang="T7">
                  <a:pos x="T2" y="T3"/>
                </a:cxn>
                <a:cxn ang="T8">
                  <a:pos x="T4" y="T5"/>
                </a:cxn>
              </a:cxnLst>
              <a:rect l="T9" t="T10" r="T11" b="T12"/>
              <a:pathLst>
                <a:path w="1" h="40">
                  <a:moveTo>
                    <a:pt x="0" y="39"/>
                  </a:moveTo>
                  <a:lnTo>
                    <a:pt x="0" y="19"/>
                  </a:lnTo>
                  <a:lnTo>
                    <a:pt x="0" y="0"/>
                  </a:lnTo>
                </a:path>
              </a:pathLst>
            </a:custGeom>
            <a:solidFill>
              <a:srgbClr val="FFFFFF"/>
            </a:solidFill>
            <a:ln w="12700" cap="rnd">
              <a:solidFill>
                <a:srgbClr val="FE9B03"/>
              </a:solidFill>
              <a:round/>
              <a:headEnd type="none" w="sm" len="sm"/>
              <a:tailEnd type="none" w="sm" len="sm"/>
            </a:ln>
          </p:spPr>
          <p:txBody>
            <a:bodyPr/>
            <a:lstStyle/>
            <a:p>
              <a:endParaRPr lang="en-US"/>
            </a:p>
          </p:txBody>
        </p:sp>
        <p:sp>
          <p:nvSpPr>
            <p:cNvPr id="43289" name="Line 281"/>
            <p:cNvSpPr>
              <a:spLocks noChangeShapeType="1"/>
            </p:cNvSpPr>
            <p:nvPr/>
          </p:nvSpPr>
          <p:spPr bwMode="auto">
            <a:xfrm flipV="1">
              <a:off x="1065" y="1199"/>
              <a:ext cx="0" cy="46"/>
            </a:xfrm>
            <a:prstGeom prst="line">
              <a:avLst/>
            </a:prstGeom>
            <a:noFill/>
            <a:ln w="12700">
              <a:solidFill>
                <a:srgbClr val="FE9B0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290" name="Line 282"/>
            <p:cNvSpPr>
              <a:spLocks noChangeShapeType="1"/>
            </p:cNvSpPr>
            <p:nvPr/>
          </p:nvSpPr>
          <p:spPr bwMode="auto">
            <a:xfrm flipV="1">
              <a:off x="1066" y="1162"/>
              <a:ext cx="0" cy="45"/>
            </a:xfrm>
            <a:prstGeom prst="line">
              <a:avLst/>
            </a:prstGeom>
            <a:noFill/>
            <a:ln w="12700">
              <a:solidFill>
                <a:srgbClr val="FE9B0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291" name="Line 283"/>
            <p:cNvSpPr>
              <a:spLocks noChangeShapeType="1"/>
            </p:cNvSpPr>
            <p:nvPr/>
          </p:nvSpPr>
          <p:spPr bwMode="auto">
            <a:xfrm flipV="1">
              <a:off x="1067" y="1122"/>
              <a:ext cx="0" cy="46"/>
            </a:xfrm>
            <a:prstGeom prst="line">
              <a:avLst/>
            </a:prstGeom>
            <a:noFill/>
            <a:ln w="12700">
              <a:solidFill>
                <a:srgbClr val="FE9B0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292" name="Freeform 284"/>
            <p:cNvSpPr>
              <a:spLocks/>
            </p:cNvSpPr>
            <p:nvPr/>
          </p:nvSpPr>
          <p:spPr bwMode="auto">
            <a:xfrm>
              <a:off x="1067" y="1087"/>
              <a:ext cx="2" cy="40"/>
            </a:xfrm>
            <a:custGeom>
              <a:avLst/>
              <a:gdLst>
                <a:gd name="T0" fmla="*/ 0 w 2"/>
                <a:gd name="T1" fmla="*/ 39 h 40"/>
                <a:gd name="T2" fmla="*/ 0 w 2"/>
                <a:gd name="T3" fmla="*/ 34 h 40"/>
                <a:gd name="T4" fmla="*/ 0 w 2"/>
                <a:gd name="T5" fmla="*/ 28 h 40"/>
                <a:gd name="T6" fmla="*/ 0 w 2"/>
                <a:gd name="T7" fmla="*/ 18 h 40"/>
                <a:gd name="T8" fmla="*/ 1 w 2"/>
                <a:gd name="T9" fmla="*/ 13 h 40"/>
                <a:gd name="T10" fmla="*/ 1 w 2"/>
                <a:gd name="T11" fmla="*/ 8 h 40"/>
                <a:gd name="T12" fmla="*/ 1 w 2"/>
                <a:gd name="T13" fmla="*/ 3 h 40"/>
                <a:gd name="T14" fmla="*/ 1 w 2"/>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2"/>
                <a:gd name="T25" fmla="*/ 0 h 40"/>
                <a:gd name="T26" fmla="*/ 2 w 2"/>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 h="40">
                  <a:moveTo>
                    <a:pt x="0" y="39"/>
                  </a:moveTo>
                  <a:lnTo>
                    <a:pt x="0" y="34"/>
                  </a:lnTo>
                  <a:lnTo>
                    <a:pt x="0" y="28"/>
                  </a:lnTo>
                  <a:lnTo>
                    <a:pt x="0" y="18"/>
                  </a:lnTo>
                  <a:lnTo>
                    <a:pt x="1" y="13"/>
                  </a:lnTo>
                  <a:lnTo>
                    <a:pt x="1" y="8"/>
                  </a:lnTo>
                  <a:lnTo>
                    <a:pt x="1" y="3"/>
                  </a:lnTo>
                  <a:lnTo>
                    <a:pt x="1" y="0"/>
                  </a:lnTo>
                </a:path>
              </a:pathLst>
            </a:custGeom>
            <a:solidFill>
              <a:srgbClr val="FFFFFF"/>
            </a:solidFill>
            <a:ln w="12700" cap="rnd">
              <a:solidFill>
                <a:srgbClr val="FE9B03"/>
              </a:solidFill>
              <a:round/>
              <a:headEnd type="none" w="sm" len="sm"/>
              <a:tailEnd type="none" w="sm" len="sm"/>
            </a:ln>
          </p:spPr>
          <p:txBody>
            <a:bodyPr/>
            <a:lstStyle/>
            <a:p>
              <a:endParaRPr lang="en-US"/>
            </a:p>
          </p:txBody>
        </p:sp>
        <p:sp>
          <p:nvSpPr>
            <p:cNvPr id="43293" name="Freeform 285"/>
            <p:cNvSpPr>
              <a:spLocks/>
            </p:cNvSpPr>
            <p:nvPr/>
          </p:nvSpPr>
          <p:spPr bwMode="auto">
            <a:xfrm>
              <a:off x="1066" y="1079"/>
              <a:ext cx="4" cy="9"/>
            </a:xfrm>
            <a:custGeom>
              <a:avLst/>
              <a:gdLst>
                <a:gd name="T0" fmla="*/ 2 w 4"/>
                <a:gd name="T1" fmla="*/ 8 h 9"/>
                <a:gd name="T2" fmla="*/ 2 w 4"/>
                <a:gd name="T3" fmla="*/ 7 h 9"/>
                <a:gd name="T4" fmla="*/ 1 w 4"/>
                <a:gd name="T5" fmla="*/ 7 h 9"/>
                <a:gd name="T6" fmla="*/ 0 w 4"/>
                <a:gd name="T7" fmla="*/ 4 h 9"/>
                <a:gd name="T8" fmla="*/ 0 w 4"/>
                <a:gd name="T9" fmla="*/ 1 h 9"/>
                <a:gd name="T10" fmla="*/ 1 w 4"/>
                <a:gd name="T11" fmla="*/ 0 h 9"/>
                <a:gd name="T12" fmla="*/ 3 w 4"/>
                <a:gd name="T13" fmla="*/ 0 h 9"/>
                <a:gd name="T14" fmla="*/ 0 60000 65536"/>
                <a:gd name="T15" fmla="*/ 0 60000 65536"/>
                <a:gd name="T16" fmla="*/ 0 60000 65536"/>
                <a:gd name="T17" fmla="*/ 0 60000 65536"/>
                <a:gd name="T18" fmla="*/ 0 60000 65536"/>
                <a:gd name="T19" fmla="*/ 0 60000 65536"/>
                <a:gd name="T20" fmla="*/ 0 60000 65536"/>
                <a:gd name="T21" fmla="*/ 0 w 4"/>
                <a:gd name="T22" fmla="*/ 0 h 9"/>
                <a:gd name="T23" fmla="*/ 4 w 4"/>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9">
                  <a:moveTo>
                    <a:pt x="2" y="8"/>
                  </a:moveTo>
                  <a:lnTo>
                    <a:pt x="2" y="7"/>
                  </a:lnTo>
                  <a:lnTo>
                    <a:pt x="1" y="7"/>
                  </a:lnTo>
                  <a:lnTo>
                    <a:pt x="0" y="4"/>
                  </a:lnTo>
                  <a:lnTo>
                    <a:pt x="0" y="1"/>
                  </a:lnTo>
                  <a:lnTo>
                    <a:pt x="1" y="0"/>
                  </a:lnTo>
                  <a:lnTo>
                    <a:pt x="3" y="0"/>
                  </a:lnTo>
                </a:path>
              </a:pathLst>
            </a:custGeom>
            <a:solidFill>
              <a:srgbClr val="FFFFFF"/>
            </a:solidFill>
            <a:ln w="12700" cap="rnd">
              <a:solidFill>
                <a:srgbClr val="FE9B03"/>
              </a:solidFill>
              <a:round/>
              <a:headEnd type="none" w="sm" len="sm"/>
              <a:tailEnd type="none" w="sm" len="sm"/>
            </a:ln>
          </p:spPr>
          <p:txBody>
            <a:bodyPr/>
            <a:lstStyle/>
            <a:p>
              <a:endParaRPr lang="en-US"/>
            </a:p>
          </p:txBody>
        </p:sp>
        <p:sp>
          <p:nvSpPr>
            <p:cNvPr id="43294" name="Freeform 286"/>
            <p:cNvSpPr>
              <a:spLocks/>
            </p:cNvSpPr>
            <p:nvPr/>
          </p:nvSpPr>
          <p:spPr bwMode="auto">
            <a:xfrm>
              <a:off x="1069" y="1078"/>
              <a:ext cx="3644" cy="2"/>
            </a:xfrm>
            <a:custGeom>
              <a:avLst/>
              <a:gdLst>
                <a:gd name="T0" fmla="*/ 0 w 3644"/>
                <a:gd name="T1" fmla="*/ 1 h 2"/>
                <a:gd name="T2" fmla="*/ 30 w 3644"/>
                <a:gd name="T3" fmla="*/ 1 h 2"/>
                <a:gd name="T4" fmla="*/ 61 w 3644"/>
                <a:gd name="T5" fmla="*/ 1 h 2"/>
                <a:gd name="T6" fmla="*/ 93 w 3644"/>
                <a:gd name="T7" fmla="*/ 1 h 2"/>
                <a:gd name="T8" fmla="*/ 128 w 3644"/>
                <a:gd name="T9" fmla="*/ 1 h 2"/>
                <a:gd name="T10" fmla="*/ 164 w 3644"/>
                <a:gd name="T11" fmla="*/ 1 h 2"/>
                <a:gd name="T12" fmla="*/ 202 w 3644"/>
                <a:gd name="T13" fmla="*/ 0 h 2"/>
                <a:gd name="T14" fmla="*/ 240 w 3644"/>
                <a:gd name="T15" fmla="*/ 0 h 2"/>
                <a:gd name="T16" fmla="*/ 282 w 3644"/>
                <a:gd name="T17" fmla="*/ 0 h 2"/>
                <a:gd name="T18" fmla="*/ 324 w 3644"/>
                <a:gd name="T19" fmla="*/ 0 h 2"/>
                <a:gd name="T20" fmla="*/ 367 w 3644"/>
                <a:gd name="T21" fmla="*/ 0 h 2"/>
                <a:gd name="T22" fmla="*/ 412 w 3644"/>
                <a:gd name="T23" fmla="*/ 0 h 2"/>
                <a:gd name="T24" fmla="*/ 458 w 3644"/>
                <a:gd name="T25" fmla="*/ 0 h 2"/>
                <a:gd name="T26" fmla="*/ 505 w 3644"/>
                <a:gd name="T27" fmla="*/ 0 h 2"/>
                <a:gd name="T28" fmla="*/ 554 w 3644"/>
                <a:gd name="T29" fmla="*/ 0 h 2"/>
                <a:gd name="T30" fmla="*/ 604 w 3644"/>
                <a:gd name="T31" fmla="*/ 0 h 2"/>
                <a:gd name="T32" fmla="*/ 655 w 3644"/>
                <a:gd name="T33" fmla="*/ 0 h 2"/>
                <a:gd name="T34" fmla="*/ 707 w 3644"/>
                <a:gd name="T35" fmla="*/ 0 h 2"/>
                <a:gd name="T36" fmla="*/ 761 w 3644"/>
                <a:gd name="T37" fmla="*/ 0 h 2"/>
                <a:gd name="T38" fmla="*/ 814 w 3644"/>
                <a:gd name="T39" fmla="*/ 0 h 2"/>
                <a:gd name="T40" fmla="*/ 870 w 3644"/>
                <a:gd name="T41" fmla="*/ 0 h 2"/>
                <a:gd name="T42" fmla="*/ 926 w 3644"/>
                <a:gd name="T43" fmla="*/ 0 h 2"/>
                <a:gd name="T44" fmla="*/ 983 w 3644"/>
                <a:gd name="T45" fmla="*/ 0 h 2"/>
                <a:gd name="T46" fmla="*/ 1041 w 3644"/>
                <a:gd name="T47" fmla="*/ 0 h 2"/>
                <a:gd name="T48" fmla="*/ 1099 w 3644"/>
                <a:gd name="T49" fmla="*/ 0 h 2"/>
                <a:gd name="T50" fmla="*/ 1159 w 3644"/>
                <a:gd name="T51" fmla="*/ 0 h 2"/>
                <a:gd name="T52" fmla="*/ 1219 w 3644"/>
                <a:gd name="T53" fmla="*/ 0 h 2"/>
                <a:gd name="T54" fmla="*/ 1342 w 3644"/>
                <a:gd name="T55" fmla="*/ 0 h 2"/>
                <a:gd name="T56" fmla="*/ 1467 w 3644"/>
                <a:gd name="T57" fmla="*/ 0 h 2"/>
                <a:gd name="T58" fmla="*/ 1594 w 3644"/>
                <a:gd name="T59" fmla="*/ 0 h 2"/>
                <a:gd name="T60" fmla="*/ 1723 w 3644"/>
                <a:gd name="T61" fmla="*/ 0 h 2"/>
                <a:gd name="T62" fmla="*/ 1853 w 3644"/>
                <a:gd name="T63" fmla="*/ 0 h 2"/>
                <a:gd name="T64" fmla="*/ 1984 w 3644"/>
                <a:gd name="T65" fmla="*/ 0 h 2"/>
                <a:gd name="T66" fmla="*/ 2117 w 3644"/>
                <a:gd name="T67" fmla="*/ 0 h 2"/>
                <a:gd name="T68" fmla="*/ 2383 w 3644"/>
                <a:gd name="T69" fmla="*/ 0 h 2"/>
                <a:gd name="T70" fmla="*/ 2515 w 3644"/>
                <a:gd name="T71" fmla="*/ 1 h 2"/>
                <a:gd name="T72" fmla="*/ 2647 w 3644"/>
                <a:gd name="T73" fmla="*/ 1 h 2"/>
                <a:gd name="T74" fmla="*/ 2778 w 3644"/>
                <a:gd name="T75" fmla="*/ 1 h 2"/>
                <a:gd name="T76" fmla="*/ 2908 w 3644"/>
                <a:gd name="T77" fmla="*/ 1 h 2"/>
                <a:gd name="T78" fmla="*/ 3037 w 3644"/>
                <a:gd name="T79" fmla="*/ 1 h 2"/>
                <a:gd name="T80" fmla="*/ 3163 w 3644"/>
                <a:gd name="T81" fmla="*/ 1 h 2"/>
                <a:gd name="T82" fmla="*/ 3287 w 3644"/>
                <a:gd name="T83" fmla="*/ 1 h 2"/>
                <a:gd name="T84" fmla="*/ 3349 w 3644"/>
                <a:gd name="T85" fmla="*/ 1 h 2"/>
                <a:gd name="T86" fmla="*/ 3409 w 3644"/>
                <a:gd name="T87" fmla="*/ 1 h 2"/>
                <a:gd name="T88" fmla="*/ 3469 w 3644"/>
                <a:gd name="T89" fmla="*/ 1 h 2"/>
                <a:gd name="T90" fmla="*/ 3528 w 3644"/>
                <a:gd name="T91" fmla="*/ 1 h 2"/>
                <a:gd name="T92" fmla="*/ 3586 w 3644"/>
                <a:gd name="T93" fmla="*/ 1 h 2"/>
                <a:gd name="T94" fmla="*/ 3643 w 3644"/>
                <a:gd name="T95" fmla="*/ 1 h 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644"/>
                <a:gd name="T145" fmla="*/ 0 h 2"/>
                <a:gd name="T146" fmla="*/ 3644 w 3644"/>
                <a:gd name="T147" fmla="*/ 2 h 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644" h="2">
                  <a:moveTo>
                    <a:pt x="0" y="1"/>
                  </a:moveTo>
                  <a:lnTo>
                    <a:pt x="30" y="1"/>
                  </a:lnTo>
                  <a:lnTo>
                    <a:pt x="61" y="1"/>
                  </a:lnTo>
                  <a:lnTo>
                    <a:pt x="93" y="1"/>
                  </a:lnTo>
                  <a:lnTo>
                    <a:pt x="128" y="1"/>
                  </a:lnTo>
                  <a:lnTo>
                    <a:pt x="164" y="1"/>
                  </a:lnTo>
                  <a:lnTo>
                    <a:pt x="202" y="0"/>
                  </a:lnTo>
                  <a:lnTo>
                    <a:pt x="240" y="0"/>
                  </a:lnTo>
                  <a:lnTo>
                    <a:pt x="282" y="0"/>
                  </a:lnTo>
                  <a:lnTo>
                    <a:pt x="324" y="0"/>
                  </a:lnTo>
                  <a:lnTo>
                    <a:pt x="367" y="0"/>
                  </a:lnTo>
                  <a:lnTo>
                    <a:pt x="412" y="0"/>
                  </a:lnTo>
                  <a:lnTo>
                    <a:pt x="458" y="0"/>
                  </a:lnTo>
                  <a:lnTo>
                    <a:pt x="505" y="0"/>
                  </a:lnTo>
                  <a:lnTo>
                    <a:pt x="554" y="0"/>
                  </a:lnTo>
                  <a:lnTo>
                    <a:pt x="604" y="0"/>
                  </a:lnTo>
                  <a:lnTo>
                    <a:pt x="655" y="0"/>
                  </a:lnTo>
                  <a:lnTo>
                    <a:pt x="707" y="0"/>
                  </a:lnTo>
                  <a:lnTo>
                    <a:pt x="761" y="0"/>
                  </a:lnTo>
                  <a:lnTo>
                    <a:pt x="814" y="0"/>
                  </a:lnTo>
                  <a:lnTo>
                    <a:pt x="870" y="0"/>
                  </a:lnTo>
                  <a:lnTo>
                    <a:pt x="926" y="0"/>
                  </a:lnTo>
                  <a:lnTo>
                    <a:pt x="983" y="0"/>
                  </a:lnTo>
                  <a:lnTo>
                    <a:pt x="1041" y="0"/>
                  </a:lnTo>
                  <a:lnTo>
                    <a:pt x="1099" y="0"/>
                  </a:lnTo>
                  <a:lnTo>
                    <a:pt x="1159" y="0"/>
                  </a:lnTo>
                  <a:lnTo>
                    <a:pt x="1219" y="0"/>
                  </a:lnTo>
                  <a:lnTo>
                    <a:pt x="1342" y="0"/>
                  </a:lnTo>
                  <a:lnTo>
                    <a:pt x="1467" y="0"/>
                  </a:lnTo>
                  <a:lnTo>
                    <a:pt x="1594" y="0"/>
                  </a:lnTo>
                  <a:lnTo>
                    <a:pt x="1723" y="0"/>
                  </a:lnTo>
                  <a:lnTo>
                    <a:pt x="1853" y="0"/>
                  </a:lnTo>
                  <a:lnTo>
                    <a:pt x="1984" y="0"/>
                  </a:lnTo>
                  <a:lnTo>
                    <a:pt x="2117" y="0"/>
                  </a:lnTo>
                  <a:lnTo>
                    <a:pt x="2383" y="0"/>
                  </a:lnTo>
                  <a:lnTo>
                    <a:pt x="2515" y="1"/>
                  </a:lnTo>
                  <a:lnTo>
                    <a:pt x="2647" y="1"/>
                  </a:lnTo>
                  <a:lnTo>
                    <a:pt x="2778" y="1"/>
                  </a:lnTo>
                  <a:lnTo>
                    <a:pt x="2908" y="1"/>
                  </a:lnTo>
                  <a:lnTo>
                    <a:pt x="3037" y="1"/>
                  </a:lnTo>
                  <a:lnTo>
                    <a:pt x="3163" y="1"/>
                  </a:lnTo>
                  <a:lnTo>
                    <a:pt x="3287" y="1"/>
                  </a:lnTo>
                  <a:lnTo>
                    <a:pt x="3349" y="1"/>
                  </a:lnTo>
                  <a:lnTo>
                    <a:pt x="3409" y="1"/>
                  </a:lnTo>
                  <a:lnTo>
                    <a:pt x="3469" y="1"/>
                  </a:lnTo>
                  <a:lnTo>
                    <a:pt x="3528" y="1"/>
                  </a:lnTo>
                  <a:lnTo>
                    <a:pt x="3586" y="1"/>
                  </a:lnTo>
                  <a:lnTo>
                    <a:pt x="3643" y="1"/>
                  </a:lnTo>
                </a:path>
              </a:pathLst>
            </a:custGeom>
            <a:solidFill>
              <a:srgbClr val="FFFFFF"/>
            </a:solidFill>
            <a:ln w="12700" cap="rnd">
              <a:solidFill>
                <a:srgbClr val="FE9B03"/>
              </a:solidFill>
              <a:round/>
              <a:headEnd type="none" w="sm" len="sm"/>
              <a:tailEnd type="none" w="sm" len="sm"/>
            </a:ln>
          </p:spPr>
          <p:txBody>
            <a:bodyPr/>
            <a:lstStyle/>
            <a:p>
              <a:endParaRPr lang="en-US"/>
            </a:p>
          </p:txBody>
        </p:sp>
        <p:sp>
          <p:nvSpPr>
            <p:cNvPr id="43295" name="Rectangle 287"/>
            <p:cNvSpPr>
              <a:spLocks noChangeArrowheads="1"/>
            </p:cNvSpPr>
            <p:nvPr/>
          </p:nvSpPr>
          <p:spPr bwMode="auto">
            <a:xfrm>
              <a:off x="647" y="2814"/>
              <a:ext cx="176" cy="1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latin typeface="Arial" charset="0"/>
                </a:rPr>
                <a:t>0</a:t>
              </a:r>
            </a:p>
          </p:txBody>
        </p:sp>
        <p:sp>
          <p:nvSpPr>
            <p:cNvPr id="43296" name="Rectangle 288"/>
            <p:cNvSpPr>
              <a:spLocks noChangeArrowheads="1"/>
            </p:cNvSpPr>
            <p:nvPr/>
          </p:nvSpPr>
          <p:spPr bwMode="auto">
            <a:xfrm>
              <a:off x="470" y="2535"/>
              <a:ext cx="425" cy="1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latin typeface="Arial" charset="0"/>
                </a:rPr>
                <a:t>10000</a:t>
              </a:r>
            </a:p>
          </p:txBody>
        </p:sp>
        <p:sp>
          <p:nvSpPr>
            <p:cNvPr id="43297" name="Rectangle 289"/>
            <p:cNvSpPr>
              <a:spLocks noChangeArrowheads="1"/>
            </p:cNvSpPr>
            <p:nvPr/>
          </p:nvSpPr>
          <p:spPr bwMode="auto">
            <a:xfrm>
              <a:off x="470" y="2256"/>
              <a:ext cx="425" cy="1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latin typeface="Arial" charset="0"/>
                </a:rPr>
                <a:t>20000</a:t>
              </a:r>
            </a:p>
          </p:txBody>
        </p:sp>
        <p:sp>
          <p:nvSpPr>
            <p:cNvPr id="43298" name="Rectangle 290"/>
            <p:cNvSpPr>
              <a:spLocks noChangeArrowheads="1"/>
            </p:cNvSpPr>
            <p:nvPr/>
          </p:nvSpPr>
          <p:spPr bwMode="auto">
            <a:xfrm>
              <a:off x="470" y="1977"/>
              <a:ext cx="425" cy="1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latin typeface="Arial" charset="0"/>
                </a:rPr>
                <a:t>30000</a:t>
              </a:r>
            </a:p>
          </p:txBody>
        </p:sp>
        <p:sp>
          <p:nvSpPr>
            <p:cNvPr id="43299" name="Rectangle 291"/>
            <p:cNvSpPr>
              <a:spLocks noChangeArrowheads="1"/>
            </p:cNvSpPr>
            <p:nvPr/>
          </p:nvSpPr>
          <p:spPr bwMode="auto">
            <a:xfrm>
              <a:off x="470" y="1698"/>
              <a:ext cx="425" cy="1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latin typeface="Arial" charset="0"/>
                </a:rPr>
                <a:t>40000</a:t>
              </a:r>
            </a:p>
          </p:txBody>
        </p:sp>
        <p:sp>
          <p:nvSpPr>
            <p:cNvPr id="43300" name="Rectangle 292"/>
            <p:cNvSpPr>
              <a:spLocks noChangeArrowheads="1"/>
            </p:cNvSpPr>
            <p:nvPr/>
          </p:nvSpPr>
          <p:spPr bwMode="auto">
            <a:xfrm>
              <a:off x="470" y="1419"/>
              <a:ext cx="425" cy="1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latin typeface="Arial" charset="0"/>
                </a:rPr>
                <a:t>50000</a:t>
              </a:r>
            </a:p>
          </p:txBody>
        </p:sp>
        <p:sp>
          <p:nvSpPr>
            <p:cNvPr id="43301" name="Rectangle 293"/>
            <p:cNvSpPr>
              <a:spLocks noChangeArrowheads="1"/>
            </p:cNvSpPr>
            <p:nvPr/>
          </p:nvSpPr>
          <p:spPr bwMode="auto">
            <a:xfrm>
              <a:off x="470" y="1140"/>
              <a:ext cx="425" cy="1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latin typeface="Arial" charset="0"/>
                </a:rPr>
                <a:t>60000</a:t>
              </a:r>
            </a:p>
          </p:txBody>
        </p:sp>
        <p:sp>
          <p:nvSpPr>
            <p:cNvPr id="43302" name="Rectangle 294"/>
            <p:cNvSpPr>
              <a:spLocks noChangeArrowheads="1"/>
            </p:cNvSpPr>
            <p:nvPr/>
          </p:nvSpPr>
          <p:spPr bwMode="auto">
            <a:xfrm>
              <a:off x="821" y="2906"/>
              <a:ext cx="176" cy="1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latin typeface="Arial" charset="0"/>
                </a:rPr>
                <a:t>0</a:t>
              </a:r>
            </a:p>
          </p:txBody>
        </p:sp>
        <p:sp>
          <p:nvSpPr>
            <p:cNvPr id="43303" name="Rectangle 295"/>
            <p:cNvSpPr>
              <a:spLocks noChangeArrowheads="1"/>
            </p:cNvSpPr>
            <p:nvPr/>
          </p:nvSpPr>
          <p:spPr bwMode="auto">
            <a:xfrm>
              <a:off x="1532" y="2906"/>
              <a:ext cx="239" cy="1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latin typeface="Arial" charset="0"/>
                </a:rPr>
                <a:t>20</a:t>
              </a:r>
            </a:p>
          </p:txBody>
        </p:sp>
        <p:sp>
          <p:nvSpPr>
            <p:cNvPr id="43304" name="Rectangle 296"/>
            <p:cNvSpPr>
              <a:spLocks noChangeArrowheads="1"/>
            </p:cNvSpPr>
            <p:nvPr/>
          </p:nvSpPr>
          <p:spPr bwMode="auto">
            <a:xfrm>
              <a:off x="2263" y="2906"/>
              <a:ext cx="239" cy="1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latin typeface="Arial" charset="0"/>
                </a:rPr>
                <a:t>40</a:t>
              </a:r>
            </a:p>
          </p:txBody>
        </p:sp>
        <p:sp>
          <p:nvSpPr>
            <p:cNvPr id="43305" name="Rectangle 297"/>
            <p:cNvSpPr>
              <a:spLocks noChangeArrowheads="1"/>
            </p:cNvSpPr>
            <p:nvPr/>
          </p:nvSpPr>
          <p:spPr bwMode="auto">
            <a:xfrm>
              <a:off x="2995" y="2906"/>
              <a:ext cx="239" cy="1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latin typeface="Arial" charset="0"/>
                </a:rPr>
                <a:t>60</a:t>
              </a:r>
            </a:p>
          </p:txBody>
        </p:sp>
        <p:sp>
          <p:nvSpPr>
            <p:cNvPr id="43306" name="Rectangle 298"/>
            <p:cNvSpPr>
              <a:spLocks noChangeArrowheads="1"/>
            </p:cNvSpPr>
            <p:nvPr/>
          </p:nvSpPr>
          <p:spPr bwMode="auto">
            <a:xfrm>
              <a:off x="3726" y="2906"/>
              <a:ext cx="239" cy="1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latin typeface="Arial" charset="0"/>
                </a:rPr>
                <a:t>80</a:t>
              </a:r>
            </a:p>
          </p:txBody>
        </p:sp>
        <p:sp>
          <p:nvSpPr>
            <p:cNvPr id="43307" name="Rectangle 299"/>
            <p:cNvSpPr>
              <a:spLocks noChangeArrowheads="1"/>
            </p:cNvSpPr>
            <p:nvPr/>
          </p:nvSpPr>
          <p:spPr bwMode="auto">
            <a:xfrm>
              <a:off x="4436" y="2906"/>
              <a:ext cx="301" cy="1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latin typeface="Arial" charset="0"/>
                </a:rPr>
                <a:t>100</a:t>
              </a:r>
            </a:p>
          </p:txBody>
        </p:sp>
        <p:sp>
          <p:nvSpPr>
            <p:cNvPr id="43308" name="Rectangle 300"/>
            <p:cNvSpPr>
              <a:spLocks noChangeArrowheads="1"/>
            </p:cNvSpPr>
            <p:nvPr/>
          </p:nvSpPr>
          <p:spPr bwMode="auto">
            <a:xfrm>
              <a:off x="5168" y="2906"/>
              <a:ext cx="301" cy="1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a:latin typeface="Arial" charset="0"/>
                </a:rPr>
                <a:t>120</a:t>
              </a:r>
            </a:p>
          </p:txBody>
        </p:sp>
        <p:sp>
          <p:nvSpPr>
            <p:cNvPr id="43309" name="Line 301"/>
            <p:cNvSpPr>
              <a:spLocks noChangeShapeType="1"/>
            </p:cNvSpPr>
            <p:nvPr/>
          </p:nvSpPr>
          <p:spPr bwMode="auto">
            <a:xfrm>
              <a:off x="900" y="2905"/>
              <a:ext cx="437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310" name="Line 302"/>
            <p:cNvSpPr>
              <a:spLocks noChangeShapeType="1"/>
            </p:cNvSpPr>
            <p:nvPr/>
          </p:nvSpPr>
          <p:spPr bwMode="auto">
            <a:xfrm>
              <a:off x="900" y="939"/>
              <a:ext cx="437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311" name="Line 303"/>
            <p:cNvSpPr>
              <a:spLocks noChangeShapeType="1"/>
            </p:cNvSpPr>
            <p:nvPr/>
          </p:nvSpPr>
          <p:spPr bwMode="auto">
            <a:xfrm flipV="1">
              <a:off x="5284" y="936"/>
              <a:ext cx="0" cy="197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3312" name="Rectangle 304"/>
            <p:cNvSpPr>
              <a:spLocks noChangeArrowheads="1"/>
            </p:cNvSpPr>
            <p:nvPr/>
          </p:nvSpPr>
          <p:spPr bwMode="auto">
            <a:xfrm>
              <a:off x="2708" y="3043"/>
              <a:ext cx="794" cy="2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US" altLang="en-US" sz="1800">
                  <a:solidFill>
                    <a:srgbClr val="000000"/>
                  </a:solidFill>
                  <a:latin typeface="Arial" charset="0"/>
                </a:rPr>
                <a:t>Time (sec)</a:t>
              </a:r>
            </a:p>
          </p:txBody>
        </p:sp>
        <p:sp>
          <p:nvSpPr>
            <p:cNvPr id="43313" name="Rectangle 305"/>
            <p:cNvSpPr>
              <a:spLocks noChangeArrowheads="1"/>
            </p:cNvSpPr>
            <p:nvPr/>
          </p:nvSpPr>
          <p:spPr bwMode="auto">
            <a:xfrm rot="-5400000">
              <a:off x="-575" y="1859"/>
              <a:ext cx="1914" cy="2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US" altLang="en-US" sz="1800">
                  <a:solidFill>
                    <a:srgbClr val="000000"/>
                  </a:solidFill>
                  <a:latin typeface="Arial" charset="0"/>
                </a:rPr>
                <a:t>Congestion Window (bytes) </a:t>
              </a:r>
            </a:p>
          </p:txBody>
        </p:sp>
        <p:sp>
          <p:nvSpPr>
            <p:cNvPr id="43314" name="Freeform 306"/>
            <p:cNvSpPr>
              <a:spLocks/>
            </p:cNvSpPr>
            <p:nvPr/>
          </p:nvSpPr>
          <p:spPr bwMode="auto">
            <a:xfrm>
              <a:off x="3696" y="1243"/>
              <a:ext cx="250" cy="107"/>
            </a:xfrm>
            <a:custGeom>
              <a:avLst/>
              <a:gdLst>
                <a:gd name="T0" fmla="*/ 0 w 250"/>
                <a:gd name="T1" fmla="*/ 37 h 107"/>
                <a:gd name="T2" fmla="*/ 9 w 250"/>
                <a:gd name="T3" fmla="*/ 23 h 107"/>
                <a:gd name="T4" fmla="*/ 23 w 250"/>
                <a:gd name="T5" fmla="*/ 14 h 107"/>
                <a:gd name="T6" fmla="*/ 37 w 250"/>
                <a:gd name="T7" fmla="*/ 5 h 107"/>
                <a:gd name="T8" fmla="*/ 55 w 250"/>
                <a:gd name="T9" fmla="*/ 0 h 107"/>
                <a:gd name="T10" fmla="*/ 69 w 250"/>
                <a:gd name="T11" fmla="*/ 0 h 107"/>
                <a:gd name="T12" fmla="*/ 83 w 250"/>
                <a:gd name="T13" fmla="*/ 0 h 107"/>
                <a:gd name="T14" fmla="*/ 97 w 250"/>
                <a:gd name="T15" fmla="*/ 14 h 107"/>
                <a:gd name="T16" fmla="*/ 110 w 250"/>
                <a:gd name="T17" fmla="*/ 28 h 107"/>
                <a:gd name="T18" fmla="*/ 120 w 250"/>
                <a:gd name="T19" fmla="*/ 46 h 107"/>
                <a:gd name="T20" fmla="*/ 129 w 250"/>
                <a:gd name="T21" fmla="*/ 60 h 107"/>
                <a:gd name="T22" fmla="*/ 133 w 250"/>
                <a:gd name="T23" fmla="*/ 74 h 107"/>
                <a:gd name="T24" fmla="*/ 147 w 250"/>
                <a:gd name="T25" fmla="*/ 88 h 107"/>
                <a:gd name="T26" fmla="*/ 161 w 250"/>
                <a:gd name="T27" fmla="*/ 101 h 107"/>
                <a:gd name="T28" fmla="*/ 175 w 250"/>
                <a:gd name="T29" fmla="*/ 106 h 107"/>
                <a:gd name="T30" fmla="*/ 189 w 250"/>
                <a:gd name="T31" fmla="*/ 106 h 107"/>
                <a:gd name="T32" fmla="*/ 203 w 250"/>
                <a:gd name="T33" fmla="*/ 106 h 107"/>
                <a:gd name="T34" fmla="*/ 217 w 250"/>
                <a:gd name="T35" fmla="*/ 106 h 107"/>
                <a:gd name="T36" fmla="*/ 230 w 250"/>
                <a:gd name="T37" fmla="*/ 92 h 107"/>
                <a:gd name="T38" fmla="*/ 240 w 250"/>
                <a:gd name="T39" fmla="*/ 78 h 107"/>
                <a:gd name="T40" fmla="*/ 249 w 250"/>
                <a:gd name="T41" fmla="*/ 60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0"/>
                <a:gd name="T64" fmla="*/ 0 h 107"/>
                <a:gd name="T65" fmla="*/ 250 w 250"/>
                <a:gd name="T66" fmla="*/ 107 h 1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0" h="107">
                  <a:moveTo>
                    <a:pt x="0" y="37"/>
                  </a:moveTo>
                  <a:lnTo>
                    <a:pt x="9" y="23"/>
                  </a:lnTo>
                  <a:lnTo>
                    <a:pt x="23" y="14"/>
                  </a:lnTo>
                  <a:lnTo>
                    <a:pt x="37" y="5"/>
                  </a:lnTo>
                  <a:lnTo>
                    <a:pt x="55" y="0"/>
                  </a:lnTo>
                  <a:lnTo>
                    <a:pt x="69" y="0"/>
                  </a:lnTo>
                  <a:lnTo>
                    <a:pt x="83" y="0"/>
                  </a:lnTo>
                  <a:lnTo>
                    <a:pt x="97" y="14"/>
                  </a:lnTo>
                  <a:lnTo>
                    <a:pt x="110" y="28"/>
                  </a:lnTo>
                  <a:lnTo>
                    <a:pt x="120" y="46"/>
                  </a:lnTo>
                  <a:lnTo>
                    <a:pt x="129" y="60"/>
                  </a:lnTo>
                  <a:lnTo>
                    <a:pt x="133" y="74"/>
                  </a:lnTo>
                  <a:lnTo>
                    <a:pt x="147" y="88"/>
                  </a:lnTo>
                  <a:lnTo>
                    <a:pt x="161" y="101"/>
                  </a:lnTo>
                  <a:lnTo>
                    <a:pt x="175" y="106"/>
                  </a:lnTo>
                  <a:lnTo>
                    <a:pt x="189" y="106"/>
                  </a:lnTo>
                  <a:lnTo>
                    <a:pt x="203" y="106"/>
                  </a:lnTo>
                  <a:lnTo>
                    <a:pt x="217" y="106"/>
                  </a:lnTo>
                  <a:lnTo>
                    <a:pt x="230" y="92"/>
                  </a:lnTo>
                  <a:lnTo>
                    <a:pt x="240" y="78"/>
                  </a:lnTo>
                  <a:lnTo>
                    <a:pt x="249" y="60"/>
                  </a:lnTo>
                </a:path>
              </a:pathLst>
            </a:custGeom>
            <a:noFill/>
            <a:ln w="12700" cap="rnd">
              <a:solidFill>
                <a:srgbClr val="FE9B03"/>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315" name="Freeform 307"/>
            <p:cNvSpPr>
              <a:spLocks/>
            </p:cNvSpPr>
            <p:nvPr/>
          </p:nvSpPr>
          <p:spPr bwMode="auto">
            <a:xfrm>
              <a:off x="3696" y="1447"/>
              <a:ext cx="250" cy="107"/>
            </a:xfrm>
            <a:custGeom>
              <a:avLst/>
              <a:gdLst>
                <a:gd name="T0" fmla="*/ 0 w 250"/>
                <a:gd name="T1" fmla="*/ 37 h 107"/>
                <a:gd name="T2" fmla="*/ 9 w 250"/>
                <a:gd name="T3" fmla="*/ 23 h 107"/>
                <a:gd name="T4" fmla="*/ 23 w 250"/>
                <a:gd name="T5" fmla="*/ 14 h 107"/>
                <a:gd name="T6" fmla="*/ 37 w 250"/>
                <a:gd name="T7" fmla="*/ 5 h 107"/>
                <a:gd name="T8" fmla="*/ 55 w 250"/>
                <a:gd name="T9" fmla="*/ 0 h 107"/>
                <a:gd name="T10" fmla="*/ 69 w 250"/>
                <a:gd name="T11" fmla="*/ 0 h 107"/>
                <a:gd name="T12" fmla="*/ 83 w 250"/>
                <a:gd name="T13" fmla="*/ 0 h 107"/>
                <a:gd name="T14" fmla="*/ 97 w 250"/>
                <a:gd name="T15" fmla="*/ 14 h 107"/>
                <a:gd name="T16" fmla="*/ 110 w 250"/>
                <a:gd name="T17" fmla="*/ 28 h 107"/>
                <a:gd name="T18" fmla="*/ 120 w 250"/>
                <a:gd name="T19" fmla="*/ 46 h 107"/>
                <a:gd name="T20" fmla="*/ 129 w 250"/>
                <a:gd name="T21" fmla="*/ 60 h 107"/>
                <a:gd name="T22" fmla="*/ 133 w 250"/>
                <a:gd name="T23" fmla="*/ 74 h 107"/>
                <a:gd name="T24" fmla="*/ 147 w 250"/>
                <a:gd name="T25" fmla="*/ 88 h 107"/>
                <a:gd name="T26" fmla="*/ 161 w 250"/>
                <a:gd name="T27" fmla="*/ 101 h 107"/>
                <a:gd name="T28" fmla="*/ 175 w 250"/>
                <a:gd name="T29" fmla="*/ 106 h 107"/>
                <a:gd name="T30" fmla="*/ 189 w 250"/>
                <a:gd name="T31" fmla="*/ 106 h 107"/>
                <a:gd name="T32" fmla="*/ 203 w 250"/>
                <a:gd name="T33" fmla="*/ 106 h 107"/>
                <a:gd name="T34" fmla="*/ 217 w 250"/>
                <a:gd name="T35" fmla="*/ 106 h 107"/>
                <a:gd name="T36" fmla="*/ 230 w 250"/>
                <a:gd name="T37" fmla="*/ 92 h 107"/>
                <a:gd name="T38" fmla="*/ 240 w 250"/>
                <a:gd name="T39" fmla="*/ 78 h 107"/>
                <a:gd name="T40" fmla="*/ 249 w 250"/>
                <a:gd name="T41" fmla="*/ 60 h 10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0"/>
                <a:gd name="T64" fmla="*/ 0 h 107"/>
                <a:gd name="T65" fmla="*/ 250 w 250"/>
                <a:gd name="T66" fmla="*/ 107 h 10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0" h="107">
                  <a:moveTo>
                    <a:pt x="0" y="37"/>
                  </a:moveTo>
                  <a:lnTo>
                    <a:pt x="9" y="23"/>
                  </a:lnTo>
                  <a:lnTo>
                    <a:pt x="23" y="14"/>
                  </a:lnTo>
                  <a:lnTo>
                    <a:pt x="37" y="5"/>
                  </a:lnTo>
                  <a:lnTo>
                    <a:pt x="55" y="0"/>
                  </a:lnTo>
                  <a:lnTo>
                    <a:pt x="69" y="0"/>
                  </a:lnTo>
                  <a:lnTo>
                    <a:pt x="83" y="0"/>
                  </a:lnTo>
                  <a:lnTo>
                    <a:pt x="97" y="14"/>
                  </a:lnTo>
                  <a:lnTo>
                    <a:pt x="110" y="28"/>
                  </a:lnTo>
                  <a:lnTo>
                    <a:pt x="120" y="46"/>
                  </a:lnTo>
                  <a:lnTo>
                    <a:pt x="129" y="60"/>
                  </a:lnTo>
                  <a:lnTo>
                    <a:pt x="133" y="74"/>
                  </a:lnTo>
                  <a:lnTo>
                    <a:pt x="147" y="88"/>
                  </a:lnTo>
                  <a:lnTo>
                    <a:pt x="161" y="101"/>
                  </a:lnTo>
                  <a:lnTo>
                    <a:pt x="175" y="106"/>
                  </a:lnTo>
                  <a:lnTo>
                    <a:pt x="189" y="106"/>
                  </a:lnTo>
                  <a:lnTo>
                    <a:pt x="203" y="106"/>
                  </a:lnTo>
                  <a:lnTo>
                    <a:pt x="217" y="106"/>
                  </a:lnTo>
                  <a:lnTo>
                    <a:pt x="230" y="92"/>
                  </a:lnTo>
                  <a:lnTo>
                    <a:pt x="240" y="78"/>
                  </a:lnTo>
                  <a:lnTo>
                    <a:pt x="249" y="60"/>
                  </a:lnTo>
                </a:path>
              </a:pathLst>
            </a:custGeom>
            <a:noFill/>
            <a:ln w="12700" cap="rnd">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316" name="Rectangle 308"/>
            <p:cNvSpPr>
              <a:spLocks noChangeArrowheads="1"/>
            </p:cNvSpPr>
            <p:nvPr/>
          </p:nvSpPr>
          <p:spPr bwMode="auto">
            <a:xfrm>
              <a:off x="3918" y="1200"/>
              <a:ext cx="1226"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US" altLang="en-US" sz="1800">
                  <a:latin typeface="Arial" charset="0"/>
                </a:rPr>
                <a:t>Wired connection</a:t>
              </a:r>
            </a:p>
          </p:txBody>
        </p:sp>
        <p:sp>
          <p:nvSpPr>
            <p:cNvPr id="43317" name="Rectangle 309"/>
            <p:cNvSpPr>
              <a:spLocks noChangeArrowheads="1"/>
            </p:cNvSpPr>
            <p:nvPr/>
          </p:nvSpPr>
          <p:spPr bwMode="auto">
            <a:xfrm>
              <a:off x="3902" y="1393"/>
              <a:ext cx="1402"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US" altLang="en-US" sz="1800">
                  <a:latin typeface="Arial" charset="0"/>
                </a:rPr>
                <a:t>Wireless connection</a:t>
              </a:r>
            </a:p>
          </p:txBody>
        </p:sp>
      </p:grpSp>
      <p:sp>
        <p:nvSpPr>
          <p:cNvPr id="43013" name="Slide Number Placeholder 3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55CA31EB-1B26-9D44-ADBF-86CD48915ADC}" type="slidenum">
              <a:rPr lang="en-US" altLang="en-US" sz="1200">
                <a:solidFill>
                  <a:schemeClr val="tx2"/>
                </a:solidFill>
                <a:latin typeface="Arial Narrow" charset="0"/>
              </a:rPr>
              <a:pPr eaLnBrk="1" hangingPunct="1"/>
              <a:t>21</a:t>
            </a:fld>
            <a:endParaRPr lang="en-US" altLang="en-US" sz="1200">
              <a:solidFill>
                <a:schemeClr val="tx2"/>
              </a:solidFill>
              <a:latin typeface="Arial Narrow"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BA94056A-F57A-E94C-A029-4F6A086977BF}" type="slidenum">
              <a:rPr lang="en-US" altLang="en-US" sz="1200">
                <a:solidFill>
                  <a:schemeClr val="tx2"/>
                </a:solidFill>
                <a:latin typeface="Arial Narrow" charset="0"/>
              </a:rPr>
              <a:pPr eaLnBrk="1" hangingPunct="1"/>
              <a:t>22</a:t>
            </a:fld>
            <a:endParaRPr lang="en-US" altLang="en-US" sz="1200">
              <a:solidFill>
                <a:schemeClr val="tx2"/>
              </a:solidFill>
              <a:latin typeface="Arial Narrow" charset="0"/>
            </a:endParaRPr>
          </a:p>
        </p:txBody>
      </p:sp>
      <p:sp>
        <p:nvSpPr>
          <p:cNvPr id="45058" name="Rectangle 2"/>
          <p:cNvSpPr>
            <a:spLocks noGrp="1" noChangeArrowheads="1"/>
          </p:cNvSpPr>
          <p:nvPr>
            <p:ph type="title"/>
          </p:nvPr>
        </p:nvSpPr>
        <p:spPr/>
        <p:txBody>
          <a:bodyPr/>
          <a:lstStyle/>
          <a:p>
            <a:pPr eaLnBrk="1" hangingPunct="1"/>
            <a:r>
              <a:rPr lang="en-US" altLang="en-US"/>
              <a:t>Approach Styles (Link Layer)</a:t>
            </a:r>
          </a:p>
        </p:txBody>
      </p:sp>
      <p:sp>
        <p:nvSpPr>
          <p:cNvPr id="45059" name="Rectangle 3"/>
          <p:cNvSpPr>
            <a:spLocks noGrp="1" noChangeArrowheads="1"/>
          </p:cNvSpPr>
          <p:nvPr>
            <p:ph type="body" idx="1"/>
          </p:nvPr>
        </p:nvSpPr>
        <p:spPr/>
        <p:txBody>
          <a:bodyPr/>
          <a:lstStyle/>
          <a:p>
            <a:pPr eaLnBrk="1" hangingPunct="1"/>
            <a:r>
              <a:rPr lang="en-US" altLang="en-US" sz="2400"/>
              <a:t>More aggressive local rexmit than TCP</a:t>
            </a:r>
          </a:p>
          <a:p>
            <a:pPr lvl="1" eaLnBrk="1" hangingPunct="1"/>
            <a:r>
              <a:rPr lang="en-US" altLang="en-US" sz="2000"/>
              <a:t>Bandwidth not wasted on wired links</a:t>
            </a:r>
          </a:p>
          <a:p>
            <a:pPr eaLnBrk="1" hangingPunct="1"/>
            <a:r>
              <a:rPr lang="en-US" altLang="en-US" sz="2400"/>
              <a:t>Adverse interactions with transport layer</a:t>
            </a:r>
          </a:p>
          <a:p>
            <a:pPr lvl="1" eaLnBrk="1" hangingPunct="1"/>
            <a:r>
              <a:rPr lang="en-US" altLang="en-US" sz="2000"/>
              <a:t>Timer interactions</a:t>
            </a:r>
          </a:p>
          <a:p>
            <a:pPr lvl="1" eaLnBrk="1" hangingPunct="1"/>
            <a:r>
              <a:rPr lang="en-US" altLang="en-US" sz="2000"/>
              <a:t>Interactions with fast retransmissions</a:t>
            </a:r>
          </a:p>
          <a:p>
            <a:pPr lvl="1" eaLnBrk="1" hangingPunct="1"/>
            <a:r>
              <a:rPr lang="en-US" altLang="en-US" sz="2000"/>
              <a:t>Large end-to-end round-trip time variation</a:t>
            </a:r>
          </a:p>
          <a:p>
            <a:pPr eaLnBrk="1" hangingPunct="1"/>
            <a:r>
              <a:rPr lang="en-US" altLang="en-US" sz="2400"/>
              <a:t>FEC does not work well with burst losses</a:t>
            </a:r>
          </a:p>
          <a:p>
            <a:pPr eaLnBrk="1" hangingPunct="1"/>
            <a:endParaRPr lang="en-US" altLang="en-US" sz="2400"/>
          </a:p>
        </p:txBody>
      </p:sp>
      <p:sp>
        <p:nvSpPr>
          <p:cNvPr id="351236" name="Rectangle 4"/>
          <p:cNvSpPr>
            <a:spLocks noChangeArrowheads="1"/>
          </p:cNvSpPr>
          <p:nvPr/>
        </p:nvSpPr>
        <p:spPr bwMode="auto">
          <a:xfrm>
            <a:off x="381000" y="3962400"/>
            <a:ext cx="8458200" cy="2514600"/>
          </a:xfrm>
          <a:prstGeom prst="rect">
            <a:avLst/>
          </a:prstGeom>
          <a:solidFill>
            <a:srgbClr val="FFFFFF"/>
          </a:solidFill>
          <a:ln w="9525">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endParaRPr>
          </a:p>
        </p:txBody>
      </p:sp>
      <p:pic>
        <p:nvPicPr>
          <p:cNvPr id="45061" name="Picture 5" descr="paketaro box"/>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7200" y="49530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Line 6"/>
          <p:cNvSpPr>
            <a:spLocks noChangeShapeType="1"/>
          </p:cNvSpPr>
          <p:nvPr/>
        </p:nvSpPr>
        <p:spPr bwMode="auto">
          <a:xfrm>
            <a:off x="2209800" y="5254625"/>
            <a:ext cx="2068513" cy="1588"/>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5063" name="Text Box 7"/>
          <p:cNvSpPr txBox="1">
            <a:spLocks noChangeArrowheads="1"/>
          </p:cNvSpPr>
          <p:nvPr/>
        </p:nvSpPr>
        <p:spPr bwMode="auto">
          <a:xfrm>
            <a:off x="2667000" y="4114800"/>
            <a:ext cx="1187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800">
                <a:solidFill>
                  <a:srgbClr val="000000"/>
                </a:solidFill>
                <a:latin typeface="Arial" charset="0"/>
              </a:rPr>
              <a:t>Wired link</a:t>
            </a:r>
          </a:p>
        </p:txBody>
      </p:sp>
      <p:sp>
        <p:nvSpPr>
          <p:cNvPr id="45064" name="Text Box 8"/>
          <p:cNvSpPr txBox="1">
            <a:spLocks noChangeArrowheads="1"/>
          </p:cNvSpPr>
          <p:nvPr/>
        </p:nvSpPr>
        <p:spPr bwMode="auto">
          <a:xfrm>
            <a:off x="5162550" y="4114800"/>
            <a:ext cx="1466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800">
                <a:solidFill>
                  <a:srgbClr val="000000"/>
                </a:solidFill>
                <a:latin typeface="Arial" charset="0"/>
              </a:rPr>
              <a:t>Wireless link</a:t>
            </a:r>
          </a:p>
        </p:txBody>
      </p:sp>
      <p:pic>
        <p:nvPicPr>
          <p:cNvPr id="45065" name="Picture 9" descr="Computer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9400" y="4854575"/>
            <a:ext cx="12382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10" descr="Computer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5400" y="4854575"/>
            <a:ext cx="12382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5067" name="AutoShape 11"/>
          <p:cNvCxnSpPr>
            <a:cxnSpLocks noChangeShapeType="1"/>
          </p:cNvCxnSpPr>
          <p:nvPr/>
        </p:nvCxnSpPr>
        <p:spPr bwMode="auto">
          <a:xfrm rot="5400000" flipV="1">
            <a:off x="4580731" y="2188369"/>
            <a:ext cx="1588" cy="5334000"/>
          </a:xfrm>
          <a:prstGeom prst="bentConnector3">
            <a:avLst>
              <a:gd name="adj1" fmla="val -14400005"/>
            </a:avLst>
          </a:prstGeom>
          <a:noFill/>
          <a:ln w="19050">
            <a:solidFill>
              <a:srgbClr val="FF6600"/>
            </a:solidFill>
            <a:miter lim="800000"/>
            <a:headEnd/>
            <a:tailEnd type="triangle" w="med" len="med"/>
          </a:ln>
          <a:extLst>
            <a:ext uri="{909E8E84-426E-40DD-AFC4-6F175D3DCCD1}">
              <a14:hiddenFill xmlns:a14="http://schemas.microsoft.com/office/drawing/2010/main">
                <a:noFill/>
              </a14:hiddenFill>
            </a:ext>
          </a:extLst>
        </p:spPr>
      </p:cxnSp>
      <p:sp>
        <p:nvSpPr>
          <p:cNvPr id="45068" name="AutoShape 12"/>
          <p:cNvSpPr>
            <a:spLocks noChangeArrowheads="1"/>
          </p:cNvSpPr>
          <p:nvPr/>
        </p:nvSpPr>
        <p:spPr bwMode="auto">
          <a:xfrm rot="-4823731">
            <a:off x="5638800" y="4572000"/>
            <a:ext cx="304800" cy="1524000"/>
          </a:xfrm>
          <a:prstGeom prst="lightningBolt">
            <a:avLst/>
          </a:prstGeom>
          <a:solidFill>
            <a:srgbClr val="FF6600"/>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cxnSp>
        <p:nvCxnSpPr>
          <p:cNvPr id="45069" name="AutoShape 13"/>
          <p:cNvCxnSpPr>
            <a:cxnSpLocks noChangeShapeType="1"/>
          </p:cNvCxnSpPr>
          <p:nvPr/>
        </p:nvCxnSpPr>
        <p:spPr bwMode="auto">
          <a:xfrm rot="5400000">
            <a:off x="4580731" y="3277394"/>
            <a:ext cx="1588" cy="5334000"/>
          </a:xfrm>
          <a:prstGeom prst="bentConnector3">
            <a:avLst>
              <a:gd name="adj1" fmla="val 14400005"/>
            </a:avLst>
          </a:prstGeom>
          <a:noFill/>
          <a:ln w="19050">
            <a:solidFill>
              <a:srgbClr val="FF6600"/>
            </a:solidFill>
            <a:miter lim="800000"/>
            <a:headEnd/>
            <a:tailEnd type="triangle" w="med" len="med"/>
          </a:ln>
          <a:extLst>
            <a:ext uri="{909E8E84-426E-40DD-AFC4-6F175D3DCCD1}">
              <a14:hiddenFill xmlns:a14="http://schemas.microsoft.com/office/drawing/2010/main">
                <a:noFill/>
              </a14:hiddenFill>
            </a:ext>
          </a:extLst>
        </p:spPr>
      </p:cxnSp>
      <p:cxnSp>
        <p:nvCxnSpPr>
          <p:cNvPr id="45070" name="AutoShape 14"/>
          <p:cNvCxnSpPr>
            <a:cxnSpLocks noChangeShapeType="1"/>
          </p:cNvCxnSpPr>
          <p:nvPr/>
        </p:nvCxnSpPr>
        <p:spPr bwMode="auto">
          <a:xfrm rot="-5400000">
            <a:off x="5695950" y="3732213"/>
            <a:ext cx="96837" cy="2649538"/>
          </a:xfrm>
          <a:prstGeom prst="bentConnector3">
            <a:avLst>
              <a:gd name="adj1" fmla="val 336065"/>
            </a:avLst>
          </a:prstGeom>
          <a:noFill/>
          <a:ln w="19050">
            <a:solidFill>
              <a:srgbClr val="FF6600"/>
            </a:solidFill>
            <a:miter lim="800000"/>
            <a:headEnd/>
            <a:tailEnd type="triangle" w="med" len="med"/>
          </a:ln>
          <a:extLst>
            <a:ext uri="{909E8E84-426E-40DD-AFC4-6F175D3DCCD1}">
              <a14:hiddenFill xmlns:a14="http://schemas.microsoft.com/office/drawing/2010/main">
                <a:noFill/>
              </a14:hiddenFill>
            </a:ext>
          </a:extLst>
        </p:spPr>
      </p:cxnSp>
      <p:cxnSp>
        <p:nvCxnSpPr>
          <p:cNvPr id="45071" name="AutoShape 15"/>
          <p:cNvCxnSpPr>
            <a:cxnSpLocks noChangeShapeType="1"/>
          </p:cNvCxnSpPr>
          <p:nvPr/>
        </p:nvCxnSpPr>
        <p:spPr bwMode="auto">
          <a:xfrm rot="16200000" flipV="1">
            <a:off x="5557838" y="4491037"/>
            <a:ext cx="304800" cy="2447925"/>
          </a:xfrm>
          <a:prstGeom prst="bentConnector4">
            <a:avLst>
              <a:gd name="adj1" fmla="val -75000"/>
              <a:gd name="adj2" fmla="val 100583"/>
            </a:avLst>
          </a:prstGeom>
          <a:noFill/>
          <a:ln w="19050">
            <a:solidFill>
              <a:srgbClr val="FF6600"/>
            </a:solidFill>
            <a:miter lim="800000"/>
            <a:headEnd/>
            <a:tailEnd type="triangle" w="med" len="med"/>
          </a:ln>
          <a:extLst>
            <a:ext uri="{909E8E84-426E-40DD-AFC4-6F175D3DCCD1}">
              <a14:hiddenFill xmlns:a14="http://schemas.microsoft.com/office/drawing/2010/main">
                <a:noFill/>
              </a14:hiddenFill>
            </a:ext>
          </a:extLst>
        </p:spPr>
      </p:cxnSp>
      <p:sp>
        <p:nvSpPr>
          <p:cNvPr id="45072" name="Text Box 16"/>
          <p:cNvSpPr txBox="1">
            <a:spLocks noChangeArrowheads="1"/>
          </p:cNvSpPr>
          <p:nvPr/>
        </p:nvSpPr>
        <p:spPr bwMode="auto">
          <a:xfrm>
            <a:off x="5257800" y="5486400"/>
            <a:ext cx="1085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a:solidFill>
                  <a:srgbClr val="000000"/>
                </a:solidFill>
                <a:latin typeface="Arial" charset="0"/>
              </a:rPr>
              <a:t>ARQ/FEC</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2ECAF182-C283-9D41-BA3F-56FE0A838AE5}" type="slidenum">
              <a:rPr lang="en-US" altLang="en-US" sz="1200">
                <a:solidFill>
                  <a:schemeClr val="tx2"/>
                </a:solidFill>
                <a:latin typeface="Arial Narrow" charset="0"/>
              </a:rPr>
              <a:pPr eaLnBrk="1" hangingPunct="1"/>
              <a:t>23</a:t>
            </a:fld>
            <a:endParaRPr lang="en-US" altLang="en-US" sz="1200">
              <a:solidFill>
                <a:schemeClr val="tx2"/>
              </a:solidFill>
              <a:latin typeface="Arial Narrow" charset="0"/>
            </a:endParaRPr>
          </a:p>
        </p:txBody>
      </p:sp>
      <p:sp>
        <p:nvSpPr>
          <p:cNvPr id="46082" name="Rectangle 2"/>
          <p:cNvSpPr>
            <a:spLocks noGrp="1" noChangeArrowheads="1"/>
          </p:cNvSpPr>
          <p:nvPr>
            <p:ph type="title"/>
          </p:nvPr>
        </p:nvSpPr>
        <p:spPr/>
        <p:txBody>
          <a:bodyPr/>
          <a:lstStyle/>
          <a:p>
            <a:pPr eaLnBrk="1" hangingPunct="1"/>
            <a:r>
              <a:rPr lang="en-US" altLang="en-US"/>
              <a:t>Hybrid Approach: Snoop Protocol</a:t>
            </a:r>
          </a:p>
        </p:txBody>
      </p:sp>
      <p:sp>
        <p:nvSpPr>
          <p:cNvPr id="46083" name="Rectangle 3"/>
          <p:cNvSpPr>
            <a:spLocks noGrp="1" noChangeArrowheads="1"/>
          </p:cNvSpPr>
          <p:nvPr>
            <p:ph type="body" idx="1"/>
          </p:nvPr>
        </p:nvSpPr>
        <p:spPr/>
        <p:txBody>
          <a:bodyPr/>
          <a:lstStyle/>
          <a:p>
            <a:r>
              <a:rPr lang="en-US" altLang="en-US" sz="2800"/>
              <a:t>Shield TCP sender from wireless vagaries</a:t>
            </a:r>
          </a:p>
          <a:p>
            <a:pPr lvl="1"/>
            <a:r>
              <a:rPr lang="en-US" altLang="en-US" sz="2400"/>
              <a:t>Eliminate adverse interactions between protocol layers</a:t>
            </a:r>
          </a:p>
          <a:p>
            <a:pPr lvl="1"/>
            <a:r>
              <a:rPr lang="en-US" altLang="en-US" sz="2400"/>
              <a:t>Congestion control only when congestion occurs</a:t>
            </a:r>
          </a:p>
          <a:p>
            <a:r>
              <a:rPr lang="en-US" altLang="en-US" sz="2800"/>
              <a:t>The End-to-End Argument [SRC84]</a:t>
            </a:r>
          </a:p>
          <a:p>
            <a:pPr lvl="1"/>
            <a:r>
              <a:rPr lang="en-US" altLang="en-US" sz="2400"/>
              <a:t>Preserve TCP/IP service model: end-to-end semantics</a:t>
            </a:r>
          </a:p>
          <a:p>
            <a:pPr lvl="1"/>
            <a:r>
              <a:rPr lang="en-US" altLang="en-US" sz="2400" i="1"/>
              <a:t>Is connection splitting fundamentally important?</a:t>
            </a:r>
          </a:p>
          <a:p>
            <a:r>
              <a:rPr lang="en-US" altLang="en-US" sz="2800"/>
              <a:t>Eliminate non-TCP protocol messages</a:t>
            </a:r>
          </a:p>
          <a:p>
            <a:pPr lvl="1"/>
            <a:r>
              <a:rPr lang="en-US" altLang="en-US" sz="2400" i="1"/>
              <a:t>Is link-layer messaging fundamentally important?</a:t>
            </a:r>
            <a:endParaRPr lang="en-US" altLang="en-US" sz="2400"/>
          </a:p>
        </p:txBody>
      </p:sp>
      <p:sp>
        <p:nvSpPr>
          <p:cNvPr id="46084" name="Rectangle 4"/>
          <p:cNvSpPr>
            <a:spLocks noChangeArrowheads="1"/>
          </p:cNvSpPr>
          <p:nvPr/>
        </p:nvSpPr>
        <p:spPr bwMode="auto">
          <a:xfrm>
            <a:off x="1066800" y="5357813"/>
            <a:ext cx="7291388"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800">
                <a:solidFill>
                  <a:srgbClr val="000000"/>
                </a:solidFill>
                <a:latin typeface="Arial" charset="0"/>
              </a:rPr>
              <a:t>Fixed to mobile: transport-aware link protocol</a:t>
            </a:r>
          </a:p>
          <a:p>
            <a:r>
              <a:rPr lang="en-US" altLang="en-US" sz="2800">
                <a:solidFill>
                  <a:srgbClr val="000000"/>
                </a:solidFill>
                <a:latin typeface="Arial" charset="0"/>
              </a:rPr>
              <a:t>Mobile to fixed: link-aware transport protocol</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93213F22-994A-CE45-9889-AFA94449D716}" type="slidenum">
              <a:rPr lang="en-US" altLang="en-US" sz="1200">
                <a:solidFill>
                  <a:schemeClr val="tx2"/>
                </a:solidFill>
                <a:latin typeface="Arial Narrow" charset="0"/>
              </a:rPr>
              <a:pPr eaLnBrk="1" hangingPunct="1"/>
              <a:t>24</a:t>
            </a:fld>
            <a:endParaRPr lang="en-US" altLang="en-US" sz="1200">
              <a:solidFill>
                <a:schemeClr val="tx2"/>
              </a:solidFill>
              <a:latin typeface="Arial Narrow" charset="0"/>
            </a:endParaRPr>
          </a:p>
        </p:txBody>
      </p:sp>
      <p:sp>
        <p:nvSpPr>
          <p:cNvPr id="47106" name="Rectangle 2"/>
          <p:cNvSpPr>
            <a:spLocks noGrp="1" noChangeArrowheads="1"/>
          </p:cNvSpPr>
          <p:nvPr>
            <p:ph type="title"/>
          </p:nvPr>
        </p:nvSpPr>
        <p:spPr/>
        <p:txBody>
          <a:bodyPr/>
          <a:lstStyle/>
          <a:p>
            <a:pPr eaLnBrk="1" hangingPunct="1"/>
            <a:r>
              <a:rPr lang="en-US" altLang="en-US"/>
              <a:t>Snoop Overview</a:t>
            </a:r>
          </a:p>
        </p:txBody>
      </p:sp>
      <p:sp>
        <p:nvSpPr>
          <p:cNvPr id="47107" name="Rectangle 3"/>
          <p:cNvSpPr>
            <a:spLocks noGrp="1" noChangeArrowheads="1"/>
          </p:cNvSpPr>
          <p:nvPr>
            <p:ph type="body" idx="1"/>
          </p:nvPr>
        </p:nvSpPr>
        <p:spPr/>
        <p:txBody>
          <a:bodyPr/>
          <a:lstStyle/>
          <a:p>
            <a:pPr eaLnBrk="1" hangingPunct="1"/>
            <a:r>
              <a:rPr lang="en-US" altLang="en-US"/>
              <a:t>Modify base station</a:t>
            </a:r>
          </a:p>
          <a:p>
            <a:pPr lvl="1" eaLnBrk="1" hangingPunct="1"/>
            <a:r>
              <a:rPr lang="en-US" altLang="en-US"/>
              <a:t> to cache un-acked TCP packets</a:t>
            </a:r>
          </a:p>
          <a:p>
            <a:pPr lvl="1" eaLnBrk="1" hangingPunct="1"/>
            <a:r>
              <a:rPr lang="en-US" altLang="en-US"/>
              <a:t> … and perform local retransmissions</a:t>
            </a:r>
          </a:p>
          <a:p>
            <a:pPr eaLnBrk="1" hangingPunct="1"/>
            <a:r>
              <a:rPr lang="en-US" altLang="en-US"/>
              <a:t>Key ideas</a:t>
            </a:r>
          </a:p>
          <a:p>
            <a:pPr lvl="1" eaLnBrk="1" hangingPunct="1"/>
            <a:r>
              <a:rPr lang="en-US" altLang="en-US"/>
              <a:t>No transport level code in base station</a:t>
            </a:r>
          </a:p>
          <a:p>
            <a:pPr lvl="1" eaLnBrk="1" hangingPunct="1"/>
            <a:r>
              <a:rPr lang="en-US" altLang="en-US"/>
              <a:t>When node moves to different base station, state eventually recreated there</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ChangeArrowheads="1"/>
          </p:cNvSpPr>
          <p:nvPr/>
        </p:nvSpPr>
        <p:spPr bwMode="auto">
          <a:xfrm>
            <a:off x="381000" y="1447800"/>
            <a:ext cx="8458200" cy="2743200"/>
          </a:xfrm>
          <a:prstGeom prst="rect">
            <a:avLst/>
          </a:prstGeom>
          <a:solidFill>
            <a:srgbClr val="FFFFFF"/>
          </a:solidFill>
          <a:ln w="9525">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endParaRPr>
          </a:p>
        </p:txBody>
      </p:sp>
      <p:sp>
        <p:nvSpPr>
          <p:cNvPr id="48130" name="Rectangle 3"/>
          <p:cNvSpPr>
            <a:spLocks noGrp="1" noChangeArrowheads="1"/>
          </p:cNvSpPr>
          <p:nvPr>
            <p:ph type="title"/>
          </p:nvPr>
        </p:nvSpPr>
        <p:spPr>
          <a:xfrm>
            <a:off x="304800" y="381000"/>
            <a:ext cx="8458200" cy="376238"/>
          </a:xfrm>
          <a:noFill/>
        </p:spPr>
        <p:txBody>
          <a:bodyPr lIns="90488" tIns="44450" rIns="90488" bIns="44450"/>
          <a:lstStyle/>
          <a:p>
            <a:r>
              <a:rPr lang="en-US" altLang="en-US"/>
              <a:t>Snoop Protocol: CH to MH</a:t>
            </a:r>
          </a:p>
        </p:txBody>
      </p:sp>
      <p:sp>
        <p:nvSpPr>
          <p:cNvPr id="48131" name="Line 4"/>
          <p:cNvSpPr>
            <a:spLocks noChangeShapeType="1"/>
          </p:cNvSpPr>
          <p:nvPr/>
        </p:nvSpPr>
        <p:spPr bwMode="auto">
          <a:xfrm>
            <a:off x="552450" y="3235325"/>
            <a:ext cx="365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US"/>
          </a:p>
        </p:txBody>
      </p:sp>
      <p:sp>
        <p:nvSpPr>
          <p:cNvPr id="48132" name="Line 5"/>
          <p:cNvSpPr>
            <a:spLocks noChangeShapeType="1"/>
          </p:cNvSpPr>
          <p:nvPr/>
        </p:nvSpPr>
        <p:spPr bwMode="auto">
          <a:xfrm flipH="1">
            <a:off x="1490663" y="3175000"/>
            <a:ext cx="174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US"/>
          </a:p>
        </p:txBody>
      </p:sp>
      <p:sp>
        <p:nvSpPr>
          <p:cNvPr id="48133" name="Rectangle 6"/>
          <p:cNvSpPr>
            <a:spLocks noChangeArrowheads="1"/>
          </p:cNvSpPr>
          <p:nvPr/>
        </p:nvSpPr>
        <p:spPr bwMode="auto">
          <a:xfrm>
            <a:off x="381000" y="3295650"/>
            <a:ext cx="22336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US" altLang="en-US" sz="2000" i="1">
                <a:solidFill>
                  <a:srgbClr val="000000"/>
                </a:solidFill>
                <a:latin typeface="Arial" charset="0"/>
              </a:rPr>
              <a:t>Correspondent Host</a:t>
            </a:r>
          </a:p>
        </p:txBody>
      </p:sp>
      <p:sp>
        <p:nvSpPr>
          <p:cNvPr id="48134" name="Rectangle 7"/>
          <p:cNvSpPr>
            <a:spLocks noChangeArrowheads="1"/>
          </p:cNvSpPr>
          <p:nvPr/>
        </p:nvSpPr>
        <p:spPr bwMode="auto">
          <a:xfrm>
            <a:off x="7088188" y="3279775"/>
            <a:ext cx="152241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i="1">
                <a:solidFill>
                  <a:srgbClr val="000000"/>
                </a:solidFill>
                <a:latin typeface="Arial" charset="0"/>
              </a:rPr>
              <a:t>Mobile Host</a:t>
            </a:r>
          </a:p>
        </p:txBody>
      </p:sp>
      <p:sp>
        <p:nvSpPr>
          <p:cNvPr id="48135" name="Rectangle 8"/>
          <p:cNvSpPr>
            <a:spLocks noChangeArrowheads="1"/>
          </p:cNvSpPr>
          <p:nvPr/>
        </p:nvSpPr>
        <p:spPr bwMode="auto">
          <a:xfrm>
            <a:off x="3919538" y="3340100"/>
            <a:ext cx="16208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i="1">
                <a:solidFill>
                  <a:srgbClr val="000000"/>
                </a:solidFill>
                <a:latin typeface="Arial" charset="0"/>
              </a:rPr>
              <a:t>Base Station</a:t>
            </a:r>
          </a:p>
        </p:txBody>
      </p:sp>
      <p:grpSp>
        <p:nvGrpSpPr>
          <p:cNvPr id="48136" name="Group 9"/>
          <p:cNvGrpSpPr>
            <a:grpSpLocks/>
          </p:cNvGrpSpPr>
          <p:nvPr/>
        </p:nvGrpSpPr>
        <p:grpSpPr bwMode="auto">
          <a:xfrm>
            <a:off x="2227263" y="1974850"/>
            <a:ext cx="439737" cy="463550"/>
            <a:chOff x="1130" y="1036"/>
            <a:chExt cx="277" cy="292"/>
          </a:xfrm>
        </p:grpSpPr>
        <p:sp>
          <p:nvSpPr>
            <p:cNvPr id="48166" name="Rectangle 10"/>
            <p:cNvSpPr>
              <a:spLocks noChangeArrowheads="1"/>
            </p:cNvSpPr>
            <p:nvPr/>
          </p:nvSpPr>
          <p:spPr bwMode="auto">
            <a:xfrm>
              <a:off x="1130" y="1036"/>
              <a:ext cx="277" cy="292"/>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48167" name="Rectangle 11"/>
            <p:cNvSpPr>
              <a:spLocks noChangeArrowheads="1"/>
            </p:cNvSpPr>
            <p:nvPr/>
          </p:nvSpPr>
          <p:spPr bwMode="auto">
            <a:xfrm>
              <a:off x="1163" y="1039"/>
              <a:ext cx="22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5</a:t>
              </a:r>
            </a:p>
          </p:txBody>
        </p:sp>
      </p:grpSp>
      <p:sp>
        <p:nvSpPr>
          <p:cNvPr id="48137" name="Line 12"/>
          <p:cNvSpPr>
            <a:spLocks noChangeShapeType="1"/>
          </p:cNvSpPr>
          <p:nvPr/>
        </p:nvSpPr>
        <p:spPr bwMode="auto">
          <a:xfrm>
            <a:off x="1600200" y="2560638"/>
            <a:ext cx="2514600" cy="1587"/>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48138" name="Group 13"/>
          <p:cNvGrpSpPr>
            <a:grpSpLocks/>
          </p:cNvGrpSpPr>
          <p:nvPr/>
        </p:nvGrpSpPr>
        <p:grpSpPr bwMode="auto">
          <a:xfrm>
            <a:off x="6781800" y="2057400"/>
            <a:ext cx="439738" cy="500063"/>
            <a:chOff x="3888" y="1827"/>
            <a:chExt cx="277" cy="315"/>
          </a:xfrm>
        </p:grpSpPr>
        <p:sp>
          <p:nvSpPr>
            <p:cNvPr id="48163" name="Freeform 14"/>
            <p:cNvSpPr>
              <a:spLocks/>
            </p:cNvSpPr>
            <p:nvPr/>
          </p:nvSpPr>
          <p:spPr bwMode="auto">
            <a:xfrm>
              <a:off x="3931" y="1827"/>
              <a:ext cx="1" cy="7"/>
            </a:xfrm>
            <a:custGeom>
              <a:avLst/>
              <a:gdLst>
                <a:gd name="T0" fmla="*/ 0 w 1"/>
                <a:gd name="T1" fmla="*/ 0 h 7"/>
                <a:gd name="T2" fmla="*/ 0 w 1"/>
                <a:gd name="T3" fmla="*/ 0 h 7"/>
                <a:gd name="T4" fmla="*/ 0 w 1"/>
                <a:gd name="T5" fmla="*/ 6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48164" name="Rectangle 15"/>
            <p:cNvSpPr>
              <a:spLocks noChangeArrowheads="1"/>
            </p:cNvSpPr>
            <p:nvPr/>
          </p:nvSpPr>
          <p:spPr bwMode="auto">
            <a:xfrm>
              <a:off x="3888" y="1850"/>
              <a:ext cx="277" cy="292"/>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48165" name="Rectangle 16"/>
            <p:cNvSpPr>
              <a:spLocks noChangeArrowheads="1"/>
            </p:cNvSpPr>
            <p:nvPr/>
          </p:nvSpPr>
          <p:spPr bwMode="auto">
            <a:xfrm>
              <a:off x="3937" y="1855"/>
              <a:ext cx="22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1</a:t>
              </a:r>
            </a:p>
          </p:txBody>
        </p:sp>
      </p:grpSp>
      <p:sp>
        <p:nvSpPr>
          <p:cNvPr id="48139" name="Freeform 17"/>
          <p:cNvSpPr>
            <a:spLocks/>
          </p:cNvSpPr>
          <p:nvPr/>
        </p:nvSpPr>
        <p:spPr bwMode="auto">
          <a:xfrm>
            <a:off x="5057775" y="1633538"/>
            <a:ext cx="1588" cy="11112"/>
          </a:xfrm>
          <a:custGeom>
            <a:avLst/>
            <a:gdLst>
              <a:gd name="T0" fmla="*/ 0 w 1"/>
              <a:gd name="T1" fmla="*/ 0 h 7"/>
              <a:gd name="T2" fmla="*/ 0 w 1"/>
              <a:gd name="T3" fmla="*/ 0 h 7"/>
              <a:gd name="T4" fmla="*/ 0 w 1"/>
              <a:gd name="T5" fmla="*/ 2147483647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48140" name="Rectangle 18"/>
          <p:cNvSpPr>
            <a:spLocks noChangeArrowheads="1"/>
          </p:cNvSpPr>
          <p:nvPr/>
        </p:nvSpPr>
        <p:spPr bwMode="auto">
          <a:xfrm>
            <a:off x="4989513" y="1670050"/>
            <a:ext cx="439737" cy="463550"/>
          </a:xfrm>
          <a:prstGeom prst="rect">
            <a:avLst/>
          </a:prstGeom>
          <a:solidFill>
            <a:schemeClr val="tx1"/>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48141" name="Rectangle 19"/>
          <p:cNvSpPr>
            <a:spLocks noChangeArrowheads="1"/>
          </p:cNvSpPr>
          <p:nvPr/>
        </p:nvSpPr>
        <p:spPr bwMode="auto">
          <a:xfrm>
            <a:off x="5067300" y="1677988"/>
            <a:ext cx="350838" cy="4540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1</a:t>
            </a:r>
          </a:p>
        </p:txBody>
      </p:sp>
      <p:sp>
        <p:nvSpPr>
          <p:cNvPr id="48142" name="Freeform 20"/>
          <p:cNvSpPr>
            <a:spLocks/>
          </p:cNvSpPr>
          <p:nvPr/>
        </p:nvSpPr>
        <p:spPr bwMode="auto">
          <a:xfrm>
            <a:off x="4591050" y="1633538"/>
            <a:ext cx="1588" cy="11112"/>
          </a:xfrm>
          <a:custGeom>
            <a:avLst/>
            <a:gdLst>
              <a:gd name="T0" fmla="*/ 0 w 1"/>
              <a:gd name="T1" fmla="*/ 0 h 7"/>
              <a:gd name="T2" fmla="*/ 0 w 1"/>
              <a:gd name="T3" fmla="*/ 0 h 7"/>
              <a:gd name="T4" fmla="*/ 0 w 1"/>
              <a:gd name="T5" fmla="*/ 2147483647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48143" name="Rectangle 21"/>
          <p:cNvSpPr>
            <a:spLocks noChangeArrowheads="1"/>
          </p:cNvSpPr>
          <p:nvPr/>
        </p:nvSpPr>
        <p:spPr bwMode="auto">
          <a:xfrm>
            <a:off x="4548188" y="1670050"/>
            <a:ext cx="439737" cy="463550"/>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48144" name="Rectangle 22"/>
          <p:cNvSpPr>
            <a:spLocks noChangeArrowheads="1"/>
          </p:cNvSpPr>
          <p:nvPr/>
        </p:nvSpPr>
        <p:spPr bwMode="auto">
          <a:xfrm>
            <a:off x="4600575" y="1677988"/>
            <a:ext cx="3508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2</a:t>
            </a:r>
          </a:p>
        </p:txBody>
      </p:sp>
      <p:sp>
        <p:nvSpPr>
          <p:cNvPr id="48145" name="Freeform 23"/>
          <p:cNvSpPr>
            <a:spLocks/>
          </p:cNvSpPr>
          <p:nvPr/>
        </p:nvSpPr>
        <p:spPr bwMode="auto">
          <a:xfrm>
            <a:off x="4148138" y="1633538"/>
            <a:ext cx="1587" cy="11112"/>
          </a:xfrm>
          <a:custGeom>
            <a:avLst/>
            <a:gdLst>
              <a:gd name="T0" fmla="*/ 0 w 1"/>
              <a:gd name="T1" fmla="*/ 0 h 7"/>
              <a:gd name="T2" fmla="*/ 0 w 1"/>
              <a:gd name="T3" fmla="*/ 0 h 7"/>
              <a:gd name="T4" fmla="*/ 0 w 1"/>
              <a:gd name="T5" fmla="*/ 2147483647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48146" name="Rectangle 24"/>
          <p:cNvSpPr>
            <a:spLocks noChangeArrowheads="1"/>
          </p:cNvSpPr>
          <p:nvPr/>
        </p:nvSpPr>
        <p:spPr bwMode="auto">
          <a:xfrm>
            <a:off x="4105275" y="1670050"/>
            <a:ext cx="439738" cy="463550"/>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48147" name="Rectangle 25"/>
          <p:cNvSpPr>
            <a:spLocks noChangeArrowheads="1"/>
          </p:cNvSpPr>
          <p:nvPr/>
        </p:nvSpPr>
        <p:spPr bwMode="auto">
          <a:xfrm>
            <a:off x="4157663" y="1677988"/>
            <a:ext cx="3508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3</a:t>
            </a:r>
          </a:p>
        </p:txBody>
      </p:sp>
      <p:grpSp>
        <p:nvGrpSpPr>
          <p:cNvPr id="48148" name="Group 26"/>
          <p:cNvGrpSpPr>
            <a:grpSpLocks/>
          </p:cNvGrpSpPr>
          <p:nvPr/>
        </p:nvGrpSpPr>
        <p:grpSpPr bwMode="auto">
          <a:xfrm>
            <a:off x="3657600" y="1633538"/>
            <a:ext cx="439738" cy="500062"/>
            <a:chOff x="2451" y="769"/>
            <a:chExt cx="277" cy="315"/>
          </a:xfrm>
        </p:grpSpPr>
        <p:sp>
          <p:nvSpPr>
            <p:cNvPr id="48160" name="Freeform 27"/>
            <p:cNvSpPr>
              <a:spLocks/>
            </p:cNvSpPr>
            <p:nvPr/>
          </p:nvSpPr>
          <p:spPr bwMode="auto">
            <a:xfrm>
              <a:off x="2478" y="769"/>
              <a:ext cx="1" cy="7"/>
            </a:xfrm>
            <a:custGeom>
              <a:avLst/>
              <a:gdLst>
                <a:gd name="T0" fmla="*/ 0 w 1"/>
                <a:gd name="T1" fmla="*/ 0 h 7"/>
                <a:gd name="T2" fmla="*/ 0 w 1"/>
                <a:gd name="T3" fmla="*/ 0 h 7"/>
                <a:gd name="T4" fmla="*/ 0 w 1"/>
                <a:gd name="T5" fmla="*/ 6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48161" name="Rectangle 28"/>
            <p:cNvSpPr>
              <a:spLocks noChangeArrowheads="1"/>
            </p:cNvSpPr>
            <p:nvPr/>
          </p:nvSpPr>
          <p:spPr bwMode="auto">
            <a:xfrm>
              <a:off x="2451" y="792"/>
              <a:ext cx="277" cy="292"/>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48162" name="Rectangle 29"/>
            <p:cNvSpPr>
              <a:spLocks noChangeArrowheads="1"/>
            </p:cNvSpPr>
            <p:nvPr/>
          </p:nvSpPr>
          <p:spPr bwMode="auto">
            <a:xfrm>
              <a:off x="2484" y="797"/>
              <a:ext cx="22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4</a:t>
              </a:r>
            </a:p>
          </p:txBody>
        </p:sp>
      </p:grpSp>
      <p:grpSp>
        <p:nvGrpSpPr>
          <p:cNvPr id="48149" name="Group 30"/>
          <p:cNvGrpSpPr>
            <a:grpSpLocks/>
          </p:cNvGrpSpPr>
          <p:nvPr/>
        </p:nvGrpSpPr>
        <p:grpSpPr bwMode="auto">
          <a:xfrm>
            <a:off x="1770063" y="1974850"/>
            <a:ext cx="439737" cy="463550"/>
            <a:chOff x="608" y="964"/>
            <a:chExt cx="277" cy="292"/>
          </a:xfrm>
        </p:grpSpPr>
        <p:sp>
          <p:nvSpPr>
            <p:cNvPr id="48158" name="Rectangle 31"/>
            <p:cNvSpPr>
              <a:spLocks noChangeArrowheads="1"/>
            </p:cNvSpPr>
            <p:nvPr/>
          </p:nvSpPr>
          <p:spPr bwMode="auto">
            <a:xfrm>
              <a:off x="608" y="964"/>
              <a:ext cx="277" cy="292"/>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48159" name="Rectangle 32"/>
            <p:cNvSpPr>
              <a:spLocks noChangeArrowheads="1"/>
            </p:cNvSpPr>
            <p:nvPr/>
          </p:nvSpPr>
          <p:spPr bwMode="auto">
            <a:xfrm>
              <a:off x="641" y="967"/>
              <a:ext cx="22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6</a:t>
              </a:r>
            </a:p>
          </p:txBody>
        </p:sp>
      </p:grpSp>
      <p:sp>
        <p:nvSpPr>
          <p:cNvPr id="48150" name="Rectangle 33"/>
          <p:cNvSpPr>
            <a:spLocks noGrp="1" noChangeArrowheads="1"/>
          </p:cNvSpPr>
          <p:nvPr>
            <p:ph type="body" idx="1"/>
          </p:nvPr>
        </p:nvSpPr>
        <p:spPr>
          <a:xfrm>
            <a:off x="228600" y="4572000"/>
            <a:ext cx="8686800" cy="1981200"/>
          </a:xfrm>
          <a:noFill/>
        </p:spPr>
        <p:txBody>
          <a:bodyPr lIns="90488" tIns="44450" rIns="90488" bIns="44450"/>
          <a:lstStyle/>
          <a:p>
            <a:r>
              <a:rPr lang="en-US" altLang="en-US" sz="2800"/>
              <a:t>Snoop agent: </a:t>
            </a:r>
            <a:r>
              <a:rPr lang="en-US" altLang="en-US" sz="2800" i="1"/>
              <a:t>active interposition agent</a:t>
            </a:r>
            <a:endParaRPr lang="en-US" altLang="en-US" sz="2800"/>
          </a:p>
          <a:p>
            <a:pPr lvl="1"/>
            <a:r>
              <a:rPr lang="en-US" altLang="en-US" sz="2400"/>
              <a:t>Snoops on TCP segments and ACKs</a:t>
            </a:r>
          </a:p>
          <a:p>
            <a:pPr lvl="1"/>
            <a:r>
              <a:rPr lang="en-US" altLang="en-US" sz="2400"/>
              <a:t>Detects losses by duplicate ACKs and timers</a:t>
            </a:r>
          </a:p>
          <a:p>
            <a:pPr lvl="1"/>
            <a:r>
              <a:rPr lang="en-US" altLang="en-US" sz="2400"/>
              <a:t>Suppresses duplicate ACKs from MH</a:t>
            </a:r>
          </a:p>
        </p:txBody>
      </p:sp>
      <p:sp>
        <p:nvSpPr>
          <p:cNvPr id="48151" name="Rectangle 34"/>
          <p:cNvSpPr>
            <a:spLocks noChangeArrowheads="1"/>
          </p:cNvSpPr>
          <p:nvPr/>
        </p:nvSpPr>
        <p:spPr bwMode="auto">
          <a:xfrm>
            <a:off x="5715000" y="1676400"/>
            <a:ext cx="16494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i="1">
                <a:solidFill>
                  <a:srgbClr val="000000"/>
                </a:solidFill>
                <a:latin typeface="Arial" charset="0"/>
              </a:rPr>
              <a:t>Snoop Agent</a:t>
            </a:r>
          </a:p>
        </p:txBody>
      </p:sp>
      <p:pic>
        <p:nvPicPr>
          <p:cNvPr id="48152" name="Picture 35" descr="Computer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96150" y="2136775"/>
            <a:ext cx="12382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3" name="Picture 36" descr="Computer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2187575"/>
            <a:ext cx="12382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54" name="Picture 37" descr="paketaro box"/>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14800" y="21336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55" name="AutoShape 38"/>
          <p:cNvSpPr>
            <a:spLocks noChangeArrowheads="1"/>
          </p:cNvSpPr>
          <p:nvPr/>
        </p:nvSpPr>
        <p:spPr bwMode="auto">
          <a:xfrm rot="-4823731">
            <a:off x="6207125" y="1670050"/>
            <a:ext cx="304800" cy="1905000"/>
          </a:xfrm>
          <a:prstGeom prst="lightningBolt">
            <a:avLst/>
          </a:prstGeom>
          <a:solidFill>
            <a:srgbClr val="FF6600"/>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48156" name="Line 39"/>
          <p:cNvSpPr>
            <a:spLocks noChangeShapeType="1"/>
          </p:cNvSpPr>
          <p:nvPr/>
        </p:nvSpPr>
        <p:spPr bwMode="auto">
          <a:xfrm flipH="1">
            <a:off x="5486400" y="1905000"/>
            <a:ext cx="2286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8157" name="Slide Number Placeholder 4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D8A1E31C-863D-CB4A-AC23-D748E4D53C88}" type="slidenum">
              <a:rPr lang="en-US" altLang="en-US" sz="1200">
                <a:solidFill>
                  <a:schemeClr val="tx2"/>
                </a:solidFill>
                <a:latin typeface="Arial Narrow" charset="0"/>
              </a:rPr>
              <a:pPr eaLnBrk="1" hangingPunct="1"/>
              <a:t>25</a:t>
            </a:fld>
            <a:endParaRPr lang="en-US" altLang="en-US" sz="1200">
              <a:solidFill>
                <a:schemeClr val="tx2"/>
              </a:solidFill>
              <a:latin typeface="Arial Narrow"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ChangeArrowheads="1"/>
          </p:cNvSpPr>
          <p:nvPr/>
        </p:nvSpPr>
        <p:spPr bwMode="auto">
          <a:xfrm>
            <a:off x="381000" y="1447800"/>
            <a:ext cx="8458200" cy="2743200"/>
          </a:xfrm>
          <a:prstGeom prst="rect">
            <a:avLst/>
          </a:prstGeom>
          <a:solidFill>
            <a:srgbClr val="FFFFFF"/>
          </a:solidFill>
          <a:ln w="9525">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endParaRPr>
          </a:p>
        </p:txBody>
      </p:sp>
      <p:sp>
        <p:nvSpPr>
          <p:cNvPr id="50178" name="Rectangle 3"/>
          <p:cNvSpPr>
            <a:spLocks noGrp="1" noChangeArrowheads="1"/>
          </p:cNvSpPr>
          <p:nvPr>
            <p:ph type="title"/>
          </p:nvPr>
        </p:nvSpPr>
        <p:spPr>
          <a:xfrm>
            <a:off x="304800" y="381000"/>
            <a:ext cx="8458200" cy="376238"/>
          </a:xfrm>
          <a:noFill/>
        </p:spPr>
        <p:txBody>
          <a:bodyPr lIns="90488" tIns="44450" rIns="90488" bIns="44450"/>
          <a:lstStyle/>
          <a:p>
            <a:r>
              <a:rPr lang="en-US" altLang="en-US"/>
              <a:t>Snoop Protocol: CH to MH</a:t>
            </a:r>
          </a:p>
        </p:txBody>
      </p:sp>
      <p:sp>
        <p:nvSpPr>
          <p:cNvPr id="50179" name="Line 4"/>
          <p:cNvSpPr>
            <a:spLocks noChangeShapeType="1"/>
          </p:cNvSpPr>
          <p:nvPr/>
        </p:nvSpPr>
        <p:spPr bwMode="auto">
          <a:xfrm>
            <a:off x="552450" y="3235325"/>
            <a:ext cx="365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US"/>
          </a:p>
        </p:txBody>
      </p:sp>
      <p:sp>
        <p:nvSpPr>
          <p:cNvPr id="50180" name="Line 5"/>
          <p:cNvSpPr>
            <a:spLocks noChangeShapeType="1"/>
          </p:cNvSpPr>
          <p:nvPr/>
        </p:nvSpPr>
        <p:spPr bwMode="auto">
          <a:xfrm flipH="1">
            <a:off x="1490663" y="3175000"/>
            <a:ext cx="174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US"/>
          </a:p>
        </p:txBody>
      </p:sp>
      <p:sp>
        <p:nvSpPr>
          <p:cNvPr id="50181" name="Rectangle 6"/>
          <p:cNvSpPr>
            <a:spLocks noChangeArrowheads="1"/>
          </p:cNvSpPr>
          <p:nvPr/>
        </p:nvSpPr>
        <p:spPr bwMode="auto">
          <a:xfrm>
            <a:off x="381000" y="3295650"/>
            <a:ext cx="22336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US" altLang="en-US" sz="2000" i="1">
                <a:solidFill>
                  <a:srgbClr val="000000"/>
                </a:solidFill>
                <a:latin typeface="Arial" charset="0"/>
              </a:rPr>
              <a:t>Correspondent Host</a:t>
            </a:r>
          </a:p>
        </p:txBody>
      </p:sp>
      <p:sp>
        <p:nvSpPr>
          <p:cNvPr id="50182" name="Rectangle 7"/>
          <p:cNvSpPr>
            <a:spLocks noChangeArrowheads="1"/>
          </p:cNvSpPr>
          <p:nvPr/>
        </p:nvSpPr>
        <p:spPr bwMode="auto">
          <a:xfrm>
            <a:off x="7088188" y="3279775"/>
            <a:ext cx="152241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i="1">
                <a:solidFill>
                  <a:srgbClr val="000000"/>
                </a:solidFill>
                <a:latin typeface="Arial" charset="0"/>
              </a:rPr>
              <a:t>Mobile Host</a:t>
            </a:r>
          </a:p>
        </p:txBody>
      </p:sp>
      <p:sp>
        <p:nvSpPr>
          <p:cNvPr id="50183" name="Rectangle 8"/>
          <p:cNvSpPr>
            <a:spLocks noChangeArrowheads="1"/>
          </p:cNvSpPr>
          <p:nvPr/>
        </p:nvSpPr>
        <p:spPr bwMode="auto">
          <a:xfrm>
            <a:off x="3919538" y="3340100"/>
            <a:ext cx="16208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i="1">
                <a:solidFill>
                  <a:srgbClr val="000000"/>
                </a:solidFill>
                <a:latin typeface="Arial" charset="0"/>
              </a:rPr>
              <a:t>Base Station</a:t>
            </a:r>
          </a:p>
        </p:txBody>
      </p:sp>
      <p:sp>
        <p:nvSpPr>
          <p:cNvPr id="50184" name="Line 9"/>
          <p:cNvSpPr>
            <a:spLocks noChangeShapeType="1"/>
          </p:cNvSpPr>
          <p:nvPr/>
        </p:nvSpPr>
        <p:spPr bwMode="auto">
          <a:xfrm>
            <a:off x="1600200" y="2560638"/>
            <a:ext cx="2514600" cy="1587"/>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185" name="Rectangle 10"/>
          <p:cNvSpPr>
            <a:spLocks noGrp="1" noChangeArrowheads="1"/>
          </p:cNvSpPr>
          <p:nvPr>
            <p:ph type="body" idx="1"/>
          </p:nvPr>
        </p:nvSpPr>
        <p:spPr>
          <a:xfrm>
            <a:off x="228600" y="4572000"/>
            <a:ext cx="8686800" cy="1981200"/>
          </a:xfrm>
          <a:noFill/>
        </p:spPr>
        <p:txBody>
          <a:bodyPr lIns="90488" tIns="44450" rIns="90488" bIns="44450"/>
          <a:lstStyle/>
          <a:p>
            <a:r>
              <a:rPr lang="en-US" altLang="en-US" sz="2800"/>
              <a:t>Transfer of file from CH to MH</a:t>
            </a:r>
          </a:p>
          <a:p>
            <a:r>
              <a:rPr lang="en-US" altLang="en-US" sz="2800"/>
              <a:t>Current window = 6 packets</a:t>
            </a:r>
          </a:p>
        </p:txBody>
      </p:sp>
      <p:sp>
        <p:nvSpPr>
          <p:cNvPr id="50186" name="Rectangle 11"/>
          <p:cNvSpPr>
            <a:spLocks noChangeArrowheads="1"/>
          </p:cNvSpPr>
          <p:nvPr/>
        </p:nvSpPr>
        <p:spPr bwMode="auto">
          <a:xfrm>
            <a:off x="5665788" y="1676400"/>
            <a:ext cx="164941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i="1">
                <a:solidFill>
                  <a:srgbClr val="000000"/>
                </a:solidFill>
                <a:latin typeface="Arial" charset="0"/>
              </a:rPr>
              <a:t>Snoop Agent</a:t>
            </a:r>
          </a:p>
        </p:txBody>
      </p:sp>
      <p:pic>
        <p:nvPicPr>
          <p:cNvPr id="50187" name="Picture 12" descr="Computer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96150" y="2136775"/>
            <a:ext cx="12382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8" name="Picture 13" descr="Computer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2187575"/>
            <a:ext cx="12382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9" name="Picture 14" descr="paketaro box"/>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14800" y="21336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90" name="AutoShape 15"/>
          <p:cNvSpPr>
            <a:spLocks noChangeArrowheads="1"/>
          </p:cNvSpPr>
          <p:nvPr/>
        </p:nvSpPr>
        <p:spPr bwMode="auto">
          <a:xfrm rot="-4823731">
            <a:off x="6207125" y="1670050"/>
            <a:ext cx="304800" cy="1905000"/>
          </a:xfrm>
          <a:prstGeom prst="lightningBolt">
            <a:avLst/>
          </a:prstGeom>
          <a:solidFill>
            <a:srgbClr val="FF6600"/>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0191" name="Freeform 16"/>
          <p:cNvSpPr>
            <a:spLocks/>
          </p:cNvSpPr>
          <p:nvPr/>
        </p:nvSpPr>
        <p:spPr bwMode="auto">
          <a:xfrm>
            <a:off x="1792288" y="1966913"/>
            <a:ext cx="11112" cy="12700"/>
          </a:xfrm>
          <a:custGeom>
            <a:avLst/>
            <a:gdLst>
              <a:gd name="T0" fmla="*/ 0 w 7"/>
              <a:gd name="T1" fmla="*/ 0 h 8"/>
              <a:gd name="T2" fmla="*/ 0 w 7"/>
              <a:gd name="T3" fmla="*/ 0 h 8"/>
              <a:gd name="T4" fmla="*/ 0 w 7"/>
              <a:gd name="T5" fmla="*/ 2147483647 h 8"/>
              <a:gd name="T6" fmla="*/ 2147483647 w 7"/>
              <a:gd name="T7" fmla="*/ 0 h 8"/>
              <a:gd name="T8" fmla="*/ 0 w 7"/>
              <a:gd name="T9" fmla="*/ 0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0" y="0"/>
                </a:moveTo>
                <a:lnTo>
                  <a:pt x="0" y="0"/>
                </a:lnTo>
                <a:lnTo>
                  <a:pt x="0" y="7"/>
                </a:lnTo>
                <a:lnTo>
                  <a:pt x="6" y="0"/>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50192" name="Rectangle 17"/>
          <p:cNvSpPr>
            <a:spLocks noChangeArrowheads="1"/>
          </p:cNvSpPr>
          <p:nvPr/>
        </p:nvSpPr>
        <p:spPr bwMode="auto">
          <a:xfrm>
            <a:off x="1325563" y="1670050"/>
            <a:ext cx="439737" cy="463550"/>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solidFill>
                  <a:srgbClr val="000000"/>
                </a:solidFill>
                <a:latin typeface="Arial" charset="0"/>
              </a:rPr>
              <a:t>6</a:t>
            </a:r>
          </a:p>
        </p:txBody>
      </p:sp>
      <p:sp>
        <p:nvSpPr>
          <p:cNvPr id="50193" name="Rectangle 18"/>
          <p:cNvSpPr>
            <a:spLocks noChangeArrowheads="1"/>
          </p:cNvSpPr>
          <p:nvPr/>
        </p:nvSpPr>
        <p:spPr bwMode="auto">
          <a:xfrm>
            <a:off x="1541463" y="1822450"/>
            <a:ext cx="439737" cy="463550"/>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solidFill>
                  <a:srgbClr val="000000"/>
                </a:solidFill>
                <a:latin typeface="Arial" charset="0"/>
              </a:rPr>
              <a:t>5</a:t>
            </a:r>
          </a:p>
        </p:txBody>
      </p:sp>
      <p:sp>
        <p:nvSpPr>
          <p:cNvPr id="50194" name="Rectangle 19"/>
          <p:cNvSpPr>
            <a:spLocks noChangeArrowheads="1"/>
          </p:cNvSpPr>
          <p:nvPr/>
        </p:nvSpPr>
        <p:spPr bwMode="auto">
          <a:xfrm>
            <a:off x="1770063" y="1974850"/>
            <a:ext cx="439737" cy="463550"/>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solidFill>
                  <a:srgbClr val="000000"/>
                </a:solidFill>
                <a:latin typeface="Arial" charset="0"/>
              </a:rPr>
              <a:t>4</a:t>
            </a:r>
          </a:p>
        </p:txBody>
      </p:sp>
      <p:sp>
        <p:nvSpPr>
          <p:cNvPr id="50195" name="Rectangle 20"/>
          <p:cNvSpPr>
            <a:spLocks noChangeArrowheads="1"/>
          </p:cNvSpPr>
          <p:nvPr/>
        </p:nvSpPr>
        <p:spPr bwMode="auto">
          <a:xfrm>
            <a:off x="1858963" y="1670050"/>
            <a:ext cx="439737" cy="463550"/>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solidFill>
                  <a:srgbClr val="000000"/>
                </a:solidFill>
                <a:latin typeface="Arial" charset="0"/>
              </a:rPr>
              <a:t>3</a:t>
            </a:r>
          </a:p>
        </p:txBody>
      </p:sp>
      <p:sp>
        <p:nvSpPr>
          <p:cNvPr id="50196" name="Rectangle 21"/>
          <p:cNvSpPr>
            <a:spLocks noChangeArrowheads="1"/>
          </p:cNvSpPr>
          <p:nvPr/>
        </p:nvSpPr>
        <p:spPr bwMode="auto">
          <a:xfrm>
            <a:off x="2133600" y="1822450"/>
            <a:ext cx="439738" cy="463550"/>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solidFill>
                  <a:srgbClr val="000000"/>
                </a:solidFill>
                <a:latin typeface="Arial" charset="0"/>
              </a:rPr>
              <a:t>2</a:t>
            </a:r>
          </a:p>
        </p:txBody>
      </p:sp>
      <p:grpSp>
        <p:nvGrpSpPr>
          <p:cNvPr id="50197" name="Group 22"/>
          <p:cNvGrpSpPr>
            <a:grpSpLocks/>
          </p:cNvGrpSpPr>
          <p:nvPr/>
        </p:nvGrpSpPr>
        <p:grpSpPr bwMode="auto">
          <a:xfrm>
            <a:off x="2286000" y="1938338"/>
            <a:ext cx="439738" cy="500062"/>
            <a:chOff x="708" y="978"/>
            <a:chExt cx="277" cy="315"/>
          </a:xfrm>
        </p:grpSpPr>
        <p:sp>
          <p:nvSpPr>
            <p:cNvPr id="50200" name="Freeform 23"/>
            <p:cNvSpPr>
              <a:spLocks/>
            </p:cNvSpPr>
            <p:nvPr/>
          </p:nvSpPr>
          <p:spPr bwMode="auto">
            <a:xfrm>
              <a:off x="735" y="978"/>
              <a:ext cx="1" cy="7"/>
            </a:xfrm>
            <a:custGeom>
              <a:avLst/>
              <a:gdLst>
                <a:gd name="T0" fmla="*/ 0 w 1"/>
                <a:gd name="T1" fmla="*/ 0 h 7"/>
                <a:gd name="T2" fmla="*/ 0 w 1"/>
                <a:gd name="T3" fmla="*/ 0 h 7"/>
                <a:gd name="T4" fmla="*/ 0 w 1"/>
                <a:gd name="T5" fmla="*/ 6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50201" name="Rectangle 24"/>
            <p:cNvSpPr>
              <a:spLocks noChangeArrowheads="1"/>
            </p:cNvSpPr>
            <p:nvPr/>
          </p:nvSpPr>
          <p:spPr bwMode="auto">
            <a:xfrm>
              <a:off x="708" y="1001"/>
              <a:ext cx="277" cy="292"/>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0202" name="Rectangle 25"/>
            <p:cNvSpPr>
              <a:spLocks noChangeArrowheads="1"/>
            </p:cNvSpPr>
            <p:nvPr/>
          </p:nvSpPr>
          <p:spPr bwMode="auto">
            <a:xfrm>
              <a:off x="741" y="1006"/>
              <a:ext cx="22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1</a:t>
              </a:r>
            </a:p>
          </p:txBody>
        </p:sp>
      </p:grpSp>
      <p:sp>
        <p:nvSpPr>
          <p:cNvPr id="50198" name="Line 26"/>
          <p:cNvSpPr>
            <a:spLocks noChangeShapeType="1"/>
          </p:cNvSpPr>
          <p:nvPr/>
        </p:nvSpPr>
        <p:spPr bwMode="auto">
          <a:xfrm flipH="1">
            <a:off x="5486400" y="1905000"/>
            <a:ext cx="2286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0199" name="Slide Number Placeholder 2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64C3683D-B42E-7841-9D3D-21D3EA02D272}" type="slidenum">
              <a:rPr lang="en-US" altLang="en-US" sz="1200">
                <a:solidFill>
                  <a:schemeClr val="tx2"/>
                </a:solidFill>
                <a:latin typeface="Arial Narrow" charset="0"/>
              </a:rPr>
              <a:pPr eaLnBrk="1" hangingPunct="1"/>
              <a:t>26</a:t>
            </a:fld>
            <a:endParaRPr lang="en-US" altLang="en-US" sz="1200">
              <a:solidFill>
                <a:schemeClr val="tx2"/>
              </a:solidFill>
              <a:latin typeface="Arial Narrow"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ChangeArrowheads="1"/>
          </p:cNvSpPr>
          <p:nvPr/>
        </p:nvSpPr>
        <p:spPr bwMode="auto">
          <a:xfrm>
            <a:off x="381000" y="1447800"/>
            <a:ext cx="8458200" cy="2743200"/>
          </a:xfrm>
          <a:prstGeom prst="rect">
            <a:avLst/>
          </a:prstGeom>
          <a:solidFill>
            <a:srgbClr val="FFFFFF"/>
          </a:solidFill>
          <a:ln w="9525">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endParaRPr>
          </a:p>
        </p:txBody>
      </p:sp>
      <p:sp>
        <p:nvSpPr>
          <p:cNvPr id="52226" name="Rectangle 3"/>
          <p:cNvSpPr>
            <a:spLocks noGrp="1" noChangeArrowheads="1"/>
          </p:cNvSpPr>
          <p:nvPr>
            <p:ph type="title"/>
          </p:nvPr>
        </p:nvSpPr>
        <p:spPr>
          <a:xfrm>
            <a:off x="304800" y="381000"/>
            <a:ext cx="8458200" cy="376238"/>
          </a:xfrm>
          <a:noFill/>
        </p:spPr>
        <p:txBody>
          <a:bodyPr lIns="90488" tIns="44450" rIns="90488" bIns="44450"/>
          <a:lstStyle/>
          <a:p>
            <a:r>
              <a:rPr lang="en-US" altLang="en-US"/>
              <a:t>Snoop Protocol: CH to MH</a:t>
            </a:r>
          </a:p>
        </p:txBody>
      </p:sp>
      <p:sp>
        <p:nvSpPr>
          <p:cNvPr id="52227" name="Line 4"/>
          <p:cNvSpPr>
            <a:spLocks noChangeShapeType="1"/>
          </p:cNvSpPr>
          <p:nvPr/>
        </p:nvSpPr>
        <p:spPr bwMode="auto">
          <a:xfrm>
            <a:off x="552450" y="3235325"/>
            <a:ext cx="365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US"/>
          </a:p>
        </p:txBody>
      </p:sp>
      <p:sp>
        <p:nvSpPr>
          <p:cNvPr id="52228" name="Line 5"/>
          <p:cNvSpPr>
            <a:spLocks noChangeShapeType="1"/>
          </p:cNvSpPr>
          <p:nvPr/>
        </p:nvSpPr>
        <p:spPr bwMode="auto">
          <a:xfrm flipH="1">
            <a:off x="1490663" y="3175000"/>
            <a:ext cx="174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US"/>
          </a:p>
        </p:txBody>
      </p:sp>
      <p:sp>
        <p:nvSpPr>
          <p:cNvPr id="52229" name="Rectangle 6"/>
          <p:cNvSpPr>
            <a:spLocks noChangeArrowheads="1"/>
          </p:cNvSpPr>
          <p:nvPr/>
        </p:nvSpPr>
        <p:spPr bwMode="auto">
          <a:xfrm>
            <a:off x="381000" y="3295650"/>
            <a:ext cx="22336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US" altLang="en-US" sz="2000" i="1">
                <a:solidFill>
                  <a:srgbClr val="000000"/>
                </a:solidFill>
                <a:latin typeface="Arial" charset="0"/>
              </a:rPr>
              <a:t>Correspondent Host</a:t>
            </a:r>
          </a:p>
        </p:txBody>
      </p:sp>
      <p:sp>
        <p:nvSpPr>
          <p:cNvPr id="52230" name="Rectangle 7"/>
          <p:cNvSpPr>
            <a:spLocks noChangeArrowheads="1"/>
          </p:cNvSpPr>
          <p:nvPr/>
        </p:nvSpPr>
        <p:spPr bwMode="auto">
          <a:xfrm>
            <a:off x="7088188" y="3279775"/>
            <a:ext cx="152241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i="1">
                <a:solidFill>
                  <a:srgbClr val="000000"/>
                </a:solidFill>
                <a:latin typeface="Arial" charset="0"/>
              </a:rPr>
              <a:t>Mobile Host</a:t>
            </a:r>
          </a:p>
        </p:txBody>
      </p:sp>
      <p:sp>
        <p:nvSpPr>
          <p:cNvPr id="52231" name="Rectangle 8"/>
          <p:cNvSpPr>
            <a:spLocks noChangeArrowheads="1"/>
          </p:cNvSpPr>
          <p:nvPr/>
        </p:nvSpPr>
        <p:spPr bwMode="auto">
          <a:xfrm>
            <a:off x="3919538" y="3340100"/>
            <a:ext cx="16208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i="1">
                <a:solidFill>
                  <a:srgbClr val="000000"/>
                </a:solidFill>
                <a:latin typeface="Arial" charset="0"/>
              </a:rPr>
              <a:t>Base Station</a:t>
            </a:r>
          </a:p>
        </p:txBody>
      </p:sp>
      <p:sp>
        <p:nvSpPr>
          <p:cNvPr id="52232" name="Line 9"/>
          <p:cNvSpPr>
            <a:spLocks noChangeShapeType="1"/>
          </p:cNvSpPr>
          <p:nvPr/>
        </p:nvSpPr>
        <p:spPr bwMode="auto">
          <a:xfrm>
            <a:off x="1600200" y="2560638"/>
            <a:ext cx="2514600" cy="1587"/>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2233" name="Rectangle 10"/>
          <p:cNvSpPr>
            <a:spLocks noGrp="1" noChangeArrowheads="1"/>
          </p:cNvSpPr>
          <p:nvPr>
            <p:ph type="body" idx="1"/>
          </p:nvPr>
        </p:nvSpPr>
        <p:spPr>
          <a:xfrm>
            <a:off x="228600" y="4572000"/>
            <a:ext cx="8686800" cy="1981200"/>
          </a:xfrm>
          <a:noFill/>
        </p:spPr>
        <p:txBody>
          <a:bodyPr lIns="90488" tIns="44450" rIns="90488" bIns="44450"/>
          <a:lstStyle/>
          <a:p>
            <a:r>
              <a:rPr lang="en-US" altLang="en-US" sz="2800"/>
              <a:t>Transfer begins</a:t>
            </a:r>
          </a:p>
        </p:txBody>
      </p:sp>
      <p:sp>
        <p:nvSpPr>
          <p:cNvPr id="52234" name="Rectangle 11"/>
          <p:cNvSpPr>
            <a:spLocks noChangeArrowheads="1"/>
          </p:cNvSpPr>
          <p:nvPr/>
        </p:nvSpPr>
        <p:spPr bwMode="auto">
          <a:xfrm>
            <a:off x="5665788" y="1676400"/>
            <a:ext cx="164941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i="1">
                <a:solidFill>
                  <a:srgbClr val="000000"/>
                </a:solidFill>
                <a:latin typeface="Arial" charset="0"/>
              </a:rPr>
              <a:t>Snoop Agent</a:t>
            </a:r>
          </a:p>
        </p:txBody>
      </p:sp>
      <p:pic>
        <p:nvPicPr>
          <p:cNvPr id="52235" name="Picture 12" descr="Computer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96150" y="2136775"/>
            <a:ext cx="12382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6" name="Picture 13" descr="Computer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2187575"/>
            <a:ext cx="12382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7" name="Picture 14" descr="paketaro box"/>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14800" y="21336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8" name="AutoShape 15"/>
          <p:cNvSpPr>
            <a:spLocks noChangeArrowheads="1"/>
          </p:cNvSpPr>
          <p:nvPr/>
        </p:nvSpPr>
        <p:spPr bwMode="auto">
          <a:xfrm rot="-4823731">
            <a:off x="6207125" y="1670050"/>
            <a:ext cx="304800" cy="1905000"/>
          </a:xfrm>
          <a:prstGeom prst="lightningBolt">
            <a:avLst/>
          </a:prstGeom>
          <a:solidFill>
            <a:srgbClr val="FF6600"/>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2239" name="Freeform 16"/>
          <p:cNvSpPr>
            <a:spLocks/>
          </p:cNvSpPr>
          <p:nvPr/>
        </p:nvSpPr>
        <p:spPr bwMode="auto">
          <a:xfrm>
            <a:off x="1533525" y="1820863"/>
            <a:ext cx="11113" cy="12700"/>
          </a:xfrm>
          <a:custGeom>
            <a:avLst/>
            <a:gdLst>
              <a:gd name="T0" fmla="*/ 0 w 7"/>
              <a:gd name="T1" fmla="*/ 0 h 8"/>
              <a:gd name="T2" fmla="*/ 0 w 7"/>
              <a:gd name="T3" fmla="*/ 0 h 8"/>
              <a:gd name="T4" fmla="*/ 0 w 7"/>
              <a:gd name="T5" fmla="*/ 2147483647 h 8"/>
              <a:gd name="T6" fmla="*/ 2147483647 w 7"/>
              <a:gd name="T7" fmla="*/ 0 h 8"/>
              <a:gd name="T8" fmla="*/ 0 w 7"/>
              <a:gd name="T9" fmla="*/ 0 h 8"/>
              <a:gd name="T10" fmla="*/ 0 60000 65536"/>
              <a:gd name="T11" fmla="*/ 0 60000 65536"/>
              <a:gd name="T12" fmla="*/ 0 60000 65536"/>
              <a:gd name="T13" fmla="*/ 0 60000 65536"/>
              <a:gd name="T14" fmla="*/ 0 60000 65536"/>
              <a:gd name="T15" fmla="*/ 0 w 7"/>
              <a:gd name="T16" fmla="*/ 0 h 8"/>
              <a:gd name="T17" fmla="*/ 7 w 7"/>
              <a:gd name="T18" fmla="*/ 8 h 8"/>
            </a:gdLst>
            <a:ahLst/>
            <a:cxnLst>
              <a:cxn ang="T10">
                <a:pos x="T0" y="T1"/>
              </a:cxn>
              <a:cxn ang="T11">
                <a:pos x="T2" y="T3"/>
              </a:cxn>
              <a:cxn ang="T12">
                <a:pos x="T4" y="T5"/>
              </a:cxn>
              <a:cxn ang="T13">
                <a:pos x="T6" y="T7"/>
              </a:cxn>
              <a:cxn ang="T14">
                <a:pos x="T8" y="T9"/>
              </a:cxn>
            </a:cxnLst>
            <a:rect l="T15" t="T16" r="T17" b="T18"/>
            <a:pathLst>
              <a:path w="7" h="8">
                <a:moveTo>
                  <a:pt x="0" y="0"/>
                </a:moveTo>
                <a:lnTo>
                  <a:pt x="0" y="0"/>
                </a:lnTo>
                <a:lnTo>
                  <a:pt x="0" y="7"/>
                </a:lnTo>
                <a:lnTo>
                  <a:pt x="6" y="0"/>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52240" name="Rectangle 17"/>
          <p:cNvSpPr>
            <a:spLocks noChangeArrowheads="1"/>
          </p:cNvSpPr>
          <p:nvPr/>
        </p:nvSpPr>
        <p:spPr bwMode="auto">
          <a:xfrm>
            <a:off x="1066800" y="1524000"/>
            <a:ext cx="439738" cy="463550"/>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solidFill>
                  <a:srgbClr val="000000"/>
                </a:solidFill>
                <a:latin typeface="Arial" charset="0"/>
              </a:rPr>
              <a:t>6</a:t>
            </a:r>
          </a:p>
        </p:txBody>
      </p:sp>
      <p:sp>
        <p:nvSpPr>
          <p:cNvPr id="52241" name="Rectangle 18"/>
          <p:cNvSpPr>
            <a:spLocks noChangeArrowheads="1"/>
          </p:cNvSpPr>
          <p:nvPr/>
        </p:nvSpPr>
        <p:spPr bwMode="auto">
          <a:xfrm>
            <a:off x="1282700" y="1676400"/>
            <a:ext cx="439738" cy="463550"/>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solidFill>
                  <a:srgbClr val="000000"/>
                </a:solidFill>
                <a:latin typeface="Arial" charset="0"/>
              </a:rPr>
              <a:t>5</a:t>
            </a:r>
          </a:p>
        </p:txBody>
      </p:sp>
      <p:sp>
        <p:nvSpPr>
          <p:cNvPr id="52242" name="Rectangle 19"/>
          <p:cNvSpPr>
            <a:spLocks noChangeArrowheads="1"/>
          </p:cNvSpPr>
          <p:nvPr/>
        </p:nvSpPr>
        <p:spPr bwMode="auto">
          <a:xfrm>
            <a:off x="1981200" y="1981200"/>
            <a:ext cx="439738" cy="463550"/>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solidFill>
                  <a:srgbClr val="000000"/>
                </a:solidFill>
                <a:latin typeface="Arial" charset="0"/>
              </a:rPr>
              <a:t>4</a:t>
            </a:r>
          </a:p>
        </p:txBody>
      </p:sp>
      <p:sp>
        <p:nvSpPr>
          <p:cNvPr id="52243" name="Rectangle 20"/>
          <p:cNvSpPr>
            <a:spLocks noChangeArrowheads="1"/>
          </p:cNvSpPr>
          <p:nvPr/>
        </p:nvSpPr>
        <p:spPr bwMode="auto">
          <a:xfrm>
            <a:off x="2514600" y="1981200"/>
            <a:ext cx="439738" cy="463550"/>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solidFill>
                  <a:srgbClr val="000000"/>
                </a:solidFill>
                <a:latin typeface="Arial" charset="0"/>
              </a:rPr>
              <a:t>3</a:t>
            </a:r>
          </a:p>
        </p:txBody>
      </p:sp>
      <p:sp>
        <p:nvSpPr>
          <p:cNvPr id="52244" name="Rectangle 21"/>
          <p:cNvSpPr>
            <a:spLocks noChangeArrowheads="1"/>
          </p:cNvSpPr>
          <p:nvPr/>
        </p:nvSpPr>
        <p:spPr bwMode="auto">
          <a:xfrm>
            <a:off x="3048000" y="1981200"/>
            <a:ext cx="439738" cy="463550"/>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solidFill>
                  <a:srgbClr val="000000"/>
                </a:solidFill>
                <a:latin typeface="Arial" charset="0"/>
              </a:rPr>
              <a:t>2</a:t>
            </a:r>
          </a:p>
        </p:txBody>
      </p:sp>
      <p:grpSp>
        <p:nvGrpSpPr>
          <p:cNvPr id="52245" name="Group 22"/>
          <p:cNvGrpSpPr>
            <a:grpSpLocks/>
          </p:cNvGrpSpPr>
          <p:nvPr/>
        </p:nvGrpSpPr>
        <p:grpSpPr bwMode="auto">
          <a:xfrm>
            <a:off x="3581400" y="1938338"/>
            <a:ext cx="439738" cy="500062"/>
            <a:chOff x="708" y="978"/>
            <a:chExt cx="277" cy="315"/>
          </a:xfrm>
        </p:grpSpPr>
        <p:sp>
          <p:nvSpPr>
            <p:cNvPr id="52248" name="Freeform 23"/>
            <p:cNvSpPr>
              <a:spLocks/>
            </p:cNvSpPr>
            <p:nvPr/>
          </p:nvSpPr>
          <p:spPr bwMode="auto">
            <a:xfrm>
              <a:off x="735" y="978"/>
              <a:ext cx="1" cy="7"/>
            </a:xfrm>
            <a:custGeom>
              <a:avLst/>
              <a:gdLst>
                <a:gd name="T0" fmla="*/ 0 w 1"/>
                <a:gd name="T1" fmla="*/ 0 h 7"/>
                <a:gd name="T2" fmla="*/ 0 w 1"/>
                <a:gd name="T3" fmla="*/ 0 h 7"/>
                <a:gd name="T4" fmla="*/ 0 w 1"/>
                <a:gd name="T5" fmla="*/ 6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52249" name="Rectangle 24"/>
            <p:cNvSpPr>
              <a:spLocks noChangeArrowheads="1"/>
            </p:cNvSpPr>
            <p:nvPr/>
          </p:nvSpPr>
          <p:spPr bwMode="auto">
            <a:xfrm>
              <a:off x="708" y="1001"/>
              <a:ext cx="277" cy="292"/>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2250" name="Rectangle 25"/>
            <p:cNvSpPr>
              <a:spLocks noChangeArrowheads="1"/>
            </p:cNvSpPr>
            <p:nvPr/>
          </p:nvSpPr>
          <p:spPr bwMode="auto">
            <a:xfrm>
              <a:off x="741" y="1006"/>
              <a:ext cx="22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1</a:t>
              </a:r>
            </a:p>
          </p:txBody>
        </p:sp>
      </p:grpSp>
      <p:sp>
        <p:nvSpPr>
          <p:cNvPr id="52246" name="Line 26"/>
          <p:cNvSpPr>
            <a:spLocks noChangeShapeType="1"/>
          </p:cNvSpPr>
          <p:nvPr/>
        </p:nvSpPr>
        <p:spPr bwMode="auto">
          <a:xfrm flipH="1">
            <a:off x="5486400" y="1905000"/>
            <a:ext cx="2286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2247" name="Slide Number Placeholder 2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AC887AD5-D6C2-734C-8867-A0FB859BC2B3}" type="slidenum">
              <a:rPr lang="en-US" altLang="en-US" sz="1200">
                <a:solidFill>
                  <a:schemeClr val="tx2"/>
                </a:solidFill>
                <a:latin typeface="Arial Narrow" charset="0"/>
              </a:rPr>
              <a:pPr eaLnBrk="1" hangingPunct="1"/>
              <a:t>27</a:t>
            </a:fld>
            <a:endParaRPr lang="en-US" altLang="en-US" sz="1200">
              <a:solidFill>
                <a:schemeClr val="tx2"/>
              </a:solidFill>
              <a:latin typeface="Arial Narrow"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ChangeArrowheads="1"/>
          </p:cNvSpPr>
          <p:nvPr/>
        </p:nvSpPr>
        <p:spPr bwMode="auto">
          <a:xfrm>
            <a:off x="381000" y="1447800"/>
            <a:ext cx="8458200" cy="2743200"/>
          </a:xfrm>
          <a:prstGeom prst="rect">
            <a:avLst/>
          </a:prstGeom>
          <a:solidFill>
            <a:srgbClr val="FFFFFF"/>
          </a:solidFill>
          <a:ln w="9525">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endParaRPr>
          </a:p>
        </p:txBody>
      </p:sp>
      <p:sp>
        <p:nvSpPr>
          <p:cNvPr id="54274" name="Rectangle 3"/>
          <p:cNvSpPr>
            <a:spLocks noGrp="1" noChangeArrowheads="1"/>
          </p:cNvSpPr>
          <p:nvPr>
            <p:ph type="title"/>
          </p:nvPr>
        </p:nvSpPr>
        <p:spPr>
          <a:xfrm>
            <a:off x="304800" y="381000"/>
            <a:ext cx="8458200" cy="376238"/>
          </a:xfrm>
          <a:noFill/>
        </p:spPr>
        <p:txBody>
          <a:bodyPr lIns="90488" tIns="44450" rIns="90488" bIns="44450"/>
          <a:lstStyle/>
          <a:p>
            <a:r>
              <a:rPr lang="en-US" altLang="en-US"/>
              <a:t>Snoop Protocol: CH to MH</a:t>
            </a:r>
          </a:p>
        </p:txBody>
      </p:sp>
      <p:sp>
        <p:nvSpPr>
          <p:cNvPr id="54275" name="Line 4"/>
          <p:cNvSpPr>
            <a:spLocks noChangeShapeType="1"/>
          </p:cNvSpPr>
          <p:nvPr/>
        </p:nvSpPr>
        <p:spPr bwMode="auto">
          <a:xfrm>
            <a:off x="552450" y="3235325"/>
            <a:ext cx="365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US"/>
          </a:p>
        </p:txBody>
      </p:sp>
      <p:sp>
        <p:nvSpPr>
          <p:cNvPr id="54276" name="Line 5"/>
          <p:cNvSpPr>
            <a:spLocks noChangeShapeType="1"/>
          </p:cNvSpPr>
          <p:nvPr/>
        </p:nvSpPr>
        <p:spPr bwMode="auto">
          <a:xfrm flipH="1">
            <a:off x="1490663" y="3175000"/>
            <a:ext cx="174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US"/>
          </a:p>
        </p:txBody>
      </p:sp>
      <p:sp>
        <p:nvSpPr>
          <p:cNvPr id="54277" name="Rectangle 6"/>
          <p:cNvSpPr>
            <a:spLocks noChangeArrowheads="1"/>
          </p:cNvSpPr>
          <p:nvPr/>
        </p:nvSpPr>
        <p:spPr bwMode="auto">
          <a:xfrm>
            <a:off x="381000" y="3295650"/>
            <a:ext cx="22336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US" altLang="en-US" sz="2000" i="1">
                <a:solidFill>
                  <a:srgbClr val="000000"/>
                </a:solidFill>
                <a:latin typeface="Arial" charset="0"/>
              </a:rPr>
              <a:t>Correspondent Host</a:t>
            </a:r>
          </a:p>
        </p:txBody>
      </p:sp>
      <p:sp>
        <p:nvSpPr>
          <p:cNvPr id="54278" name="Rectangle 7"/>
          <p:cNvSpPr>
            <a:spLocks noChangeArrowheads="1"/>
          </p:cNvSpPr>
          <p:nvPr/>
        </p:nvSpPr>
        <p:spPr bwMode="auto">
          <a:xfrm>
            <a:off x="7088188" y="3279775"/>
            <a:ext cx="152241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i="1">
                <a:solidFill>
                  <a:srgbClr val="000000"/>
                </a:solidFill>
                <a:latin typeface="Arial" charset="0"/>
              </a:rPr>
              <a:t>Mobile Host</a:t>
            </a:r>
          </a:p>
        </p:txBody>
      </p:sp>
      <p:sp>
        <p:nvSpPr>
          <p:cNvPr id="54279" name="Rectangle 8"/>
          <p:cNvSpPr>
            <a:spLocks noChangeArrowheads="1"/>
          </p:cNvSpPr>
          <p:nvPr/>
        </p:nvSpPr>
        <p:spPr bwMode="auto">
          <a:xfrm>
            <a:off x="3919538" y="3340100"/>
            <a:ext cx="16208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i="1">
                <a:solidFill>
                  <a:srgbClr val="000000"/>
                </a:solidFill>
                <a:latin typeface="Arial" charset="0"/>
              </a:rPr>
              <a:t>Base Station</a:t>
            </a:r>
          </a:p>
        </p:txBody>
      </p:sp>
      <p:grpSp>
        <p:nvGrpSpPr>
          <p:cNvPr id="54280" name="Group 9"/>
          <p:cNvGrpSpPr>
            <a:grpSpLocks/>
          </p:cNvGrpSpPr>
          <p:nvPr/>
        </p:nvGrpSpPr>
        <p:grpSpPr bwMode="auto">
          <a:xfrm>
            <a:off x="2227263" y="1974850"/>
            <a:ext cx="439737" cy="463550"/>
            <a:chOff x="1130" y="1036"/>
            <a:chExt cx="277" cy="292"/>
          </a:xfrm>
        </p:grpSpPr>
        <p:sp>
          <p:nvSpPr>
            <p:cNvPr id="54310" name="Rectangle 10"/>
            <p:cNvSpPr>
              <a:spLocks noChangeArrowheads="1"/>
            </p:cNvSpPr>
            <p:nvPr/>
          </p:nvSpPr>
          <p:spPr bwMode="auto">
            <a:xfrm>
              <a:off x="1130" y="1036"/>
              <a:ext cx="277" cy="292"/>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4311" name="Rectangle 11"/>
            <p:cNvSpPr>
              <a:spLocks noChangeArrowheads="1"/>
            </p:cNvSpPr>
            <p:nvPr/>
          </p:nvSpPr>
          <p:spPr bwMode="auto">
            <a:xfrm>
              <a:off x="1163" y="1039"/>
              <a:ext cx="22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5</a:t>
              </a:r>
            </a:p>
          </p:txBody>
        </p:sp>
      </p:grpSp>
      <p:sp>
        <p:nvSpPr>
          <p:cNvPr id="54281" name="Line 12"/>
          <p:cNvSpPr>
            <a:spLocks noChangeShapeType="1"/>
          </p:cNvSpPr>
          <p:nvPr/>
        </p:nvSpPr>
        <p:spPr bwMode="auto">
          <a:xfrm>
            <a:off x="1600200" y="2560638"/>
            <a:ext cx="2514600" cy="1587"/>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54282" name="Group 13"/>
          <p:cNvGrpSpPr>
            <a:grpSpLocks/>
          </p:cNvGrpSpPr>
          <p:nvPr/>
        </p:nvGrpSpPr>
        <p:grpSpPr bwMode="auto">
          <a:xfrm>
            <a:off x="6781800" y="2057400"/>
            <a:ext cx="439738" cy="500063"/>
            <a:chOff x="3888" y="1827"/>
            <a:chExt cx="277" cy="315"/>
          </a:xfrm>
        </p:grpSpPr>
        <p:sp>
          <p:nvSpPr>
            <p:cNvPr id="54307" name="Freeform 14"/>
            <p:cNvSpPr>
              <a:spLocks/>
            </p:cNvSpPr>
            <p:nvPr/>
          </p:nvSpPr>
          <p:spPr bwMode="auto">
            <a:xfrm>
              <a:off x="3931" y="1827"/>
              <a:ext cx="1" cy="7"/>
            </a:xfrm>
            <a:custGeom>
              <a:avLst/>
              <a:gdLst>
                <a:gd name="T0" fmla="*/ 0 w 1"/>
                <a:gd name="T1" fmla="*/ 0 h 7"/>
                <a:gd name="T2" fmla="*/ 0 w 1"/>
                <a:gd name="T3" fmla="*/ 0 h 7"/>
                <a:gd name="T4" fmla="*/ 0 w 1"/>
                <a:gd name="T5" fmla="*/ 6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54308" name="Rectangle 15"/>
            <p:cNvSpPr>
              <a:spLocks noChangeArrowheads="1"/>
            </p:cNvSpPr>
            <p:nvPr/>
          </p:nvSpPr>
          <p:spPr bwMode="auto">
            <a:xfrm>
              <a:off x="3888" y="1850"/>
              <a:ext cx="277" cy="292"/>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4309" name="Rectangle 16"/>
            <p:cNvSpPr>
              <a:spLocks noChangeArrowheads="1"/>
            </p:cNvSpPr>
            <p:nvPr/>
          </p:nvSpPr>
          <p:spPr bwMode="auto">
            <a:xfrm>
              <a:off x="3937" y="1855"/>
              <a:ext cx="22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1</a:t>
              </a:r>
            </a:p>
          </p:txBody>
        </p:sp>
      </p:grpSp>
      <p:sp>
        <p:nvSpPr>
          <p:cNvPr id="54283" name="Freeform 17"/>
          <p:cNvSpPr>
            <a:spLocks/>
          </p:cNvSpPr>
          <p:nvPr/>
        </p:nvSpPr>
        <p:spPr bwMode="auto">
          <a:xfrm>
            <a:off x="5057775" y="1633538"/>
            <a:ext cx="1588" cy="11112"/>
          </a:xfrm>
          <a:custGeom>
            <a:avLst/>
            <a:gdLst>
              <a:gd name="T0" fmla="*/ 0 w 1"/>
              <a:gd name="T1" fmla="*/ 0 h 7"/>
              <a:gd name="T2" fmla="*/ 0 w 1"/>
              <a:gd name="T3" fmla="*/ 0 h 7"/>
              <a:gd name="T4" fmla="*/ 0 w 1"/>
              <a:gd name="T5" fmla="*/ 2147483647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54284" name="Rectangle 18"/>
          <p:cNvSpPr>
            <a:spLocks noChangeArrowheads="1"/>
          </p:cNvSpPr>
          <p:nvPr/>
        </p:nvSpPr>
        <p:spPr bwMode="auto">
          <a:xfrm>
            <a:off x="4989513" y="1670050"/>
            <a:ext cx="439737" cy="463550"/>
          </a:xfrm>
          <a:prstGeom prst="rect">
            <a:avLst/>
          </a:prstGeom>
          <a:solidFill>
            <a:schemeClr val="tx1"/>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4285" name="Rectangle 19"/>
          <p:cNvSpPr>
            <a:spLocks noChangeArrowheads="1"/>
          </p:cNvSpPr>
          <p:nvPr/>
        </p:nvSpPr>
        <p:spPr bwMode="auto">
          <a:xfrm>
            <a:off x="5067300" y="1677988"/>
            <a:ext cx="350838" cy="4540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1</a:t>
            </a:r>
          </a:p>
        </p:txBody>
      </p:sp>
      <p:sp>
        <p:nvSpPr>
          <p:cNvPr id="54286" name="Freeform 20"/>
          <p:cNvSpPr>
            <a:spLocks/>
          </p:cNvSpPr>
          <p:nvPr/>
        </p:nvSpPr>
        <p:spPr bwMode="auto">
          <a:xfrm>
            <a:off x="4591050" y="1633538"/>
            <a:ext cx="1588" cy="11112"/>
          </a:xfrm>
          <a:custGeom>
            <a:avLst/>
            <a:gdLst>
              <a:gd name="T0" fmla="*/ 0 w 1"/>
              <a:gd name="T1" fmla="*/ 0 h 7"/>
              <a:gd name="T2" fmla="*/ 0 w 1"/>
              <a:gd name="T3" fmla="*/ 0 h 7"/>
              <a:gd name="T4" fmla="*/ 0 w 1"/>
              <a:gd name="T5" fmla="*/ 2147483647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54287" name="Rectangle 21"/>
          <p:cNvSpPr>
            <a:spLocks noChangeArrowheads="1"/>
          </p:cNvSpPr>
          <p:nvPr/>
        </p:nvSpPr>
        <p:spPr bwMode="auto">
          <a:xfrm>
            <a:off x="4548188" y="1670050"/>
            <a:ext cx="439737" cy="463550"/>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4288" name="Rectangle 22"/>
          <p:cNvSpPr>
            <a:spLocks noChangeArrowheads="1"/>
          </p:cNvSpPr>
          <p:nvPr/>
        </p:nvSpPr>
        <p:spPr bwMode="auto">
          <a:xfrm>
            <a:off x="4600575" y="1677988"/>
            <a:ext cx="3508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2</a:t>
            </a:r>
          </a:p>
        </p:txBody>
      </p:sp>
      <p:sp>
        <p:nvSpPr>
          <p:cNvPr id="54289" name="Freeform 23"/>
          <p:cNvSpPr>
            <a:spLocks/>
          </p:cNvSpPr>
          <p:nvPr/>
        </p:nvSpPr>
        <p:spPr bwMode="auto">
          <a:xfrm>
            <a:off x="4148138" y="1633538"/>
            <a:ext cx="1587" cy="11112"/>
          </a:xfrm>
          <a:custGeom>
            <a:avLst/>
            <a:gdLst>
              <a:gd name="T0" fmla="*/ 0 w 1"/>
              <a:gd name="T1" fmla="*/ 0 h 7"/>
              <a:gd name="T2" fmla="*/ 0 w 1"/>
              <a:gd name="T3" fmla="*/ 0 h 7"/>
              <a:gd name="T4" fmla="*/ 0 w 1"/>
              <a:gd name="T5" fmla="*/ 2147483647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54290" name="Rectangle 24"/>
          <p:cNvSpPr>
            <a:spLocks noChangeArrowheads="1"/>
          </p:cNvSpPr>
          <p:nvPr/>
        </p:nvSpPr>
        <p:spPr bwMode="auto">
          <a:xfrm>
            <a:off x="4105275" y="1670050"/>
            <a:ext cx="439738" cy="463550"/>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4291" name="Rectangle 25"/>
          <p:cNvSpPr>
            <a:spLocks noChangeArrowheads="1"/>
          </p:cNvSpPr>
          <p:nvPr/>
        </p:nvSpPr>
        <p:spPr bwMode="auto">
          <a:xfrm>
            <a:off x="4157663" y="1677988"/>
            <a:ext cx="3508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3</a:t>
            </a:r>
          </a:p>
        </p:txBody>
      </p:sp>
      <p:grpSp>
        <p:nvGrpSpPr>
          <p:cNvPr id="54292" name="Group 26"/>
          <p:cNvGrpSpPr>
            <a:grpSpLocks/>
          </p:cNvGrpSpPr>
          <p:nvPr/>
        </p:nvGrpSpPr>
        <p:grpSpPr bwMode="auto">
          <a:xfrm>
            <a:off x="3657600" y="1633538"/>
            <a:ext cx="439738" cy="500062"/>
            <a:chOff x="2451" y="769"/>
            <a:chExt cx="277" cy="315"/>
          </a:xfrm>
        </p:grpSpPr>
        <p:sp>
          <p:nvSpPr>
            <p:cNvPr id="54304" name="Freeform 27"/>
            <p:cNvSpPr>
              <a:spLocks/>
            </p:cNvSpPr>
            <p:nvPr/>
          </p:nvSpPr>
          <p:spPr bwMode="auto">
            <a:xfrm>
              <a:off x="2478" y="769"/>
              <a:ext cx="1" cy="7"/>
            </a:xfrm>
            <a:custGeom>
              <a:avLst/>
              <a:gdLst>
                <a:gd name="T0" fmla="*/ 0 w 1"/>
                <a:gd name="T1" fmla="*/ 0 h 7"/>
                <a:gd name="T2" fmla="*/ 0 w 1"/>
                <a:gd name="T3" fmla="*/ 0 h 7"/>
                <a:gd name="T4" fmla="*/ 0 w 1"/>
                <a:gd name="T5" fmla="*/ 6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54305" name="Rectangle 28"/>
            <p:cNvSpPr>
              <a:spLocks noChangeArrowheads="1"/>
            </p:cNvSpPr>
            <p:nvPr/>
          </p:nvSpPr>
          <p:spPr bwMode="auto">
            <a:xfrm>
              <a:off x="2451" y="792"/>
              <a:ext cx="277" cy="292"/>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4306" name="Rectangle 29"/>
            <p:cNvSpPr>
              <a:spLocks noChangeArrowheads="1"/>
            </p:cNvSpPr>
            <p:nvPr/>
          </p:nvSpPr>
          <p:spPr bwMode="auto">
            <a:xfrm>
              <a:off x="2484" y="797"/>
              <a:ext cx="22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4</a:t>
              </a:r>
            </a:p>
          </p:txBody>
        </p:sp>
      </p:grpSp>
      <p:grpSp>
        <p:nvGrpSpPr>
          <p:cNvPr id="54293" name="Group 30"/>
          <p:cNvGrpSpPr>
            <a:grpSpLocks/>
          </p:cNvGrpSpPr>
          <p:nvPr/>
        </p:nvGrpSpPr>
        <p:grpSpPr bwMode="auto">
          <a:xfrm>
            <a:off x="1770063" y="1974850"/>
            <a:ext cx="439737" cy="463550"/>
            <a:chOff x="608" y="964"/>
            <a:chExt cx="277" cy="292"/>
          </a:xfrm>
        </p:grpSpPr>
        <p:sp>
          <p:nvSpPr>
            <p:cNvPr id="54302" name="Rectangle 31"/>
            <p:cNvSpPr>
              <a:spLocks noChangeArrowheads="1"/>
            </p:cNvSpPr>
            <p:nvPr/>
          </p:nvSpPr>
          <p:spPr bwMode="auto">
            <a:xfrm>
              <a:off x="608" y="964"/>
              <a:ext cx="277" cy="292"/>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4303" name="Rectangle 32"/>
            <p:cNvSpPr>
              <a:spLocks noChangeArrowheads="1"/>
            </p:cNvSpPr>
            <p:nvPr/>
          </p:nvSpPr>
          <p:spPr bwMode="auto">
            <a:xfrm>
              <a:off x="641" y="967"/>
              <a:ext cx="22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6</a:t>
              </a:r>
            </a:p>
          </p:txBody>
        </p:sp>
      </p:grpSp>
      <p:sp>
        <p:nvSpPr>
          <p:cNvPr id="54294" name="Rectangle 33"/>
          <p:cNvSpPr>
            <a:spLocks noGrp="1" noChangeArrowheads="1"/>
          </p:cNvSpPr>
          <p:nvPr>
            <p:ph type="body" idx="1"/>
          </p:nvPr>
        </p:nvSpPr>
        <p:spPr>
          <a:xfrm>
            <a:off x="228600" y="4572000"/>
            <a:ext cx="8686800" cy="1981200"/>
          </a:xfrm>
          <a:noFill/>
        </p:spPr>
        <p:txBody>
          <a:bodyPr lIns="90488" tIns="44450" rIns="90488" bIns="44450"/>
          <a:lstStyle/>
          <a:p>
            <a:r>
              <a:rPr lang="en-US" altLang="en-US" sz="2800"/>
              <a:t>Snoop agent caches segments that pass by</a:t>
            </a:r>
          </a:p>
        </p:txBody>
      </p:sp>
      <p:sp>
        <p:nvSpPr>
          <p:cNvPr id="54295" name="Rectangle 34"/>
          <p:cNvSpPr>
            <a:spLocks noChangeArrowheads="1"/>
          </p:cNvSpPr>
          <p:nvPr/>
        </p:nvSpPr>
        <p:spPr bwMode="auto">
          <a:xfrm>
            <a:off x="5715000" y="1676400"/>
            <a:ext cx="16494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i="1">
                <a:solidFill>
                  <a:srgbClr val="000000"/>
                </a:solidFill>
                <a:latin typeface="Arial" charset="0"/>
              </a:rPr>
              <a:t>Snoop Agent</a:t>
            </a:r>
          </a:p>
        </p:txBody>
      </p:sp>
      <p:pic>
        <p:nvPicPr>
          <p:cNvPr id="54296" name="Picture 35" descr="Computer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96150" y="2136775"/>
            <a:ext cx="12382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7" name="Picture 36" descr="Computer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2187575"/>
            <a:ext cx="12382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98" name="Picture 37" descr="paketaro box"/>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14800" y="21336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99" name="AutoShape 38"/>
          <p:cNvSpPr>
            <a:spLocks noChangeArrowheads="1"/>
          </p:cNvSpPr>
          <p:nvPr/>
        </p:nvSpPr>
        <p:spPr bwMode="auto">
          <a:xfrm rot="-4823731">
            <a:off x="6207125" y="1670050"/>
            <a:ext cx="304800" cy="1905000"/>
          </a:xfrm>
          <a:prstGeom prst="lightningBolt">
            <a:avLst/>
          </a:prstGeom>
          <a:solidFill>
            <a:srgbClr val="FF6600"/>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4300" name="Line 39"/>
          <p:cNvSpPr>
            <a:spLocks noChangeShapeType="1"/>
          </p:cNvSpPr>
          <p:nvPr/>
        </p:nvSpPr>
        <p:spPr bwMode="auto">
          <a:xfrm flipH="1">
            <a:off x="5486400" y="1905000"/>
            <a:ext cx="2286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4301" name="Slide Number Placeholder 4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D5393E51-858D-0E45-962F-6FE1A77F55BD}" type="slidenum">
              <a:rPr lang="en-US" altLang="en-US" sz="1200">
                <a:solidFill>
                  <a:schemeClr val="tx2"/>
                </a:solidFill>
                <a:latin typeface="Arial Narrow" charset="0"/>
              </a:rPr>
              <a:pPr eaLnBrk="1" hangingPunct="1"/>
              <a:t>28</a:t>
            </a:fld>
            <a:endParaRPr lang="en-US" altLang="en-US" sz="1200">
              <a:solidFill>
                <a:schemeClr val="tx2"/>
              </a:solidFill>
              <a:latin typeface="Arial Narrow"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ChangeArrowheads="1"/>
          </p:cNvSpPr>
          <p:nvPr/>
        </p:nvSpPr>
        <p:spPr bwMode="auto">
          <a:xfrm>
            <a:off x="381000" y="1447800"/>
            <a:ext cx="8458200" cy="2743200"/>
          </a:xfrm>
          <a:prstGeom prst="rect">
            <a:avLst/>
          </a:prstGeom>
          <a:solidFill>
            <a:srgbClr val="FFFFFF"/>
          </a:solidFill>
          <a:ln w="9525">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endParaRPr>
          </a:p>
        </p:txBody>
      </p:sp>
      <p:sp>
        <p:nvSpPr>
          <p:cNvPr id="56322" name="Rectangle 3"/>
          <p:cNvSpPr>
            <a:spLocks noGrp="1" noChangeArrowheads="1"/>
          </p:cNvSpPr>
          <p:nvPr>
            <p:ph type="title"/>
          </p:nvPr>
        </p:nvSpPr>
        <p:spPr>
          <a:xfrm>
            <a:off x="304800" y="381000"/>
            <a:ext cx="8458200" cy="376238"/>
          </a:xfrm>
          <a:noFill/>
        </p:spPr>
        <p:txBody>
          <a:bodyPr lIns="90488" tIns="44450" rIns="90488" bIns="44450"/>
          <a:lstStyle/>
          <a:p>
            <a:r>
              <a:rPr lang="en-US" altLang="en-US"/>
              <a:t>Snoop Protocol: CH to MH</a:t>
            </a:r>
          </a:p>
        </p:txBody>
      </p:sp>
      <p:sp>
        <p:nvSpPr>
          <p:cNvPr id="56323" name="Line 4"/>
          <p:cNvSpPr>
            <a:spLocks noChangeShapeType="1"/>
          </p:cNvSpPr>
          <p:nvPr/>
        </p:nvSpPr>
        <p:spPr bwMode="auto">
          <a:xfrm>
            <a:off x="552450" y="3235325"/>
            <a:ext cx="365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US"/>
          </a:p>
        </p:txBody>
      </p:sp>
      <p:sp>
        <p:nvSpPr>
          <p:cNvPr id="56324" name="Line 5"/>
          <p:cNvSpPr>
            <a:spLocks noChangeShapeType="1"/>
          </p:cNvSpPr>
          <p:nvPr/>
        </p:nvSpPr>
        <p:spPr bwMode="auto">
          <a:xfrm flipH="1">
            <a:off x="1490663" y="3175000"/>
            <a:ext cx="174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US"/>
          </a:p>
        </p:txBody>
      </p:sp>
      <p:sp>
        <p:nvSpPr>
          <p:cNvPr id="56325" name="Rectangle 6"/>
          <p:cNvSpPr>
            <a:spLocks noChangeArrowheads="1"/>
          </p:cNvSpPr>
          <p:nvPr/>
        </p:nvSpPr>
        <p:spPr bwMode="auto">
          <a:xfrm>
            <a:off x="381000" y="3295650"/>
            <a:ext cx="22336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US" altLang="en-US" sz="2000" i="1">
                <a:solidFill>
                  <a:srgbClr val="000000"/>
                </a:solidFill>
                <a:latin typeface="Arial" charset="0"/>
              </a:rPr>
              <a:t>Correspondent Host</a:t>
            </a:r>
          </a:p>
        </p:txBody>
      </p:sp>
      <p:sp>
        <p:nvSpPr>
          <p:cNvPr id="56326" name="Rectangle 7"/>
          <p:cNvSpPr>
            <a:spLocks noChangeArrowheads="1"/>
          </p:cNvSpPr>
          <p:nvPr/>
        </p:nvSpPr>
        <p:spPr bwMode="auto">
          <a:xfrm>
            <a:off x="7088188" y="3279775"/>
            <a:ext cx="152241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i="1">
                <a:solidFill>
                  <a:srgbClr val="000000"/>
                </a:solidFill>
                <a:latin typeface="Arial" charset="0"/>
              </a:rPr>
              <a:t>Mobile Host</a:t>
            </a:r>
          </a:p>
        </p:txBody>
      </p:sp>
      <p:sp>
        <p:nvSpPr>
          <p:cNvPr id="56327" name="Rectangle 8"/>
          <p:cNvSpPr>
            <a:spLocks noChangeArrowheads="1"/>
          </p:cNvSpPr>
          <p:nvPr/>
        </p:nvSpPr>
        <p:spPr bwMode="auto">
          <a:xfrm>
            <a:off x="3919538" y="3340100"/>
            <a:ext cx="16208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i="1">
                <a:solidFill>
                  <a:srgbClr val="000000"/>
                </a:solidFill>
                <a:latin typeface="Arial" charset="0"/>
              </a:rPr>
              <a:t>Base Station</a:t>
            </a:r>
          </a:p>
        </p:txBody>
      </p:sp>
      <p:grpSp>
        <p:nvGrpSpPr>
          <p:cNvPr id="56328" name="Group 9"/>
          <p:cNvGrpSpPr>
            <a:grpSpLocks/>
          </p:cNvGrpSpPr>
          <p:nvPr/>
        </p:nvGrpSpPr>
        <p:grpSpPr bwMode="auto">
          <a:xfrm>
            <a:off x="2227263" y="1974850"/>
            <a:ext cx="439737" cy="463550"/>
            <a:chOff x="1130" y="1036"/>
            <a:chExt cx="277" cy="292"/>
          </a:xfrm>
        </p:grpSpPr>
        <p:sp>
          <p:nvSpPr>
            <p:cNvPr id="56368" name="Rectangle 10"/>
            <p:cNvSpPr>
              <a:spLocks noChangeArrowheads="1"/>
            </p:cNvSpPr>
            <p:nvPr/>
          </p:nvSpPr>
          <p:spPr bwMode="auto">
            <a:xfrm>
              <a:off x="1130" y="1036"/>
              <a:ext cx="277" cy="292"/>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6369" name="Rectangle 11"/>
            <p:cNvSpPr>
              <a:spLocks noChangeArrowheads="1"/>
            </p:cNvSpPr>
            <p:nvPr/>
          </p:nvSpPr>
          <p:spPr bwMode="auto">
            <a:xfrm>
              <a:off x="1163" y="1039"/>
              <a:ext cx="22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5</a:t>
              </a:r>
            </a:p>
          </p:txBody>
        </p:sp>
      </p:grpSp>
      <p:sp>
        <p:nvSpPr>
          <p:cNvPr id="56329" name="Line 12"/>
          <p:cNvSpPr>
            <a:spLocks noChangeShapeType="1"/>
          </p:cNvSpPr>
          <p:nvPr/>
        </p:nvSpPr>
        <p:spPr bwMode="auto">
          <a:xfrm>
            <a:off x="1600200" y="2560638"/>
            <a:ext cx="2514600" cy="1587"/>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6330" name="Freeform 13"/>
          <p:cNvSpPr>
            <a:spLocks/>
          </p:cNvSpPr>
          <p:nvPr/>
        </p:nvSpPr>
        <p:spPr bwMode="auto">
          <a:xfrm>
            <a:off x="7459663" y="5029200"/>
            <a:ext cx="1587" cy="11113"/>
          </a:xfrm>
          <a:custGeom>
            <a:avLst/>
            <a:gdLst>
              <a:gd name="T0" fmla="*/ 0 w 1"/>
              <a:gd name="T1" fmla="*/ 0 h 7"/>
              <a:gd name="T2" fmla="*/ 0 w 1"/>
              <a:gd name="T3" fmla="*/ 0 h 7"/>
              <a:gd name="T4" fmla="*/ 0 w 1"/>
              <a:gd name="T5" fmla="*/ 2147483647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56331" name="Freeform 14"/>
          <p:cNvSpPr>
            <a:spLocks/>
          </p:cNvSpPr>
          <p:nvPr/>
        </p:nvSpPr>
        <p:spPr bwMode="auto">
          <a:xfrm>
            <a:off x="5057775" y="1633538"/>
            <a:ext cx="1588" cy="11112"/>
          </a:xfrm>
          <a:custGeom>
            <a:avLst/>
            <a:gdLst>
              <a:gd name="T0" fmla="*/ 0 w 1"/>
              <a:gd name="T1" fmla="*/ 0 h 7"/>
              <a:gd name="T2" fmla="*/ 0 w 1"/>
              <a:gd name="T3" fmla="*/ 0 h 7"/>
              <a:gd name="T4" fmla="*/ 0 w 1"/>
              <a:gd name="T5" fmla="*/ 2147483647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56332" name="Rectangle 15"/>
          <p:cNvSpPr>
            <a:spLocks noChangeArrowheads="1"/>
          </p:cNvSpPr>
          <p:nvPr/>
        </p:nvSpPr>
        <p:spPr bwMode="auto">
          <a:xfrm>
            <a:off x="4989513" y="1670050"/>
            <a:ext cx="439737" cy="463550"/>
          </a:xfrm>
          <a:prstGeom prst="rect">
            <a:avLst/>
          </a:prstGeom>
          <a:solidFill>
            <a:schemeClr val="tx1"/>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6333" name="Rectangle 16"/>
          <p:cNvSpPr>
            <a:spLocks noChangeArrowheads="1"/>
          </p:cNvSpPr>
          <p:nvPr/>
        </p:nvSpPr>
        <p:spPr bwMode="auto">
          <a:xfrm>
            <a:off x="5067300" y="1677988"/>
            <a:ext cx="350838" cy="4540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1</a:t>
            </a:r>
          </a:p>
        </p:txBody>
      </p:sp>
      <p:sp>
        <p:nvSpPr>
          <p:cNvPr id="56334" name="Freeform 17"/>
          <p:cNvSpPr>
            <a:spLocks/>
          </p:cNvSpPr>
          <p:nvPr/>
        </p:nvSpPr>
        <p:spPr bwMode="auto">
          <a:xfrm>
            <a:off x="4591050" y="1633538"/>
            <a:ext cx="1588" cy="11112"/>
          </a:xfrm>
          <a:custGeom>
            <a:avLst/>
            <a:gdLst>
              <a:gd name="T0" fmla="*/ 0 w 1"/>
              <a:gd name="T1" fmla="*/ 0 h 7"/>
              <a:gd name="T2" fmla="*/ 0 w 1"/>
              <a:gd name="T3" fmla="*/ 0 h 7"/>
              <a:gd name="T4" fmla="*/ 0 w 1"/>
              <a:gd name="T5" fmla="*/ 2147483647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chemeClr val="tx1"/>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56335" name="Rectangle 18"/>
          <p:cNvSpPr>
            <a:spLocks noChangeArrowheads="1"/>
          </p:cNvSpPr>
          <p:nvPr/>
        </p:nvSpPr>
        <p:spPr bwMode="auto">
          <a:xfrm>
            <a:off x="4548188" y="1670050"/>
            <a:ext cx="439737" cy="463550"/>
          </a:xfrm>
          <a:prstGeom prst="rect">
            <a:avLst/>
          </a:prstGeom>
          <a:solidFill>
            <a:schemeClr val="tx1"/>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6336" name="Rectangle 19"/>
          <p:cNvSpPr>
            <a:spLocks noChangeArrowheads="1"/>
          </p:cNvSpPr>
          <p:nvPr/>
        </p:nvSpPr>
        <p:spPr bwMode="auto">
          <a:xfrm>
            <a:off x="4600575" y="1677988"/>
            <a:ext cx="350838" cy="4540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2</a:t>
            </a:r>
          </a:p>
        </p:txBody>
      </p:sp>
      <p:sp>
        <p:nvSpPr>
          <p:cNvPr id="56337" name="Freeform 20"/>
          <p:cNvSpPr>
            <a:spLocks/>
          </p:cNvSpPr>
          <p:nvPr/>
        </p:nvSpPr>
        <p:spPr bwMode="auto">
          <a:xfrm>
            <a:off x="4148138" y="1633538"/>
            <a:ext cx="1587" cy="11112"/>
          </a:xfrm>
          <a:custGeom>
            <a:avLst/>
            <a:gdLst>
              <a:gd name="T0" fmla="*/ 0 w 1"/>
              <a:gd name="T1" fmla="*/ 0 h 7"/>
              <a:gd name="T2" fmla="*/ 0 w 1"/>
              <a:gd name="T3" fmla="*/ 0 h 7"/>
              <a:gd name="T4" fmla="*/ 0 w 1"/>
              <a:gd name="T5" fmla="*/ 2147483647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chemeClr val="tx1"/>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56338" name="Rectangle 21"/>
          <p:cNvSpPr>
            <a:spLocks noChangeArrowheads="1"/>
          </p:cNvSpPr>
          <p:nvPr/>
        </p:nvSpPr>
        <p:spPr bwMode="auto">
          <a:xfrm>
            <a:off x="4105275" y="1670050"/>
            <a:ext cx="439738" cy="463550"/>
          </a:xfrm>
          <a:prstGeom prst="rect">
            <a:avLst/>
          </a:prstGeom>
          <a:solidFill>
            <a:schemeClr val="tx1"/>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6339" name="Rectangle 22"/>
          <p:cNvSpPr>
            <a:spLocks noChangeArrowheads="1"/>
          </p:cNvSpPr>
          <p:nvPr/>
        </p:nvSpPr>
        <p:spPr bwMode="auto">
          <a:xfrm>
            <a:off x="4157663" y="1677988"/>
            <a:ext cx="350837" cy="4540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3</a:t>
            </a:r>
          </a:p>
        </p:txBody>
      </p:sp>
      <p:grpSp>
        <p:nvGrpSpPr>
          <p:cNvPr id="56340" name="Group 23"/>
          <p:cNvGrpSpPr>
            <a:grpSpLocks/>
          </p:cNvGrpSpPr>
          <p:nvPr/>
        </p:nvGrpSpPr>
        <p:grpSpPr bwMode="auto">
          <a:xfrm>
            <a:off x="3657600" y="1633538"/>
            <a:ext cx="439738" cy="500062"/>
            <a:chOff x="2451" y="769"/>
            <a:chExt cx="277" cy="315"/>
          </a:xfrm>
        </p:grpSpPr>
        <p:sp>
          <p:nvSpPr>
            <p:cNvPr id="56365" name="Freeform 24"/>
            <p:cNvSpPr>
              <a:spLocks/>
            </p:cNvSpPr>
            <p:nvPr/>
          </p:nvSpPr>
          <p:spPr bwMode="auto">
            <a:xfrm>
              <a:off x="2478" y="769"/>
              <a:ext cx="1" cy="7"/>
            </a:xfrm>
            <a:custGeom>
              <a:avLst/>
              <a:gdLst>
                <a:gd name="T0" fmla="*/ 0 w 1"/>
                <a:gd name="T1" fmla="*/ 0 h 7"/>
                <a:gd name="T2" fmla="*/ 0 w 1"/>
                <a:gd name="T3" fmla="*/ 0 h 7"/>
                <a:gd name="T4" fmla="*/ 0 w 1"/>
                <a:gd name="T5" fmla="*/ 6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56366" name="Rectangle 25"/>
            <p:cNvSpPr>
              <a:spLocks noChangeArrowheads="1"/>
            </p:cNvSpPr>
            <p:nvPr/>
          </p:nvSpPr>
          <p:spPr bwMode="auto">
            <a:xfrm>
              <a:off x="2451" y="792"/>
              <a:ext cx="277" cy="292"/>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6367" name="Rectangle 26"/>
            <p:cNvSpPr>
              <a:spLocks noChangeArrowheads="1"/>
            </p:cNvSpPr>
            <p:nvPr/>
          </p:nvSpPr>
          <p:spPr bwMode="auto">
            <a:xfrm>
              <a:off x="2484" y="797"/>
              <a:ext cx="22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4</a:t>
              </a:r>
            </a:p>
          </p:txBody>
        </p:sp>
      </p:grpSp>
      <p:grpSp>
        <p:nvGrpSpPr>
          <p:cNvPr id="56341" name="Group 27"/>
          <p:cNvGrpSpPr>
            <a:grpSpLocks/>
          </p:cNvGrpSpPr>
          <p:nvPr/>
        </p:nvGrpSpPr>
        <p:grpSpPr bwMode="auto">
          <a:xfrm>
            <a:off x="1770063" y="1974850"/>
            <a:ext cx="439737" cy="463550"/>
            <a:chOff x="608" y="964"/>
            <a:chExt cx="277" cy="292"/>
          </a:xfrm>
        </p:grpSpPr>
        <p:sp>
          <p:nvSpPr>
            <p:cNvPr id="56363" name="Rectangle 28"/>
            <p:cNvSpPr>
              <a:spLocks noChangeArrowheads="1"/>
            </p:cNvSpPr>
            <p:nvPr/>
          </p:nvSpPr>
          <p:spPr bwMode="auto">
            <a:xfrm>
              <a:off x="608" y="964"/>
              <a:ext cx="277" cy="292"/>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6364" name="Rectangle 29"/>
            <p:cNvSpPr>
              <a:spLocks noChangeArrowheads="1"/>
            </p:cNvSpPr>
            <p:nvPr/>
          </p:nvSpPr>
          <p:spPr bwMode="auto">
            <a:xfrm>
              <a:off x="641" y="967"/>
              <a:ext cx="22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6</a:t>
              </a:r>
            </a:p>
          </p:txBody>
        </p:sp>
      </p:grpSp>
      <p:sp>
        <p:nvSpPr>
          <p:cNvPr id="56342" name="Rectangle 30"/>
          <p:cNvSpPr>
            <a:spLocks noGrp="1" noChangeArrowheads="1"/>
          </p:cNvSpPr>
          <p:nvPr>
            <p:ph type="body" idx="1"/>
          </p:nvPr>
        </p:nvSpPr>
        <p:spPr>
          <a:xfrm>
            <a:off x="228600" y="4572000"/>
            <a:ext cx="8686800" cy="1981200"/>
          </a:xfrm>
          <a:noFill/>
        </p:spPr>
        <p:txBody>
          <a:bodyPr lIns="90488" tIns="44450" rIns="90488" bIns="44450"/>
          <a:lstStyle/>
          <a:p>
            <a:r>
              <a:rPr lang="en-US" altLang="en-US" sz="2800"/>
              <a:t>Packet 1 is Lost</a:t>
            </a:r>
          </a:p>
        </p:txBody>
      </p:sp>
      <p:sp>
        <p:nvSpPr>
          <p:cNvPr id="56343" name="Rectangle 31"/>
          <p:cNvSpPr>
            <a:spLocks noChangeArrowheads="1"/>
          </p:cNvSpPr>
          <p:nvPr/>
        </p:nvSpPr>
        <p:spPr bwMode="auto">
          <a:xfrm>
            <a:off x="5715000" y="1676400"/>
            <a:ext cx="16494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i="1">
                <a:solidFill>
                  <a:srgbClr val="000000"/>
                </a:solidFill>
                <a:latin typeface="Arial" charset="0"/>
              </a:rPr>
              <a:t>Snoop Agent</a:t>
            </a:r>
          </a:p>
        </p:txBody>
      </p:sp>
      <p:pic>
        <p:nvPicPr>
          <p:cNvPr id="56344" name="Picture 32" descr="Computer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96150" y="2136775"/>
            <a:ext cx="12382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5" name="Picture 33" descr="Computer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2187575"/>
            <a:ext cx="12382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46" name="Picture 34" descr="paketaro box"/>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14800" y="21336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47" name="AutoShape 35"/>
          <p:cNvSpPr>
            <a:spLocks noChangeArrowheads="1"/>
          </p:cNvSpPr>
          <p:nvPr/>
        </p:nvSpPr>
        <p:spPr bwMode="auto">
          <a:xfrm rot="-4823731">
            <a:off x="6207125" y="1670050"/>
            <a:ext cx="304800" cy="1905000"/>
          </a:xfrm>
          <a:prstGeom prst="lightningBolt">
            <a:avLst/>
          </a:prstGeom>
          <a:solidFill>
            <a:srgbClr val="FF6600"/>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6348" name="Line 36"/>
          <p:cNvSpPr>
            <a:spLocks noChangeShapeType="1"/>
          </p:cNvSpPr>
          <p:nvPr/>
        </p:nvSpPr>
        <p:spPr bwMode="auto">
          <a:xfrm flipH="1">
            <a:off x="5486400" y="1905000"/>
            <a:ext cx="2286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6349" name="Freeform 37"/>
          <p:cNvSpPr>
            <a:spLocks/>
          </p:cNvSpPr>
          <p:nvPr/>
        </p:nvSpPr>
        <p:spPr bwMode="auto">
          <a:xfrm>
            <a:off x="7008813" y="1981200"/>
            <a:ext cx="1587" cy="11113"/>
          </a:xfrm>
          <a:custGeom>
            <a:avLst/>
            <a:gdLst>
              <a:gd name="T0" fmla="*/ 0 w 1"/>
              <a:gd name="T1" fmla="*/ 0 h 7"/>
              <a:gd name="T2" fmla="*/ 0 w 1"/>
              <a:gd name="T3" fmla="*/ 0 h 7"/>
              <a:gd name="T4" fmla="*/ 0 w 1"/>
              <a:gd name="T5" fmla="*/ 2147483647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56350" name="Freeform 38"/>
          <p:cNvSpPr>
            <a:spLocks/>
          </p:cNvSpPr>
          <p:nvPr/>
        </p:nvSpPr>
        <p:spPr bwMode="auto">
          <a:xfrm>
            <a:off x="6542088" y="1981200"/>
            <a:ext cx="1587" cy="11113"/>
          </a:xfrm>
          <a:custGeom>
            <a:avLst/>
            <a:gdLst>
              <a:gd name="T0" fmla="*/ 0 w 1"/>
              <a:gd name="T1" fmla="*/ 0 h 7"/>
              <a:gd name="T2" fmla="*/ 0 w 1"/>
              <a:gd name="T3" fmla="*/ 0 h 7"/>
              <a:gd name="T4" fmla="*/ 0 w 1"/>
              <a:gd name="T5" fmla="*/ 2147483647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56351" name="Rectangle 39"/>
          <p:cNvSpPr>
            <a:spLocks noChangeArrowheads="1"/>
          </p:cNvSpPr>
          <p:nvPr/>
        </p:nvSpPr>
        <p:spPr bwMode="auto">
          <a:xfrm>
            <a:off x="6499225" y="2017713"/>
            <a:ext cx="439738" cy="463550"/>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6352" name="Rectangle 40"/>
          <p:cNvSpPr>
            <a:spLocks noChangeArrowheads="1"/>
          </p:cNvSpPr>
          <p:nvPr/>
        </p:nvSpPr>
        <p:spPr bwMode="auto">
          <a:xfrm>
            <a:off x="6551613" y="2025650"/>
            <a:ext cx="3508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2</a:t>
            </a:r>
          </a:p>
        </p:txBody>
      </p:sp>
      <p:sp>
        <p:nvSpPr>
          <p:cNvPr id="56353" name="Freeform 41"/>
          <p:cNvSpPr>
            <a:spLocks/>
          </p:cNvSpPr>
          <p:nvPr/>
        </p:nvSpPr>
        <p:spPr bwMode="auto">
          <a:xfrm>
            <a:off x="6099175" y="1981200"/>
            <a:ext cx="1588" cy="11113"/>
          </a:xfrm>
          <a:custGeom>
            <a:avLst/>
            <a:gdLst>
              <a:gd name="T0" fmla="*/ 0 w 1"/>
              <a:gd name="T1" fmla="*/ 0 h 7"/>
              <a:gd name="T2" fmla="*/ 0 w 1"/>
              <a:gd name="T3" fmla="*/ 0 h 7"/>
              <a:gd name="T4" fmla="*/ 0 w 1"/>
              <a:gd name="T5" fmla="*/ 2147483647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56354" name="Rectangle 42"/>
          <p:cNvSpPr>
            <a:spLocks noChangeArrowheads="1"/>
          </p:cNvSpPr>
          <p:nvPr/>
        </p:nvSpPr>
        <p:spPr bwMode="auto">
          <a:xfrm>
            <a:off x="6056313" y="2017713"/>
            <a:ext cx="439737" cy="463550"/>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6355" name="Rectangle 43"/>
          <p:cNvSpPr>
            <a:spLocks noChangeArrowheads="1"/>
          </p:cNvSpPr>
          <p:nvPr/>
        </p:nvSpPr>
        <p:spPr bwMode="auto">
          <a:xfrm>
            <a:off x="6108700" y="2025650"/>
            <a:ext cx="3508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3</a:t>
            </a:r>
          </a:p>
        </p:txBody>
      </p:sp>
      <p:grpSp>
        <p:nvGrpSpPr>
          <p:cNvPr id="56356" name="Group 44"/>
          <p:cNvGrpSpPr>
            <a:grpSpLocks/>
          </p:cNvGrpSpPr>
          <p:nvPr/>
        </p:nvGrpSpPr>
        <p:grpSpPr bwMode="auto">
          <a:xfrm>
            <a:off x="6934200" y="1981200"/>
            <a:ext cx="457200" cy="533400"/>
            <a:chOff x="4224" y="3360"/>
            <a:chExt cx="288" cy="336"/>
          </a:xfrm>
        </p:grpSpPr>
        <p:sp>
          <p:nvSpPr>
            <p:cNvPr id="56361" name="AutoShape 45"/>
            <p:cNvSpPr>
              <a:spLocks noChangeArrowheads="1"/>
            </p:cNvSpPr>
            <p:nvPr/>
          </p:nvSpPr>
          <p:spPr bwMode="auto">
            <a:xfrm>
              <a:off x="4224" y="3360"/>
              <a:ext cx="288" cy="336"/>
            </a:xfrm>
            <a:prstGeom prst="star16">
              <a:avLst>
                <a:gd name="adj" fmla="val 37500"/>
              </a:avLst>
            </a:prstGeom>
            <a:solidFill>
              <a:schemeClr val="folHlink"/>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6362" name="Rectangle 46"/>
            <p:cNvSpPr>
              <a:spLocks noChangeArrowheads="1"/>
            </p:cNvSpPr>
            <p:nvPr/>
          </p:nvSpPr>
          <p:spPr bwMode="auto">
            <a:xfrm>
              <a:off x="4272" y="3408"/>
              <a:ext cx="22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1</a:t>
              </a:r>
            </a:p>
          </p:txBody>
        </p:sp>
      </p:grpSp>
      <p:sp>
        <p:nvSpPr>
          <p:cNvPr id="56357" name="Rectangle 47"/>
          <p:cNvSpPr>
            <a:spLocks noChangeArrowheads="1"/>
          </p:cNvSpPr>
          <p:nvPr/>
        </p:nvSpPr>
        <p:spPr bwMode="auto">
          <a:xfrm>
            <a:off x="7642225" y="3810000"/>
            <a:ext cx="11969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i="1">
                <a:solidFill>
                  <a:srgbClr val="000000"/>
                </a:solidFill>
                <a:latin typeface="Arial" charset="0"/>
              </a:rPr>
              <a:t>Lost Packets</a:t>
            </a:r>
          </a:p>
        </p:txBody>
      </p:sp>
      <p:sp>
        <p:nvSpPr>
          <p:cNvPr id="56358" name="Line 48"/>
          <p:cNvSpPr>
            <a:spLocks noChangeShapeType="1"/>
          </p:cNvSpPr>
          <p:nvPr/>
        </p:nvSpPr>
        <p:spPr bwMode="auto">
          <a:xfrm flipH="1">
            <a:off x="7413625" y="3962400"/>
            <a:ext cx="2286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6359" name="AutoShape 49"/>
          <p:cNvSpPr>
            <a:spLocks noChangeArrowheads="1"/>
          </p:cNvSpPr>
          <p:nvPr/>
        </p:nvSpPr>
        <p:spPr bwMode="auto">
          <a:xfrm>
            <a:off x="7086600" y="3810000"/>
            <a:ext cx="327025" cy="304800"/>
          </a:xfrm>
          <a:prstGeom prst="parallelogram">
            <a:avLst>
              <a:gd name="adj" fmla="val 26823"/>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a:solidFill>
                  <a:srgbClr val="000000"/>
                </a:solidFill>
                <a:latin typeface="Arial" charset="0"/>
              </a:rPr>
              <a:t>1</a:t>
            </a:r>
          </a:p>
        </p:txBody>
      </p:sp>
      <p:sp>
        <p:nvSpPr>
          <p:cNvPr id="56360" name="Slide Number Placeholder 5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D8E98696-F4A9-8142-A7B0-E3F498941D64}" type="slidenum">
              <a:rPr lang="en-US" altLang="en-US" sz="1200">
                <a:solidFill>
                  <a:schemeClr val="tx2"/>
                </a:solidFill>
                <a:latin typeface="Arial Narrow" charset="0"/>
              </a:rPr>
              <a:pPr eaLnBrk="1" hangingPunct="1"/>
              <a:t>29</a:t>
            </a:fld>
            <a:endParaRPr lang="en-US" altLang="en-US" sz="1200">
              <a:solidFill>
                <a:schemeClr val="tx2"/>
              </a:solidFill>
              <a:latin typeface="Arial Narrow"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EA543F75-441E-2343-863F-FDB90D5CBC20}" type="slidenum">
              <a:rPr lang="en-US" altLang="en-US" sz="1200">
                <a:solidFill>
                  <a:schemeClr val="tx2"/>
                </a:solidFill>
                <a:latin typeface="Arial Narrow" charset="0"/>
              </a:rPr>
              <a:pPr eaLnBrk="1" hangingPunct="1"/>
              <a:t>3</a:t>
            </a:fld>
            <a:endParaRPr lang="en-US" altLang="en-US" sz="1200">
              <a:solidFill>
                <a:schemeClr val="tx2"/>
              </a:solidFill>
              <a:latin typeface="Arial Narrow" charset="0"/>
            </a:endParaRPr>
          </a:p>
        </p:txBody>
      </p:sp>
      <p:sp>
        <p:nvSpPr>
          <p:cNvPr id="21506" name="Rectangle 2"/>
          <p:cNvSpPr>
            <a:spLocks noGrp="1" noChangeArrowheads="1"/>
          </p:cNvSpPr>
          <p:nvPr>
            <p:ph type="title"/>
          </p:nvPr>
        </p:nvSpPr>
        <p:spPr/>
        <p:txBody>
          <a:bodyPr/>
          <a:lstStyle/>
          <a:p>
            <a:r>
              <a:rPr lang="en-US" altLang="en-US" sz="4000"/>
              <a:t>802.11 Rate Adaptation</a:t>
            </a:r>
          </a:p>
        </p:txBody>
      </p:sp>
      <p:sp>
        <p:nvSpPr>
          <p:cNvPr id="21507" name="Rectangle 3"/>
          <p:cNvSpPr>
            <a:spLocks noGrp="1" noChangeArrowheads="1"/>
          </p:cNvSpPr>
          <p:nvPr>
            <p:ph type="body" idx="1"/>
          </p:nvPr>
        </p:nvSpPr>
        <p:spPr/>
        <p:txBody>
          <a:bodyPr/>
          <a:lstStyle/>
          <a:p>
            <a:r>
              <a:rPr lang="en-US" altLang="en-US"/>
              <a:t>802.11 spec specifies rates not algorithm for choices</a:t>
            </a:r>
          </a:p>
          <a:p>
            <a:pPr lvl="1"/>
            <a:r>
              <a:rPr lang="en-US" altLang="en-US"/>
              <a:t>802.11b 4 rates, 802.11a 8 rates, 802.11g 12 rates</a:t>
            </a:r>
          </a:p>
          <a:p>
            <a:pPr lvl="1"/>
            <a:r>
              <a:rPr lang="en-US" altLang="en-US"/>
              <a:t>Each rate has different modulation and coding</a:t>
            </a:r>
          </a:p>
        </p:txBody>
      </p:sp>
      <p:sp>
        <p:nvSpPr>
          <p:cNvPr id="21508" name="Text Box 6"/>
          <p:cNvSpPr txBox="1">
            <a:spLocks noChangeArrowheads="1"/>
          </p:cNvSpPr>
          <p:nvPr/>
        </p:nvSpPr>
        <p:spPr bwMode="auto">
          <a:xfrm>
            <a:off x="1355725" y="4343400"/>
            <a:ext cx="2536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0000"/>
                </a:solidFill>
              </a:rPr>
              <a:t>Transmission Rate </a:t>
            </a:r>
          </a:p>
        </p:txBody>
      </p:sp>
      <p:sp>
        <p:nvSpPr>
          <p:cNvPr id="21509" name="Text Box 7"/>
          <p:cNvSpPr txBox="1">
            <a:spLocks noChangeArrowheads="1"/>
          </p:cNvSpPr>
          <p:nvPr/>
        </p:nvSpPr>
        <p:spPr bwMode="auto">
          <a:xfrm>
            <a:off x="5351463" y="4343400"/>
            <a:ext cx="2116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0000"/>
                </a:solidFill>
              </a:rPr>
              <a:t>then Loss Ratio </a:t>
            </a:r>
          </a:p>
        </p:txBody>
      </p:sp>
      <p:sp>
        <p:nvSpPr>
          <p:cNvPr id="21510" name="Text Box 13"/>
          <p:cNvSpPr txBox="1">
            <a:spLocks noChangeArrowheads="1"/>
          </p:cNvSpPr>
          <p:nvPr/>
        </p:nvSpPr>
        <p:spPr bwMode="auto">
          <a:xfrm>
            <a:off x="1219200" y="5791200"/>
            <a:ext cx="72501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throughput decreases either way – need to get it just right</a:t>
            </a:r>
          </a:p>
        </p:txBody>
      </p:sp>
      <p:sp>
        <p:nvSpPr>
          <p:cNvPr id="21511" name="AutoShape 14"/>
          <p:cNvSpPr>
            <a:spLocks noChangeArrowheads="1"/>
          </p:cNvSpPr>
          <p:nvPr/>
        </p:nvSpPr>
        <p:spPr bwMode="auto">
          <a:xfrm>
            <a:off x="3810000" y="4267200"/>
            <a:ext cx="304800" cy="457200"/>
          </a:xfrm>
          <a:prstGeom prst="upArrow">
            <a:avLst>
              <a:gd name="adj1" fmla="val 50000"/>
              <a:gd name="adj2" fmla="val 60938"/>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1512" name="AutoShape 15"/>
          <p:cNvSpPr>
            <a:spLocks noChangeArrowheads="1"/>
          </p:cNvSpPr>
          <p:nvPr/>
        </p:nvSpPr>
        <p:spPr bwMode="auto">
          <a:xfrm>
            <a:off x="7696200" y="4267200"/>
            <a:ext cx="304800" cy="457200"/>
          </a:xfrm>
          <a:prstGeom prst="upArrow">
            <a:avLst>
              <a:gd name="adj1" fmla="val 50000"/>
              <a:gd name="adj2" fmla="val 60938"/>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1513" name="Text Box 27"/>
          <p:cNvSpPr txBox="1">
            <a:spLocks noChangeArrowheads="1"/>
          </p:cNvSpPr>
          <p:nvPr/>
        </p:nvSpPr>
        <p:spPr bwMode="auto">
          <a:xfrm>
            <a:off x="1355725" y="5105400"/>
            <a:ext cx="2536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0000"/>
                </a:solidFill>
              </a:rPr>
              <a:t>Transmission Rate </a:t>
            </a:r>
          </a:p>
        </p:txBody>
      </p:sp>
      <p:sp>
        <p:nvSpPr>
          <p:cNvPr id="21514" name="Text Box 28"/>
          <p:cNvSpPr txBox="1">
            <a:spLocks noChangeArrowheads="1"/>
          </p:cNvSpPr>
          <p:nvPr/>
        </p:nvSpPr>
        <p:spPr bwMode="auto">
          <a:xfrm>
            <a:off x="4267200" y="5100638"/>
            <a:ext cx="3278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0000"/>
                </a:solidFill>
              </a:rPr>
              <a:t>then Capacity Utilization </a:t>
            </a:r>
          </a:p>
        </p:txBody>
      </p:sp>
      <p:sp>
        <p:nvSpPr>
          <p:cNvPr id="21515" name="AutoShape 30"/>
          <p:cNvSpPr>
            <a:spLocks noChangeArrowheads="1"/>
          </p:cNvSpPr>
          <p:nvPr/>
        </p:nvSpPr>
        <p:spPr bwMode="auto">
          <a:xfrm flipV="1">
            <a:off x="3810000" y="5029200"/>
            <a:ext cx="304800" cy="457200"/>
          </a:xfrm>
          <a:prstGeom prst="upArrow">
            <a:avLst>
              <a:gd name="adj1" fmla="val 50000"/>
              <a:gd name="adj2" fmla="val 60938"/>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21516" name="AutoShape 31"/>
          <p:cNvSpPr>
            <a:spLocks noChangeArrowheads="1"/>
          </p:cNvSpPr>
          <p:nvPr/>
        </p:nvSpPr>
        <p:spPr bwMode="auto">
          <a:xfrm flipV="1">
            <a:off x="7696200" y="5029200"/>
            <a:ext cx="304800" cy="457200"/>
          </a:xfrm>
          <a:prstGeom prst="upArrow">
            <a:avLst>
              <a:gd name="adj1" fmla="val 50000"/>
              <a:gd name="adj2" fmla="val 60938"/>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ChangeArrowheads="1"/>
          </p:cNvSpPr>
          <p:nvPr/>
        </p:nvSpPr>
        <p:spPr bwMode="auto">
          <a:xfrm>
            <a:off x="381000" y="1447800"/>
            <a:ext cx="8458200" cy="2743200"/>
          </a:xfrm>
          <a:prstGeom prst="rect">
            <a:avLst/>
          </a:prstGeom>
          <a:solidFill>
            <a:srgbClr val="FFFFFF"/>
          </a:solidFill>
          <a:ln w="9525">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endParaRPr>
          </a:p>
        </p:txBody>
      </p:sp>
      <p:sp>
        <p:nvSpPr>
          <p:cNvPr id="58370" name="Rectangle 3"/>
          <p:cNvSpPr>
            <a:spLocks noGrp="1" noChangeArrowheads="1"/>
          </p:cNvSpPr>
          <p:nvPr>
            <p:ph type="title"/>
          </p:nvPr>
        </p:nvSpPr>
        <p:spPr>
          <a:xfrm>
            <a:off x="304800" y="381000"/>
            <a:ext cx="8458200" cy="376238"/>
          </a:xfrm>
          <a:noFill/>
        </p:spPr>
        <p:txBody>
          <a:bodyPr lIns="90488" tIns="44450" rIns="90488" bIns="44450"/>
          <a:lstStyle/>
          <a:p>
            <a:r>
              <a:rPr lang="en-US" altLang="en-US"/>
              <a:t>Snoop Protocol: CH to MH</a:t>
            </a:r>
          </a:p>
        </p:txBody>
      </p:sp>
      <p:sp>
        <p:nvSpPr>
          <p:cNvPr id="58371" name="Line 4"/>
          <p:cNvSpPr>
            <a:spLocks noChangeShapeType="1"/>
          </p:cNvSpPr>
          <p:nvPr/>
        </p:nvSpPr>
        <p:spPr bwMode="auto">
          <a:xfrm>
            <a:off x="552450" y="3235325"/>
            <a:ext cx="365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US"/>
          </a:p>
        </p:txBody>
      </p:sp>
      <p:sp>
        <p:nvSpPr>
          <p:cNvPr id="58372" name="Line 5"/>
          <p:cNvSpPr>
            <a:spLocks noChangeShapeType="1"/>
          </p:cNvSpPr>
          <p:nvPr/>
        </p:nvSpPr>
        <p:spPr bwMode="auto">
          <a:xfrm flipH="1">
            <a:off x="1490663" y="3175000"/>
            <a:ext cx="174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US"/>
          </a:p>
        </p:txBody>
      </p:sp>
      <p:sp>
        <p:nvSpPr>
          <p:cNvPr id="58373" name="Rectangle 6"/>
          <p:cNvSpPr>
            <a:spLocks noChangeArrowheads="1"/>
          </p:cNvSpPr>
          <p:nvPr/>
        </p:nvSpPr>
        <p:spPr bwMode="auto">
          <a:xfrm>
            <a:off x="381000" y="3295650"/>
            <a:ext cx="22336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US" altLang="en-US" sz="2000" i="1">
                <a:solidFill>
                  <a:srgbClr val="000000"/>
                </a:solidFill>
                <a:latin typeface="Arial" charset="0"/>
              </a:rPr>
              <a:t>Correspondent Host</a:t>
            </a:r>
          </a:p>
        </p:txBody>
      </p:sp>
      <p:sp>
        <p:nvSpPr>
          <p:cNvPr id="58374" name="Rectangle 7"/>
          <p:cNvSpPr>
            <a:spLocks noChangeArrowheads="1"/>
          </p:cNvSpPr>
          <p:nvPr/>
        </p:nvSpPr>
        <p:spPr bwMode="auto">
          <a:xfrm>
            <a:off x="7088188" y="3279775"/>
            <a:ext cx="152241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i="1">
                <a:solidFill>
                  <a:srgbClr val="000000"/>
                </a:solidFill>
                <a:latin typeface="Arial" charset="0"/>
              </a:rPr>
              <a:t>Mobile Host</a:t>
            </a:r>
          </a:p>
        </p:txBody>
      </p:sp>
      <p:sp>
        <p:nvSpPr>
          <p:cNvPr id="58375" name="Rectangle 8"/>
          <p:cNvSpPr>
            <a:spLocks noChangeArrowheads="1"/>
          </p:cNvSpPr>
          <p:nvPr/>
        </p:nvSpPr>
        <p:spPr bwMode="auto">
          <a:xfrm>
            <a:off x="3919538" y="3340100"/>
            <a:ext cx="16208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i="1">
                <a:solidFill>
                  <a:srgbClr val="000000"/>
                </a:solidFill>
                <a:latin typeface="Arial" charset="0"/>
              </a:rPr>
              <a:t>Base Station</a:t>
            </a:r>
          </a:p>
        </p:txBody>
      </p:sp>
      <p:grpSp>
        <p:nvGrpSpPr>
          <p:cNvPr id="58376" name="Group 9"/>
          <p:cNvGrpSpPr>
            <a:grpSpLocks/>
          </p:cNvGrpSpPr>
          <p:nvPr/>
        </p:nvGrpSpPr>
        <p:grpSpPr bwMode="auto">
          <a:xfrm>
            <a:off x="3217863" y="1676400"/>
            <a:ext cx="439737" cy="463550"/>
            <a:chOff x="1130" y="1036"/>
            <a:chExt cx="277" cy="292"/>
          </a:xfrm>
        </p:grpSpPr>
        <p:sp>
          <p:nvSpPr>
            <p:cNvPr id="58418" name="Rectangle 10"/>
            <p:cNvSpPr>
              <a:spLocks noChangeArrowheads="1"/>
            </p:cNvSpPr>
            <p:nvPr/>
          </p:nvSpPr>
          <p:spPr bwMode="auto">
            <a:xfrm>
              <a:off x="1130" y="1036"/>
              <a:ext cx="277" cy="292"/>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8419" name="Rectangle 11"/>
            <p:cNvSpPr>
              <a:spLocks noChangeArrowheads="1"/>
            </p:cNvSpPr>
            <p:nvPr/>
          </p:nvSpPr>
          <p:spPr bwMode="auto">
            <a:xfrm>
              <a:off x="1163" y="1039"/>
              <a:ext cx="22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5</a:t>
              </a:r>
            </a:p>
          </p:txBody>
        </p:sp>
      </p:grpSp>
      <p:sp>
        <p:nvSpPr>
          <p:cNvPr id="58377" name="Line 12"/>
          <p:cNvSpPr>
            <a:spLocks noChangeShapeType="1"/>
          </p:cNvSpPr>
          <p:nvPr/>
        </p:nvSpPr>
        <p:spPr bwMode="auto">
          <a:xfrm>
            <a:off x="1600200" y="2560638"/>
            <a:ext cx="2514600" cy="1587"/>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8378" name="Freeform 13"/>
          <p:cNvSpPr>
            <a:spLocks/>
          </p:cNvSpPr>
          <p:nvPr/>
        </p:nvSpPr>
        <p:spPr bwMode="auto">
          <a:xfrm>
            <a:off x="7459663" y="5029200"/>
            <a:ext cx="1587" cy="11113"/>
          </a:xfrm>
          <a:custGeom>
            <a:avLst/>
            <a:gdLst>
              <a:gd name="T0" fmla="*/ 0 w 1"/>
              <a:gd name="T1" fmla="*/ 0 h 7"/>
              <a:gd name="T2" fmla="*/ 0 w 1"/>
              <a:gd name="T3" fmla="*/ 0 h 7"/>
              <a:gd name="T4" fmla="*/ 0 w 1"/>
              <a:gd name="T5" fmla="*/ 2147483647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58379" name="Freeform 14"/>
          <p:cNvSpPr>
            <a:spLocks/>
          </p:cNvSpPr>
          <p:nvPr/>
        </p:nvSpPr>
        <p:spPr bwMode="auto">
          <a:xfrm>
            <a:off x="5057775" y="1633538"/>
            <a:ext cx="1588" cy="11112"/>
          </a:xfrm>
          <a:custGeom>
            <a:avLst/>
            <a:gdLst>
              <a:gd name="T0" fmla="*/ 0 w 1"/>
              <a:gd name="T1" fmla="*/ 0 h 7"/>
              <a:gd name="T2" fmla="*/ 0 w 1"/>
              <a:gd name="T3" fmla="*/ 0 h 7"/>
              <a:gd name="T4" fmla="*/ 0 w 1"/>
              <a:gd name="T5" fmla="*/ 2147483647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58380" name="Rectangle 15"/>
          <p:cNvSpPr>
            <a:spLocks noChangeArrowheads="1"/>
          </p:cNvSpPr>
          <p:nvPr/>
        </p:nvSpPr>
        <p:spPr bwMode="auto">
          <a:xfrm>
            <a:off x="4989513" y="1670050"/>
            <a:ext cx="439737" cy="463550"/>
          </a:xfrm>
          <a:prstGeom prst="rect">
            <a:avLst/>
          </a:prstGeom>
          <a:solidFill>
            <a:schemeClr val="tx1"/>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8381" name="Rectangle 16"/>
          <p:cNvSpPr>
            <a:spLocks noChangeArrowheads="1"/>
          </p:cNvSpPr>
          <p:nvPr/>
        </p:nvSpPr>
        <p:spPr bwMode="auto">
          <a:xfrm>
            <a:off x="5067300" y="1677988"/>
            <a:ext cx="350838" cy="4540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1</a:t>
            </a:r>
          </a:p>
        </p:txBody>
      </p:sp>
      <p:sp>
        <p:nvSpPr>
          <p:cNvPr id="58382" name="Freeform 17"/>
          <p:cNvSpPr>
            <a:spLocks/>
          </p:cNvSpPr>
          <p:nvPr/>
        </p:nvSpPr>
        <p:spPr bwMode="auto">
          <a:xfrm>
            <a:off x="4591050" y="1633538"/>
            <a:ext cx="1588" cy="11112"/>
          </a:xfrm>
          <a:custGeom>
            <a:avLst/>
            <a:gdLst>
              <a:gd name="T0" fmla="*/ 0 w 1"/>
              <a:gd name="T1" fmla="*/ 0 h 7"/>
              <a:gd name="T2" fmla="*/ 0 w 1"/>
              <a:gd name="T3" fmla="*/ 0 h 7"/>
              <a:gd name="T4" fmla="*/ 0 w 1"/>
              <a:gd name="T5" fmla="*/ 2147483647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chemeClr val="tx1"/>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58383" name="Rectangle 18"/>
          <p:cNvSpPr>
            <a:spLocks noChangeArrowheads="1"/>
          </p:cNvSpPr>
          <p:nvPr/>
        </p:nvSpPr>
        <p:spPr bwMode="auto">
          <a:xfrm>
            <a:off x="4548188" y="1670050"/>
            <a:ext cx="439737" cy="463550"/>
          </a:xfrm>
          <a:prstGeom prst="rect">
            <a:avLst/>
          </a:prstGeom>
          <a:solidFill>
            <a:schemeClr val="tx1"/>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8384" name="Rectangle 19"/>
          <p:cNvSpPr>
            <a:spLocks noChangeArrowheads="1"/>
          </p:cNvSpPr>
          <p:nvPr/>
        </p:nvSpPr>
        <p:spPr bwMode="auto">
          <a:xfrm>
            <a:off x="4600575" y="1677988"/>
            <a:ext cx="350838" cy="4540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2</a:t>
            </a:r>
          </a:p>
        </p:txBody>
      </p:sp>
      <p:sp>
        <p:nvSpPr>
          <p:cNvPr id="58385" name="Freeform 20"/>
          <p:cNvSpPr>
            <a:spLocks/>
          </p:cNvSpPr>
          <p:nvPr/>
        </p:nvSpPr>
        <p:spPr bwMode="auto">
          <a:xfrm>
            <a:off x="4148138" y="1633538"/>
            <a:ext cx="1587" cy="11112"/>
          </a:xfrm>
          <a:custGeom>
            <a:avLst/>
            <a:gdLst>
              <a:gd name="T0" fmla="*/ 0 w 1"/>
              <a:gd name="T1" fmla="*/ 0 h 7"/>
              <a:gd name="T2" fmla="*/ 0 w 1"/>
              <a:gd name="T3" fmla="*/ 0 h 7"/>
              <a:gd name="T4" fmla="*/ 0 w 1"/>
              <a:gd name="T5" fmla="*/ 2147483647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chemeClr val="tx1"/>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58386" name="Rectangle 21"/>
          <p:cNvSpPr>
            <a:spLocks noChangeArrowheads="1"/>
          </p:cNvSpPr>
          <p:nvPr/>
        </p:nvSpPr>
        <p:spPr bwMode="auto">
          <a:xfrm>
            <a:off x="4105275" y="1670050"/>
            <a:ext cx="439738" cy="463550"/>
          </a:xfrm>
          <a:prstGeom prst="rect">
            <a:avLst/>
          </a:prstGeom>
          <a:solidFill>
            <a:schemeClr val="tx1"/>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8387" name="Rectangle 22"/>
          <p:cNvSpPr>
            <a:spLocks noChangeArrowheads="1"/>
          </p:cNvSpPr>
          <p:nvPr/>
        </p:nvSpPr>
        <p:spPr bwMode="auto">
          <a:xfrm>
            <a:off x="4157663" y="1677988"/>
            <a:ext cx="350837" cy="4540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3</a:t>
            </a:r>
          </a:p>
        </p:txBody>
      </p:sp>
      <p:grpSp>
        <p:nvGrpSpPr>
          <p:cNvPr id="58388" name="Group 23"/>
          <p:cNvGrpSpPr>
            <a:grpSpLocks/>
          </p:cNvGrpSpPr>
          <p:nvPr/>
        </p:nvGrpSpPr>
        <p:grpSpPr bwMode="auto">
          <a:xfrm>
            <a:off x="3657600" y="1633538"/>
            <a:ext cx="439738" cy="500062"/>
            <a:chOff x="2451" y="769"/>
            <a:chExt cx="277" cy="315"/>
          </a:xfrm>
        </p:grpSpPr>
        <p:sp>
          <p:nvSpPr>
            <p:cNvPr id="58415" name="Freeform 24"/>
            <p:cNvSpPr>
              <a:spLocks/>
            </p:cNvSpPr>
            <p:nvPr/>
          </p:nvSpPr>
          <p:spPr bwMode="auto">
            <a:xfrm>
              <a:off x="2478" y="769"/>
              <a:ext cx="1" cy="7"/>
            </a:xfrm>
            <a:custGeom>
              <a:avLst/>
              <a:gdLst>
                <a:gd name="T0" fmla="*/ 0 w 1"/>
                <a:gd name="T1" fmla="*/ 0 h 7"/>
                <a:gd name="T2" fmla="*/ 0 w 1"/>
                <a:gd name="T3" fmla="*/ 0 h 7"/>
                <a:gd name="T4" fmla="*/ 0 w 1"/>
                <a:gd name="T5" fmla="*/ 6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chemeClr val="tx1"/>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58416" name="Rectangle 25"/>
            <p:cNvSpPr>
              <a:spLocks noChangeArrowheads="1"/>
            </p:cNvSpPr>
            <p:nvPr/>
          </p:nvSpPr>
          <p:spPr bwMode="auto">
            <a:xfrm>
              <a:off x="2451" y="792"/>
              <a:ext cx="277" cy="292"/>
            </a:xfrm>
            <a:prstGeom prst="rect">
              <a:avLst/>
            </a:prstGeom>
            <a:solidFill>
              <a:schemeClr val="tx1"/>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8417" name="Rectangle 26"/>
            <p:cNvSpPr>
              <a:spLocks noChangeArrowheads="1"/>
            </p:cNvSpPr>
            <p:nvPr/>
          </p:nvSpPr>
          <p:spPr bwMode="auto">
            <a:xfrm>
              <a:off x="2484" y="797"/>
              <a:ext cx="221" cy="2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4</a:t>
              </a:r>
            </a:p>
          </p:txBody>
        </p:sp>
      </p:grpSp>
      <p:grpSp>
        <p:nvGrpSpPr>
          <p:cNvPr id="58389" name="Group 27"/>
          <p:cNvGrpSpPr>
            <a:grpSpLocks/>
          </p:cNvGrpSpPr>
          <p:nvPr/>
        </p:nvGrpSpPr>
        <p:grpSpPr bwMode="auto">
          <a:xfrm>
            <a:off x="1770063" y="1974850"/>
            <a:ext cx="439737" cy="463550"/>
            <a:chOff x="608" y="964"/>
            <a:chExt cx="277" cy="292"/>
          </a:xfrm>
        </p:grpSpPr>
        <p:sp>
          <p:nvSpPr>
            <p:cNvPr id="58413" name="Rectangle 28"/>
            <p:cNvSpPr>
              <a:spLocks noChangeArrowheads="1"/>
            </p:cNvSpPr>
            <p:nvPr/>
          </p:nvSpPr>
          <p:spPr bwMode="auto">
            <a:xfrm>
              <a:off x="608" y="964"/>
              <a:ext cx="277" cy="292"/>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8414" name="Rectangle 29"/>
            <p:cNvSpPr>
              <a:spLocks noChangeArrowheads="1"/>
            </p:cNvSpPr>
            <p:nvPr/>
          </p:nvSpPr>
          <p:spPr bwMode="auto">
            <a:xfrm>
              <a:off x="641" y="967"/>
              <a:ext cx="22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6</a:t>
              </a:r>
            </a:p>
          </p:txBody>
        </p:sp>
      </p:grpSp>
      <p:sp>
        <p:nvSpPr>
          <p:cNvPr id="58390" name="Rectangle 30"/>
          <p:cNvSpPr>
            <a:spLocks noGrp="1" noChangeArrowheads="1"/>
          </p:cNvSpPr>
          <p:nvPr>
            <p:ph type="body" idx="1"/>
          </p:nvPr>
        </p:nvSpPr>
        <p:spPr>
          <a:xfrm>
            <a:off x="228600" y="4572000"/>
            <a:ext cx="8686800" cy="1981200"/>
          </a:xfrm>
          <a:noFill/>
        </p:spPr>
        <p:txBody>
          <a:bodyPr lIns="90488" tIns="44450" rIns="90488" bIns="44450"/>
          <a:lstStyle/>
          <a:p>
            <a:r>
              <a:rPr lang="en-US" altLang="en-US" sz="2800"/>
              <a:t>Packet 1 is Lost</a:t>
            </a:r>
          </a:p>
          <a:p>
            <a:pPr lvl="1"/>
            <a:r>
              <a:rPr lang="en-US" altLang="en-US" sz="2400"/>
              <a:t>Duplicate ACKs generated</a:t>
            </a:r>
          </a:p>
        </p:txBody>
      </p:sp>
      <p:sp>
        <p:nvSpPr>
          <p:cNvPr id="58391" name="Rectangle 31"/>
          <p:cNvSpPr>
            <a:spLocks noChangeArrowheads="1"/>
          </p:cNvSpPr>
          <p:nvPr/>
        </p:nvSpPr>
        <p:spPr bwMode="auto">
          <a:xfrm>
            <a:off x="5715000" y="1676400"/>
            <a:ext cx="16494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i="1">
                <a:solidFill>
                  <a:srgbClr val="000000"/>
                </a:solidFill>
                <a:latin typeface="Arial" charset="0"/>
              </a:rPr>
              <a:t>Snoop Agent</a:t>
            </a:r>
          </a:p>
        </p:txBody>
      </p:sp>
      <p:pic>
        <p:nvPicPr>
          <p:cNvPr id="58392" name="Picture 32" descr="Computer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96150" y="2136775"/>
            <a:ext cx="12382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93" name="Picture 33" descr="Computer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2187575"/>
            <a:ext cx="12382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94" name="Picture 34" descr="paketaro box"/>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14800" y="21336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95" name="AutoShape 35"/>
          <p:cNvSpPr>
            <a:spLocks noChangeArrowheads="1"/>
          </p:cNvSpPr>
          <p:nvPr/>
        </p:nvSpPr>
        <p:spPr bwMode="auto">
          <a:xfrm rot="-4823731">
            <a:off x="6207125" y="1670050"/>
            <a:ext cx="304800" cy="1905000"/>
          </a:xfrm>
          <a:prstGeom prst="lightningBolt">
            <a:avLst/>
          </a:prstGeom>
          <a:solidFill>
            <a:srgbClr val="FF6600"/>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8396" name="Line 36"/>
          <p:cNvSpPr>
            <a:spLocks noChangeShapeType="1"/>
          </p:cNvSpPr>
          <p:nvPr/>
        </p:nvSpPr>
        <p:spPr bwMode="auto">
          <a:xfrm flipH="1">
            <a:off x="5486400" y="1905000"/>
            <a:ext cx="2286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8397" name="Freeform 37"/>
          <p:cNvSpPr>
            <a:spLocks/>
          </p:cNvSpPr>
          <p:nvPr/>
        </p:nvSpPr>
        <p:spPr bwMode="auto">
          <a:xfrm>
            <a:off x="7313613" y="2819400"/>
            <a:ext cx="1587" cy="11113"/>
          </a:xfrm>
          <a:custGeom>
            <a:avLst/>
            <a:gdLst>
              <a:gd name="T0" fmla="*/ 0 w 1"/>
              <a:gd name="T1" fmla="*/ 0 h 7"/>
              <a:gd name="T2" fmla="*/ 0 w 1"/>
              <a:gd name="T3" fmla="*/ 0 h 7"/>
              <a:gd name="T4" fmla="*/ 0 w 1"/>
              <a:gd name="T5" fmla="*/ 2147483647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58398" name="Freeform 38"/>
          <p:cNvSpPr>
            <a:spLocks/>
          </p:cNvSpPr>
          <p:nvPr/>
        </p:nvSpPr>
        <p:spPr bwMode="auto">
          <a:xfrm>
            <a:off x="7237413" y="2743200"/>
            <a:ext cx="1587" cy="11113"/>
          </a:xfrm>
          <a:custGeom>
            <a:avLst/>
            <a:gdLst>
              <a:gd name="T0" fmla="*/ 0 w 1"/>
              <a:gd name="T1" fmla="*/ 0 h 7"/>
              <a:gd name="T2" fmla="*/ 0 w 1"/>
              <a:gd name="T3" fmla="*/ 0 h 7"/>
              <a:gd name="T4" fmla="*/ 0 w 1"/>
              <a:gd name="T5" fmla="*/ 2147483647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58399" name="Rectangle 39"/>
          <p:cNvSpPr>
            <a:spLocks noChangeArrowheads="1"/>
          </p:cNvSpPr>
          <p:nvPr/>
        </p:nvSpPr>
        <p:spPr bwMode="auto">
          <a:xfrm>
            <a:off x="8153400" y="2286000"/>
            <a:ext cx="439738" cy="463550"/>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8400" name="Rectangle 40"/>
          <p:cNvSpPr>
            <a:spLocks noChangeArrowheads="1"/>
          </p:cNvSpPr>
          <p:nvPr/>
        </p:nvSpPr>
        <p:spPr bwMode="auto">
          <a:xfrm>
            <a:off x="8229600" y="2286000"/>
            <a:ext cx="3508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2</a:t>
            </a:r>
          </a:p>
        </p:txBody>
      </p:sp>
      <p:sp>
        <p:nvSpPr>
          <p:cNvPr id="58401" name="Freeform 41"/>
          <p:cNvSpPr>
            <a:spLocks/>
          </p:cNvSpPr>
          <p:nvPr/>
        </p:nvSpPr>
        <p:spPr bwMode="auto">
          <a:xfrm>
            <a:off x="6856413" y="2743200"/>
            <a:ext cx="1587" cy="11113"/>
          </a:xfrm>
          <a:custGeom>
            <a:avLst/>
            <a:gdLst>
              <a:gd name="T0" fmla="*/ 0 w 1"/>
              <a:gd name="T1" fmla="*/ 0 h 7"/>
              <a:gd name="T2" fmla="*/ 0 w 1"/>
              <a:gd name="T3" fmla="*/ 0 h 7"/>
              <a:gd name="T4" fmla="*/ 0 w 1"/>
              <a:gd name="T5" fmla="*/ 2147483647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58402" name="Rectangle 42"/>
          <p:cNvSpPr>
            <a:spLocks noChangeArrowheads="1"/>
          </p:cNvSpPr>
          <p:nvPr/>
        </p:nvSpPr>
        <p:spPr bwMode="auto">
          <a:xfrm>
            <a:off x="6751638" y="2051050"/>
            <a:ext cx="439737" cy="463550"/>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8403" name="Rectangle 43"/>
          <p:cNvSpPr>
            <a:spLocks noChangeArrowheads="1"/>
          </p:cNvSpPr>
          <p:nvPr/>
        </p:nvSpPr>
        <p:spPr bwMode="auto">
          <a:xfrm>
            <a:off x="6804025" y="2058988"/>
            <a:ext cx="3508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3</a:t>
            </a:r>
          </a:p>
        </p:txBody>
      </p:sp>
      <p:sp>
        <p:nvSpPr>
          <p:cNvPr id="58404" name="Rectangle 44"/>
          <p:cNvSpPr>
            <a:spLocks noChangeArrowheads="1"/>
          </p:cNvSpPr>
          <p:nvPr/>
        </p:nvSpPr>
        <p:spPr bwMode="auto">
          <a:xfrm>
            <a:off x="7642225" y="3810000"/>
            <a:ext cx="11969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i="1">
                <a:solidFill>
                  <a:srgbClr val="000000"/>
                </a:solidFill>
                <a:latin typeface="Arial" charset="0"/>
              </a:rPr>
              <a:t>Lost Packets</a:t>
            </a:r>
          </a:p>
        </p:txBody>
      </p:sp>
      <p:sp>
        <p:nvSpPr>
          <p:cNvPr id="58405" name="Line 45"/>
          <p:cNvSpPr>
            <a:spLocks noChangeShapeType="1"/>
          </p:cNvSpPr>
          <p:nvPr/>
        </p:nvSpPr>
        <p:spPr bwMode="auto">
          <a:xfrm flipH="1">
            <a:off x="7413625" y="3962400"/>
            <a:ext cx="2286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8406" name="AutoShape 46"/>
          <p:cNvSpPr>
            <a:spLocks noChangeArrowheads="1"/>
          </p:cNvSpPr>
          <p:nvPr/>
        </p:nvSpPr>
        <p:spPr bwMode="auto">
          <a:xfrm>
            <a:off x="7086600" y="3810000"/>
            <a:ext cx="327025" cy="304800"/>
          </a:xfrm>
          <a:prstGeom prst="parallelogram">
            <a:avLst>
              <a:gd name="adj" fmla="val 26823"/>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a:solidFill>
                  <a:srgbClr val="000000"/>
                </a:solidFill>
                <a:latin typeface="Arial" charset="0"/>
              </a:rPr>
              <a:t>1</a:t>
            </a:r>
          </a:p>
        </p:txBody>
      </p:sp>
      <p:grpSp>
        <p:nvGrpSpPr>
          <p:cNvPr id="58407" name="Group 47"/>
          <p:cNvGrpSpPr>
            <a:grpSpLocks/>
          </p:cNvGrpSpPr>
          <p:nvPr/>
        </p:nvGrpSpPr>
        <p:grpSpPr bwMode="auto">
          <a:xfrm>
            <a:off x="6319838" y="2014538"/>
            <a:ext cx="439737" cy="500062"/>
            <a:chOff x="2451" y="769"/>
            <a:chExt cx="277" cy="315"/>
          </a:xfrm>
        </p:grpSpPr>
        <p:sp>
          <p:nvSpPr>
            <p:cNvPr id="58410" name="Freeform 48"/>
            <p:cNvSpPr>
              <a:spLocks/>
            </p:cNvSpPr>
            <p:nvPr/>
          </p:nvSpPr>
          <p:spPr bwMode="auto">
            <a:xfrm>
              <a:off x="2478" y="769"/>
              <a:ext cx="1" cy="7"/>
            </a:xfrm>
            <a:custGeom>
              <a:avLst/>
              <a:gdLst>
                <a:gd name="T0" fmla="*/ 0 w 1"/>
                <a:gd name="T1" fmla="*/ 0 h 7"/>
                <a:gd name="T2" fmla="*/ 0 w 1"/>
                <a:gd name="T3" fmla="*/ 0 h 7"/>
                <a:gd name="T4" fmla="*/ 0 w 1"/>
                <a:gd name="T5" fmla="*/ 6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58411" name="Rectangle 49"/>
            <p:cNvSpPr>
              <a:spLocks noChangeArrowheads="1"/>
            </p:cNvSpPr>
            <p:nvPr/>
          </p:nvSpPr>
          <p:spPr bwMode="auto">
            <a:xfrm>
              <a:off x="2451" y="792"/>
              <a:ext cx="277" cy="292"/>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58412" name="Rectangle 50"/>
            <p:cNvSpPr>
              <a:spLocks noChangeArrowheads="1"/>
            </p:cNvSpPr>
            <p:nvPr/>
          </p:nvSpPr>
          <p:spPr bwMode="auto">
            <a:xfrm>
              <a:off x="2484" y="797"/>
              <a:ext cx="22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4</a:t>
              </a:r>
            </a:p>
          </p:txBody>
        </p:sp>
      </p:grpSp>
      <p:sp>
        <p:nvSpPr>
          <p:cNvPr id="58408" name="Rectangle 51"/>
          <p:cNvSpPr>
            <a:spLocks noChangeArrowheads="1"/>
          </p:cNvSpPr>
          <p:nvPr/>
        </p:nvSpPr>
        <p:spPr bwMode="auto">
          <a:xfrm>
            <a:off x="6350000" y="2794000"/>
            <a:ext cx="889000" cy="406400"/>
          </a:xfrm>
          <a:prstGeom prst="rect">
            <a:avLst/>
          </a:prstGeom>
          <a:solidFill>
            <a:srgbClr val="C1CEFF"/>
          </a:solidFill>
          <a:ln w="12700">
            <a:solidFill>
              <a:schemeClr val="bg2"/>
            </a:solidFill>
            <a:miter lim="800000"/>
            <a:headEnd/>
            <a:tailEnd/>
          </a:ln>
        </p:spPr>
        <p:txBody>
          <a:bodyPr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i="1">
                <a:solidFill>
                  <a:srgbClr val="CC00FF"/>
                </a:solidFill>
                <a:latin typeface="Arial" charset="0"/>
              </a:rPr>
              <a:t>ack 0</a:t>
            </a:r>
          </a:p>
        </p:txBody>
      </p:sp>
      <p:sp>
        <p:nvSpPr>
          <p:cNvPr id="58409" name="Slide Number Placeholder 5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8664D6C1-6958-B344-8BE7-BDE970A451A6}" type="slidenum">
              <a:rPr lang="en-US" altLang="en-US" sz="1200">
                <a:solidFill>
                  <a:schemeClr val="tx2"/>
                </a:solidFill>
                <a:latin typeface="Arial Narrow" charset="0"/>
              </a:rPr>
              <a:pPr eaLnBrk="1" hangingPunct="1"/>
              <a:t>30</a:t>
            </a:fld>
            <a:endParaRPr lang="en-US" altLang="en-US" sz="1200">
              <a:solidFill>
                <a:schemeClr val="tx2"/>
              </a:solidFill>
              <a:latin typeface="Arial Narrow"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ChangeArrowheads="1"/>
          </p:cNvSpPr>
          <p:nvPr/>
        </p:nvSpPr>
        <p:spPr bwMode="auto">
          <a:xfrm>
            <a:off x="381000" y="1447800"/>
            <a:ext cx="8458200" cy="2743200"/>
          </a:xfrm>
          <a:prstGeom prst="rect">
            <a:avLst/>
          </a:prstGeom>
          <a:solidFill>
            <a:srgbClr val="FFFFFF"/>
          </a:solidFill>
          <a:ln w="9525">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endParaRPr>
          </a:p>
        </p:txBody>
      </p:sp>
      <p:sp>
        <p:nvSpPr>
          <p:cNvPr id="60418" name="Rectangle 3"/>
          <p:cNvSpPr>
            <a:spLocks noGrp="1" noChangeArrowheads="1"/>
          </p:cNvSpPr>
          <p:nvPr>
            <p:ph type="title"/>
          </p:nvPr>
        </p:nvSpPr>
        <p:spPr>
          <a:xfrm>
            <a:off x="304800" y="381000"/>
            <a:ext cx="8458200" cy="376238"/>
          </a:xfrm>
          <a:noFill/>
        </p:spPr>
        <p:txBody>
          <a:bodyPr lIns="90488" tIns="44450" rIns="90488" bIns="44450"/>
          <a:lstStyle/>
          <a:p>
            <a:r>
              <a:rPr lang="en-US" altLang="en-US"/>
              <a:t>Snoop Protocol: CH to MH</a:t>
            </a:r>
          </a:p>
        </p:txBody>
      </p:sp>
      <p:sp>
        <p:nvSpPr>
          <p:cNvPr id="60419" name="Line 4"/>
          <p:cNvSpPr>
            <a:spLocks noChangeShapeType="1"/>
          </p:cNvSpPr>
          <p:nvPr/>
        </p:nvSpPr>
        <p:spPr bwMode="auto">
          <a:xfrm>
            <a:off x="552450" y="3235325"/>
            <a:ext cx="365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US"/>
          </a:p>
        </p:txBody>
      </p:sp>
      <p:sp>
        <p:nvSpPr>
          <p:cNvPr id="60420" name="Line 5"/>
          <p:cNvSpPr>
            <a:spLocks noChangeShapeType="1"/>
          </p:cNvSpPr>
          <p:nvPr/>
        </p:nvSpPr>
        <p:spPr bwMode="auto">
          <a:xfrm flipH="1">
            <a:off x="1490663" y="3175000"/>
            <a:ext cx="174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US"/>
          </a:p>
        </p:txBody>
      </p:sp>
      <p:sp>
        <p:nvSpPr>
          <p:cNvPr id="60421" name="Rectangle 6"/>
          <p:cNvSpPr>
            <a:spLocks noChangeArrowheads="1"/>
          </p:cNvSpPr>
          <p:nvPr/>
        </p:nvSpPr>
        <p:spPr bwMode="auto">
          <a:xfrm>
            <a:off x="381000" y="3295650"/>
            <a:ext cx="22336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US" altLang="en-US" sz="2000" i="1">
                <a:solidFill>
                  <a:srgbClr val="000000"/>
                </a:solidFill>
                <a:latin typeface="Arial" charset="0"/>
              </a:rPr>
              <a:t>Correspondent Host</a:t>
            </a:r>
          </a:p>
        </p:txBody>
      </p:sp>
      <p:sp>
        <p:nvSpPr>
          <p:cNvPr id="60422" name="Rectangle 7"/>
          <p:cNvSpPr>
            <a:spLocks noChangeArrowheads="1"/>
          </p:cNvSpPr>
          <p:nvPr/>
        </p:nvSpPr>
        <p:spPr bwMode="auto">
          <a:xfrm>
            <a:off x="7088188" y="3279775"/>
            <a:ext cx="152241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i="1">
                <a:solidFill>
                  <a:srgbClr val="000000"/>
                </a:solidFill>
                <a:latin typeface="Arial" charset="0"/>
              </a:rPr>
              <a:t>Mobile Host</a:t>
            </a:r>
          </a:p>
        </p:txBody>
      </p:sp>
      <p:sp>
        <p:nvSpPr>
          <p:cNvPr id="60423" name="Rectangle 8"/>
          <p:cNvSpPr>
            <a:spLocks noChangeArrowheads="1"/>
          </p:cNvSpPr>
          <p:nvPr/>
        </p:nvSpPr>
        <p:spPr bwMode="auto">
          <a:xfrm>
            <a:off x="3919538" y="3340100"/>
            <a:ext cx="16208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i="1">
                <a:solidFill>
                  <a:srgbClr val="000000"/>
                </a:solidFill>
                <a:latin typeface="Arial" charset="0"/>
              </a:rPr>
              <a:t>Base Station</a:t>
            </a:r>
          </a:p>
        </p:txBody>
      </p:sp>
      <p:grpSp>
        <p:nvGrpSpPr>
          <p:cNvPr id="60424" name="Group 9"/>
          <p:cNvGrpSpPr>
            <a:grpSpLocks/>
          </p:cNvGrpSpPr>
          <p:nvPr/>
        </p:nvGrpSpPr>
        <p:grpSpPr bwMode="auto">
          <a:xfrm>
            <a:off x="3217863" y="1676400"/>
            <a:ext cx="439737" cy="463550"/>
            <a:chOff x="1130" y="1036"/>
            <a:chExt cx="277" cy="292"/>
          </a:xfrm>
        </p:grpSpPr>
        <p:sp>
          <p:nvSpPr>
            <p:cNvPr id="60477" name="Rectangle 10"/>
            <p:cNvSpPr>
              <a:spLocks noChangeArrowheads="1"/>
            </p:cNvSpPr>
            <p:nvPr/>
          </p:nvSpPr>
          <p:spPr bwMode="auto">
            <a:xfrm>
              <a:off x="1130" y="1036"/>
              <a:ext cx="277" cy="292"/>
            </a:xfrm>
            <a:prstGeom prst="rect">
              <a:avLst/>
            </a:prstGeom>
            <a:solidFill>
              <a:schemeClr val="tx1"/>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0478" name="Rectangle 11"/>
            <p:cNvSpPr>
              <a:spLocks noChangeArrowheads="1"/>
            </p:cNvSpPr>
            <p:nvPr/>
          </p:nvSpPr>
          <p:spPr bwMode="auto">
            <a:xfrm>
              <a:off x="1163" y="1039"/>
              <a:ext cx="221" cy="2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5</a:t>
              </a:r>
            </a:p>
          </p:txBody>
        </p:sp>
      </p:grpSp>
      <p:sp>
        <p:nvSpPr>
          <p:cNvPr id="60425" name="Line 12"/>
          <p:cNvSpPr>
            <a:spLocks noChangeShapeType="1"/>
          </p:cNvSpPr>
          <p:nvPr/>
        </p:nvSpPr>
        <p:spPr bwMode="auto">
          <a:xfrm>
            <a:off x="1600200" y="2560638"/>
            <a:ext cx="2514600" cy="1587"/>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0426" name="Freeform 13"/>
          <p:cNvSpPr>
            <a:spLocks/>
          </p:cNvSpPr>
          <p:nvPr/>
        </p:nvSpPr>
        <p:spPr bwMode="auto">
          <a:xfrm>
            <a:off x="7459663" y="5029200"/>
            <a:ext cx="1587" cy="11113"/>
          </a:xfrm>
          <a:custGeom>
            <a:avLst/>
            <a:gdLst>
              <a:gd name="T0" fmla="*/ 0 w 1"/>
              <a:gd name="T1" fmla="*/ 0 h 7"/>
              <a:gd name="T2" fmla="*/ 0 w 1"/>
              <a:gd name="T3" fmla="*/ 0 h 7"/>
              <a:gd name="T4" fmla="*/ 0 w 1"/>
              <a:gd name="T5" fmla="*/ 2147483647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60427" name="Freeform 14"/>
          <p:cNvSpPr>
            <a:spLocks/>
          </p:cNvSpPr>
          <p:nvPr/>
        </p:nvSpPr>
        <p:spPr bwMode="auto">
          <a:xfrm>
            <a:off x="5057775" y="1633538"/>
            <a:ext cx="1588" cy="11112"/>
          </a:xfrm>
          <a:custGeom>
            <a:avLst/>
            <a:gdLst>
              <a:gd name="T0" fmla="*/ 0 w 1"/>
              <a:gd name="T1" fmla="*/ 0 h 7"/>
              <a:gd name="T2" fmla="*/ 0 w 1"/>
              <a:gd name="T3" fmla="*/ 0 h 7"/>
              <a:gd name="T4" fmla="*/ 0 w 1"/>
              <a:gd name="T5" fmla="*/ 2147483647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60428" name="Rectangle 15"/>
          <p:cNvSpPr>
            <a:spLocks noChangeArrowheads="1"/>
          </p:cNvSpPr>
          <p:nvPr/>
        </p:nvSpPr>
        <p:spPr bwMode="auto">
          <a:xfrm>
            <a:off x="4989513" y="1670050"/>
            <a:ext cx="439737" cy="463550"/>
          </a:xfrm>
          <a:prstGeom prst="rect">
            <a:avLst/>
          </a:prstGeom>
          <a:solidFill>
            <a:schemeClr val="tx1"/>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0429" name="Rectangle 16"/>
          <p:cNvSpPr>
            <a:spLocks noChangeArrowheads="1"/>
          </p:cNvSpPr>
          <p:nvPr/>
        </p:nvSpPr>
        <p:spPr bwMode="auto">
          <a:xfrm>
            <a:off x="5067300" y="1677988"/>
            <a:ext cx="350838" cy="4540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1</a:t>
            </a:r>
          </a:p>
        </p:txBody>
      </p:sp>
      <p:sp>
        <p:nvSpPr>
          <p:cNvPr id="60430" name="Freeform 17"/>
          <p:cNvSpPr>
            <a:spLocks/>
          </p:cNvSpPr>
          <p:nvPr/>
        </p:nvSpPr>
        <p:spPr bwMode="auto">
          <a:xfrm>
            <a:off x="4591050" y="1633538"/>
            <a:ext cx="1588" cy="11112"/>
          </a:xfrm>
          <a:custGeom>
            <a:avLst/>
            <a:gdLst>
              <a:gd name="T0" fmla="*/ 0 w 1"/>
              <a:gd name="T1" fmla="*/ 0 h 7"/>
              <a:gd name="T2" fmla="*/ 0 w 1"/>
              <a:gd name="T3" fmla="*/ 0 h 7"/>
              <a:gd name="T4" fmla="*/ 0 w 1"/>
              <a:gd name="T5" fmla="*/ 2147483647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chemeClr val="tx1"/>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60431" name="Rectangle 18"/>
          <p:cNvSpPr>
            <a:spLocks noChangeArrowheads="1"/>
          </p:cNvSpPr>
          <p:nvPr/>
        </p:nvSpPr>
        <p:spPr bwMode="auto">
          <a:xfrm>
            <a:off x="4548188" y="1670050"/>
            <a:ext cx="439737" cy="463550"/>
          </a:xfrm>
          <a:prstGeom prst="rect">
            <a:avLst/>
          </a:prstGeom>
          <a:solidFill>
            <a:schemeClr val="tx1"/>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0432" name="Rectangle 19"/>
          <p:cNvSpPr>
            <a:spLocks noChangeArrowheads="1"/>
          </p:cNvSpPr>
          <p:nvPr/>
        </p:nvSpPr>
        <p:spPr bwMode="auto">
          <a:xfrm>
            <a:off x="4600575" y="1677988"/>
            <a:ext cx="350838" cy="4540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2</a:t>
            </a:r>
          </a:p>
        </p:txBody>
      </p:sp>
      <p:sp>
        <p:nvSpPr>
          <p:cNvPr id="60433" name="Freeform 20"/>
          <p:cNvSpPr>
            <a:spLocks/>
          </p:cNvSpPr>
          <p:nvPr/>
        </p:nvSpPr>
        <p:spPr bwMode="auto">
          <a:xfrm>
            <a:off x="4148138" y="1633538"/>
            <a:ext cx="1587" cy="11112"/>
          </a:xfrm>
          <a:custGeom>
            <a:avLst/>
            <a:gdLst>
              <a:gd name="T0" fmla="*/ 0 w 1"/>
              <a:gd name="T1" fmla="*/ 0 h 7"/>
              <a:gd name="T2" fmla="*/ 0 w 1"/>
              <a:gd name="T3" fmla="*/ 0 h 7"/>
              <a:gd name="T4" fmla="*/ 0 w 1"/>
              <a:gd name="T5" fmla="*/ 2147483647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chemeClr val="tx1"/>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60434" name="Rectangle 21"/>
          <p:cNvSpPr>
            <a:spLocks noChangeArrowheads="1"/>
          </p:cNvSpPr>
          <p:nvPr/>
        </p:nvSpPr>
        <p:spPr bwMode="auto">
          <a:xfrm>
            <a:off x="4105275" y="1670050"/>
            <a:ext cx="439738" cy="463550"/>
          </a:xfrm>
          <a:prstGeom prst="rect">
            <a:avLst/>
          </a:prstGeom>
          <a:solidFill>
            <a:schemeClr val="tx1"/>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0435" name="Rectangle 22"/>
          <p:cNvSpPr>
            <a:spLocks noChangeArrowheads="1"/>
          </p:cNvSpPr>
          <p:nvPr/>
        </p:nvSpPr>
        <p:spPr bwMode="auto">
          <a:xfrm>
            <a:off x="4157663" y="1677988"/>
            <a:ext cx="350837" cy="4540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3</a:t>
            </a:r>
          </a:p>
        </p:txBody>
      </p:sp>
      <p:grpSp>
        <p:nvGrpSpPr>
          <p:cNvPr id="60436" name="Group 23"/>
          <p:cNvGrpSpPr>
            <a:grpSpLocks/>
          </p:cNvGrpSpPr>
          <p:nvPr/>
        </p:nvGrpSpPr>
        <p:grpSpPr bwMode="auto">
          <a:xfrm>
            <a:off x="3657600" y="1633538"/>
            <a:ext cx="439738" cy="500062"/>
            <a:chOff x="2451" y="769"/>
            <a:chExt cx="277" cy="315"/>
          </a:xfrm>
        </p:grpSpPr>
        <p:sp>
          <p:nvSpPr>
            <p:cNvPr id="60474" name="Freeform 24"/>
            <p:cNvSpPr>
              <a:spLocks/>
            </p:cNvSpPr>
            <p:nvPr/>
          </p:nvSpPr>
          <p:spPr bwMode="auto">
            <a:xfrm>
              <a:off x="2478" y="769"/>
              <a:ext cx="1" cy="7"/>
            </a:xfrm>
            <a:custGeom>
              <a:avLst/>
              <a:gdLst>
                <a:gd name="T0" fmla="*/ 0 w 1"/>
                <a:gd name="T1" fmla="*/ 0 h 7"/>
                <a:gd name="T2" fmla="*/ 0 w 1"/>
                <a:gd name="T3" fmla="*/ 0 h 7"/>
                <a:gd name="T4" fmla="*/ 0 w 1"/>
                <a:gd name="T5" fmla="*/ 6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chemeClr val="tx1"/>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60475" name="Rectangle 25"/>
            <p:cNvSpPr>
              <a:spLocks noChangeArrowheads="1"/>
            </p:cNvSpPr>
            <p:nvPr/>
          </p:nvSpPr>
          <p:spPr bwMode="auto">
            <a:xfrm>
              <a:off x="2451" y="792"/>
              <a:ext cx="277" cy="292"/>
            </a:xfrm>
            <a:prstGeom prst="rect">
              <a:avLst/>
            </a:prstGeom>
            <a:solidFill>
              <a:schemeClr val="tx1"/>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0476" name="Rectangle 26"/>
            <p:cNvSpPr>
              <a:spLocks noChangeArrowheads="1"/>
            </p:cNvSpPr>
            <p:nvPr/>
          </p:nvSpPr>
          <p:spPr bwMode="auto">
            <a:xfrm>
              <a:off x="2484" y="797"/>
              <a:ext cx="221" cy="2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4</a:t>
              </a:r>
            </a:p>
          </p:txBody>
        </p:sp>
      </p:grpSp>
      <p:grpSp>
        <p:nvGrpSpPr>
          <p:cNvPr id="60437" name="Group 27"/>
          <p:cNvGrpSpPr>
            <a:grpSpLocks/>
          </p:cNvGrpSpPr>
          <p:nvPr/>
        </p:nvGrpSpPr>
        <p:grpSpPr bwMode="auto">
          <a:xfrm>
            <a:off x="2743200" y="1676400"/>
            <a:ext cx="439738" cy="463550"/>
            <a:chOff x="608" y="964"/>
            <a:chExt cx="277" cy="292"/>
          </a:xfrm>
        </p:grpSpPr>
        <p:sp>
          <p:nvSpPr>
            <p:cNvPr id="60472" name="Rectangle 28"/>
            <p:cNvSpPr>
              <a:spLocks noChangeArrowheads="1"/>
            </p:cNvSpPr>
            <p:nvPr/>
          </p:nvSpPr>
          <p:spPr bwMode="auto">
            <a:xfrm>
              <a:off x="608" y="964"/>
              <a:ext cx="277" cy="292"/>
            </a:xfrm>
            <a:prstGeom prst="rect">
              <a:avLst/>
            </a:prstGeom>
            <a:solidFill>
              <a:schemeClr val="tx1"/>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0473" name="Rectangle 29"/>
            <p:cNvSpPr>
              <a:spLocks noChangeArrowheads="1"/>
            </p:cNvSpPr>
            <p:nvPr/>
          </p:nvSpPr>
          <p:spPr bwMode="auto">
            <a:xfrm>
              <a:off x="641" y="967"/>
              <a:ext cx="221" cy="2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6</a:t>
              </a:r>
            </a:p>
          </p:txBody>
        </p:sp>
      </p:grpSp>
      <p:sp>
        <p:nvSpPr>
          <p:cNvPr id="60438" name="Rectangle 30"/>
          <p:cNvSpPr>
            <a:spLocks noGrp="1" noChangeArrowheads="1"/>
          </p:cNvSpPr>
          <p:nvPr>
            <p:ph type="body" idx="1"/>
          </p:nvPr>
        </p:nvSpPr>
        <p:spPr>
          <a:xfrm>
            <a:off x="228600" y="4572000"/>
            <a:ext cx="8686800" cy="1981200"/>
          </a:xfrm>
          <a:noFill/>
        </p:spPr>
        <p:txBody>
          <a:bodyPr lIns="90488" tIns="44450" rIns="90488" bIns="44450"/>
          <a:lstStyle/>
          <a:p>
            <a:r>
              <a:rPr lang="en-US" altLang="en-US" sz="2800"/>
              <a:t>Packet 1 is Lost</a:t>
            </a:r>
          </a:p>
          <a:p>
            <a:pPr lvl="1"/>
            <a:r>
              <a:rPr lang="en-US" altLang="en-US" sz="2400"/>
              <a:t>Duplicate ACKs generated</a:t>
            </a:r>
          </a:p>
          <a:p>
            <a:pPr eaLnBrk="1" hangingPunct="1">
              <a:spcBef>
                <a:spcPct val="0"/>
              </a:spcBef>
              <a:buClrTx/>
            </a:pPr>
            <a:r>
              <a:rPr lang="en-US" altLang="en-US" sz="2800"/>
              <a:t>Packet 1 retransmitted from cache at higher priority</a:t>
            </a:r>
          </a:p>
        </p:txBody>
      </p:sp>
      <p:sp>
        <p:nvSpPr>
          <p:cNvPr id="60439" name="Rectangle 31"/>
          <p:cNvSpPr>
            <a:spLocks noChangeArrowheads="1"/>
          </p:cNvSpPr>
          <p:nvPr/>
        </p:nvSpPr>
        <p:spPr bwMode="auto">
          <a:xfrm>
            <a:off x="5715000" y="1676400"/>
            <a:ext cx="16494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i="1">
                <a:solidFill>
                  <a:srgbClr val="000000"/>
                </a:solidFill>
                <a:latin typeface="Arial" charset="0"/>
              </a:rPr>
              <a:t>Snoop Agent</a:t>
            </a:r>
          </a:p>
        </p:txBody>
      </p:sp>
      <p:pic>
        <p:nvPicPr>
          <p:cNvPr id="60440" name="Picture 32" descr="Computer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96150" y="2136775"/>
            <a:ext cx="12382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41" name="Picture 33" descr="Computer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2187575"/>
            <a:ext cx="12382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42" name="Picture 34" descr="paketaro box"/>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14800" y="21336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43" name="AutoShape 35"/>
          <p:cNvSpPr>
            <a:spLocks noChangeArrowheads="1"/>
          </p:cNvSpPr>
          <p:nvPr/>
        </p:nvSpPr>
        <p:spPr bwMode="auto">
          <a:xfrm rot="-4823731">
            <a:off x="6207125" y="1670050"/>
            <a:ext cx="304800" cy="1905000"/>
          </a:xfrm>
          <a:prstGeom prst="lightningBolt">
            <a:avLst/>
          </a:prstGeom>
          <a:solidFill>
            <a:srgbClr val="FF6600"/>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0444" name="Line 36"/>
          <p:cNvSpPr>
            <a:spLocks noChangeShapeType="1"/>
          </p:cNvSpPr>
          <p:nvPr/>
        </p:nvSpPr>
        <p:spPr bwMode="auto">
          <a:xfrm flipH="1">
            <a:off x="5486400" y="1905000"/>
            <a:ext cx="2286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0445" name="Freeform 37"/>
          <p:cNvSpPr>
            <a:spLocks/>
          </p:cNvSpPr>
          <p:nvPr/>
        </p:nvSpPr>
        <p:spPr bwMode="auto">
          <a:xfrm>
            <a:off x="7313613" y="2819400"/>
            <a:ext cx="1587" cy="11113"/>
          </a:xfrm>
          <a:custGeom>
            <a:avLst/>
            <a:gdLst>
              <a:gd name="T0" fmla="*/ 0 w 1"/>
              <a:gd name="T1" fmla="*/ 0 h 7"/>
              <a:gd name="T2" fmla="*/ 0 w 1"/>
              <a:gd name="T3" fmla="*/ 0 h 7"/>
              <a:gd name="T4" fmla="*/ 0 w 1"/>
              <a:gd name="T5" fmla="*/ 2147483647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60446" name="Freeform 38"/>
          <p:cNvSpPr>
            <a:spLocks/>
          </p:cNvSpPr>
          <p:nvPr/>
        </p:nvSpPr>
        <p:spPr bwMode="auto">
          <a:xfrm>
            <a:off x="7237413" y="2743200"/>
            <a:ext cx="1587" cy="11113"/>
          </a:xfrm>
          <a:custGeom>
            <a:avLst/>
            <a:gdLst>
              <a:gd name="T0" fmla="*/ 0 w 1"/>
              <a:gd name="T1" fmla="*/ 0 h 7"/>
              <a:gd name="T2" fmla="*/ 0 w 1"/>
              <a:gd name="T3" fmla="*/ 0 h 7"/>
              <a:gd name="T4" fmla="*/ 0 w 1"/>
              <a:gd name="T5" fmla="*/ 2147483647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60447" name="Rectangle 39"/>
          <p:cNvSpPr>
            <a:spLocks noChangeArrowheads="1"/>
          </p:cNvSpPr>
          <p:nvPr/>
        </p:nvSpPr>
        <p:spPr bwMode="auto">
          <a:xfrm>
            <a:off x="8153400" y="2286000"/>
            <a:ext cx="439738" cy="463550"/>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0448" name="Rectangle 40"/>
          <p:cNvSpPr>
            <a:spLocks noChangeArrowheads="1"/>
          </p:cNvSpPr>
          <p:nvPr/>
        </p:nvSpPr>
        <p:spPr bwMode="auto">
          <a:xfrm>
            <a:off x="8229600" y="2286000"/>
            <a:ext cx="3508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2</a:t>
            </a:r>
          </a:p>
        </p:txBody>
      </p:sp>
      <p:sp>
        <p:nvSpPr>
          <p:cNvPr id="60449" name="Freeform 41"/>
          <p:cNvSpPr>
            <a:spLocks/>
          </p:cNvSpPr>
          <p:nvPr/>
        </p:nvSpPr>
        <p:spPr bwMode="auto">
          <a:xfrm>
            <a:off x="6856413" y="2743200"/>
            <a:ext cx="1587" cy="11113"/>
          </a:xfrm>
          <a:custGeom>
            <a:avLst/>
            <a:gdLst>
              <a:gd name="T0" fmla="*/ 0 w 1"/>
              <a:gd name="T1" fmla="*/ 0 h 7"/>
              <a:gd name="T2" fmla="*/ 0 w 1"/>
              <a:gd name="T3" fmla="*/ 0 h 7"/>
              <a:gd name="T4" fmla="*/ 0 w 1"/>
              <a:gd name="T5" fmla="*/ 2147483647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60450" name="Rectangle 42"/>
          <p:cNvSpPr>
            <a:spLocks noChangeArrowheads="1"/>
          </p:cNvSpPr>
          <p:nvPr/>
        </p:nvSpPr>
        <p:spPr bwMode="auto">
          <a:xfrm>
            <a:off x="8305800" y="2051050"/>
            <a:ext cx="439738" cy="463550"/>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0451" name="Rectangle 43"/>
          <p:cNvSpPr>
            <a:spLocks noChangeArrowheads="1"/>
          </p:cNvSpPr>
          <p:nvPr/>
        </p:nvSpPr>
        <p:spPr bwMode="auto">
          <a:xfrm>
            <a:off x="8305800" y="2051050"/>
            <a:ext cx="3508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3</a:t>
            </a:r>
          </a:p>
        </p:txBody>
      </p:sp>
      <p:sp>
        <p:nvSpPr>
          <p:cNvPr id="60452" name="Rectangle 44"/>
          <p:cNvSpPr>
            <a:spLocks noChangeArrowheads="1"/>
          </p:cNvSpPr>
          <p:nvPr/>
        </p:nvSpPr>
        <p:spPr bwMode="auto">
          <a:xfrm>
            <a:off x="7642225" y="3810000"/>
            <a:ext cx="11969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400" i="1">
                <a:solidFill>
                  <a:srgbClr val="000000"/>
                </a:solidFill>
                <a:latin typeface="Arial" charset="0"/>
              </a:rPr>
              <a:t>Lost Packets</a:t>
            </a:r>
          </a:p>
        </p:txBody>
      </p:sp>
      <p:sp>
        <p:nvSpPr>
          <p:cNvPr id="60453" name="Line 45"/>
          <p:cNvSpPr>
            <a:spLocks noChangeShapeType="1"/>
          </p:cNvSpPr>
          <p:nvPr/>
        </p:nvSpPr>
        <p:spPr bwMode="auto">
          <a:xfrm flipH="1">
            <a:off x="7413625" y="3962400"/>
            <a:ext cx="2286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0454" name="AutoShape 46"/>
          <p:cNvSpPr>
            <a:spLocks noChangeArrowheads="1"/>
          </p:cNvSpPr>
          <p:nvPr/>
        </p:nvSpPr>
        <p:spPr bwMode="auto">
          <a:xfrm>
            <a:off x="7086600" y="3810000"/>
            <a:ext cx="327025" cy="304800"/>
          </a:xfrm>
          <a:prstGeom prst="parallelogram">
            <a:avLst>
              <a:gd name="adj" fmla="val 26823"/>
            </a:avLst>
          </a:prstGeom>
          <a:solidFill>
            <a:schemeClr val="bg2"/>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a:solidFill>
                  <a:srgbClr val="000000"/>
                </a:solidFill>
                <a:latin typeface="Arial" charset="0"/>
              </a:rPr>
              <a:t>1</a:t>
            </a:r>
          </a:p>
        </p:txBody>
      </p:sp>
      <p:grpSp>
        <p:nvGrpSpPr>
          <p:cNvPr id="60455" name="Group 47"/>
          <p:cNvGrpSpPr>
            <a:grpSpLocks/>
          </p:cNvGrpSpPr>
          <p:nvPr/>
        </p:nvGrpSpPr>
        <p:grpSpPr bwMode="auto">
          <a:xfrm>
            <a:off x="8229600" y="1828800"/>
            <a:ext cx="439738" cy="500063"/>
            <a:chOff x="2451" y="769"/>
            <a:chExt cx="277" cy="315"/>
          </a:xfrm>
        </p:grpSpPr>
        <p:sp>
          <p:nvSpPr>
            <p:cNvPr id="60469" name="Freeform 48"/>
            <p:cNvSpPr>
              <a:spLocks/>
            </p:cNvSpPr>
            <p:nvPr/>
          </p:nvSpPr>
          <p:spPr bwMode="auto">
            <a:xfrm>
              <a:off x="2478" y="769"/>
              <a:ext cx="1" cy="7"/>
            </a:xfrm>
            <a:custGeom>
              <a:avLst/>
              <a:gdLst>
                <a:gd name="T0" fmla="*/ 0 w 1"/>
                <a:gd name="T1" fmla="*/ 0 h 7"/>
                <a:gd name="T2" fmla="*/ 0 w 1"/>
                <a:gd name="T3" fmla="*/ 0 h 7"/>
                <a:gd name="T4" fmla="*/ 0 w 1"/>
                <a:gd name="T5" fmla="*/ 6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60470" name="Rectangle 49"/>
            <p:cNvSpPr>
              <a:spLocks noChangeArrowheads="1"/>
            </p:cNvSpPr>
            <p:nvPr/>
          </p:nvSpPr>
          <p:spPr bwMode="auto">
            <a:xfrm>
              <a:off x="2451" y="792"/>
              <a:ext cx="277" cy="292"/>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0471" name="Rectangle 50"/>
            <p:cNvSpPr>
              <a:spLocks noChangeArrowheads="1"/>
            </p:cNvSpPr>
            <p:nvPr/>
          </p:nvSpPr>
          <p:spPr bwMode="auto">
            <a:xfrm>
              <a:off x="2484" y="797"/>
              <a:ext cx="22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4</a:t>
              </a:r>
            </a:p>
          </p:txBody>
        </p:sp>
      </p:grpSp>
      <p:sp>
        <p:nvSpPr>
          <p:cNvPr id="60456" name="Rectangle 51"/>
          <p:cNvSpPr>
            <a:spLocks noChangeArrowheads="1"/>
          </p:cNvSpPr>
          <p:nvPr/>
        </p:nvSpPr>
        <p:spPr bwMode="auto">
          <a:xfrm>
            <a:off x="6350000" y="2794000"/>
            <a:ext cx="889000" cy="406400"/>
          </a:xfrm>
          <a:prstGeom prst="rect">
            <a:avLst/>
          </a:prstGeom>
          <a:solidFill>
            <a:srgbClr val="C1CEFF"/>
          </a:solidFill>
          <a:ln w="12700">
            <a:solidFill>
              <a:schemeClr val="bg2"/>
            </a:solidFill>
            <a:miter lim="800000"/>
            <a:headEnd/>
            <a:tailEnd/>
          </a:ln>
        </p:spPr>
        <p:txBody>
          <a:bodyPr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i="1">
                <a:solidFill>
                  <a:srgbClr val="CC00FF"/>
                </a:solidFill>
                <a:latin typeface="Arial" charset="0"/>
              </a:rPr>
              <a:t>ack 0</a:t>
            </a:r>
          </a:p>
        </p:txBody>
      </p:sp>
      <p:grpSp>
        <p:nvGrpSpPr>
          <p:cNvPr id="60457" name="Group 52"/>
          <p:cNvGrpSpPr>
            <a:grpSpLocks/>
          </p:cNvGrpSpPr>
          <p:nvPr/>
        </p:nvGrpSpPr>
        <p:grpSpPr bwMode="auto">
          <a:xfrm>
            <a:off x="6477000" y="2057400"/>
            <a:ext cx="439738" cy="463550"/>
            <a:chOff x="1130" y="1036"/>
            <a:chExt cx="277" cy="292"/>
          </a:xfrm>
        </p:grpSpPr>
        <p:sp>
          <p:nvSpPr>
            <p:cNvPr id="60467" name="Rectangle 53"/>
            <p:cNvSpPr>
              <a:spLocks noChangeArrowheads="1"/>
            </p:cNvSpPr>
            <p:nvPr/>
          </p:nvSpPr>
          <p:spPr bwMode="auto">
            <a:xfrm>
              <a:off x="1130" y="1036"/>
              <a:ext cx="277" cy="292"/>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0468" name="Rectangle 54"/>
            <p:cNvSpPr>
              <a:spLocks noChangeArrowheads="1"/>
            </p:cNvSpPr>
            <p:nvPr/>
          </p:nvSpPr>
          <p:spPr bwMode="auto">
            <a:xfrm>
              <a:off x="1163" y="1039"/>
              <a:ext cx="22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5</a:t>
              </a:r>
            </a:p>
          </p:txBody>
        </p:sp>
      </p:grpSp>
      <p:grpSp>
        <p:nvGrpSpPr>
          <p:cNvPr id="60458" name="Group 55"/>
          <p:cNvGrpSpPr>
            <a:grpSpLocks/>
          </p:cNvGrpSpPr>
          <p:nvPr/>
        </p:nvGrpSpPr>
        <p:grpSpPr bwMode="auto">
          <a:xfrm>
            <a:off x="6002338" y="2057400"/>
            <a:ext cx="439737" cy="463550"/>
            <a:chOff x="608" y="964"/>
            <a:chExt cx="277" cy="292"/>
          </a:xfrm>
        </p:grpSpPr>
        <p:sp>
          <p:nvSpPr>
            <p:cNvPr id="60465" name="Rectangle 56"/>
            <p:cNvSpPr>
              <a:spLocks noChangeArrowheads="1"/>
            </p:cNvSpPr>
            <p:nvPr/>
          </p:nvSpPr>
          <p:spPr bwMode="auto">
            <a:xfrm>
              <a:off x="608" y="964"/>
              <a:ext cx="277" cy="292"/>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0466" name="Rectangle 57"/>
            <p:cNvSpPr>
              <a:spLocks noChangeArrowheads="1"/>
            </p:cNvSpPr>
            <p:nvPr/>
          </p:nvSpPr>
          <p:spPr bwMode="auto">
            <a:xfrm>
              <a:off x="641" y="967"/>
              <a:ext cx="22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6</a:t>
              </a:r>
            </a:p>
          </p:txBody>
        </p:sp>
      </p:grpSp>
      <p:grpSp>
        <p:nvGrpSpPr>
          <p:cNvPr id="60459" name="Group 58"/>
          <p:cNvGrpSpPr>
            <a:grpSpLocks/>
          </p:cNvGrpSpPr>
          <p:nvPr/>
        </p:nvGrpSpPr>
        <p:grpSpPr bwMode="auto">
          <a:xfrm>
            <a:off x="6951663" y="2014538"/>
            <a:ext cx="439737" cy="500062"/>
            <a:chOff x="3888" y="1827"/>
            <a:chExt cx="277" cy="315"/>
          </a:xfrm>
        </p:grpSpPr>
        <p:sp>
          <p:nvSpPr>
            <p:cNvPr id="60462" name="Freeform 59"/>
            <p:cNvSpPr>
              <a:spLocks/>
            </p:cNvSpPr>
            <p:nvPr/>
          </p:nvSpPr>
          <p:spPr bwMode="auto">
            <a:xfrm>
              <a:off x="3931" y="1827"/>
              <a:ext cx="1" cy="7"/>
            </a:xfrm>
            <a:custGeom>
              <a:avLst/>
              <a:gdLst>
                <a:gd name="T0" fmla="*/ 0 w 1"/>
                <a:gd name="T1" fmla="*/ 0 h 7"/>
                <a:gd name="T2" fmla="*/ 0 w 1"/>
                <a:gd name="T3" fmla="*/ 0 h 7"/>
                <a:gd name="T4" fmla="*/ 0 w 1"/>
                <a:gd name="T5" fmla="*/ 6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60463" name="Rectangle 60"/>
            <p:cNvSpPr>
              <a:spLocks noChangeArrowheads="1"/>
            </p:cNvSpPr>
            <p:nvPr/>
          </p:nvSpPr>
          <p:spPr bwMode="auto">
            <a:xfrm>
              <a:off x="3888" y="1850"/>
              <a:ext cx="277" cy="292"/>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0464" name="Rectangle 61"/>
            <p:cNvSpPr>
              <a:spLocks noChangeArrowheads="1"/>
            </p:cNvSpPr>
            <p:nvPr/>
          </p:nvSpPr>
          <p:spPr bwMode="auto">
            <a:xfrm>
              <a:off x="3937" y="1855"/>
              <a:ext cx="22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1</a:t>
              </a:r>
            </a:p>
          </p:txBody>
        </p:sp>
      </p:grpSp>
      <p:sp>
        <p:nvSpPr>
          <p:cNvPr id="60460" name="Rectangle 62"/>
          <p:cNvSpPr>
            <a:spLocks noChangeArrowheads="1"/>
          </p:cNvSpPr>
          <p:nvPr/>
        </p:nvSpPr>
        <p:spPr bwMode="auto">
          <a:xfrm>
            <a:off x="4343400" y="3733800"/>
            <a:ext cx="889000" cy="406400"/>
          </a:xfrm>
          <a:prstGeom prst="rect">
            <a:avLst/>
          </a:prstGeom>
          <a:solidFill>
            <a:srgbClr val="C1CEFF"/>
          </a:solidFill>
          <a:ln w="12700">
            <a:solidFill>
              <a:schemeClr val="bg2"/>
            </a:solidFill>
            <a:miter lim="800000"/>
            <a:headEnd/>
            <a:tailEnd/>
          </a:ln>
        </p:spPr>
        <p:txBody>
          <a:bodyPr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i="1">
                <a:solidFill>
                  <a:srgbClr val="CC00FF"/>
                </a:solidFill>
                <a:latin typeface="Arial" charset="0"/>
              </a:rPr>
              <a:t>ack 0</a:t>
            </a:r>
          </a:p>
        </p:txBody>
      </p:sp>
      <p:sp>
        <p:nvSpPr>
          <p:cNvPr id="60461" name="Slide Number Placeholder 6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6481EA76-BB3E-B84C-8BDF-6971DF6AB313}" type="slidenum">
              <a:rPr lang="en-US" altLang="en-US" sz="1200">
                <a:solidFill>
                  <a:schemeClr val="tx2"/>
                </a:solidFill>
                <a:latin typeface="Arial Narrow" charset="0"/>
              </a:rPr>
              <a:pPr eaLnBrk="1" hangingPunct="1"/>
              <a:t>31</a:t>
            </a:fld>
            <a:endParaRPr lang="en-US" altLang="en-US" sz="1200">
              <a:solidFill>
                <a:schemeClr val="tx2"/>
              </a:solidFill>
              <a:latin typeface="Arial Narrow"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ChangeArrowheads="1"/>
          </p:cNvSpPr>
          <p:nvPr/>
        </p:nvSpPr>
        <p:spPr bwMode="auto">
          <a:xfrm>
            <a:off x="381000" y="1447800"/>
            <a:ext cx="8458200" cy="2743200"/>
          </a:xfrm>
          <a:prstGeom prst="rect">
            <a:avLst/>
          </a:prstGeom>
          <a:solidFill>
            <a:srgbClr val="FFFFFF"/>
          </a:solidFill>
          <a:ln w="9525">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endParaRPr>
          </a:p>
        </p:txBody>
      </p:sp>
      <p:sp>
        <p:nvSpPr>
          <p:cNvPr id="62466" name="Rectangle 3"/>
          <p:cNvSpPr>
            <a:spLocks noGrp="1" noChangeArrowheads="1"/>
          </p:cNvSpPr>
          <p:nvPr>
            <p:ph type="title"/>
          </p:nvPr>
        </p:nvSpPr>
        <p:spPr>
          <a:xfrm>
            <a:off x="304800" y="381000"/>
            <a:ext cx="8458200" cy="376238"/>
          </a:xfrm>
          <a:noFill/>
        </p:spPr>
        <p:txBody>
          <a:bodyPr lIns="90488" tIns="44450" rIns="90488" bIns="44450"/>
          <a:lstStyle/>
          <a:p>
            <a:r>
              <a:rPr lang="en-US" altLang="en-US"/>
              <a:t>Snoop Protocol: CH to MH</a:t>
            </a:r>
          </a:p>
        </p:txBody>
      </p:sp>
      <p:sp>
        <p:nvSpPr>
          <p:cNvPr id="62467" name="Line 4"/>
          <p:cNvSpPr>
            <a:spLocks noChangeShapeType="1"/>
          </p:cNvSpPr>
          <p:nvPr/>
        </p:nvSpPr>
        <p:spPr bwMode="auto">
          <a:xfrm>
            <a:off x="552450" y="3235325"/>
            <a:ext cx="365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US"/>
          </a:p>
        </p:txBody>
      </p:sp>
      <p:sp>
        <p:nvSpPr>
          <p:cNvPr id="62468" name="Line 5"/>
          <p:cNvSpPr>
            <a:spLocks noChangeShapeType="1"/>
          </p:cNvSpPr>
          <p:nvPr/>
        </p:nvSpPr>
        <p:spPr bwMode="auto">
          <a:xfrm flipH="1">
            <a:off x="1490663" y="3175000"/>
            <a:ext cx="174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US"/>
          </a:p>
        </p:txBody>
      </p:sp>
      <p:sp>
        <p:nvSpPr>
          <p:cNvPr id="62469" name="Rectangle 6"/>
          <p:cNvSpPr>
            <a:spLocks noChangeArrowheads="1"/>
          </p:cNvSpPr>
          <p:nvPr/>
        </p:nvSpPr>
        <p:spPr bwMode="auto">
          <a:xfrm>
            <a:off x="381000" y="3295650"/>
            <a:ext cx="22336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US" altLang="en-US" sz="2000" i="1">
                <a:solidFill>
                  <a:srgbClr val="000000"/>
                </a:solidFill>
                <a:latin typeface="Arial" charset="0"/>
              </a:rPr>
              <a:t>Correspondent Host</a:t>
            </a:r>
          </a:p>
        </p:txBody>
      </p:sp>
      <p:sp>
        <p:nvSpPr>
          <p:cNvPr id="62470" name="Rectangle 7"/>
          <p:cNvSpPr>
            <a:spLocks noChangeArrowheads="1"/>
          </p:cNvSpPr>
          <p:nvPr/>
        </p:nvSpPr>
        <p:spPr bwMode="auto">
          <a:xfrm>
            <a:off x="7088188" y="3279775"/>
            <a:ext cx="152241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i="1">
                <a:solidFill>
                  <a:srgbClr val="000000"/>
                </a:solidFill>
                <a:latin typeface="Arial" charset="0"/>
              </a:rPr>
              <a:t>Mobile Host</a:t>
            </a:r>
          </a:p>
        </p:txBody>
      </p:sp>
      <p:sp>
        <p:nvSpPr>
          <p:cNvPr id="62471" name="Rectangle 8"/>
          <p:cNvSpPr>
            <a:spLocks noChangeArrowheads="1"/>
          </p:cNvSpPr>
          <p:nvPr/>
        </p:nvSpPr>
        <p:spPr bwMode="auto">
          <a:xfrm>
            <a:off x="3919538" y="3340100"/>
            <a:ext cx="16208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i="1">
                <a:solidFill>
                  <a:srgbClr val="000000"/>
                </a:solidFill>
                <a:latin typeface="Arial" charset="0"/>
              </a:rPr>
              <a:t>Base Station</a:t>
            </a:r>
          </a:p>
        </p:txBody>
      </p:sp>
      <p:grpSp>
        <p:nvGrpSpPr>
          <p:cNvPr id="62472" name="Group 9"/>
          <p:cNvGrpSpPr>
            <a:grpSpLocks/>
          </p:cNvGrpSpPr>
          <p:nvPr/>
        </p:nvGrpSpPr>
        <p:grpSpPr bwMode="auto">
          <a:xfrm>
            <a:off x="3217863" y="1676400"/>
            <a:ext cx="439737" cy="463550"/>
            <a:chOff x="1130" y="1036"/>
            <a:chExt cx="277" cy="292"/>
          </a:xfrm>
        </p:grpSpPr>
        <p:sp>
          <p:nvSpPr>
            <p:cNvPr id="62523" name="Rectangle 10"/>
            <p:cNvSpPr>
              <a:spLocks noChangeArrowheads="1"/>
            </p:cNvSpPr>
            <p:nvPr/>
          </p:nvSpPr>
          <p:spPr bwMode="auto">
            <a:xfrm>
              <a:off x="1130" y="1036"/>
              <a:ext cx="277" cy="292"/>
            </a:xfrm>
            <a:prstGeom prst="rect">
              <a:avLst/>
            </a:prstGeom>
            <a:solidFill>
              <a:schemeClr val="tx1"/>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2524" name="Rectangle 11"/>
            <p:cNvSpPr>
              <a:spLocks noChangeArrowheads="1"/>
            </p:cNvSpPr>
            <p:nvPr/>
          </p:nvSpPr>
          <p:spPr bwMode="auto">
            <a:xfrm>
              <a:off x="1163" y="1039"/>
              <a:ext cx="221" cy="2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5</a:t>
              </a:r>
            </a:p>
          </p:txBody>
        </p:sp>
      </p:grpSp>
      <p:sp>
        <p:nvSpPr>
          <p:cNvPr id="62473" name="Line 12"/>
          <p:cNvSpPr>
            <a:spLocks noChangeShapeType="1"/>
          </p:cNvSpPr>
          <p:nvPr/>
        </p:nvSpPr>
        <p:spPr bwMode="auto">
          <a:xfrm>
            <a:off x="1600200" y="2560638"/>
            <a:ext cx="2514600" cy="1587"/>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2474" name="Freeform 13"/>
          <p:cNvSpPr>
            <a:spLocks/>
          </p:cNvSpPr>
          <p:nvPr/>
        </p:nvSpPr>
        <p:spPr bwMode="auto">
          <a:xfrm>
            <a:off x="7459663" y="5029200"/>
            <a:ext cx="1587" cy="11113"/>
          </a:xfrm>
          <a:custGeom>
            <a:avLst/>
            <a:gdLst>
              <a:gd name="T0" fmla="*/ 0 w 1"/>
              <a:gd name="T1" fmla="*/ 0 h 7"/>
              <a:gd name="T2" fmla="*/ 0 w 1"/>
              <a:gd name="T3" fmla="*/ 0 h 7"/>
              <a:gd name="T4" fmla="*/ 0 w 1"/>
              <a:gd name="T5" fmla="*/ 2147483647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62475" name="Freeform 14"/>
          <p:cNvSpPr>
            <a:spLocks/>
          </p:cNvSpPr>
          <p:nvPr/>
        </p:nvSpPr>
        <p:spPr bwMode="auto">
          <a:xfrm>
            <a:off x="5057775" y="1633538"/>
            <a:ext cx="1588" cy="11112"/>
          </a:xfrm>
          <a:custGeom>
            <a:avLst/>
            <a:gdLst>
              <a:gd name="T0" fmla="*/ 0 w 1"/>
              <a:gd name="T1" fmla="*/ 0 h 7"/>
              <a:gd name="T2" fmla="*/ 0 w 1"/>
              <a:gd name="T3" fmla="*/ 0 h 7"/>
              <a:gd name="T4" fmla="*/ 0 w 1"/>
              <a:gd name="T5" fmla="*/ 2147483647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62476" name="Rectangle 15"/>
          <p:cNvSpPr>
            <a:spLocks noChangeArrowheads="1"/>
          </p:cNvSpPr>
          <p:nvPr/>
        </p:nvSpPr>
        <p:spPr bwMode="auto">
          <a:xfrm>
            <a:off x="4989513" y="1670050"/>
            <a:ext cx="439737" cy="463550"/>
          </a:xfrm>
          <a:prstGeom prst="rect">
            <a:avLst/>
          </a:prstGeom>
          <a:solidFill>
            <a:schemeClr val="tx1"/>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2477" name="Rectangle 16"/>
          <p:cNvSpPr>
            <a:spLocks noChangeArrowheads="1"/>
          </p:cNvSpPr>
          <p:nvPr/>
        </p:nvSpPr>
        <p:spPr bwMode="auto">
          <a:xfrm>
            <a:off x="5067300" y="1677988"/>
            <a:ext cx="350838" cy="4540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1</a:t>
            </a:r>
          </a:p>
        </p:txBody>
      </p:sp>
      <p:sp>
        <p:nvSpPr>
          <p:cNvPr id="62478" name="Freeform 17"/>
          <p:cNvSpPr>
            <a:spLocks/>
          </p:cNvSpPr>
          <p:nvPr/>
        </p:nvSpPr>
        <p:spPr bwMode="auto">
          <a:xfrm>
            <a:off x="4591050" y="1633538"/>
            <a:ext cx="1588" cy="11112"/>
          </a:xfrm>
          <a:custGeom>
            <a:avLst/>
            <a:gdLst>
              <a:gd name="T0" fmla="*/ 0 w 1"/>
              <a:gd name="T1" fmla="*/ 0 h 7"/>
              <a:gd name="T2" fmla="*/ 0 w 1"/>
              <a:gd name="T3" fmla="*/ 0 h 7"/>
              <a:gd name="T4" fmla="*/ 0 w 1"/>
              <a:gd name="T5" fmla="*/ 2147483647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chemeClr val="tx1"/>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62479" name="Rectangle 18"/>
          <p:cNvSpPr>
            <a:spLocks noChangeArrowheads="1"/>
          </p:cNvSpPr>
          <p:nvPr/>
        </p:nvSpPr>
        <p:spPr bwMode="auto">
          <a:xfrm>
            <a:off x="4548188" y="1670050"/>
            <a:ext cx="439737" cy="463550"/>
          </a:xfrm>
          <a:prstGeom prst="rect">
            <a:avLst/>
          </a:prstGeom>
          <a:solidFill>
            <a:schemeClr val="tx1"/>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2480" name="Rectangle 19"/>
          <p:cNvSpPr>
            <a:spLocks noChangeArrowheads="1"/>
          </p:cNvSpPr>
          <p:nvPr/>
        </p:nvSpPr>
        <p:spPr bwMode="auto">
          <a:xfrm>
            <a:off x="4600575" y="1677988"/>
            <a:ext cx="350838" cy="4540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2</a:t>
            </a:r>
          </a:p>
        </p:txBody>
      </p:sp>
      <p:sp>
        <p:nvSpPr>
          <p:cNvPr id="62481" name="Freeform 20"/>
          <p:cNvSpPr>
            <a:spLocks/>
          </p:cNvSpPr>
          <p:nvPr/>
        </p:nvSpPr>
        <p:spPr bwMode="auto">
          <a:xfrm>
            <a:off x="4148138" y="1633538"/>
            <a:ext cx="1587" cy="11112"/>
          </a:xfrm>
          <a:custGeom>
            <a:avLst/>
            <a:gdLst>
              <a:gd name="T0" fmla="*/ 0 w 1"/>
              <a:gd name="T1" fmla="*/ 0 h 7"/>
              <a:gd name="T2" fmla="*/ 0 w 1"/>
              <a:gd name="T3" fmla="*/ 0 h 7"/>
              <a:gd name="T4" fmla="*/ 0 w 1"/>
              <a:gd name="T5" fmla="*/ 2147483647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chemeClr val="tx1"/>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62482" name="Rectangle 21"/>
          <p:cNvSpPr>
            <a:spLocks noChangeArrowheads="1"/>
          </p:cNvSpPr>
          <p:nvPr/>
        </p:nvSpPr>
        <p:spPr bwMode="auto">
          <a:xfrm>
            <a:off x="4105275" y="1670050"/>
            <a:ext cx="439738" cy="463550"/>
          </a:xfrm>
          <a:prstGeom prst="rect">
            <a:avLst/>
          </a:prstGeom>
          <a:solidFill>
            <a:schemeClr val="tx1"/>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2483" name="Rectangle 22"/>
          <p:cNvSpPr>
            <a:spLocks noChangeArrowheads="1"/>
          </p:cNvSpPr>
          <p:nvPr/>
        </p:nvSpPr>
        <p:spPr bwMode="auto">
          <a:xfrm>
            <a:off x="4157663" y="1677988"/>
            <a:ext cx="350837" cy="4540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3</a:t>
            </a:r>
          </a:p>
        </p:txBody>
      </p:sp>
      <p:grpSp>
        <p:nvGrpSpPr>
          <p:cNvPr id="62484" name="Group 23"/>
          <p:cNvGrpSpPr>
            <a:grpSpLocks/>
          </p:cNvGrpSpPr>
          <p:nvPr/>
        </p:nvGrpSpPr>
        <p:grpSpPr bwMode="auto">
          <a:xfrm>
            <a:off x="3657600" y="1633538"/>
            <a:ext cx="439738" cy="500062"/>
            <a:chOff x="2451" y="769"/>
            <a:chExt cx="277" cy="315"/>
          </a:xfrm>
        </p:grpSpPr>
        <p:sp>
          <p:nvSpPr>
            <p:cNvPr id="62520" name="Freeform 24"/>
            <p:cNvSpPr>
              <a:spLocks/>
            </p:cNvSpPr>
            <p:nvPr/>
          </p:nvSpPr>
          <p:spPr bwMode="auto">
            <a:xfrm>
              <a:off x="2478" y="769"/>
              <a:ext cx="1" cy="7"/>
            </a:xfrm>
            <a:custGeom>
              <a:avLst/>
              <a:gdLst>
                <a:gd name="T0" fmla="*/ 0 w 1"/>
                <a:gd name="T1" fmla="*/ 0 h 7"/>
                <a:gd name="T2" fmla="*/ 0 w 1"/>
                <a:gd name="T3" fmla="*/ 0 h 7"/>
                <a:gd name="T4" fmla="*/ 0 w 1"/>
                <a:gd name="T5" fmla="*/ 6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chemeClr val="tx1"/>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62521" name="Rectangle 25"/>
            <p:cNvSpPr>
              <a:spLocks noChangeArrowheads="1"/>
            </p:cNvSpPr>
            <p:nvPr/>
          </p:nvSpPr>
          <p:spPr bwMode="auto">
            <a:xfrm>
              <a:off x="2451" y="792"/>
              <a:ext cx="277" cy="292"/>
            </a:xfrm>
            <a:prstGeom prst="rect">
              <a:avLst/>
            </a:prstGeom>
            <a:solidFill>
              <a:schemeClr val="tx1"/>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2522" name="Rectangle 26"/>
            <p:cNvSpPr>
              <a:spLocks noChangeArrowheads="1"/>
            </p:cNvSpPr>
            <p:nvPr/>
          </p:nvSpPr>
          <p:spPr bwMode="auto">
            <a:xfrm>
              <a:off x="2484" y="797"/>
              <a:ext cx="221" cy="2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4</a:t>
              </a:r>
            </a:p>
          </p:txBody>
        </p:sp>
      </p:grpSp>
      <p:grpSp>
        <p:nvGrpSpPr>
          <p:cNvPr id="62485" name="Group 27"/>
          <p:cNvGrpSpPr>
            <a:grpSpLocks/>
          </p:cNvGrpSpPr>
          <p:nvPr/>
        </p:nvGrpSpPr>
        <p:grpSpPr bwMode="auto">
          <a:xfrm>
            <a:off x="2743200" y="1676400"/>
            <a:ext cx="439738" cy="463550"/>
            <a:chOff x="608" y="964"/>
            <a:chExt cx="277" cy="292"/>
          </a:xfrm>
        </p:grpSpPr>
        <p:sp>
          <p:nvSpPr>
            <p:cNvPr id="62518" name="Rectangle 28"/>
            <p:cNvSpPr>
              <a:spLocks noChangeArrowheads="1"/>
            </p:cNvSpPr>
            <p:nvPr/>
          </p:nvSpPr>
          <p:spPr bwMode="auto">
            <a:xfrm>
              <a:off x="608" y="964"/>
              <a:ext cx="277" cy="292"/>
            </a:xfrm>
            <a:prstGeom prst="rect">
              <a:avLst/>
            </a:prstGeom>
            <a:solidFill>
              <a:schemeClr val="tx1"/>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2519" name="Rectangle 29"/>
            <p:cNvSpPr>
              <a:spLocks noChangeArrowheads="1"/>
            </p:cNvSpPr>
            <p:nvPr/>
          </p:nvSpPr>
          <p:spPr bwMode="auto">
            <a:xfrm>
              <a:off x="641" y="967"/>
              <a:ext cx="221" cy="2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6</a:t>
              </a:r>
            </a:p>
          </p:txBody>
        </p:sp>
      </p:grpSp>
      <p:sp>
        <p:nvSpPr>
          <p:cNvPr id="62486" name="Rectangle 30"/>
          <p:cNvSpPr>
            <a:spLocks noGrp="1" noChangeArrowheads="1"/>
          </p:cNvSpPr>
          <p:nvPr>
            <p:ph type="body" idx="1"/>
          </p:nvPr>
        </p:nvSpPr>
        <p:spPr>
          <a:xfrm>
            <a:off x="228600" y="4572000"/>
            <a:ext cx="8686800" cy="1981200"/>
          </a:xfrm>
          <a:noFill/>
        </p:spPr>
        <p:txBody>
          <a:bodyPr lIns="90488" tIns="44450" rIns="90488" bIns="44450"/>
          <a:lstStyle/>
          <a:p>
            <a:r>
              <a:rPr lang="en-US" altLang="en-US" sz="2800"/>
              <a:t>Duplicate ACKs suppressed</a:t>
            </a:r>
          </a:p>
          <a:p>
            <a:pPr>
              <a:buFontTx/>
              <a:buNone/>
            </a:pPr>
            <a:endParaRPr lang="en-US" altLang="en-US" sz="2800"/>
          </a:p>
        </p:txBody>
      </p:sp>
      <p:sp>
        <p:nvSpPr>
          <p:cNvPr id="62487" name="Rectangle 31"/>
          <p:cNvSpPr>
            <a:spLocks noChangeArrowheads="1"/>
          </p:cNvSpPr>
          <p:nvPr/>
        </p:nvSpPr>
        <p:spPr bwMode="auto">
          <a:xfrm>
            <a:off x="5715000" y="1676400"/>
            <a:ext cx="16494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i="1">
                <a:solidFill>
                  <a:srgbClr val="000000"/>
                </a:solidFill>
                <a:latin typeface="Arial" charset="0"/>
              </a:rPr>
              <a:t>Snoop Agent</a:t>
            </a:r>
          </a:p>
        </p:txBody>
      </p:sp>
      <p:pic>
        <p:nvPicPr>
          <p:cNvPr id="62488" name="Picture 32" descr="Computer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96150" y="2136775"/>
            <a:ext cx="12382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89" name="Picture 33" descr="Computer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2187575"/>
            <a:ext cx="12382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0" name="Picture 34" descr="paketaro box"/>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14800" y="21336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91" name="AutoShape 35"/>
          <p:cNvSpPr>
            <a:spLocks noChangeArrowheads="1"/>
          </p:cNvSpPr>
          <p:nvPr/>
        </p:nvSpPr>
        <p:spPr bwMode="auto">
          <a:xfrm rot="-4823731">
            <a:off x="6207125" y="1670050"/>
            <a:ext cx="304800" cy="1905000"/>
          </a:xfrm>
          <a:prstGeom prst="lightningBolt">
            <a:avLst/>
          </a:prstGeom>
          <a:solidFill>
            <a:srgbClr val="FF6600"/>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2492" name="Line 36"/>
          <p:cNvSpPr>
            <a:spLocks noChangeShapeType="1"/>
          </p:cNvSpPr>
          <p:nvPr/>
        </p:nvSpPr>
        <p:spPr bwMode="auto">
          <a:xfrm flipH="1">
            <a:off x="5486400" y="1905000"/>
            <a:ext cx="2286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2493" name="Freeform 37"/>
          <p:cNvSpPr>
            <a:spLocks/>
          </p:cNvSpPr>
          <p:nvPr/>
        </p:nvSpPr>
        <p:spPr bwMode="auto">
          <a:xfrm>
            <a:off x="7313613" y="2819400"/>
            <a:ext cx="1587" cy="11113"/>
          </a:xfrm>
          <a:custGeom>
            <a:avLst/>
            <a:gdLst>
              <a:gd name="T0" fmla="*/ 0 w 1"/>
              <a:gd name="T1" fmla="*/ 0 h 7"/>
              <a:gd name="T2" fmla="*/ 0 w 1"/>
              <a:gd name="T3" fmla="*/ 0 h 7"/>
              <a:gd name="T4" fmla="*/ 0 w 1"/>
              <a:gd name="T5" fmla="*/ 2147483647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62494" name="Freeform 38"/>
          <p:cNvSpPr>
            <a:spLocks/>
          </p:cNvSpPr>
          <p:nvPr/>
        </p:nvSpPr>
        <p:spPr bwMode="auto">
          <a:xfrm>
            <a:off x="7618413" y="2743200"/>
            <a:ext cx="1587" cy="11113"/>
          </a:xfrm>
          <a:custGeom>
            <a:avLst/>
            <a:gdLst>
              <a:gd name="T0" fmla="*/ 0 w 1"/>
              <a:gd name="T1" fmla="*/ 0 h 7"/>
              <a:gd name="T2" fmla="*/ 0 w 1"/>
              <a:gd name="T3" fmla="*/ 0 h 7"/>
              <a:gd name="T4" fmla="*/ 0 w 1"/>
              <a:gd name="T5" fmla="*/ 2147483647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62495" name="Rectangle 39"/>
          <p:cNvSpPr>
            <a:spLocks noChangeArrowheads="1"/>
          </p:cNvSpPr>
          <p:nvPr/>
        </p:nvSpPr>
        <p:spPr bwMode="auto">
          <a:xfrm>
            <a:off x="8153400" y="2286000"/>
            <a:ext cx="439738" cy="463550"/>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2496" name="Rectangle 40"/>
          <p:cNvSpPr>
            <a:spLocks noChangeArrowheads="1"/>
          </p:cNvSpPr>
          <p:nvPr/>
        </p:nvSpPr>
        <p:spPr bwMode="auto">
          <a:xfrm>
            <a:off x="8229600" y="2286000"/>
            <a:ext cx="3508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2</a:t>
            </a:r>
          </a:p>
        </p:txBody>
      </p:sp>
      <p:sp>
        <p:nvSpPr>
          <p:cNvPr id="62497" name="Freeform 41"/>
          <p:cNvSpPr>
            <a:spLocks/>
          </p:cNvSpPr>
          <p:nvPr/>
        </p:nvSpPr>
        <p:spPr bwMode="auto">
          <a:xfrm>
            <a:off x="7237413" y="2743200"/>
            <a:ext cx="1587" cy="11113"/>
          </a:xfrm>
          <a:custGeom>
            <a:avLst/>
            <a:gdLst>
              <a:gd name="T0" fmla="*/ 0 w 1"/>
              <a:gd name="T1" fmla="*/ 0 h 7"/>
              <a:gd name="T2" fmla="*/ 0 w 1"/>
              <a:gd name="T3" fmla="*/ 0 h 7"/>
              <a:gd name="T4" fmla="*/ 0 w 1"/>
              <a:gd name="T5" fmla="*/ 2147483647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62498" name="Rectangle 42"/>
          <p:cNvSpPr>
            <a:spLocks noChangeArrowheads="1"/>
          </p:cNvSpPr>
          <p:nvPr/>
        </p:nvSpPr>
        <p:spPr bwMode="auto">
          <a:xfrm>
            <a:off x="8305800" y="2051050"/>
            <a:ext cx="439738" cy="463550"/>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2499" name="Rectangle 43"/>
          <p:cNvSpPr>
            <a:spLocks noChangeArrowheads="1"/>
          </p:cNvSpPr>
          <p:nvPr/>
        </p:nvSpPr>
        <p:spPr bwMode="auto">
          <a:xfrm>
            <a:off x="8305800" y="2051050"/>
            <a:ext cx="3508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3</a:t>
            </a:r>
          </a:p>
        </p:txBody>
      </p:sp>
      <p:grpSp>
        <p:nvGrpSpPr>
          <p:cNvPr id="62500" name="Group 44"/>
          <p:cNvGrpSpPr>
            <a:grpSpLocks/>
          </p:cNvGrpSpPr>
          <p:nvPr/>
        </p:nvGrpSpPr>
        <p:grpSpPr bwMode="auto">
          <a:xfrm>
            <a:off x="8229600" y="1828800"/>
            <a:ext cx="439738" cy="500063"/>
            <a:chOff x="2451" y="769"/>
            <a:chExt cx="277" cy="315"/>
          </a:xfrm>
        </p:grpSpPr>
        <p:sp>
          <p:nvSpPr>
            <p:cNvPr id="62515" name="Freeform 45"/>
            <p:cNvSpPr>
              <a:spLocks/>
            </p:cNvSpPr>
            <p:nvPr/>
          </p:nvSpPr>
          <p:spPr bwMode="auto">
            <a:xfrm>
              <a:off x="2478" y="769"/>
              <a:ext cx="1" cy="7"/>
            </a:xfrm>
            <a:custGeom>
              <a:avLst/>
              <a:gdLst>
                <a:gd name="T0" fmla="*/ 0 w 1"/>
                <a:gd name="T1" fmla="*/ 0 h 7"/>
                <a:gd name="T2" fmla="*/ 0 w 1"/>
                <a:gd name="T3" fmla="*/ 0 h 7"/>
                <a:gd name="T4" fmla="*/ 0 w 1"/>
                <a:gd name="T5" fmla="*/ 6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62516" name="Rectangle 46"/>
            <p:cNvSpPr>
              <a:spLocks noChangeArrowheads="1"/>
            </p:cNvSpPr>
            <p:nvPr/>
          </p:nvSpPr>
          <p:spPr bwMode="auto">
            <a:xfrm>
              <a:off x="2451" y="792"/>
              <a:ext cx="277" cy="292"/>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2517" name="Rectangle 47"/>
            <p:cNvSpPr>
              <a:spLocks noChangeArrowheads="1"/>
            </p:cNvSpPr>
            <p:nvPr/>
          </p:nvSpPr>
          <p:spPr bwMode="auto">
            <a:xfrm>
              <a:off x="2484" y="797"/>
              <a:ext cx="22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4</a:t>
              </a:r>
            </a:p>
          </p:txBody>
        </p:sp>
      </p:grpSp>
      <p:sp>
        <p:nvSpPr>
          <p:cNvPr id="62501" name="Rectangle 48"/>
          <p:cNvSpPr>
            <a:spLocks noChangeArrowheads="1"/>
          </p:cNvSpPr>
          <p:nvPr/>
        </p:nvSpPr>
        <p:spPr bwMode="auto">
          <a:xfrm>
            <a:off x="6350000" y="2794000"/>
            <a:ext cx="889000" cy="406400"/>
          </a:xfrm>
          <a:prstGeom prst="rect">
            <a:avLst/>
          </a:prstGeom>
          <a:solidFill>
            <a:srgbClr val="C1CEFF"/>
          </a:solidFill>
          <a:ln w="12700">
            <a:solidFill>
              <a:schemeClr val="bg2"/>
            </a:solidFill>
            <a:miter lim="800000"/>
            <a:headEnd/>
            <a:tailEnd/>
          </a:ln>
        </p:spPr>
        <p:txBody>
          <a:bodyPr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i="1">
                <a:solidFill>
                  <a:srgbClr val="CC00FF"/>
                </a:solidFill>
                <a:latin typeface="Arial" charset="0"/>
              </a:rPr>
              <a:t>ack 4</a:t>
            </a:r>
          </a:p>
        </p:txBody>
      </p:sp>
      <p:grpSp>
        <p:nvGrpSpPr>
          <p:cNvPr id="62502" name="Group 49"/>
          <p:cNvGrpSpPr>
            <a:grpSpLocks/>
          </p:cNvGrpSpPr>
          <p:nvPr/>
        </p:nvGrpSpPr>
        <p:grpSpPr bwMode="auto">
          <a:xfrm>
            <a:off x="6858000" y="2057400"/>
            <a:ext cx="439738" cy="463550"/>
            <a:chOff x="1130" y="1036"/>
            <a:chExt cx="277" cy="292"/>
          </a:xfrm>
        </p:grpSpPr>
        <p:sp>
          <p:nvSpPr>
            <p:cNvPr id="62513" name="Rectangle 50"/>
            <p:cNvSpPr>
              <a:spLocks noChangeArrowheads="1"/>
            </p:cNvSpPr>
            <p:nvPr/>
          </p:nvSpPr>
          <p:spPr bwMode="auto">
            <a:xfrm>
              <a:off x="1130" y="1036"/>
              <a:ext cx="277" cy="292"/>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2514" name="Rectangle 51"/>
            <p:cNvSpPr>
              <a:spLocks noChangeArrowheads="1"/>
            </p:cNvSpPr>
            <p:nvPr/>
          </p:nvSpPr>
          <p:spPr bwMode="auto">
            <a:xfrm>
              <a:off x="1163" y="1039"/>
              <a:ext cx="22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5</a:t>
              </a:r>
            </a:p>
          </p:txBody>
        </p:sp>
      </p:grpSp>
      <p:grpSp>
        <p:nvGrpSpPr>
          <p:cNvPr id="62503" name="Group 52"/>
          <p:cNvGrpSpPr>
            <a:grpSpLocks/>
          </p:cNvGrpSpPr>
          <p:nvPr/>
        </p:nvGrpSpPr>
        <p:grpSpPr bwMode="auto">
          <a:xfrm>
            <a:off x="6383338" y="2057400"/>
            <a:ext cx="439737" cy="463550"/>
            <a:chOff x="608" y="964"/>
            <a:chExt cx="277" cy="292"/>
          </a:xfrm>
        </p:grpSpPr>
        <p:sp>
          <p:nvSpPr>
            <p:cNvPr id="62511" name="Rectangle 53"/>
            <p:cNvSpPr>
              <a:spLocks noChangeArrowheads="1"/>
            </p:cNvSpPr>
            <p:nvPr/>
          </p:nvSpPr>
          <p:spPr bwMode="auto">
            <a:xfrm>
              <a:off x="608" y="964"/>
              <a:ext cx="277" cy="292"/>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2512" name="Rectangle 54"/>
            <p:cNvSpPr>
              <a:spLocks noChangeArrowheads="1"/>
            </p:cNvSpPr>
            <p:nvPr/>
          </p:nvSpPr>
          <p:spPr bwMode="auto">
            <a:xfrm>
              <a:off x="641" y="967"/>
              <a:ext cx="22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6</a:t>
              </a:r>
            </a:p>
          </p:txBody>
        </p:sp>
      </p:grpSp>
      <p:grpSp>
        <p:nvGrpSpPr>
          <p:cNvPr id="62504" name="Group 55"/>
          <p:cNvGrpSpPr>
            <a:grpSpLocks/>
          </p:cNvGrpSpPr>
          <p:nvPr/>
        </p:nvGrpSpPr>
        <p:grpSpPr bwMode="auto">
          <a:xfrm>
            <a:off x="8077200" y="1600200"/>
            <a:ext cx="439738" cy="500063"/>
            <a:chOff x="3888" y="1827"/>
            <a:chExt cx="277" cy="315"/>
          </a:xfrm>
        </p:grpSpPr>
        <p:sp>
          <p:nvSpPr>
            <p:cNvPr id="62508" name="Freeform 56"/>
            <p:cNvSpPr>
              <a:spLocks/>
            </p:cNvSpPr>
            <p:nvPr/>
          </p:nvSpPr>
          <p:spPr bwMode="auto">
            <a:xfrm>
              <a:off x="3931" y="1827"/>
              <a:ext cx="1" cy="7"/>
            </a:xfrm>
            <a:custGeom>
              <a:avLst/>
              <a:gdLst>
                <a:gd name="T0" fmla="*/ 0 w 1"/>
                <a:gd name="T1" fmla="*/ 0 h 7"/>
                <a:gd name="T2" fmla="*/ 0 w 1"/>
                <a:gd name="T3" fmla="*/ 0 h 7"/>
                <a:gd name="T4" fmla="*/ 0 w 1"/>
                <a:gd name="T5" fmla="*/ 6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62509" name="Rectangle 57"/>
            <p:cNvSpPr>
              <a:spLocks noChangeArrowheads="1"/>
            </p:cNvSpPr>
            <p:nvPr/>
          </p:nvSpPr>
          <p:spPr bwMode="auto">
            <a:xfrm>
              <a:off x="3888" y="1850"/>
              <a:ext cx="277" cy="292"/>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2510" name="Rectangle 58"/>
            <p:cNvSpPr>
              <a:spLocks noChangeArrowheads="1"/>
            </p:cNvSpPr>
            <p:nvPr/>
          </p:nvSpPr>
          <p:spPr bwMode="auto">
            <a:xfrm>
              <a:off x="3937" y="1855"/>
              <a:ext cx="22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1</a:t>
              </a:r>
            </a:p>
          </p:txBody>
        </p:sp>
      </p:grpSp>
      <p:sp>
        <p:nvSpPr>
          <p:cNvPr id="62505" name="Rectangle 59"/>
          <p:cNvSpPr>
            <a:spLocks noChangeArrowheads="1"/>
          </p:cNvSpPr>
          <p:nvPr/>
        </p:nvSpPr>
        <p:spPr bwMode="auto">
          <a:xfrm>
            <a:off x="4292600" y="3708400"/>
            <a:ext cx="889000" cy="406400"/>
          </a:xfrm>
          <a:prstGeom prst="rect">
            <a:avLst/>
          </a:prstGeom>
          <a:solidFill>
            <a:srgbClr val="C1CEFF"/>
          </a:solidFill>
          <a:ln w="12700">
            <a:solidFill>
              <a:schemeClr val="bg2"/>
            </a:solidFill>
            <a:miter lim="800000"/>
            <a:headEnd/>
            <a:tailEnd/>
          </a:ln>
        </p:spPr>
        <p:txBody>
          <a:bodyPr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i="1">
                <a:solidFill>
                  <a:srgbClr val="CC00FF"/>
                </a:solidFill>
                <a:latin typeface="Arial" charset="0"/>
              </a:rPr>
              <a:t>ack 0</a:t>
            </a:r>
          </a:p>
        </p:txBody>
      </p:sp>
      <p:sp>
        <p:nvSpPr>
          <p:cNvPr id="62506" name="Text Box 60"/>
          <p:cNvSpPr txBox="1">
            <a:spLocks noChangeArrowheads="1"/>
          </p:cNvSpPr>
          <p:nvPr/>
        </p:nvSpPr>
        <p:spPr bwMode="auto">
          <a:xfrm>
            <a:off x="4445000" y="3565525"/>
            <a:ext cx="5222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4000">
                <a:solidFill>
                  <a:srgbClr val="FF6600"/>
                </a:solidFill>
                <a:latin typeface="Arial" charset="0"/>
              </a:rPr>
              <a:t>X</a:t>
            </a:r>
          </a:p>
        </p:txBody>
      </p:sp>
      <p:sp>
        <p:nvSpPr>
          <p:cNvPr id="62507" name="Slide Number Placeholder 6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112B6F62-3B31-934D-8647-E75EA0CC73C3}" type="slidenum">
              <a:rPr lang="en-US" altLang="en-US" sz="1200">
                <a:solidFill>
                  <a:schemeClr val="tx2"/>
                </a:solidFill>
                <a:latin typeface="Arial Narrow" charset="0"/>
              </a:rPr>
              <a:pPr eaLnBrk="1" hangingPunct="1"/>
              <a:t>32</a:t>
            </a:fld>
            <a:endParaRPr lang="en-US" altLang="en-US" sz="1200">
              <a:solidFill>
                <a:schemeClr val="tx2"/>
              </a:solidFill>
              <a:latin typeface="Arial Narrow"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ChangeArrowheads="1"/>
          </p:cNvSpPr>
          <p:nvPr/>
        </p:nvSpPr>
        <p:spPr bwMode="auto">
          <a:xfrm>
            <a:off x="381000" y="1447800"/>
            <a:ext cx="8458200" cy="2743200"/>
          </a:xfrm>
          <a:prstGeom prst="rect">
            <a:avLst/>
          </a:prstGeom>
          <a:solidFill>
            <a:srgbClr val="FFFFFF"/>
          </a:solidFill>
          <a:ln w="9525">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endParaRPr>
          </a:p>
        </p:txBody>
      </p:sp>
      <p:sp>
        <p:nvSpPr>
          <p:cNvPr id="64514" name="Rectangle 3"/>
          <p:cNvSpPr>
            <a:spLocks noGrp="1" noChangeArrowheads="1"/>
          </p:cNvSpPr>
          <p:nvPr>
            <p:ph type="title"/>
          </p:nvPr>
        </p:nvSpPr>
        <p:spPr>
          <a:xfrm>
            <a:off x="304800" y="381000"/>
            <a:ext cx="8458200" cy="376238"/>
          </a:xfrm>
          <a:noFill/>
        </p:spPr>
        <p:txBody>
          <a:bodyPr lIns="90488" tIns="44450" rIns="90488" bIns="44450"/>
          <a:lstStyle/>
          <a:p>
            <a:r>
              <a:rPr lang="en-US" altLang="en-US"/>
              <a:t>Snoop Protocol: CH to MH</a:t>
            </a:r>
          </a:p>
        </p:txBody>
      </p:sp>
      <p:sp>
        <p:nvSpPr>
          <p:cNvPr id="64515" name="Line 4"/>
          <p:cNvSpPr>
            <a:spLocks noChangeShapeType="1"/>
          </p:cNvSpPr>
          <p:nvPr/>
        </p:nvSpPr>
        <p:spPr bwMode="auto">
          <a:xfrm>
            <a:off x="552450" y="3235325"/>
            <a:ext cx="365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US"/>
          </a:p>
        </p:txBody>
      </p:sp>
      <p:sp>
        <p:nvSpPr>
          <p:cNvPr id="64516" name="Line 5"/>
          <p:cNvSpPr>
            <a:spLocks noChangeShapeType="1"/>
          </p:cNvSpPr>
          <p:nvPr/>
        </p:nvSpPr>
        <p:spPr bwMode="auto">
          <a:xfrm flipH="1">
            <a:off x="1490663" y="3175000"/>
            <a:ext cx="174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US"/>
          </a:p>
        </p:txBody>
      </p:sp>
      <p:sp>
        <p:nvSpPr>
          <p:cNvPr id="64517" name="Rectangle 6"/>
          <p:cNvSpPr>
            <a:spLocks noChangeArrowheads="1"/>
          </p:cNvSpPr>
          <p:nvPr/>
        </p:nvSpPr>
        <p:spPr bwMode="auto">
          <a:xfrm>
            <a:off x="381000" y="3295650"/>
            <a:ext cx="22336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US" altLang="en-US" sz="2000" i="1">
                <a:solidFill>
                  <a:srgbClr val="000000"/>
                </a:solidFill>
                <a:latin typeface="Arial" charset="0"/>
              </a:rPr>
              <a:t>Correspondent Host</a:t>
            </a:r>
          </a:p>
        </p:txBody>
      </p:sp>
      <p:sp>
        <p:nvSpPr>
          <p:cNvPr id="64518" name="Rectangle 7"/>
          <p:cNvSpPr>
            <a:spLocks noChangeArrowheads="1"/>
          </p:cNvSpPr>
          <p:nvPr/>
        </p:nvSpPr>
        <p:spPr bwMode="auto">
          <a:xfrm>
            <a:off x="7088188" y="3279775"/>
            <a:ext cx="152241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i="1">
                <a:solidFill>
                  <a:srgbClr val="000000"/>
                </a:solidFill>
                <a:latin typeface="Arial" charset="0"/>
              </a:rPr>
              <a:t>Mobile Host</a:t>
            </a:r>
          </a:p>
        </p:txBody>
      </p:sp>
      <p:sp>
        <p:nvSpPr>
          <p:cNvPr id="64519" name="Rectangle 8"/>
          <p:cNvSpPr>
            <a:spLocks noChangeArrowheads="1"/>
          </p:cNvSpPr>
          <p:nvPr/>
        </p:nvSpPr>
        <p:spPr bwMode="auto">
          <a:xfrm>
            <a:off x="3919538" y="3340100"/>
            <a:ext cx="16208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i="1">
                <a:solidFill>
                  <a:srgbClr val="000000"/>
                </a:solidFill>
                <a:latin typeface="Arial" charset="0"/>
              </a:rPr>
              <a:t>Base Station</a:t>
            </a:r>
          </a:p>
        </p:txBody>
      </p:sp>
      <p:grpSp>
        <p:nvGrpSpPr>
          <p:cNvPr id="64520" name="Group 9"/>
          <p:cNvGrpSpPr>
            <a:grpSpLocks/>
          </p:cNvGrpSpPr>
          <p:nvPr/>
        </p:nvGrpSpPr>
        <p:grpSpPr bwMode="auto">
          <a:xfrm>
            <a:off x="4665663" y="1676400"/>
            <a:ext cx="439737" cy="463550"/>
            <a:chOff x="1130" y="1036"/>
            <a:chExt cx="277" cy="292"/>
          </a:xfrm>
        </p:grpSpPr>
        <p:sp>
          <p:nvSpPr>
            <p:cNvPr id="64560" name="Rectangle 10"/>
            <p:cNvSpPr>
              <a:spLocks noChangeArrowheads="1"/>
            </p:cNvSpPr>
            <p:nvPr/>
          </p:nvSpPr>
          <p:spPr bwMode="auto">
            <a:xfrm>
              <a:off x="1130" y="1036"/>
              <a:ext cx="277" cy="292"/>
            </a:xfrm>
            <a:prstGeom prst="rect">
              <a:avLst/>
            </a:prstGeom>
            <a:solidFill>
              <a:schemeClr val="tx1"/>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4561" name="Rectangle 11"/>
            <p:cNvSpPr>
              <a:spLocks noChangeArrowheads="1"/>
            </p:cNvSpPr>
            <p:nvPr/>
          </p:nvSpPr>
          <p:spPr bwMode="auto">
            <a:xfrm>
              <a:off x="1163" y="1039"/>
              <a:ext cx="221" cy="2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5</a:t>
              </a:r>
            </a:p>
          </p:txBody>
        </p:sp>
      </p:grpSp>
      <p:sp>
        <p:nvSpPr>
          <p:cNvPr id="64521" name="Line 12"/>
          <p:cNvSpPr>
            <a:spLocks noChangeShapeType="1"/>
          </p:cNvSpPr>
          <p:nvPr/>
        </p:nvSpPr>
        <p:spPr bwMode="auto">
          <a:xfrm>
            <a:off x="1600200" y="2560638"/>
            <a:ext cx="2514600" cy="1587"/>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4522" name="Freeform 13"/>
          <p:cNvSpPr>
            <a:spLocks/>
          </p:cNvSpPr>
          <p:nvPr/>
        </p:nvSpPr>
        <p:spPr bwMode="auto">
          <a:xfrm>
            <a:off x="7459663" y="5029200"/>
            <a:ext cx="1587" cy="11113"/>
          </a:xfrm>
          <a:custGeom>
            <a:avLst/>
            <a:gdLst>
              <a:gd name="T0" fmla="*/ 0 w 1"/>
              <a:gd name="T1" fmla="*/ 0 h 7"/>
              <a:gd name="T2" fmla="*/ 0 w 1"/>
              <a:gd name="T3" fmla="*/ 0 h 7"/>
              <a:gd name="T4" fmla="*/ 0 w 1"/>
              <a:gd name="T5" fmla="*/ 2147483647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64523" name="Freeform 14"/>
          <p:cNvSpPr>
            <a:spLocks/>
          </p:cNvSpPr>
          <p:nvPr/>
        </p:nvSpPr>
        <p:spPr bwMode="auto">
          <a:xfrm>
            <a:off x="5057775" y="1633538"/>
            <a:ext cx="1588" cy="11112"/>
          </a:xfrm>
          <a:custGeom>
            <a:avLst/>
            <a:gdLst>
              <a:gd name="T0" fmla="*/ 0 w 1"/>
              <a:gd name="T1" fmla="*/ 0 h 7"/>
              <a:gd name="T2" fmla="*/ 0 w 1"/>
              <a:gd name="T3" fmla="*/ 0 h 7"/>
              <a:gd name="T4" fmla="*/ 0 w 1"/>
              <a:gd name="T5" fmla="*/ 2147483647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64524" name="Freeform 15"/>
          <p:cNvSpPr>
            <a:spLocks/>
          </p:cNvSpPr>
          <p:nvPr/>
        </p:nvSpPr>
        <p:spPr bwMode="auto">
          <a:xfrm>
            <a:off x="4591050" y="1633538"/>
            <a:ext cx="1588" cy="11112"/>
          </a:xfrm>
          <a:custGeom>
            <a:avLst/>
            <a:gdLst>
              <a:gd name="T0" fmla="*/ 0 w 1"/>
              <a:gd name="T1" fmla="*/ 0 h 7"/>
              <a:gd name="T2" fmla="*/ 0 w 1"/>
              <a:gd name="T3" fmla="*/ 0 h 7"/>
              <a:gd name="T4" fmla="*/ 0 w 1"/>
              <a:gd name="T5" fmla="*/ 2147483647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chemeClr val="tx1"/>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64525" name="Freeform 16"/>
          <p:cNvSpPr>
            <a:spLocks/>
          </p:cNvSpPr>
          <p:nvPr/>
        </p:nvSpPr>
        <p:spPr bwMode="auto">
          <a:xfrm>
            <a:off x="4148138" y="1633538"/>
            <a:ext cx="1587" cy="11112"/>
          </a:xfrm>
          <a:custGeom>
            <a:avLst/>
            <a:gdLst>
              <a:gd name="T0" fmla="*/ 0 w 1"/>
              <a:gd name="T1" fmla="*/ 0 h 7"/>
              <a:gd name="T2" fmla="*/ 0 w 1"/>
              <a:gd name="T3" fmla="*/ 0 h 7"/>
              <a:gd name="T4" fmla="*/ 0 w 1"/>
              <a:gd name="T5" fmla="*/ 2147483647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chemeClr val="tx1"/>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grpSp>
        <p:nvGrpSpPr>
          <p:cNvPr id="64526" name="Group 17"/>
          <p:cNvGrpSpPr>
            <a:grpSpLocks/>
          </p:cNvGrpSpPr>
          <p:nvPr/>
        </p:nvGrpSpPr>
        <p:grpSpPr bwMode="auto">
          <a:xfrm>
            <a:off x="4191000" y="1676400"/>
            <a:ext cx="439738" cy="463550"/>
            <a:chOff x="608" y="964"/>
            <a:chExt cx="277" cy="292"/>
          </a:xfrm>
        </p:grpSpPr>
        <p:sp>
          <p:nvSpPr>
            <p:cNvPr id="64558" name="Rectangle 18"/>
            <p:cNvSpPr>
              <a:spLocks noChangeArrowheads="1"/>
            </p:cNvSpPr>
            <p:nvPr/>
          </p:nvSpPr>
          <p:spPr bwMode="auto">
            <a:xfrm>
              <a:off x="608" y="964"/>
              <a:ext cx="277" cy="292"/>
            </a:xfrm>
            <a:prstGeom prst="rect">
              <a:avLst/>
            </a:prstGeom>
            <a:solidFill>
              <a:schemeClr val="tx1"/>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4559" name="Rectangle 19"/>
            <p:cNvSpPr>
              <a:spLocks noChangeArrowheads="1"/>
            </p:cNvSpPr>
            <p:nvPr/>
          </p:nvSpPr>
          <p:spPr bwMode="auto">
            <a:xfrm>
              <a:off x="641" y="967"/>
              <a:ext cx="221" cy="2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6</a:t>
              </a:r>
            </a:p>
          </p:txBody>
        </p:sp>
      </p:grpSp>
      <p:sp>
        <p:nvSpPr>
          <p:cNvPr id="64527" name="Rectangle 20"/>
          <p:cNvSpPr>
            <a:spLocks noGrp="1" noChangeArrowheads="1"/>
          </p:cNvSpPr>
          <p:nvPr>
            <p:ph type="body" idx="1"/>
          </p:nvPr>
        </p:nvSpPr>
        <p:spPr>
          <a:xfrm>
            <a:off x="228600" y="4572000"/>
            <a:ext cx="8686800" cy="1981200"/>
          </a:xfrm>
          <a:noFill/>
        </p:spPr>
        <p:txBody>
          <a:bodyPr lIns="90488" tIns="44450" rIns="90488" bIns="44450"/>
          <a:lstStyle/>
          <a:p>
            <a:r>
              <a:rPr lang="en-US" altLang="en-US" sz="2800"/>
              <a:t>Clean cache on new ACK</a:t>
            </a:r>
          </a:p>
          <a:p>
            <a:pPr>
              <a:buFontTx/>
              <a:buNone/>
            </a:pPr>
            <a:endParaRPr lang="en-US" altLang="en-US" sz="2800"/>
          </a:p>
        </p:txBody>
      </p:sp>
      <p:sp>
        <p:nvSpPr>
          <p:cNvPr id="64528" name="Rectangle 21"/>
          <p:cNvSpPr>
            <a:spLocks noChangeArrowheads="1"/>
          </p:cNvSpPr>
          <p:nvPr/>
        </p:nvSpPr>
        <p:spPr bwMode="auto">
          <a:xfrm>
            <a:off x="5715000" y="1676400"/>
            <a:ext cx="16494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i="1">
                <a:solidFill>
                  <a:srgbClr val="000000"/>
                </a:solidFill>
                <a:latin typeface="Arial" charset="0"/>
              </a:rPr>
              <a:t>Snoop Agent</a:t>
            </a:r>
          </a:p>
        </p:txBody>
      </p:sp>
      <p:pic>
        <p:nvPicPr>
          <p:cNvPr id="64529" name="Picture 22" descr="Computer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96150" y="2136775"/>
            <a:ext cx="12382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30" name="Picture 23" descr="Computer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2187575"/>
            <a:ext cx="12382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31" name="Picture 24" descr="paketaro box"/>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14800" y="21336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32" name="AutoShape 25"/>
          <p:cNvSpPr>
            <a:spLocks noChangeArrowheads="1"/>
          </p:cNvSpPr>
          <p:nvPr/>
        </p:nvSpPr>
        <p:spPr bwMode="auto">
          <a:xfrm rot="-4823731">
            <a:off x="6207125" y="1670050"/>
            <a:ext cx="304800" cy="1905000"/>
          </a:xfrm>
          <a:prstGeom prst="lightningBolt">
            <a:avLst/>
          </a:prstGeom>
          <a:solidFill>
            <a:srgbClr val="FF6600"/>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4533" name="Line 26"/>
          <p:cNvSpPr>
            <a:spLocks noChangeShapeType="1"/>
          </p:cNvSpPr>
          <p:nvPr/>
        </p:nvSpPr>
        <p:spPr bwMode="auto">
          <a:xfrm flipH="1">
            <a:off x="5486400" y="1905000"/>
            <a:ext cx="2286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4534" name="Freeform 27"/>
          <p:cNvSpPr>
            <a:spLocks/>
          </p:cNvSpPr>
          <p:nvPr/>
        </p:nvSpPr>
        <p:spPr bwMode="auto">
          <a:xfrm>
            <a:off x="7313613" y="2819400"/>
            <a:ext cx="1587" cy="11113"/>
          </a:xfrm>
          <a:custGeom>
            <a:avLst/>
            <a:gdLst>
              <a:gd name="T0" fmla="*/ 0 w 1"/>
              <a:gd name="T1" fmla="*/ 0 h 7"/>
              <a:gd name="T2" fmla="*/ 0 w 1"/>
              <a:gd name="T3" fmla="*/ 0 h 7"/>
              <a:gd name="T4" fmla="*/ 0 w 1"/>
              <a:gd name="T5" fmla="*/ 2147483647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64535" name="Freeform 28"/>
          <p:cNvSpPr>
            <a:spLocks/>
          </p:cNvSpPr>
          <p:nvPr/>
        </p:nvSpPr>
        <p:spPr bwMode="auto">
          <a:xfrm>
            <a:off x="7618413" y="2743200"/>
            <a:ext cx="1587" cy="11113"/>
          </a:xfrm>
          <a:custGeom>
            <a:avLst/>
            <a:gdLst>
              <a:gd name="T0" fmla="*/ 0 w 1"/>
              <a:gd name="T1" fmla="*/ 0 h 7"/>
              <a:gd name="T2" fmla="*/ 0 w 1"/>
              <a:gd name="T3" fmla="*/ 0 h 7"/>
              <a:gd name="T4" fmla="*/ 0 w 1"/>
              <a:gd name="T5" fmla="*/ 2147483647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64536" name="Rectangle 29"/>
          <p:cNvSpPr>
            <a:spLocks noChangeArrowheads="1"/>
          </p:cNvSpPr>
          <p:nvPr/>
        </p:nvSpPr>
        <p:spPr bwMode="auto">
          <a:xfrm>
            <a:off x="8153400" y="2286000"/>
            <a:ext cx="439738" cy="463550"/>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4537" name="Rectangle 30"/>
          <p:cNvSpPr>
            <a:spLocks noChangeArrowheads="1"/>
          </p:cNvSpPr>
          <p:nvPr/>
        </p:nvSpPr>
        <p:spPr bwMode="auto">
          <a:xfrm>
            <a:off x="8229600" y="2286000"/>
            <a:ext cx="3508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2</a:t>
            </a:r>
          </a:p>
        </p:txBody>
      </p:sp>
      <p:sp>
        <p:nvSpPr>
          <p:cNvPr id="64538" name="Freeform 31"/>
          <p:cNvSpPr>
            <a:spLocks/>
          </p:cNvSpPr>
          <p:nvPr/>
        </p:nvSpPr>
        <p:spPr bwMode="auto">
          <a:xfrm>
            <a:off x="7237413" y="2743200"/>
            <a:ext cx="1587" cy="11113"/>
          </a:xfrm>
          <a:custGeom>
            <a:avLst/>
            <a:gdLst>
              <a:gd name="T0" fmla="*/ 0 w 1"/>
              <a:gd name="T1" fmla="*/ 0 h 7"/>
              <a:gd name="T2" fmla="*/ 0 w 1"/>
              <a:gd name="T3" fmla="*/ 0 h 7"/>
              <a:gd name="T4" fmla="*/ 0 w 1"/>
              <a:gd name="T5" fmla="*/ 2147483647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64539" name="Rectangle 32"/>
          <p:cNvSpPr>
            <a:spLocks noChangeArrowheads="1"/>
          </p:cNvSpPr>
          <p:nvPr/>
        </p:nvSpPr>
        <p:spPr bwMode="auto">
          <a:xfrm>
            <a:off x="8305800" y="2051050"/>
            <a:ext cx="439738" cy="463550"/>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4540" name="Rectangle 33"/>
          <p:cNvSpPr>
            <a:spLocks noChangeArrowheads="1"/>
          </p:cNvSpPr>
          <p:nvPr/>
        </p:nvSpPr>
        <p:spPr bwMode="auto">
          <a:xfrm>
            <a:off x="8305800" y="2051050"/>
            <a:ext cx="3508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3</a:t>
            </a:r>
          </a:p>
        </p:txBody>
      </p:sp>
      <p:grpSp>
        <p:nvGrpSpPr>
          <p:cNvPr id="64541" name="Group 34"/>
          <p:cNvGrpSpPr>
            <a:grpSpLocks/>
          </p:cNvGrpSpPr>
          <p:nvPr/>
        </p:nvGrpSpPr>
        <p:grpSpPr bwMode="auto">
          <a:xfrm>
            <a:off x="8229600" y="1828800"/>
            <a:ext cx="439738" cy="500063"/>
            <a:chOff x="2451" y="769"/>
            <a:chExt cx="277" cy="315"/>
          </a:xfrm>
        </p:grpSpPr>
        <p:sp>
          <p:nvSpPr>
            <p:cNvPr id="64555" name="Freeform 35"/>
            <p:cNvSpPr>
              <a:spLocks/>
            </p:cNvSpPr>
            <p:nvPr/>
          </p:nvSpPr>
          <p:spPr bwMode="auto">
            <a:xfrm>
              <a:off x="2478" y="769"/>
              <a:ext cx="1" cy="7"/>
            </a:xfrm>
            <a:custGeom>
              <a:avLst/>
              <a:gdLst>
                <a:gd name="T0" fmla="*/ 0 w 1"/>
                <a:gd name="T1" fmla="*/ 0 h 7"/>
                <a:gd name="T2" fmla="*/ 0 w 1"/>
                <a:gd name="T3" fmla="*/ 0 h 7"/>
                <a:gd name="T4" fmla="*/ 0 w 1"/>
                <a:gd name="T5" fmla="*/ 6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64556" name="Rectangle 36"/>
            <p:cNvSpPr>
              <a:spLocks noChangeArrowheads="1"/>
            </p:cNvSpPr>
            <p:nvPr/>
          </p:nvSpPr>
          <p:spPr bwMode="auto">
            <a:xfrm>
              <a:off x="2451" y="792"/>
              <a:ext cx="277" cy="292"/>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4557" name="Rectangle 37"/>
            <p:cNvSpPr>
              <a:spLocks noChangeArrowheads="1"/>
            </p:cNvSpPr>
            <p:nvPr/>
          </p:nvSpPr>
          <p:spPr bwMode="auto">
            <a:xfrm>
              <a:off x="2484" y="797"/>
              <a:ext cx="22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4</a:t>
              </a:r>
            </a:p>
          </p:txBody>
        </p:sp>
      </p:grpSp>
      <p:sp>
        <p:nvSpPr>
          <p:cNvPr id="64542" name="Rectangle 38"/>
          <p:cNvSpPr>
            <a:spLocks noChangeArrowheads="1"/>
          </p:cNvSpPr>
          <p:nvPr/>
        </p:nvSpPr>
        <p:spPr bwMode="auto">
          <a:xfrm>
            <a:off x="6350000" y="2794000"/>
            <a:ext cx="889000" cy="406400"/>
          </a:xfrm>
          <a:prstGeom prst="rect">
            <a:avLst/>
          </a:prstGeom>
          <a:solidFill>
            <a:srgbClr val="C1CEFF"/>
          </a:solidFill>
          <a:ln w="12700">
            <a:solidFill>
              <a:schemeClr val="bg2"/>
            </a:solidFill>
            <a:miter lim="800000"/>
            <a:headEnd/>
            <a:tailEnd/>
          </a:ln>
        </p:spPr>
        <p:txBody>
          <a:bodyPr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i="1">
                <a:solidFill>
                  <a:srgbClr val="CC00FF"/>
                </a:solidFill>
                <a:latin typeface="Arial" charset="0"/>
              </a:rPr>
              <a:t>ack 5</a:t>
            </a:r>
          </a:p>
        </p:txBody>
      </p:sp>
      <p:grpSp>
        <p:nvGrpSpPr>
          <p:cNvPr id="64543" name="Group 39"/>
          <p:cNvGrpSpPr>
            <a:grpSpLocks/>
          </p:cNvGrpSpPr>
          <p:nvPr/>
        </p:nvGrpSpPr>
        <p:grpSpPr bwMode="auto">
          <a:xfrm>
            <a:off x="6383338" y="2057400"/>
            <a:ext cx="439737" cy="463550"/>
            <a:chOff x="608" y="964"/>
            <a:chExt cx="277" cy="292"/>
          </a:xfrm>
        </p:grpSpPr>
        <p:sp>
          <p:nvSpPr>
            <p:cNvPr id="64553" name="Rectangle 40"/>
            <p:cNvSpPr>
              <a:spLocks noChangeArrowheads="1"/>
            </p:cNvSpPr>
            <p:nvPr/>
          </p:nvSpPr>
          <p:spPr bwMode="auto">
            <a:xfrm>
              <a:off x="608" y="964"/>
              <a:ext cx="277" cy="292"/>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4554" name="Rectangle 41"/>
            <p:cNvSpPr>
              <a:spLocks noChangeArrowheads="1"/>
            </p:cNvSpPr>
            <p:nvPr/>
          </p:nvSpPr>
          <p:spPr bwMode="auto">
            <a:xfrm>
              <a:off x="641" y="967"/>
              <a:ext cx="22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6</a:t>
              </a:r>
            </a:p>
          </p:txBody>
        </p:sp>
      </p:grpSp>
      <p:grpSp>
        <p:nvGrpSpPr>
          <p:cNvPr id="64544" name="Group 42"/>
          <p:cNvGrpSpPr>
            <a:grpSpLocks/>
          </p:cNvGrpSpPr>
          <p:nvPr/>
        </p:nvGrpSpPr>
        <p:grpSpPr bwMode="auto">
          <a:xfrm>
            <a:off x="8229600" y="1600200"/>
            <a:ext cx="439738" cy="500063"/>
            <a:chOff x="3888" y="1827"/>
            <a:chExt cx="277" cy="315"/>
          </a:xfrm>
        </p:grpSpPr>
        <p:sp>
          <p:nvSpPr>
            <p:cNvPr id="64550" name="Freeform 43"/>
            <p:cNvSpPr>
              <a:spLocks/>
            </p:cNvSpPr>
            <p:nvPr/>
          </p:nvSpPr>
          <p:spPr bwMode="auto">
            <a:xfrm>
              <a:off x="3931" y="1827"/>
              <a:ext cx="1" cy="7"/>
            </a:xfrm>
            <a:custGeom>
              <a:avLst/>
              <a:gdLst>
                <a:gd name="T0" fmla="*/ 0 w 1"/>
                <a:gd name="T1" fmla="*/ 0 h 7"/>
                <a:gd name="T2" fmla="*/ 0 w 1"/>
                <a:gd name="T3" fmla="*/ 0 h 7"/>
                <a:gd name="T4" fmla="*/ 0 w 1"/>
                <a:gd name="T5" fmla="*/ 6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64551" name="Rectangle 44"/>
            <p:cNvSpPr>
              <a:spLocks noChangeArrowheads="1"/>
            </p:cNvSpPr>
            <p:nvPr/>
          </p:nvSpPr>
          <p:spPr bwMode="auto">
            <a:xfrm>
              <a:off x="3888" y="1850"/>
              <a:ext cx="277" cy="292"/>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4552" name="Rectangle 45"/>
            <p:cNvSpPr>
              <a:spLocks noChangeArrowheads="1"/>
            </p:cNvSpPr>
            <p:nvPr/>
          </p:nvSpPr>
          <p:spPr bwMode="auto">
            <a:xfrm>
              <a:off x="3937" y="1855"/>
              <a:ext cx="22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1</a:t>
              </a:r>
            </a:p>
          </p:txBody>
        </p:sp>
      </p:grpSp>
      <p:grpSp>
        <p:nvGrpSpPr>
          <p:cNvPr id="64545" name="Group 46"/>
          <p:cNvGrpSpPr>
            <a:grpSpLocks/>
          </p:cNvGrpSpPr>
          <p:nvPr/>
        </p:nvGrpSpPr>
        <p:grpSpPr bwMode="auto">
          <a:xfrm>
            <a:off x="7924800" y="1524000"/>
            <a:ext cx="439738" cy="463550"/>
            <a:chOff x="1130" y="1036"/>
            <a:chExt cx="277" cy="292"/>
          </a:xfrm>
        </p:grpSpPr>
        <p:sp>
          <p:nvSpPr>
            <p:cNvPr id="64548" name="Rectangle 47"/>
            <p:cNvSpPr>
              <a:spLocks noChangeArrowheads="1"/>
            </p:cNvSpPr>
            <p:nvPr/>
          </p:nvSpPr>
          <p:spPr bwMode="auto">
            <a:xfrm>
              <a:off x="1130" y="1036"/>
              <a:ext cx="277" cy="292"/>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4549" name="Rectangle 48"/>
            <p:cNvSpPr>
              <a:spLocks noChangeArrowheads="1"/>
            </p:cNvSpPr>
            <p:nvPr/>
          </p:nvSpPr>
          <p:spPr bwMode="auto">
            <a:xfrm>
              <a:off x="1163" y="1039"/>
              <a:ext cx="22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5</a:t>
              </a:r>
            </a:p>
          </p:txBody>
        </p:sp>
      </p:grpSp>
      <p:sp>
        <p:nvSpPr>
          <p:cNvPr id="64546" name="Rectangle 49"/>
          <p:cNvSpPr>
            <a:spLocks noChangeArrowheads="1"/>
          </p:cNvSpPr>
          <p:nvPr/>
        </p:nvSpPr>
        <p:spPr bwMode="auto">
          <a:xfrm>
            <a:off x="4343400" y="3733800"/>
            <a:ext cx="889000" cy="406400"/>
          </a:xfrm>
          <a:prstGeom prst="rect">
            <a:avLst/>
          </a:prstGeom>
          <a:solidFill>
            <a:srgbClr val="C1CEFF"/>
          </a:solidFill>
          <a:ln w="12700">
            <a:solidFill>
              <a:schemeClr val="bg2"/>
            </a:solidFill>
            <a:miter lim="800000"/>
            <a:headEnd/>
            <a:tailEnd/>
          </a:ln>
        </p:spPr>
        <p:txBody>
          <a:bodyPr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i="1">
                <a:solidFill>
                  <a:srgbClr val="CC00FF"/>
                </a:solidFill>
                <a:latin typeface="Arial" charset="0"/>
              </a:rPr>
              <a:t>ack 4</a:t>
            </a:r>
          </a:p>
        </p:txBody>
      </p:sp>
      <p:sp>
        <p:nvSpPr>
          <p:cNvPr id="64547" name="Slide Number Placeholder 5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90418956-A505-1C46-B7B6-81B00F908358}" type="slidenum">
              <a:rPr lang="en-US" altLang="en-US" sz="1200">
                <a:solidFill>
                  <a:schemeClr val="tx2"/>
                </a:solidFill>
                <a:latin typeface="Arial Narrow" charset="0"/>
              </a:rPr>
              <a:pPr eaLnBrk="1" hangingPunct="1"/>
              <a:t>33</a:t>
            </a:fld>
            <a:endParaRPr lang="en-US" altLang="en-US" sz="1200">
              <a:solidFill>
                <a:schemeClr val="tx2"/>
              </a:solidFill>
              <a:latin typeface="Arial Narrow"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ChangeArrowheads="1"/>
          </p:cNvSpPr>
          <p:nvPr/>
        </p:nvSpPr>
        <p:spPr bwMode="auto">
          <a:xfrm>
            <a:off x="381000" y="1447800"/>
            <a:ext cx="8458200" cy="2743200"/>
          </a:xfrm>
          <a:prstGeom prst="rect">
            <a:avLst/>
          </a:prstGeom>
          <a:solidFill>
            <a:srgbClr val="FFFFFF"/>
          </a:solidFill>
          <a:ln w="9525">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endParaRPr>
          </a:p>
        </p:txBody>
      </p:sp>
      <p:sp>
        <p:nvSpPr>
          <p:cNvPr id="66562" name="Rectangle 3"/>
          <p:cNvSpPr>
            <a:spLocks noGrp="1" noChangeArrowheads="1"/>
          </p:cNvSpPr>
          <p:nvPr>
            <p:ph type="title"/>
          </p:nvPr>
        </p:nvSpPr>
        <p:spPr>
          <a:xfrm>
            <a:off x="304800" y="381000"/>
            <a:ext cx="8458200" cy="376238"/>
          </a:xfrm>
          <a:noFill/>
        </p:spPr>
        <p:txBody>
          <a:bodyPr lIns="90488" tIns="44450" rIns="90488" bIns="44450"/>
          <a:lstStyle/>
          <a:p>
            <a:r>
              <a:rPr lang="en-US" altLang="en-US"/>
              <a:t>Snoop Protocol: CH to MH</a:t>
            </a:r>
          </a:p>
        </p:txBody>
      </p:sp>
      <p:sp>
        <p:nvSpPr>
          <p:cNvPr id="66563" name="Line 4"/>
          <p:cNvSpPr>
            <a:spLocks noChangeShapeType="1"/>
          </p:cNvSpPr>
          <p:nvPr/>
        </p:nvSpPr>
        <p:spPr bwMode="auto">
          <a:xfrm>
            <a:off x="552450" y="3235325"/>
            <a:ext cx="365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US"/>
          </a:p>
        </p:txBody>
      </p:sp>
      <p:sp>
        <p:nvSpPr>
          <p:cNvPr id="66564" name="Line 5"/>
          <p:cNvSpPr>
            <a:spLocks noChangeShapeType="1"/>
          </p:cNvSpPr>
          <p:nvPr/>
        </p:nvSpPr>
        <p:spPr bwMode="auto">
          <a:xfrm flipH="1">
            <a:off x="1490663" y="3175000"/>
            <a:ext cx="174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US"/>
          </a:p>
        </p:txBody>
      </p:sp>
      <p:sp>
        <p:nvSpPr>
          <p:cNvPr id="66565" name="Rectangle 6"/>
          <p:cNvSpPr>
            <a:spLocks noChangeArrowheads="1"/>
          </p:cNvSpPr>
          <p:nvPr/>
        </p:nvSpPr>
        <p:spPr bwMode="auto">
          <a:xfrm>
            <a:off x="381000" y="3295650"/>
            <a:ext cx="22336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US" altLang="en-US" sz="2000" i="1">
                <a:solidFill>
                  <a:srgbClr val="000000"/>
                </a:solidFill>
                <a:latin typeface="Arial" charset="0"/>
              </a:rPr>
              <a:t>Correspondent Host</a:t>
            </a:r>
          </a:p>
        </p:txBody>
      </p:sp>
      <p:sp>
        <p:nvSpPr>
          <p:cNvPr id="66566" name="Rectangle 7"/>
          <p:cNvSpPr>
            <a:spLocks noChangeArrowheads="1"/>
          </p:cNvSpPr>
          <p:nvPr/>
        </p:nvSpPr>
        <p:spPr bwMode="auto">
          <a:xfrm>
            <a:off x="7088188" y="3279775"/>
            <a:ext cx="152241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i="1">
                <a:solidFill>
                  <a:srgbClr val="000000"/>
                </a:solidFill>
                <a:latin typeface="Arial" charset="0"/>
              </a:rPr>
              <a:t>Mobile Host</a:t>
            </a:r>
          </a:p>
        </p:txBody>
      </p:sp>
      <p:sp>
        <p:nvSpPr>
          <p:cNvPr id="66567" name="Rectangle 8"/>
          <p:cNvSpPr>
            <a:spLocks noChangeArrowheads="1"/>
          </p:cNvSpPr>
          <p:nvPr/>
        </p:nvSpPr>
        <p:spPr bwMode="auto">
          <a:xfrm>
            <a:off x="3919538" y="3340100"/>
            <a:ext cx="16208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i="1">
                <a:solidFill>
                  <a:srgbClr val="000000"/>
                </a:solidFill>
                <a:latin typeface="Arial" charset="0"/>
              </a:rPr>
              <a:t>Base Station</a:t>
            </a:r>
          </a:p>
        </p:txBody>
      </p:sp>
      <p:sp>
        <p:nvSpPr>
          <p:cNvPr id="66568" name="Line 9"/>
          <p:cNvSpPr>
            <a:spLocks noChangeShapeType="1"/>
          </p:cNvSpPr>
          <p:nvPr/>
        </p:nvSpPr>
        <p:spPr bwMode="auto">
          <a:xfrm>
            <a:off x="1600200" y="2560638"/>
            <a:ext cx="2514600" cy="1587"/>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6569" name="Freeform 10"/>
          <p:cNvSpPr>
            <a:spLocks/>
          </p:cNvSpPr>
          <p:nvPr/>
        </p:nvSpPr>
        <p:spPr bwMode="auto">
          <a:xfrm>
            <a:off x="7459663" y="5029200"/>
            <a:ext cx="1587" cy="11113"/>
          </a:xfrm>
          <a:custGeom>
            <a:avLst/>
            <a:gdLst>
              <a:gd name="T0" fmla="*/ 0 w 1"/>
              <a:gd name="T1" fmla="*/ 0 h 7"/>
              <a:gd name="T2" fmla="*/ 0 w 1"/>
              <a:gd name="T3" fmla="*/ 0 h 7"/>
              <a:gd name="T4" fmla="*/ 0 w 1"/>
              <a:gd name="T5" fmla="*/ 2147483647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grpSp>
        <p:nvGrpSpPr>
          <p:cNvPr id="66570" name="Group 11"/>
          <p:cNvGrpSpPr>
            <a:grpSpLocks/>
          </p:cNvGrpSpPr>
          <p:nvPr/>
        </p:nvGrpSpPr>
        <p:grpSpPr bwMode="auto">
          <a:xfrm>
            <a:off x="4465638" y="1676400"/>
            <a:ext cx="439737" cy="463550"/>
            <a:chOff x="608" y="964"/>
            <a:chExt cx="277" cy="292"/>
          </a:xfrm>
        </p:grpSpPr>
        <p:sp>
          <p:nvSpPr>
            <p:cNvPr id="66603" name="Rectangle 12"/>
            <p:cNvSpPr>
              <a:spLocks noChangeArrowheads="1"/>
            </p:cNvSpPr>
            <p:nvPr/>
          </p:nvSpPr>
          <p:spPr bwMode="auto">
            <a:xfrm>
              <a:off x="608" y="964"/>
              <a:ext cx="277" cy="292"/>
            </a:xfrm>
            <a:prstGeom prst="rect">
              <a:avLst/>
            </a:prstGeom>
            <a:solidFill>
              <a:schemeClr val="tx1"/>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6604" name="Rectangle 13"/>
            <p:cNvSpPr>
              <a:spLocks noChangeArrowheads="1"/>
            </p:cNvSpPr>
            <p:nvPr/>
          </p:nvSpPr>
          <p:spPr bwMode="auto">
            <a:xfrm>
              <a:off x="641" y="967"/>
              <a:ext cx="221" cy="2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6</a:t>
              </a:r>
            </a:p>
          </p:txBody>
        </p:sp>
      </p:grpSp>
      <p:sp>
        <p:nvSpPr>
          <p:cNvPr id="66571" name="Rectangle 14"/>
          <p:cNvSpPr>
            <a:spLocks noGrp="1" noChangeArrowheads="1"/>
          </p:cNvSpPr>
          <p:nvPr>
            <p:ph type="body" idx="1"/>
          </p:nvPr>
        </p:nvSpPr>
        <p:spPr>
          <a:xfrm>
            <a:off x="228600" y="4572000"/>
            <a:ext cx="8686800" cy="1981200"/>
          </a:xfrm>
          <a:noFill/>
        </p:spPr>
        <p:txBody>
          <a:bodyPr lIns="90488" tIns="44450" rIns="90488" bIns="44450"/>
          <a:lstStyle/>
          <a:p>
            <a:r>
              <a:rPr lang="en-US" altLang="en-US" sz="2800"/>
              <a:t>Clean cache on new ACK</a:t>
            </a:r>
          </a:p>
          <a:p>
            <a:pPr>
              <a:buFontTx/>
              <a:buNone/>
            </a:pPr>
            <a:endParaRPr lang="en-US" altLang="en-US" sz="2800"/>
          </a:p>
        </p:txBody>
      </p:sp>
      <p:sp>
        <p:nvSpPr>
          <p:cNvPr id="66572" name="Rectangle 15"/>
          <p:cNvSpPr>
            <a:spLocks noChangeArrowheads="1"/>
          </p:cNvSpPr>
          <p:nvPr/>
        </p:nvSpPr>
        <p:spPr bwMode="auto">
          <a:xfrm>
            <a:off x="5715000" y="1676400"/>
            <a:ext cx="16494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i="1">
                <a:solidFill>
                  <a:srgbClr val="000000"/>
                </a:solidFill>
                <a:latin typeface="Arial" charset="0"/>
              </a:rPr>
              <a:t>Snoop Agent</a:t>
            </a:r>
          </a:p>
        </p:txBody>
      </p:sp>
      <p:pic>
        <p:nvPicPr>
          <p:cNvPr id="66573" name="Picture 16" descr="Computer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96150" y="2136775"/>
            <a:ext cx="12382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4" name="Picture 17" descr="Computer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2187575"/>
            <a:ext cx="12382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5" name="Picture 18" descr="paketaro box"/>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14800" y="21336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6" name="AutoShape 19"/>
          <p:cNvSpPr>
            <a:spLocks noChangeArrowheads="1"/>
          </p:cNvSpPr>
          <p:nvPr/>
        </p:nvSpPr>
        <p:spPr bwMode="auto">
          <a:xfrm rot="-4823731">
            <a:off x="6207125" y="1670050"/>
            <a:ext cx="304800" cy="1905000"/>
          </a:xfrm>
          <a:prstGeom prst="lightningBolt">
            <a:avLst/>
          </a:prstGeom>
          <a:solidFill>
            <a:srgbClr val="FF6600"/>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6577" name="Line 20"/>
          <p:cNvSpPr>
            <a:spLocks noChangeShapeType="1"/>
          </p:cNvSpPr>
          <p:nvPr/>
        </p:nvSpPr>
        <p:spPr bwMode="auto">
          <a:xfrm flipH="1">
            <a:off x="5486400" y="1905000"/>
            <a:ext cx="2286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6578" name="Freeform 21"/>
          <p:cNvSpPr>
            <a:spLocks/>
          </p:cNvSpPr>
          <p:nvPr/>
        </p:nvSpPr>
        <p:spPr bwMode="auto">
          <a:xfrm>
            <a:off x="7313613" y="2819400"/>
            <a:ext cx="1587" cy="11113"/>
          </a:xfrm>
          <a:custGeom>
            <a:avLst/>
            <a:gdLst>
              <a:gd name="T0" fmla="*/ 0 w 1"/>
              <a:gd name="T1" fmla="*/ 0 h 7"/>
              <a:gd name="T2" fmla="*/ 0 w 1"/>
              <a:gd name="T3" fmla="*/ 0 h 7"/>
              <a:gd name="T4" fmla="*/ 0 w 1"/>
              <a:gd name="T5" fmla="*/ 2147483647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66579" name="Freeform 22"/>
          <p:cNvSpPr>
            <a:spLocks/>
          </p:cNvSpPr>
          <p:nvPr/>
        </p:nvSpPr>
        <p:spPr bwMode="auto">
          <a:xfrm>
            <a:off x="7618413" y="2743200"/>
            <a:ext cx="1587" cy="11113"/>
          </a:xfrm>
          <a:custGeom>
            <a:avLst/>
            <a:gdLst>
              <a:gd name="T0" fmla="*/ 0 w 1"/>
              <a:gd name="T1" fmla="*/ 0 h 7"/>
              <a:gd name="T2" fmla="*/ 0 w 1"/>
              <a:gd name="T3" fmla="*/ 0 h 7"/>
              <a:gd name="T4" fmla="*/ 0 w 1"/>
              <a:gd name="T5" fmla="*/ 2147483647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66580" name="Rectangle 23"/>
          <p:cNvSpPr>
            <a:spLocks noChangeArrowheads="1"/>
          </p:cNvSpPr>
          <p:nvPr/>
        </p:nvSpPr>
        <p:spPr bwMode="auto">
          <a:xfrm>
            <a:off x="8153400" y="2286000"/>
            <a:ext cx="439738" cy="463550"/>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6581" name="Rectangle 24"/>
          <p:cNvSpPr>
            <a:spLocks noChangeArrowheads="1"/>
          </p:cNvSpPr>
          <p:nvPr/>
        </p:nvSpPr>
        <p:spPr bwMode="auto">
          <a:xfrm>
            <a:off x="8229600" y="2286000"/>
            <a:ext cx="3508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2</a:t>
            </a:r>
          </a:p>
        </p:txBody>
      </p:sp>
      <p:sp>
        <p:nvSpPr>
          <p:cNvPr id="66582" name="Freeform 25"/>
          <p:cNvSpPr>
            <a:spLocks/>
          </p:cNvSpPr>
          <p:nvPr/>
        </p:nvSpPr>
        <p:spPr bwMode="auto">
          <a:xfrm>
            <a:off x="7237413" y="2743200"/>
            <a:ext cx="1587" cy="11113"/>
          </a:xfrm>
          <a:custGeom>
            <a:avLst/>
            <a:gdLst>
              <a:gd name="T0" fmla="*/ 0 w 1"/>
              <a:gd name="T1" fmla="*/ 0 h 7"/>
              <a:gd name="T2" fmla="*/ 0 w 1"/>
              <a:gd name="T3" fmla="*/ 0 h 7"/>
              <a:gd name="T4" fmla="*/ 0 w 1"/>
              <a:gd name="T5" fmla="*/ 2147483647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66583" name="Rectangle 26"/>
          <p:cNvSpPr>
            <a:spLocks noChangeArrowheads="1"/>
          </p:cNvSpPr>
          <p:nvPr/>
        </p:nvSpPr>
        <p:spPr bwMode="auto">
          <a:xfrm>
            <a:off x="8305800" y="2051050"/>
            <a:ext cx="439738" cy="463550"/>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6584" name="Rectangle 27"/>
          <p:cNvSpPr>
            <a:spLocks noChangeArrowheads="1"/>
          </p:cNvSpPr>
          <p:nvPr/>
        </p:nvSpPr>
        <p:spPr bwMode="auto">
          <a:xfrm>
            <a:off x="8305800" y="2051050"/>
            <a:ext cx="3508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3</a:t>
            </a:r>
          </a:p>
        </p:txBody>
      </p:sp>
      <p:grpSp>
        <p:nvGrpSpPr>
          <p:cNvPr id="66585" name="Group 28"/>
          <p:cNvGrpSpPr>
            <a:grpSpLocks/>
          </p:cNvGrpSpPr>
          <p:nvPr/>
        </p:nvGrpSpPr>
        <p:grpSpPr bwMode="auto">
          <a:xfrm>
            <a:off x="8229600" y="1828800"/>
            <a:ext cx="439738" cy="500063"/>
            <a:chOff x="2451" y="769"/>
            <a:chExt cx="277" cy="315"/>
          </a:xfrm>
        </p:grpSpPr>
        <p:sp>
          <p:nvSpPr>
            <p:cNvPr id="66600" name="Freeform 29"/>
            <p:cNvSpPr>
              <a:spLocks/>
            </p:cNvSpPr>
            <p:nvPr/>
          </p:nvSpPr>
          <p:spPr bwMode="auto">
            <a:xfrm>
              <a:off x="2478" y="769"/>
              <a:ext cx="1" cy="7"/>
            </a:xfrm>
            <a:custGeom>
              <a:avLst/>
              <a:gdLst>
                <a:gd name="T0" fmla="*/ 0 w 1"/>
                <a:gd name="T1" fmla="*/ 0 h 7"/>
                <a:gd name="T2" fmla="*/ 0 w 1"/>
                <a:gd name="T3" fmla="*/ 0 h 7"/>
                <a:gd name="T4" fmla="*/ 0 w 1"/>
                <a:gd name="T5" fmla="*/ 6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66601" name="Rectangle 30"/>
            <p:cNvSpPr>
              <a:spLocks noChangeArrowheads="1"/>
            </p:cNvSpPr>
            <p:nvPr/>
          </p:nvSpPr>
          <p:spPr bwMode="auto">
            <a:xfrm>
              <a:off x="2451" y="792"/>
              <a:ext cx="277" cy="292"/>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6602" name="Rectangle 31"/>
            <p:cNvSpPr>
              <a:spLocks noChangeArrowheads="1"/>
            </p:cNvSpPr>
            <p:nvPr/>
          </p:nvSpPr>
          <p:spPr bwMode="auto">
            <a:xfrm>
              <a:off x="2484" y="797"/>
              <a:ext cx="22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4</a:t>
              </a:r>
            </a:p>
          </p:txBody>
        </p:sp>
      </p:grpSp>
      <p:sp>
        <p:nvSpPr>
          <p:cNvPr id="66586" name="Rectangle 32"/>
          <p:cNvSpPr>
            <a:spLocks noChangeArrowheads="1"/>
          </p:cNvSpPr>
          <p:nvPr/>
        </p:nvSpPr>
        <p:spPr bwMode="auto">
          <a:xfrm>
            <a:off x="6350000" y="2794000"/>
            <a:ext cx="889000" cy="406400"/>
          </a:xfrm>
          <a:prstGeom prst="rect">
            <a:avLst/>
          </a:prstGeom>
          <a:solidFill>
            <a:srgbClr val="C1CEFF"/>
          </a:solidFill>
          <a:ln w="12700">
            <a:solidFill>
              <a:schemeClr val="bg2"/>
            </a:solidFill>
            <a:miter lim="800000"/>
            <a:headEnd/>
            <a:tailEnd/>
          </a:ln>
        </p:spPr>
        <p:txBody>
          <a:bodyPr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i="1">
                <a:solidFill>
                  <a:srgbClr val="CC00FF"/>
                </a:solidFill>
                <a:latin typeface="Arial" charset="0"/>
              </a:rPr>
              <a:t>ack 6</a:t>
            </a:r>
          </a:p>
        </p:txBody>
      </p:sp>
      <p:grpSp>
        <p:nvGrpSpPr>
          <p:cNvPr id="66587" name="Group 33"/>
          <p:cNvGrpSpPr>
            <a:grpSpLocks/>
          </p:cNvGrpSpPr>
          <p:nvPr/>
        </p:nvGrpSpPr>
        <p:grpSpPr bwMode="auto">
          <a:xfrm>
            <a:off x="8077200" y="1600200"/>
            <a:ext cx="439738" cy="500063"/>
            <a:chOff x="3888" y="1827"/>
            <a:chExt cx="277" cy="315"/>
          </a:xfrm>
        </p:grpSpPr>
        <p:sp>
          <p:nvSpPr>
            <p:cNvPr id="66597" name="Freeform 34"/>
            <p:cNvSpPr>
              <a:spLocks/>
            </p:cNvSpPr>
            <p:nvPr/>
          </p:nvSpPr>
          <p:spPr bwMode="auto">
            <a:xfrm>
              <a:off x="3931" y="1827"/>
              <a:ext cx="1" cy="7"/>
            </a:xfrm>
            <a:custGeom>
              <a:avLst/>
              <a:gdLst>
                <a:gd name="T0" fmla="*/ 0 w 1"/>
                <a:gd name="T1" fmla="*/ 0 h 7"/>
                <a:gd name="T2" fmla="*/ 0 w 1"/>
                <a:gd name="T3" fmla="*/ 0 h 7"/>
                <a:gd name="T4" fmla="*/ 0 w 1"/>
                <a:gd name="T5" fmla="*/ 6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66598" name="Rectangle 35"/>
            <p:cNvSpPr>
              <a:spLocks noChangeArrowheads="1"/>
            </p:cNvSpPr>
            <p:nvPr/>
          </p:nvSpPr>
          <p:spPr bwMode="auto">
            <a:xfrm>
              <a:off x="3888" y="1850"/>
              <a:ext cx="277" cy="292"/>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6599" name="Rectangle 36"/>
            <p:cNvSpPr>
              <a:spLocks noChangeArrowheads="1"/>
            </p:cNvSpPr>
            <p:nvPr/>
          </p:nvSpPr>
          <p:spPr bwMode="auto">
            <a:xfrm>
              <a:off x="3937" y="1855"/>
              <a:ext cx="22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1</a:t>
              </a:r>
            </a:p>
          </p:txBody>
        </p:sp>
      </p:grpSp>
      <p:grpSp>
        <p:nvGrpSpPr>
          <p:cNvPr id="66588" name="Group 37"/>
          <p:cNvGrpSpPr>
            <a:grpSpLocks/>
          </p:cNvGrpSpPr>
          <p:nvPr/>
        </p:nvGrpSpPr>
        <p:grpSpPr bwMode="auto">
          <a:xfrm>
            <a:off x="7924800" y="1524000"/>
            <a:ext cx="439738" cy="463550"/>
            <a:chOff x="1130" y="1036"/>
            <a:chExt cx="277" cy="292"/>
          </a:xfrm>
        </p:grpSpPr>
        <p:sp>
          <p:nvSpPr>
            <p:cNvPr id="66595" name="Rectangle 38"/>
            <p:cNvSpPr>
              <a:spLocks noChangeArrowheads="1"/>
            </p:cNvSpPr>
            <p:nvPr/>
          </p:nvSpPr>
          <p:spPr bwMode="auto">
            <a:xfrm>
              <a:off x="1130" y="1036"/>
              <a:ext cx="277" cy="292"/>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6596" name="Rectangle 39"/>
            <p:cNvSpPr>
              <a:spLocks noChangeArrowheads="1"/>
            </p:cNvSpPr>
            <p:nvPr/>
          </p:nvSpPr>
          <p:spPr bwMode="auto">
            <a:xfrm>
              <a:off x="1163" y="1039"/>
              <a:ext cx="22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5</a:t>
              </a:r>
            </a:p>
          </p:txBody>
        </p:sp>
      </p:grpSp>
      <p:grpSp>
        <p:nvGrpSpPr>
          <p:cNvPr id="66589" name="Group 40"/>
          <p:cNvGrpSpPr>
            <a:grpSpLocks/>
          </p:cNvGrpSpPr>
          <p:nvPr/>
        </p:nvGrpSpPr>
        <p:grpSpPr bwMode="auto">
          <a:xfrm>
            <a:off x="7696200" y="1524000"/>
            <a:ext cx="439738" cy="463550"/>
            <a:chOff x="608" y="964"/>
            <a:chExt cx="277" cy="292"/>
          </a:xfrm>
        </p:grpSpPr>
        <p:sp>
          <p:nvSpPr>
            <p:cNvPr id="66593" name="Rectangle 41"/>
            <p:cNvSpPr>
              <a:spLocks noChangeArrowheads="1"/>
            </p:cNvSpPr>
            <p:nvPr/>
          </p:nvSpPr>
          <p:spPr bwMode="auto">
            <a:xfrm>
              <a:off x="608" y="964"/>
              <a:ext cx="277" cy="292"/>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6594" name="Rectangle 42"/>
            <p:cNvSpPr>
              <a:spLocks noChangeArrowheads="1"/>
            </p:cNvSpPr>
            <p:nvPr/>
          </p:nvSpPr>
          <p:spPr bwMode="auto">
            <a:xfrm>
              <a:off x="641" y="967"/>
              <a:ext cx="22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6</a:t>
              </a:r>
            </a:p>
          </p:txBody>
        </p:sp>
      </p:grpSp>
      <p:sp>
        <p:nvSpPr>
          <p:cNvPr id="66590" name="Rectangle 43"/>
          <p:cNvSpPr>
            <a:spLocks noChangeArrowheads="1"/>
          </p:cNvSpPr>
          <p:nvPr/>
        </p:nvSpPr>
        <p:spPr bwMode="auto">
          <a:xfrm>
            <a:off x="4343400" y="3733800"/>
            <a:ext cx="889000" cy="406400"/>
          </a:xfrm>
          <a:prstGeom prst="rect">
            <a:avLst/>
          </a:prstGeom>
          <a:solidFill>
            <a:srgbClr val="C1CEFF"/>
          </a:solidFill>
          <a:ln w="12700">
            <a:solidFill>
              <a:schemeClr val="bg2"/>
            </a:solidFill>
            <a:miter lim="800000"/>
            <a:headEnd/>
            <a:tailEnd/>
          </a:ln>
        </p:spPr>
        <p:txBody>
          <a:bodyPr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i="1">
                <a:solidFill>
                  <a:srgbClr val="CC00FF"/>
                </a:solidFill>
                <a:latin typeface="Arial" charset="0"/>
              </a:rPr>
              <a:t>ack 5</a:t>
            </a:r>
          </a:p>
        </p:txBody>
      </p:sp>
      <p:sp>
        <p:nvSpPr>
          <p:cNvPr id="66591" name="Rectangle 44"/>
          <p:cNvSpPr>
            <a:spLocks noChangeArrowheads="1"/>
          </p:cNvSpPr>
          <p:nvPr/>
        </p:nvSpPr>
        <p:spPr bwMode="auto">
          <a:xfrm>
            <a:off x="2438400" y="2743200"/>
            <a:ext cx="889000" cy="406400"/>
          </a:xfrm>
          <a:prstGeom prst="rect">
            <a:avLst/>
          </a:prstGeom>
          <a:solidFill>
            <a:srgbClr val="C1CEFF"/>
          </a:solidFill>
          <a:ln w="12700">
            <a:solidFill>
              <a:schemeClr val="bg2"/>
            </a:solidFill>
            <a:miter lim="800000"/>
            <a:headEnd/>
            <a:tailEnd/>
          </a:ln>
        </p:spPr>
        <p:txBody>
          <a:bodyPr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i="1">
                <a:solidFill>
                  <a:srgbClr val="CC00FF"/>
                </a:solidFill>
                <a:latin typeface="Arial" charset="0"/>
              </a:rPr>
              <a:t>ack 4</a:t>
            </a:r>
          </a:p>
        </p:txBody>
      </p:sp>
      <p:sp>
        <p:nvSpPr>
          <p:cNvPr id="66592" name="Slide Number Placeholder 4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BC6102BD-365F-D440-90DE-A43EC609AB12}" type="slidenum">
              <a:rPr lang="en-US" altLang="en-US" sz="1200">
                <a:solidFill>
                  <a:schemeClr val="tx2"/>
                </a:solidFill>
                <a:latin typeface="Arial Narrow" charset="0"/>
              </a:rPr>
              <a:pPr eaLnBrk="1" hangingPunct="1"/>
              <a:t>34</a:t>
            </a:fld>
            <a:endParaRPr lang="en-US" altLang="en-US" sz="1200">
              <a:solidFill>
                <a:schemeClr val="tx2"/>
              </a:solidFill>
              <a:latin typeface="Arial Narrow"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ChangeArrowheads="1"/>
          </p:cNvSpPr>
          <p:nvPr/>
        </p:nvSpPr>
        <p:spPr bwMode="auto">
          <a:xfrm>
            <a:off x="381000" y="1447800"/>
            <a:ext cx="8458200" cy="2743200"/>
          </a:xfrm>
          <a:prstGeom prst="rect">
            <a:avLst/>
          </a:prstGeom>
          <a:solidFill>
            <a:srgbClr val="FFFFFF"/>
          </a:solidFill>
          <a:ln w="9525">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endParaRPr>
          </a:p>
        </p:txBody>
      </p:sp>
      <p:sp>
        <p:nvSpPr>
          <p:cNvPr id="68610" name="Rectangle 3"/>
          <p:cNvSpPr>
            <a:spLocks noGrp="1" noChangeArrowheads="1"/>
          </p:cNvSpPr>
          <p:nvPr>
            <p:ph type="title"/>
          </p:nvPr>
        </p:nvSpPr>
        <p:spPr>
          <a:xfrm>
            <a:off x="304800" y="381000"/>
            <a:ext cx="8458200" cy="376238"/>
          </a:xfrm>
          <a:noFill/>
        </p:spPr>
        <p:txBody>
          <a:bodyPr lIns="90488" tIns="44450" rIns="90488" bIns="44450"/>
          <a:lstStyle/>
          <a:p>
            <a:r>
              <a:rPr lang="en-US" altLang="en-US"/>
              <a:t>Snoop Protocol: CH to MH</a:t>
            </a:r>
          </a:p>
        </p:txBody>
      </p:sp>
      <p:sp>
        <p:nvSpPr>
          <p:cNvPr id="68611" name="Line 4"/>
          <p:cNvSpPr>
            <a:spLocks noChangeShapeType="1"/>
          </p:cNvSpPr>
          <p:nvPr/>
        </p:nvSpPr>
        <p:spPr bwMode="auto">
          <a:xfrm>
            <a:off x="552450" y="3235325"/>
            <a:ext cx="3651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US"/>
          </a:p>
        </p:txBody>
      </p:sp>
      <p:sp>
        <p:nvSpPr>
          <p:cNvPr id="68612" name="Line 5"/>
          <p:cNvSpPr>
            <a:spLocks noChangeShapeType="1"/>
          </p:cNvSpPr>
          <p:nvPr/>
        </p:nvSpPr>
        <p:spPr bwMode="auto">
          <a:xfrm flipH="1">
            <a:off x="1490663" y="3175000"/>
            <a:ext cx="174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en-US"/>
          </a:p>
        </p:txBody>
      </p:sp>
      <p:sp>
        <p:nvSpPr>
          <p:cNvPr id="68613" name="Rectangle 6"/>
          <p:cNvSpPr>
            <a:spLocks noChangeArrowheads="1"/>
          </p:cNvSpPr>
          <p:nvPr/>
        </p:nvSpPr>
        <p:spPr bwMode="auto">
          <a:xfrm>
            <a:off x="381000" y="3295650"/>
            <a:ext cx="22336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a:r>
              <a:rPr lang="en-US" altLang="en-US" sz="2000" i="1">
                <a:solidFill>
                  <a:srgbClr val="000000"/>
                </a:solidFill>
                <a:latin typeface="Arial" charset="0"/>
              </a:rPr>
              <a:t>Correspondent Host</a:t>
            </a:r>
          </a:p>
        </p:txBody>
      </p:sp>
      <p:sp>
        <p:nvSpPr>
          <p:cNvPr id="68614" name="Rectangle 7"/>
          <p:cNvSpPr>
            <a:spLocks noChangeArrowheads="1"/>
          </p:cNvSpPr>
          <p:nvPr/>
        </p:nvSpPr>
        <p:spPr bwMode="auto">
          <a:xfrm>
            <a:off x="7088188" y="3279775"/>
            <a:ext cx="152241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i="1">
                <a:solidFill>
                  <a:srgbClr val="000000"/>
                </a:solidFill>
                <a:latin typeface="Arial" charset="0"/>
              </a:rPr>
              <a:t>Mobile Host</a:t>
            </a:r>
          </a:p>
        </p:txBody>
      </p:sp>
      <p:sp>
        <p:nvSpPr>
          <p:cNvPr id="68615" name="Rectangle 8"/>
          <p:cNvSpPr>
            <a:spLocks noChangeArrowheads="1"/>
          </p:cNvSpPr>
          <p:nvPr/>
        </p:nvSpPr>
        <p:spPr bwMode="auto">
          <a:xfrm>
            <a:off x="3919538" y="3340100"/>
            <a:ext cx="16208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i="1">
                <a:solidFill>
                  <a:srgbClr val="000000"/>
                </a:solidFill>
                <a:latin typeface="Arial" charset="0"/>
              </a:rPr>
              <a:t>Base Station</a:t>
            </a:r>
          </a:p>
        </p:txBody>
      </p:sp>
      <p:sp>
        <p:nvSpPr>
          <p:cNvPr id="68616" name="Line 9"/>
          <p:cNvSpPr>
            <a:spLocks noChangeShapeType="1"/>
          </p:cNvSpPr>
          <p:nvPr/>
        </p:nvSpPr>
        <p:spPr bwMode="auto">
          <a:xfrm>
            <a:off x="1600200" y="2560638"/>
            <a:ext cx="2514600" cy="1587"/>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8617" name="Freeform 10"/>
          <p:cNvSpPr>
            <a:spLocks/>
          </p:cNvSpPr>
          <p:nvPr/>
        </p:nvSpPr>
        <p:spPr bwMode="auto">
          <a:xfrm>
            <a:off x="7459663" y="5029200"/>
            <a:ext cx="1587" cy="11113"/>
          </a:xfrm>
          <a:custGeom>
            <a:avLst/>
            <a:gdLst>
              <a:gd name="T0" fmla="*/ 0 w 1"/>
              <a:gd name="T1" fmla="*/ 0 h 7"/>
              <a:gd name="T2" fmla="*/ 0 w 1"/>
              <a:gd name="T3" fmla="*/ 0 h 7"/>
              <a:gd name="T4" fmla="*/ 0 w 1"/>
              <a:gd name="T5" fmla="*/ 2147483647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68618" name="Rectangle 11"/>
          <p:cNvSpPr>
            <a:spLocks noGrp="1" noChangeArrowheads="1"/>
          </p:cNvSpPr>
          <p:nvPr>
            <p:ph type="body" idx="1"/>
          </p:nvPr>
        </p:nvSpPr>
        <p:spPr>
          <a:xfrm>
            <a:off x="228600" y="4572000"/>
            <a:ext cx="8686800" cy="1981200"/>
          </a:xfrm>
          <a:noFill/>
        </p:spPr>
        <p:txBody>
          <a:bodyPr lIns="90488" tIns="44450" rIns="90488" bIns="44450"/>
          <a:lstStyle/>
          <a:p>
            <a:pPr>
              <a:spcBef>
                <a:spcPct val="0"/>
              </a:spcBef>
              <a:buClrTx/>
            </a:pPr>
            <a:r>
              <a:rPr lang="en-US" altLang="en-US" sz="2800"/>
              <a:t>Active soft state agent at base station </a:t>
            </a:r>
          </a:p>
          <a:p>
            <a:pPr>
              <a:spcBef>
                <a:spcPct val="0"/>
              </a:spcBef>
              <a:buClrTx/>
            </a:pPr>
            <a:r>
              <a:rPr lang="en-US" altLang="en-US" sz="2800"/>
              <a:t>Transport-aware reliable link protocol </a:t>
            </a:r>
          </a:p>
          <a:p>
            <a:pPr>
              <a:spcBef>
                <a:spcPct val="0"/>
              </a:spcBef>
              <a:buClrTx/>
            </a:pPr>
            <a:r>
              <a:rPr lang="en-US" altLang="en-US" sz="2800"/>
              <a:t>Preserves end-to-end semantics</a:t>
            </a:r>
          </a:p>
        </p:txBody>
      </p:sp>
      <p:sp>
        <p:nvSpPr>
          <p:cNvPr id="68619" name="Rectangle 12"/>
          <p:cNvSpPr>
            <a:spLocks noChangeArrowheads="1"/>
          </p:cNvSpPr>
          <p:nvPr/>
        </p:nvSpPr>
        <p:spPr bwMode="auto">
          <a:xfrm>
            <a:off x="5715000" y="1676400"/>
            <a:ext cx="16494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i="1">
                <a:solidFill>
                  <a:srgbClr val="000000"/>
                </a:solidFill>
                <a:latin typeface="Arial" charset="0"/>
              </a:rPr>
              <a:t>Snoop Agent</a:t>
            </a:r>
          </a:p>
        </p:txBody>
      </p:sp>
      <p:pic>
        <p:nvPicPr>
          <p:cNvPr id="68620" name="Picture 13" descr="Computer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96150" y="2136775"/>
            <a:ext cx="12382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1" name="Picture 14" descr="Computer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2187575"/>
            <a:ext cx="12382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2" name="Picture 15" descr="paketaro box"/>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14800" y="21336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3" name="AutoShape 16"/>
          <p:cNvSpPr>
            <a:spLocks noChangeArrowheads="1"/>
          </p:cNvSpPr>
          <p:nvPr/>
        </p:nvSpPr>
        <p:spPr bwMode="auto">
          <a:xfrm rot="-4823731">
            <a:off x="6207125" y="1670050"/>
            <a:ext cx="304800" cy="1905000"/>
          </a:xfrm>
          <a:prstGeom prst="lightningBolt">
            <a:avLst/>
          </a:prstGeom>
          <a:solidFill>
            <a:srgbClr val="FF6600"/>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8624" name="Line 17"/>
          <p:cNvSpPr>
            <a:spLocks noChangeShapeType="1"/>
          </p:cNvSpPr>
          <p:nvPr/>
        </p:nvSpPr>
        <p:spPr bwMode="auto">
          <a:xfrm flipH="1">
            <a:off x="5486400" y="1905000"/>
            <a:ext cx="2286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68625" name="Freeform 18"/>
          <p:cNvSpPr>
            <a:spLocks/>
          </p:cNvSpPr>
          <p:nvPr/>
        </p:nvSpPr>
        <p:spPr bwMode="auto">
          <a:xfrm>
            <a:off x="7313613" y="2819400"/>
            <a:ext cx="1587" cy="11113"/>
          </a:xfrm>
          <a:custGeom>
            <a:avLst/>
            <a:gdLst>
              <a:gd name="T0" fmla="*/ 0 w 1"/>
              <a:gd name="T1" fmla="*/ 0 h 7"/>
              <a:gd name="T2" fmla="*/ 0 w 1"/>
              <a:gd name="T3" fmla="*/ 0 h 7"/>
              <a:gd name="T4" fmla="*/ 0 w 1"/>
              <a:gd name="T5" fmla="*/ 2147483647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68626" name="Freeform 19"/>
          <p:cNvSpPr>
            <a:spLocks/>
          </p:cNvSpPr>
          <p:nvPr/>
        </p:nvSpPr>
        <p:spPr bwMode="auto">
          <a:xfrm>
            <a:off x="7618413" y="2743200"/>
            <a:ext cx="1587" cy="11113"/>
          </a:xfrm>
          <a:custGeom>
            <a:avLst/>
            <a:gdLst>
              <a:gd name="T0" fmla="*/ 0 w 1"/>
              <a:gd name="T1" fmla="*/ 0 h 7"/>
              <a:gd name="T2" fmla="*/ 0 w 1"/>
              <a:gd name="T3" fmla="*/ 0 h 7"/>
              <a:gd name="T4" fmla="*/ 0 w 1"/>
              <a:gd name="T5" fmla="*/ 2147483647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68627" name="Rectangle 20"/>
          <p:cNvSpPr>
            <a:spLocks noChangeArrowheads="1"/>
          </p:cNvSpPr>
          <p:nvPr/>
        </p:nvSpPr>
        <p:spPr bwMode="auto">
          <a:xfrm>
            <a:off x="8153400" y="2286000"/>
            <a:ext cx="439738" cy="463550"/>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8628" name="Rectangle 21"/>
          <p:cNvSpPr>
            <a:spLocks noChangeArrowheads="1"/>
          </p:cNvSpPr>
          <p:nvPr/>
        </p:nvSpPr>
        <p:spPr bwMode="auto">
          <a:xfrm>
            <a:off x="8229600" y="2286000"/>
            <a:ext cx="3508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2</a:t>
            </a:r>
          </a:p>
        </p:txBody>
      </p:sp>
      <p:sp>
        <p:nvSpPr>
          <p:cNvPr id="68629" name="Freeform 22"/>
          <p:cNvSpPr>
            <a:spLocks/>
          </p:cNvSpPr>
          <p:nvPr/>
        </p:nvSpPr>
        <p:spPr bwMode="auto">
          <a:xfrm>
            <a:off x="7237413" y="2743200"/>
            <a:ext cx="1587" cy="11113"/>
          </a:xfrm>
          <a:custGeom>
            <a:avLst/>
            <a:gdLst>
              <a:gd name="T0" fmla="*/ 0 w 1"/>
              <a:gd name="T1" fmla="*/ 0 h 7"/>
              <a:gd name="T2" fmla="*/ 0 w 1"/>
              <a:gd name="T3" fmla="*/ 0 h 7"/>
              <a:gd name="T4" fmla="*/ 0 w 1"/>
              <a:gd name="T5" fmla="*/ 2147483647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68630" name="Rectangle 23"/>
          <p:cNvSpPr>
            <a:spLocks noChangeArrowheads="1"/>
          </p:cNvSpPr>
          <p:nvPr/>
        </p:nvSpPr>
        <p:spPr bwMode="auto">
          <a:xfrm>
            <a:off x="8305800" y="2051050"/>
            <a:ext cx="439738" cy="463550"/>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8631" name="Rectangle 24"/>
          <p:cNvSpPr>
            <a:spLocks noChangeArrowheads="1"/>
          </p:cNvSpPr>
          <p:nvPr/>
        </p:nvSpPr>
        <p:spPr bwMode="auto">
          <a:xfrm>
            <a:off x="8305800" y="2051050"/>
            <a:ext cx="35083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3</a:t>
            </a:r>
          </a:p>
        </p:txBody>
      </p:sp>
      <p:grpSp>
        <p:nvGrpSpPr>
          <p:cNvPr id="68632" name="Group 25"/>
          <p:cNvGrpSpPr>
            <a:grpSpLocks/>
          </p:cNvGrpSpPr>
          <p:nvPr/>
        </p:nvGrpSpPr>
        <p:grpSpPr bwMode="auto">
          <a:xfrm>
            <a:off x="8229600" y="1828800"/>
            <a:ext cx="439738" cy="500063"/>
            <a:chOff x="2451" y="769"/>
            <a:chExt cx="277" cy="315"/>
          </a:xfrm>
        </p:grpSpPr>
        <p:sp>
          <p:nvSpPr>
            <p:cNvPr id="68655" name="Freeform 26"/>
            <p:cNvSpPr>
              <a:spLocks/>
            </p:cNvSpPr>
            <p:nvPr/>
          </p:nvSpPr>
          <p:spPr bwMode="auto">
            <a:xfrm>
              <a:off x="2478" y="769"/>
              <a:ext cx="1" cy="7"/>
            </a:xfrm>
            <a:custGeom>
              <a:avLst/>
              <a:gdLst>
                <a:gd name="T0" fmla="*/ 0 w 1"/>
                <a:gd name="T1" fmla="*/ 0 h 7"/>
                <a:gd name="T2" fmla="*/ 0 w 1"/>
                <a:gd name="T3" fmla="*/ 0 h 7"/>
                <a:gd name="T4" fmla="*/ 0 w 1"/>
                <a:gd name="T5" fmla="*/ 6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68656" name="Rectangle 27"/>
            <p:cNvSpPr>
              <a:spLocks noChangeArrowheads="1"/>
            </p:cNvSpPr>
            <p:nvPr/>
          </p:nvSpPr>
          <p:spPr bwMode="auto">
            <a:xfrm>
              <a:off x="2451" y="792"/>
              <a:ext cx="277" cy="292"/>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8657" name="Rectangle 28"/>
            <p:cNvSpPr>
              <a:spLocks noChangeArrowheads="1"/>
            </p:cNvSpPr>
            <p:nvPr/>
          </p:nvSpPr>
          <p:spPr bwMode="auto">
            <a:xfrm>
              <a:off x="2484" y="797"/>
              <a:ext cx="22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4</a:t>
              </a:r>
            </a:p>
          </p:txBody>
        </p:sp>
      </p:grpSp>
      <p:sp>
        <p:nvSpPr>
          <p:cNvPr id="68633" name="Rectangle 29"/>
          <p:cNvSpPr>
            <a:spLocks noChangeArrowheads="1"/>
          </p:cNvSpPr>
          <p:nvPr/>
        </p:nvSpPr>
        <p:spPr bwMode="auto">
          <a:xfrm>
            <a:off x="4267200" y="3657600"/>
            <a:ext cx="889000" cy="406400"/>
          </a:xfrm>
          <a:prstGeom prst="rect">
            <a:avLst/>
          </a:prstGeom>
          <a:solidFill>
            <a:srgbClr val="C1CEFF"/>
          </a:solidFill>
          <a:ln w="12700">
            <a:solidFill>
              <a:schemeClr val="bg2"/>
            </a:solidFill>
            <a:miter lim="800000"/>
            <a:headEnd/>
            <a:tailEnd/>
          </a:ln>
        </p:spPr>
        <p:txBody>
          <a:bodyPr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i="1">
                <a:solidFill>
                  <a:srgbClr val="CC00FF"/>
                </a:solidFill>
                <a:latin typeface="Arial" charset="0"/>
              </a:rPr>
              <a:t>ack 6</a:t>
            </a:r>
          </a:p>
        </p:txBody>
      </p:sp>
      <p:grpSp>
        <p:nvGrpSpPr>
          <p:cNvPr id="68634" name="Group 30"/>
          <p:cNvGrpSpPr>
            <a:grpSpLocks/>
          </p:cNvGrpSpPr>
          <p:nvPr/>
        </p:nvGrpSpPr>
        <p:grpSpPr bwMode="auto">
          <a:xfrm>
            <a:off x="8077200" y="1600200"/>
            <a:ext cx="439738" cy="500063"/>
            <a:chOff x="3888" y="1827"/>
            <a:chExt cx="277" cy="315"/>
          </a:xfrm>
        </p:grpSpPr>
        <p:sp>
          <p:nvSpPr>
            <p:cNvPr id="68652" name="Freeform 31"/>
            <p:cNvSpPr>
              <a:spLocks/>
            </p:cNvSpPr>
            <p:nvPr/>
          </p:nvSpPr>
          <p:spPr bwMode="auto">
            <a:xfrm>
              <a:off x="3931" y="1827"/>
              <a:ext cx="1" cy="7"/>
            </a:xfrm>
            <a:custGeom>
              <a:avLst/>
              <a:gdLst>
                <a:gd name="T0" fmla="*/ 0 w 1"/>
                <a:gd name="T1" fmla="*/ 0 h 7"/>
                <a:gd name="T2" fmla="*/ 0 w 1"/>
                <a:gd name="T3" fmla="*/ 0 h 7"/>
                <a:gd name="T4" fmla="*/ 0 w 1"/>
                <a:gd name="T5" fmla="*/ 6 h 7"/>
                <a:gd name="T6" fmla="*/ 0 w 1"/>
                <a:gd name="T7" fmla="*/ 0 h 7"/>
                <a:gd name="T8" fmla="*/ 0 60000 65536"/>
                <a:gd name="T9" fmla="*/ 0 60000 65536"/>
                <a:gd name="T10" fmla="*/ 0 60000 65536"/>
                <a:gd name="T11" fmla="*/ 0 60000 65536"/>
                <a:gd name="T12" fmla="*/ 0 w 1"/>
                <a:gd name="T13" fmla="*/ 0 h 7"/>
                <a:gd name="T14" fmla="*/ 1 w 1"/>
                <a:gd name="T15" fmla="*/ 7 h 7"/>
              </a:gdLst>
              <a:ahLst/>
              <a:cxnLst>
                <a:cxn ang="T8">
                  <a:pos x="T0" y="T1"/>
                </a:cxn>
                <a:cxn ang="T9">
                  <a:pos x="T2" y="T3"/>
                </a:cxn>
                <a:cxn ang="T10">
                  <a:pos x="T4" y="T5"/>
                </a:cxn>
                <a:cxn ang="T11">
                  <a:pos x="T6" y="T7"/>
                </a:cxn>
              </a:cxnLst>
              <a:rect l="T12" t="T13" r="T14" b="T15"/>
              <a:pathLst>
                <a:path w="1" h="7">
                  <a:moveTo>
                    <a:pt x="0" y="0"/>
                  </a:moveTo>
                  <a:lnTo>
                    <a:pt x="0" y="0"/>
                  </a:lnTo>
                  <a:lnTo>
                    <a:pt x="0" y="6"/>
                  </a:lnTo>
                  <a:lnTo>
                    <a:pt x="0"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p>
          </p:txBody>
        </p:sp>
        <p:sp>
          <p:nvSpPr>
            <p:cNvPr id="68653" name="Rectangle 32"/>
            <p:cNvSpPr>
              <a:spLocks noChangeArrowheads="1"/>
            </p:cNvSpPr>
            <p:nvPr/>
          </p:nvSpPr>
          <p:spPr bwMode="auto">
            <a:xfrm>
              <a:off x="3888" y="1850"/>
              <a:ext cx="277" cy="292"/>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8654" name="Rectangle 33"/>
            <p:cNvSpPr>
              <a:spLocks noChangeArrowheads="1"/>
            </p:cNvSpPr>
            <p:nvPr/>
          </p:nvSpPr>
          <p:spPr bwMode="auto">
            <a:xfrm>
              <a:off x="3937" y="1855"/>
              <a:ext cx="22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1</a:t>
              </a:r>
            </a:p>
          </p:txBody>
        </p:sp>
      </p:grpSp>
      <p:grpSp>
        <p:nvGrpSpPr>
          <p:cNvPr id="68635" name="Group 34"/>
          <p:cNvGrpSpPr>
            <a:grpSpLocks/>
          </p:cNvGrpSpPr>
          <p:nvPr/>
        </p:nvGrpSpPr>
        <p:grpSpPr bwMode="auto">
          <a:xfrm>
            <a:off x="7924800" y="1524000"/>
            <a:ext cx="439738" cy="463550"/>
            <a:chOff x="1130" y="1036"/>
            <a:chExt cx="277" cy="292"/>
          </a:xfrm>
        </p:grpSpPr>
        <p:sp>
          <p:nvSpPr>
            <p:cNvPr id="68650" name="Rectangle 35"/>
            <p:cNvSpPr>
              <a:spLocks noChangeArrowheads="1"/>
            </p:cNvSpPr>
            <p:nvPr/>
          </p:nvSpPr>
          <p:spPr bwMode="auto">
            <a:xfrm>
              <a:off x="1130" y="1036"/>
              <a:ext cx="277" cy="292"/>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8651" name="Rectangle 36"/>
            <p:cNvSpPr>
              <a:spLocks noChangeArrowheads="1"/>
            </p:cNvSpPr>
            <p:nvPr/>
          </p:nvSpPr>
          <p:spPr bwMode="auto">
            <a:xfrm>
              <a:off x="1163" y="1039"/>
              <a:ext cx="22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5</a:t>
              </a:r>
            </a:p>
          </p:txBody>
        </p:sp>
      </p:grpSp>
      <p:grpSp>
        <p:nvGrpSpPr>
          <p:cNvPr id="68636" name="Group 37"/>
          <p:cNvGrpSpPr>
            <a:grpSpLocks/>
          </p:cNvGrpSpPr>
          <p:nvPr/>
        </p:nvGrpSpPr>
        <p:grpSpPr bwMode="auto">
          <a:xfrm>
            <a:off x="7696200" y="1524000"/>
            <a:ext cx="439738" cy="463550"/>
            <a:chOff x="608" y="964"/>
            <a:chExt cx="277" cy="292"/>
          </a:xfrm>
        </p:grpSpPr>
        <p:sp>
          <p:nvSpPr>
            <p:cNvPr id="68648" name="Rectangle 38"/>
            <p:cNvSpPr>
              <a:spLocks noChangeArrowheads="1"/>
            </p:cNvSpPr>
            <p:nvPr/>
          </p:nvSpPr>
          <p:spPr bwMode="auto">
            <a:xfrm>
              <a:off x="608" y="964"/>
              <a:ext cx="277" cy="292"/>
            </a:xfrm>
            <a:prstGeom prst="rect">
              <a:avLst/>
            </a:prstGeom>
            <a:solidFill>
              <a:srgbClr val="BC3700"/>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8649" name="Rectangle 39"/>
            <p:cNvSpPr>
              <a:spLocks noChangeArrowheads="1"/>
            </p:cNvSpPr>
            <p:nvPr/>
          </p:nvSpPr>
          <p:spPr bwMode="auto">
            <a:xfrm>
              <a:off x="641" y="967"/>
              <a:ext cx="221"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6</a:t>
              </a:r>
            </a:p>
          </p:txBody>
        </p:sp>
      </p:grpSp>
      <p:grpSp>
        <p:nvGrpSpPr>
          <p:cNvPr id="68637" name="Group 40"/>
          <p:cNvGrpSpPr>
            <a:grpSpLocks/>
          </p:cNvGrpSpPr>
          <p:nvPr/>
        </p:nvGrpSpPr>
        <p:grpSpPr bwMode="auto">
          <a:xfrm>
            <a:off x="1143000" y="1676400"/>
            <a:ext cx="439738" cy="463550"/>
            <a:chOff x="608" y="964"/>
            <a:chExt cx="277" cy="292"/>
          </a:xfrm>
        </p:grpSpPr>
        <p:sp>
          <p:nvSpPr>
            <p:cNvPr id="68646" name="Rectangle 41"/>
            <p:cNvSpPr>
              <a:spLocks noChangeArrowheads="1"/>
            </p:cNvSpPr>
            <p:nvPr/>
          </p:nvSpPr>
          <p:spPr bwMode="auto">
            <a:xfrm>
              <a:off x="608" y="964"/>
              <a:ext cx="277" cy="292"/>
            </a:xfrm>
            <a:prstGeom prst="rect">
              <a:avLst/>
            </a:prstGeom>
            <a:solidFill>
              <a:schemeClr val="tx1"/>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8647" name="Rectangle 42"/>
            <p:cNvSpPr>
              <a:spLocks noChangeArrowheads="1"/>
            </p:cNvSpPr>
            <p:nvPr/>
          </p:nvSpPr>
          <p:spPr bwMode="auto">
            <a:xfrm>
              <a:off x="641" y="967"/>
              <a:ext cx="221" cy="2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9</a:t>
              </a:r>
            </a:p>
          </p:txBody>
        </p:sp>
      </p:grpSp>
      <p:grpSp>
        <p:nvGrpSpPr>
          <p:cNvPr id="68638" name="Group 43"/>
          <p:cNvGrpSpPr>
            <a:grpSpLocks/>
          </p:cNvGrpSpPr>
          <p:nvPr/>
        </p:nvGrpSpPr>
        <p:grpSpPr bwMode="auto">
          <a:xfrm>
            <a:off x="2971800" y="1981200"/>
            <a:ext cx="439738" cy="463550"/>
            <a:chOff x="608" y="964"/>
            <a:chExt cx="277" cy="292"/>
          </a:xfrm>
        </p:grpSpPr>
        <p:sp>
          <p:nvSpPr>
            <p:cNvPr id="68644" name="Rectangle 44"/>
            <p:cNvSpPr>
              <a:spLocks noChangeArrowheads="1"/>
            </p:cNvSpPr>
            <p:nvPr/>
          </p:nvSpPr>
          <p:spPr bwMode="auto">
            <a:xfrm>
              <a:off x="608" y="964"/>
              <a:ext cx="277" cy="292"/>
            </a:xfrm>
            <a:prstGeom prst="rect">
              <a:avLst/>
            </a:prstGeom>
            <a:solidFill>
              <a:schemeClr val="tx1"/>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8645" name="Rectangle 45"/>
            <p:cNvSpPr>
              <a:spLocks noChangeArrowheads="1"/>
            </p:cNvSpPr>
            <p:nvPr/>
          </p:nvSpPr>
          <p:spPr bwMode="auto">
            <a:xfrm>
              <a:off x="641" y="967"/>
              <a:ext cx="221" cy="2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7</a:t>
              </a:r>
            </a:p>
          </p:txBody>
        </p:sp>
      </p:grpSp>
      <p:grpSp>
        <p:nvGrpSpPr>
          <p:cNvPr id="68639" name="Group 46"/>
          <p:cNvGrpSpPr>
            <a:grpSpLocks/>
          </p:cNvGrpSpPr>
          <p:nvPr/>
        </p:nvGrpSpPr>
        <p:grpSpPr bwMode="auto">
          <a:xfrm>
            <a:off x="2057400" y="1981200"/>
            <a:ext cx="439738" cy="463550"/>
            <a:chOff x="608" y="964"/>
            <a:chExt cx="277" cy="292"/>
          </a:xfrm>
        </p:grpSpPr>
        <p:sp>
          <p:nvSpPr>
            <p:cNvPr id="68642" name="Rectangle 47"/>
            <p:cNvSpPr>
              <a:spLocks noChangeArrowheads="1"/>
            </p:cNvSpPr>
            <p:nvPr/>
          </p:nvSpPr>
          <p:spPr bwMode="auto">
            <a:xfrm>
              <a:off x="608" y="964"/>
              <a:ext cx="277" cy="292"/>
            </a:xfrm>
            <a:prstGeom prst="rect">
              <a:avLst/>
            </a:prstGeom>
            <a:solidFill>
              <a:schemeClr val="tx1"/>
            </a:solidFill>
            <a:ln w="12700">
              <a:solidFill>
                <a:schemeClr val="bg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8643" name="Rectangle 48"/>
            <p:cNvSpPr>
              <a:spLocks noChangeArrowheads="1"/>
            </p:cNvSpPr>
            <p:nvPr/>
          </p:nvSpPr>
          <p:spPr bwMode="auto">
            <a:xfrm>
              <a:off x="641" y="967"/>
              <a:ext cx="221" cy="28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a:solidFill>
                    <a:srgbClr val="000000"/>
                  </a:solidFill>
                  <a:latin typeface="Arial" charset="0"/>
                </a:rPr>
                <a:t>8</a:t>
              </a:r>
            </a:p>
          </p:txBody>
        </p:sp>
      </p:grpSp>
      <p:sp>
        <p:nvSpPr>
          <p:cNvPr id="68640" name="Rectangle 49"/>
          <p:cNvSpPr>
            <a:spLocks noChangeArrowheads="1"/>
          </p:cNvSpPr>
          <p:nvPr/>
        </p:nvSpPr>
        <p:spPr bwMode="auto">
          <a:xfrm>
            <a:off x="1905000" y="3657600"/>
            <a:ext cx="889000" cy="406400"/>
          </a:xfrm>
          <a:prstGeom prst="rect">
            <a:avLst/>
          </a:prstGeom>
          <a:solidFill>
            <a:srgbClr val="C1CEFF"/>
          </a:solidFill>
          <a:ln w="12700">
            <a:solidFill>
              <a:schemeClr val="bg2"/>
            </a:solidFill>
            <a:miter lim="800000"/>
            <a:headEnd/>
            <a:tailEnd/>
          </a:ln>
        </p:spPr>
        <p:txBody>
          <a:bodyPr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2000" i="1">
                <a:solidFill>
                  <a:srgbClr val="CC00FF"/>
                </a:solidFill>
                <a:latin typeface="Arial" charset="0"/>
              </a:rPr>
              <a:t>ack 5</a:t>
            </a:r>
          </a:p>
        </p:txBody>
      </p:sp>
      <p:sp>
        <p:nvSpPr>
          <p:cNvPr id="68641" name="Slide Number Placeholder 5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1277B5B5-C5A9-4947-B116-EEF133A705DD}" type="slidenum">
              <a:rPr lang="en-US" altLang="en-US" sz="1200">
                <a:solidFill>
                  <a:schemeClr val="tx2"/>
                </a:solidFill>
                <a:latin typeface="Arial Narrow" charset="0"/>
              </a:rPr>
              <a:pPr eaLnBrk="1" hangingPunct="1"/>
              <a:t>35</a:t>
            </a:fld>
            <a:endParaRPr lang="en-US" altLang="en-US" sz="1200">
              <a:solidFill>
                <a:schemeClr val="tx2"/>
              </a:solidFill>
              <a:latin typeface="Arial Narrow"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91FFD3EA-3E12-0149-BE14-82FF660CF8E4}" type="slidenum">
              <a:rPr lang="en-US" altLang="en-US" sz="1200">
                <a:solidFill>
                  <a:schemeClr val="tx2"/>
                </a:solidFill>
                <a:latin typeface="Arial Narrow" charset="0"/>
              </a:rPr>
              <a:pPr eaLnBrk="1" hangingPunct="1"/>
              <a:t>36</a:t>
            </a:fld>
            <a:endParaRPr lang="en-US" altLang="en-US" sz="1200">
              <a:solidFill>
                <a:schemeClr val="tx2"/>
              </a:solidFill>
              <a:latin typeface="Arial Narrow" charset="0"/>
            </a:endParaRPr>
          </a:p>
        </p:txBody>
      </p:sp>
      <p:sp>
        <p:nvSpPr>
          <p:cNvPr id="304130" name="Rectangle 2"/>
          <p:cNvSpPr>
            <a:spLocks noChangeArrowheads="1"/>
          </p:cNvSpPr>
          <p:nvPr/>
        </p:nvSpPr>
        <p:spPr bwMode="auto">
          <a:xfrm>
            <a:off x="381000" y="1371600"/>
            <a:ext cx="8458200" cy="5105400"/>
          </a:xfrm>
          <a:prstGeom prst="rect">
            <a:avLst/>
          </a:prstGeom>
          <a:solidFill>
            <a:srgbClr val="FFFFFF"/>
          </a:solidFill>
          <a:ln w="9525">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endParaRPr>
          </a:p>
        </p:txBody>
      </p:sp>
      <p:sp>
        <p:nvSpPr>
          <p:cNvPr id="70659" name="Rectangle 3"/>
          <p:cNvSpPr>
            <a:spLocks noGrp="1" noChangeArrowheads="1"/>
          </p:cNvSpPr>
          <p:nvPr>
            <p:ph type="title"/>
          </p:nvPr>
        </p:nvSpPr>
        <p:spPr/>
        <p:txBody>
          <a:bodyPr/>
          <a:lstStyle/>
          <a:p>
            <a:pPr eaLnBrk="1" hangingPunct="1"/>
            <a:r>
              <a:rPr lang="en-US" altLang="en-US"/>
              <a:t>Performance: FH to MH</a:t>
            </a:r>
          </a:p>
        </p:txBody>
      </p:sp>
      <p:sp>
        <p:nvSpPr>
          <p:cNvPr id="70660" name="Rectangle 4"/>
          <p:cNvSpPr>
            <a:spLocks noChangeArrowheads="1"/>
          </p:cNvSpPr>
          <p:nvPr/>
        </p:nvSpPr>
        <p:spPr bwMode="auto">
          <a:xfrm>
            <a:off x="3603625" y="2755900"/>
            <a:ext cx="12700"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661" name="Rectangle 5"/>
          <p:cNvSpPr>
            <a:spLocks noChangeArrowheads="1"/>
          </p:cNvSpPr>
          <p:nvPr/>
        </p:nvSpPr>
        <p:spPr bwMode="auto">
          <a:xfrm>
            <a:off x="3603625" y="2755900"/>
            <a:ext cx="12700"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662" name="Rectangle 6"/>
          <p:cNvSpPr>
            <a:spLocks noChangeArrowheads="1"/>
          </p:cNvSpPr>
          <p:nvPr/>
        </p:nvSpPr>
        <p:spPr bwMode="auto">
          <a:xfrm>
            <a:off x="4581525" y="2311400"/>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663" name="Rectangle 7"/>
          <p:cNvSpPr>
            <a:spLocks noChangeArrowheads="1"/>
          </p:cNvSpPr>
          <p:nvPr/>
        </p:nvSpPr>
        <p:spPr bwMode="auto">
          <a:xfrm>
            <a:off x="4568825" y="2298700"/>
            <a:ext cx="12700"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664" name="Rectangle 8"/>
          <p:cNvSpPr>
            <a:spLocks noChangeArrowheads="1"/>
          </p:cNvSpPr>
          <p:nvPr/>
        </p:nvSpPr>
        <p:spPr bwMode="auto">
          <a:xfrm>
            <a:off x="4581525" y="2298700"/>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665" name="Rectangle 9"/>
          <p:cNvSpPr>
            <a:spLocks noChangeArrowheads="1"/>
          </p:cNvSpPr>
          <p:nvPr/>
        </p:nvSpPr>
        <p:spPr bwMode="auto">
          <a:xfrm>
            <a:off x="4556125" y="2298700"/>
            <a:ext cx="12700"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666" name="Rectangle 10"/>
          <p:cNvSpPr>
            <a:spLocks noChangeArrowheads="1"/>
          </p:cNvSpPr>
          <p:nvPr/>
        </p:nvSpPr>
        <p:spPr bwMode="auto">
          <a:xfrm>
            <a:off x="4581525" y="2311400"/>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667" name="Rectangle 11"/>
          <p:cNvSpPr>
            <a:spLocks noChangeArrowheads="1"/>
          </p:cNvSpPr>
          <p:nvPr/>
        </p:nvSpPr>
        <p:spPr bwMode="auto">
          <a:xfrm>
            <a:off x="5521325" y="2120900"/>
            <a:ext cx="12700"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668" name="Rectangle 12"/>
          <p:cNvSpPr>
            <a:spLocks noChangeArrowheads="1"/>
          </p:cNvSpPr>
          <p:nvPr/>
        </p:nvSpPr>
        <p:spPr bwMode="auto">
          <a:xfrm>
            <a:off x="5534025" y="2120900"/>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669" name="Rectangle 13"/>
          <p:cNvSpPr>
            <a:spLocks noChangeArrowheads="1"/>
          </p:cNvSpPr>
          <p:nvPr/>
        </p:nvSpPr>
        <p:spPr bwMode="auto">
          <a:xfrm>
            <a:off x="5521325" y="2133600"/>
            <a:ext cx="12700"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670" name="Rectangle 14"/>
          <p:cNvSpPr>
            <a:spLocks noChangeArrowheads="1"/>
          </p:cNvSpPr>
          <p:nvPr/>
        </p:nvSpPr>
        <p:spPr bwMode="auto">
          <a:xfrm>
            <a:off x="5521325" y="2108200"/>
            <a:ext cx="12700"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671" name="Rectangle 15"/>
          <p:cNvSpPr>
            <a:spLocks noChangeArrowheads="1"/>
          </p:cNvSpPr>
          <p:nvPr/>
        </p:nvSpPr>
        <p:spPr bwMode="auto">
          <a:xfrm>
            <a:off x="5521325" y="2133600"/>
            <a:ext cx="12700"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672" name="Rectangle 16"/>
          <p:cNvSpPr>
            <a:spLocks noChangeArrowheads="1"/>
          </p:cNvSpPr>
          <p:nvPr/>
        </p:nvSpPr>
        <p:spPr bwMode="auto">
          <a:xfrm>
            <a:off x="5534025" y="2108200"/>
            <a:ext cx="12700"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673" name="Rectangle 17"/>
          <p:cNvSpPr>
            <a:spLocks noChangeArrowheads="1"/>
          </p:cNvSpPr>
          <p:nvPr/>
        </p:nvSpPr>
        <p:spPr bwMode="auto">
          <a:xfrm>
            <a:off x="5521325" y="2108200"/>
            <a:ext cx="12700"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674" name="Rectangle 18"/>
          <p:cNvSpPr>
            <a:spLocks noChangeArrowheads="1"/>
          </p:cNvSpPr>
          <p:nvPr/>
        </p:nvSpPr>
        <p:spPr bwMode="auto">
          <a:xfrm>
            <a:off x="5534025" y="2133600"/>
            <a:ext cx="12700"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675" name="Rectangle 19"/>
          <p:cNvSpPr>
            <a:spLocks noChangeArrowheads="1"/>
          </p:cNvSpPr>
          <p:nvPr/>
        </p:nvSpPr>
        <p:spPr bwMode="auto">
          <a:xfrm>
            <a:off x="6475413" y="2020888"/>
            <a:ext cx="12700"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676" name="Rectangle 20"/>
          <p:cNvSpPr>
            <a:spLocks noChangeArrowheads="1"/>
          </p:cNvSpPr>
          <p:nvPr/>
        </p:nvSpPr>
        <p:spPr bwMode="auto">
          <a:xfrm>
            <a:off x="6500813" y="2020888"/>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677" name="Rectangle 21"/>
          <p:cNvSpPr>
            <a:spLocks noChangeArrowheads="1"/>
          </p:cNvSpPr>
          <p:nvPr/>
        </p:nvSpPr>
        <p:spPr bwMode="auto">
          <a:xfrm>
            <a:off x="6488113" y="2033588"/>
            <a:ext cx="12700"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678" name="Rectangle 22"/>
          <p:cNvSpPr>
            <a:spLocks noChangeArrowheads="1"/>
          </p:cNvSpPr>
          <p:nvPr/>
        </p:nvSpPr>
        <p:spPr bwMode="auto">
          <a:xfrm>
            <a:off x="6488113" y="2008188"/>
            <a:ext cx="12700"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679" name="Rectangle 23"/>
          <p:cNvSpPr>
            <a:spLocks noChangeArrowheads="1"/>
          </p:cNvSpPr>
          <p:nvPr/>
        </p:nvSpPr>
        <p:spPr bwMode="auto">
          <a:xfrm>
            <a:off x="5891213" y="4276725"/>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680" name="Rectangle 24"/>
          <p:cNvSpPr>
            <a:spLocks noChangeArrowheads="1"/>
          </p:cNvSpPr>
          <p:nvPr/>
        </p:nvSpPr>
        <p:spPr bwMode="auto">
          <a:xfrm>
            <a:off x="3997325" y="3844925"/>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681" name="Rectangle 25"/>
          <p:cNvSpPr>
            <a:spLocks noChangeArrowheads="1"/>
          </p:cNvSpPr>
          <p:nvPr/>
        </p:nvSpPr>
        <p:spPr bwMode="auto">
          <a:xfrm>
            <a:off x="5013325" y="3921125"/>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682" name="Rectangle 26"/>
          <p:cNvSpPr>
            <a:spLocks noChangeArrowheads="1"/>
          </p:cNvSpPr>
          <p:nvPr/>
        </p:nvSpPr>
        <p:spPr bwMode="auto">
          <a:xfrm>
            <a:off x="3832225" y="3617913"/>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683" name="Rectangle 27"/>
          <p:cNvSpPr>
            <a:spLocks noChangeArrowheads="1"/>
          </p:cNvSpPr>
          <p:nvPr/>
        </p:nvSpPr>
        <p:spPr bwMode="auto">
          <a:xfrm>
            <a:off x="5165725" y="3756025"/>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684" name="Rectangle 28"/>
          <p:cNvSpPr>
            <a:spLocks noChangeArrowheads="1"/>
          </p:cNvSpPr>
          <p:nvPr/>
        </p:nvSpPr>
        <p:spPr bwMode="auto">
          <a:xfrm>
            <a:off x="3436938" y="3262313"/>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685" name="Rectangle 29"/>
          <p:cNvSpPr>
            <a:spLocks noChangeArrowheads="1"/>
          </p:cNvSpPr>
          <p:nvPr/>
        </p:nvSpPr>
        <p:spPr bwMode="auto">
          <a:xfrm>
            <a:off x="5356225" y="3478213"/>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686" name="Rectangle 30"/>
          <p:cNvSpPr>
            <a:spLocks noChangeArrowheads="1"/>
          </p:cNvSpPr>
          <p:nvPr/>
        </p:nvSpPr>
        <p:spPr bwMode="auto">
          <a:xfrm>
            <a:off x="3629025" y="2957513"/>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687" name="Rectangle 31"/>
          <p:cNvSpPr>
            <a:spLocks noChangeArrowheads="1"/>
          </p:cNvSpPr>
          <p:nvPr/>
        </p:nvSpPr>
        <p:spPr bwMode="auto">
          <a:xfrm>
            <a:off x="5038725" y="3198813"/>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688" name="Rectangle 32"/>
          <p:cNvSpPr>
            <a:spLocks noChangeArrowheads="1"/>
          </p:cNvSpPr>
          <p:nvPr/>
        </p:nvSpPr>
        <p:spPr bwMode="auto">
          <a:xfrm>
            <a:off x="3552825" y="2717800"/>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689" name="Rectangle 33"/>
          <p:cNvSpPr>
            <a:spLocks noChangeArrowheads="1"/>
          </p:cNvSpPr>
          <p:nvPr/>
        </p:nvSpPr>
        <p:spPr bwMode="auto">
          <a:xfrm>
            <a:off x="4429125" y="2881313"/>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690" name="Rectangle 34"/>
          <p:cNvSpPr>
            <a:spLocks noChangeArrowheads="1"/>
          </p:cNvSpPr>
          <p:nvPr/>
        </p:nvSpPr>
        <p:spPr bwMode="auto">
          <a:xfrm>
            <a:off x="3552825" y="2552700"/>
            <a:ext cx="0" cy="1270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691" name="Rectangle 35"/>
          <p:cNvSpPr>
            <a:spLocks noChangeArrowheads="1"/>
          </p:cNvSpPr>
          <p:nvPr/>
        </p:nvSpPr>
        <p:spPr bwMode="auto">
          <a:xfrm>
            <a:off x="2678113" y="5162550"/>
            <a:ext cx="0" cy="15875"/>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692" name="Rectangle 36"/>
          <p:cNvSpPr>
            <a:spLocks noChangeArrowheads="1"/>
          </p:cNvSpPr>
          <p:nvPr/>
        </p:nvSpPr>
        <p:spPr bwMode="auto">
          <a:xfrm>
            <a:off x="6746875" y="5162550"/>
            <a:ext cx="0" cy="15875"/>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693" name="Rectangle 37"/>
          <p:cNvSpPr>
            <a:spLocks noChangeArrowheads="1"/>
          </p:cNvSpPr>
          <p:nvPr/>
        </p:nvSpPr>
        <p:spPr bwMode="auto">
          <a:xfrm>
            <a:off x="2663825" y="5162550"/>
            <a:ext cx="0" cy="15875"/>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694" name="Rectangle 38"/>
          <p:cNvSpPr>
            <a:spLocks noChangeArrowheads="1"/>
          </p:cNvSpPr>
          <p:nvPr/>
        </p:nvSpPr>
        <p:spPr bwMode="auto">
          <a:xfrm>
            <a:off x="2678113" y="5162550"/>
            <a:ext cx="0" cy="15875"/>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695" name="Rectangle 39"/>
          <p:cNvSpPr>
            <a:spLocks noChangeArrowheads="1"/>
          </p:cNvSpPr>
          <p:nvPr/>
        </p:nvSpPr>
        <p:spPr bwMode="auto">
          <a:xfrm>
            <a:off x="6746875" y="5162550"/>
            <a:ext cx="0" cy="15875"/>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696" name="Rectangle 40"/>
          <p:cNvSpPr>
            <a:spLocks noChangeArrowheads="1"/>
          </p:cNvSpPr>
          <p:nvPr/>
        </p:nvSpPr>
        <p:spPr bwMode="auto">
          <a:xfrm>
            <a:off x="6719888" y="5162550"/>
            <a:ext cx="0" cy="15875"/>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697" name="Rectangle 41"/>
          <p:cNvSpPr>
            <a:spLocks noChangeArrowheads="1"/>
          </p:cNvSpPr>
          <p:nvPr/>
        </p:nvSpPr>
        <p:spPr bwMode="auto">
          <a:xfrm>
            <a:off x="2663825" y="4756150"/>
            <a:ext cx="0" cy="15875"/>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698" name="Rectangle 42"/>
          <p:cNvSpPr>
            <a:spLocks noChangeArrowheads="1"/>
          </p:cNvSpPr>
          <p:nvPr/>
        </p:nvSpPr>
        <p:spPr bwMode="auto">
          <a:xfrm>
            <a:off x="2678113" y="4756150"/>
            <a:ext cx="0" cy="15875"/>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699" name="Rectangle 43"/>
          <p:cNvSpPr>
            <a:spLocks noChangeArrowheads="1"/>
          </p:cNvSpPr>
          <p:nvPr/>
        </p:nvSpPr>
        <p:spPr bwMode="auto">
          <a:xfrm>
            <a:off x="6746875" y="4756150"/>
            <a:ext cx="0" cy="15875"/>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00" name="Rectangle 44"/>
          <p:cNvSpPr>
            <a:spLocks noChangeArrowheads="1"/>
          </p:cNvSpPr>
          <p:nvPr/>
        </p:nvSpPr>
        <p:spPr bwMode="auto">
          <a:xfrm>
            <a:off x="6719888" y="4756150"/>
            <a:ext cx="0" cy="15875"/>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01" name="Rectangle 45"/>
          <p:cNvSpPr>
            <a:spLocks noChangeArrowheads="1"/>
          </p:cNvSpPr>
          <p:nvPr/>
        </p:nvSpPr>
        <p:spPr bwMode="auto">
          <a:xfrm>
            <a:off x="2663825" y="4332288"/>
            <a:ext cx="0" cy="15875"/>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02" name="Rectangle 46"/>
          <p:cNvSpPr>
            <a:spLocks noChangeArrowheads="1"/>
          </p:cNvSpPr>
          <p:nvPr/>
        </p:nvSpPr>
        <p:spPr bwMode="auto">
          <a:xfrm>
            <a:off x="2678113" y="4332288"/>
            <a:ext cx="0" cy="15875"/>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03" name="Rectangle 47"/>
          <p:cNvSpPr>
            <a:spLocks noChangeArrowheads="1"/>
          </p:cNvSpPr>
          <p:nvPr/>
        </p:nvSpPr>
        <p:spPr bwMode="auto">
          <a:xfrm>
            <a:off x="6746875" y="4332288"/>
            <a:ext cx="0" cy="15875"/>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04" name="Rectangle 48"/>
          <p:cNvSpPr>
            <a:spLocks noChangeArrowheads="1"/>
          </p:cNvSpPr>
          <p:nvPr/>
        </p:nvSpPr>
        <p:spPr bwMode="auto">
          <a:xfrm>
            <a:off x="6719888" y="4332288"/>
            <a:ext cx="0" cy="15875"/>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05" name="Rectangle 49"/>
          <p:cNvSpPr>
            <a:spLocks noChangeArrowheads="1"/>
          </p:cNvSpPr>
          <p:nvPr/>
        </p:nvSpPr>
        <p:spPr bwMode="auto">
          <a:xfrm>
            <a:off x="2663825" y="3927475"/>
            <a:ext cx="0" cy="15875"/>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06" name="Rectangle 50"/>
          <p:cNvSpPr>
            <a:spLocks noChangeArrowheads="1"/>
          </p:cNvSpPr>
          <p:nvPr/>
        </p:nvSpPr>
        <p:spPr bwMode="auto">
          <a:xfrm>
            <a:off x="2678113" y="3927475"/>
            <a:ext cx="0" cy="15875"/>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07" name="Rectangle 51"/>
          <p:cNvSpPr>
            <a:spLocks noChangeArrowheads="1"/>
          </p:cNvSpPr>
          <p:nvPr/>
        </p:nvSpPr>
        <p:spPr bwMode="auto">
          <a:xfrm>
            <a:off x="6746875" y="3927475"/>
            <a:ext cx="0" cy="15875"/>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08" name="Rectangle 52"/>
          <p:cNvSpPr>
            <a:spLocks noChangeArrowheads="1"/>
          </p:cNvSpPr>
          <p:nvPr/>
        </p:nvSpPr>
        <p:spPr bwMode="auto">
          <a:xfrm>
            <a:off x="6719888" y="3927475"/>
            <a:ext cx="0" cy="15875"/>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09" name="Rectangle 53"/>
          <p:cNvSpPr>
            <a:spLocks noChangeArrowheads="1"/>
          </p:cNvSpPr>
          <p:nvPr/>
        </p:nvSpPr>
        <p:spPr bwMode="auto">
          <a:xfrm>
            <a:off x="2663825" y="3503613"/>
            <a:ext cx="0" cy="15875"/>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10" name="Rectangle 54"/>
          <p:cNvSpPr>
            <a:spLocks noChangeArrowheads="1"/>
          </p:cNvSpPr>
          <p:nvPr/>
        </p:nvSpPr>
        <p:spPr bwMode="auto">
          <a:xfrm>
            <a:off x="2678113" y="3503613"/>
            <a:ext cx="0" cy="15875"/>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11" name="Rectangle 55"/>
          <p:cNvSpPr>
            <a:spLocks noChangeArrowheads="1"/>
          </p:cNvSpPr>
          <p:nvPr/>
        </p:nvSpPr>
        <p:spPr bwMode="auto">
          <a:xfrm>
            <a:off x="6746875" y="3503613"/>
            <a:ext cx="0" cy="15875"/>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12" name="Rectangle 56"/>
          <p:cNvSpPr>
            <a:spLocks noChangeArrowheads="1"/>
          </p:cNvSpPr>
          <p:nvPr/>
        </p:nvSpPr>
        <p:spPr bwMode="auto">
          <a:xfrm>
            <a:off x="6719888" y="3503613"/>
            <a:ext cx="0" cy="15875"/>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13" name="Rectangle 57"/>
          <p:cNvSpPr>
            <a:spLocks noChangeArrowheads="1"/>
          </p:cNvSpPr>
          <p:nvPr/>
        </p:nvSpPr>
        <p:spPr bwMode="auto">
          <a:xfrm>
            <a:off x="2663825" y="3097213"/>
            <a:ext cx="0" cy="15875"/>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14" name="Rectangle 58"/>
          <p:cNvSpPr>
            <a:spLocks noChangeArrowheads="1"/>
          </p:cNvSpPr>
          <p:nvPr/>
        </p:nvSpPr>
        <p:spPr bwMode="auto">
          <a:xfrm>
            <a:off x="2678113" y="3097213"/>
            <a:ext cx="0" cy="15875"/>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15" name="Rectangle 59"/>
          <p:cNvSpPr>
            <a:spLocks noChangeArrowheads="1"/>
          </p:cNvSpPr>
          <p:nvPr/>
        </p:nvSpPr>
        <p:spPr bwMode="auto">
          <a:xfrm>
            <a:off x="6746875" y="3097213"/>
            <a:ext cx="0" cy="15875"/>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16" name="Rectangle 60"/>
          <p:cNvSpPr>
            <a:spLocks noChangeArrowheads="1"/>
          </p:cNvSpPr>
          <p:nvPr/>
        </p:nvSpPr>
        <p:spPr bwMode="auto">
          <a:xfrm>
            <a:off x="6719888" y="3097213"/>
            <a:ext cx="0" cy="15875"/>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17" name="Rectangle 61"/>
          <p:cNvSpPr>
            <a:spLocks noChangeArrowheads="1"/>
          </p:cNvSpPr>
          <p:nvPr/>
        </p:nvSpPr>
        <p:spPr bwMode="auto">
          <a:xfrm>
            <a:off x="2663825" y="2673350"/>
            <a:ext cx="0" cy="15875"/>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18" name="Rectangle 62"/>
          <p:cNvSpPr>
            <a:spLocks noChangeArrowheads="1"/>
          </p:cNvSpPr>
          <p:nvPr/>
        </p:nvSpPr>
        <p:spPr bwMode="auto">
          <a:xfrm>
            <a:off x="2678113" y="2673350"/>
            <a:ext cx="0" cy="15875"/>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19" name="Rectangle 63"/>
          <p:cNvSpPr>
            <a:spLocks noChangeArrowheads="1"/>
          </p:cNvSpPr>
          <p:nvPr/>
        </p:nvSpPr>
        <p:spPr bwMode="auto">
          <a:xfrm>
            <a:off x="6746875" y="2673350"/>
            <a:ext cx="0" cy="15875"/>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20" name="Rectangle 64"/>
          <p:cNvSpPr>
            <a:spLocks noChangeArrowheads="1"/>
          </p:cNvSpPr>
          <p:nvPr/>
        </p:nvSpPr>
        <p:spPr bwMode="auto">
          <a:xfrm>
            <a:off x="6719888" y="2673350"/>
            <a:ext cx="0" cy="15875"/>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21" name="Rectangle 65"/>
          <p:cNvSpPr>
            <a:spLocks noChangeArrowheads="1"/>
          </p:cNvSpPr>
          <p:nvPr/>
        </p:nvSpPr>
        <p:spPr bwMode="auto">
          <a:xfrm>
            <a:off x="2663825" y="2266950"/>
            <a:ext cx="0" cy="14288"/>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22" name="Rectangle 66"/>
          <p:cNvSpPr>
            <a:spLocks noChangeArrowheads="1"/>
          </p:cNvSpPr>
          <p:nvPr/>
        </p:nvSpPr>
        <p:spPr bwMode="auto">
          <a:xfrm>
            <a:off x="2678113" y="2266950"/>
            <a:ext cx="0" cy="14288"/>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23" name="Rectangle 67"/>
          <p:cNvSpPr>
            <a:spLocks noChangeArrowheads="1"/>
          </p:cNvSpPr>
          <p:nvPr/>
        </p:nvSpPr>
        <p:spPr bwMode="auto">
          <a:xfrm>
            <a:off x="6746875" y="2266950"/>
            <a:ext cx="0" cy="14288"/>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24" name="Rectangle 68"/>
          <p:cNvSpPr>
            <a:spLocks noChangeArrowheads="1"/>
          </p:cNvSpPr>
          <p:nvPr/>
        </p:nvSpPr>
        <p:spPr bwMode="auto">
          <a:xfrm>
            <a:off x="6719888" y="2266950"/>
            <a:ext cx="0" cy="14288"/>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25" name="Rectangle 69"/>
          <p:cNvSpPr>
            <a:spLocks noChangeArrowheads="1"/>
          </p:cNvSpPr>
          <p:nvPr/>
        </p:nvSpPr>
        <p:spPr bwMode="auto">
          <a:xfrm>
            <a:off x="2663825" y="1844675"/>
            <a:ext cx="0" cy="15875"/>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26" name="Rectangle 70"/>
          <p:cNvSpPr>
            <a:spLocks noChangeArrowheads="1"/>
          </p:cNvSpPr>
          <p:nvPr/>
        </p:nvSpPr>
        <p:spPr bwMode="auto">
          <a:xfrm>
            <a:off x="2678113" y="1844675"/>
            <a:ext cx="0" cy="15875"/>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27" name="Rectangle 71"/>
          <p:cNvSpPr>
            <a:spLocks noChangeArrowheads="1"/>
          </p:cNvSpPr>
          <p:nvPr/>
        </p:nvSpPr>
        <p:spPr bwMode="auto">
          <a:xfrm>
            <a:off x="6746875" y="1844675"/>
            <a:ext cx="0" cy="15875"/>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28" name="Rectangle 72"/>
          <p:cNvSpPr>
            <a:spLocks noChangeArrowheads="1"/>
          </p:cNvSpPr>
          <p:nvPr/>
        </p:nvSpPr>
        <p:spPr bwMode="auto">
          <a:xfrm>
            <a:off x="6719888" y="1844675"/>
            <a:ext cx="0" cy="15875"/>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29" name="Rectangle 73"/>
          <p:cNvSpPr>
            <a:spLocks noChangeArrowheads="1"/>
          </p:cNvSpPr>
          <p:nvPr/>
        </p:nvSpPr>
        <p:spPr bwMode="auto">
          <a:xfrm>
            <a:off x="2663825" y="5162550"/>
            <a:ext cx="14288"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30" name="Rectangle 74"/>
          <p:cNvSpPr>
            <a:spLocks noChangeArrowheads="1"/>
          </p:cNvSpPr>
          <p:nvPr/>
        </p:nvSpPr>
        <p:spPr bwMode="auto">
          <a:xfrm>
            <a:off x="2663825" y="5146675"/>
            <a:ext cx="14288"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31" name="Rectangle 75"/>
          <p:cNvSpPr>
            <a:spLocks noChangeArrowheads="1"/>
          </p:cNvSpPr>
          <p:nvPr/>
        </p:nvSpPr>
        <p:spPr bwMode="auto">
          <a:xfrm>
            <a:off x="2663825" y="1844675"/>
            <a:ext cx="14288"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32" name="Rectangle 76"/>
          <p:cNvSpPr>
            <a:spLocks noChangeArrowheads="1"/>
          </p:cNvSpPr>
          <p:nvPr/>
        </p:nvSpPr>
        <p:spPr bwMode="auto">
          <a:xfrm>
            <a:off x="2663825" y="1876425"/>
            <a:ext cx="14288"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33" name="Rectangle 77"/>
          <p:cNvSpPr>
            <a:spLocks noChangeArrowheads="1"/>
          </p:cNvSpPr>
          <p:nvPr/>
        </p:nvSpPr>
        <p:spPr bwMode="auto">
          <a:xfrm>
            <a:off x="3678238" y="5162550"/>
            <a:ext cx="14287"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34" name="Rectangle 78"/>
          <p:cNvSpPr>
            <a:spLocks noChangeArrowheads="1"/>
          </p:cNvSpPr>
          <p:nvPr/>
        </p:nvSpPr>
        <p:spPr bwMode="auto">
          <a:xfrm>
            <a:off x="3678238" y="5146675"/>
            <a:ext cx="14287"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35" name="Rectangle 79"/>
          <p:cNvSpPr>
            <a:spLocks noChangeArrowheads="1"/>
          </p:cNvSpPr>
          <p:nvPr/>
        </p:nvSpPr>
        <p:spPr bwMode="auto">
          <a:xfrm>
            <a:off x="3678238" y="1844675"/>
            <a:ext cx="14287"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36" name="Rectangle 80"/>
          <p:cNvSpPr>
            <a:spLocks noChangeArrowheads="1"/>
          </p:cNvSpPr>
          <p:nvPr/>
        </p:nvSpPr>
        <p:spPr bwMode="auto">
          <a:xfrm>
            <a:off x="3678238" y="1876425"/>
            <a:ext cx="14287"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37" name="Rectangle 81"/>
          <p:cNvSpPr>
            <a:spLocks noChangeArrowheads="1"/>
          </p:cNvSpPr>
          <p:nvPr/>
        </p:nvSpPr>
        <p:spPr bwMode="auto">
          <a:xfrm>
            <a:off x="4705350" y="5162550"/>
            <a:ext cx="12700"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38" name="Rectangle 82"/>
          <p:cNvSpPr>
            <a:spLocks noChangeArrowheads="1"/>
          </p:cNvSpPr>
          <p:nvPr/>
        </p:nvSpPr>
        <p:spPr bwMode="auto">
          <a:xfrm>
            <a:off x="4705350" y="5146675"/>
            <a:ext cx="12700"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39" name="Rectangle 83"/>
          <p:cNvSpPr>
            <a:spLocks noChangeArrowheads="1"/>
          </p:cNvSpPr>
          <p:nvPr/>
        </p:nvSpPr>
        <p:spPr bwMode="auto">
          <a:xfrm>
            <a:off x="4705350" y="1844675"/>
            <a:ext cx="12700"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40" name="Rectangle 84"/>
          <p:cNvSpPr>
            <a:spLocks noChangeArrowheads="1"/>
          </p:cNvSpPr>
          <p:nvPr/>
        </p:nvSpPr>
        <p:spPr bwMode="auto">
          <a:xfrm>
            <a:off x="4705350" y="1876425"/>
            <a:ext cx="12700"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41" name="Rectangle 85"/>
          <p:cNvSpPr>
            <a:spLocks noChangeArrowheads="1"/>
          </p:cNvSpPr>
          <p:nvPr/>
        </p:nvSpPr>
        <p:spPr bwMode="auto">
          <a:xfrm>
            <a:off x="5718175" y="5162550"/>
            <a:ext cx="14288"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42" name="Rectangle 86"/>
          <p:cNvSpPr>
            <a:spLocks noChangeArrowheads="1"/>
          </p:cNvSpPr>
          <p:nvPr/>
        </p:nvSpPr>
        <p:spPr bwMode="auto">
          <a:xfrm>
            <a:off x="5718175" y="5146675"/>
            <a:ext cx="14288"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43" name="Rectangle 87"/>
          <p:cNvSpPr>
            <a:spLocks noChangeArrowheads="1"/>
          </p:cNvSpPr>
          <p:nvPr/>
        </p:nvSpPr>
        <p:spPr bwMode="auto">
          <a:xfrm>
            <a:off x="5718175" y="1844675"/>
            <a:ext cx="14288"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44" name="Rectangle 88"/>
          <p:cNvSpPr>
            <a:spLocks noChangeArrowheads="1"/>
          </p:cNvSpPr>
          <p:nvPr/>
        </p:nvSpPr>
        <p:spPr bwMode="auto">
          <a:xfrm>
            <a:off x="5718175" y="1876425"/>
            <a:ext cx="14288"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45" name="Rectangle 89"/>
          <p:cNvSpPr>
            <a:spLocks noChangeArrowheads="1"/>
          </p:cNvSpPr>
          <p:nvPr/>
        </p:nvSpPr>
        <p:spPr bwMode="auto">
          <a:xfrm>
            <a:off x="6746875" y="5162550"/>
            <a:ext cx="12700"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46" name="Rectangle 90"/>
          <p:cNvSpPr>
            <a:spLocks noChangeArrowheads="1"/>
          </p:cNvSpPr>
          <p:nvPr/>
        </p:nvSpPr>
        <p:spPr bwMode="auto">
          <a:xfrm>
            <a:off x="6746875" y="5146675"/>
            <a:ext cx="12700"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47" name="Rectangle 91"/>
          <p:cNvSpPr>
            <a:spLocks noChangeArrowheads="1"/>
          </p:cNvSpPr>
          <p:nvPr/>
        </p:nvSpPr>
        <p:spPr bwMode="auto">
          <a:xfrm>
            <a:off x="6746875" y="1844675"/>
            <a:ext cx="12700"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48" name="Rectangle 92"/>
          <p:cNvSpPr>
            <a:spLocks noChangeArrowheads="1"/>
          </p:cNvSpPr>
          <p:nvPr/>
        </p:nvSpPr>
        <p:spPr bwMode="auto">
          <a:xfrm>
            <a:off x="6746875" y="1876425"/>
            <a:ext cx="12700"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49" name="Rectangle 93"/>
          <p:cNvSpPr>
            <a:spLocks noChangeArrowheads="1"/>
          </p:cNvSpPr>
          <p:nvPr/>
        </p:nvSpPr>
        <p:spPr bwMode="auto">
          <a:xfrm>
            <a:off x="2678113" y="5162550"/>
            <a:ext cx="0" cy="15875"/>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50" name="Rectangle 94"/>
          <p:cNvSpPr>
            <a:spLocks noChangeArrowheads="1"/>
          </p:cNvSpPr>
          <p:nvPr/>
        </p:nvSpPr>
        <p:spPr bwMode="auto">
          <a:xfrm>
            <a:off x="2678113" y="5162550"/>
            <a:ext cx="12700"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51" name="Rectangle 95"/>
          <p:cNvSpPr>
            <a:spLocks noChangeArrowheads="1"/>
          </p:cNvSpPr>
          <p:nvPr/>
        </p:nvSpPr>
        <p:spPr bwMode="auto">
          <a:xfrm>
            <a:off x="2678113" y="4945063"/>
            <a:ext cx="12700"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52" name="Rectangle 96"/>
          <p:cNvSpPr>
            <a:spLocks noChangeArrowheads="1"/>
          </p:cNvSpPr>
          <p:nvPr/>
        </p:nvSpPr>
        <p:spPr bwMode="auto">
          <a:xfrm>
            <a:off x="6746875" y="2219325"/>
            <a:ext cx="0" cy="15875"/>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53" name="Rectangle 97"/>
          <p:cNvSpPr>
            <a:spLocks noChangeArrowheads="1"/>
          </p:cNvSpPr>
          <p:nvPr/>
        </p:nvSpPr>
        <p:spPr bwMode="auto">
          <a:xfrm>
            <a:off x="2651125" y="4945063"/>
            <a:ext cx="0" cy="15875"/>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54" name="Rectangle 98"/>
          <p:cNvSpPr>
            <a:spLocks noChangeArrowheads="1"/>
          </p:cNvSpPr>
          <p:nvPr/>
        </p:nvSpPr>
        <p:spPr bwMode="auto">
          <a:xfrm>
            <a:off x="2663825" y="4945063"/>
            <a:ext cx="14288"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55" name="Rectangle 99"/>
          <p:cNvSpPr>
            <a:spLocks noChangeArrowheads="1"/>
          </p:cNvSpPr>
          <p:nvPr/>
        </p:nvSpPr>
        <p:spPr bwMode="auto">
          <a:xfrm>
            <a:off x="2663825" y="4945063"/>
            <a:ext cx="14288"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56" name="Rectangle 100"/>
          <p:cNvSpPr>
            <a:spLocks noChangeArrowheads="1"/>
          </p:cNvSpPr>
          <p:nvPr/>
        </p:nvSpPr>
        <p:spPr bwMode="auto">
          <a:xfrm>
            <a:off x="2663825" y="4945063"/>
            <a:ext cx="14288"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57" name="Rectangle 101"/>
          <p:cNvSpPr>
            <a:spLocks noChangeArrowheads="1"/>
          </p:cNvSpPr>
          <p:nvPr/>
        </p:nvSpPr>
        <p:spPr bwMode="auto">
          <a:xfrm>
            <a:off x="3678238" y="4395788"/>
            <a:ext cx="14287"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58" name="Rectangle 102"/>
          <p:cNvSpPr>
            <a:spLocks noChangeArrowheads="1"/>
          </p:cNvSpPr>
          <p:nvPr/>
        </p:nvSpPr>
        <p:spPr bwMode="auto">
          <a:xfrm>
            <a:off x="3678238" y="4395788"/>
            <a:ext cx="14287"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59" name="Rectangle 103"/>
          <p:cNvSpPr>
            <a:spLocks noChangeArrowheads="1"/>
          </p:cNvSpPr>
          <p:nvPr/>
        </p:nvSpPr>
        <p:spPr bwMode="auto">
          <a:xfrm>
            <a:off x="3678238" y="4395788"/>
            <a:ext cx="14287"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60" name="Rectangle 104"/>
          <p:cNvSpPr>
            <a:spLocks noChangeArrowheads="1"/>
          </p:cNvSpPr>
          <p:nvPr/>
        </p:nvSpPr>
        <p:spPr bwMode="auto">
          <a:xfrm>
            <a:off x="3678238" y="4395788"/>
            <a:ext cx="14287"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61" name="Rectangle 105"/>
          <p:cNvSpPr>
            <a:spLocks noChangeArrowheads="1"/>
          </p:cNvSpPr>
          <p:nvPr/>
        </p:nvSpPr>
        <p:spPr bwMode="auto">
          <a:xfrm>
            <a:off x="3678238" y="4395788"/>
            <a:ext cx="14287"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62" name="Rectangle 106"/>
          <p:cNvSpPr>
            <a:spLocks noChangeArrowheads="1"/>
          </p:cNvSpPr>
          <p:nvPr/>
        </p:nvSpPr>
        <p:spPr bwMode="auto">
          <a:xfrm>
            <a:off x="4691063" y="3706813"/>
            <a:ext cx="0" cy="15875"/>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63" name="Rectangle 107"/>
          <p:cNvSpPr>
            <a:spLocks noChangeArrowheads="1"/>
          </p:cNvSpPr>
          <p:nvPr/>
        </p:nvSpPr>
        <p:spPr bwMode="auto">
          <a:xfrm>
            <a:off x="4705350" y="3706813"/>
            <a:ext cx="12700"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64" name="Rectangle 108"/>
          <p:cNvSpPr>
            <a:spLocks noChangeArrowheads="1"/>
          </p:cNvSpPr>
          <p:nvPr/>
        </p:nvSpPr>
        <p:spPr bwMode="auto">
          <a:xfrm>
            <a:off x="4705350" y="3706813"/>
            <a:ext cx="12700"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65" name="Rectangle 109"/>
          <p:cNvSpPr>
            <a:spLocks noChangeArrowheads="1"/>
          </p:cNvSpPr>
          <p:nvPr/>
        </p:nvSpPr>
        <p:spPr bwMode="auto">
          <a:xfrm>
            <a:off x="4705350" y="3706813"/>
            <a:ext cx="12700"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66" name="Rectangle 110"/>
          <p:cNvSpPr>
            <a:spLocks noChangeArrowheads="1"/>
          </p:cNvSpPr>
          <p:nvPr/>
        </p:nvSpPr>
        <p:spPr bwMode="auto">
          <a:xfrm>
            <a:off x="5718175" y="2736850"/>
            <a:ext cx="14288"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67" name="Rectangle 111"/>
          <p:cNvSpPr>
            <a:spLocks noChangeArrowheads="1"/>
          </p:cNvSpPr>
          <p:nvPr/>
        </p:nvSpPr>
        <p:spPr bwMode="auto">
          <a:xfrm>
            <a:off x="5718175" y="2736850"/>
            <a:ext cx="14288"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68" name="Rectangle 112"/>
          <p:cNvSpPr>
            <a:spLocks noChangeArrowheads="1"/>
          </p:cNvSpPr>
          <p:nvPr/>
        </p:nvSpPr>
        <p:spPr bwMode="auto">
          <a:xfrm>
            <a:off x="5773738" y="2736850"/>
            <a:ext cx="0" cy="15875"/>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69" name="Rectangle 113"/>
          <p:cNvSpPr>
            <a:spLocks noChangeArrowheads="1"/>
          </p:cNvSpPr>
          <p:nvPr/>
        </p:nvSpPr>
        <p:spPr bwMode="auto">
          <a:xfrm>
            <a:off x="5718175" y="2736850"/>
            <a:ext cx="0" cy="15875"/>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70" name="Rectangle 114"/>
          <p:cNvSpPr>
            <a:spLocks noChangeArrowheads="1"/>
          </p:cNvSpPr>
          <p:nvPr/>
        </p:nvSpPr>
        <p:spPr bwMode="auto">
          <a:xfrm>
            <a:off x="6746875" y="2219325"/>
            <a:ext cx="12700"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71" name="Rectangle 115"/>
          <p:cNvSpPr>
            <a:spLocks noChangeArrowheads="1"/>
          </p:cNvSpPr>
          <p:nvPr/>
        </p:nvSpPr>
        <p:spPr bwMode="auto">
          <a:xfrm>
            <a:off x="6746875" y="2219325"/>
            <a:ext cx="12700"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72" name="Rectangle 116"/>
          <p:cNvSpPr>
            <a:spLocks noChangeArrowheads="1"/>
          </p:cNvSpPr>
          <p:nvPr/>
        </p:nvSpPr>
        <p:spPr bwMode="auto">
          <a:xfrm>
            <a:off x="6746875" y="2219325"/>
            <a:ext cx="12700"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73" name="Rectangle 117"/>
          <p:cNvSpPr>
            <a:spLocks noChangeArrowheads="1"/>
          </p:cNvSpPr>
          <p:nvPr/>
        </p:nvSpPr>
        <p:spPr bwMode="auto">
          <a:xfrm>
            <a:off x="6678613" y="2095500"/>
            <a:ext cx="0" cy="15875"/>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74" name="Rectangle 118"/>
          <p:cNvSpPr>
            <a:spLocks noChangeArrowheads="1"/>
          </p:cNvSpPr>
          <p:nvPr/>
        </p:nvSpPr>
        <p:spPr bwMode="auto">
          <a:xfrm>
            <a:off x="2678113" y="4881563"/>
            <a:ext cx="12700"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75" name="Rectangle 119"/>
          <p:cNvSpPr>
            <a:spLocks noChangeArrowheads="1"/>
          </p:cNvSpPr>
          <p:nvPr/>
        </p:nvSpPr>
        <p:spPr bwMode="auto">
          <a:xfrm>
            <a:off x="6746875" y="2095500"/>
            <a:ext cx="0" cy="15875"/>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76" name="Rectangle 120"/>
          <p:cNvSpPr>
            <a:spLocks noChangeArrowheads="1"/>
          </p:cNvSpPr>
          <p:nvPr/>
        </p:nvSpPr>
        <p:spPr bwMode="auto">
          <a:xfrm>
            <a:off x="6570663" y="2095500"/>
            <a:ext cx="14287"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77" name="Rectangle 121"/>
          <p:cNvSpPr>
            <a:spLocks noChangeArrowheads="1"/>
          </p:cNvSpPr>
          <p:nvPr/>
        </p:nvSpPr>
        <p:spPr bwMode="auto">
          <a:xfrm>
            <a:off x="6597650" y="2095500"/>
            <a:ext cx="0" cy="15875"/>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78" name="Rectangle 122"/>
          <p:cNvSpPr>
            <a:spLocks noChangeArrowheads="1"/>
          </p:cNvSpPr>
          <p:nvPr/>
        </p:nvSpPr>
        <p:spPr bwMode="auto">
          <a:xfrm>
            <a:off x="6584950" y="2111375"/>
            <a:ext cx="12700"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79" name="Rectangle 123"/>
          <p:cNvSpPr>
            <a:spLocks noChangeArrowheads="1"/>
          </p:cNvSpPr>
          <p:nvPr/>
        </p:nvSpPr>
        <p:spPr bwMode="auto">
          <a:xfrm>
            <a:off x="6584950" y="2079625"/>
            <a:ext cx="12700"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80" name="Rectangle 124"/>
          <p:cNvSpPr>
            <a:spLocks noChangeArrowheads="1"/>
          </p:cNvSpPr>
          <p:nvPr/>
        </p:nvSpPr>
        <p:spPr bwMode="auto">
          <a:xfrm>
            <a:off x="2651125" y="4881563"/>
            <a:ext cx="12700"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81" name="Rectangle 125"/>
          <p:cNvSpPr>
            <a:spLocks noChangeArrowheads="1"/>
          </p:cNvSpPr>
          <p:nvPr/>
        </p:nvSpPr>
        <p:spPr bwMode="auto">
          <a:xfrm>
            <a:off x="2678113" y="4881563"/>
            <a:ext cx="0" cy="15875"/>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82" name="Rectangle 126"/>
          <p:cNvSpPr>
            <a:spLocks noChangeArrowheads="1"/>
          </p:cNvSpPr>
          <p:nvPr/>
        </p:nvSpPr>
        <p:spPr bwMode="auto">
          <a:xfrm>
            <a:off x="2663825" y="4881563"/>
            <a:ext cx="14288"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83" name="Rectangle 127"/>
          <p:cNvSpPr>
            <a:spLocks noChangeArrowheads="1"/>
          </p:cNvSpPr>
          <p:nvPr/>
        </p:nvSpPr>
        <p:spPr bwMode="auto">
          <a:xfrm>
            <a:off x="2663825" y="4865688"/>
            <a:ext cx="14288"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84" name="Rectangle 128"/>
          <p:cNvSpPr>
            <a:spLocks noChangeArrowheads="1"/>
          </p:cNvSpPr>
          <p:nvPr/>
        </p:nvSpPr>
        <p:spPr bwMode="auto">
          <a:xfrm>
            <a:off x="3678238" y="4191000"/>
            <a:ext cx="14287"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85" name="Rectangle 129"/>
          <p:cNvSpPr>
            <a:spLocks noChangeArrowheads="1"/>
          </p:cNvSpPr>
          <p:nvPr/>
        </p:nvSpPr>
        <p:spPr bwMode="auto">
          <a:xfrm>
            <a:off x="3692525" y="4191000"/>
            <a:ext cx="0" cy="15875"/>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86" name="Rectangle 130"/>
          <p:cNvSpPr>
            <a:spLocks noChangeArrowheads="1"/>
          </p:cNvSpPr>
          <p:nvPr/>
        </p:nvSpPr>
        <p:spPr bwMode="auto">
          <a:xfrm>
            <a:off x="3678238" y="4206875"/>
            <a:ext cx="14287"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87" name="Rectangle 131"/>
          <p:cNvSpPr>
            <a:spLocks noChangeArrowheads="1"/>
          </p:cNvSpPr>
          <p:nvPr/>
        </p:nvSpPr>
        <p:spPr bwMode="auto">
          <a:xfrm>
            <a:off x="3678238" y="4176713"/>
            <a:ext cx="14287"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88" name="Rectangle 132"/>
          <p:cNvSpPr>
            <a:spLocks noChangeArrowheads="1"/>
          </p:cNvSpPr>
          <p:nvPr/>
        </p:nvSpPr>
        <p:spPr bwMode="auto">
          <a:xfrm>
            <a:off x="4691063" y="2814638"/>
            <a:ext cx="14287"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89" name="Rectangle 133"/>
          <p:cNvSpPr>
            <a:spLocks noChangeArrowheads="1"/>
          </p:cNvSpPr>
          <p:nvPr/>
        </p:nvSpPr>
        <p:spPr bwMode="auto">
          <a:xfrm>
            <a:off x="4718050" y="2814638"/>
            <a:ext cx="0" cy="15875"/>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90" name="Rectangle 134"/>
          <p:cNvSpPr>
            <a:spLocks noChangeArrowheads="1"/>
          </p:cNvSpPr>
          <p:nvPr/>
        </p:nvSpPr>
        <p:spPr bwMode="auto">
          <a:xfrm>
            <a:off x="4705350" y="2830513"/>
            <a:ext cx="12700"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91" name="Rectangle 135"/>
          <p:cNvSpPr>
            <a:spLocks noChangeArrowheads="1"/>
          </p:cNvSpPr>
          <p:nvPr/>
        </p:nvSpPr>
        <p:spPr bwMode="auto">
          <a:xfrm>
            <a:off x="4705350" y="2814638"/>
            <a:ext cx="12700"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92" name="Rectangle 136"/>
          <p:cNvSpPr>
            <a:spLocks noChangeArrowheads="1"/>
          </p:cNvSpPr>
          <p:nvPr/>
        </p:nvSpPr>
        <p:spPr bwMode="auto">
          <a:xfrm>
            <a:off x="5718175" y="2328863"/>
            <a:ext cx="14288"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93" name="Rectangle 137"/>
          <p:cNvSpPr>
            <a:spLocks noChangeArrowheads="1"/>
          </p:cNvSpPr>
          <p:nvPr/>
        </p:nvSpPr>
        <p:spPr bwMode="auto">
          <a:xfrm>
            <a:off x="5732463" y="2328863"/>
            <a:ext cx="0" cy="15875"/>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94" name="Rectangle 138"/>
          <p:cNvSpPr>
            <a:spLocks noChangeArrowheads="1"/>
          </p:cNvSpPr>
          <p:nvPr/>
        </p:nvSpPr>
        <p:spPr bwMode="auto">
          <a:xfrm>
            <a:off x="5718175" y="2328863"/>
            <a:ext cx="14288"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95" name="Rectangle 139"/>
          <p:cNvSpPr>
            <a:spLocks noChangeArrowheads="1"/>
          </p:cNvSpPr>
          <p:nvPr/>
        </p:nvSpPr>
        <p:spPr bwMode="auto">
          <a:xfrm>
            <a:off x="5718175" y="2312988"/>
            <a:ext cx="14288"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70796" name="Rectangle 140"/>
          <p:cNvSpPr>
            <a:spLocks noChangeArrowheads="1"/>
          </p:cNvSpPr>
          <p:nvPr/>
        </p:nvSpPr>
        <p:spPr bwMode="auto">
          <a:xfrm>
            <a:off x="6732588" y="2095500"/>
            <a:ext cx="14287" cy="0"/>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graphicFrame>
        <p:nvGraphicFramePr>
          <p:cNvPr id="70797" name="Object 141"/>
          <p:cNvGraphicFramePr>
            <a:graphicFrameLocks noChangeAspect="1"/>
          </p:cNvGraphicFramePr>
          <p:nvPr/>
        </p:nvGraphicFramePr>
        <p:xfrm>
          <a:off x="749300" y="1006475"/>
          <a:ext cx="6121400" cy="4708525"/>
        </p:xfrm>
        <a:graphic>
          <a:graphicData uri="http://schemas.openxmlformats.org/presentationml/2006/ole">
            <mc:AlternateContent xmlns:mc="http://schemas.openxmlformats.org/markup-compatibility/2006">
              <mc:Choice xmlns:v="urn:schemas-microsoft-com:vml" Requires="v">
                <p:oleObj spid="_x0000_s70816" name="Worksheet" r:id="rId4" imgW="9677400" imgH="7264400" progId="Excel.Sheet.8">
                  <p:embed/>
                </p:oleObj>
              </mc:Choice>
              <mc:Fallback>
                <p:oleObj name="Worksheet" r:id="rId4" imgW="9677400" imgH="7264400" progId="Excel.Sheet.8">
                  <p:embed/>
                  <p:pic>
                    <p:nvPicPr>
                      <p:cNvPr id="0" name="Object 1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300" y="1006475"/>
                        <a:ext cx="6121400"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70798" name="Rectangle 142"/>
          <p:cNvSpPr>
            <a:spLocks noChangeArrowheads="1"/>
          </p:cNvSpPr>
          <p:nvPr/>
        </p:nvSpPr>
        <p:spPr bwMode="auto">
          <a:xfrm>
            <a:off x="1908175" y="5638800"/>
            <a:ext cx="40036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800">
                <a:solidFill>
                  <a:srgbClr val="000000"/>
                </a:solidFill>
                <a:latin typeface="Arial" charset="0"/>
              </a:rPr>
              <a:t>1/Bit-error Rate (1 error every </a:t>
            </a:r>
            <a:r>
              <a:rPr lang="en-US" altLang="en-US" sz="1800" i="1">
                <a:solidFill>
                  <a:srgbClr val="000000"/>
                </a:solidFill>
                <a:latin typeface="Arial" charset="0"/>
              </a:rPr>
              <a:t>x</a:t>
            </a:r>
            <a:r>
              <a:rPr lang="en-US" altLang="en-US" sz="1800">
                <a:solidFill>
                  <a:srgbClr val="000000"/>
                </a:solidFill>
                <a:latin typeface="Arial" charset="0"/>
              </a:rPr>
              <a:t> Kbits)</a:t>
            </a:r>
          </a:p>
        </p:txBody>
      </p:sp>
      <p:sp>
        <p:nvSpPr>
          <p:cNvPr id="70799" name="Rectangle 143"/>
          <p:cNvSpPr>
            <a:spLocks noChangeArrowheads="1"/>
          </p:cNvSpPr>
          <p:nvPr/>
        </p:nvSpPr>
        <p:spPr bwMode="auto">
          <a:xfrm rot="-5400000">
            <a:off x="-270669" y="3444082"/>
            <a:ext cx="21240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r>
              <a:rPr lang="en-US" altLang="en-US" sz="1800">
                <a:solidFill>
                  <a:srgbClr val="000000"/>
                </a:solidFill>
                <a:latin typeface="Arial" charset="0"/>
              </a:rPr>
              <a:t>Throughput (Mbps)</a:t>
            </a:r>
          </a:p>
        </p:txBody>
      </p:sp>
      <p:grpSp>
        <p:nvGrpSpPr>
          <p:cNvPr id="70800" name="Group 144"/>
          <p:cNvGrpSpPr>
            <a:grpSpLocks/>
          </p:cNvGrpSpPr>
          <p:nvPr/>
        </p:nvGrpSpPr>
        <p:grpSpPr bwMode="auto">
          <a:xfrm>
            <a:off x="1968500" y="3160713"/>
            <a:ext cx="2251075" cy="344487"/>
            <a:chOff x="1490" y="1910"/>
            <a:chExt cx="1418" cy="217"/>
          </a:xfrm>
        </p:grpSpPr>
        <p:sp>
          <p:nvSpPr>
            <p:cNvPr id="70809" name="Line 145"/>
            <p:cNvSpPr>
              <a:spLocks noChangeShapeType="1"/>
            </p:cNvSpPr>
            <p:nvPr/>
          </p:nvSpPr>
          <p:spPr bwMode="auto">
            <a:xfrm>
              <a:off x="1490" y="2127"/>
              <a:ext cx="1418" cy="0"/>
            </a:xfrm>
            <a:prstGeom prst="line">
              <a:avLst/>
            </a:prstGeom>
            <a:noFill/>
            <a:ln w="28575">
              <a:solidFill>
                <a:schemeClr val="bg2"/>
              </a:solidFill>
              <a:round/>
              <a:headEnd type="diamond" w="med" len="med"/>
              <a:tailEnd type="diamond"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0810" name="Text Box 146"/>
            <p:cNvSpPr txBox="1">
              <a:spLocks noChangeArrowheads="1"/>
            </p:cNvSpPr>
            <p:nvPr/>
          </p:nvSpPr>
          <p:spPr bwMode="auto">
            <a:xfrm>
              <a:off x="1600" y="1910"/>
              <a:ext cx="114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i="1">
                  <a:solidFill>
                    <a:srgbClr val="000000"/>
                  </a:solidFill>
                  <a:latin typeface="Arial" charset="0"/>
                </a:rPr>
                <a:t>Typical error rates</a:t>
              </a:r>
            </a:p>
          </p:txBody>
        </p:sp>
      </p:grpSp>
      <p:sp>
        <p:nvSpPr>
          <p:cNvPr id="70801" name="Text Box 147"/>
          <p:cNvSpPr txBox="1">
            <a:spLocks noChangeArrowheads="1"/>
          </p:cNvSpPr>
          <p:nvPr/>
        </p:nvSpPr>
        <p:spPr bwMode="auto">
          <a:xfrm>
            <a:off x="1019175" y="6080125"/>
            <a:ext cx="6981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2000">
                <a:solidFill>
                  <a:srgbClr val="000000"/>
                </a:solidFill>
                <a:latin typeface="Arial" charset="0"/>
              </a:rPr>
              <a:t>2 MB local-area TCP transfer over 2 Mbps Lucent WaveLAN</a:t>
            </a:r>
          </a:p>
        </p:txBody>
      </p:sp>
      <p:sp>
        <p:nvSpPr>
          <p:cNvPr id="70802" name="Text Box 148"/>
          <p:cNvSpPr>
            <a:spLocks noGrp="1" noChangeArrowheads="1"/>
          </p:cNvSpPr>
          <p:nvPr>
            <p:ph type="body" idx="1"/>
          </p:nvPr>
        </p:nvSpPr>
        <p:spPr>
          <a:xfrm>
            <a:off x="6718300" y="1828800"/>
            <a:ext cx="2044700" cy="4114800"/>
          </a:xfrm>
          <a:noFill/>
        </p:spPr>
        <p:txBody>
          <a:bodyPr/>
          <a:lstStyle/>
          <a:p>
            <a:pPr marL="119063" indent="-119063" eaLnBrk="1" hangingPunct="1">
              <a:spcBef>
                <a:spcPct val="0"/>
              </a:spcBef>
              <a:buClrTx/>
            </a:pPr>
            <a:r>
              <a:rPr lang="en-US" altLang="en-US" sz="2000"/>
              <a:t>Snoop+SACK and Snoop perform best</a:t>
            </a:r>
          </a:p>
          <a:p>
            <a:pPr marL="119063" indent="-119063" eaLnBrk="1" hangingPunct="1">
              <a:spcBef>
                <a:spcPct val="0"/>
              </a:spcBef>
              <a:buClrTx/>
            </a:pPr>
            <a:r>
              <a:rPr lang="en-US" altLang="en-US" sz="2000"/>
              <a:t>Connection splitting </a:t>
            </a:r>
            <a:r>
              <a:rPr lang="en-US" altLang="en-US" sz="2000" i="1"/>
              <a:t>not</a:t>
            </a:r>
            <a:r>
              <a:rPr lang="en-US" altLang="en-US" sz="2000"/>
              <a:t> essential</a:t>
            </a:r>
          </a:p>
          <a:p>
            <a:pPr marL="119063" indent="-119063" eaLnBrk="1" hangingPunct="1">
              <a:spcBef>
                <a:spcPct val="0"/>
              </a:spcBef>
              <a:buClrTx/>
            </a:pPr>
            <a:r>
              <a:rPr lang="en-US" altLang="en-US" sz="2000"/>
              <a:t>TCP SACK performance disappointing</a:t>
            </a:r>
          </a:p>
        </p:txBody>
      </p:sp>
      <p:sp>
        <p:nvSpPr>
          <p:cNvPr id="70803" name="Text Box 149"/>
          <p:cNvSpPr txBox="1">
            <a:spLocks noChangeArrowheads="1"/>
          </p:cNvSpPr>
          <p:nvPr/>
        </p:nvSpPr>
        <p:spPr bwMode="auto">
          <a:xfrm>
            <a:off x="5175250" y="4060825"/>
            <a:ext cx="11303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a:solidFill>
                  <a:srgbClr val="4A9131"/>
                </a:solidFill>
                <a:latin typeface="Arial" charset="0"/>
              </a:rPr>
              <a:t>TCP Reno</a:t>
            </a:r>
          </a:p>
        </p:txBody>
      </p:sp>
      <p:sp>
        <p:nvSpPr>
          <p:cNvPr id="70804" name="Text Box 150"/>
          <p:cNvSpPr txBox="1">
            <a:spLocks noChangeArrowheads="1"/>
          </p:cNvSpPr>
          <p:nvPr/>
        </p:nvSpPr>
        <p:spPr bwMode="auto">
          <a:xfrm>
            <a:off x="5191125" y="3695700"/>
            <a:ext cx="7477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a:solidFill>
                  <a:srgbClr val="9338C6"/>
                </a:solidFill>
                <a:latin typeface="Arial" charset="0"/>
              </a:rPr>
              <a:t>SPLIT</a:t>
            </a:r>
          </a:p>
        </p:txBody>
      </p:sp>
      <p:sp>
        <p:nvSpPr>
          <p:cNvPr id="70805" name="Text Box 151"/>
          <p:cNvSpPr txBox="1">
            <a:spLocks noChangeArrowheads="1"/>
          </p:cNvSpPr>
          <p:nvPr/>
        </p:nvSpPr>
        <p:spPr bwMode="auto">
          <a:xfrm>
            <a:off x="5205413" y="3330575"/>
            <a:ext cx="1196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a:solidFill>
                  <a:srgbClr val="FF6600"/>
                </a:solidFill>
                <a:latin typeface="Arial" charset="0"/>
              </a:rPr>
              <a:t>TCP SACK</a:t>
            </a:r>
          </a:p>
        </p:txBody>
      </p:sp>
      <p:sp>
        <p:nvSpPr>
          <p:cNvPr id="70806" name="Text Box 152"/>
          <p:cNvSpPr txBox="1">
            <a:spLocks noChangeArrowheads="1"/>
          </p:cNvSpPr>
          <p:nvPr/>
        </p:nvSpPr>
        <p:spPr bwMode="auto">
          <a:xfrm>
            <a:off x="5224463" y="2963863"/>
            <a:ext cx="13668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a:solidFill>
                  <a:srgbClr val="790015"/>
                </a:solidFill>
                <a:latin typeface="Arial" charset="0"/>
              </a:rPr>
              <a:t>SPLIT-SACK</a:t>
            </a:r>
          </a:p>
        </p:txBody>
      </p:sp>
      <p:sp>
        <p:nvSpPr>
          <p:cNvPr id="70807" name="Text Box 153"/>
          <p:cNvSpPr txBox="1">
            <a:spLocks noChangeArrowheads="1"/>
          </p:cNvSpPr>
          <p:nvPr/>
        </p:nvSpPr>
        <p:spPr bwMode="auto">
          <a:xfrm>
            <a:off x="5237163" y="2576513"/>
            <a:ext cx="7699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a:solidFill>
                  <a:srgbClr val="000080"/>
                </a:solidFill>
                <a:latin typeface="Arial" charset="0"/>
              </a:rPr>
              <a:t>Snoop</a:t>
            </a:r>
          </a:p>
        </p:txBody>
      </p:sp>
      <p:sp>
        <p:nvSpPr>
          <p:cNvPr id="70808" name="Text Box 154"/>
          <p:cNvSpPr txBox="1">
            <a:spLocks noChangeArrowheads="1"/>
          </p:cNvSpPr>
          <p:nvPr/>
        </p:nvSpPr>
        <p:spPr bwMode="auto">
          <a:xfrm>
            <a:off x="5202238" y="2232025"/>
            <a:ext cx="14398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a:solidFill>
                  <a:srgbClr val="FD03F1"/>
                </a:solidFill>
                <a:latin typeface="Arial" charset="0"/>
              </a:rPr>
              <a:t>Snoop+SACK</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pPr eaLnBrk="1" hangingPunct="1"/>
            <a:r>
              <a:rPr lang="en-US" altLang="en-US"/>
              <a:t>Discussion</a:t>
            </a:r>
          </a:p>
        </p:txBody>
      </p:sp>
      <p:sp>
        <p:nvSpPr>
          <p:cNvPr id="71682" name="Content Placeholder 2"/>
          <p:cNvSpPr>
            <a:spLocks noGrp="1"/>
          </p:cNvSpPr>
          <p:nvPr>
            <p:ph idx="1"/>
          </p:nvPr>
        </p:nvSpPr>
        <p:spPr/>
        <p:txBody>
          <a:bodyPr/>
          <a:lstStyle/>
          <a:p>
            <a:pPr eaLnBrk="1" hangingPunct="1"/>
            <a:r>
              <a:rPr lang="en-US" altLang="en-US"/>
              <a:t>Real link-layers aren</a:t>
            </a:r>
            <a:r>
              <a:rPr lang="ja-JP" altLang="en-US"/>
              <a:t>’</a:t>
            </a:r>
            <a:r>
              <a:rPr lang="en-US" altLang="ja-JP"/>
              <a:t>t windowed</a:t>
            </a:r>
          </a:p>
          <a:p>
            <a:pPr lvl="1" eaLnBrk="1" hangingPunct="1"/>
            <a:r>
              <a:rPr lang="en-US" altLang="en-US"/>
              <a:t>Out of order delivery not that significant a concern</a:t>
            </a:r>
          </a:p>
          <a:p>
            <a:pPr lvl="1" eaLnBrk="1" hangingPunct="1"/>
            <a:endParaRPr lang="en-US" altLang="en-US"/>
          </a:p>
          <a:p>
            <a:pPr eaLnBrk="1" hangingPunct="1"/>
            <a:r>
              <a:rPr lang="en-US" altLang="en-US"/>
              <a:t>TCP timers are very conservative</a:t>
            </a:r>
          </a:p>
        </p:txBody>
      </p:sp>
      <p:sp>
        <p:nvSpPr>
          <p:cNvPr id="7168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9036A31B-8316-3C4F-89D6-9D455F533F53}" type="slidenum">
              <a:rPr lang="en-US" altLang="en-US" sz="1200">
                <a:solidFill>
                  <a:schemeClr val="tx2"/>
                </a:solidFill>
                <a:latin typeface="Arial Narrow" charset="0"/>
              </a:rPr>
              <a:pPr eaLnBrk="1" hangingPunct="1"/>
              <a:t>37</a:t>
            </a:fld>
            <a:endParaRPr lang="en-US" altLang="en-US" sz="1200">
              <a:solidFill>
                <a:schemeClr val="tx2"/>
              </a:solidFill>
              <a:latin typeface="Arial Narrow"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r>
              <a:rPr lang="en-US" altLang="en-US"/>
              <a:t>Wireless in the Real World</a:t>
            </a:r>
          </a:p>
        </p:txBody>
      </p:sp>
      <p:sp>
        <p:nvSpPr>
          <p:cNvPr id="72706" name="Rectangle 3"/>
          <p:cNvSpPr>
            <a:spLocks noGrp="1" noChangeArrowheads="1"/>
          </p:cNvSpPr>
          <p:nvPr>
            <p:ph idx="1"/>
          </p:nvPr>
        </p:nvSpPr>
        <p:spPr/>
        <p:txBody>
          <a:bodyPr/>
          <a:lstStyle/>
          <a:p>
            <a:r>
              <a:rPr lang="en-US" altLang="en-US"/>
              <a:t>Real world deployment patterns</a:t>
            </a:r>
          </a:p>
          <a:p>
            <a:r>
              <a:rPr lang="en-US" altLang="en-US"/>
              <a:t>Mesh networks and deployments</a:t>
            </a:r>
          </a:p>
          <a:p>
            <a:r>
              <a:rPr lang="en-US" altLang="en-US"/>
              <a:t>Assigned reading</a:t>
            </a:r>
          </a:p>
          <a:p>
            <a:pPr lvl="1"/>
            <a:r>
              <a:rPr lang="en-US" altLang="en-US"/>
              <a:t>Architecture and Evaluation of an Unplanned 802.11b Mesh Network</a:t>
            </a:r>
          </a:p>
          <a:p>
            <a:pPr lvl="1"/>
            <a:r>
              <a:rPr lang="en-US" altLang="en-US"/>
              <a:t>White Space Networking with Wi-Fi like Connectivity</a:t>
            </a:r>
          </a:p>
          <a:p>
            <a:pPr lvl="1"/>
            <a:endParaRPr lang="en-US" altLang="en-US"/>
          </a:p>
        </p:txBody>
      </p:sp>
      <p:sp>
        <p:nvSpPr>
          <p:cNvPr id="727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967E1624-39FB-7641-9C63-00844B43F6EC}" type="slidenum">
              <a:rPr lang="en-US" altLang="en-US" sz="1200">
                <a:solidFill>
                  <a:schemeClr val="tx2"/>
                </a:solidFill>
                <a:latin typeface="Arial Narrow" charset="0"/>
              </a:rPr>
              <a:pPr eaLnBrk="1" hangingPunct="1"/>
              <a:t>38</a:t>
            </a:fld>
            <a:endParaRPr lang="en-US" altLang="en-US" sz="1200">
              <a:solidFill>
                <a:schemeClr val="tx2"/>
              </a:solidFill>
              <a:latin typeface="Arial Narrow"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pPr eaLnBrk="1" hangingPunct="1"/>
            <a:r>
              <a:rPr lang="en-US" altLang="en-US"/>
              <a:t>Wireless Challenges</a:t>
            </a:r>
          </a:p>
        </p:txBody>
      </p:sp>
      <p:sp>
        <p:nvSpPr>
          <p:cNvPr id="73730" name="Rectangle 3"/>
          <p:cNvSpPr>
            <a:spLocks noGrp="1" noChangeArrowheads="1"/>
          </p:cNvSpPr>
          <p:nvPr>
            <p:ph idx="1"/>
          </p:nvPr>
        </p:nvSpPr>
        <p:spPr/>
        <p:txBody>
          <a:bodyPr/>
          <a:lstStyle/>
          <a:p>
            <a:pPr eaLnBrk="1" hangingPunct="1">
              <a:lnSpc>
                <a:spcPct val="90000"/>
              </a:lnSpc>
            </a:pPr>
            <a:r>
              <a:rPr lang="en-US" altLang="en-US" sz="2800"/>
              <a:t>Force us to rethink many assumptions</a:t>
            </a:r>
          </a:p>
          <a:p>
            <a:pPr eaLnBrk="1" hangingPunct="1">
              <a:lnSpc>
                <a:spcPct val="90000"/>
              </a:lnSpc>
            </a:pPr>
            <a:r>
              <a:rPr lang="en-US" altLang="en-US" sz="2800"/>
              <a:t>Need to share airwaves rather than wire</a:t>
            </a:r>
          </a:p>
          <a:p>
            <a:pPr lvl="1" eaLnBrk="1" hangingPunct="1">
              <a:lnSpc>
                <a:spcPct val="90000"/>
              </a:lnSpc>
            </a:pPr>
            <a:r>
              <a:rPr lang="en-US" altLang="en-US" sz="2400"/>
              <a:t>Don</a:t>
            </a:r>
            <a:r>
              <a:rPr lang="ja-JP" altLang="en-US" sz="2400"/>
              <a:t>’</a:t>
            </a:r>
            <a:r>
              <a:rPr lang="en-US" altLang="ja-JP" sz="2400"/>
              <a:t>t know what hosts are involved</a:t>
            </a:r>
          </a:p>
          <a:p>
            <a:pPr lvl="1" eaLnBrk="1" hangingPunct="1">
              <a:lnSpc>
                <a:spcPct val="90000"/>
              </a:lnSpc>
            </a:pPr>
            <a:r>
              <a:rPr lang="en-US" altLang="en-US" sz="2400"/>
              <a:t>Host may not be using same link technology</a:t>
            </a:r>
          </a:p>
          <a:p>
            <a:pPr eaLnBrk="1" hangingPunct="1">
              <a:lnSpc>
                <a:spcPct val="90000"/>
              </a:lnSpc>
            </a:pPr>
            <a:r>
              <a:rPr lang="en-US" altLang="en-US" sz="2800"/>
              <a:t>Mobility</a:t>
            </a:r>
          </a:p>
          <a:p>
            <a:pPr eaLnBrk="1" hangingPunct="1">
              <a:lnSpc>
                <a:spcPct val="90000"/>
              </a:lnSpc>
            </a:pPr>
            <a:r>
              <a:rPr lang="en-US" altLang="en-US" sz="2800"/>
              <a:t>Other characteristics of wireless</a:t>
            </a:r>
          </a:p>
          <a:p>
            <a:pPr lvl="1" eaLnBrk="1" hangingPunct="1">
              <a:lnSpc>
                <a:spcPct val="90000"/>
              </a:lnSpc>
            </a:pPr>
            <a:r>
              <a:rPr lang="en-US" altLang="en-US" sz="2400"/>
              <a:t>Noisy </a:t>
            </a:r>
            <a:r>
              <a:rPr lang="en-US" altLang="en-US" sz="2400">
                <a:sym typeface="Wingdings" charset="2"/>
              </a:rPr>
              <a:t> lots of losses</a:t>
            </a:r>
          </a:p>
          <a:p>
            <a:pPr lvl="1" eaLnBrk="1" hangingPunct="1">
              <a:lnSpc>
                <a:spcPct val="90000"/>
              </a:lnSpc>
            </a:pPr>
            <a:r>
              <a:rPr lang="en-US" altLang="en-US" sz="2400">
                <a:sym typeface="Wingdings" charset="2"/>
              </a:rPr>
              <a:t>Slow</a:t>
            </a:r>
          </a:p>
          <a:p>
            <a:pPr lvl="1" eaLnBrk="1" hangingPunct="1">
              <a:lnSpc>
                <a:spcPct val="90000"/>
              </a:lnSpc>
            </a:pPr>
            <a:r>
              <a:rPr lang="en-US" altLang="en-US" sz="2400"/>
              <a:t>Interaction of multiple transmitters at receiver</a:t>
            </a:r>
          </a:p>
          <a:p>
            <a:pPr lvl="2" eaLnBrk="1" hangingPunct="1">
              <a:lnSpc>
                <a:spcPct val="90000"/>
              </a:lnSpc>
            </a:pPr>
            <a:r>
              <a:rPr lang="en-US" altLang="en-US" sz="2000"/>
              <a:t> Collisions, capture, interference</a:t>
            </a:r>
          </a:p>
          <a:p>
            <a:pPr lvl="1" eaLnBrk="1" hangingPunct="1">
              <a:lnSpc>
                <a:spcPct val="90000"/>
              </a:lnSpc>
            </a:pPr>
            <a:r>
              <a:rPr lang="en-US" altLang="en-US" sz="2400"/>
              <a:t>Multipath interference</a:t>
            </a:r>
          </a:p>
          <a:p>
            <a:pPr lvl="1" eaLnBrk="1" hangingPunct="1">
              <a:lnSpc>
                <a:spcPct val="90000"/>
              </a:lnSpc>
            </a:pPr>
            <a:endParaRPr lang="en-US" altLang="en-US" sz="2400">
              <a:sym typeface="Wingdings" charset="2"/>
            </a:endParaRPr>
          </a:p>
        </p:txBody>
      </p:sp>
      <p:sp>
        <p:nvSpPr>
          <p:cNvPr id="737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6485E9C8-9B44-8142-9088-CD729AEF18E8}" type="slidenum">
              <a:rPr lang="en-US" altLang="en-US" sz="1200">
                <a:solidFill>
                  <a:schemeClr val="tx2"/>
                </a:solidFill>
                <a:latin typeface="Arial Narrow" charset="0"/>
              </a:rPr>
              <a:pPr eaLnBrk="1" hangingPunct="1"/>
              <a:t>39</a:t>
            </a:fld>
            <a:endParaRPr lang="en-US" altLang="en-US" sz="1200">
              <a:solidFill>
                <a:schemeClr val="tx2"/>
              </a:solidFill>
              <a:latin typeface="Arial Narrow"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altLang="en-US"/>
              <a:t>Auto Bit Rate (ABR) Algorithms</a:t>
            </a:r>
          </a:p>
        </p:txBody>
      </p:sp>
      <p:sp>
        <p:nvSpPr>
          <p:cNvPr id="23554" name="Rectangle 3"/>
          <p:cNvSpPr>
            <a:spLocks noGrp="1" noChangeArrowheads="1"/>
          </p:cNvSpPr>
          <p:nvPr>
            <p:ph type="body" idx="1"/>
          </p:nvPr>
        </p:nvSpPr>
        <p:spPr/>
        <p:txBody>
          <a:bodyPr/>
          <a:lstStyle/>
          <a:p>
            <a:pPr>
              <a:lnSpc>
                <a:spcPct val="80000"/>
              </a:lnSpc>
            </a:pPr>
            <a:r>
              <a:rPr lang="en-US" altLang="en-US" sz="2200"/>
              <a:t>Probe Packets</a:t>
            </a:r>
          </a:p>
          <a:p>
            <a:pPr lvl="1">
              <a:lnSpc>
                <a:spcPct val="80000"/>
              </a:lnSpc>
            </a:pPr>
            <a:r>
              <a:rPr lang="en-US" altLang="en-US" sz="2000"/>
              <a:t>ARF</a:t>
            </a:r>
          </a:p>
          <a:p>
            <a:pPr lvl="1">
              <a:lnSpc>
                <a:spcPct val="80000"/>
              </a:lnSpc>
            </a:pPr>
            <a:r>
              <a:rPr lang="en-US" altLang="en-US" sz="2000"/>
              <a:t>AARF</a:t>
            </a:r>
          </a:p>
          <a:p>
            <a:pPr lvl="1">
              <a:lnSpc>
                <a:spcPct val="80000"/>
              </a:lnSpc>
            </a:pPr>
            <a:r>
              <a:rPr lang="en-US" altLang="en-US" sz="2000"/>
              <a:t>SampleRate</a:t>
            </a:r>
          </a:p>
          <a:p>
            <a:pPr>
              <a:lnSpc>
                <a:spcPct val="80000"/>
              </a:lnSpc>
            </a:pPr>
            <a:r>
              <a:rPr lang="en-US" altLang="en-US" sz="2200"/>
              <a:t>Consecutive successes/losses</a:t>
            </a:r>
          </a:p>
          <a:p>
            <a:pPr lvl="1">
              <a:lnSpc>
                <a:spcPct val="80000"/>
              </a:lnSpc>
            </a:pPr>
            <a:r>
              <a:rPr lang="en-US" altLang="en-US" sz="2000"/>
              <a:t>ARF</a:t>
            </a:r>
          </a:p>
          <a:p>
            <a:pPr lvl="1">
              <a:lnSpc>
                <a:spcPct val="80000"/>
              </a:lnSpc>
            </a:pPr>
            <a:r>
              <a:rPr lang="en-US" altLang="en-US" sz="2000"/>
              <a:t>AARF</a:t>
            </a:r>
          </a:p>
          <a:p>
            <a:pPr lvl="1">
              <a:lnSpc>
                <a:spcPct val="80000"/>
              </a:lnSpc>
            </a:pPr>
            <a:r>
              <a:rPr lang="en-US" altLang="en-US" sz="2000"/>
              <a:t>Hybrid Algorithm</a:t>
            </a:r>
          </a:p>
          <a:p>
            <a:pPr>
              <a:lnSpc>
                <a:spcPct val="80000"/>
              </a:lnSpc>
            </a:pPr>
            <a:r>
              <a:rPr lang="en-US" altLang="en-US" sz="2200"/>
              <a:t>Physical Layer metrics</a:t>
            </a:r>
          </a:p>
          <a:p>
            <a:pPr lvl="1">
              <a:lnSpc>
                <a:spcPct val="80000"/>
              </a:lnSpc>
            </a:pPr>
            <a:r>
              <a:rPr lang="en-US" altLang="en-US" sz="2000"/>
              <a:t>Hybrid Algorithm</a:t>
            </a:r>
          </a:p>
          <a:p>
            <a:pPr lvl="1">
              <a:lnSpc>
                <a:spcPct val="80000"/>
              </a:lnSpc>
            </a:pPr>
            <a:r>
              <a:rPr lang="en-US" altLang="en-US" sz="2000"/>
              <a:t>RBAR</a:t>
            </a:r>
          </a:p>
          <a:p>
            <a:pPr lvl="1">
              <a:lnSpc>
                <a:spcPct val="80000"/>
              </a:lnSpc>
            </a:pPr>
            <a:r>
              <a:rPr lang="en-US" altLang="en-US" sz="2000"/>
              <a:t>OAR</a:t>
            </a:r>
          </a:p>
          <a:p>
            <a:pPr>
              <a:lnSpc>
                <a:spcPct val="80000"/>
              </a:lnSpc>
            </a:pPr>
            <a:r>
              <a:rPr lang="en-US" altLang="en-US" sz="2200"/>
              <a:t>Long-term statistics </a:t>
            </a:r>
          </a:p>
          <a:p>
            <a:pPr lvl="1">
              <a:lnSpc>
                <a:spcPct val="80000"/>
              </a:lnSpc>
            </a:pPr>
            <a:r>
              <a:rPr lang="en-US" altLang="en-US" sz="2000"/>
              <a:t>ONOE</a:t>
            </a:r>
          </a:p>
        </p:txBody>
      </p:sp>
      <p:sp>
        <p:nvSpPr>
          <p:cNvPr id="235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9B29C89A-9F40-C64B-839C-FDBBDDEF8E6B}" type="slidenum">
              <a:rPr lang="en-US" altLang="en-US" sz="1200">
                <a:solidFill>
                  <a:schemeClr val="tx2"/>
                </a:solidFill>
                <a:latin typeface="Arial Narrow" charset="0"/>
              </a:rPr>
              <a:pPr eaLnBrk="1" hangingPunct="1"/>
              <a:t>4</a:t>
            </a:fld>
            <a:endParaRPr lang="en-US" altLang="en-US" sz="1200">
              <a:solidFill>
                <a:schemeClr val="tx2"/>
              </a:solidFill>
              <a:latin typeface="Arial Narrow" charset="0"/>
            </a:endParaRPr>
          </a:p>
        </p:txBody>
      </p:sp>
      <p:sp>
        <p:nvSpPr>
          <p:cNvPr id="34820" name="Rectangle 4"/>
          <p:cNvSpPr>
            <a:spLocks noChangeArrowheads="1"/>
          </p:cNvSpPr>
          <p:nvPr/>
        </p:nvSpPr>
        <p:spPr bwMode="auto">
          <a:xfrm>
            <a:off x="1143000" y="5867400"/>
            <a:ext cx="7162800" cy="6858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solidFill>
                  <a:schemeClr val="bg1"/>
                </a:solidFill>
              </a:rPr>
              <a:t>Commercially Deployed: ARF, SampleRate and ONOE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additive="base">
                                        <p:cTn id="7" dur="500" fill="hold"/>
                                        <p:tgtEl>
                                          <p:spTgt spid="34820"/>
                                        </p:tgtEl>
                                        <p:attrNameLst>
                                          <p:attrName>ppt_x</p:attrName>
                                        </p:attrNameLst>
                                      </p:cBhvr>
                                      <p:tavLst>
                                        <p:tav tm="0">
                                          <p:val>
                                            <p:strVal val="0-#ppt_w/2"/>
                                          </p:val>
                                        </p:tav>
                                        <p:tav tm="100000">
                                          <p:val>
                                            <p:strVal val="#ppt_x"/>
                                          </p:val>
                                        </p:tav>
                                      </p:tavLst>
                                    </p:anim>
                                    <p:anim calcmode="lin" valueType="num">
                                      <p:cBhvr additive="base">
                                        <p:cTn id="8" dur="500" fill="hold"/>
                                        <p:tgtEl>
                                          <p:spTgt spid="348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title"/>
          </p:nvPr>
        </p:nvSpPr>
        <p:spPr/>
        <p:txBody>
          <a:bodyPr/>
          <a:lstStyle/>
          <a:p>
            <a:pPr eaLnBrk="1" hangingPunct="1"/>
            <a:r>
              <a:rPr lang="en-US" altLang="en-US"/>
              <a:t>Overview</a:t>
            </a:r>
          </a:p>
        </p:txBody>
      </p:sp>
      <p:sp>
        <p:nvSpPr>
          <p:cNvPr id="113666" name="Rectangle 3"/>
          <p:cNvSpPr>
            <a:spLocks noGrp="1" noChangeArrowheads="1"/>
          </p:cNvSpPr>
          <p:nvPr>
            <p:ph idx="1"/>
          </p:nvPr>
        </p:nvSpPr>
        <p:spPr/>
        <p:txBody>
          <a:bodyPr/>
          <a:lstStyle/>
          <a:p>
            <a:pPr eaLnBrk="1" hangingPunct="1">
              <a:lnSpc>
                <a:spcPct val="80000"/>
              </a:lnSpc>
            </a:pPr>
            <a:endParaRPr lang="en-US" altLang="en-US" sz="3000" dirty="0" smtClean="0"/>
          </a:p>
          <a:p>
            <a:pPr eaLnBrk="1" hangingPunct="1">
              <a:lnSpc>
                <a:spcPct val="80000"/>
              </a:lnSpc>
            </a:pPr>
            <a:r>
              <a:rPr lang="en-US" altLang="en-US" sz="3000" dirty="0" smtClean="0"/>
              <a:t>Carrier Sense vs. Rate Adaptation</a:t>
            </a:r>
          </a:p>
          <a:p>
            <a:pPr eaLnBrk="1" hangingPunct="1">
              <a:lnSpc>
                <a:spcPct val="80000"/>
              </a:lnSpc>
            </a:pPr>
            <a:endParaRPr lang="en-US" altLang="en-US" sz="3000" dirty="0"/>
          </a:p>
          <a:p>
            <a:pPr eaLnBrk="1" hangingPunct="1">
              <a:lnSpc>
                <a:spcPct val="80000"/>
              </a:lnSpc>
            </a:pPr>
            <a:r>
              <a:rPr lang="en-US" altLang="en-US" sz="3000" dirty="0" smtClean="0"/>
              <a:t>Wireless TCP</a:t>
            </a:r>
            <a:endParaRPr lang="en-US" altLang="en-US" sz="3000" dirty="0"/>
          </a:p>
          <a:p>
            <a:pPr eaLnBrk="1" hangingPunct="1">
              <a:lnSpc>
                <a:spcPct val="80000"/>
              </a:lnSpc>
            </a:pPr>
            <a:endParaRPr lang="en-US" altLang="en-US" sz="3000" dirty="0" smtClean="0"/>
          </a:p>
          <a:p>
            <a:pPr eaLnBrk="1" hangingPunct="1">
              <a:lnSpc>
                <a:spcPct val="80000"/>
              </a:lnSpc>
            </a:pPr>
            <a:r>
              <a:rPr lang="en-US" altLang="en-US" sz="3000" dirty="0" smtClean="0"/>
              <a:t>802.11 </a:t>
            </a:r>
            <a:r>
              <a:rPr lang="en-US" altLang="en-US" sz="2600" dirty="0" smtClean="0"/>
              <a:t>Deployment </a:t>
            </a:r>
            <a:r>
              <a:rPr lang="en-US" altLang="en-US" sz="2600" dirty="0"/>
              <a:t>patterns</a:t>
            </a:r>
          </a:p>
          <a:p>
            <a:pPr lvl="1" eaLnBrk="1" hangingPunct="1">
              <a:lnSpc>
                <a:spcPct val="80000"/>
              </a:lnSpc>
            </a:pPr>
            <a:endParaRPr lang="en-US" altLang="en-US" sz="2600" dirty="0"/>
          </a:p>
          <a:p>
            <a:pPr eaLnBrk="1" hangingPunct="1">
              <a:lnSpc>
                <a:spcPct val="80000"/>
              </a:lnSpc>
            </a:pPr>
            <a:r>
              <a:rPr lang="en-US" altLang="en-US" sz="3000" dirty="0"/>
              <a:t>Mesh networks</a:t>
            </a:r>
          </a:p>
          <a:p>
            <a:pPr lvl="1" eaLnBrk="1" hangingPunct="1">
              <a:lnSpc>
                <a:spcPct val="80000"/>
              </a:lnSpc>
            </a:pPr>
            <a:endParaRPr lang="en-US" altLang="en-US" sz="2600" dirty="0"/>
          </a:p>
          <a:p>
            <a:pPr eaLnBrk="1" hangingPunct="1">
              <a:lnSpc>
                <a:spcPct val="80000"/>
              </a:lnSpc>
            </a:pPr>
            <a:r>
              <a:rPr lang="en-US" altLang="en-US" sz="3000" dirty="0"/>
              <a:t>White space </a:t>
            </a:r>
            <a:r>
              <a:rPr lang="en-US" altLang="en-US" sz="3000" dirty="0" smtClean="0"/>
              <a:t>networks</a:t>
            </a:r>
            <a:endParaRPr lang="en-US" altLang="en-US" sz="3000" dirty="0"/>
          </a:p>
        </p:txBody>
      </p:sp>
      <p:sp>
        <p:nvSpPr>
          <p:cNvPr id="1136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331DC76B-522D-D643-AFD9-74F510E9F1FA}" type="slidenum">
              <a:rPr lang="en-US" altLang="en-US" sz="1200">
                <a:solidFill>
                  <a:schemeClr val="tx2"/>
                </a:solidFill>
                <a:latin typeface="Arial Narrow" charset="0"/>
              </a:rPr>
              <a:pPr eaLnBrk="1" hangingPunct="1"/>
              <a:t>40</a:t>
            </a:fld>
            <a:endParaRPr lang="en-US" altLang="en-US" sz="1200">
              <a:solidFill>
                <a:schemeClr val="tx2"/>
              </a:solidFill>
              <a:latin typeface="Arial Narrow" charset="0"/>
            </a:endParaRPr>
          </a:p>
        </p:txBody>
      </p:sp>
    </p:spTree>
    <p:extLst>
      <p:ext uri="{BB962C8B-B14F-4D97-AF65-F5344CB8AC3E}">
        <p14:creationId xmlns:p14="http://schemas.microsoft.com/office/powerpoint/2010/main" val="1280022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r>
              <a:rPr lang="en-US" altLang="en-US"/>
              <a:t>Characterizing Current Deployments</a:t>
            </a:r>
          </a:p>
        </p:txBody>
      </p:sp>
      <p:sp>
        <p:nvSpPr>
          <p:cNvPr id="75778" name="Rectangle 3"/>
          <p:cNvSpPr>
            <a:spLocks noGrp="1" noChangeArrowheads="1"/>
          </p:cNvSpPr>
          <p:nvPr>
            <p:ph idx="1"/>
          </p:nvPr>
        </p:nvSpPr>
        <p:spPr/>
        <p:txBody>
          <a:bodyPr/>
          <a:lstStyle/>
          <a:p>
            <a:pPr>
              <a:lnSpc>
                <a:spcPct val="90000"/>
              </a:lnSpc>
            </a:pPr>
            <a:r>
              <a:rPr lang="en-US" altLang="en-US" sz="3000"/>
              <a:t>Datasets</a:t>
            </a:r>
          </a:p>
          <a:p>
            <a:pPr>
              <a:lnSpc>
                <a:spcPct val="90000"/>
              </a:lnSpc>
            </a:pPr>
            <a:r>
              <a:rPr lang="en-US" altLang="en-US" sz="3000"/>
              <a:t>Place Lab: 28,000 APs</a:t>
            </a:r>
          </a:p>
          <a:p>
            <a:pPr lvl="1">
              <a:lnSpc>
                <a:spcPct val="90000"/>
              </a:lnSpc>
            </a:pPr>
            <a:r>
              <a:rPr lang="en-US" altLang="en-US" sz="2600"/>
              <a:t>MAC, ESSID, GPS</a:t>
            </a:r>
          </a:p>
          <a:p>
            <a:pPr lvl="1">
              <a:lnSpc>
                <a:spcPct val="90000"/>
              </a:lnSpc>
            </a:pPr>
            <a:r>
              <a:rPr lang="en-US" altLang="en-US" sz="2600"/>
              <a:t>Selected US cities</a:t>
            </a:r>
          </a:p>
          <a:p>
            <a:pPr lvl="1">
              <a:lnSpc>
                <a:spcPct val="90000"/>
              </a:lnSpc>
            </a:pPr>
            <a:r>
              <a:rPr lang="en-US" altLang="en-US" sz="2600"/>
              <a:t>www.placelab.org</a:t>
            </a:r>
          </a:p>
          <a:p>
            <a:pPr>
              <a:lnSpc>
                <a:spcPct val="90000"/>
              </a:lnSpc>
            </a:pPr>
            <a:r>
              <a:rPr lang="en-US" altLang="en-US" sz="3000"/>
              <a:t>Wifimaps: 300,000 APs</a:t>
            </a:r>
          </a:p>
          <a:p>
            <a:pPr lvl="1">
              <a:lnSpc>
                <a:spcPct val="90000"/>
              </a:lnSpc>
            </a:pPr>
            <a:r>
              <a:rPr lang="en-US" altLang="en-US" sz="2600"/>
              <a:t>MAC, ESSID, Channel, GPS (derived)</a:t>
            </a:r>
          </a:p>
          <a:p>
            <a:pPr lvl="1">
              <a:lnSpc>
                <a:spcPct val="90000"/>
              </a:lnSpc>
            </a:pPr>
            <a:r>
              <a:rPr lang="en-US" altLang="en-US" sz="2600"/>
              <a:t>wifimaps.com</a:t>
            </a:r>
          </a:p>
          <a:p>
            <a:pPr>
              <a:lnSpc>
                <a:spcPct val="90000"/>
              </a:lnSpc>
            </a:pPr>
            <a:r>
              <a:rPr lang="en-US" altLang="en-US" sz="3000"/>
              <a:t>Pittsburgh Wardrive: 667 APs</a:t>
            </a:r>
          </a:p>
          <a:p>
            <a:pPr lvl="1">
              <a:lnSpc>
                <a:spcPct val="90000"/>
              </a:lnSpc>
            </a:pPr>
            <a:r>
              <a:rPr lang="en-US" altLang="en-US" sz="2600"/>
              <a:t>MAC, ESSID, Channel, Supported Rates, GPS</a:t>
            </a:r>
          </a:p>
        </p:txBody>
      </p:sp>
      <p:sp>
        <p:nvSpPr>
          <p:cNvPr id="7577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C8020B92-84E6-E645-890E-8843106A9C4A}" type="slidenum">
              <a:rPr lang="en-US" altLang="en-US" sz="1200">
                <a:solidFill>
                  <a:schemeClr val="tx2"/>
                </a:solidFill>
                <a:latin typeface="Arial Narrow" charset="0"/>
              </a:rPr>
              <a:pPr eaLnBrk="1" hangingPunct="1"/>
              <a:t>41</a:t>
            </a:fld>
            <a:endParaRPr lang="en-US" altLang="en-US" sz="1200">
              <a:solidFill>
                <a:schemeClr val="tx2"/>
              </a:solidFill>
              <a:latin typeface="Arial Narrow"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lstStyle/>
          <a:p>
            <a:r>
              <a:rPr lang="en-US" altLang="en-US"/>
              <a:t>AP Stats, Degrees: Placelab</a:t>
            </a:r>
          </a:p>
        </p:txBody>
      </p:sp>
      <p:sp>
        <p:nvSpPr>
          <p:cNvPr id="778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EF64913D-4049-B04F-B293-1AE68502D547}" type="slidenum">
              <a:rPr lang="en-US" altLang="en-US" sz="1200">
                <a:solidFill>
                  <a:srgbClr val="2E2E01"/>
                </a:solidFill>
                <a:latin typeface="Arial Narrow" charset="0"/>
              </a:rPr>
              <a:pPr eaLnBrk="1" hangingPunct="1"/>
              <a:t>42</a:t>
            </a:fld>
            <a:endParaRPr lang="en-US" altLang="en-US" sz="1200">
              <a:solidFill>
                <a:srgbClr val="2E2E01"/>
              </a:solidFill>
              <a:latin typeface="Arial Narrow" charset="0"/>
            </a:endParaRPr>
          </a:p>
        </p:txBody>
      </p:sp>
      <p:graphicFrame>
        <p:nvGraphicFramePr>
          <p:cNvPr id="31780" name="Group 36"/>
          <p:cNvGraphicFramePr>
            <a:graphicFrameLocks noGrp="1"/>
          </p:cNvGraphicFramePr>
          <p:nvPr/>
        </p:nvGraphicFramePr>
        <p:xfrm>
          <a:off x="762000" y="2978150"/>
          <a:ext cx="3314700" cy="2997200"/>
        </p:xfrm>
        <a:graphic>
          <a:graphicData uri="http://schemas.openxmlformats.org/drawingml/2006/table">
            <a:tbl>
              <a:tblPr/>
              <a:tblGrid>
                <a:gridCol w="1447800"/>
                <a:gridCol w="990600"/>
                <a:gridCol w="876300"/>
              </a:tblGrid>
              <a:tr h="7493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80" charset="2"/>
                        <a:buNone/>
                        <a:tabLst/>
                      </a:pPr>
                      <a:r>
                        <a:rPr kumimoji="0" lang="en-US" sz="2000" b="1" i="0" u="none" strike="noStrike" cap="none" normalizeH="0" baseline="0" smtClean="0">
                          <a:ln>
                            <a:noFill/>
                          </a:ln>
                          <a:solidFill>
                            <a:schemeClr val="bg1">
                              <a:lumMod val="10000"/>
                            </a:schemeClr>
                          </a:solidFill>
                          <a:effectLst/>
                          <a:latin typeface="Arial" charset="0"/>
                        </a:rPr>
                        <a:t>Portland</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80" charset="2"/>
                        <a:buNone/>
                        <a:tabLst/>
                      </a:pPr>
                      <a:r>
                        <a:rPr kumimoji="0" lang="en-US" sz="2000" b="0" i="0" u="none" strike="noStrike" cap="none" normalizeH="0" baseline="0" smtClean="0">
                          <a:ln>
                            <a:noFill/>
                          </a:ln>
                          <a:solidFill>
                            <a:schemeClr val="bg1">
                              <a:lumMod val="10000"/>
                            </a:schemeClr>
                          </a:solidFill>
                          <a:effectLst/>
                          <a:latin typeface="Arial" charset="0"/>
                        </a:rPr>
                        <a:t>8683</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80" charset="2"/>
                        <a:buNone/>
                        <a:tabLst/>
                      </a:pPr>
                      <a:r>
                        <a:rPr kumimoji="0" lang="en-US" sz="2000" b="0" i="0" u="none" strike="noStrike" cap="none" normalizeH="0" baseline="0" smtClean="0">
                          <a:ln>
                            <a:noFill/>
                          </a:ln>
                          <a:solidFill>
                            <a:schemeClr val="bg1">
                              <a:lumMod val="10000"/>
                            </a:schemeClr>
                          </a:solidFill>
                          <a:effectLst/>
                          <a:latin typeface="Arial" charset="0"/>
                        </a:rPr>
                        <a:t>54</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7493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80" charset="2"/>
                        <a:buNone/>
                        <a:tabLst/>
                      </a:pPr>
                      <a:r>
                        <a:rPr kumimoji="0" lang="en-US" sz="2000" b="1" i="0" u="none" strike="noStrike" cap="none" normalizeH="0" baseline="0" smtClean="0">
                          <a:ln>
                            <a:noFill/>
                          </a:ln>
                          <a:solidFill>
                            <a:schemeClr val="bg1">
                              <a:lumMod val="10000"/>
                            </a:schemeClr>
                          </a:solidFill>
                          <a:effectLst/>
                          <a:latin typeface="Arial" charset="0"/>
                        </a:rPr>
                        <a:t>San Diego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80" charset="2"/>
                        <a:buNone/>
                        <a:tabLst/>
                      </a:pPr>
                      <a:r>
                        <a:rPr kumimoji="0" lang="en-US" sz="2000" b="0" i="0" u="none" strike="noStrike" cap="none" normalizeH="0" baseline="0" smtClean="0">
                          <a:ln>
                            <a:noFill/>
                          </a:ln>
                          <a:solidFill>
                            <a:schemeClr val="bg1">
                              <a:lumMod val="10000"/>
                            </a:schemeClr>
                          </a:solidFill>
                          <a:effectLst/>
                          <a:latin typeface="Arial" charset="0"/>
                        </a:rPr>
                        <a:t>7934</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80" charset="2"/>
                        <a:buNone/>
                        <a:tabLst/>
                      </a:pPr>
                      <a:r>
                        <a:rPr kumimoji="0" lang="en-US" sz="2000" b="0" i="0" u="none" strike="noStrike" cap="none" normalizeH="0" baseline="0" smtClean="0">
                          <a:ln>
                            <a:noFill/>
                          </a:ln>
                          <a:solidFill>
                            <a:schemeClr val="bg1">
                              <a:lumMod val="10000"/>
                            </a:schemeClr>
                          </a:solidFill>
                          <a:effectLst/>
                          <a:latin typeface="Arial" charset="0"/>
                        </a:rPr>
                        <a:t>76</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7493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80" charset="2"/>
                        <a:buNone/>
                        <a:tabLst/>
                      </a:pPr>
                      <a:r>
                        <a:rPr kumimoji="0" lang="en-US" sz="2000" b="1" i="0" u="none" strike="noStrike" cap="none" normalizeH="0" baseline="0" smtClean="0">
                          <a:ln>
                            <a:noFill/>
                          </a:ln>
                          <a:solidFill>
                            <a:schemeClr val="bg1">
                              <a:lumMod val="10000"/>
                            </a:schemeClr>
                          </a:solidFill>
                          <a:effectLst/>
                          <a:latin typeface="Arial" charset="0"/>
                        </a:rPr>
                        <a:t>San Francisco</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80" charset="2"/>
                        <a:buNone/>
                        <a:tabLst/>
                      </a:pPr>
                      <a:r>
                        <a:rPr kumimoji="0" lang="en-US" sz="2000" b="0" i="0" u="none" strike="noStrike" cap="none" normalizeH="0" baseline="0" smtClean="0">
                          <a:ln>
                            <a:noFill/>
                          </a:ln>
                          <a:solidFill>
                            <a:schemeClr val="bg1">
                              <a:lumMod val="10000"/>
                            </a:schemeClr>
                          </a:solidFill>
                          <a:effectLst/>
                          <a:latin typeface="Arial" charset="0"/>
                        </a:rPr>
                        <a:t>3037</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80" charset="2"/>
                        <a:buNone/>
                        <a:tabLst/>
                      </a:pPr>
                      <a:r>
                        <a:rPr kumimoji="0" lang="en-US" sz="2000" b="0" i="0" u="none" strike="noStrike" cap="none" normalizeH="0" baseline="0" smtClean="0">
                          <a:ln>
                            <a:noFill/>
                          </a:ln>
                          <a:solidFill>
                            <a:schemeClr val="bg1">
                              <a:lumMod val="10000"/>
                            </a:schemeClr>
                          </a:solidFill>
                          <a:effectLst/>
                          <a:latin typeface="Arial" charset="0"/>
                        </a:rPr>
                        <a:t>85</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7493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80" charset="2"/>
                        <a:buNone/>
                        <a:tabLst/>
                      </a:pPr>
                      <a:r>
                        <a:rPr kumimoji="0" lang="en-US" sz="2000" b="1" i="0" u="none" strike="noStrike" cap="none" normalizeH="0" baseline="0" smtClean="0">
                          <a:ln>
                            <a:noFill/>
                          </a:ln>
                          <a:solidFill>
                            <a:schemeClr val="bg1">
                              <a:lumMod val="10000"/>
                            </a:schemeClr>
                          </a:solidFill>
                          <a:effectLst/>
                          <a:latin typeface="Arial" charset="0"/>
                        </a:rPr>
                        <a:t>Boston</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80" charset="2"/>
                        <a:buNone/>
                        <a:tabLst/>
                      </a:pPr>
                      <a:r>
                        <a:rPr kumimoji="0" lang="en-US" sz="2000" b="0" i="0" u="none" strike="noStrike" cap="none" normalizeH="0" baseline="0" smtClean="0">
                          <a:ln>
                            <a:noFill/>
                          </a:ln>
                          <a:solidFill>
                            <a:schemeClr val="bg1">
                              <a:lumMod val="10000"/>
                            </a:schemeClr>
                          </a:solidFill>
                          <a:effectLst/>
                          <a:latin typeface="Arial" charset="0"/>
                        </a:rPr>
                        <a:t>2551</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80" charset="2"/>
                        <a:buNone/>
                        <a:tabLst/>
                      </a:pPr>
                      <a:r>
                        <a:rPr kumimoji="0" lang="en-US" sz="2000" b="0" i="0" u="none" strike="noStrike" cap="none" normalizeH="0" baseline="0" dirty="0" smtClean="0">
                          <a:ln>
                            <a:noFill/>
                          </a:ln>
                          <a:solidFill>
                            <a:schemeClr val="bg1">
                              <a:lumMod val="10000"/>
                            </a:schemeClr>
                          </a:solidFill>
                          <a:effectLst/>
                          <a:latin typeface="Arial" charset="0"/>
                        </a:rPr>
                        <a:t>39</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r>
            </a:tbl>
          </a:graphicData>
        </a:graphic>
      </p:graphicFrame>
      <p:sp>
        <p:nvSpPr>
          <p:cNvPr id="31774" name="Text Box 30"/>
          <p:cNvSpPr txBox="1">
            <a:spLocks noChangeArrowheads="1"/>
          </p:cNvSpPr>
          <p:nvPr/>
        </p:nvSpPr>
        <p:spPr bwMode="auto">
          <a:xfrm>
            <a:off x="2270125" y="2217738"/>
            <a:ext cx="852488" cy="460375"/>
          </a:xfrm>
          <a:prstGeom prst="rect">
            <a:avLst/>
          </a:prstGeom>
          <a:noFill/>
          <a:ln w="9525">
            <a:noFill/>
            <a:miter lim="800000"/>
            <a:headEnd/>
            <a:tailEnd/>
          </a:ln>
          <a:effectLst/>
        </p:spPr>
        <p:txBody>
          <a:bodyPr wrap="none">
            <a:spAutoFit/>
          </a:bodyPr>
          <a:lstStyle/>
          <a:p>
            <a:pPr>
              <a:defRPr/>
            </a:pPr>
            <a:r>
              <a:rPr lang="en-US">
                <a:solidFill>
                  <a:schemeClr val="bg1">
                    <a:lumMod val="10000"/>
                  </a:schemeClr>
                </a:solidFill>
                <a:latin typeface="Times New Roman" pitchFamily="18" charset="0"/>
                <a:ea typeface="+mn-ea"/>
                <a:cs typeface="Arial" charset="0"/>
              </a:rPr>
              <a:t>#APs</a:t>
            </a:r>
          </a:p>
        </p:txBody>
      </p:sp>
      <p:sp>
        <p:nvSpPr>
          <p:cNvPr id="31775" name="Text Box 31"/>
          <p:cNvSpPr txBox="1">
            <a:spLocks noChangeArrowheads="1"/>
          </p:cNvSpPr>
          <p:nvPr/>
        </p:nvSpPr>
        <p:spPr bwMode="auto">
          <a:xfrm>
            <a:off x="3124200" y="2217738"/>
            <a:ext cx="1447800" cy="830262"/>
          </a:xfrm>
          <a:prstGeom prst="rect">
            <a:avLst/>
          </a:prstGeom>
          <a:noFill/>
          <a:ln w="9525">
            <a:noFill/>
            <a:miter lim="800000"/>
            <a:headEnd/>
            <a:tailEnd/>
          </a:ln>
          <a:effectLst/>
        </p:spPr>
        <p:txBody>
          <a:bodyPr>
            <a:spAutoFit/>
          </a:bodyPr>
          <a:lstStyle/>
          <a:p>
            <a:pPr>
              <a:defRPr/>
            </a:pPr>
            <a:r>
              <a:rPr lang="en-US" dirty="0">
                <a:solidFill>
                  <a:schemeClr val="bg1">
                    <a:lumMod val="10000"/>
                  </a:schemeClr>
                </a:solidFill>
                <a:latin typeface="Times New Roman" pitchFamily="18" charset="0"/>
                <a:ea typeface="+mn-ea"/>
                <a:cs typeface="Arial" charset="0"/>
              </a:rPr>
              <a:t>Max.</a:t>
            </a:r>
            <a:br>
              <a:rPr lang="en-US" dirty="0">
                <a:solidFill>
                  <a:schemeClr val="bg1">
                    <a:lumMod val="10000"/>
                  </a:schemeClr>
                </a:solidFill>
                <a:latin typeface="Times New Roman" pitchFamily="18" charset="0"/>
                <a:ea typeface="+mn-ea"/>
                <a:cs typeface="Arial" charset="0"/>
              </a:rPr>
            </a:br>
            <a:r>
              <a:rPr lang="en-US" dirty="0">
                <a:solidFill>
                  <a:schemeClr val="bg1">
                    <a:lumMod val="10000"/>
                  </a:schemeClr>
                </a:solidFill>
                <a:latin typeface="Times New Roman" pitchFamily="18" charset="0"/>
                <a:ea typeface="+mn-ea"/>
                <a:cs typeface="Arial" charset="0"/>
              </a:rPr>
              <a:t>degree</a:t>
            </a:r>
          </a:p>
        </p:txBody>
      </p:sp>
      <p:sp>
        <p:nvSpPr>
          <p:cNvPr id="31777" name="Rectangle 33"/>
          <p:cNvSpPr>
            <a:spLocks noChangeArrowheads="1"/>
          </p:cNvSpPr>
          <p:nvPr/>
        </p:nvSpPr>
        <p:spPr bwMode="auto">
          <a:xfrm>
            <a:off x="838200" y="1524000"/>
            <a:ext cx="7391400" cy="457200"/>
          </a:xfrm>
          <a:prstGeom prst="rect">
            <a:avLst/>
          </a:prstGeom>
          <a:noFill/>
          <a:ln w="9525">
            <a:noFill/>
            <a:miter lim="800000"/>
            <a:headEnd/>
            <a:tailEnd/>
          </a:ln>
          <a:effectLst/>
        </p:spPr>
        <p:txBody>
          <a:bodyPr>
            <a:spAutoFit/>
          </a:bodyPr>
          <a:lstStyle/>
          <a:p>
            <a:pPr lvl="1" algn="ctr">
              <a:defRPr/>
            </a:pPr>
            <a:r>
              <a:rPr lang="en-US">
                <a:solidFill>
                  <a:schemeClr val="bg1">
                    <a:lumMod val="10000"/>
                  </a:schemeClr>
                </a:solidFill>
                <a:latin typeface="Times New Roman" pitchFamily="18" charset="0"/>
                <a:ea typeface="+mn-ea"/>
                <a:cs typeface="Arial" charset="0"/>
              </a:rPr>
              <a:t>(Placelab: 28000 APs, MAC, ESSID, GPS)</a:t>
            </a:r>
          </a:p>
        </p:txBody>
      </p:sp>
      <p:grpSp>
        <p:nvGrpSpPr>
          <p:cNvPr id="77852" name="Group 65"/>
          <p:cNvGrpSpPr>
            <a:grpSpLocks/>
          </p:cNvGrpSpPr>
          <p:nvPr/>
        </p:nvGrpSpPr>
        <p:grpSpPr bwMode="auto">
          <a:xfrm>
            <a:off x="5029200" y="2438400"/>
            <a:ext cx="3352800" cy="1905000"/>
            <a:chOff x="3168" y="1536"/>
            <a:chExt cx="2112" cy="1200"/>
          </a:xfrm>
        </p:grpSpPr>
        <p:sp>
          <p:nvSpPr>
            <p:cNvPr id="31787" name="Oval 43"/>
            <p:cNvSpPr>
              <a:spLocks noChangeArrowheads="1"/>
            </p:cNvSpPr>
            <p:nvPr/>
          </p:nvSpPr>
          <p:spPr bwMode="auto">
            <a:xfrm>
              <a:off x="3168" y="1536"/>
              <a:ext cx="1104" cy="1056"/>
            </a:xfrm>
            <a:prstGeom prst="ellipse">
              <a:avLst/>
            </a:prstGeom>
            <a:solidFill>
              <a:srgbClr val="EAEAEA">
                <a:alpha val="19000"/>
              </a:srgbClr>
            </a:solidFill>
            <a:ln w="9525">
              <a:solidFill>
                <a:schemeClr val="tx1"/>
              </a:solidFill>
              <a:round/>
              <a:headEnd/>
              <a:tailEnd/>
            </a:ln>
            <a:effectLst/>
          </p:spPr>
          <p:txBody>
            <a:bodyPr wrap="none" anchor="ctr"/>
            <a:lstStyle/>
            <a:p>
              <a:pPr>
                <a:defRPr/>
              </a:pPr>
              <a:endParaRPr lang="en-US">
                <a:solidFill>
                  <a:schemeClr val="bg1">
                    <a:lumMod val="10000"/>
                  </a:schemeClr>
                </a:solidFill>
                <a:latin typeface="Times New Roman" pitchFamily="18" charset="0"/>
                <a:ea typeface="+mn-ea"/>
              </a:endParaRPr>
            </a:p>
          </p:txBody>
        </p:sp>
        <p:sp>
          <p:nvSpPr>
            <p:cNvPr id="31790" name="Oval 46"/>
            <p:cNvSpPr>
              <a:spLocks noChangeArrowheads="1"/>
            </p:cNvSpPr>
            <p:nvPr/>
          </p:nvSpPr>
          <p:spPr bwMode="auto">
            <a:xfrm>
              <a:off x="4176" y="1536"/>
              <a:ext cx="1104" cy="1056"/>
            </a:xfrm>
            <a:prstGeom prst="ellipse">
              <a:avLst/>
            </a:prstGeom>
            <a:solidFill>
              <a:srgbClr val="EAEAEA">
                <a:alpha val="19000"/>
              </a:srgbClr>
            </a:solidFill>
            <a:ln w="9525">
              <a:solidFill>
                <a:schemeClr val="tx1"/>
              </a:solidFill>
              <a:round/>
              <a:headEnd/>
              <a:tailEnd/>
            </a:ln>
            <a:effectLst/>
          </p:spPr>
          <p:txBody>
            <a:bodyPr wrap="none" anchor="ctr"/>
            <a:lstStyle/>
            <a:p>
              <a:pPr>
                <a:defRPr/>
              </a:pPr>
              <a:endParaRPr lang="en-US">
                <a:solidFill>
                  <a:schemeClr val="bg1">
                    <a:lumMod val="10000"/>
                  </a:schemeClr>
                </a:solidFill>
                <a:latin typeface="Times New Roman" pitchFamily="18" charset="0"/>
                <a:ea typeface="+mn-ea"/>
              </a:endParaRPr>
            </a:p>
          </p:txBody>
        </p:sp>
        <p:sp>
          <p:nvSpPr>
            <p:cNvPr id="31800" name="Oval 56"/>
            <p:cNvSpPr>
              <a:spLocks noChangeArrowheads="1"/>
            </p:cNvSpPr>
            <p:nvPr/>
          </p:nvSpPr>
          <p:spPr bwMode="auto">
            <a:xfrm>
              <a:off x="3648" y="1680"/>
              <a:ext cx="1104" cy="1056"/>
            </a:xfrm>
            <a:prstGeom prst="ellipse">
              <a:avLst/>
            </a:prstGeom>
            <a:solidFill>
              <a:srgbClr val="EAEAEA">
                <a:alpha val="19000"/>
              </a:srgbClr>
            </a:solidFill>
            <a:ln w="9525">
              <a:solidFill>
                <a:schemeClr val="tx1"/>
              </a:solidFill>
              <a:round/>
              <a:headEnd/>
              <a:tailEnd/>
            </a:ln>
            <a:effectLst/>
          </p:spPr>
          <p:txBody>
            <a:bodyPr wrap="none" anchor="ctr"/>
            <a:lstStyle/>
            <a:p>
              <a:pPr>
                <a:defRPr/>
              </a:pPr>
              <a:endParaRPr lang="en-US">
                <a:solidFill>
                  <a:schemeClr val="bg1">
                    <a:lumMod val="10000"/>
                  </a:schemeClr>
                </a:solidFill>
                <a:latin typeface="Times New Roman" pitchFamily="18" charset="0"/>
                <a:ea typeface="+mn-ea"/>
              </a:endParaRPr>
            </a:p>
          </p:txBody>
        </p:sp>
      </p:grpSp>
      <p:grpSp>
        <p:nvGrpSpPr>
          <p:cNvPr id="77853" name="Group 66"/>
          <p:cNvGrpSpPr>
            <a:grpSpLocks/>
          </p:cNvGrpSpPr>
          <p:nvPr/>
        </p:nvGrpSpPr>
        <p:grpSpPr bwMode="auto">
          <a:xfrm>
            <a:off x="5822950" y="3200400"/>
            <a:ext cx="1752600" cy="381000"/>
            <a:chOff x="3668" y="2016"/>
            <a:chExt cx="1104" cy="240"/>
          </a:xfrm>
        </p:grpSpPr>
        <p:sp>
          <p:nvSpPr>
            <p:cNvPr id="31783" name="Oval 39"/>
            <p:cNvSpPr>
              <a:spLocks noChangeArrowheads="1"/>
            </p:cNvSpPr>
            <p:nvPr/>
          </p:nvSpPr>
          <p:spPr bwMode="auto">
            <a:xfrm>
              <a:off x="3668" y="2016"/>
              <a:ext cx="96" cy="96"/>
            </a:xfrm>
            <a:prstGeom prst="ellipse">
              <a:avLst/>
            </a:prstGeom>
            <a:solidFill>
              <a:schemeClr val="accent1">
                <a:alpha val="19000"/>
              </a:schemeClr>
            </a:solidFill>
            <a:ln w="28575">
              <a:solidFill>
                <a:schemeClr val="tx1"/>
              </a:solidFill>
              <a:round/>
              <a:headEnd/>
              <a:tailEnd/>
            </a:ln>
            <a:effectLst/>
          </p:spPr>
          <p:txBody>
            <a:bodyPr wrap="none" anchor="ctr"/>
            <a:lstStyle/>
            <a:p>
              <a:pPr>
                <a:defRPr/>
              </a:pPr>
              <a:endParaRPr lang="en-US">
                <a:solidFill>
                  <a:schemeClr val="bg1">
                    <a:lumMod val="10000"/>
                  </a:schemeClr>
                </a:solidFill>
                <a:latin typeface="Times New Roman" pitchFamily="18" charset="0"/>
                <a:ea typeface="+mn-ea"/>
              </a:endParaRPr>
            </a:p>
          </p:txBody>
        </p:sp>
        <p:sp>
          <p:nvSpPr>
            <p:cNvPr id="31791" name="Oval 47"/>
            <p:cNvSpPr>
              <a:spLocks noChangeArrowheads="1"/>
            </p:cNvSpPr>
            <p:nvPr/>
          </p:nvSpPr>
          <p:spPr bwMode="auto">
            <a:xfrm>
              <a:off x="4676" y="2016"/>
              <a:ext cx="96" cy="96"/>
            </a:xfrm>
            <a:prstGeom prst="ellipse">
              <a:avLst/>
            </a:prstGeom>
            <a:solidFill>
              <a:schemeClr val="accent1">
                <a:alpha val="19000"/>
              </a:schemeClr>
            </a:solidFill>
            <a:ln w="28575">
              <a:solidFill>
                <a:schemeClr val="tx1"/>
              </a:solidFill>
              <a:round/>
              <a:headEnd/>
              <a:tailEnd/>
            </a:ln>
            <a:effectLst/>
          </p:spPr>
          <p:txBody>
            <a:bodyPr wrap="none" anchor="ctr"/>
            <a:lstStyle/>
            <a:p>
              <a:pPr>
                <a:defRPr/>
              </a:pPr>
              <a:endParaRPr lang="en-US">
                <a:solidFill>
                  <a:schemeClr val="bg1">
                    <a:lumMod val="10000"/>
                  </a:schemeClr>
                </a:solidFill>
                <a:latin typeface="Times New Roman" pitchFamily="18" charset="0"/>
                <a:ea typeface="+mn-ea"/>
              </a:endParaRPr>
            </a:p>
          </p:txBody>
        </p:sp>
        <p:sp>
          <p:nvSpPr>
            <p:cNvPr id="31801" name="Oval 57"/>
            <p:cNvSpPr>
              <a:spLocks noChangeArrowheads="1"/>
            </p:cNvSpPr>
            <p:nvPr/>
          </p:nvSpPr>
          <p:spPr bwMode="auto">
            <a:xfrm>
              <a:off x="4148" y="2160"/>
              <a:ext cx="96" cy="96"/>
            </a:xfrm>
            <a:prstGeom prst="ellipse">
              <a:avLst/>
            </a:prstGeom>
            <a:solidFill>
              <a:schemeClr val="accent1">
                <a:alpha val="19000"/>
              </a:schemeClr>
            </a:solidFill>
            <a:ln w="28575">
              <a:solidFill>
                <a:schemeClr val="tx1"/>
              </a:solidFill>
              <a:round/>
              <a:headEnd/>
              <a:tailEnd/>
            </a:ln>
            <a:effectLst/>
          </p:spPr>
          <p:txBody>
            <a:bodyPr wrap="none" anchor="ctr"/>
            <a:lstStyle/>
            <a:p>
              <a:pPr>
                <a:defRPr/>
              </a:pPr>
              <a:endParaRPr lang="en-US">
                <a:solidFill>
                  <a:schemeClr val="bg1">
                    <a:lumMod val="10000"/>
                  </a:schemeClr>
                </a:solidFill>
                <a:latin typeface="Times New Roman" pitchFamily="18" charset="0"/>
                <a:ea typeface="+mn-ea"/>
              </a:endParaRPr>
            </a:p>
          </p:txBody>
        </p:sp>
      </p:grpSp>
      <p:grpSp>
        <p:nvGrpSpPr>
          <p:cNvPr id="77854" name="Group 68"/>
          <p:cNvGrpSpPr>
            <a:grpSpLocks/>
          </p:cNvGrpSpPr>
          <p:nvPr/>
        </p:nvGrpSpPr>
        <p:grpSpPr bwMode="auto">
          <a:xfrm>
            <a:off x="5715000" y="4876800"/>
            <a:ext cx="1905000" cy="152400"/>
            <a:chOff x="3600" y="3072"/>
            <a:chExt cx="1200" cy="96"/>
          </a:xfrm>
        </p:grpSpPr>
        <p:sp>
          <p:nvSpPr>
            <p:cNvPr id="31796" name="Oval 52"/>
            <p:cNvSpPr>
              <a:spLocks noChangeArrowheads="1"/>
            </p:cNvSpPr>
            <p:nvPr/>
          </p:nvSpPr>
          <p:spPr bwMode="auto">
            <a:xfrm>
              <a:off x="3600" y="3072"/>
              <a:ext cx="96" cy="96"/>
            </a:xfrm>
            <a:prstGeom prst="ellipse">
              <a:avLst/>
            </a:prstGeom>
            <a:solidFill>
              <a:schemeClr val="accent1"/>
            </a:solidFill>
            <a:ln w="28575">
              <a:solidFill>
                <a:schemeClr val="tx1"/>
              </a:solidFill>
              <a:round/>
              <a:headEnd/>
              <a:tailEnd/>
            </a:ln>
            <a:effectLst/>
          </p:spPr>
          <p:txBody>
            <a:bodyPr wrap="none" anchor="ctr"/>
            <a:lstStyle/>
            <a:p>
              <a:pPr>
                <a:defRPr/>
              </a:pPr>
              <a:endParaRPr lang="en-US">
                <a:solidFill>
                  <a:schemeClr val="bg1">
                    <a:lumMod val="10000"/>
                  </a:schemeClr>
                </a:solidFill>
                <a:latin typeface="Times New Roman" pitchFamily="18" charset="0"/>
                <a:ea typeface="+mn-ea"/>
              </a:endParaRPr>
            </a:p>
          </p:txBody>
        </p:sp>
        <p:sp>
          <p:nvSpPr>
            <p:cNvPr id="31797" name="Oval 53"/>
            <p:cNvSpPr>
              <a:spLocks noChangeArrowheads="1"/>
            </p:cNvSpPr>
            <p:nvPr/>
          </p:nvSpPr>
          <p:spPr bwMode="auto">
            <a:xfrm>
              <a:off x="4704" y="3072"/>
              <a:ext cx="96" cy="96"/>
            </a:xfrm>
            <a:prstGeom prst="ellipse">
              <a:avLst/>
            </a:prstGeom>
            <a:solidFill>
              <a:schemeClr val="accent1"/>
            </a:solidFill>
            <a:ln w="28575">
              <a:solidFill>
                <a:schemeClr val="tx1"/>
              </a:solidFill>
              <a:round/>
              <a:headEnd/>
              <a:tailEnd/>
            </a:ln>
            <a:effectLst/>
          </p:spPr>
          <p:txBody>
            <a:bodyPr wrap="none" anchor="ctr"/>
            <a:lstStyle/>
            <a:p>
              <a:pPr>
                <a:defRPr/>
              </a:pPr>
              <a:endParaRPr lang="en-US">
                <a:solidFill>
                  <a:schemeClr val="bg1">
                    <a:lumMod val="10000"/>
                  </a:schemeClr>
                </a:solidFill>
                <a:latin typeface="Times New Roman" pitchFamily="18" charset="0"/>
                <a:ea typeface="+mn-ea"/>
              </a:endParaRPr>
            </a:p>
          </p:txBody>
        </p:sp>
        <p:sp>
          <p:nvSpPr>
            <p:cNvPr id="31802" name="Oval 58"/>
            <p:cNvSpPr>
              <a:spLocks noChangeArrowheads="1"/>
            </p:cNvSpPr>
            <p:nvPr/>
          </p:nvSpPr>
          <p:spPr bwMode="auto">
            <a:xfrm>
              <a:off x="4128" y="3072"/>
              <a:ext cx="96" cy="96"/>
            </a:xfrm>
            <a:prstGeom prst="ellipse">
              <a:avLst/>
            </a:prstGeom>
            <a:solidFill>
              <a:schemeClr val="accent1"/>
            </a:solidFill>
            <a:ln w="28575">
              <a:solidFill>
                <a:schemeClr val="tx1"/>
              </a:solidFill>
              <a:round/>
              <a:headEnd/>
              <a:tailEnd/>
            </a:ln>
            <a:effectLst/>
          </p:spPr>
          <p:txBody>
            <a:bodyPr wrap="none" anchor="ctr"/>
            <a:lstStyle/>
            <a:p>
              <a:pPr>
                <a:defRPr/>
              </a:pPr>
              <a:endParaRPr lang="en-US">
                <a:solidFill>
                  <a:schemeClr val="bg1">
                    <a:lumMod val="10000"/>
                  </a:schemeClr>
                </a:solidFill>
                <a:latin typeface="Times New Roman" pitchFamily="18" charset="0"/>
                <a:ea typeface="+mn-ea"/>
              </a:endParaRPr>
            </a:p>
          </p:txBody>
        </p:sp>
        <p:cxnSp>
          <p:nvCxnSpPr>
            <p:cNvPr id="77865" name="AutoShape 59"/>
            <p:cNvCxnSpPr>
              <a:cxnSpLocks noChangeShapeType="1"/>
              <a:stCxn id="31796" idx="6"/>
              <a:endCxn id="31802" idx="2"/>
            </p:cNvCxnSpPr>
            <p:nvPr/>
          </p:nvCxnSpPr>
          <p:spPr bwMode="auto">
            <a:xfrm>
              <a:off x="3705" y="3120"/>
              <a:ext cx="414" cy="0"/>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77866" name="AutoShape 60"/>
            <p:cNvCxnSpPr>
              <a:cxnSpLocks noChangeShapeType="1"/>
              <a:stCxn id="31802" idx="6"/>
              <a:endCxn id="31797" idx="2"/>
            </p:cNvCxnSpPr>
            <p:nvPr/>
          </p:nvCxnSpPr>
          <p:spPr bwMode="auto">
            <a:xfrm>
              <a:off x="4233" y="3120"/>
              <a:ext cx="462" cy="0"/>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grpSp>
      <p:grpSp>
        <p:nvGrpSpPr>
          <p:cNvPr id="77855" name="Group 67"/>
          <p:cNvGrpSpPr>
            <a:grpSpLocks/>
          </p:cNvGrpSpPr>
          <p:nvPr/>
        </p:nvGrpSpPr>
        <p:grpSpPr bwMode="auto">
          <a:xfrm>
            <a:off x="5622925" y="5062538"/>
            <a:ext cx="2100263" cy="465137"/>
            <a:chOff x="3542" y="3189"/>
            <a:chExt cx="1323" cy="293"/>
          </a:xfrm>
        </p:grpSpPr>
        <p:sp>
          <p:nvSpPr>
            <p:cNvPr id="31805" name="Text Box 61"/>
            <p:cNvSpPr txBox="1">
              <a:spLocks noChangeArrowheads="1"/>
            </p:cNvSpPr>
            <p:nvPr/>
          </p:nvSpPr>
          <p:spPr bwMode="auto">
            <a:xfrm>
              <a:off x="3542" y="3191"/>
              <a:ext cx="213" cy="291"/>
            </a:xfrm>
            <a:prstGeom prst="rect">
              <a:avLst/>
            </a:prstGeom>
            <a:noFill/>
            <a:ln w="9525">
              <a:noFill/>
              <a:miter lim="800000"/>
              <a:headEnd/>
              <a:tailEnd/>
            </a:ln>
            <a:effectLst/>
          </p:spPr>
          <p:txBody>
            <a:bodyPr wrap="none">
              <a:spAutoFit/>
            </a:bodyPr>
            <a:lstStyle/>
            <a:p>
              <a:pPr>
                <a:defRPr/>
              </a:pPr>
              <a:r>
                <a:rPr lang="en-US">
                  <a:solidFill>
                    <a:schemeClr val="bg1">
                      <a:lumMod val="10000"/>
                    </a:schemeClr>
                  </a:solidFill>
                  <a:latin typeface="Times New Roman" pitchFamily="18" charset="0"/>
                  <a:ea typeface="+mn-ea"/>
                </a:rPr>
                <a:t>1</a:t>
              </a:r>
            </a:p>
          </p:txBody>
        </p:sp>
        <p:sp>
          <p:nvSpPr>
            <p:cNvPr id="31807" name="Text Box 63"/>
            <p:cNvSpPr txBox="1">
              <a:spLocks noChangeArrowheads="1"/>
            </p:cNvSpPr>
            <p:nvPr/>
          </p:nvSpPr>
          <p:spPr bwMode="auto">
            <a:xfrm>
              <a:off x="4076" y="3191"/>
              <a:ext cx="213" cy="291"/>
            </a:xfrm>
            <a:prstGeom prst="rect">
              <a:avLst/>
            </a:prstGeom>
            <a:noFill/>
            <a:ln w="9525">
              <a:noFill/>
              <a:miter lim="800000"/>
              <a:headEnd/>
              <a:tailEnd/>
            </a:ln>
            <a:effectLst/>
          </p:spPr>
          <p:txBody>
            <a:bodyPr wrap="none">
              <a:spAutoFit/>
            </a:bodyPr>
            <a:lstStyle/>
            <a:p>
              <a:pPr>
                <a:defRPr/>
              </a:pPr>
              <a:r>
                <a:rPr lang="en-US">
                  <a:solidFill>
                    <a:schemeClr val="bg1">
                      <a:lumMod val="10000"/>
                    </a:schemeClr>
                  </a:solidFill>
                  <a:latin typeface="Times New Roman" pitchFamily="18" charset="0"/>
                  <a:ea typeface="+mn-ea"/>
                </a:rPr>
                <a:t>2</a:t>
              </a:r>
            </a:p>
          </p:txBody>
        </p:sp>
        <p:sp>
          <p:nvSpPr>
            <p:cNvPr id="31808" name="Text Box 64"/>
            <p:cNvSpPr txBox="1">
              <a:spLocks noChangeArrowheads="1"/>
            </p:cNvSpPr>
            <p:nvPr/>
          </p:nvSpPr>
          <p:spPr bwMode="auto">
            <a:xfrm>
              <a:off x="4652" y="3189"/>
              <a:ext cx="213" cy="291"/>
            </a:xfrm>
            <a:prstGeom prst="rect">
              <a:avLst/>
            </a:prstGeom>
            <a:noFill/>
            <a:ln w="9525">
              <a:noFill/>
              <a:miter lim="800000"/>
              <a:headEnd/>
              <a:tailEnd/>
            </a:ln>
            <a:effectLst/>
          </p:spPr>
          <p:txBody>
            <a:bodyPr wrap="none">
              <a:spAutoFit/>
            </a:bodyPr>
            <a:lstStyle/>
            <a:p>
              <a:pPr>
                <a:defRPr/>
              </a:pPr>
              <a:r>
                <a:rPr lang="en-US">
                  <a:solidFill>
                    <a:schemeClr val="bg1">
                      <a:lumMod val="10000"/>
                    </a:schemeClr>
                  </a:solidFill>
                  <a:latin typeface="Times New Roman" pitchFamily="18" charset="0"/>
                  <a:ea typeface="+mn-ea"/>
                </a:rPr>
                <a:t>1</a:t>
              </a:r>
            </a:p>
          </p:txBody>
        </p:sp>
      </p:grpSp>
      <p:grpSp>
        <p:nvGrpSpPr>
          <p:cNvPr id="77856" name="Group 72"/>
          <p:cNvGrpSpPr>
            <a:grpSpLocks/>
          </p:cNvGrpSpPr>
          <p:nvPr/>
        </p:nvGrpSpPr>
        <p:grpSpPr bwMode="auto">
          <a:xfrm>
            <a:off x="5257800" y="2438400"/>
            <a:ext cx="808038" cy="762000"/>
            <a:chOff x="3312" y="1536"/>
            <a:chExt cx="509" cy="480"/>
          </a:xfrm>
        </p:grpSpPr>
        <p:sp>
          <p:nvSpPr>
            <p:cNvPr id="31813" name="Line 69"/>
            <p:cNvSpPr>
              <a:spLocks noChangeShapeType="1"/>
            </p:cNvSpPr>
            <p:nvPr/>
          </p:nvSpPr>
          <p:spPr bwMode="auto">
            <a:xfrm flipV="1">
              <a:off x="3705" y="1536"/>
              <a:ext cx="0" cy="480"/>
            </a:xfrm>
            <a:prstGeom prst="line">
              <a:avLst/>
            </a:prstGeom>
            <a:noFill/>
            <a:ln w="28575">
              <a:solidFill>
                <a:schemeClr val="tx1"/>
              </a:solidFill>
              <a:round/>
              <a:headEnd/>
              <a:tailEnd type="triangle" w="med" len="med"/>
            </a:ln>
            <a:effectLst/>
          </p:spPr>
          <p:txBody>
            <a:bodyPr/>
            <a:lstStyle/>
            <a:p>
              <a:pPr>
                <a:defRPr/>
              </a:pPr>
              <a:endParaRPr lang="en-US">
                <a:solidFill>
                  <a:schemeClr val="bg1">
                    <a:lumMod val="10000"/>
                  </a:schemeClr>
                </a:solidFill>
                <a:latin typeface="Times New Roman" pitchFamily="18" charset="0"/>
                <a:ea typeface="+mn-ea"/>
              </a:endParaRPr>
            </a:p>
          </p:txBody>
        </p:sp>
        <p:sp>
          <p:nvSpPr>
            <p:cNvPr id="31814" name="Text Box 70"/>
            <p:cNvSpPr txBox="1">
              <a:spLocks noChangeArrowheads="1"/>
            </p:cNvSpPr>
            <p:nvPr/>
          </p:nvSpPr>
          <p:spPr bwMode="auto">
            <a:xfrm>
              <a:off x="3312" y="1632"/>
              <a:ext cx="509" cy="291"/>
            </a:xfrm>
            <a:prstGeom prst="rect">
              <a:avLst/>
            </a:prstGeom>
            <a:noFill/>
            <a:ln w="9525">
              <a:noFill/>
              <a:miter lim="800000"/>
              <a:headEnd/>
              <a:tailEnd/>
            </a:ln>
            <a:effectLst/>
          </p:spPr>
          <p:txBody>
            <a:bodyPr wrap="none">
              <a:spAutoFit/>
            </a:bodyPr>
            <a:lstStyle/>
            <a:p>
              <a:pPr>
                <a:defRPr/>
              </a:pPr>
              <a:r>
                <a:rPr lang="en-US">
                  <a:solidFill>
                    <a:schemeClr val="bg1">
                      <a:lumMod val="10000"/>
                    </a:schemeClr>
                  </a:solidFill>
                  <a:latin typeface="Times New Roman" pitchFamily="18" charset="0"/>
                  <a:ea typeface="+mn-ea"/>
                </a:rPr>
                <a:t>50 m</a:t>
              </a:r>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r>
              <a:rPr lang="en-US" altLang="en-US"/>
              <a:t>Degree Distribution: Place Lab</a:t>
            </a:r>
          </a:p>
        </p:txBody>
      </p:sp>
      <p:sp>
        <p:nvSpPr>
          <p:cNvPr id="798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07F87DD5-B9EA-7B46-9127-CAC8296D012D}" type="slidenum">
              <a:rPr lang="en-US" altLang="en-US" sz="1200">
                <a:solidFill>
                  <a:schemeClr val="tx2"/>
                </a:solidFill>
                <a:latin typeface="Arial Narrow" charset="0"/>
              </a:rPr>
              <a:pPr eaLnBrk="1" hangingPunct="1"/>
              <a:t>43</a:t>
            </a:fld>
            <a:endParaRPr lang="en-US" altLang="en-US" sz="1200">
              <a:solidFill>
                <a:schemeClr val="tx2"/>
              </a:solidFill>
              <a:latin typeface="Arial Narrow" charset="0"/>
            </a:endParaRPr>
          </a:p>
        </p:txBody>
      </p:sp>
      <p:pic>
        <p:nvPicPr>
          <p:cNvPr id="798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95400"/>
            <a:ext cx="7086600"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r>
              <a:rPr lang="en-US" altLang="en-US"/>
              <a:t>Unmanaged Devices</a:t>
            </a:r>
          </a:p>
        </p:txBody>
      </p:sp>
      <p:sp>
        <p:nvSpPr>
          <p:cNvPr id="81922"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9913B433-363C-FF4C-93C0-668AA98D9BD9}" type="slidenum">
              <a:rPr lang="en-US" altLang="en-US" sz="1200">
                <a:solidFill>
                  <a:schemeClr val="tx2"/>
                </a:solidFill>
                <a:latin typeface="Arial Narrow" charset="0"/>
              </a:rPr>
              <a:pPr eaLnBrk="1" hangingPunct="1"/>
              <a:t>44</a:t>
            </a:fld>
            <a:endParaRPr lang="en-US" altLang="en-US" sz="1200">
              <a:solidFill>
                <a:schemeClr val="tx2"/>
              </a:solidFill>
              <a:latin typeface="Arial Narrow" charset="0"/>
            </a:endParaRPr>
          </a:p>
        </p:txBody>
      </p:sp>
      <p:sp>
        <p:nvSpPr>
          <p:cNvPr id="14340" name="Rectangle 3"/>
          <p:cNvSpPr>
            <a:spLocks noGrp="1" noChangeArrowheads="1"/>
          </p:cNvSpPr>
          <p:nvPr>
            <p:ph type="body" sz="half" idx="4294967295"/>
          </p:nvPr>
        </p:nvSpPr>
        <p:spPr>
          <a:xfrm>
            <a:off x="5389563" y="3222625"/>
            <a:ext cx="3754437" cy="2678113"/>
          </a:xfrm>
        </p:spPr>
        <p:txBody>
          <a:bodyPr>
            <a:normAutofit/>
          </a:bodyPr>
          <a:lstStyle/>
          <a:p>
            <a:pPr>
              <a:lnSpc>
                <a:spcPct val="90000"/>
              </a:lnSpc>
            </a:pPr>
            <a:r>
              <a:rPr lang="en-US" altLang="en-US" sz="3000"/>
              <a:t>Most users don’t change default channel</a:t>
            </a:r>
          </a:p>
          <a:p>
            <a:pPr>
              <a:lnSpc>
                <a:spcPct val="90000"/>
              </a:lnSpc>
            </a:pPr>
            <a:r>
              <a:rPr lang="en-US" altLang="en-US" sz="3000"/>
              <a:t>Channel selection must be automated</a:t>
            </a:r>
          </a:p>
        </p:txBody>
      </p:sp>
      <p:graphicFrame>
        <p:nvGraphicFramePr>
          <p:cNvPr id="35864" name="Group 24"/>
          <p:cNvGraphicFramePr>
            <a:graphicFrameLocks noGrp="1"/>
          </p:cNvGraphicFramePr>
          <p:nvPr/>
        </p:nvGraphicFramePr>
        <p:xfrm>
          <a:off x="1517650" y="2895600"/>
          <a:ext cx="1905000" cy="2997200"/>
        </p:xfrm>
        <a:graphic>
          <a:graphicData uri="http://schemas.openxmlformats.org/drawingml/2006/table">
            <a:tbl>
              <a:tblPr/>
              <a:tblGrid>
                <a:gridCol w="838200"/>
                <a:gridCol w="1066800"/>
              </a:tblGrid>
              <a:tr h="7493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80" charset="2"/>
                        <a:buNone/>
                        <a:tabLst/>
                      </a:pPr>
                      <a:r>
                        <a:rPr kumimoji="0" lang="en-US" sz="2000" b="1" i="0" u="none" strike="noStrike" cap="none" normalizeH="0" baseline="0" dirty="0" smtClean="0">
                          <a:ln>
                            <a:noFill/>
                          </a:ln>
                          <a:solidFill>
                            <a:schemeClr val="bg1">
                              <a:lumMod val="10000"/>
                            </a:schemeClr>
                          </a:solidFill>
                          <a:effectLst/>
                          <a:latin typeface="Arial" charset="0"/>
                        </a:rPr>
                        <a:t>6</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80" charset="2"/>
                        <a:buNone/>
                        <a:tabLst/>
                      </a:pPr>
                      <a:r>
                        <a:rPr kumimoji="0" lang="en-US" sz="2000" b="0" i="0" u="none" strike="noStrike" cap="none" normalizeH="0" baseline="0" dirty="0" smtClean="0">
                          <a:ln>
                            <a:noFill/>
                          </a:ln>
                          <a:solidFill>
                            <a:schemeClr val="bg1">
                              <a:lumMod val="10000"/>
                            </a:schemeClr>
                          </a:solidFill>
                          <a:effectLst/>
                          <a:latin typeface="Arial" charset="0"/>
                        </a:rPr>
                        <a:t>51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7493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80" charset="2"/>
                        <a:buNone/>
                        <a:tabLst/>
                      </a:pPr>
                      <a:r>
                        <a:rPr kumimoji="0" lang="en-US" sz="2000" b="1" i="0" u="none" strike="noStrike" cap="none" normalizeH="0" baseline="0" dirty="0" smtClean="0">
                          <a:ln>
                            <a:noFill/>
                          </a:ln>
                          <a:solidFill>
                            <a:schemeClr val="bg1">
                              <a:lumMod val="10000"/>
                            </a:schemeClr>
                          </a:solidFill>
                          <a:effectLst/>
                          <a:latin typeface="Arial" charset="0"/>
                        </a:rPr>
                        <a:t>11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80" charset="2"/>
                        <a:buNone/>
                        <a:tabLst/>
                      </a:pPr>
                      <a:r>
                        <a:rPr kumimoji="0" lang="en-US" sz="2000" b="0" i="0" u="none" strike="noStrike" cap="none" normalizeH="0" baseline="0" dirty="0" smtClean="0">
                          <a:ln>
                            <a:noFill/>
                          </a:ln>
                          <a:solidFill>
                            <a:schemeClr val="bg1">
                              <a:lumMod val="10000"/>
                            </a:schemeClr>
                          </a:solidFill>
                          <a:effectLst/>
                          <a:latin typeface="Arial" charset="0"/>
                        </a:rPr>
                        <a:t>21</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7493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80" charset="2"/>
                        <a:buNone/>
                        <a:tabLst/>
                      </a:pPr>
                      <a:r>
                        <a:rPr kumimoji="0" lang="en-US" sz="2000" b="1" i="0" u="none" strike="noStrike" cap="none" normalizeH="0" baseline="0" dirty="0" smtClean="0">
                          <a:ln>
                            <a:noFill/>
                          </a:ln>
                          <a:solidFill>
                            <a:schemeClr val="bg1">
                              <a:lumMod val="10000"/>
                            </a:schemeClr>
                          </a:solidFill>
                          <a:effectLst/>
                          <a:latin typeface="Arial" charset="0"/>
                        </a:rPr>
                        <a:t>1</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80" charset="2"/>
                        <a:buNone/>
                        <a:tabLst/>
                      </a:pPr>
                      <a:r>
                        <a:rPr kumimoji="0" lang="en-US" sz="2000" b="0" i="0" u="none" strike="noStrike" cap="none" normalizeH="0" baseline="0" dirty="0" smtClean="0">
                          <a:ln>
                            <a:noFill/>
                          </a:ln>
                          <a:solidFill>
                            <a:schemeClr val="bg1">
                              <a:lumMod val="10000"/>
                            </a:schemeClr>
                          </a:solidFill>
                          <a:effectLst/>
                          <a:latin typeface="Arial" charset="0"/>
                        </a:rPr>
                        <a:t>14</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7493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80" charset="2"/>
                        <a:buNone/>
                        <a:tabLst/>
                      </a:pPr>
                      <a:r>
                        <a:rPr kumimoji="0" lang="en-US" sz="2000" b="1" i="0" u="none" strike="noStrike" cap="none" normalizeH="0" baseline="0" dirty="0" smtClean="0">
                          <a:ln>
                            <a:noFill/>
                          </a:ln>
                          <a:solidFill>
                            <a:schemeClr val="bg1">
                              <a:lumMod val="10000"/>
                            </a:schemeClr>
                          </a:solidFill>
                          <a:effectLst/>
                          <a:latin typeface="Arial" charset="0"/>
                        </a:rPr>
                        <a:t>10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pitchFamily="-80" charset="2"/>
                        <a:buNone/>
                        <a:tabLst/>
                      </a:pPr>
                      <a:r>
                        <a:rPr kumimoji="0" lang="en-US" sz="2000" b="0" i="0" u="none" strike="noStrike" cap="none" normalizeH="0" baseline="0" dirty="0" smtClean="0">
                          <a:ln>
                            <a:noFill/>
                          </a:ln>
                          <a:solidFill>
                            <a:schemeClr val="bg1">
                              <a:lumMod val="10000"/>
                            </a:schemeClr>
                          </a:solidFill>
                          <a:effectLst/>
                          <a:latin typeface="Arial" charset="0"/>
                        </a:rPr>
                        <a:t>4</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r>
            </a:tbl>
          </a:graphicData>
        </a:graphic>
      </p:graphicFrame>
      <p:sp>
        <p:nvSpPr>
          <p:cNvPr id="35861" name="Text Box 21"/>
          <p:cNvSpPr txBox="1">
            <a:spLocks noChangeArrowheads="1"/>
          </p:cNvSpPr>
          <p:nvPr/>
        </p:nvSpPr>
        <p:spPr bwMode="auto">
          <a:xfrm>
            <a:off x="1397000" y="2438400"/>
            <a:ext cx="1209675" cy="461963"/>
          </a:xfrm>
          <a:prstGeom prst="rect">
            <a:avLst/>
          </a:prstGeom>
          <a:noFill/>
          <a:ln w="9525">
            <a:noFill/>
            <a:miter lim="800000"/>
            <a:headEnd/>
            <a:tailEnd/>
          </a:ln>
          <a:effectLst/>
        </p:spPr>
        <p:txBody>
          <a:bodyPr wrap="none">
            <a:spAutoFit/>
          </a:bodyPr>
          <a:lstStyle/>
          <a:p>
            <a:pPr>
              <a:defRPr/>
            </a:pPr>
            <a:r>
              <a:rPr lang="en-US" dirty="0">
                <a:solidFill>
                  <a:schemeClr val="bg1">
                    <a:lumMod val="10000"/>
                  </a:schemeClr>
                </a:solidFill>
                <a:latin typeface="Times New Roman" pitchFamily="18" charset="0"/>
                <a:ea typeface="+mn-ea"/>
                <a:cs typeface="Arial" charset="0"/>
              </a:rPr>
              <a:t>Channel</a:t>
            </a:r>
          </a:p>
        </p:txBody>
      </p:sp>
      <p:sp>
        <p:nvSpPr>
          <p:cNvPr id="35862" name="Text Box 22"/>
          <p:cNvSpPr txBox="1">
            <a:spLocks noChangeArrowheads="1"/>
          </p:cNvSpPr>
          <p:nvPr/>
        </p:nvSpPr>
        <p:spPr bwMode="auto">
          <a:xfrm>
            <a:off x="2501900" y="2438400"/>
            <a:ext cx="866775" cy="461963"/>
          </a:xfrm>
          <a:prstGeom prst="rect">
            <a:avLst/>
          </a:prstGeom>
          <a:noFill/>
          <a:ln w="9525">
            <a:noFill/>
            <a:miter lim="800000"/>
            <a:headEnd/>
            <a:tailEnd/>
          </a:ln>
          <a:effectLst/>
        </p:spPr>
        <p:txBody>
          <a:bodyPr wrap="none">
            <a:spAutoFit/>
          </a:bodyPr>
          <a:lstStyle/>
          <a:p>
            <a:pPr>
              <a:defRPr/>
            </a:pPr>
            <a:r>
              <a:rPr lang="en-US">
                <a:solidFill>
                  <a:schemeClr val="bg1">
                    <a:lumMod val="10000"/>
                  </a:schemeClr>
                </a:solidFill>
                <a:latin typeface="Times New Roman" pitchFamily="18" charset="0"/>
                <a:ea typeface="+mn-ea"/>
                <a:cs typeface="Arial" charset="0"/>
              </a:rPr>
              <a:t>%age</a:t>
            </a:r>
          </a:p>
        </p:txBody>
      </p:sp>
      <p:sp>
        <p:nvSpPr>
          <p:cNvPr id="81943" name="Text Box 23"/>
          <p:cNvSpPr txBox="1">
            <a:spLocks noChangeArrowheads="1"/>
          </p:cNvSpPr>
          <p:nvPr/>
        </p:nvSpPr>
        <p:spPr bwMode="auto">
          <a:xfrm>
            <a:off x="298450" y="1295400"/>
            <a:ext cx="42037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solidFill>
                  <a:srgbClr val="2E2E01"/>
                </a:solidFill>
              </a:rPr>
              <a:t>WifiMaps.com</a:t>
            </a:r>
            <a:br>
              <a:rPr lang="en-US" altLang="en-US">
                <a:solidFill>
                  <a:srgbClr val="2E2E01"/>
                </a:solidFill>
              </a:rPr>
            </a:br>
            <a:r>
              <a:rPr lang="en-US" altLang="en-US" sz="2000">
                <a:solidFill>
                  <a:srgbClr val="2E2E01"/>
                </a:solidFill>
              </a:rPr>
              <a:t>(300,000 APs, MAC, ESSID, Channel)</a:t>
            </a:r>
          </a:p>
          <a:p>
            <a:pPr algn="ctr" eaLnBrk="1" hangingPunct="1"/>
            <a:endParaRPr lang="en-US" altLang="en-US" sz="2000">
              <a:solidFill>
                <a:srgbClr val="2E2E0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title"/>
          </p:nvPr>
        </p:nvSpPr>
        <p:spPr/>
        <p:txBody>
          <a:bodyPr/>
          <a:lstStyle/>
          <a:p>
            <a:pPr eaLnBrk="1" hangingPunct="1"/>
            <a:r>
              <a:rPr lang="en-US" altLang="en-US"/>
              <a:t>Overview</a:t>
            </a:r>
          </a:p>
        </p:txBody>
      </p:sp>
      <p:sp>
        <p:nvSpPr>
          <p:cNvPr id="113666" name="Rectangle 3"/>
          <p:cNvSpPr>
            <a:spLocks noGrp="1" noChangeArrowheads="1"/>
          </p:cNvSpPr>
          <p:nvPr>
            <p:ph idx="1"/>
          </p:nvPr>
        </p:nvSpPr>
        <p:spPr/>
        <p:txBody>
          <a:bodyPr/>
          <a:lstStyle/>
          <a:p>
            <a:pPr eaLnBrk="1" hangingPunct="1">
              <a:lnSpc>
                <a:spcPct val="80000"/>
              </a:lnSpc>
            </a:pPr>
            <a:endParaRPr lang="en-US" altLang="en-US" sz="3000" dirty="0" smtClean="0"/>
          </a:p>
          <a:p>
            <a:pPr eaLnBrk="1" hangingPunct="1">
              <a:lnSpc>
                <a:spcPct val="80000"/>
              </a:lnSpc>
            </a:pPr>
            <a:r>
              <a:rPr lang="en-US" altLang="en-US" sz="3000" dirty="0" smtClean="0"/>
              <a:t>Carrier Sense vs. Rate Adaptation</a:t>
            </a:r>
          </a:p>
          <a:p>
            <a:pPr eaLnBrk="1" hangingPunct="1">
              <a:lnSpc>
                <a:spcPct val="80000"/>
              </a:lnSpc>
            </a:pPr>
            <a:endParaRPr lang="en-US" altLang="en-US" sz="3000" dirty="0"/>
          </a:p>
          <a:p>
            <a:pPr eaLnBrk="1" hangingPunct="1">
              <a:lnSpc>
                <a:spcPct val="80000"/>
              </a:lnSpc>
            </a:pPr>
            <a:r>
              <a:rPr lang="en-US" altLang="en-US" sz="3000" dirty="0" smtClean="0"/>
              <a:t>Wireless TCP</a:t>
            </a:r>
            <a:endParaRPr lang="en-US" altLang="en-US" sz="3000" dirty="0"/>
          </a:p>
          <a:p>
            <a:pPr eaLnBrk="1" hangingPunct="1">
              <a:lnSpc>
                <a:spcPct val="80000"/>
              </a:lnSpc>
            </a:pPr>
            <a:endParaRPr lang="en-US" altLang="en-US" sz="3000" dirty="0" smtClean="0"/>
          </a:p>
          <a:p>
            <a:pPr eaLnBrk="1" hangingPunct="1">
              <a:lnSpc>
                <a:spcPct val="80000"/>
              </a:lnSpc>
            </a:pPr>
            <a:r>
              <a:rPr lang="en-US" altLang="en-US" sz="3000" dirty="0" smtClean="0"/>
              <a:t>802.11 </a:t>
            </a:r>
            <a:r>
              <a:rPr lang="en-US" altLang="en-US" sz="2600" dirty="0" smtClean="0"/>
              <a:t>Deployment </a:t>
            </a:r>
            <a:r>
              <a:rPr lang="en-US" altLang="en-US" sz="2600" dirty="0"/>
              <a:t>patterns</a:t>
            </a:r>
          </a:p>
          <a:p>
            <a:pPr lvl="1" eaLnBrk="1" hangingPunct="1">
              <a:lnSpc>
                <a:spcPct val="80000"/>
              </a:lnSpc>
            </a:pPr>
            <a:endParaRPr lang="en-US" altLang="en-US" sz="2600" dirty="0"/>
          </a:p>
          <a:p>
            <a:pPr eaLnBrk="1" hangingPunct="1">
              <a:lnSpc>
                <a:spcPct val="80000"/>
              </a:lnSpc>
            </a:pPr>
            <a:r>
              <a:rPr lang="en-US" altLang="en-US" sz="3000" dirty="0"/>
              <a:t>Mesh networks</a:t>
            </a:r>
          </a:p>
          <a:p>
            <a:pPr lvl="1" eaLnBrk="1" hangingPunct="1">
              <a:lnSpc>
                <a:spcPct val="80000"/>
              </a:lnSpc>
            </a:pPr>
            <a:endParaRPr lang="en-US" altLang="en-US" sz="2600" dirty="0"/>
          </a:p>
          <a:p>
            <a:pPr eaLnBrk="1" hangingPunct="1">
              <a:lnSpc>
                <a:spcPct val="80000"/>
              </a:lnSpc>
            </a:pPr>
            <a:r>
              <a:rPr lang="en-US" altLang="en-US" sz="3000" dirty="0"/>
              <a:t>White space </a:t>
            </a:r>
            <a:r>
              <a:rPr lang="en-US" altLang="en-US" sz="3000" dirty="0" smtClean="0"/>
              <a:t>networks</a:t>
            </a:r>
            <a:endParaRPr lang="en-US" altLang="en-US" sz="3000" dirty="0"/>
          </a:p>
        </p:txBody>
      </p:sp>
      <p:sp>
        <p:nvSpPr>
          <p:cNvPr id="1136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331DC76B-522D-D643-AFD9-74F510E9F1FA}" type="slidenum">
              <a:rPr lang="en-US" altLang="en-US" sz="1200">
                <a:solidFill>
                  <a:schemeClr val="tx2"/>
                </a:solidFill>
                <a:latin typeface="Arial Narrow" charset="0"/>
              </a:rPr>
              <a:pPr eaLnBrk="1" hangingPunct="1"/>
              <a:t>45</a:t>
            </a:fld>
            <a:endParaRPr lang="en-US" altLang="en-US" sz="1200">
              <a:solidFill>
                <a:schemeClr val="tx2"/>
              </a:solidFill>
              <a:latin typeface="Arial Narrow" charset="0"/>
            </a:endParaRPr>
          </a:p>
        </p:txBody>
      </p:sp>
    </p:spTree>
    <p:extLst>
      <p:ext uri="{BB962C8B-B14F-4D97-AF65-F5344CB8AC3E}">
        <p14:creationId xmlns:p14="http://schemas.microsoft.com/office/powerpoint/2010/main" val="3083960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p:txBody>
          <a:bodyPr/>
          <a:lstStyle/>
          <a:p>
            <a:r>
              <a:rPr lang="en-US" altLang="ko-KR"/>
              <a:t>Roofnet</a:t>
            </a:r>
          </a:p>
        </p:txBody>
      </p:sp>
      <p:sp>
        <p:nvSpPr>
          <p:cNvPr id="100354" name="Rectangle 3"/>
          <p:cNvSpPr>
            <a:spLocks noGrp="1" noChangeArrowheads="1"/>
          </p:cNvSpPr>
          <p:nvPr>
            <p:ph idx="1"/>
          </p:nvPr>
        </p:nvSpPr>
        <p:spPr/>
        <p:txBody>
          <a:bodyPr/>
          <a:lstStyle/>
          <a:p>
            <a:pPr>
              <a:lnSpc>
                <a:spcPct val="80000"/>
              </a:lnSpc>
            </a:pPr>
            <a:r>
              <a:rPr lang="en-US" altLang="ko-KR" sz="3000"/>
              <a:t>Share a few wired Internet connections</a:t>
            </a:r>
          </a:p>
          <a:p>
            <a:pPr>
              <a:lnSpc>
                <a:spcPct val="80000"/>
              </a:lnSpc>
            </a:pPr>
            <a:r>
              <a:rPr lang="en-US" altLang="ko-KR" sz="3000"/>
              <a:t>Goals</a:t>
            </a:r>
          </a:p>
          <a:p>
            <a:pPr lvl="1">
              <a:lnSpc>
                <a:spcPct val="80000"/>
              </a:lnSpc>
            </a:pPr>
            <a:r>
              <a:rPr lang="en-US" altLang="ko-KR" sz="2600"/>
              <a:t>Operate without extensive planning or central management</a:t>
            </a:r>
          </a:p>
          <a:p>
            <a:pPr lvl="1">
              <a:lnSpc>
                <a:spcPct val="80000"/>
              </a:lnSpc>
            </a:pPr>
            <a:r>
              <a:rPr lang="en-US" altLang="ko-KR" sz="2600"/>
              <a:t>Provide wide coverage and acceptable performance</a:t>
            </a:r>
          </a:p>
          <a:p>
            <a:pPr>
              <a:lnSpc>
                <a:spcPct val="80000"/>
              </a:lnSpc>
            </a:pPr>
            <a:r>
              <a:rPr lang="en-US" altLang="ko-KR" sz="3000"/>
              <a:t>Design decisions</a:t>
            </a:r>
          </a:p>
          <a:p>
            <a:pPr lvl="1">
              <a:lnSpc>
                <a:spcPct val="80000"/>
              </a:lnSpc>
            </a:pPr>
            <a:r>
              <a:rPr lang="en-US" altLang="ko-KR" sz="2600"/>
              <a:t>Unconstrained node placement</a:t>
            </a:r>
          </a:p>
          <a:p>
            <a:pPr lvl="1">
              <a:lnSpc>
                <a:spcPct val="80000"/>
              </a:lnSpc>
            </a:pPr>
            <a:r>
              <a:rPr lang="en-US" altLang="ko-KR" sz="2600"/>
              <a:t>Omni-directional antennas</a:t>
            </a:r>
          </a:p>
          <a:p>
            <a:pPr lvl="1">
              <a:lnSpc>
                <a:spcPct val="80000"/>
              </a:lnSpc>
            </a:pPr>
            <a:r>
              <a:rPr lang="en-US" altLang="ko-KR" sz="2600"/>
              <a:t>Multi-hop routing</a:t>
            </a:r>
          </a:p>
          <a:p>
            <a:pPr lvl="1">
              <a:lnSpc>
                <a:spcPct val="80000"/>
              </a:lnSpc>
            </a:pPr>
            <a:r>
              <a:rPr lang="en-US" altLang="ko-KR" sz="2600"/>
              <a:t>Optimization of routing for throughput in a slowly changing network</a:t>
            </a:r>
          </a:p>
          <a:p>
            <a:pPr lvl="1">
              <a:lnSpc>
                <a:spcPct val="80000"/>
              </a:lnSpc>
            </a:pPr>
            <a:endParaRPr lang="en-US" altLang="ko-KR" sz="2600"/>
          </a:p>
        </p:txBody>
      </p:sp>
      <p:sp>
        <p:nvSpPr>
          <p:cNvPr id="10035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3BC0D6B1-EE4B-0741-8146-39C2B99ABCBB}" type="slidenum">
              <a:rPr lang="ko-KR" altLang="en-US" sz="1200">
                <a:solidFill>
                  <a:schemeClr val="tx2"/>
                </a:solidFill>
                <a:latin typeface="Arial Narrow" charset="0"/>
              </a:rPr>
              <a:pPr eaLnBrk="1" hangingPunct="1"/>
              <a:t>46</a:t>
            </a:fld>
            <a:r>
              <a:rPr lang="en-US" altLang="ko-KR" sz="1200">
                <a:solidFill>
                  <a:schemeClr val="tx2"/>
                </a:solidFill>
                <a:latin typeface="Arial Narrow" charset="0"/>
              </a:rPr>
              <a:t>    </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p:txBody>
          <a:bodyPr/>
          <a:lstStyle/>
          <a:p>
            <a:r>
              <a:rPr lang="en-US" altLang="ko-KR">
                <a:ea typeface="굴림" charset="-127"/>
              </a:rPr>
              <a:t>Roofnet Design</a:t>
            </a:r>
          </a:p>
        </p:txBody>
      </p:sp>
      <p:sp>
        <p:nvSpPr>
          <p:cNvPr id="101378" name="Rectangle 3"/>
          <p:cNvSpPr>
            <a:spLocks noGrp="1" noChangeArrowheads="1"/>
          </p:cNvSpPr>
          <p:nvPr>
            <p:ph idx="1"/>
          </p:nvPr>
        </p:nvSpPr>
        <p:spPr/>
        <p:txBody>
          <a:bodyPr/>
          <a:lstStyle/>
          <a:p>
            <a:pPr>
              <a:lnSpc>
                <a:spcPct val="80000"/>
              </a:lnSpc>
            </a:pPr>
            <a:r>
              <a:rPr lang="en-US" altLang="ko-KR" sz="2500">
                <a:ea typeface="굴림" charset="-127"/>
              </a:rPr>
              <a:t>Deployment</a:t>
            </a:r>
          </a:p>
          <a:p>
            <a:pPr lvl="1">
              <a:lnSpc>
                <a:spcPct val="80000"/>
              </a:lnSpc>
            </a:pPr>
            <a:r>
              <a:rPr lang="en-US" altLang="ko-KR" sz="2200">
                <a:ea typeface="굴림" charset="-127"/>
              </a:rPr>
              <a:t>Over an area of about four square kilometers in Cambridge, Messachusetts</a:t>
            </a:r>
          </a:p>
          <a:p>
            <a:pPr lvl="1">
              <a:lnSpc>
                <a:spcPct val="80000"/>
              </a:lnSpc>
            </a:pPr>
            <a:r>
              <a:rPr lang="en-US" altLang="ko-KR" sz="2200">
                <a:ea typeface="굴림" charset="-127"/>
              </a:rPr>
              <a:t>Most nodes are located in buildings</a:t>
            </a:r>
          </a:p>
          <a:p>
            <a:pPr lvl="2">
              <a:lnSpc>
                <a:spcPct val="80000"/>
              </a:lnSpc>
            </a:pPr>
            <a:r>
              <a:rPr lang="en-US" altLang="ko-KR" sz="1900">
                <a:ea typeface="굴림" charset="-127"/>
              </a:rPr>
              <a:t>3~4 story apartment buildings</a:t>
            </a:r>
          </a:p>
          <a:p>
            <a:pPr lvl="2">
              <a:lnSpc>
                <a:spcPct val="80000"/>
              </a:lnSpc>
            </a:pPr>
            <a:r>
              <a:rPr lang="en-US" altLang="ko-KR" sz="1900">
                <a:ea typeface="굴림" charset="-127"/>
              </a:rPr>
              <a:t>8 nodes are in taller buildings</a:t>
            </a:r>
          </a:p>
          <a:p>
            <a:pPr lvl="1">
              <a:lnSpc>
                <a:spcPct val="80000"/>
              </a:lnSpc>
            </a:pPr>
            <a:r>
              <a:rPr lang="en-US" altLang="ko-KR" sz="2200">
                <a:ea typeface="굴림" charset="-127"/>
              </a:rPr>
              <a:t>Each Rooftnet node is hosted by a volunteer user</a:t>
            </a:r>
          </a:p>
          <a:p>
            <a:pPr>
              <a:lnSpc>
                <a:spcPct val="80000"/>
              </a:lnSpc>
            </a:pPr>
            <a:r>
              <a:rPr lang="en-US" altLang="ko-KR" sz="2500">
                <a:ea typeface="굴림" charset="-127"/>
              </a:rPr>
              <a:t>Hardware</a:t>
            </a:r>
          </a:p>
          <a:p>
            <a:pPr lvl="1">
              <a:lnSpc>
                <a:spcPct val="80000"/>
              </a:lnSpc>
            </a:pPr>
            <a:r>
              <a:rPr lang="en-US" altLang="ko-KR" sz="2200">
                <a:ea typeface="굴림" charset="-127"/>
              </a:rPr>
              <a:t>PC, omni-directional antenna, hard drive …</a:t>
            </a:r>
          </a:p>
          <a:p>
            <a:pPr lvl="1">
              <a:lnSpc>
                <a:spcPct val="80000"/>
              </a:lnSpc>
            </a:pPr>
            <a:r>
              <a:rPr lang="en-US" altLang="ko-KR" sz="2200">
                <a:ea typeface="굴림" charset="-127"/>
              </a:rPr>
              <a:t>802.11b card</a:t>
            </a:r>
          </a:p>
          <a:p>
            <a:pPr lvl="2">
              <a:lnSpc>
                <a:spcPct val="80000"/>
              </a:lnSpc>
            </a:pPr>
            <a:r>
              <a:rPr lang="en-US" altLang="ko-KR" sz="1900">
                <a:ea typeface="굴림" charset="-127"/>
              </a:rPr>
              <a:t>RTS/CTS disabled</a:t>
            </a:r>
          </a:p>
          <a:p>
            <a:pPr lvl="2">
              <a:lnSpc>
                <a:spcPct val="80000"/>
              </a:lnSpc>
            </a:pPr>
            <a:r>
              <a:rPr lang="en-US" altLang="ko-KR" sz="1900">
                <a:ea typeface="굴림" charset="-127"/>
              </a:rPr>
              <a:t>Share the same 802.11b channel</a:t>
            </a:r>
          </a:p>
          <a:p>
            <a:pPr lvl="2">
              <a:lnSpc>
                <a:spcPct val="80000"/>
              </a:lnSpc>
            </a:pPr>
            <a:r>
              <a:rPr lang="en-US" altLang="ko-KR" sz="1900">
                <a:ea typeface="굴림" charset="-127"/>
              </a:rPr>
              <a:t>Non-standard “pseudo-IBSS” mode</a:t>
            </a:r>
          </a:p>
          <a:p>
            <a:pPr lvl="3">
              <a:lnSpc>
                <a:spcPct val="80000"/>
              </a:lnSpc>
            </a:pPr>
            <a:r>
              <a:rPr lang="en-US" altLang="ko-KR" sz="1600">
                <a:ea typeface="굴림" charset="-127"/>
              </a:rPr>
              <a:t>Similar to standard 802.11b IBSS (ad hoc)</a:t>
            </a:r>
          </a:p>
          <a:p>
            <a:pPr lvl="3">
              <a:lnSpc>
                <a:spcPct val="80000"/>
              </a:lnSpc>
            </a:pPr>
            <a:r>
              <a:rPr lang="en-US" altLang="ko-KR" sz="1600">
                <a:ea typeface="굴림" charset="-127"/>
              </a:rPr>
              <a:t>Omit beacon and BSSID (network ID)</a:t>
            </a:r>
          </a:p>
        </p:txBody>
      </p:sp>
      <p:sp>
        <p:nvSpPr>
          <p:cNvPr id="10137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D7B4E41B-DC2A-8B4F-99E3-65C07978BBFC}" type="slidenum">
              <a:rPr lang="ko-KR" altLang="en-US" sz="1200">
                <a:solidFill>
                  <a:schemeClr val="tx2"/>
                </a:solidFill>
                <a:latin typeface="Arial Narrow" charset="0"/>
                <a:ea typeface="굴림" charset="-127"/>
              </a:rPr>
              <a:pPr eaLnBrk="1" hangingPunct="1"/>
              <a:t>47</a:t>
            </a:fld>
            <a:r>
              <a:rPr lang="en-US" altLang="ko-KR" sz="1200">
                <a:solidFill>
                  <a:schemeClr val="tx2"/>
                </a:solidFill>
                <a:latin typeface="Arial Narrow" charset="0"/>
                <a:ea typeface="굴림" charset="-127"/>
              </a:rPr>
              <a:t> </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p:txBody>
          <a:bodyPr/>
          <a:lstStyle/>
          <a:p>
            <a:r>
              <a:rPr lang="en-US" altLang="en-US"/>
              <a:t>Roofnet Node Map</a:t>
            </a:r>
          </a:p>
        </p:txBody>
      </p:sp>
      <p:sp>
        <p:nvSpPr>
          <p:cNvPr id="1024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4DEE4021-9908-1F42-BC66-3D46BF2DE011}" type="slidenum">
              <a:rPr lang="en-US" altLang="en-US" sz="1200">
                <a:solidFill>
                  <a:schemeClr val="tx2"/>
                </a:solidFill>
                <a:latin typeface="Arial Narrow" charset="0"/>
              </a:rPr>
              <a:pPr eaLnBrk="1" hangingPunct="1"/>
              <a:t>48</a:t>
            </a:fld>
            <a:endParaRPr lang="en-US" altLang="en-US" sz="1200">
              <a:solidFill>
                <a:schemeClr val="tx2"/>
              </a:solidFill>
              <a:latin typeface="Arial Narrow" charset="0"/>
            </a:endParaRPr>
          </a:p>
        </p:txBody>
      </p:sp>
      <p:grpSp>
        <p:nvGrpSpPr>
          <p:cNvPr id="102403" name="Group 6"/>
          <p:cNvGrpSpPr>
            <a:grpSpLocks/>
          </p:cNvGrpSpPr>
          <p:nvPr/>
        </p:nvGrpSpPr>
        <p:grpSpPr bwMode="auto">
          <a:xfrm>
            <a:off x="1916113" y="1387475"/>
            <a:ext cx="5932487" cy="5049838"/>
            <a:chOff x="1154113" y="609600"/>
            <a:chExt cx="6846887" cy="5827713"/>
          </a:xfrm>
        </p:grpSpPr>
        <p:pic>
          <p:nvPicPr>
            <p:cNvPr id="102405" name="Picture 3" descr="x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113" y="609600"/>
              <a:ext cx="6846887" cy="572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6" name="Line 4"/>
            <p:cNvSpPr>
              <a:spLocks noChangeShapeType="1"/>
            </p:cNvSpPr>
            <p:nvPr/>
          </p:nvSpPr>
          <p:spPr bwMode="auto">
            <a:xfrm>
              <a:off x="5937250" y="6437313"/>
              <a:ext cx="1828800" cy="0"/>
            </a:xfrm>
            <a:prstGeom prst="line">
              <a:avLst/>
            </a:prstGeom>
            <a:noFill/>
            <a:ln w="38100">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grpSp>
      <p:sp>
        <p:nvSpPr>
          <p:cNvPr id="102404" name="Text Box 5"/>
          <p:cNvSpPr txBox="1">
            <a:spLocks noChangeArrowheads="1"/>
          </p:cNvSpPr>
          <p:nvPr/>
        </p:nvSpPr>
        <p:spPr bwMode="auto">
          <a:xfrm>
            <a:off x="6019800" y="59436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latin typeface="Myriad Roman" charset="0"/>
              </a:rPr>
              <a:t>1 kilometer</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a:lstStyle/>
          <a:p>
            <a:r>
              <a:rPr lang="en-US" altLang="en-US"/>
              <a:t>Typical Rooftop View</a:t>
            </a:r>
          </a:p>
        </p:txBody>
      </p:sp>
      <p:sp>
        <p:nvSpPr>
          <p:cNvPr id="10342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C505AA76-5AB6-5D4B-8066-F4A6AD62D348}" type="slidenum">
              <a:rPr lang="en-US" altLang="en-US" sz="1200">
                <a:solidFill>
                  <a:schemeClr val="tx2"/>
                </a:solidFill>
                <a:latin typeface="Arial Narrow" charset="0"/>
              </a:rPr>
              <a:pPr eaLnBrk="1" hangingPunct="1"/>
              <a:t>49</a:t>
            </a:fld>
            <a:endParaRPr lang="en-US" altLang="en-US" sz="1200">
              <a:solidFill>
                <a:schemeClr val="tx2"/>
              </a:solidFill>
              <a:latin typeface="Arial Narrow" charset="0"/>
            </a:endParaRPr>
          </a:p>
        </p:txBody>
      </p:sp>
      <p:pic>
        <p:nvPicPr>
          <p:cNvPr id="103427" name="Picture 3" descr="roofto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3025" y="1371600"/>
            <a:ext cx="3940175" cy="524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altLang="en-US"/>
              <a:t>Carrier Sense</a:t>
            </a:r>
          </a:p>
        </p:txBody>
      </p:sp>
      <p:sp>
        <p:nvSpPr>
          <p:cNvPr id="2560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D94EB1CE-64A4-F94D-9901-D76EF7012601}" type="slidenum">
              <a:rPr lang="en-US" altLang="en-US" sz="1200">
                <a:solidFill>
                  <a:schemeClr val="tx2"/>
                </a:solidFill>
                <a:latin typeface="Arial Narrow" charset="0"/>
              </a:rPr>
              <a:pPr eaLnBrk="1" hangingPunct="1"/>
              <a:t>5</a:t>
            </a:fld>
            <a:endParaRPr lang="en-US" altLang="en-US" sz="1200">
              <a:solidFill>
                <a:schemeClr val="tx2"/>
              </a:solidFill>
              <a:latin typeface="Arial Narrow" charset="0"/>
            </a:endParaRPr>
          </a:p>
        </p:txBody>
      </p:sp>
      <p:pic>
        <p:nvPicPr>
          <p:cNvPr id="2560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0750" y="1524000"/>
            <a:ext cx="7302500"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p:txBody>
          <a:bodyPr/>
          <a:lstStyle/>
          <a:p>
            <a:r>
              <a:rPr lang="en-US" altLang="ko-KR"/>
              <a:t>Roofnet</a:t>
            </a:r>
          </a:p>
        </p:txBody>
      </p:sp>
      <p:sp>
        <p:nvSpPr>
          <p:cNvPr id="10445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9C124C97-A0E1-5C45-B1A7-5670A987654C}" type="slidenum">
              <a:rPr lang="ko-KR" altLang="en-US" sz="1200">
                <a:solidFill>
                  <a:schemeClr val="tx2"/>
                </a:solidFill>
                <a:latin typeface="Arial Narrow" charset="0"/>
                <a:ea typeface="굴림" charset="-127"/>
              </a:rPr>
              <a:pPr eaLnBrk="1" hangingPunct="1"/>
              <a:t>50</a:t>
            </a:fld>
            <a:r>
              <a:rPr lang="en-US" altLang="ko-KR" sz="1200">
                <a:solidFill>
                  <a:schemeClr val="tx2"/>
                </a:solidFill>
                <a:latin typeface="Arial Narrow" charset="0"/>
                <a:ea typeface="굴림" charset="-127"/>
              </a:rPr>
              <a:t>    </a:t>
            </a:r>
          </a:p>
        </p:txBody>
      </p:sp>
      <p:pic>
        <p:nvPicPr>
          <p:cNvPr id="104451" name="Picture 5" descr="제목 없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11275"/>
            <a:ext cx="7934325" cy="520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4"/>
          <p:cNvSpPr>
            <a:spLocks noGrp="1"/>
          </p:cNvSpPr>
          <p:nvPr>
            <p:ph type="title"/>
          </p:nvPr>
        </p:nvSpPr>
        <p:spPr/>
        <p:txBody>
          <a:bodyPr/>
          <a:lstStyle/>
          <a:p>
            <a:r>
              <a:rPr lang="en-US" altLang="en-US"/>
              <a:t>Lossy Links are Common</a:t>
            </a:r>
          </a:p>
        </p:txBody>
      </p:sp>
      <p:sp>
        <p:nvSpPr>
          <p:cNvPr id="10547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D090FB31-8B12-5443-A2E1-3E6F4899A5BF}" type="slidenum">
              <a:rPr lang="en-US" altLang="en-US" sz="1200">
                <a:solidFill>
                  <a:schemeClr val="tx2"/>
                </a:solidFill>
                <a:latin typeface="Arial Narrow" charset="0"/>
              </a:rPr>
              <a:pPr eaLnBrk="1" hangingPunct="1"/>
              <a:t>51</a:t>
            </a:fld>
            <a:endParaRPr lang="en-US" altLang="en-US" sz="1200">
              <a:solidFill>
                <a:schemeClr val="tx2"/>
              </a:solidFill>
              <a:latin typeface="Arial Narrow" charset="0"/>
            </a:endParaRPr>
          </a:p>
        </p:txBody>
      </p:sp>
      <p:pic>
        <p:nvPicPr>
          <p:cNvPr id="1054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2088" y="1752600"/>
            <a:ext cx="62198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DB591A8C-CDD3-6E44-95D7-699F432D35DF}" type="slidenum">
              <a:rPr lang="en-US" altLang="en-US" sz="1200">
                <a:solidFill>
                  <a:schemeClr val="tx2"/>
                </a:solidFill>
                <a:latin typeface="Arial Narrow" charset="0"/>
              </a:rPr>
              <a:pPr eaLnBrk="1" hangingPunct="1"/>
              <a:t>52</a:t>
            </a:fld>
            <a:endParaRPr lang="en-US" altLang="en-US" sz="1200">
              <a:solidFill>
                <a:schemeClr val="tx2"/>
              </a:solidFill>
              <a:latin typeface="Arial Narrow" charset="0"/>
            </a:endParaRPr>
          </a:p>
        </p:txBody>
      </p:sp>
      <p:sp>
        <p:nvSpPr>
          <p:cNvPr id="106498" name="Title 1"/>
          <p:cNvSpPr>
            <a:spLocks noGrp="1"/>
          </p:cNvSpPr>
          <p:nvPr>
            <p:ph type="title" idx="4294967295"/>
          </p:nvPr>
        </p:nvSpPr>
        <p:spPr>
          <a:xfrm>
            <a:off x="0" y="0"/>
            <a:ext cx="8458200" cy="990600"/>
          </a:xfrm>
        </p:spPr>
        <p:txBody>
          <a:bodyPr/>
          <a:lstStyle/>
          <a:p>
            <a:r>
              <a:rPr lang="en-US" altLang="en-US"/>
              <a:t>Delivery Probabilities are Uniformly Distributed</a:t>
            </a:r>
          </a:p>
        </p:txBody>
      </p:sp>
      <p:pic>
        <p:nvPicPr>
          <p:cNvPr id="1064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688" y="1543050"/>
            <a:ext cx="7580312"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B56B8CF6-D2E7-5744-B8E8-E93003BCC756}" type="slidenum">
              <a:rPr lang="en-US" altLang="en-US" sz="1200">
                <a:solidFill>
                  <a:schemeClr val="tx2"/>
                </a:solidFill>
                <a:latin typeface="Arial Narrow" charset="0"/>
              </a:rPr>
              <a:pPr eaLnBrk="1" hangingPunct="1"/>
              <a:t>53</a:t>
            </a:fld>
            <a:endParaRPr lang="en-US" altLang="en-US" sz="1200">
              <a:solidFill>
                <a:schemeClr val="tx2"/>
              </a:solidFill>
              <a:latin typeface="Arial Narrow" charset="0"/>
            </a:endParaRPr>
          </a:p>
        </p:txBody>
      </p:sp>
      <p:sp>
        <p:nvSpPr>
          <p:cNvPr id="107522" name="Content Placeholder 4"/>
          <p:cNvSpPr>
            <a:spLocks noGrp="1"/>
          </p:cNvSpPr>
          <p:nvPr>
            <p:ph idx="4294967295"/>
          </p:nvPr>
        </p:nvSpPr>
        <p:spPr>
          <a:xfrm>
            <a:off x="0" y="5715000"/>
            <a:ext cx="8458200" cy="914400"/>
          </a:xfrm>
        </p:spPr>
        <p:txBody>
          <a:bodyPr/>
          <a:lstStyle/>
          <a:p>
            <a:r>
              <a:rPr lang="en-US" altLang="en-US"/>
              <a:t>SNR not a good predictor</a:t>
            </a:r>
          </a:p>
        </p:txBody>
      </p:sp>
      <p:sp>
        <p:nvSpPr>
          <p:cNvPr id="107523" name="Title 1"/>
          <p:cNvSpPr>
            <a:spLocks noGrp="1"/>
          </p:cNvSpPr>
          <p:nvPr>
            <p:ph type="title" idx="4294967295"/>
          </p:nvPr>
        </p:nvSpPr>
        <p:spPr>
          <a:xfrm>
            <a:off x="0" y="381000"/>
            <a:ext cx="8458200" cy="609600"/>
          </a:xfrm>
        </p:spPr>
        <p:txBody>
          <a:bodyPr/>
          <a:lstStyle/>
          <a:p>
            <a:r>
              <a:rPr lang="en-US" altLang="en-US"/>
              <a:t>Delivery vs. SNR</a:t>
            </a:r>
          </a:p>
        </p:txBody>
      </p:sp>
      <p:pic>
        <p:nvPicPr>
          <p:cNvPr id="1075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95400"/>
            <a:ext cx="6554788" cy="448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r>
              <a:rPr lang="en-US" altLang="en-US"/>
              <a:t>Key Implications</a:t>
            </a:r>
          </a:p>
        </p:txBody>
      </p:sp>
      <p:sp>
        <p:nvSpPr>
          <p:cNvPr id="112642" name="Content Placeholder 2"/>
          <p:cNvSpPr>
            <a:spLocks noGrp="1"/>
          </p:cNvSpPr>
          <p:nvPr>
            <p:ph idx="1"/>
          </p:nvPr>
        </p:nvSpPr>
        <p:spPr/>
        <p:txBody>
          <a:bodyPr/>
          <a:lstStyle/>
          <a:p>
            <a:r>
              <a:rPr lang="en-US" altLang="en-US"/>
              <a:t>Lack of a link abstraction!</a:t>
            </a:r>
          </a:p>
          <a:p>
            <a:pPr lvl="1"/>
            <a:r>
              <a:rPr lang="en-US" altLang="en-US"/>
              <a:t>Links aren</a:t>
            </a:r>
            <a:r>
              <a:rPr lang="ja-JP" altLang="en-US"/>
              <a:t>’</a:t>
            </a:r>
            <a:r>
              <a:rPr lang="en-US" altLang="ja-JP"/>
              <a:t>t on or off… sometimes in-between</a:t>
            </a:r>
          </a:p>
          <a:p>
            <a:endParaRPr lang="en-US" altLang="en-US"/>
          </a:p>
          <a:p>
            <a:r>
              <a:rPr lang="en-US" altLang="en-US"/>
              <a:t>Protocols must take advantage of these intermediate quality links to perform well</a:t>
            </a:r>
          </a:p>
          <a:p>
            <a:endParaRPr lang="en-US" altLang="en-US"/>
          </a:p>
          <a:p>
            <a:r>
              <a:rPr lang="en-US" altLang="en-US"/>
              <a:t>How unique is this to Roofnet?</a:t>
            </a:r>
          </a:p>
          <a:p>
            <a:pPr lvl="1"/>
            <a:r>
              <a:rPr lang="en-US" altLang="en-US"/>
              <a:t>Cards designed for indoor environments used outdoors </a:t>
            </a:r>
          </a:p>
        </p:txBody>
      </p:sp>
      <p:sp>
        <p:nvSpPr>
          <p:cNvPr id="11264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9E97D2CA-046E-FE41-A3BB-FA8B3ED207FD}" type="slidenum">
              <a:rPr lang="en-US" altLang="en-US" sz="1200">
                <a:solidFill>
                  <a:schemeClr val="tx2"/>
                </a:solidFill>
                <a:latin typeface="Arial Narrow" charset="0"/>
              </a:rPr>
              <a:pPr eaLnBrk="1" hangingPunct="1"/>
              <a:t>54</a:t>
            </a:fld>
            <a:endParaRPr lang="en-US" altLang="en-US" sz="1200">
              <a:solidFill>
                <a:schemeClr val="tx2"/>
              </a:solidFill>
              <a:latin typeface="Arial Narrow"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title"/>
          </p:nvPr>
        </p:nvSpPr>
        <p:spPr/>
        <p:txBody>
          <a:bodyPr/>
          <a:lstStyle/>
          <a:p>
            <a:pPr eaLnBrk="1" hangingPunct="1"/>
            <a:r>
              <a:rPr lang="en-US" altLang="en-US"/>
              <a:t>Overview</a:t>
            </a:r>
          </a:p>
        </p:txBody>
      </p:sp>
      <p:sp>
        <p:nvSpPr>
          <p:cNvPr id="113666" name="Rectangle 3"/>
          <p:cNvSpPr>
            <a:spLocks noGrp="1" noChangeArrowheads="1"/>
          </p:cNvSpPr>
          <p:nvPr>
            <p:ph idx="1"/>
          </p:nvPr>
        </p:nvSpPr>
        <p:spPr/>
        <p:txBody>
          <a:bodyPr/>
          <a:lstStyle/>
          <a:p>
            <a:pPr eaLnBrk="1" hangingPunct="1">
              <a:lnSpc>
                <a:spcPct val="80000"/>
              </a:lnSpc>
            </a:pPr>
            <a:endParaRPr lang="en-US" altLang="en-US" sz="3000" dirty="0" smtClean="0"/>
          </a:p>
          <a:p>
            <a:pPr eaLnBrk="1" hangingPunct="1">
              <a:lnSpc>
                <a:spcPct val="80000"/>
              </a:lnSpc>
            </a:pPr>
            <a:r>
              <a:rPr lang="en-US" altLang="en-US" sz="3000" dirty="0" smtClean="0"/>
              <a:t>Carrier Sense vs. Rate Adaptation</a:t>
            </a:r>
          </a:p>
          <a:p>
            <a:pPr eaLnBrk="1" hangingPunct="1">
              <a:lnSpc>
                <a:spcPct val="80000"/>
              </a:lnSpc>
            </a:pPr>
            <a:endParaRPr lang="en-US" altLang="en-US" sz="3000" dirty="0"/>
          </a:p>
          <a:p>
            <a:pPr eaLnBrk="1" hangingPunct="1">
              <a:lnSpc>
                <a:spcPct val="80000"/>
              </a:lnSpc>
            </a:pPr>
            <a:r>
              <a:rPr lang="en-US" altLang="en-US" sz="3000" dirty="0" smtClean="0"/>
              <a:t>Wireless TCP</a:t>
            </a:r>
            <a:endParaRPr lang="en-US" altLang="en-US" sz="3000" dirty="0"/>
          </a:p>
          <a:p>
            <a:pPr eaLnBrk="1" hangingPunct="1">
              <a:lnSpc>
                <a:spcPct val="80000"/>
              </a:lnSpc>
            </a:pPr>
            <a:endParaRPr lang="en-US" altLang="en-US" sz="3000" dirty="0" smtClean="0"/>
          </a:p>
          <a:p>
            <a:pPr eaLnBrk="1" hangingPunct="1">
              <a:lnSpc>
                <a:spcPct val="80000"/>
              </a:lnSpc>
            </a:pPr>
            <a:r>
              <a:rPr lang="en-US" altLang="en-US" sz="3000" dirty="0" smtClean="0"/>
              <a:t>802.11 </a:t>
            </a:r>
            <a:r>
              <a:rPr lang="en-US" altLang="en-US" sz="2600" dirty="0" smtClean="0"/>
              <a:t>Deployment </a:t>
            </a:r>
            <a:r>
              <a:rPr lang="en-US" altLang="en-US" sz="2600" dirty="0"/>
              <a:t>patterns</a:t>
            </a:r>
          </a:p>
          <a:p>
            <a:pPr lvl="1" eaLnBrk="1" hangingPunct="1">
              <a:lnSpc>
                <a:spcPct val="80000"/>
              </a:lnSpc>
            </a:pPr>
            <a:endParaRPr lang="en-US" altLang="en-US" sz="2600" dirty="0"/>
          </a:p>
          <a:p>
            <a:pPr eaLnBrk="1" hangingPunct="1">
              <a:lnSpc>
                <a:spcPct val="80000"/>
              </a:lnSpc>
            </a:pPr>
            <a:r>
              <a:rPr lang="en-US" altLang="en-US" sz="3000" dirty="0"/>
              <a:t>Mesh networks</a:t>
            </a:r>
          </a:p>
          <a:p>
            <a:pPr lvl="1" eaLnBrk="1" hangingPunct="1">
              <a:lnSpc>
                <a:spcPct val="80000"/>
              </a:lnSpc>
            </a:pPr>
            <a:endParaRPr lang="en-US" altLang="en-US" sz="2600" dirty="0"/>
          </a:p>
          <a:p>
            <a:pPr eaLnBrk="1" hangingPunct="1">
              <a:lnSpc>
                <a:spcPct val="80000"/>
              </a:lnSpc>
            </a:pPr>
            <a:r>
              <a:rPr lang="en-US" altLang="en-US" sz="3000" dirty="0"/>
              <a:t>White space </a:t>
            </a:r>
            <a:r>
              <a:rPr lang="en-US" altLang="en-US" sz="3000" dirty="0" smtClean="0"/>
              <a:t>networks</a:t>
            </a:r>
            <a:endParaRPr lang="en-US" altLang="en-US" sz="3000" dirty="0"/>
          </a:p>
        </p:txBody>
      </p:sp>
      <p:sp>
        <p:nvSpPr>
          <p:cNvPr id="1136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331DC76B-522D-D643-AFD9-74F510E9F1FA}" type="slidenum">
              <a:rPr lang="en-US" altLang="en-US" sz="1200">
                <a:solidFill>
                  <a:schemeClr val="tx2"/>
                </a:solidFill>
                <a:latin typeface="Arial Narrow" charset="0"/>
              </a:rPr>
              <a:pPr eaLnBrk="1" hangingPunct="1"/>
              <a:t>55</a:t>
            </a:fld>
            <a:endParaRPr lang="en-US" altLang="en-US" sz="1200">
              <a:solidFill>
                <a:schemeClr val="tx2"/>
              </a:solidFill>
              <a:latin typeface="Arial Narrow" charset="0"/>
            </a:endParaRPr>
          </a:p>
        </p:txBody>
      </p:sp>
    </p:spTree>
    <p:extLst>
      <p:ext uri="{BB962C8B-B14F-4D97-AF65-F5344CB8AC3E}">
        <p14:creationId xmlns:p14="http://schemas.microsoft.com/office/powerpoint/2010/main" val="10920125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22C04F4C-EB6B-8046-9D4A-034EF1D7CBA6}" type="slidenum">
              <a:rPr lang="en-US" altLang="en-US" sz="1200">
                <a:solidFill>
                  <a:srgbClr val="000000"/>
                </a:solidFill>
                <a:latin typeface="Arial Narrow" charset="0"/>
              </a:rPr>
              <a:pPr eaLnBrk="1" hangingPunct="1"/>
              <a:t>56</a:t>
            </a:fld>
            <a:endParaRPr lang="en-US" altLang="en-US" sz="1200">
              <a:solidFill>
                <a:srgbClr val="000000"/>
              </a:solidFill>
              <a:latin typeface="Arial Narrow" charset="0"/>
            </a:endParaRPr>
          </a:p>
        </p:txBody>
      </p:sp>
      <p:grpSp>
        <p:nvGrpSpPr>
          <p:cNvPr id="2" name="Group 12"/>
          <p:cNvGrpSpPr>
            <a:grpSpLocks/>
          </p:cNvGrpSpPr>
          <p:nvPr/>
        </p:nvGrpSpPr>
        <p:grpSpPr bwMode="auto">
          <a:xfrm>
            <a:off x="1714500" y="4286250"/>
            <a:ext cx="5886450" cy="1371600"/>
            <a:chOff x="228600" y="628650"/>
            <a:chExt cx="5762625" cy="1323975"/>
          </a:xfrm>
        </p:grpSpPr>
        <p:pic>
          <p:nvPicPr>
            <p:cNvPr id="11471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28650"/>
              <a:ext cx="5762625" cy="9429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1472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7550" y="1257300"/>
              <a:ext cx="2028825" cy="6953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3" name="Group 16"/>
          <p:cNvGrpSpPr>
            <a:grpSpLocks/>
          </p:cNvGrpSpPr>
          <p:nvPr/>
        </p:nvGrpSpPr>
        <p:grpSpPr bwMode="auto">
          <a:xfrm>
            <a:off x="2114550" y="5829300"/>
            <a:ext cx="5143500" cy="590550"/>
            <a:chOff x="1785938" y="3105150"/>
            <a:chExt cx="5572125" cy="647700"/>
          </a:xfrm>
        </p:grpSpPr>
        <p:pic>
          <p:nvPicPr>
            <p:cNvPr id="11471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5938" y="3105150"/>
              <a:ext cx="5572125"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4718"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3429000"/>
              <a:ext cx="1409700" cy="285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pic>
        <p:nvPicPr>
          <p:cNvPr id="179201"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85750"/>
            <a:ext cx="91440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742950" y="3314700"/>
            <a:ext cx="8172450" cy="514350"/>
          </a:xfrm>
          <a:prstGeom prst="rect">
            <a:avLst/>
          </a:prstGeom>
          <a:noFill/>
          <a:ln w="635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
        <p:nvSpPr>
          <p:cNvPr id="19" name="Rectangle 18"/>
          <p:cNvSpPr/>
          <p:nvPr/>
        </p:nvSpPr>
        <p:spPr>
          <a:xfrm>
            <a:off x="757238" y="2760663"/>
            <a:ext cx="1714500" cy="228600"/>
          </a:xfrm>
          <a:prstGeom prst="rect">
            <a:avLst/>
          </a:prstGeom>
          <a:noFill/>
          <a:ln w="4762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pic>
        <p:nvPicPr>
          <p:cNvPr id="586754" name="Picture 2" descr="http://discovermagazine.com/2007/jun/tireless-wireless/allochrt_lg.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00150" y="571500"/>
            <a:ext cx="7194550"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20"/>
          <p:cNvGrpSpPr>
            <a:grpSpLocks/>
          </p:cNvGrpSpPr>
          <p:nvPr/>
        </p:nvGrpSpPr>
        <p:grpSpPr bwMode="auto">
          <a:xfrm>
            <a:off x="2800350" y="2914650"/>
            <a:ext cx="4572000" cy="1371600"/>
            <a:chOff x="2800350" y="2914650"/>
            <a:chExt cx="4572000" cy="1371600"/>
          </a:xfrm>
        </p:grpSpPr>
        <p:sp>
          <p:nvSpPr>
            <p:cNvPr id="14" name="Rectangle 13"/>
            <p:cNvSpPr/>
            <p:nvPr/>
          </p:nvSpPr>
          <p:spPr>
            <a:xfrm>
              <a:off x="2800350" y="3657600"/>
              <a:ext cx="971550" cy="628650"/>
            </a:xfrm>
            <a:prstGeom prst="rect">
              <a:avLst/>
            </a:prstGeom>
            <a:noFill/>
            <a:ln w="539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
          <p:nvSpPr>
            <p:cNvPr id="15" name="Rectangle 14"/>
            <p:cNvSpPr/>
            <p:nvPr/>
          </p:nvSpPr>
          <p:spPr>
            <a:xfrm>
              <a:off x="6800850" y="2914650"/>
              <a:ext cx="571500" cy="628650"/>
            </a:xfrm>
            <a:prstGeom prst="rect">
              <a:avLst/>
            </a:prstGeom>
            <a:noFill/>
            <a:ln w="539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
          <p:nvSpPr>
            <p:cNvPr id="18" name="Rectangle 17"/>
            <p:cNvSpPr/>
            <p:nvPr/>
          </p:nvSpPr>
          <p:spPr>
            <a:xfrm>
              <a:off x="3086100" y="2914650"/>
              <a:ext cx="914400" cy="628650"/>
            </a:xfrm>
            <a:prstGeom prst="rect">
              <a:avLst/>
            </a:prstGeom>
            <a:noFill/>
            <a:ln w="539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
          <p:nvSpPr>
            <p:cNvPr id="20" name="Rectangle 19"/>
            <p:cNvSpPr/>
            <p:nvPr/>
          </p:nvSpPr>
          <p:spPr>
            <a:xfrm>
              <a:off x="4229100" y="2914650"/>
              <a:ext cx="400050" cy="628650"/>
            </a:xfrm>
            <a:prstGeom prst="rect">
              <a:avLst/>
            </a:prstGeom>
            <a:noFill/>
            <a:ln w="539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grpSp>
      <p:grpSp>
        <p:nvGrpSpPr>
          <p:cNvPr id="6" name="Group 26"/>
          <p:cNvGrpSpPr>
            <a:grpSpLocks/>
          </p:cNvGrpSpPr>
          <p:nvPr/>
        </p:nvGrpSpPr>
        <p:grpSpPr bwMode="auto">
          <a:xfrm>
            <a:off x="2914650" y="3657600"/>
            <a:ext cx="5086350" cy="1371600"/>
            <a:chOff x="2914650" y="3657600"/>
            <a:chExt cx="5086350" cy="1371600"/>
          </a:xfrm>
        </p:grpSpPr>
        <p:sp>
          <p:nvSpPr>
            <p:cNvPr id="25" name="Rectangle 24"/>
            <p:cNvSpPr/>
            <p:nvPr/>
          </p:nvSpPr>
          <p:spPr>
            <a:xfrm>
              <a:off x="7772400" y="3657600"/>
              <a:ext cx="228600" cy="628650"/>
            </a:xfrm>
            <a:prstGeom prst="rect">
              <a:avLst/>
            </a:prstGeom>
            <a:noFill/>
            <a:ln w="69850">
              <a:solidFill>
                <a:srgbClr val="2DEE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sp>
          <p:nvSpPr>
            <p:cNvPr id="26" name="Rectangle 25"/>
            <p:cNvSpPr/>
            <p:nvPr/>
          </p:nvSpPr>
          <p:spPr>
            <a:xfrm>
              <a:off x="2914650" y="4400550"/>
              <a:ext cx="228600" cy="628650"/>
            </a:xfrm>
            <a:prstGeom prst="rect">
              <a:avLst/>
            </a:prstGeom>
            <a:noFill/>
            <a:ln w="76200">
              <a:solidFill>
                <a:srgbClr val="2DEE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0000"/>
                </a:solidFill>
              </a:endParaRPr>
            </a:p>
          </p:txBody>
        </p:sp>
      </p:grpSp>
      <p:grpSp>
        <p:nvGrpSpPr>
          <p:cNvPr id="7" name="Group 30"/>
          <p:cNvGrpSpPr>
            <a:grpSpLocks/>
          </p:cNvGrpSpPr>
          <p:nvPr/>
        </p:nvGrpSpPr>
        <p:grpSpPr bwMode="auto">
          <a:xfrm>
            <a:off x="255588" y="1828800"/>
            <a:ext cx="660400" cy="4229100"/>
            <a:chOff x="83523" y="1828800"/>
            <a:chExt cx="661015" cy="4229100"/>
          </a:xfrm>
        </p:grpSpPr>
        <p:cxnSp>
          <p:nvCxnSpPr>
            <p:cNvPr id="29" name="Straight Arrow Connector 28"/>
            <p:cNvCxnSpPr/>
            <p:nvPr/>
          </p:nvCxnSpPr>
          <p:spPr>
            <a:xfrm rot="5400000">
              <a:off x="-1370807" y="3942555"/>
              <a:ext cx="4229100" cy="1589"/>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4710" name="TextBox 29"/>
            <p:cNvSpPr txBox="1">
              <a:spLocks noChangeArrowheads="1"/>
            </p:cNvSpPr>
            <p:nvPr/>
          </p:nvSpPr>
          <p:spPr bwMode="auto">
            <a:xfrm rot="-5400000">
              <a:off x="-1313013" y="3428737"/>
              <a:ext cx="337784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3200" b="1">
                  <a:solidFill>
                    <a:srgbClr val="000000"/>
                  </a:solidFill>
                </a:rPr>
                <a:t>Higher Frequency</a:t>
              </a:r>
            </a:p>
          </p:txBody>
        </p:sp>
      </p:grpSp>
      <p:grpSp>
        <p:nvGrpSpPr>
          <p:cNvPr id="8" name="Group 41"/>
          <p:cNvGrpSpPr>
            <a:grpSpLocks/>
          </p:cNvGrpSpPr>
          <p:nvPr/>
        </p:nvGrpSpPr>
        <p:grpSpPr bwMode="auto">
          <a:xfrm>
            <a:off x="3257550" y="4286250"/>
            <a:ext cx="4629150" cy="1152525"/>
            <a:chOff x="3257550" y="4286250"/>
            <a:chExt cx="4629150" cy="1151870"/>
          </a:xfrm>
        </p:grpSpPr>
        <p:sp>
          <p:nvSpPr>
            <p:cNvPr id="114706" name="TextBox 31"/>
            <p:cNvSpPr txBox="1">
              <a:spLocks noChangeArrowheads="1"/>
            </p:cNvSpPr>
            <p:nvPr/>
          </p:nvSpPr>
          <p:spPr bwMode="auto">
            <a:xfrm>
              <a:off x="5372100" y="4914900"/>
              <a:ext cx="20829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800" b="1">
                  <a:solidFill>
                    <a:srgbClr val="000000"/>
                  </a:solidFill>
                </a:rPr>
                <a:t>Wi-Fi (ISM)</a:t>
              </a:r>
            </a:p>
          </p:txBody>
        </p:sp>
        <p:cxnSp>
          <p:nvCxnSpPr>
            <p:cNvPr id="34" name="Straight Arrow Connector 33"/>
            <p:cNvCxnSpPr>
              <a:endCxn id="25" idx="2"/>
            </p:cNvCxnSpPr>
            <p:nvPr/>
          </p:nvCxnSpPr>
          <p:spPr>
            <a:xfrm flipV="1">
              <a:off x="7086600" y="4286250"/>
              <a:ext cx="800100" cy="685410"/>
            </a:xfrm>
            <a:prstGeom prst="straightConnector1">
              <a:avLst/>
            </a:prstGeom>
            <a:ln w="444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10800000">
              <a:off x="3257550" y="4686073"/>
              <a:ext cx="2114550" cy="399823"/>
            </a:xfrm>
            <a:prstGeom prst="straightConnector1">
              <a:avLst/>
            </a:prstGeom>
            <a:ln w="444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9" name="Group 52"/>
          <p:cNvGrpSpPr>
            <a:grpSpLocks/>
          </p:cNvGrpSpPr>
          <p:nvPr/>
        </p:nvGrpSpPr>
        <p:grpSpPr bwMode="auto">
          <a:xfrm>
            <a:off x="3886200" y="3257550"/>
            <a:ext cx="3143250" cy="1152525"/>
            <a:chOff x="3886200" y="3257550"/>
            <a:chExt cx="3142826" cy="1151870"/>
          </a:xfrm>
        </p:grpSpPr>
        <p:sp>
          <p:nvSpPr>
            <p:cNvPr id="114701" name="TextBox 42"/>
            <p:cNvSpPr txBox="1">
              <a:spLocks noChangeArrowheads="1"/>
            </p:cNvSpPr>
            <p:nvPr/>
          </p:nvSpPr>
          <p:spPr bwMode="auto">
            <a:xfrm>
              <a:off x="4686300" y="3886200"/>
              <a:ext cx="23427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800" b="1" i="1">
                  <a:solidFill>
                    <a:srgbClr val="000000"/>
                  </a:solidFill>
                </a:rPr>
                <a:t>Broadcast TV</a:t>
              </a:r>
            </a:p>
          </p:txBody>
        </p:sp>
        <p:cxnSp>
          <p:nvCxnSpPr>
            <p:cNvPr id="44" name="Straight Arrow Connector 43"/>
            <p:cNvCxnSpPr/>
            <p:nvPr/>
          </p:nvCxnSpPr>
          <p:spPr>
            <a:xfrm rot="5400000" flipH="1" flipV="1">
              <a:off x="6114898" y="3314544"/>
              <a:ext cx="685410" cy="571423"/>
            </a:xfrm>
            <a:prstGeom prst="straightConnector1">
              <a:avLst/>
            </a:prstGeom>
            <a:ln w="444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10800000">
              <a:off x="3886200" y="4000078"/>
              <a:ext cx="799992" cy="228470"/>
            </a:xfrm>
            <a:prstGeom prst="straightConnector1">
              <a:avLst/>
            </a:prstGeom>
            <a:ln w="444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0800000">
              <a:off x="4686192" y="3543138"/>
              <a:ext cx="685707" cy="456940"/>
            </a:xfrm>
            <a:prstGeom prst="straightConnector1">
              <a:avLst/>
            </a:prstGeom>
            <a:ln w="444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10800000">
              <a:off x="4057627" y="3543138"/>
              <a:ext cx="742850" cy="399823"/>
            </a:xfrm>
            <a:prstGeom prst="straightConnector1">
              <a:avLst/>
            </a:prstGeom>
            <a:ln w="444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ransition advTm="888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9" presetClass="emph" presetSubtype="0" nodeType="withEffect">
                                  <p:stCondLst>
                                    <p:cond delay="0"/>
                                  </p:stCondLst>
                                  <p:childTnLst>
                                    <p:set>
                                      <p:cBhvr rctx="PPT">
                                        <p:cTn id="8" dur="indefinite"/>
                                        <p:tgtEl>
                                          <p:spTgt spid="586754"/>
                                        </p:tgtEl>
                                        <p:attrNameLst>
                                          <p:attrName>style.opacity</p:attrName>
                                        </p:attrNameLst>
                                      </p:cBhvr>
                                      <p:to>
                                        <p:strVal val="0.4"/>
                                      </p:to>
                                    </p:set>
                                    <p:animEffect filter="image" prLst="opacity: 0.4">
                                      <p:cBhvr rctx="IE">
                                        <p:cTn id="9" dur="indefinite"/>
                                        <p:tgtEl>
                                          <p:spTgt spid="586754"/>
                                        </p:tgtEl>
                                      </p:cBhvr>
                                    </p:animEffect>
                                  </p:childTnLst>
                                </p:cTn>
                              </p:par>
                              <p:par>
                                <p:cTn id="10" presetID="1"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nodeType="clickEffect">
                                  <p:stCondLst>
                                    <p:cond delay="0"/>
                                  </p:stCondLst>
                                  <p:childTnLst>
                                    <p:set>
                                      <p:cBhvr>
                                        <p:cTn id="19" dur="1" fill="hold">
                                          <p:stCondLst>
                                            <p:cond delay="0"/>
                                          </p:stCondLst>
                                        </p:cTn>
                                        <p:tgtEl>
                                          <p:spTgt spid="5"/>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6"/>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7"/>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8"/>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9"/>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586754"/>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17920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2228850" y="2914650"/>
            <a:ext cx="4687888" cy="3284538"/>
            <a:chOff x="399011" y="2161309"/>
            <a:chExt cx="4688378" cy="3284440"/>
          </a:xfrm>
        </p:grpSpPr>
        <p:grpSp>
          <p:nvGrpSpPr>
            <p:cNvPr id="116780" name="Group 20"/>
            <p:cNvGrpSpPr>
              <a:grpSpLocks/>
            </p:cNvGrpSpPr>
            <p:nvPr/>
          </p:nvGrpSpPr>
          <p:grpSpPr bwMode="auto">
            <a:xfrm>
              <a:off x="399011" y="2161309"/>
              <a:ext cx="4688378" cy="3284440"/>
              <a:chOff x="0" y="894366"/>
              <a:chExt cx="6496050" cy="5249639"/>
            </a:xfrm>
          </p:grpSpPr>
          <p:grpSp>
            <p:nvGrpSpPr>
              <p:cNvPr id="116784" name="Group 7"/>
              <p:cNvGrpSpPr>
                <a:grpSpLocks/>
              </p:cNvGrpSpPr>
              <p:nvPr/>
            </p:nvGrpSpPr>
            <p:grpSpPr bwMode="auto">
              <a:xfrm>
                <a:off x="0" y="894366"/>
                <a:ext cx="6496050" cy="5249639"/>
                <a:chOff x="-152400" y="1527695"/>
                <a:chExt cx="6496050" cy="5261251"/>
              </a:xfrm>
            </p:grpSpPr>
            <p:pic>
              <p:nvPicPr>
                <p:cNvPr id="116790" name="Picture 3" descr="m2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7695"/>
                  <a:ext cx="64960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91" name="TextBox 4"/>
                <p:cNvSpPr txBox="1">
                  <a:spLocks noChangeArrowheads="1"/>
                </p:cNvSpPr>
                <p:nvPr/>
              </p:nvSpPr>
              <p:spPr bwMode="auto">
                <a:xfrm>
                  <a:off x="-152400" y="3331522"/>
                  <a:ext cx="913259" cy="64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zh-CN" sz="2000">
                      <a:latin typeface="Calibri" charset="0"/>
                      <a:ea typeface="宋体" charset="-122"/>
                    </a:rPr>
                    <a:t>dbm</a:t>
                  </a:r>
                </a:p>
              </p:txBody>
            </p:sp>
            <p:sp>
              <p:nvSpPr>
                <p:cNvPr id="116792" name="TextBox 5"/>
                <p:cNvSpPr txBox="1">
                  <a:spLocks noChangeArrowheads="1"/>
                </p:cNvSpPr>
                <p:nvPr/>
              </p:nvSpPr>
              <p:spPr bwMode="auto">
                <a:xfrm>
                  <a:off x="2628276" y="5655047"/>
                  <a:ext cx="1706945" cy="113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zh-CN" sz="2000">
                      <a:ea typeface="宋体" charset="-122"/>
                    </a:rPr>
                    <a:t>Frequency</a:t>
                  </a:r>
                </a:p>
              </p:txBody>
            </p:sp>
            <p:sp>
              <p:nvSpPr>
                <p:cNvPr id="116793" name="TextBox 4"/>
                <p:cNvSpPr txBox="1">
                  <a:spLocks noChangeArrowheads="1"/>
                </p:cNvSpPr>
                <p:nvPr/>
              </p:nvSpPr>
              <p:spPr bwMode="auto">
                <a:xfrm>
                  <a:off x="27482" y="1660153"/>
                  <a:ext cx="724969" cy="64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zh-CN" sz="2000">
                      <a:latin typeface="Calibri" charset="0"/>
                      <a:ea typeface="宋体" charset="-122"/>
                    </a:rPr>
                    <a:t>-60</a:t>
                  </a:r>
                </a:p>
              </p:txBody>
            </p:sp>
            <p:sp>
              <p:nvSpPr>
                <p:cNvPr id="116794" name="TextBox 4"/>
                <p:cNvSpPr txBox="1">
                  <a:spLocks noChangeArrowheads="1"/>
                </p:cNvSpPr>
                <p:nvPr/>
              </p:nvSpPr>
              <p:spPr bwMode="auto">
                <a:xfrm>
                  <a:off x="-152400" y="5257800"/>
                  <a:ext cx="905103" cy="64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zh-CN" sz="2000">
                      <a:latin typeface="Calibri" charset="0"/>
                      <a:ea typeface="宋体" charset="-122"/>
                    </a:rPr>
                    <a:t>-100</a:t>
                  </a:r>
                </a:p>
              </p:txBody>
            </p:sp>
          </p:grpSp>
          <p:cxnSp>
            <p:nvCxnSpPr>
              <p:cNvPr id="57" name="Curved Connector 56"/>
              <p:cNvCxnSpPr/>
              <p:nvPr/>
            </p:nvCxnSpPr>
            <p:spPr>
              <a:xfrm rot="5400000" flipH="1" flipV="1">
                <a:off x="1714288" y="2869654"/>
                <a:ext cx="2438328" cy="380567"/>
              </a:xfrm>
              <a:prstGeom prst="curvedConnector3">
                <a:avLst>
                  <a:gd name="adj1" fmla="val 50000"/>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Curved Connector 57"/>
              <p:cNvCxnSpPr/>
              <p:nvPr/>
            </p:nvCxnSpPr>
            <p:spPr>
              <a:xfrm rot="16200000" flipV="1">
                <a:off x="2132690" y="2983606"/>
                <a:ext cx="2514446" cy="228781"/>
              </a:xfrm>
              <a:prstGeom prst="curvedConnector3">
                <a:avLst>
                  <a:gd name="adj1" fmla="val 50000"/>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Curved Connector 59"/>
              <p:cNvCxnSpPr/>
              <p:nvPr/>
            </p:nvCxnSpPr>
            <p:spPr>
              <a:xfrm rot="16200000" flipV="1">
                <a:off x="2743576" y="2526707"/>
                <a:ext cx="2590565" cy="1218697"/>
              </a:xfrm>
              <a:prstGeom prst="curvedConnector3">
                <a:avLst>
                  <a:gd name="adj1" fmla="val 50000"/>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Curved Connector 63"/>
              <p:cNvCxnSpPr/>
              <p:nvPr/>
            </p:nvCxnSpPr>
            <p:spPr>
              <a:xfrm rot="5400000" flipH="1" flipV="1">
                <a:off x="1303442" y="2765905"/>
                <a:ext cx="2496686" cy="681942"/>
              </a:xfrm>
              <a:prstGeom prst="curvedConnector3">
                <a:avLst>
                  <a:gd name="adj1" fmla="val 50000"/>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6789" name="Rounded Rectangle 32"/>
              <p:cNvSpPr>
                <a:spLocks noChangeArrowheads="1"/>
              </p:cNvSpPr>
              <p:nvPr/>
            </p:nvSpPr>
            <p:spPr bwMode="auto">
              <a:xfrm>
                <a:off x="2159000" y="1319213"/>
                <a:ext cx="2038350" cy="465137"/>
              </a:xfrm>
              <a:prstGeom prst="roundRect">
                <a:avLst>
                  <a:gd name="adj" fmla="val 16667"/>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marL="381000" indent="-381000"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2000"/>
              </a:p>
            </p:txBody>
          </p:sp>
        </p:grpSp>
        <p:sp>
          <p:nvSpPr>
            <p:cNvPr id="116781" name="TextBox 42"/>
            <p:cNvSpPr txBox="1">
              <a:spLocks noChangeArrowheads="1"/>
            </p:cNvSpPr>
            <p:nvPr/>
          </p:nvSpPr>
          <p:spPr bwMode="auto">
            <a:xfrm>
              <a:off x="1890078" y="2388090"/>
              <a:ext cx="1465418" cy="338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zh-CN" sz="1600">
                  <a:solidFill>
                    <a:srgbClr val="FF0000"/>
                  </a:solidFill>
                  <a:latin typeface="Calibri" charset="0"/>
                  <a:ea typeface="宋体" charset="-122"/>
                </a:rPr>
                <a:t>“White spaces”</a:t>
              </a:r>
            </a:p>
          </p:txBody>
        </p:sp>
        <p:sp>
          <p:nvSpPr>
            <p:cNvPr id="116782" name="TextBox 5"/>
            <p:cNvSpPr txBox="1">
              <a:spLocks noChangeArrowheads="1"/>
            </p:cNvSpPr>
            <p:nvPr/>
          </p:nvSpPr>
          <p:spPr bwMode="auto">
            <a:xfrm>
              <a:off x="883488" y="4742469"/>
              <a:ext cx="1160741" cy="40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zh-CN" sz="2000">
                  <a:ea typeface="宋体" charset="-122"/>
                </a:rPr>
                <a:t>470 MHz</a:t>
              </a:r>
            </a:p>
          </p:txBody>
        </p:sp>
        <p:sp>
          <p:nvSpPr>
            <p:cNvPr id="116783" name="TextBox 5"/>
            <p:cNvSpPr txBox="1">
              <a:spLocks noChangeArrowheads="1"/>
            </p:cNvSpPr>
            <p:nvPr/>
          </p:nvSpPr>
          <p:spPr bwMode="auto">
            <a:xfrm>
              <a:off x="3599746" y="4687080"/>
              <a:ext cx="1113147" cy="40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zh-CN" sz="2000">
                  <a:latin typeface="Calibri" charset="0"/>
                  <a:ea typeface="宋体" charset="-122"/>
                </a:rPr>
                <a:t>700 MHz</a:t>
              </a:r>
            </a:p>
          </p:txBody>
        </p:sp>
      </p:grpSp>
      <p:sp>
        <p:nvSpPr>
          <p:cNvPr id="116738" name="Rectangle 1"/>
          <p:cNvSpPr>
            <a:spLocks noGrp="1"/>
          </p:cNvSpPr>
          <p:nvPr>
            <p:ph type="title"/>
          </p:nvPr>
        </p:nvSpPr>
        <p:spPr/>
        <p:txBody>
          <a:bodyPr/>
          <a:lstStyle/>
          <a:p>
            <a:r>
              <a:rPr lang="en-US" altLang="en-US" sz="4400"/>
              <a:t>What are White Spaces?</a:t>
            </a:r>
            <a:endParaRPr lang="en-US" altLang="en-US" sz="4400">
              <a:solidFill>
                <a:schemeClr val="accent1"/>
              </a:solidFill>
            </a:endParaRPr>
          </a:p>
        </p:txBody>
      </p:sp>
      <p:sp>
        <p:nvSpPr>
          <p:cNvPr id="116739" name="Content Placeholder 76"/>
          <p:cNvSpPr>
            <a:spLocks noGrp="1"/>
          </p:cNvSpPr>
          <p:nvPr>
            <p:ph sz="half" idx="2"/>
          </p:nvPr>
        </p:nvSpPr>
        <p:spPr>
          <a:xfrm>
            <a:off x="914400" y="1600200"/>
            <a:ext cx="7780338" cy="4525963"/>
          </a:xfrm>
        </p:spPr>
        <p:txBody>
          <a:bodyPr/>
          <a:lstStyle/>
          <a:p>
            <a:endParaRPr lang="en-US" altLang="en-US"/>
          </a:p>
        </p:txBody>
      </p:sp>
      <p:sp>
        <p:nvSpPr>
          <p:cNvPr id="116740" name="Slide Number Placeholder 7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920211A4-288B-C94A-AE0A-660999396A20}" type="slidenum">
              <a:rPr lang="en-US" altLang="en-US" sz="1100">
                <a:solidFill>
                  <a:schemeClr val="tx2"/>
                </a:solidFill>
                <a:latin typeface="Arial Narrow" charset="0"/>
              </a:rPr>
              <a:pPr eaLnBrk="1" hangingPunct="1"/>
              <a:t>57</a:t>
            </a:fld>
            <a:endParaRPr lang="en-US" altLang="en-US" sz="1100">
              <a:solidFill>
                <a:schemeClr val="tx2"/>
              </a:solidFill>
              <a:latin typeface="Arial Narrow" charset="0"/>
            </a:endParaRPr>
          </a:p>
        </p:txBody>
      </p:sp>
      <p:sp>
        <p:nvSpPr>
          <p:cNvPr id="4" name="Rectangle 3"/>
          <p:cNvSpPr/>
          <p:nvPr/>
        </p:nvSpPr>
        <p:spPr>
          <a:xfrm>
            <a:off x="342900" y="2298700"/>
            <a:ext cx="84582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8" name="Rectangle 7"/>
          <p:cNvSpPr/>
          <p:nvPr/>
        </p:nvSpPr>
        <p:spPr>
          <a:xfrm>
            <a:off x="7086600" y="2295525"/>
            <a:ext cx="742950" cy="381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8" name="Rectangle 17"/>
          <p:cNvSpPr>
            <a:spLocks noChangeArrowheads="1"/>
          </p:cNvSpPr>
          <p:nvPr/>
        </p:nvSpPr>
        <p:spPr bwMode="auto">
          <a:xfrm>
            <a:off x="-228600" y="2668588"/>
            <a:ext cx="895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800" i="1">
                <a:latin typeface="Gill Sans MT" charset="0"/>
              </a:rPr>
              <a:t>0 </a:t>
            </a:r>
          </a:p>
          <a:p>
            <a:pPr algn="ctr" eaLnBrk="1" hangingPunct="1"/>
            <a:r>
              <a:rPr lang="en-US" altLang="en-US" sz="1800" i="1">
                <a:latin typeface="Gill Sans MT" charset="0"/>
              </a:rPr>
              <a:t>MHz</a:t>
            </a:r>
            <a:endParaRPr lang="en-US" altLang="en-US" sz="2800" i="1">
              <a:latin typeface="Gill Sans MT" charset="0"/>
            </a:endParaRPr>
          </a:p>
        </p:txBody>
      </p:sp>
      <p:grpSp>
        <p:nvGrpSpPr>
          <p:cNvPr id="6" name="Group 50"/>
          <p:cNvGrpSpPr>
            <a:grpSpLocks/>
          </p:cNvGrpSpPr>
          <p:nvPr/>
        </p:nvGrpSpPr>
        <p:grpSpPr bwMode="auto">
          <a:xfrm>
            <a:off x="457200" y="2298700"/>
            <a:ext cx="2571750" cy="381000"/>
            <a:chOff x="457200" y="1600200"/>
            <a:chExt cx="2571750" cy="381000"/>
          </a:xfrm>
        </p:grpSpPr>
        <p:sp>
          <p:nvSpPr>
            <p:cNvPr id="9" name="Rectangle 8"/>
            <p:cNvSpPr/>
            <p:nvPr/>
          </p:nvSpPr>
          <p:spPr>
            <a:xfrm>
              <a:off x="457200" y="1600200"/>
              <a:ext cx="304800" cy="381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 name="Rectangle 9"/>
            <p:cNvSpPr/>
            <p:nvPr/>
          </p:nvSpPr>
          <p:spPr>
            <a:xfrm>
              <a:off x="914400" y="1600200"/>
              <a:ext cx="457200" cy="381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8" name="Rectangle 47"/>
            <p:cNvSpPr/>
            <p:nvPr/>
          </p:nvSpPr>
          <p:spPr>
            <a:xfrm>
              <a:off x="1771650" y="1600200"/>
              <a:ext cx="1257300" cy="381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grpSp>
      <p:sp>
        <p:nvSpPr>
          <p:cNvPr id="49" name="Rectangle 48"/>
          <p:cNvSpPr/>
          <p:nvPr/>
        </p:nvSpPr>
        <p:spPr>
          <a:xfrm>
            <a:off x="5029200" y="2295525"/>
            <a:ext cx="628650" cy="381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0" name="Rectangle 49"/>
          <p:cNvSpPr>
            <a:spLocks noChangeArrowheads="1"/>
          </p:cNvSpPr>
          <p:nvPr/>
        </p:nvSpPr>
        <p:spPr bwMode="auto">
          <a:xfrm>
            <a:off x="8343900" y="2747963"/>
            <a:ext cx="9715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i="1">
                <a:latin typeface="Gill Sans MT" charset="0"/>
              </a:rPr>
              <a:t>7000 </a:t>
            </a:r>
          </a:p>
          <a:p>
            <a:pPr algn="ctr" eaLnBrk="1" hangingPunct="1"/>
            <a:r>
              <a:rPr lang="en-US" altLang="en-US" sz="1600" i="1">
                <a:latin typeface="Gill Sans MT" charset="0"/>
              </a:rPr>
              <a:t>MHz</a:t>
            </a:r>
            <a:endParaRPr lang="en-US" altLang="en-US" i="1">
              <a:latin typeface="Gill Sans MT" charset="0"/>
            </a:endParaRPr>
          </a:p>
        </p:txBody>
      </p:sp>
      <p:grpSp>
        <p:nvGrpSpPr>
          <p:cNvPr id="7" name="Group 67"/>
          <p:cNvGrpSpPr>
            <a:grpSpLocks/>
          </p:cNvGrpSpPr>
          <p:nvPr/>
        </p:nvGrpSpPr>
        <p:grpSpPr bwMode="auto">
          <a:xfrm>
            <a:off x="457200" y="1628775"/>
            <a:ext cx="1790700" cy="628650"/>
            <a:chOff x="457200" y="1628775"/>
            <a:chExt cx="1790700" cy="628650"/>
          </a:xfrm>
        </p:grpSpPr>
        <p:pic>
          <p:nvPicPr>
            <p:cNvPr id="116773" name="Picture 1" descr="C:\Users\t-rohanm\AppData\Local\Microsoft\Windows\Temporary Internet Files\Content.IE5\2JO25W5O\MPj043878400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628775"/>
              <a:ext cx="83819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6774" name="Group 62"/>
            <p:cNvGrpSpPr>
              <a:grpSpLocks/>
            </p:cNvGrpSpPr>
            <p:nvPr/>
          </p:nvGrpSpPr>
          <p:grpSpPr bwMode="auto">
            <a:xfrm>
              <a:off x="1028700" y="1841658"/>
              <a:ext cx="1219200" cy="400110"/>
              <a:chOff x="1543050" y="2145327"/>
              <a:chExt cx="1219200" cy="400110"/>
            </a:xfrm>
          </p:grpSpPr>
          <p:sp>
            <p:nvSpPr>
              <p:cNvPr id="116775" name="Rectangle 54"/>
              <p:cNvSpPr>
                <a:spLocks noChangeArrowheads="1"/>
              </p:cNvSpPr>
              <p:nvPr/>
            </p:nvSpPr>
            <p:spPr bwMode="auto">
              <a:xfrm>
                <a:off x="1543050" y="2145169"/>
                <a:ext cx="1219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2000">
                    <a:latin typeface="Gill Sans MT" charset="0"/>
                  </a:rPr>
                  <a:t>TV</a:t>
                </a:r>
                <a:endParaRPr lang="en-US" altLang="en-US" sz="4000">
                  <a:latin typeface="Gill Sans MT" charset="0"/>
                </a:endParaRPr>
              </a:p>
            </p:txBody>
          </p:sp>
          <p:sp>
            <p:nvSpPr>
              <p:cNvPr id="56" name="Rectangle 55"/>
              <p:cNvSpPr/>
              <p:nvPr/>
            </p:nvSpPr>
            <p:spPr>
              <a:xfrm>
                <a:off x="1714500" y="2268994"/>
                <a:ext cx="171450" cy="1714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p>
            </p:txBody>
          </p:sp>
        </p:grpSp>
      </p:grpSp>
      <p:grpSp>
        <p:nvGrpSpPr>
          <p:cNvPr id="13" name="Group 31"/>
          <p:cNvGrpSpPr>
            <a:grpSpLocks/>
          </p:cNvGrpSpPr>
          <p:nvPr/>
        </p:nvGrpSpPr>
        <p:grpSpPr bwMode="auto">
          <a:xfrm>
            <a:off x="5943600" y="1657350"/>
            <a:ext cx="2171700" cy="579438"/>
            <a:chOff x="4972050" y="1657350"/>
            <a:chExt cx="2171700" cy="579953"/>
          </a:xfrm>
        </p:grpSpPr>
        <p:pic>
          <p:nvPicPr>
            <p:cNvPr id="116769" name="Picture 7" descr="untitl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2050" y="1657350"/>
              <a:ext cx="497086"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6770" name="Group 61"/>
            <p:cNvGrpSpPr>
              <a:grpSpLocks/>
            </p:cNvGrpSpPr>
            <p:nvPr/>
          </p:nvGrpSpPr>
          <p:grpSpPr bwMode="auto">
            <a:xfrm>
              <a:off x="5581650" y="1837193"/>
              <a:ext cx="1562100" cy="400110"/>
              <a:chOff x="7372350" y="3476555"/>
              <a:chExt cx="1562100" cy="400110"/>
            </a:xfrm>
          </p:grpSpPr>
          <p:sp>
            <p:nvSpPr>
              <p:cNvPr id="116771" name="Rectangle 11"/>
              <p:cNvSpPr>
                <a:spLocks noChangeArrowheads="1"/>
              </p:cNvSpPr>
              <p:nvPr/>
            </p:nvSpPr>
            <p:spPr bwMode="auto">
              <a:xfrm>
                <a:off x="7486650" y="3476260"/>
                <a:ext cx="1447800" cy="400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2000">
                    <a:latin typeface="Gill Sans MT" charset="0"/>
                  </a:rPr>
                  <a:t>ISM (Wi-Fi)</a:t>
                </a:r>
                <a:endParaRPr lang="en-US" altLang="en-US" sz="4000">
                  <a:latin typeface="Gill Sans MT" charset="0"/>
                </a:endParaRPr>
              </a:p>
            </p:txBody>
          </p:sp>
          <p:sp>
            <p:nvSpPr>
              <p:cNvPr id="52" name="Rectangle 51"/>
              <p:cNvSpPr/>
              <p:nvPr/>
            </p:nvSpPr>
            <p:spPr>
              <a:xfrm>
                <a:off x="7372350" y="3600195"/>
                <a:ext cx="171450" cy="17160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p>
            </p:txBody>
          </p:sp>
        </p:grpSp>
      </p:grpSp>
      <p:sp>
        <p:nvSpPr>
          <p:cNvPr id="44" name="Rectangle 43"/>
          <p:cNvSpPr>
            <a:spLocks noChangeArrowheads="1"/>
          </p:cNvSpPr>
          <p:nvPr/>
        </p:nvSpPr>
        <p:spPr bwMode="auto">
          <a:xfrm>
            <a:off x="2743200" y="2701925"/>
            <a:ext cx="514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t>700</a:t>
            </a:r>
            <a:endParaRPr lang="en-US" altLang="en-US" sz="3200"/>
          </a:p>
        </p:txBody>
      </p:sp>
      <p:sp>
        <p:nvSpPr>
          <p:cNvPr id="46" name="Rectangle 45"/>
          <p:cNvSpPr>
            <a:spLocks noChangeArrowheads="1"/>
          </p:cNvSpPr>
          <p:nvPr/>
        </p:nvSpPr>
        <p:spPr bwMode="auto">
          <a:xfrm>
            <a:off x="1543050" y="2701925"/>
            <a:ext cx="514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t>470</a:t>
            </a:r>
            <a:endParaRPr lang="en-US" altLang="en-US" sz="2800"/>
          </a:p>
        </p:txBody>
      </p:sp>
      <p:sp>
        <p:nvSpPr>
          <p:cNvPr id="51" name="Rectangle 50"/>
          <p:cNvSpPr>
            <a:spLocks noChangeArrowheads="1"/>
          </p:cNvSpPr>
          <p:nvPr/>
        </p:nvSpPr>
        <p:spPr bwMode="auto">
          <a:xfrm>
            <a:off x="4743450" y="2686050"/>
            <a:ext cx="628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t>2400</a:t>
            </a:r>
            <a:endParaRPr lang="en-US" altLang="en-US" sz="3200"/>
          </a:p>
        </p:txBody>
      </p:sp>
      <p:sp>
        <p:nvSpPr>
          <p:cNvPr id="59" name="Rectangle 58"/>
          <p:cNvSpPr>
            <a:spLocks noChangeArrowheads="1"/>
          </p:cNvSpPr>
          <p:nvPr/>
        </p:nvSpPr>
        <p:spPr bwMode="auto">
          <a:xfrm>
            <a:off x="6800850" y="2686050"/>
            <a:ext cx="628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t>5180</a:t>
            </a:r>
            <a:endParaRPr lang="en-US" altLang="en-US" sz="3200"/>
          </a:p>
        </p:txBody>
      </p:sp>
      <p:sp>
        <p:nvSpPr>
          <p:cNvPr id="61" name="Rectangle 60"/>
          <p:cNvSpPr>
            <a:spLocks noChangeArrowheads="1"/>
          </p:cNvSpPr>
          <p:nvPr/>
        </p:nvSpPr>
        <p:spPr bwMode="auto">
          <a:xfrm>
            <a:off x="5372100" y="2686050"/>
            <a:ext cx="628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t>2500</a:t>
            </a:r>
            <a:endParaRPr lang="en-US" altLang="en-US" sz="3200"/>
          </a:p>
        </p:txBody>
      </p:sp>
      <p:sp>
        <p:nvSpPr>
          <p:cNvPr id="62" name="Rectangle 61"/>
          <p:cNvSpPr>
            <a:spLocks noChangeArrowheads="1"/>
          </p:cNvSpPr>
          <p:nvPr/>
        </p:nvSpPr>
        <p:spPr bwMode="auto">
          <a:xfrm>
            <a:off x="7600950" y="2686050"/>
            <a:ext cx="628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t>5300</a:t>
            </a:r>
            <a:endParaRPr lang="en-US" altLang="en-US" sz="3200"/>
          </a:p>
        </p:txBody>
      </p:sp>
      <p:sp>
        <p:nvSpPr>
          <p:cNvPr id="71" name="TextBox 70"/>
          <p:cNvSpPr txBox="1">
            <a:spLocks noChangeArrowheads="1"/>
          </p:cNvSpPr>
          <p:nvPr/>
        </p:nvSpPr>
        <p:spPr bwMode="auto">
          <a:xfrm>
            <a:off x="1457325" y="6096000"/>
            <a:ext cx="662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                         are </a:t>
            </a:r>
            <a:r>
              <a:rPr lang="en-US" altLang="en-US" i="1"/>
              <a:t>Unoccupied</a:t>
            </a:r>
            <a:r>
              <a:rPr lang="en-US" altLang="en-US"/>
              <a:t> TV Channels</a:t>
            </a:r>
          </a:p>
        </p:txBody>
      </p:sp>
      <p:sp>
        <p:nvSpPr>
          <p:cNvPr id="72" name="Rectangle 71"/>
          <p:cNvSpPr/>
          <p:nvPr/>
        </p:nvSpPr>
        <p:spPr>
          <a:xfrm>
            <a:off x="1066800" y="6115050"/>
            <a:ext cx="2209800" cy="4572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000000"/>
                </a:solidFill>
              </a:rPr>
              <a:t>White Spaces</a:t>
            </a:r>
          </a:p>
        </p:txBody>
      </p:sp>
      <p:sp>
        <p:nvSpPr>
          <p:cNvPr id="73" name="Rectangle 72"/>
          <p:cNvSpPr>
            <a:spLocks noChangeArrowheads="1"/>
          </p:cNvSpPr>
          <p:nvPr/>
        </p:nvSpPr>
        <p:spPr bwMode="auto">
          <a:xfrm>
            <a:off x="285750" y="2686050"/>
            <a:ext cx="666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t>54-90</a:t>
            </a:r>
            <a:endParaRPr lang="en-US" altLang="en-US" sz="2800"/>
          </a:p>
        </p:txBody>
      </p:sp>
      <p:sp>
        <p:nvSpPr>
          <p:cNvPr id="74" name="Rectangle 73"/>
          <p:cNvSpPr>
            <a:spLocks noChangeArrowheads="1"/>
          </p:cNvSpPr>
          <p:nvPr/>
        </p:nvSpPr>
        <p:spPr bwMode="auto">
          <a:xfrm>
            <a:off x="800100" y="2686050"/>
            <a:ext cx="971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t>170-216</a:t>
            </a:r>
            <a:endParaRPr lang="en-US" altLang="en-US" sz="2800"/>
          </a:p>
        </p:txBody>
      </p:sp>
      <p:grpSp>
        <p:nvGrpSpPr>
          <p:cNvPr id="15" name="Group 83"/>
          <p:cNvGrpSpPr>
            <a:grpSpLocks/>
          </p:cNvGrpSpPr>
          <p:nvPr/>
        </p:nvGrpSpPr>
        <p:grpSpPr bwMode="auto">
          <a:xfrm>
            <a:off x="2000250" y="1733550"/>
            <a:ext cx="2343150" cy="571500"/>
            <a:chOff x="3086100" y="1657350"/>
            <a:chExt cx="2343150" cy="571500"/>
          </a:xfrm>
        </p:grpSpPr>
        <p:sp>
          <p:nvSpPr>
            <p:cNvPr id="116765" name="Rectangle 80"/>
            <p:cNvSpPr>
              <a:spLocks noChangeArrowheads="1"/>
            </p:cNvSpPr>
            <p:nvPr/>
          </p:nvSpPr>
          <p:spPr bwMode="auto">
            <a:xfrm>
              <a:off x="3829050" y="1744663"/>
              <a:ext cx="1600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2000">
                  <a:latin typeface="Gill Sans MT" charset="0"/>
                </a:rPr>
                <a:t>Wireless Mic  </a:t>
              </a:r>
              <a:endParaRPr lang="en-US" altLang="en-US" sz="4000">
                <a:latin typeface="Gill Sans MT" charset="0"/>
              </a:endParaRPr>
            </a:p>
          </p:txBody>
        </p:sp>
        <p:grpSp>
          <p:nvGrpSpPr>
            <p:cNvPr id="116766" name="Group 82"/>
            <p:cNvGrpSpPr>
              <a:grpSpLocks/>
            </p:cNvGrpSpPr>
            <p:nvPr/>
          </p:nvGrpSpPr>
          <p:grpSpPr bwMode="auto">
            <a:xfrm>
              <a:off x="3086100" y="1657350"/>
              <a:ext cx="742950" cy="571500"/>
              <a:chOff x="3086100" y="1657350"/>
              <a:chExt cx="742950" cy="571500"/>
            </a:xfrm>
          </p:grpSpPr>
          <p:pic>
            <p:nvPicPr>
              <p:cNvPr id="116767" name="Picture 7" descr="C:\Users\t-rohanm\AppData\Local\Microsoft\Windows\Temporary Internet Files\Content.IE5\2Q0H0UOW\MCj04403880000[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86100" y="16573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Rectangle 81"/>
              <p:cNvSpPr/>
              <p:nvPr/>
            </p:nvSpPr>
            <p:spPr>
              <a:xfrm>
                <a:off x="3657600" y="1885950"/>
                <a:ext cx="171450" cy="1714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p>
            </p:txBody>
          </p:sp>
        </p:grpSp>
      </p:grpSp>
      <p:grpSp>
        <p:nvGrpSpPr>
          <p:cNvPr id="17" name="Group 76"/>
          <p:cNvGrpSpPr>
            <a:grpSpLocks/>
          </p:cNvGrpSpPr>
          <p:nvPr/>
        </p:nvGrpSpPr>
        <p:grpSpPr bwMode="auto">
          <a:xfrm>
            <a:off x="5715000" y="2914650"/>
            <a:ext cx="3028950" cy="2027238"/>
            <a:chOff x="6115050" y="2857500"/>
            <a:chExt cx="3028950" cy="2026682"/>
          </a:xfrm>
        </p:grpSpPr>
        <p:pic>
          <p:nvPicPr>
            <p:cNvPr id="116763" name="Picture 62" descr="test.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115050" y="2857500"/>
              <a:ext cx="302895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64" name="TextBox 74"/>
            <p:cNvSpPr txBox="1">
              <a:spLocks noChangeArrowheads="1"/>
            </p:cNvSpPr>
            <p:nvPr/>
          </p:nvSpPr>
          <p:spPr bwMode="auto">
            <a:xfrm>
              <a:off x="6343650" y="4514850"/>
              <a:ext cx="23666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t>TV Stations in America</a:t>
              </a:r>
            </a:p>
          </p:txBody>
        </p:sp>
      </p:grpSp>
      <p:sp>
        <p:nvSpPr>
          <p:cNvPr id="78" name="TextBox 77"/>
          <p:cNvSpPr txBox="1">
            <a:spLocks noChangeArrowheads="1"/>
          </p:cNvSpPr>
          <p:nvPr/>
        </p:nvSpPr>
        <p:spPr bwMode="auto">
          <a:xfrm>
            <a:off x="285750" y="2787650"/>
            <a:ext cx="7277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charset="0"/>
                <a:ea typeface="ＭＳ Ｐゴシック" charset="-128"/>
              </a:defRPr>
            </a:lvl1pPr>
            <a:lvl2pPr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marL="0" lvl="1" eaLnBrk="1" hangingPunct="1">
              <a:buFont typeface="Arial" charset="0"/>
              <a:buChar char="•"/>
            </a:pPr>
            <a:r>
              <a:rPr lang="en-US" altLang="en-US" b="1">
                <a:solidFill>
                  <a:srgbClr val="FF0000"/>
                </a:solidFill>
              </a:rPr>
              <a:t>50</a:t>
            </a:r>
            <a:r>
              <a:rPr lang="en-US" altLang="en-US"/>
              <a:t> TV Channels</a:t>
            </a:r>
          </a:p>
          <a:p>
            <a:pPr marL="0" lvl="1" eaLnBrk="1" hangingPunct="1"/>
            <a:endParaRPr lang="en-US" altLang="en-US"/>
          </a:p>
          <a:p>
            <a:pPr marL="0" lvl="1" eaLnBrk="1" hangingPunct="1">
              <a:buFont typeface="Arial" charset="0"/>
              <a:buChar char="•"/>
            </a:pPr>
            <a:r>
              <a:rPr lang="en-US" altLang="en-US"/>
              <a:t>Each channel is </a:t>
            </a:r>
            <a:r>
              <a:rPr lang="en-US" altLang="en-US" b="1" i="1">
                <a:solidFill>
                  <a:srgbClr val="FF0000"/>
                </a:solidFill>
              </a:rPr>
              <a:t>6 MHz</a:t>
            </a:r>
            <a:r>
              <a:rPr lang="en-US" altLang="en-US">
                <a:solidFill>
                  <a:srgbClr val="FF0000"/>
                </a:solidFill>
              </a:rPr>
              <a:t> </a:t>
            </a:r>
            <a:r>
              <a:rPr lang="en-US" altLang="en-US"/>
              <a:t>wide</a:t>
            </a:r>
          </a:p>
        </p:txBody>
      </p:sp>
      <p:sp>
        <p:nvSpPr>
          <p:cNvPr id="79" name="Rectangle 78"/>
          <p:cNvSpPr>
            <a:spLocks noChangeArrowheads="1"/>
          </p:cNvSpPr>
          <p:nvPr/>
        </p:nvSpPr>
        <p:spPr bwMode="auto">
          <a:xfrm>
            <a:off x="285750" y="4549775"/>
            <a:ext cx="8001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4572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buFont typeface="Arial" charset="0"/>
              <a:buChar char="•"/>
            </a:pPr>
            <a:r>
              <a:rPr lang="en-US" altLang="en-US"/>
              <a:t>FCC Regulations*</a:t>
            </a:r>
          </a:p>
          <a:p>
            <a:pPr lvl="2" eaLnBrk="1" hangingPunct="1">
              <a:buFont typeface="Arial" charset="0"/>
              <a:buChar char="•"/>
            </a:pPr>
            <a:r>
              <a:rPr lang="en-US" altLang="en-US" sz="2800" i="1"/>
              <a:t>Sense TV stations and Mics </a:t>
            </a:r>
          </a:p>
          <a:p>
            <a:pPr lvl="2" eaLnBrk="1" hangingPunct="1">
              <a:buFont typeface="Arial" charset="0"/>
              <a:buChar char="•"/>
            </a:pPr>
            <a:r>
              <a:rPr lang="en-US" altLang="en-US" sz="2800" i="1"/>
              <a:t>Portable devices on channels 21 - 51</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mph" presetSubtype="0" grpId="0" nodeType="clickEffect">
                                  <p:stCondLst>
                                    <p:cond delay="0"/>
                                  </p:stCondLst>
                                  <p:childTnLst>
                                    <p:set>
                                      <p:cBhvr rctx="PPT">
                                        <p:cTn id="24" dur="indefinite"/>
                                        <p:tgtEl>
                                          <p:spTgt spid="8"/>
                                        </p:tgtEl>
                                        <p:attrNameLst>
                                          <p:attrName>style.opacity</p:attrName>
                                        </p:attrNameLst>
                                      </p:cBhvr>
                                      <p:to>
                                        <p:strVal val="0.2"/>
                                      </p:to>
                                    </p:set>
                                    <p:animEffect filter="image" prLst="opacity: 0.2">
                                      <p:cBhvr rctx="IE">
                                        <p:cTn id="25" dur="indefinite"/>
                                        <p:tgtEl>
                                          <p:spTgt spid="8"/>
                                        </p:tgtEl>
                                      </p:cBhvr>
                                    </p:animEffect>
                                  </p:childTnLst>
                                </p:cTn>
                              </p:par>
                              <p:par>
                                <p:cTn id="26" presetID="9" presetClass="emph" presetSubtype="0" grpId="0" nodeType="withEffect">
                                  <p:stCondLst>
                                    <p:cond delay="0"/>
                                  </p:stCondLst>
                                  <p:childTnLst>
                                    <p:set>
                                      <p:cBhvr rctx="PPT">
                                        <p:cTn id="27" dur="indefinite"/>
                                        <p:tgtEl>
                                          <p:spTgt spid="49"/>
                                        </p:tgtEl>
                                        <p:attrNameLst>
                                          <p:attrName>style.opacity</p:attrName>
                                        </p:attrNameLst>
                                      </p:cBhvr>
                                      <p:to>
                                        <p:strVal val="0.2"/>
                                      </p:to>
                                    </p:set>
                                    <p:animEffect filter="image" prLst="opacity: 0.2">
                                      <p:cBhvr rctx="IE">
                                        <p:cTn id="28" dur="indefinite"/>
                                        <p:tgtEl>
                                          <p:spTgt spid="49"/>
                                        </p:tgtEl>
                                      </p:cBhvr>
                                    </p:animEffect>
                                  </p:childTnLst>
                                </p:cTn>
                              </p:par>
                              <p:par>
                                <p:cTn id="29" presetID="9" presetClass="emph" presetSubtype="0" nodeType="withEffect">
                                  <p:stCondLst>
                                    <p:cond delay="0"/>
                                  </p:stCondLst>
                                  <p:childTnLst>
                                    <p:set>
                                      <p:cBhvr rctx="PPT">
                                        <p:cTn id="30" dur="indefinite"/>
                                        <p:tgtEl>
                                          <p:spTgt spid="13"/>
                                        </p:tgtEl>
                                        <p:attrNameLst>
                                          <p:attrName>style.opacity</p:attrName>
                                        </p:attrNameLst>
                                      </p:cBhvr>
                                      <p:to>
                                        <p:strVal val="0.2"/>
                                      </p:to>
                                    </p:set>
                                    <p:animEffect filter="image" prLst="opacity: 0.2">
                                      <p:cBhvr rctx="IE">
                                        <p:cTn id="31" dur="indefinite"/>
                                        <p:tgtEl>
                                          <p:spTgt spid="13"/>
                                        </p:tgtEl>
                                      </p:cBhvr>
                                    </p:animEffect>
                                  </p:childTnLst>
                                </p:cTn>
                              </p:par>
                              <p:par>
                                <p:cTn id="32" presetID="9" presetClass="emph" presetSubtype="0" grpId="0" nodeType="withEffect">
                                  <p:stCondLst>
                                    <p:cond delay="0"/>
                                  </p:stCondLst>
                                  <p:childTnLst>
                                    <p:set>
                                      <p:cBhvr rctx="PPT">
                                        <p:cTn id="33" dur="indefinite"/>
                                        <p:tgtEl>
                                          <p:spTgt spid="51"/>
                                        </p:tgtEl>
                                        <p:attrNameLst>
                                          <p:attrName>style.opacity</p:attrName>
                                        </p:attrNameLst>
                                      </p:cBhvr>
                                      <p:to>
                                        <p:strVal val="0.2"/>
                                      </p:to>
                                    </p:set>
                                    <p:animEffect filter="image" prLst="opacity: 0.2">
                                      <p:cBhvr rctx="IE">
                                        <p:cTn id="34" dur="indefinite"/>
                                        <p:tgtEl>
                                          <p:spTgt spid="51"/>
                                        </p:tgtEl>
                                      </p:cBhvr>
                                    </p:animEffect>
                                  </p:childTnLst>
                                </p:cTn>
                              </p:par>
                              <p:par>
                                <p:cTn id="35" presetID="9" presetClass="emph" presetSubtype="0" grpId="0" nodeType="withEffect">
                                  <p:stCondLst>
                                    <p:cond delay="0"/>
                                  </p:stCondLst>
                                  <p:childTnLst>
                                    <p:set>
                                      <p:cBhvr rctx="PPT">
                                        <p:cTn id="36" dur="indefinite"/>
                                        <p:tgtEl>
                                          <p:spTgt spid="59"/>
                                        </p:tgtEl>
                                        <p:attrNameLst>
                                          <p:attrName>style.opacity</p:attrName>
                                        </p:attrNameLst>
                                      </p:cBhvr>
                                      <p:to>
                                        <p:strVal val="0.2"/>
                                      </p:to>
                                    </p:set>
                                    <p:animEffect filter="image" prLst="opacity: 0.2">
                                      <p:cBhvr rctx="IE">
                                        <p:cTn id="37" dur="indefinite"/>
                                        <p:tgtEl>
                                          <p:spTgt spid="59"/>
                                        </p:tgtEl>
                                      </p:cBhvr>
                                    </p:animEffect>
                                  </p:childTnLst>
                                </p:cTn>
                              </p:par>
                              <p:par>
                                <p:cTn id="38" presetID="9" presetClass="emph" presetSubtype="0" grpId="0" nodeType="withEffect">
                                  <p:stCondLst>
                                    <p:cond delay="0"/>
                                  </p:stCondLst>
                                  <p:childTnLst>
                                    <p:set>
                                      <p:cBhvr rctx="PPT">
                                        <p:cTn id="39" dur="indefinite"/>
                                        <p:tgtEl>
                                          <p:spTgt spid="61"/>
                                        </p:tgtEl>
                                        <p:attrNameLst>
                                          <p:attrName>style.opacity</p:attrName>
                                        </p:attrNameLst>
                                      </p:cBhvr>
                                      <p:to>
                                        <p:strVal val="0.2"/>
                                      </p:to>
                                    </p:set>
                                    <p:animEffect filter="image" prLst="opacity: 0.2">
                                      <p:cBhvr rctx="IE">
                                        <p:cTn id="40" dur="indefinite"/>
                                        <p:tgtEl>
                                          <p:spTgt spid="61"/>
                                        </p:tgtEl>
                                      </p:cBhvr>
                                    </p:animEffect>
                                  </p:childTnLst>
                                </p:cTn>
                              </p:par>
                              <p:par>
                                <p:cTn id="41" presetID="9" presetClass="emph" presetSubtype="0" grpId="0" nodeType="withEffect">
                                  <p:stCondLst>
                                    <p:cond delay="0"/>
                                  </p:stCondLst>
                                  <p:childTnLst>
                                    <p:set>
                                      <p:cBhvr rctx="PPT">
                                        <p:cTn id="42" dur="indefinite"/>
                                        <p:tgtEl>
                                          <p:spTgt spid="50"/>
                                        </p:tgtEl>
                                        <p:attrNameLst>
                                          <p:attrName>style.opacity</p:attrName>
                                        </p:attrNameLst>
                                      </p:cBhvr>
                                      <p:to>
                                        <p:strVal val="0.1"/>
                                      </p:to>
                                    </p:set>
                                    <p:animEffect filter="image" prLst="opacity: 0.1">
                                      <p:cBhvr rctx="IE">
                                        <p:cTn id="43" dur="indefinite"/>
                                        <p:tgtEl>
                                          <p:spTgt spid="50"/>
                                        </p:tgtEl>
                                      </p:cBhvr>
                                    </p:animEffect>
                                  </p:childTnLst>
                                </p:cTn>
                              </p:par>
                              <p:par>
                                <p:cTn id="44" presetID="9" presetClass="emph" presetSubtype="0" grpId="0" nodeType="withEffect">
                                  <p:stCondLst>
                                    <p:cond delay="0"/>
                                  </p:stCondLst>
                                  <p:childTnLst>
                                    <p:set>
                                      <p:cBhvr rctx="PPT">
                                        <p:cTn id="45" dur="indefinite"/>
                                        <p:tgtEl>
                                          <p:spTgt spid="62"/>
                                        </p:tgtEl>
                                        <p:attrNameLst>
                                          <p:attrName>style.opacity</p:attrName>
                                        </p:attrNameLst>
                                      </p:cBhvr>
                                      <p:to>
                                        <p:strVal val="0.2"/>
                                      </p:to>
                                    </p:set>
                                    <p:animEffect filter="image" prLst="opacity: 0.2">
                                      <p:cBhvr rctx="IE">
                                        <p:cTn id="46" dur="indefinite"/>
                                        <p:tgtEl>
                                          <p:spTgt spid="6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2"/>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9" presetClass="emph" presetSubtype="0" nodeType="clickEffect">
                                  <p:stCondLst>
                                    <p:cond delay="0"/>
                                  </p:stCondLst>
                                  <p:childTnLst>
                                    <p:set>
                                      <p:cBhvr rctx="PPT">
                                        <p:cTn id="58" dur="indefinite"/>
                                        <p:tgtEl>
                                          <p:spTgt spid="2"/>
                                        </p:tgtEl>
                                        <p:attrNameLst>
                                          <p:attrName>style.opacity</p:attrName>
                                        </p:attrNameLst>
                                      </p:cBhvr>
                                      <p:to>
                                        <p:strVal val="0.05"/>
                                      </p:to>
                                    </p:set>
                                    <p:animEffect filter="image" prLst="opacity: 0.05">
                                      <p:cBhvr rctx="IE">
                                        <p:cTn id="59" dur="indefinite"/>
                                        <p:tgtEl>
                                          <p:spTgt spid="2"/>
                                        </p:tgtEl>
                                      </p:cBhvr>
                                    </p:animEffect>
                                  </p:childTnLst>
                                </p:cTn>
                              </p:par>
                              <p:par>
                                <p:cTn id="60" presetID="9" presetClass="emph" presetSubtype="0" grpId="0" nodeType="withEffect">
                                  <p:stCondLst>
                                    <p:cond delay="0"/>
                                  </p:stCondLst>
                                  <p:childTnLst>
                                    <p:set>
                                      <p:cBhvr rctx="PPT">
                                        <p:cTn id="61" dur="indefinite"/>
                                        <p:tgtEl>
                                          <p:spTgt spid="4"/>
                                        </p:tgtEl>
                                        <p:attrNameLst>
                                          <p:attrName>style.opacity</p:attrName>
                                        </p:attrNameLst>
                                      </p:cBhvr>
                                      <p:to>
                                        <p:strVal val="0.05"/>
                                      </p:to>
                                    </p:set>
                                    <p:animEffect filter="image" prLst="opacity: 0.05">
                                      <p:cBhvr rctx="IE">
                                        <p:cTn id="62" dur="indefinite"/>
                                        <p:tgtEl>
                                          <p:spTgt spid="4"/>
                                        </p:tgtEl>
                                      </p:cBhvr>
                                    </p:animEffect>
                                  </p:childTnLst>
                                </p:cTn>
                              </p:par>
                              <p:par>
                                <p:cTn id="63" presetID="9" presetClass="emph" presetSubtype="0" grpId="1" nodeType="withEffect">
                                  <p:stCondLst>
                                    <p:cond delay="0"/>
                                  </p:stCondLst>
                                  <p:childTnLst>
                                    <p:set>
                                      <p:cBhvr rctx="PPT">
                                        <p:cTn id="64" dur="indefinite"/>
                                        <p:tgtEl>
                                          <p:spTgt spid="8"/>
                                        </p:tgtEl>
                                        <p:attrNameLst>
                                          <p:attrName>style.opacity</p:attrName>
                                        </p:attrNameLst>
                                      </p:cBhvr>
                                      <p:to>
                                        <p:strVal val="0.05"/>
                                      </p:to>
                                    </p:set>
                                    <p:animEffect filter="image" prLst="opacity: 0.05">
                                      <p:cBhvr rctx="IE">
                                        <p:cTn id="65" dur="indefinite"/>
                                        <p:tgtEl>
                                          <p:spTgt spid="8"/>
                                        </p:tgtEl>
                                      </p:cBhvr>
                                    </p:animEffect>
                                  </p:childTnLst>
                                </p:cTn>
                              </p:par>
                              <p:par>
                                <p:cTn id="66" presetID="9" presetClass="emph" presetSubtype="0" grpId="0" nodeType="withEffect">
                                  <p:stCondLst>
                                    <p:cond delay="0"/>
                                  </p:stCondLst>
                                  <p:childTnLst>
                                    <p:set>
                                      <p:cBhvr rctx="PPT">
                                        <p:cTn id="67" dur="indefinite"/>
                                        <p:tgtEl>
                                          <p:spTgt spid="18"/>
                                        </p:tgtEl>
                                        <p:attrNameLst>
                                          <p:attrName>style.opacity</p:attrName>
                                        </p:attrNameLst>
                                      </p:cBhvr>
                                      <p:to>
                                        <p:strVal val="0.05"/>
                                      </p:to>
                                    </p:set>
                                    <p:animEffect filter="image" prLst="opacity: 0.05">
                                      <p:cBhvr rctx="IE">
                                        <p:cTn id="68" dur="indefinite"/>
                                        <p:tgtEl>
                                          <p:spTgt spid="18"/>
                                        </p:tgtEl>
                                      </p:cBhvr>
                                    </p:animEffect>
                                  </p:childTnLst>
                                </p:cTn>
                              </p:par>
                              <p:par>
                                <p:cTn id="69" presetID="9" presetClass="emph" presetSubtype="0" nodeType="withEffect">
                                  <p:stCondLst>
                                    <p:cond delay="0"/>
                                  </p:stCondLst>
                                  <p:childTnLst>
                                    <p:set>
                                      <p:cBhvr rctx="PPT">
                                        <p:cTn id="70" dur="indefinite"/>
                                        <p:tgtEl>
                                          <p:spTgt spid="6"/>
                                        </p:tgtEl>
                                        <p:attrNameLst>
                                          <p:attrName>style.opacity</p:attrName>
                                        </p:attrNameLst>
                                      </p:cBhvr>
                                      <p:to>
                                        <p:strVal val="0.05"/>
                                      </p:to>
                                    </p:set>
                                    <p:animEffect filter="image" prLst="opacity: 0.05">
                                      <p:cBhvr rctx="IE">
                                        <p:cTn id="71" dur="indefinite"/>
                                        <p:tgtEl>
                                          <p:spTgt spid="6"/>
                                        </p:tgtEl>
                                      </p:cBhvr>
                                    </p:animEffect>
                                  </p:childTnLst>
                                </p:cTn>
                              </p:par>
                              <p:par>
                                <p:cTn id="72" presetID="9" presetClass="emph" presetSubtype="0" grpId="1" nodeType="withEffect">
                                  <p:stCondLst>
                                    <p:cond delay="0"/>
                                  </p:stCondLst>
                                  <p:childTnLst>
                                    <p:set>
                                      <p:cBhvr rctx="PPT">
                                        <p:cTn id="73" dur="indefinite"/>
                                        <p:tgtEl>
                                          <p:spTgt spid="49"/>
                                        </p:tgtEl>
                                        <p:attrNameLst>
                                          <p:attrName>style.opacity</p:attrName>
                                        </p:attrNameLst>
                                      </p:cBhvr>
                                      <p:to>
                                        <p:strVal val="0.05"/>
                                      </p:to>
                                    </p:set>
                                    <p:animEffect filter="image" prLst="opacity: 0.05">
                                      <p:cBhvr rctx="IE">
                                        <p:cTn id="74" dur="indefinite"/>
                                        <p:tgtEl>
                                          <p:spTgt spid="49"/>
                                        </p:tgtEl>
                                      </p:cBhvr>
                                    </p:animEffect>
                                  </p:childTnLst>
                                </p:cTn>
                              </p:par>
                              <p:par>
                                <p:cTn id="75" presetID="9" presetClass="emph" presetSubtype="0" nodeType="withEffect">
                                  <p:stCondLst>
                                    <p:cond delay="0"/>
                                  </p:stCondLst>
                                  <p:childTnLst>
                                    <p:set>
                                      <p:cBhvr rctx="PPT">
                                        <p:cTn id="76" dur="indefinite"/>
                                        <p:tgtEl>
                                          <p:spTgt spid="7"/>
                                        </p:tgtEl>
                                        <p:attrNameLst>
                                          <p:attrName>style.opacity</p:attrName>
                                        </p:attrNameLst>
                                      </p:cBhvr>
                                      <p:to>
                                        <p:strVal val="0.05"/>
                                      </p:to>
                                    </p:set>
                                    <p:animEffect filter="image" prLst="opacity: 0.05">
                                      <p:cBhvr rctx="IE">
                                        <p:cTn id="77" dur="indefinite"/>
                                        <p:tgtEl>
                                          <p:spTgt spid="7"/>
                                        </p:tgtEl>
                                      </p:cBhvr>
                                    </p:animEffect>
                                  </p:childTnLst>
                                </p:cTn>
                              </p:par>
                              <p:par>
                                <p:cTn id="78" presetID="9" presetClass="emph" presetSubtype="0" nodeType="withEffect">
                                  <p:stCondLst>
                                    <p:cond delay="0"/>
                                  </p:stCondLst>
                                  <p:childTnLst>
                                    <p:set>
                                      <p:cBhvr rctx="PPT">
                                        <p:cTn id="79" dur="indefinite"/>
                                        <p:tgtEl>
                                          <p:spTgt spid="13"/>
                                        </p:tgtEl>
                                        <p:attrNameLst>
                                          <p:attrName>style.opacity</p:attrName>
                                        </p:attrNameLst>
                                      </p:cBhvr>
                                      <p:to>
                                        <p:strVal val="0.05"/>
                                      </p:to>
                                    </p:set>
                                    <p:animEffect filter="image" prLst="opacity: 0.05">
                                      <p:cBhvr rctx="IE">
                                        <p:cTn id="80" dur="indefinite"/>
                                        <p:tgtEl>
                                          <p:spTgt spid="13"/>
                                        </p:tgtEl>
                                      </p:cBhvr>
                                    </p:animEffect>
                                  </p:childTnLst>
                                </p:cTn>
                              </p:par>
                              <p:par>
                                <p:cTn id="81" presetID="9" presetClass="emph" presetSubtype="0" grpId="1" nodeType="withEffect">
                                  <p:stCondLst>
                                    <p:cond delay="0"/>
                                  </p:stCondLst>
                                  <p:childTnLst>
                                    <p:set>
                                      <p:cBhvr rctx="PPT">
                                        <p:cTn id="82" dur="indefinite"/>
                                        <p:tgtEl>
                                          <p:spTgt spid="44"/>
                                        </p:tgtEl>
                                        <p:attrNameLst>
                                          <p:attrName>style.opacity</p:attrName>
                                        </p:attrNameLst>
                                      </p:cBhvr>
                                      <p:to>
                                        <p:strVal val="0.05"/>
                                      </p:to>
                                    </p:set>
                                    <p:animEffect filter="image" prLst="opacity: 0.05">
                                      <p:cBhvr rctx="IE">
                                        <p:cTn id="83" dur="indefinite"/>
                                        <p:tgtEl>
                                          <p:spTgt spid="44"/>
                                        </p:tgtEl>
                                      </p:cBhvr>
                                    </p:animEffect>
                                  </p:childTnLst>
                                </p:cTn>
                              </p:par>
                              <p:par>
                                <p:cTn id="84" presetID="9" presetClass="emph" presetSubtype="0" grpId="1" nodeType="withEffect">
                                  <p:stCondLst>
                                    <p:cond delay="0"/>
                                  </p:stCondLst>
                                  <p:childTnLst>
                                    <p:set>
                                      <p:cBhvr rctx="PPT">
                                        <p:cTn id="85" dur="indefinite"/>
                                        <p:tgtEl>
                                          <p:spTgt spid="46"/>
                                        </p:tgtEl>
                                        <p:attrNameLst>
                                          <p:attrName>style.opacity</p:attrName>
                                        </p:attrNameLst>
                                      </p:cBhvr>
                                      <p:to>
                                        <p:strVal val="0.05"/>
                                      </p:to>
                                    </p:set>
                                    <p:animEffect filter="image" prLst="opacity: 0.05">
                                      <p:cBhvr rctx="IE">
                                        <p:cTn id="86" dur="indefinite"/>
                                        <p:tgtEl>
                                          <p:spTgt spid="46"/>
                                        </p:tgtEl>
                                      </p:cBhvr>
                                    </p:animEffect>
                                  </p:childTnLst>
                                </p:cTn>
                              </p:par>
                              <p:par>
                                <p:cTn id="87" presetID="9" presetClass="emph" presetSubtype="0" grpId="1" nodeType="withEffect">
                                  <p:stCondLst>
                                    <p:cond delay="0"/>
                                  </p:stCondLst>
                                  <p:childTnLst>
                                    <p:set>
                                      <p:cBhvr rctx="PPT">
                                        <p:cTn id="88" dur="indefinite"/>
                                        <p:tgtEl>
                                          <p:spTgt spid="51"/>
                                        </p:tgtEl>
                                        <p:attrNameLst>
                                          <p:attrName>style.opacity</p:attrName>
                                        </p:attrNameLst>
                                      </p:cBhvr>
                                      <p:to>
                                        <p:strVal val="0.05"/>
                                      </p:to>
                                    </p:set>
                                    <p:animEffect filter="image" prLst="opacity: 0.05">
                                      <p:cBhvr rctx="IE">
                                        <p:cTn id="89" dur="indefinite"/>
                                        <p:tgtEl>
                                          <p:spTgt spid="51"/>
                                        </p:tgtEl>
                                      </p:cBhvr>
                                    </p:animEffect>
                                  </p:childTnLst>
                                </p:cTn>
                              </p:par>
                              <p:par>
                                <p:cTn id="90" presetID="9" presetClass="emph" presetSubtype="0" grpId="1" nodeType="withEffect">
                                  <p:stCondLst>
                                    <p:cond delay="0"/>
                                  </p:stCondLst>
                                  <p:childTnLst>
                                    <p:set>
                                      <p:cBhvr rctx="PPT">
                                        <p:cTn id="91" dur="indefinite"/>
                                        <p:tgtEl>
                                          <p:spTgt spid="59"/>
                                        </p:tgtEl>
                                        <p:attrNameLst>
                                          <p:attrName>style.opacity</p:attrName>
                                        </p:attrNameLst>
                                      </p:cBhvr>
                                      <p:to>
                                        <p:strVal val="0.05"/>
                                      </p:to>
                                    </p:set>
                                    <p:animEffect filter="image" prLst="opacity: 0.05">
                                      <p:cBhvr rctx="IE">
                                        <p:cTn id="92" dur="indefinite"/>
                                        <p:tgtEl>
                                          <p:spTgt spid="59"/>
                                        </p:tgtEl>
                                      </p:cBhvr>
                                    </p:animEffect>
                                  </p:childTnLst>
                                </p:cTn>
                              </p:par>
                              <p:par>
                                <p:cTn id="93" presetID="9" presetClass="emph" presetSubtype="0" grpId="1" nodeType="withEffect">
                                  <p:stCondLst>
                                    <p:cond delay="0"/>
                                  </p:stCondLst>
                                  <p:childTnLst>
                                    <p:set>
                                      <p:cBhvr rctx="PPT">
                                        <p:cTn id="94" dur="indefinite"/>
                                        <p:tgtEl>
                                          <p:spTgt spid="61"/>
                                        </p:tgtEl>
                                        <p:attrNameLst>
                                          <p:attrName>style.opacity</p:attrName>
                                        </p:attrNameLst>
                                      </p:cBhvr>
                                      <p:to>
                                        <p:strVal val="0.05"/>
                                      </p:to>
                                    </p:set>
                                    <p:animEffect filter="image" prLst="opacity: 0.05">
                                      <p:cBhvr rctx="IE">
                                        <p:cTn id="95" dur="indefinite"/>
                                        <p:tgtEl>
                                          <p:spTgt spid="61"/>
                                        </p:tgtEl>
                                      </p:cBhvr>
                                    </p:animEffect>
                                  </p:childTnLst>
                                </p:cTn>
                              </p:par>
                              <p:par>
                                <p:cTn id="96" presetID="9" presetClass="emph" presetSubtype="0" grpId="1" nodeType="withEffect">
                                  <p:stCondLst>
                                    <p:cond delay="0"/>
                                  </p:stCondLst>
                                  <p:childTnLst>
                                    <p:set>
                                      <p:cBhvr rctx="PPT">
                                        <p:cTn id="97" dur="indefinite"/>
                                        <p:tgtEl>
                                          <p:spTgt spid="62"/>
                                        </p:tgtEl>
                                        <p:attrNameLst>
                                          <p:attrName>style.opacity</p:attrName>
                                        </p:attrNameLst>
                                      </p:cBhvr>
                                      <p:to>
                                        <p:strVal val="0.05"/>
                                      </p:to>
                                    </p:set>
                                    <p:animEffect filter="image" prLst="opacity: 0.05">
                                      <p:cBhvr rctx="IE">
                                        <p:cTn id="98" dur="indefinite"/>
                                        <p:tgtEl>
                                          <p:spTgt spid="62"/>
                                        </p:tgtEl>
                                      </p:cBhvr>
                                    </p:animEffect>
                                  </p:childTnLst>
                                </p:cTn>
                              </p:par>
                              <p:par>
                                <p:cTn id="99" presetID="9" presetClass="emph" presetSubtype="0" grpId="1" nodeType="withEffect">
                                  <p:stCondLst>
                                    <p:cond delay="0"/>
                                  </p:stCondLst>
                                  <p:childTnLst>
                                    <p:set>
                                      <p:cBhvr rctx="PPT">
                                        <p:cTn id="100" dur="indefinite"/>
                                        <p:tgtEl>
                                          <p:spTgt spid="73"/>
                                        </p:tgtEl>
                                        <p:attrNameLst>
                                          <p:attrName>style.opacity</p:attrName>
                                        </p:attrNameLst>
                                      </p:cBhvr>
                                      <p:to>
                                        <p:strVal val="0.05"/>
                                      </p:to>
                                    </p:set>
                                    <p:animEffect filter="image" prLst="opacity: 0.05">
                                      <p:cBhvr rctx="IE">
                                        <p:cTn id="101" dur="indefinite"/>
                                        <p:tgtEl>
                                          <p:spTgt spid="73"/>
                                        </p:tgtEl>
                                      </p:cBhvr>
                                    </p:animEffect>
                                  </p:childTnLst>
                                </p:cTn>
                              </p:par>
                              <p:par>
                                <p:cTn id="102" presetID="9" presetClass="emph" presetSubtype="0" grpId="1" nodeType="withEffect">
                                  <p:stCondLst>
                                    <p:cond delay="0"/>
                                  </p:stCondLst>
                                  <p:childTnLst>
                                    <p:set>
                                      <p:cBhvr rctx="PPT">
                                        <p:cTn id="103" dur="indefinite"/>
                                        <p:tgtEl>
                                          <p:spTgt spid="74"/>
                                        </p:tgtEl>
                                        <p:attrNameLst>
                                          <p:attrName>style.opacity</p:attrName>
                                        </p:attrNameLst>
                                      </p:cBhvr>
                                      <p:to>
                                        <p:strVal val="0.05"/>
                                      </p:to>
                                    </p:set>
                                    <p:animEffect filter="image" prLst="opacity: 0.05">
                                      <p:cBhvr rctx="IE">
                                        <p:cTn id="104" dur="indefinite"/>
                                        <p:tgtEl>
                                          <p:spTgt spid="74"/>
                                        </p:tgtEl>
                                      </p:cBhvr>
                                    </p:animEffect>
                                  </p:childTnLst>
                                </p:cTn>
                              </p:par>
                              <p:par>
                                <p:cTn id="105" presetID="9" presetClass="emph" presetSubtype="0" nodeType="withEffect">
                                  <p:stCondLst>
                                    <p:cond delay="0"/>
                                  </p:stCondLst>
                                  <p:childTnLst>
                                    <p:set>
                                      <p:cBhvr rctx="PPT">
                                        <p:cTn id="106" dur="indefinite"/>
                                        <p:tgtEl>
                                          <p:spTgt spid="15"/>
                                        </p:tgtEl>
                                        <p:attrNameLst>
                                          <p:attrName>style.opacity</p:attrName>
                                        </p:attrNameLst>
                                      </p:cBhvr>
                                      <p:to>
                                        <p:strVal val="0.05"/>
                                      </p:to>
                                    </p:set>
                                    <p:animEffect filter="image" prLst="opacity: 0.05">
                                      <p:cBhvr rctx="IE">
                                        <p:cTn id="107" dur="indefinite"/>
                                        <p:tgtEl>
                                          <p:spTgt spid="15"/>
                                        </p:tgtEl>
                                      </p:cBhvr>
                                    </p:animEffect>
                                  </p:childTnLst>
                                </p:cTn>
                              </p:par>
                              <p:par>
                                <p:cTn id="108" presetID="9" presetClass="emph" presetSubtype="0" grpId="1" nodeType="withEffect">
                                  <p:stCondLst>
                                    <p:cond delay="0"/>
                                  </p:stCondLst>
                                  <p:childTnLst>
                                    <p:set>
                                      <p:cBhvr rctx="PPT">
                                        <p:cTn id="109" dur="indefinite"/>
                                        <p:tgtEl>
                                          <p:spTgt spid="72"/>
                                        </p:tgtEl>
                                        <p:attrNameLst>
                                          <p:attrName>style.opacity</p:attrName>
                                        </p:attrNameLst>
                                      </p:cBhvr>
                                      <p:to>
                                        <p:strVal val="0.05"/>
                                      </p:to>
                                    </p:set>
                                    <p:animEffect filter="image" prLst="opacity: 0.05">
                                      <p:cBhvr rctx="IE">
                                        <p:cTn id="110" dur="indefinite"/>
                                        <p:tgtEl>
                                          <p:spTgt spid="72"/>
                                        </p:tgtEl>
                                      </p:cBhvr>
                                    </p:animEffect>
                                  </p:childTnLst>
                                </p:cTn>
                              </p:par>
                              <p:par>
                                <p:cTn id="111" presetID="9" presetClass="emph" presetSubtype="0" grpId="1" nodeType="withEffect">
                                  <p:stCondLst>
                                    <p:cond delay="0"/>
                                  </p:stCondLst>
                                  <p:childTnLst>
                                    <p:set>
                                      <p:cBhvr rctx="PPT">
                                        <p:cTn id="112" dur="indefinite"/>
                                        <p:tgtEl>
                                          <p:spTgt spid="71"/>
                                        </p:tgtEl>
                                        <p:attrNameLst>
                                          <p:attrName>style.opacity</p:attrName>
                                        </p:attrNameLst>
                                      </p:cBhvr>
                                      <p:to>
                                        <p:strVal val="0.05"/>
                                      </p:to>
                                    </p:set>
                                    <p:animEffect filter="image" prLst="opacity: 0.05">
                                      <p:cBhvr rctx="IE">
                                        <p:cTn id="113" dur="indefinite"/>
                                        <p:tgtEl>
                                          <p:spTgt spid="71"/>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 presetClass="entr" presetSubtype="0" fill="hold" nodeType="clickEffect">
                                  <p:stCondLst>
                                    <p:cond delay="0"/>
                                  </p:stCondLst>
                                  <p:childTnLst>
                                    <p:set>
                                      <p:cBhvr>
                                        <p:cTn id="117" dur="1" fill="hold">
                                          <p:stCondLst>
                                            <p:cond delay="0"/>
                                          </p:stCondLst>
                                        </p:cTn>
                                        <p:tgtEl>
                                          <p:spTgt spid="17"/>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8" grpId="1" animBg="1"/>
      <p:bldP spid="18" grpId="0"/>
      <p:bldP spid="49" grpId="0" animBg="1"/>
      <p:bldP spid="49" grpId="1" animBg="1"/>
      <p:bldP spid="50" grpId="0"/>
      <p:bldP spid="44" grpId="0"/>
      <p:bldP spid="44" grpId="1"/>
      <p:bldP spid="46" grpId="0"/>
      <p:bldP spid="46" grpId="1"/>
      <p:bldP spid="51" grpId="0"/>
      <p:bldP spid="51" grpId="1"/>
      <p:bldP spid="59" grpId="0"/>
      <p:bldP spid="59" grpId="1"/>
      <p:bldP spid="61" grpId="0"/>
      <p:bldP spid="61" grpId="1"/>
      <p:bldP spid="62" grpId="0"/>
      <p:bldP spid="62" grpId="1"/>
      <p:bldP spid="71" grpId="0"/>
      <p:bldP spid="71" grpId="1"/>
      <p:bldP spid="72" grpId="0" animBg="1"/>
      <p:bldP spid="72" grpId="1" animBg="1"/>
      <p:bldP spid="73" grpId="0"/>
      <p:bldP spid="73" grpId="1"/>
      <p:bldP spid="74" grpId="0"/>
      <p:bldP spid="74" grpId="1"/>
      <p:bldP spid="78" grpId="0"/>
      <p:bldP spid="7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1"/>
          <p:cNvSpPr>
            <a:spLocks noGrp="1"/>
          </p:cNvSpPr>
          <p:nvPr>
            <p:ph type="title"/>
          </p:nvPr>
        </p:nvSpPr>
        <p:spPr/>
        <p:txBody>
          <a:bodyPr/>
          <a:lstStyle/>
          <a:p>
            <a:r>
              <a:rPr lang="en-US" altLang="en-US" sz="4300"/>
              <a:t>The Promise of White Spaces</a:t>
            </a:r>
            <a:endParaRPr lang="en-US" altLang="en-US" sz="4300">
              <a:solidFill>
                <a:schemeClr val="accent1"/>
              </a:solidFill>
            </a:endParaRPr>
          </a:p>
        </p:txBody>
      </p:sp>
      <p:sp>
        <p:nvSpPr>
          <p:cNvPr id="118786" name="Content Placeholder 59"/>
          <p:cNvSpPr>
            <a:spLocks noGrp="1"/>
          </p:cNvSpPr>
          <p:nvPr>
            <p:ph sz="half" idx="2"/>
          </p:nvPr>
        </p:nvSpPr>
        <p:spPr>
          <a:xfrm>
            <a:off x="914400" y="1600200"/>
            <a:ext cx="7780338" cy="4525963"/>
          </a:xfrm>
        </p:spPr>
        <p:txBody>
          <a:bodyPr/>
          <a:lstStyle/>
          <a:p>
            <a:endParaRPr lang="en-US" altLang="en-US">
              <a:latin typeface="Calibri" charset="0"/>
              <a:ea typeface="Calibri" charset="0"/>
              <a:cs typeface="Calibri" charset="0"/>
            </a:endParaRPr>
          </a:p>
        </p:txBody>
      </p:sp>
      <p:sp>
        <p:nvSpPr>
          <p:cNvPr id="118787" name="Slide Number Placeholder 7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D8C0E159-CB51-BC42-8ADA-EF33F7F9D04A}" type="slidenum">
              <a:rPr lang="en-US" altLang="en-US" sz="1000">
                <a:solidFill>
                  <a:schemeClr val="tx2"/>
                </a:solidFill>
                <a:latin typeface="Calibri" charset="0"/>
                <a:ea typeface="Calibri" charset="0"/>
                <a:cs typeface="Calibri" charset="0"/>
              </a:rPr>
              <a:pPr eaLnBrk="1" hangingPunct="1"/>
              <a:t>58</a:t>
            </a:fld>
            <a:endParaRPr lang="en-US" altLang="en-US" sz="1000">
              <a:solidFill>
                <a:schemeClr val="tx2"/>
              </a:solidFill>
              <a:latin typeface="Calibri" charset="0"/>
              <a:ea typeface="Calibri" charset="0"/>
              <a:cs typeface="Calibri" charset="0"/>
            </a:endParaRPr>
          </a:p>
        </p:txBody>
      </p:sp>
      <p:sp>
        <p:nvSpPr>
          <p:cNvPr id="4" name="Rectangle 3"/>
          <p:cNvSpPr/>
          <p:nvPr/>
        </p:nvSpPr>
        <p:spPr>
          <a:xfrm>
            <a:off x="342900" y="2298700"/>
            <a:ext cx="8458200" cy="381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latin typeface="Calibri" charset="0"/>
              <a:ea typeface="Calibri" charset="0"/>
              <a:cs typeface="Calibri" charset="0"/>
            </a:endParaRPr>
          </a:p>
        </p:txBody>
      </p:sp>
      <p:sp>
        <p:nvSpPr>
          <p:cNvPr id="8" name="Rectangle 7"/>
          <p:cNvSpPr/>
          <p:nvPr/>
        </p:nvSpPr>
        <p:spPr>
          <a:xfrm>
            <a:off x="7086600" y="2295525"/>
            <a:ext cx="742950" cy="381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latin typeface="Calibri" charset="0"/>
              <a:ea typeface="Calibri" charset="0"/>
              <a:cs typeface="Calibri" charset="0"/>
            </a:endParaRPr>
          </a:p>
        </p:txBody>
      </p:sp>
      <p:sp>
        <p:nvSpPr>
          <p:cNvPr id="118790" name="Rectangle 17"/>
          <p:cNvSpPr>
            <a:spLocks noChangeArrowheads="1"/>
          </p:cNvSpPr>
          <p:nvPr/>
        </p:nvSpPr>
        <p:spPr bwMode="auto">
          <a:xfrm>
            <a:off x="-228600" y="2668588"/>
            <a:ext cx="895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800" i="1">
                <a:latin typeface="Gill Sans MT" charset="0"/>
              </a:rPr>
              <a:t>0 </a:t>
            </a:r>
          </a:p>
          <a:p>
            <a:pPr algn="ctr" eaLnBrk="1" hangingPunct="1"/>
            <a:r>
              <a:rPr lang="en-US" altLang="en-US" sz="1800" i="1">
                <a:latin typeface="Gill Sans MT" charset="0"/>
              </a:rPr>
              <a:t>MHz</a:t>
            </a:r>
            <a:endParaRPr lang="en-US" altLang="en-US" sz="2800" i="1">
              <a:latin typeface="Gill Sans MT" charset="0"/>
            </a:endParaRPr>
          </a:p>
        </p:txBody>
      </p:sp>
      <p:grpSp>
        <p:nvGrpSpPr>
          <p:cNvPr id="118791" name="Group 50"/>
          <p:cNvGrpSpPr>
            <a:grpSpLocks/>
          </p:cNvGrpSpPr>
          <p:nvPr/>
        </p:nvGrpSpPr>
        <p:grpSpPr bwMode="auto">
          <a:xfrm>
            <a:off x="457200" y="2298700"/>
            <a:ext cx="2571750" cy="381000"/>
            <a:chOff x="457200" y="1600200"/>
            <a:chExt cx="2571750" cy="381000"/>
          </a:xfrm>
        </p:grpSpPr>
        <p:sp>
          <p:nvSpPr>
            <p:cNvPr id="9" name="Rectangle 8"/>
            <p:cNvSpPr/>
            <p:nvPr/>
          </p:nvSpPr>
          <p:spPr>
            <a:xfrm>
              <a:off x="457200" y="1600200"/>
              <a:ext cx="304800" cy="381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latin typeface="Calibri" charset="0"/>
                <a:ea typeface="Calibri" charset="0"/>
                <a:cs typeface="Calibri" charset="0"/>
              </a:endParaRPr>
            </a:p>
          </p:txBody>
        </p:sp>
        <p:sp>
          <p:nvSpPr>
            <p:cNvPr id="10" name="Rectangle 9"/>
            <p:cNvSpPr/>
            <p:nvPr/>
          </p:nvSpPr>
          <p:spPr>
            <a:xfrm>
              <a:off x="914400" y="1600200"/>
              <a:ext cx="457200" cy="381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latin typeface="Calibri" charset="0"/>
                <a:ea typeface="Calibri" charset="0"/>
                <a:cs typeface="Calibri" charset="0"/>
              </a:endParaRPr>
            </a:p>
          </p:txBody>
        </p:sp>
        <p:sp>
          <p:nvSpPr>
            <p:cNvPr id="48" name="Rectangle 47"/>
            <p:cNvSpPr/>
            <p:nvPr/>
          </p:nvSpPr>
          <p:spPr>
            <a:xfrm>
              <a:off x="1771650" y="1600200"/>
              <a:ext cx="1257300" cy="381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latin typeface="Calibri" charset="0"/>
                <a:ea typeface="Calibri" charset="0"/>
                <a:cs typeface="Calibri" charset="0"/>
              </a:endParaRPr>
            </a:p>
          </p:txBody>
        </p:sp>
      </p:grpSp>
      <p:sp>
        <p:nvSpPr>
          <p:cNvPr id="49" name="Rectangle 48"/>
          <p:cNvSpPr/>
          <p:nvPr/>
        </p:nvSpPr>
        <p:spPr>
          <a:xfrm>
            <a:off x="5029200" y="2295525"/>
            <a:ext cx="628650" cy="381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latin typeface="Calibri" charset="0"/>
              <a:ea typeface="Calibri" charset="0"/>
              <a:cs typeface="Calibri" charset="0"/>
            </a:endParaRPr>
          </a:p>
        </p:txBody>
      </p:sp>
      <p:sp>
        <p:nvSpPr>
          <p:cNvPr id="118793" name="Rectangle 49"/>
          <p:cNvSpPr>
            <a:spLocks noChangeArrowheads="1"/>
          </p:cNvSpPr>
          <p:nvPr/>
        </p:nvSpPr>
        <p:spPr bwMode="auto">
          <a:xfrm>
            <a:off x="8343900" y="2747675"/>
            <a:ext cx="9715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i="1">
                <a:latin typeface="Calibri" charset="0"/>
                <a:ea typeface="Calibri" charset="0"/>
                <a:cs typeface="Calibri" charset="0"/>
              </a:rPr>
              <a:t>7000 </a:t>
            </a:r>
          </a:p>
          <a:p>
            <a:pPr algn="ctr" eaLnBrk="1" hangingPunct="1"/>
            <a:r>
              <a:rPr lang="en-US" altLang="en-US" sz="1600" i="1">
                <a:latin typeface="Calibri" charset="0"/>
                <a:ea typeface="Calibri" charset="0"/>
                <a:cs typeface="Calibri" charset="0"/>
              </a:rPr>
              <a:t>MHz</a:t>
            </a:r>
            <a:endParaRPr lang="en-US" altLang="en-US" i="1">
              <a:latin typeface="Calibri" charset="0"/>
              <a:ea typeface="Calibri" charset="0"/>
              <a:cs typeface="Calibri" charset="0"/>
            </a:endParaRPr>
          </a:p>
        </p:txBody>
      </p:sp>
      <p:grpSp>
        <p:nvGrpSpPr>
          <p:cNvPr id="118794" name="Group 67"/>
          <p:cNvGrpSpPr>
            <a:grpSpLocks/>
          </p:cNvGrpSpPr>
          <p:nvPr/>
        </p:nvGrpSpPr>
        <p:grpSpPr bwMode="auto">
          <a:xfrm>
            <a:off x="457200" y="1628775"/>
            <a:ext cx="1790700" cy="628650"/>
            <a:chOff x="457200" y="1628775"/>
            <a:chExt cx="1790700" cy="628650"/>
          </a:xfrm>
        </p:grpSpPr>
        <p:pic>
          <p:nvPicPr>
            <p:cNvPr id="118817" name="Picture 1" descr="C:\Users\t-rohanm\AppData\Local\Microsoft\Windows\Temporary Internet Files\Content.IE5\2JO25W5O\MPj043878400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28775"/>
              <a:ext cx="83819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8818" name="Group 62"/>
            <p:cNvGrpSpPr>
              <a:grpSpLocks/>
            </p:cNvGrpSpPr>
            <p:nvPr/>
          </p:nvGrpSpPr>
          <p:grpSpPr bwMode="auto">
            <a:xfrm>
              <a:off x="1028700" y="1872248"/>
              <a:ext cx="1219200" cy="338554"/>
              <a:chOff x="1543050" y="2175917"/>
              <a:chExt cx="1219200" cy="338554"/>
            </a:xfrm>
          </p:grpSpPr>
          <p:sp>
            <p:nvSpPr>
              <p:cNvPr id="118819" name="Rectangle 54"/>
              <p:cNvSpPr>
                <a:spLocks noChangeArrowheads="1"/>
              </p:cNvSpPr>
              <p:nvPr/>
            </p:nvSpPr>
            <p:spPr bwMode="auto">
              <a:xfrm>
                <a:off x="1543050" y="2175917"/>
                <a:ext cx="1219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a:latin typeface="Calibri" charset="0"/>
                    <a:ea typeface="Calibri" charset="0"/>
                    <a:cs typeface="Calibri" charset="0"/>
                  </a:rPr>
                  <a:t>TV</a:t>
                </a:r>
                <a:endParaRPr lang="en-US" altLang="en-US" sz="3200">
                  <a:latin typeface="Calibri" charset="0"/>
                  <a:ea typeface="Calibri" charset="0"/>
                  <a:cs typeface="Calibri" charset="0"/>
                </a:endParaRPr>
              </a:p>
            </p:txBody>
          </p:sp>
          <p:sp>
            <p:nvSpPr>
              <p:cNvPr id="56" name="Rectangle 55"/>
              <p:cNvSpPr/>
              <p:nvPr/>
            </p:nvSpPr>
            <p:spPr>
              <a:xfrm>
                <a:off x="1714500" y="2268994"/>
                <a:ext cx="171450" cy="1714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latin typeface="Calibri" charset="0"/>
                  <a:ea typeface="Calibri" charset="0"/>
                  <a:cs typeface="Calibri" charset="0"/>
                </a:endParaRPr>
              </a:p>
            </p:txBody>
          </p:sp>
        </p:grpSp>
      </p:grpSp>
      <p:grpSp>
        <p:nvGrpSpPr>
          <p:cNvPr id="7" name="Group 31"/>
          <p:cNvGrpSpPr>
            <a:grpSpLocks/>
          </p:cNvGrpSpPr>
          <p:nvPr/>
        </p:nvGrpSpPr>
        <p:grpSpPr bwMode="auto">
          <a:xfrm>
            <a:off x="5943600" y="1657350"/>
            <a:ext cx="2171700" cy="571500"/>
            <a:chOff x="4972050" y="1657350"/>
            <a:chExt cx="2171700" cy="571500"/>
          </a:xfrm>
        </p:grpSpPr>
        <p:pic>
          <p:nvPicPr>
            <p:cNvPr id="118813" name="Picture 7" descr="untitl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2050" y="1657350"/>
              <a:ext cx="497086"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8814" name="Group 61"/>
            <p:cNvGrpSpPr>
              <a:grpSpLocks/>
            </p:cNvGrpSpPr>
            <p:nvPr/>
          </p:nvGrpSpPr>
          <p:grpSpPr bwMode="auto">
            <a:xfrm>
              <a:off x="5581650" y="1868279"/>
              <a:ext cx="1562100" cy="338554"/>
              <a:chOff x="7372350" y="3507641"/>
              <a:chExt cx="1562100" cy="338554"/>
            </a:xfrm>
          </p:grpSpPr>
          <p:sp>
            <p:nvSpPr>
              <p:cNvPr id="118815" name="Rectangle 11"/>
              <p:cNvSpPr>
                <a:spLocks noChangeArrowheads="1"/>
              </p:cNvSpPr>
              <p:nvPr/>
            </p:nvSpPr>
            <p:spPr bwMode="auto">
              <a:xfrm>
                <a:off x="7486650" y="3507641"/>
                <a:ext cx="1447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a:latin typeface="Calibri" charset="0"/>
                    <a:ea typeface="Calibri" charset="0"/>
                    <a:cs typeface="Calibri" charset="0"/>
                  </a:rPr>
                  <a:t>ISM (Wi-Fi)</a:t>
                </a:r>
                <a:endParaRPr lang="en-US" altLang="en-US" sz="3200">
                  <a:latin typeface="Calibri" charset="0"/>
                  <a:ea typeface="Calibri" charset="0"/>
                  <a:cs typeface="Calibri" charset="0"/>
                </a:endParaRPr>
              </a:p>
            </p:txBody>
          </p:sp>
          <p:sp>
            <p:nvSpPr>
              <p:cNvPr id="52" name="Rectangle 51"/>
              <p:cNvSpPr/>
              <p:nvPr/>
            </p:nvSpPr>
            <p:spPr>
              <a:xfrm>
                <a:off x="7372350" y="3599925"/>
                <a:ext cx="171450" cy="17303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latin typeface="Calibri" charset="0"/>
                  <a:ea typeface="Calibri" charset="0"/>
                  <a:cs typeface="Calibri" charset="0"/>
                </a:endParaRPr>
              </a:p>
            </p:txBody>
          </p:sp>
        </p:grpSp>
      </p:grpSp>
      <p:sp>
        <p:nvSpPr>
          <p:cNvPr id="118796" name="Rectangle 43"/>
          <p:cNvSpPr>
            <a:spLocks noChangeArrowheads="1"/>
          </p:cNvSpPr>
          <p:nvPr/>
        </p:nvSpPr>
        <p:spPr bwMode="auto">
          <a:xfrm>
            <a:off x="2743200" y="2716798"/>
            <a:ext cx="514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a:latin typeface="Calibri" charset="0"/>
                <a:ea typeface="Calibri" charset="0"/>
                <a:cs typeface="Calibri" charset="0"/>
              </a:rPr>
              <a:t>700</a:t>
            </a:r>
            <a:endParaRPr lang="en-US" altLang="en-US" sz="2800">
              <a:latin typeface="Calibri" charset="0"/>
              <a:ea typeface="Calibri" charset="0"/>
              <a:cs typeface="Calibri" charset="0"/>
            </a:endParaRPr>
          </a:p>
        </p:txBody>
      </p:sp>
      <p:sp>
        <p:nvSpPr>
          <p:cNvPr id="118797" name="Rectangle 45"/>
          <p:cNvSpPr>
            <a:spLocks noChangeArrowheads="1"/>
          </p:cNvSpPr>
          <p:nvPr/>
        </p:nvSpPr>
        <p:spPr bwMode="auto">
          <a:xfrm>
            <a:off x="1543050" y="2716798"/>
            <a:ext cx="514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a:latin typeface="Calibri" charset="0"/>
                <a:ea typeface="Calibri" charset="0"/>
                <a:cs typeface="Calibri" charset="0"/>
              </a:rPr>
              <a:t>470</a:t>
            </a:r>
            <a:endParaRPr lang="en-US" altLang="en-US">
              <a:latin typeface="Calibri" charset="0"/>
              <a:ea typeface="Calibri" charset="0"/>
              <a:cs typeface="Calibri" charset="0"/>
            </a:endParaRPr>
          </a:p>
        </p:txBody>
      </p:sp>
      <p:sp>
        <p:nvSpPr>
          <p:cNvPr id="51" name="Rectangle 50"/>
          <p:cNvSpPr>
            <a:spLocks noChangeArrowheads="1"/>
          </p:cNvSpPr>
          <p:nvPr/>
        </p:nvSpPr>
        <p:spPr bwMode="auto">
          <a:xfrm>
            <a:off x="4743450" y="2701717"/>
            <a:ext cx="6286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a:latin typeface="Calibri" charset="0"/>
                <a:ea typeface="Calibri" charset="0"/>
                <a:cs typeface="Calibri" charset="0"/>
              </a:rPr>
              <a:t>2400</a:t>
            </a:r>
            <a:endParaRPr lang="en-US" altLang="en-US" sz="2800">
              <a:latin typeface="Calibri" charset="0"/>
              <a:ea typeface="Calibri" charset="0"/>
              <a:cs typeface="Calibri" charset="0"/>
            </a:endParaRPr>
          </a:p>
        </p:txBody>
      </p:sp>
      <p:sp>
        <p:nvSpPr>
          <p:cNvPr id="59" name="Rectangle 58"/>
          <p:cNvSpPr>
            <a:spLocks noChangeArrowheads="1"/>
          </p:cNvSpPr>
          <p:nvPr/>
        </p:nvSpPr>
        <p:spPr bwMode="auto">
          <a:xfrm>
            <a:off x="6800850" y="2701717"/>
            <a:ext cx="6286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a:latin typeface="Calibri" charset="0"/>
                <a:ea typeface="Calibri" charset="0"/>
                <a:cs typeface="Calibri" charset="0"/>
              </a:rPr>
              <a:t>5180</a:t>
            </a:r>
            <a:endParaRPr lang="en-US" altLang="en-US" sz="2800">
              <a:latin typeface="Calibri" charset="0"/>
              <a:ea typeface="Calibri" charset="0"/>
              <a:cs typeface="Calibri" charset="0"/>
            </a:endParaRPr>
          </a:p>
        </p:txBody>
      </p:sp>
      <p:sp>
        <p:nvSpPr>
          <p:cNvPr id="61" name="Rectangle 60"/>
          <p:cNvSpPr>
            <a:spLocks noChangeArrowheads="1"/>
          </p:cNvSpPr>
          <p:nvPr/>
        </p:nvSpPr>
        <p:spPr bwMode="auto">
          <a:xfrm>
            <a:off x="5372100" y="2701717"/>
            <a:ext cx="6286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a:latin typeface="Calibri" charset="0"/>
                <a:ea typeface="Calibri" charset="0"/>
                <a:cs typeface="Calibri" charset="0"/>
              </a:rPr>
              <a:t>2500</a:t>
            </a:r>
            <a:endParaRPr lang="en-US" altLang="en-US" sz="2800">
              <a:latin typeface="Calibri" charset="0"/>
              <a:ea typeface="Calibri" charset="0"/>
              <a:cs typeface="Calibri" charset="0"/>
            </a:endParaRPr>
          </a:p>
        </p:txBody>
      </p:sp>
      <p:sp>
        <p:nvSpPr>
          <p:cNvPr id="62" name="Rectangle 61"/>
          <p:cNvSpPr>
            <a:spLocks noChangeArrowheads="1"/>
          </p:cNvSpPr>
          <p:nvPr/>
        </p:nvSpPr>
        <p:spPr bwMode="auto">
          <a:xfrm>
            <a:off x="7600950" y="2701717"/>
            <a:ext cx="6286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a:latin typeface="Calibri" charset="0"/>
                <a:ea typeface="Calibri" charset="0"/>
                <a:cs typeface="Calibri" charset="0"/>
              </a:rPr>
              <a:t>5300</a:t>
            </a:r>
            <a:endParaRPr lang="en-US" altLang="en-US" sz="2800">
              <a:latin typeface="Calibri" charset="0"/>
              <a:ea typeface="Calibri" charset="0"/>
              <a:cs typeface="Calibri" charset="0"/>
            </a:endParaRPr>
          </a:p>
        </p:txBody>
      </p:sp>
      <p:sp>
        <p:nvSpPr>
          <p:cNvPr id="118802" name="Rectangle 72"/>
          <p:cNvSpPr>
            <a:spLocks noChangeArrowheads="1"/>
          </p:cNvSpPr>
          <p:nvPr/>
        </p:nvSpPr>
        <p:spPr bwMode="auto">
          <a:xfrm>
            <a:off x="285750" y="2720767"/>
            <a:ext cx="6667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a:latin typeface="Calibri" charset="0"/>
                <a:ea typeface="Calibri" charset="0"/>
                <a:cs typeface="Calibri" charset="0"/>
              </a:rPr>
              <a:t>54-90</a:t>
            </a:r>
            <a:endParaRPr lang="en-US" altLang="en-US">
              <a:latin typeface="Calibri" charset="0"/>
              <a:ea typeface="Calibri" charset="0"/>
              <a:cs typeface="Calibri" charset="0"/>
            </a:endParaRPr>
          </a:p>
        </p:txBody>
      </p:sp>
      <p:sp>
        <p:nvSpPr>
          <p:cNvPr id="118803" name="Rectangle 73"/>
          <p:cNvSpPr>
            <a:spLocks noChangeArrowheads="1"/>
          </p:cNvSpPr>
          <p:nvPr/>
        </p:nvSpPr>
        <p:spPr bwMode="auto">
          <a:xfrm>
            <a:off x="800100" y="2720767"/>
            <a:ext cx="9715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a:latin typeface="Calibri" charset="0"/>
                <a:ea typeface="Calibri" charset="0"/>
                <a:cs typeface="Calibri" charset="0"/>
              </a:rPr>
              <a:t>174-216</a:t>
            </a:r>
            <a:endParaRPr lang="en-US" altLang="en-US">
              <a:latin typeface="Calibri" charset="0"/>
              <a:ea typeface="Calibri" charset="0"/>
              <a:cs typeface="Calibri" charset="0"/>
            </a:endParaRPr>
          </a:p>
        </p:txBody>
      </p:sp>
      <p:grpSp>
        <p:nvGrpSpPr>
          <p:cNvPr id="118804" name="Group 83"/>
          <p:cNvGrpSpPr>
            <a:grpSpLocks/>
          </p:cNvGrpSpPr>
          <p:nvPr/>
        </p:nvGrpSpPr>
        <p:grpSpPr bwMode="auto">
          <a:xfrm>
            <a:off x="2000250" y="1733550"/>
            <a:ext cx="2343150" cy="571500"/>
            <a:chOff x="3086100" y="1657350"/>
            <a:chExt cx="2343150" cy="571500"/>
          </a:xfrm>
        </p:grpSpPr>
        <p:sp>
          <p:nvSpPr>
            <p:cNvPr id="118809" name="Rectangle 80"/>
            <p:cNvSpPr>
              <a:spLocks noChangeArrowheads="1"/>
            </p:cNvSpPr>
            <p:nvPr/>
          </p:nvSpPr>
          <p:spPr bwMode="auto">
            <a:xfrm>
              <a:off x="3829050" y="1776204"/>
              <a:ext cx="1600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600">
                  <a:latin typeface="Calibri" charset="0"/>
                  <a:ea typeface="Calibri" charset="0"/>
                  <a:cs typeface="Calibri" charset="0"/>
                </a:rPr>
                <a:t>Wireless Mic  </a:t>
              </a:r>
              <a:endParaRPr lang="en-US" altLang="en-US" sz="3200">
                <a:latin typeface="Calibri" charset="0"/>
                <a:ea typeface="Calibri" charset="0"/>
                <a:cs typeface="Calibri" charset="0"/>
              </a:endParaRPr>
            </a:p>
          </p:txBody>
        </p:sp>
        <p:grpSp>
          <p:nvGrpSpPr>
            <p:cNvPr id="118810" name="Group 82"/>
            <p:cNvGrpSpPr>
              <a:grpSpLocks/>
            </p:cNvGrpSpPr>
            <p:nvPr/>
          </p:nvGrpSpPr>
          <p:grpSpPr bwMode="auto">
            <a:xfrm>
              <a:off x="3086100" y="1657350"/>
              <a:ext cx="742950" cy="571500"/>
              <a:chOff x="3086100" y="1657350"/>
              <a:chExt cx="742950" cy="571500"/>
            </a:xfrm>
          </p:grpSpPr>
          <p:pic>
            <p:nvPicPr>
              <p:cNvPr id="118811" name="Picture 7" descr="C:\Users\t-rohanm\AppData\Local\Microsoft\Windows\Temporary Internet Files\Content.IE5\2Q0H0UOW\MCj0440388000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6100" y="16573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Rectangle 81"/>
              <p:cNvSpPr/>
              <p:nvPr/>
            </p:nvSpPr>
            <p:spPr>
              <a:xfrm>
                <a:off x="3657600" y="1885950"/>
                <a:ext cx="171450" cy="1714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a:latin typeface="Calibri" charset="0"/>
                  <a:ea typeface="Calibri" charset="0"/>
                  <a:cs typeface="Calibri" charset="0"/>
                </a:endParaRPr>
              </a:p>
            </p:txBody>
          </p:sp>
        </p:grpSp>
      </p:grpSp>
      <p:sp>
        <p:nvSpPr>
          <p:cNvPr id="79" name="Explosion 2 78"/>
          <p:cNvSpPr/>
          <p:nvPr/>
        </p:nvSpPr>
        <p:spPr>
          <a:xfrm>
            <a:off x="457200" y="3371850"/>
            <a:ext cx="4914900" cy="1828800"/>
          </a:xfrm>
          <a:prstGeom prst="irregularSeal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FF0000"/>
                </a:solidFill>
                <a:latin typeface="Calibri" charset="0"/>
                <a:ea typeface="Calibri" charset="0"/>
                <a:cs typeface="Calibri" charset="0"/>
              </a:rPr>
              <a:t>More Spectrum</a:t>
            </a:r>
          </a:p>
        </p:txBody>
      </p:sp>
      <p:sp>
        <p:nvSpPr>
          <p:cNvPr id="83" name="Explosion 1 82"/>
          <p:cNvSpPr/>
          <p:nvPr/>
        </p:nvSpPr>
        <p:spPr>
          <a:xfrm>
            <a:off x="685800" y="5257800"/>
            <a:ext cx="3886200" cy="1600200"/>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FF0000"/>
                </a:solidFill>
                <a:latin typeface="Calibri" charset="0"/>
                <a:ea typeface="Calibri" charset="0"/>
                <a:cs typeface="Calibri" charset="0"/>
              </a:rPr>
              <a:t>Longer Range</a:t>
            </a:r>
          </a:p>
        </p:txBody>
      </p:sp>
      <p:sp>
        <p:nvSpPr>
          <p:cNvPr id="40" name="TextBox 39"/>
          <p:cNvSpPr txBox="1">
            <a:spLocks noChangeArrowheads="1"/>
          </p:cNvSpPr>
          <p:nvPr/>
        </p:nvSpPr>
        <p:spPr bwMode="auto">
          <a:xfrm>
            <a:off x="2743200" y="3371850"/>
            <a:ext cx="20469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b="1">
                <a:latin typeface="Calibri" charset="0"/>
                <a:ea typeface="Calibri" charset="0"/>
                <a:cs typeface="Calibri" charset="0"/>
              </a:rPr>
              <a:t>Up to 3x of 802.11g</a:t>
            </a:r>
          </a:p>
        </p:txBody>
      </p:sp>
      <p:sp>
        <p:nvSpPr>
          <p:cNvPr id="42" name="TextBox 41"/>
          <p:cNvSpPr txBox="1">
            <a:spLocks noChangeArrowheads="1"/>
          </p:cNvSpPr>
          <p:nvPr/>
        </p:nvSpPr>
        <p:spPr bwMode="auto">
          <a:xfrm>
            <a:off x="3371850" y="6115050"/>
            <a:ext cx="3600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i="1">
                <a:solidFill>
                  <a:schemeClr val="tx2"/>
                </a:solidFill>
                <a:latin typeface="Calibri" charset="0"/>
                <a:ea typeface="Calibri" charset="0"/>
                <a:cs typeface="Calibri" charset="0"/>
              </a:rPr>
              <a:t>at least </a:t>
            </a:r>
            <a:r>
              <a:rPr lang="en-US" altLang="en-US" sz="2000" b="1">
                <a:solidFill>
                  <a:schemeClr val="tx2"/>
                </a:solidFill>
                <a:latin typeface="Calibri" charset="0"/>
                <a:ea typeface="Calibri" charset="0"/>
                <a:cs typeface="Calibri" charset="0"/>
              </a:rPr>
              <a:t>3 - 4x of Wi-Fi</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grpId="0" nodeType="withEffect">
                                  <p:stCondLst>
                                    <p:cond delay="0"/>
                                  </p:stCondLst>
                                  <p:childTnLst>
                                    <p:set>
                                      <p:cBhvr rctx="PPT">
                                        <p:cTn id="6" dur="indefinite"/>
                                        <p:tgtEl>
                                          <p:spTgt spid="8"/>
                                        </p:tgtEl>
                                        <p:attrNameLst>
                                          <p:attrName>style.opacity</p:attrName>
                                        </p:attrNameLst>
                                      </p:cBhvr>
                                      <p:to>
                                        <p:strVal val="0.2"/>
                                      </p:to>
                                    </p:set>
                                    <p:animEffect filter="image" prLst="opacity: 0.2">
                                      <p:cBhvr rctx="IE">
                                        <p:cTn id="7" dur="indefinite"/>
                                        <p:tgtEl>
                                          <p:spTgt spid="8"/>
                                        </p:tgtEl>
                                      </p:cBhvr>
                                    </p:animEffect>
                                  </p:childTnLst>
                                </p:cTn>
                              </p:par>
                              <p:par>
                                <p:cTn id="8" presetID="9" presetClass="emph" presetSubtype="0" grpId="0" nodeType="withEffect">
                                  <p:stCondLst>
                                    <p:cond delay="0"/>
                                  </p:stCondLst>
                                  <p:childTnLst>
                                    <p:set>
                                      <p:cBhvr rctx="PPT">
                                        <p:cTn id="9" dur="indefinite"/>
                                        <p:tgtEl>
                                          <p:spTgt spid="49"/>
                                        </p:tgtEl>
                                        <p:attrNameLst>
                                          <p:attrName>style.opacity</p:attrName>
                                        </p:attrNameLst>
                                      </p:cBhvr>
                                      <p:to>
                                        <p:strVal val="0.2"/>
                                      </p:to>
                                    </p:set>
                                    <p:animEffect filter="image" prLst="opacity: 0.2">
                                      <p:cBhvr rctx="IE">
                                        <p:cTn id="10" dur="indefinite"/>
                                        <p:tgtEl>
                                          <p:spTgt spid="49"/>
                                        </p:tgtEl>
                                      </p:cBhvr>
                                    </p:animEffect>
                                  </p:childTnLst>
                                </p:cTn>
                              </p:par>
                              <p:par>
                                <p:cTn id="11" presetID="9" presetClass="emph" presetSubtype="0" nodeType="withEffect">
                                  <p:stCondLst>
                                    <p:cond delay="0"/>
                                  </p:stCondLst>
                                  <p:childTnLst>
                                    <p:set>
                                      <p:cBhvr rctx="PPT">
                                        <p:cTn id="12" dur="indefinite"/>
                                        <p:tgtEl>
                                          <p:spTgt spid="7"/>
                                        </p:tgtEl>
                                        <p:attrNameLst>
                                          <p:attrName>style.opacity</p:attrName>
                                        </p:attrNameLst>
                                      </p:cBhvr>
                                      <p:to>
                                        <p:strVal val="0.2"/>
                                      </p:to>
                                    </p:set>
                                    <p:animEffect filter="image" prLst="opacity: 0.2">
                                      <p:cBhvr rctx="IE">
                                        <p:cTn id="13" dur="indefinite"/>
                                        <p:tgtEl>
                                          <p:spTgt spid="7"/>
                                        </p:tgtEl>
                                      </p:cBhvr>
                                    </p:animEffect>
                                  </p:childTnLst>
                                </p:cTn>
                              </p:par>
                              <p:par>
                                <p:cTn id="14" presetID="9" presetClass="emph" presetSubtype="0" grpId="0" nodeType="withEffect">
                                  <p:stCondLst>
                                    <p:cond delay="0"/>
                                  </p:stCondLst>
                                  <p:childTnLst>
                                    <p:set>
                                      <p:cBhvr rctx="PPT">
                                        <p:cTn id="15" dur="indefinite"/>
                                        <p:tgtEl>
                                          <p:spTgt spid="51"/>
                                        </p:tgtEl>
                                        <p:attrNameLst>
                                          <p:attrName>style.opacity</p:attrName>
                                        </p:attrNameLst>
                                      </p:cBhvr>
                                      <p:to>
                                        <p:strVal val="0.2"/>
                                      </p:to>
                                    </p:set>
                                    <p:animEffect filter="image" prLst="opacity: 0.2">
                                      <p:cBhvr rctx="IE">
                                        <p:cTn id="16" dur="indefinite"/>
                                        <p:tgtEl>
                                          <p:spTgt spid="51"/>
                                        </p:tgtEl>
                                      </p:cBhvr>
                                    </p:animEffect>
                                  </p:childTnLst>
                                </p:cTn>
                              </p:par>
                              <p:par>
                                <p:cTn id="17" presetID="9" presetClass="emph" presetSubtype="0" grpId="0" nodeType="withEffect">
                                  <p:stCondLst>
                                    <p:cond delay="0"/>
                                  </p:stCondLst>
                                  <p:childTnLst>
                                    <p:set>
                                      <p:cBhvr rctx="PPT">
                                        <p:cTn id="18" dur="indefinite"/>
                                        <p:tgtEl>
                                          <p:spTgt spid="59"/>
                                        </p:tgtEl>
                                        <p:attrNameLst>
                                          <p:attrName>style.opacity</p:attrName>
                                        </p:attrNameLst>
                                      </p:cBhvr>
                                      <p:to>
                                        <p:strVal val="0.2"/>
                                      </p:to>
                                    </p:set>
                                    <p:animEffect filter="image" prLst="opacity: 0.2">
                                      <p:cBhvr rctx="IE">
                                        <p:cTn id="19" dur="indefinite"/>
                                        <p:tgtEl>
                                          <p:spTgt spid="59"/>
                                        </p:tgtEl>
                                      </p:cBhvr>
                                    </p:animEffect>
                                  </p:childTnLst>
                                </p:cTn>
                              </p:par>
                              <p:par>
                                <p:cTn id="20" presetID="9" presetClass="emph" presetSubtype="0" grpId="0" nodeType="withEffect">
                                  <p:stCondLst>
                                    <p:cond delay="0"/>
                                  </p:stCondLst>
                                  <p:childTnLst>
                                    <p:set>
                                      <p:cBhvr rctx="PPT">
                                        <p:cTn id="21" dur="indefinite"/>
                                        <p:tgtEl>
                                          <p:spTgt spid="61"/>
                                        </p:tgtEl>
                                        <p:attrNameLst>
                                          <p:attrName>style.opacity</p:attrName>
                                        </p:attrNameLst>
                                      </p:cBhvr>
                                      <p:to>
                                        <p:strVal val="0.2"/>
                                      </p:to>
                                    </p:set>
                                    <p:animEffect filter="image" prLst="opacity: 0.2">
                                      <p:cBhvr rctx="IE">
                                        <p:cTn id="22" dur="indefinite"/>
                                        <p:tgtEl>
                                          <p:spTgt spid="61"/>
                                        </p:tgtEl>
                                      </p:cBhvr>
                                    </p:animEffect>
                                  </p:childTnLst>
                                </p:cTn>
                              </p:par>
                              <p:par>
                                <p:cTn id="23" presetID="9" presetClass="emph" presetSubtype="0" grpId="0" nodeType="withEffect">
                                  <p:stCondLst>
                                    <p:cond delay="0"/>
                                  </p:stCondLst>
                                  <p:childTnLst>
                                    <p:set>
                                      <p:cBhvr rctx="PPT">
                                        <p:cTn id="24" dur="indefinite"/>
                                        <p:tgtEl>
                                          <p:spTgt spid="62"/>
                                        </p:tgtEl>
                                        <p:attrNameLst>
                                          <p:attrName>style.opacity</p:attrName>
                                        </p:attrNameLst>
                                      </p:cBhvr>
                                      <p:to>
                                        <p:strVal val="0.2"/>
                                      </p:to>
                                    </p:set>
                                    <p:animEffect filter="image" prLst="opacity: 0.2">
                                      <p:cBhvr rctx="IE">
                                        <p:cTn id="25" dur="indefinite"/>
                                        <p:tgtEl>
                                          <p:spTgt spid="6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9"/>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9" grpId="0" animBg="1"/>
      <p:bldP spid="51" grpId="0"/>
      <p:bldP spid="59" grpId="0"/>
      <p:bldP spid="61" grpId="0"/>
      <p:bldP spid="62" grpId="0"/>
      <p:bldP spid="79" grpId="0" animBg="1"/>
      <p:bldP spid="83" grpId="0" animBg="1"/>
      <p:bldP spid="40" grpId="0"/>
      <p:bldP spid="4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p:txBody>
          <a:bodyPr/>
          <a:lstStyle/>
          <a:p>
            <a:r>
              <a:rPr lang="en-US" altLang="en-US"/>
              <a:t>White Spaces Spectrum Availability</a:t>
            </a:r>
          </a:p>
        </p:txBody>
      </p:sp>
      <p:sp>
        <p:nvSpPr>
          <p:cNvPr id="120834" name="Content Placeholder 2"/>
          <p:cNvSpPr>
            <a:spLocks noGrp="1"/>
          </p:cNvSpPr>
          <p:nvPr>
            <p:ph sz="half" idx="2"/>
          </p:nvPr>
        </p:nvSpPr>
        <p:spPr>
          <a:xfrm>
            <a:off x="5791200" y="1219200"/>
            <a:ext cx="3352800" cy="3810000"/>
          </a:xfrm>
          <a:solidFill>
            <a:schemeClr val="bg2"/>
          </a:solidFill>
          <a:ln>
            <a:solidFill>
              <a:schemeClr val="tx1"/>
            </a:solidFill>
            <a:miter lim="800000"/>
            <a:headEnd/>
            <a:tailEnd/>
          </a:ln>
        </p:spPr>
        <p:txBody>
          <a:bodyPr/>
          <a:lstStyle/>
          <a:p>
            <a:pPr algn="ctr">
              <a:buFontTx/>
              <a:buNone/>
            </a:pPr>
            <a:r>
              <a:rPr lang="en-US" altLang="en-US" sz="1800" b="1" u="sng"/>
              <a:t>Differences from ISM(Wi-Fi)</a:t>
            </a:r>
          </a:p>
        </p:txBody>
      </p:sp>
      <p:sp>
        <p:nvSpPr>
          <p:cNvPr id="12083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06AC4C6A-7C4A-5841-9B55-61B47DD60227}" type="slidenum">
              <a:rPr lang="en-US" altLang="en-US" sz="1200">
                <a:solidFill>
                  <a:schemeClr val="tx2"/>
                </a:solidFill>
                <a:latin typeface="Arial Narrow" charset="0"/>
              </a:rPr>
              <a:pPr eaLnBrk="1" hangingPunct="1"/>
              <a:t>59</a:t>
            </a:fld>
            <a:endParaRPr lang="en-US" altLang="en-US" sz="1200">
              <a:solidFill>
                <a:schemeClr val="tx2"/>
              </a:solidFill>
              <a:latin typeface="Arial Narrow" charset="0"/>
            </a:endParaRPr>
          </a:p>
        </p:txBody>
      </p:sp>
      <p:pic>
        <p:nvPicPr>
          <p:cNvPr id="5" name="Picture 4" descr="C:\Users\t-rohanm\AppData\Local\Microsoft\Windows\Temporary Internet Files\Content.IE5\JHS5IGSZ\MCj04241920000[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3300" y="2735263"/>
            <a:ext cx="97155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11954226271169522330transmission_tower_ante_01_svg_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2900" y="2457450"/>
            <a:ext cx="974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5807075" y="2030413"/>
            <a:ext cx="1658938"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800" b="1">
                <a:solidFill>
                  <a:srgbClr val="FF0000"/>
                </a:solidFill>
              </a:rPr>
              <a:t>Fragmentation</a:t>
            </a:r>
          </a:p>
        </p:txBody>
      </p:sp>
      <p:grpSp>
        <p:nvGrpSpPr>
          <p:cNvPr id="2" name="Group 66"/>
          <p:cNvGrpSpPr>
            <a:grpSpLocks/>
          </p:cNvGrpSpPr>
          <p:nvPr/>
        </p:nvGrpSpPr>
        <p:grpSpPr bwMode="auto">
          <a:xfrm>
            <a:off x="6115050" y="2343150"/>
            <a:ext cx="2695575" cy="354013"/>
            <a:chOff x="6115050" y="2343150"/>
            <a:chExt cx="2694999" cy="353943"/>
          </a:xfrm>
        </p:grpSpPr>
        <p:grpSp>
          <p:nvGrpSpPr>
            <p:cNvPr id="120872" name="Group 20"/>
            <p:cNvGrpSpPr>
              <a:grpSpLocks/>
            </p:cNvGrpSpPr>
            <p:nvPr/>
          </p:nvGrpSpPr>
          <p:grpSpPr bwMode="auto">
            <a:xfrm>
              <a:off x="6115050" y="2343150"/>
              <a:ext cx="369027" cy="228601"/>
              <a:chOff x="6774723" y="3771899"/>
              <a:chExt cx="531768" cy="400051"/>
            </a:xfrm>
          </p:grpSpPr>
          <p:cxnSp>
            <p:nvCxnSpPr>
              <p:cNvPr id="16" name="Straight Arrow Connector 15"/>
              <p:cNvCxnSpPr/>
              <p:nvPr/>
            </p:nvCxnSpPr>
            <p:spPr>
              <a:xfrm>
                <a:off x="6774723" y="4171870"/>
                <a:ext cx="532895"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597609" y="3971884"/>
                <a:ext cx="39997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0873" name="TextBox 21"/>
            <p:cNvSpPr txBox="1">
              <a:spLocks noChangeArrowheads="1"/>
            </p:cNvSpPr>
            <p:nvPr/>
          </p:nvSpPr>
          <p:spPr bwMode="auto">
            <a:xfrm>
              <a:off x="6463766" y="2343150"/>
              <a:ext cx="2346283" cy="35394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700" b="1">
                  <a:solidFill>
                    <a:schemeClr val="accent1"/>
                  </a:solidFill>
                </a:rPr>
                <a:t>Variable channel widths</a:t>
              </a:r>
            </a:p>
          </p:txBody>
        </p:sp>
      </p:grpSp>
      <p:sp>
        <p:nvSpPr>
          <p:cNvPr id="30" name="Rectangle 29"/>
          <p:cNvSpPr/>
          <p:nvPr/>
        </p:nvSpPr>
        <p:spPr>
          <a:xfrm>
            <a:off x="114300" y="3771900"/>
            <a:ext cx="1714500" cy="865188"/>
          </a:xfrm>
          <a:prstGeom prst="rect">
            <a:avLst/>
          </a:prstGeom>
          <a:solidFill>
            <a:schemeClr val="bg1"/>
          </a:solidFill>
          <a:ln>
            <a:solidFill>
              <a:schemeClr val="tx1"/>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a:p>
        </p:txBody>
      </p:sp>
      <p:sp>
        <p:nvSpPr>
          <p:cNvPr id="31" name="Rectangle 30"/>
          <p:cNvSpPr/>
          <p:nvPr/>
        </p:nvSpPr>
        <p:spPr>
          <a:xfrm>
            <a:off x="114300" y="3771900"/>
            <a:ext cx="342900" cy="865188"/>
          </a:xfrm>
          <a:prstGeom prst="rect">
            <a:avLst/>
          </a:prstGeom>
          <a:solidFill>
            <a:srgbClr val="FF0000"/>
          </a:solidFill>
          <a:ln>
            <a:solidFill>
              <a:schemeClr val="accent2"/>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32" name="Rectangle 31"/>
          <p:cNvSpPr/>
          <p:nvPr/>
        </p:nvSpPr>
        <p:spPr>
          <a:xfrm>
            <a:off x="457200" y="3771900"/>
            <a:ext cx="342900" cy="865188"/>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33" name="Rectangle 32"/>
          <p:cNvSpPr/>
          <p:nvPr/>
        </p:nvSpPr>
        <p:spPr>
          <a:xfrm>
            <a:off x="800100" y="3771900"/>
            <a:ext cx="342900" cy="865188"/>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34" name="Rectangle 33"/>
          <p:cNvSpPr/>
          <p:nvPr/>
        </p:nvSpPr>
        <p:spPr>
          <a:xfrm>
            <a:off x="1143000" y="3771900"/>
            <a:ext cx="342900" cy="865188"/>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37" name="Rectangle 36"/>
          <p:cNvSpPr/>
          <p:nvPr/>
        </p:nvSpPr>
        <p:spPr>
          <a:xfrm>
            <a:off x="3143250" y="3763963"/>
            <a:ext cx="1714500" cy="865187"/>
          </a:xfrm>
          <a:prstGeom prst="rect">
            <a:avLst/>
          </a:prstGeom>
          <a:solidFill>
            <a:schemeClr val="bg1"/>
          </a:solidFill>
          <a:ln>
            <a:solidFill>
              <a:schemeClr val="tx1"/>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a:p>
        </p:txBody>
      </p:sp>
      <p:sp>
        <p:nvSpPr>
          <p:cNvPr id="38" name="Rectangle 37"/>
          <p:cNvSpPr/>
          <p:nvPr/>
        </p:nvSpPr>
        <p:spPr>
          <a:xfrm>
            <a:off x="3143250" y="3763963"/>
            <a:ext cx="342900" cy="865187"/>
          </a:xfrm>
          <a:prstGeom prst="rect">
            <a:avLst/>
          </a:prstGeom>
          <a:solidFill>
            <a:srgbClr val="FF0000"/>
          </a:solidFill>
          <a:ln>
            <a:solidFill>
              <a:schemeClr val="accent2"/>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39" name="Rectangle 38"/>
          <p:cNvSpPr/>
          <p:nvPr/>
        </p:nvSpPr>
        <p:spPr>
          <a:xfrm>
            <a:off x="4522788" y="3763963"/>
            <a:ext cx="342900" cy="865187"/>
          </a:xfrm>
          <a:prstGeom prst="rect">
            <a:avLst/>
          </a:prstGeom>
          <a:no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40" name="Rectangle 39"/>
          <p:cNvSpPr/>
          <p:nvPr/>
        </p:nvSpPr>
        <p:spPr>
          <a:xfrm>
            <a:off x="3486150" y="3763963"/>
            <a:ext cx="342900" cy="865187"/>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41" name="Rectangle 40"/>
          <p:cNvSpPr/>
          <p:nvPr/>
        </p:nvSpPr>
        <p:spPr>
          <a:xfrm>
            <a:off x="3829050" y="3763963"/>
            <a:ext cx="342900" cy="865187"/>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42" name="Rectangle 41"/>
          <p:cNvSpPr/>
          <p:nvPr/>
        </p:nvSpPr>
        <p:spPr>
          <a:xfrm>
            <a:off x="4171950" y="3763963"/>
            <a:ext cx="342900" cy="865187"/>
          </a:xfrm>
          <a:prstGeom prst="rect">
            <a:avLst/>
          </a:prstGeom>
          <a:solidFill>
            <a:srgbClr val="FF0000"/>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43" name="Rectangle 42"/>
          <p:cNvSpPr/>
          <p:nvPr/>
        </p:nvSpPr>
        <p:spPr>
          <a:xfrm>
            <a:off x="4514850" y="3714750"/>
            <a:ext cx="342900" cy="971550"/>
          </a:xfrm>
          <a:prstGeom prst="rect">
            <a:avLst/>
          </a:prstGeom>
          <a:solidFill>
            <a:schemeClr val="accent3">
              <a:lumMod val="20000"/>
              <a:lumOff val="80000"/>
            </a:schemeClr>
          </a:solidFill>
          <a:ln w="635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Rectangle 60"/>
          <p:cNvSpPr/>
          <p:nvPr/>
        </p:nvSpPr>
        <p:spPr>
          <a:xfrm>
            <a:off x="3486150" y="3714750"/>
            <a:ext cx="685800" cy="971550"/>
          </a:xfrm>
          <a:prstGeom prst="rect">
            <a:avLst/>
          </a:prstGeom>
          <a:solidFill>
            <a:schemeClr val="accent3">
              <a:lumMod val="20000"/>
              <a:lumOff val="80000"/>
            </a:schemeClr>
          </a:solidFill>
          <a:ln w="635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Rectangle 61"/>
          <p:cNvSpPr/>
          <p:nvPr/>
        </p:nvSpPr>
        <p:spPr>
          <a:xfrm>
            <a:off x="457200" y="3714750"/>
            <a:ext cx="1371600" cy="971550"/>
          </a:xfrm>
          <a:prstGeom prst="rect">
            <a:avLst/>
          </a:prstGeom>
          <a:solidFill>
            <a:schemeClr val="accent3">
              <a:lumMod val="20000"/>
              <a:lumOff val="80000"/>
            </a:schemeClr>
          </a:solidFill>
          <a:ln w="635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 name="Group 77"/>
          <p:cNvGrpSpPr>
            <a:grpSpLocks/>
          </p:cNvGrpSpPr>
          <p:nvPr/>
        </p:nvGrpSpPr>
        <p:grpSpPr bwMode="auto">
          <a:xfrm>
            <a:off x="3168650" y="4002088"/>
            <a:ext cx="1671638" cy="465137"/>
            <a:chOff x="5829300" y="4000500"/>
            <a:chExt cx="1672555" cy="466130"/>
          </a:xfrm>
        </p:grpSpPr>
        <p:sp>
          <p:nvSpPr>
            <p:cNvPr id="120867" name="TextBox 55"/>
            <p:cNvSpPr txBox="1">
              <a:spLocks noChangeArrowheads="1"/>
            </p:cNvSpPr>
            <p:nvPr/>
          </p:nvSpPr>
          <p:spPr bwMode="auto">
            <a:xfrm>
              <a:off x="5829300" y="4000500"/>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1</a:t>
              </a:r>
            </a:p>
          </p:txBody>
        </p:sp>
        <p:sp>
          <p:nvSpPr>
            <p:cNvPr id="120868" name="TextBox 56"/>
            <p:cNvSpPr txBox="1">
              <a:spLocks noChangeArrowheads="1"/>
            </p:cNvSpPr>
            <p:nvPr/>
          </p:nvSpPr>
          <p:spPr bwMode="auto">
            <a:xfrm>
              <a:off x="6172200" y="400496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2</a:t>
              </a:r>
            </a:p>
          </p:txBody>
        </p:sp>
        <p:sp>
          <p:nvSpPr>
            <p:cNvPr id="120869" name="TextBox 57"/>
            <p:cNvSpPr txBox="1">
              <a:spLocks noChangeArrowheads="1"/>
            </p:cNvSpPr>
            <p:nvPr/>
          </p:nvSpPr>
          <p:spPr bwMode="auto">
            <a:xfrm>
              <a:off x="6540267" y="400496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3</a:t>
              </a:r>
            </a:p>
          </p:txBody>
        </p:sp>
        <p:sp>
          <p:nvSpPr>
            <p:cNvPr id="120870" name="TextBox 58"/>
            <p:cNvSpPr txBox="1">
              <a:spLocks noChangeArrowheads="1"/>
            </p:cNvSpPr>
            <p:nvPr/>
          </p:nvSpPr>
          <p:spPr bwMode="auto">
            <a:xfrm>
              <a:off x="6858000" y="400496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4</a:t>
              </a:r>
            </a:p>
          </p:txBody>
        </p:sp>
        <p:sp>
          <p:nvSpPr>
            <p:cNvPr id="120871" name="TextBox 59"/>
            <p:cNvSpPr txBox="1">
              <a:spLocks noChangeArrowheads="1"/>
            </p:cNvSpPr>
            <p:nvPr/>
          </p:nvSpPr>
          <p:spPr bwMode="auto">
            <a:xfrm>
              <a:off x="7216105" y="400496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5</a:t>
              </a:r>
            </a:p>
          </p:txBody>
        </p:sp>
      </p:grpSp>
      <p:grpSp>
        <p:nvGrpSpPr>
          <p:cNvPr id="7" name="Group 76"/>
          <p:cNvGrpSpPr>
            <a:grpSpLocks/>
          </p:cNvGrpSpPr>
          <p:nvPr/>
        </p:nvGrpSpPr>
        <p:grpSpPr bwMode="auto">
          <a:xfrm>
            <a:off x="122238" y="4017963"/>
            <a:ext cx="1673225" cy="465137"/>
            <a:chOff x="1314450" y="3991570"/>
            <a:chExt cx="1672555" cy="466130"/>
          </a:xfrm>
        </p:grpSpPr>
        <p:sp>
          <p:nvSpPr>
            <p:cNvPr id="120862" name="TextBox 49"/>
            <p:cNvSpPr txBox="1">
              <a:spLocks noChangeArrowheads="1"/>
            </p:cNvSpPr>
            <p:nvPr/>
          </p:nvSpPr>
          <p:spPr bwMode="auto">
            <a:xfrm>
              <a:off x="1314450" y="3991570"/>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1</a:t>
              </a:r>
            </a:p>
          </p:txBody>
        </p:sp>
        <p:sp>
          <p:nvSpPr>
            <p:cNvPr id="120863" name="TextBox 50"/>
            <p:cNvSpPr txBox="1">
              <a:spLocks noChangeArrowheads="1"/>
            </p:cNvSpPr>
            <p:nvPr/>
          </p:nvSpPr>
          <p:spPr bwMode="auto">
            <a:xfrm>
              <a:off x="1657350" y="399603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2</a:t>
              </a:r>
            </a:p>
          </p:txBody>
        </p:sp>
        <p:sp>
          <p:nvSpPr>
            <p:cNvPr id="120864" name="TextBox 51"/>
            <p:cNvSpPr txBox="1">
              <a:spLocks noChangeArrowheads="1"/>
            </p:cNvSpPr>
            <p:nvPr/>
          </p:nvSpPr>
          <p:spPr bwMode="auto">
            <a:xfrm>
              <a:off x="2025417" y="399603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3</a:t>
              </a:r>
            </a:p>
          </p:txBody>
        </p:sp>
        <p:sp>
          <p:nvSpPr>
            <p:cNvPr id="120865" name="TextBox 52"/>
            <p:cNvSpPr txBox="1">
              <a:spLocks noChangeArrowheads="1"/>
            </p:cNvSpPr>
            <p:nvPr/>
          </p:nvSpPr>
          <p:spPr bwMode="auto">
            <a:xfrm>
              <a:off x="2343150" y="399603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4</a:t>
              </a:r>
            </a:p>
          </p:txBody>
        </p:sp>
        <p:sp>
          <p:nvSpPr>
            <p:cNvPr id="120866" name="TextBox 53"/>
            <p:cNvSpPr txBox="1">
              <a:spLocks noChangeArrowheads="1"/>
            </p:cNvSpPr>
            <p:nvPr/>
          </p:nvSpPr>
          <p:spPr bwMode="auto">
            <a:xfrm>
              <a:off x="2701255" y="399603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5</a:t>
              </a:r>
            </a:p>
          </p:txBody>
        </p:sp>
      </p:grpSp>
      <p:sp>
        <p:nvSpPr>
          <p:cNvPr id="64" name="Rectangle 63"/>
          <p:cNvSpPr/>
          <p:nvPr/>
        </p:nvSpPr>
        <p:spPr>
          <a:xfrm>
            <a:off x="342900" y="5486400"/>
            <a:ext cx="3543300"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rgbClr val="FF0000"/>
                </a:solidFill>
              </a:rPr>
              <a:t>Each TV Channel is 6 MHz wide</a:t>
            </a:r>
          </a:p>
        </p:txBody>
      </p:sp>
      <p:sp>
        <p:nvSpPr>
          <p:cNvPr id="65" name="Rectangle 64"/>
          <p:cNvSpPr/>
          <p:nvPr/>
        </p:nvSpPr>
        <p:spPr>
          <a:xfrm>
            <a:off x="3714750" y="5486400"/>
            <a:ext cx="5143500"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a:solidFill>
                  <a:srgbClr val="FF0000"/>
                </a:solidFill>
                <a:ea typeface="ＭＳ Ｐゴシック" charset="0"/>
                <a:cs typeface="ＭＳ Ｐゴシック" charset="0"/>
                <a:sym typeface="Symbol" charset="0"/>
              </a:rPr>
              <a:t>  Use multiple channels for more bandwidth</a:t>
            </a:r>
            <a:endParaRPr lang="en-US" sz="1600" b="1">
              <a:solidFill>
                <a:srgbClr val="FF0000"/>
              </a:solidFill>
              <a:ea typeface="ＭＳ Ｐゴシック" charset="0"/>
              <a:cs typeface="ＭＳ Ｐゴシック" charset="0"/>
            </a:endParaRPr>
          </a:p>
        </p:txBody>
      </p:sp>
      <p:sp>
        <p:nvSpPr>
          <p:cNvPr id="66" name="Rectangle 65"/>
          <p:cNvSpPr/>
          <p:nvPr/>
        </p:nvSpPr>
        <p:spPr>
          <a:xfrm>
            <a:off x="3028950" y="5486400"/>
            <a:ext cx="2971800"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a:solidFill>
                  <a:srgbClr val="FF0000"/>
                </a:solidFill>
                <a:ea typeface="ＭＳ Ｐゴシック" charset="0"/>
                <a:cs typeface="ＭＳ Ｐゴシック" charset="0"/>
                <a:sym typeface="Symbol" charset="0"/>
              </a:rPr>
              <a:t>Spectrum is Fragmented</a:t>
            </a:r>
            <a:endParaRPr lang="en-US" sz="1600" b="1">
              <a:solidFill>
                <a:srgbClr val="FF0000"/>
              </a:solidFill>
              <a:ea typeface="ＭＳ Ｐゴシック" charset="0"/>
              <a:cs typeface="ＭＳ Ｐゴシック" charset="0"/>
            </a:endParaRPr>
          </a:p>
        </p:txBody>
      </p:sp>
      <p:grpSp>
        <p:nvGrpSpPr>
          <p:cNvPr id="9" name="Group 70"/>
          <p:cNvGrpSpPr>
            <a:grpSpLocks/>
          </p:cNvGrpSpPr>
          <p:nvPr/>
        </p:nvGrpSpPr>
        <p:grpSpPr bwMode="auto">
          <a:xfrm>
            <a:off x="114300" y="1143000"/>
            <a:ext cx="5372100" cy="4286250"/>
            <a:chOff x="1828800" y="4800600"/>
            <a:chExt cx="6000750" cy="4572000"/>
          </a:xfrm>
        </p:grpSpPr>
        <p:sp>
          <p:nvSpPr>
            <p:cNvPr id="69" name="Rectangle 68"/>
            <p:cNvSpPr/>
            <p:nvPr/>
          </p:nvSpPr>
          <p:spPr>
            <a:xfrm>
              <a:off x="3029305" y="5200227"/>
              <a:ext cx="1370738" cy="3373120"/>
            </a:xfrm>
            <a:prstGeom prst="rect">
              <a:avLst/>
            </a:prstGeom>
            <a:solidFill>
              <a:srgbClr val="FFFF00"/>
            </a:solid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68" name="Chart 67"/>
            <p:cNvGraphicFramePr/>
            <p:nvPr/>
          </p:nvGraphicFramePr>
          <p:xfrm>
            <a:off x="1828800" y="4800600"/>
            <a:ext cx="6000750" cy="4572000"/>
          </p:xfrm>
          <a:graphic>
            <a:graphicData uri="http://schemas.openxmlformats.org/drawingml/2006/chart">
              <c:chart xmlns:c="http://schemas.openxmlformats.org/drawingml/2006/chart" xmlns:r="http://schemas.openxmlformats.org/officeDocument/2006/relationships" r:id="rId6"/>
            </a:graphicData>
          </a:graphic>
        </p:graphicFrame>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mph" presetSubtype="0" nodeType="clickEffect">
                                  <p:stCondLst>
                                    <p:cond delay="0"/>
                                  </p:stCondLst>
                                  <p:childTnLst>
                                    <p:set>
                                      <p:cBhvr rctx="PPT">
                                        <p:cTn id="20" dur="indefinite"/>
                                        <p:tgtEl>
                                          <p:spTgt spid="5"/>
                                        </p:tgtEl>
                                        <p:attrNameLst>
                                          <p:attrName>style.opacity</p:attrName>
                                        </p:attrNameLst>
                                      </p:cBhvr>
                                      <p:to>
                                        <p:strVal val="0.04"/>
                                      </p:to>
                                    </p:set>
                                    <p:animEffect filter="image" prLst="opacity: 0.04">
                                      <p:cBhvr rctx="IE">
                                        <p:cTn id="21" dur="indefinite"/>
                                        <p:tgtEl>
                                          <p:spTgt spid="5"/>
                                        </p:tgtEl>
                                      </p:cBhvr>
                                    </p:animEffect>
                                  </p:childTnLst>
                                </p:cTn>
                              </p:par>
                              <p:par>
                                <p:cTn id="22" presetID="9" presetClass="emph" presetSubtype="0" nodeType="withEffect">
                                  <p:stCondLst>
                                    <p:cond delay="0"/>
                                  </p:stCondLst>
                                  <p:childTnLst>
                                    <p:set>
                                      <p:cBhvr rctx="PPT">
                                        <p:cTn id="23" dur="indefinite"/>
                                        <p:tgtEl>
                                          <p:spTgt spid="6"/>
                                        </p:tgtEl>
                                        <p:attrNameLst>
                                          <p:attrName>style.opacity</p:attrName>
                                        </p:attrNameLst>
                                      </p:cBhvr>
                                      <p:to>
                                        <p:strVal val="0.04"/>
                                      </p:to>
                                    </p:set>
                                    <p:animEffect filter="image" prLst="opacity: 0.04">
                                      <p:cBhvr rctx="IE">
                                        <p:cTn id="24" dur="indefinite"/>
                                        <p:tgtEl>
                                          <p:spTgt spid="6"/>
                                        </p:tgtEl>
                                      </p:cBhvr>
                                    </p:animEffect>
                                  </p:childTnLst>
                                </p:cTn>
                              </p:par>
                              <p:par>
                                <p:cTn id="25" presetID="9" presetClass="emph" presetSubtype="0" grpId="0" nodeType="withEffect">
                                  <p:stCondLst>
                                    <p:cond delay="0"/>
                                  </p:stCondLst>
                                  <p:childTnLst>
                                    <p:set>
                                      <p:cBhvr rctx="PPT">
                                        <p:cTn id="26" dur="indefinite"/>
                                        <p:tgtEl>
                                          <p:spTgt spid="30"/>
                                        </p:tgtEl>
                                        <p:attrNameLst>
                                          <p:attrName>style.opacity</p:attrName>
                                        </p:attrNameLst>
                                      </p:cBhvr>
                                      <p:to>
                                        <p:strVal val="0.04"/>
                                      </p:to>
                                    </p:set>
                                    <p:animEffect filter="image" prLst="opacity: 0.04">
                                      <p:cBhvr rctx="IE">
                                        <p:cTn id="27" dur="indefinite"/>
                                        <p:tgtEl>
                                          <p:spTgt spid="30"/>
                                        </p:tgtEl>
                                      </p:cBhvr>
                                    </p:animEffect>
                                  </p:childTnLst>
                                </p:cTn>
                              </p:par>
                              <p:par>
                                <p:cTn id="28" presetID="9" presetClass="emph" presetSubtype="0" grpId="0" nodeType="withEffect">
                                  <p:stCondLst>
                                    <p:cond delay="0"/>
                                  </p:stCondLst>
                                  <p:childTnLst>
                                    <p:set>
                                      <p:cBhvr rctx="PPT">
                                        <p:cTn id="29" dur="indefinite"/>
                                        <p:tgtEl>
                                          <p:spTgt spid="31"/>
                                        </p:tgtEl>
                                        <p:attrNameLst>
                                          <p:attrName>style.opacity</p:attrName>
                                        </p:attrNameLst>
                                      </p:cBhvr>
                                      <p:to>
                                        <p:strVal val="0.04"/>
                                      </p:to>
                                    </p:set>
                                    <p:animEffect filter="image" prLst="opacity: 0.04">
                                      <p:cBhvr rctx="IE">
                                        <p:cTn id="30" dur="indefinite"/>
                                        <p:tgtEl>
                                          <p:spTgt spid="31"/>
                                        </p:tgtEl>
                                      </p:cBhvr>
                                    </p:animEffect>
                                  </p:childTnLst>
                                </p:cTn>
                              </p:par>
                              <p:par>
                                <p:cTn id="31" presetID="9" presetClass="emph" presetSubtype="0" grpId="0" nodeType="withEffect">
                                  <p:stCondLst>
                                    <p:cond delay="0"/>
                                  </p:stCondLst>
                                  <p:childTnLst>
                                    <p:set>
                                      <p:cBhvr rctx="PPT">
                                        <p:cTn id="32" dur="indefinite"/>
                                        <p:tgtEl>
                                          <p:spTgt spid="32"/>
                                        </p:tgtEl>
                                        <p:attrNameLst>
                                          <p:attrName>style.opacity</p:attrName>
                                        </p:attrNameLst>
                                      </p:cBhvr>
                                      <p:to>
                                        <p:strVal val="0.04"/>
                                      </p:to>
                                    </p:set>
                                    <p:animEffect filter="image" prLst="opacity: 0.04">
                                      <p:cBhvr rctx="IE">
                                        <p:cTn id="33" dur="indefinite"/>
                                        <p:tgtEl>
                                          <p:spTgt spid="32"/>
                                        </p:tgtEl>
                                      </p:cBhvr>
                                    </p:animEffect>
                                  </p:childTnLst>
                                </p:cTn>
                              </p:par>
                              <p:par>
                                <p:cTn id="34" presetID="9" presetClass="emph" presetSubtype="0" grpId="0" nodeType="withEffect">
                                  <p:stCondLst>
                                    <p:cond delay="0"/>
                                  </p:stCondLst>
                                  <p:childTnLst>
                                    <p:set>
                                      <p:cBhvr rctx="PPT">
                                        <p:cTn id="35" dur="indefinite"/>
                                        <p:tgtEl>
                                          <p:spTgt spid="33"/>
                                        </p:tgtEl>
                                        <p:attrNameLst>
                                          <p:attrName>style.opacity</p:attrName>
                                        </p:attrNameLst>
                                      </p:cBhvr>
                                      <p:to>
                                        <p:strVal val="0.04"/>
                                      </p:to>
                                    </p:set>
                                    <p:animEffect filter="image" prLst="opacity: 0.04">
                                      <p:cBhvr rctx="IE">
                                        <p:cTn id="36" dur="indefinite"/>
                                        <p:tgtEl>
                                          <p:spTgt spid="33"/>
                                        </p:tgtEl>
                                      </p:cBhvr>
                                    </p:animEffect>
                                  </p:childTnLst>
                                </p:cTn>
                              </p:par>
                              <p:par>
                                <p:cTn id="37" presetID="9" presetClass="emph" presetSubtype="0" grpId="0" nodeType="withEffect">
                                  <p:stCondLst>
                                    <p:cond delay="0"/>
                                  </p:stCondLst>
                                  <p:childTnLst>
                                    <p:set>
                                      <p:cBhvr rctx="PPT">
                                        <p:cTn id="38" dur="indefinite"/>
                                        <p:tgtEl>
                                          <p:spTgt spid="34"/>
                                        </p:tgtEl>
                                        <p:attrNameLst>
                                          <p:attrName>style.opacity</p:attrName>
                                        </p:attrNameLst>
                                      </p:cBhvr>
                                      <p:to>
                                        <p:strVal val="0.04"/>
                                      </p:to>
                                    </p:set>
                                    <p:animEffect filter="image" prLst="opacity: 0.04">
                                      <p:cBhvr rctx="IE">
                                        <p:cTn id="39" dur="indefinite"/>
                                        <p:tgtEl>
                                          <p:spTgt spid="34"/>
                                        </p:tgtEl>
                                      </p:cBhvr>
                                    </p:animEffect>
                                  </p:childTnLst>
                                </p:cTn>
                              </p:par>
                              <p:par>
                                <p:cTn id="40" presetID="9" presetClass="emph" presetSubtype="0" grpId="0" nodeType="withEffect">
                                  <p:stCondLst>
                                    <p:cond delay="0"/>
                                  </p:stCondLst>
                                  <p:childTnLst>
                                    <p:set>
                                      <p:cBhvr rctx="PPT">
                                        <p:cTn id="41" dur="indefinite"/>
                                        <p:tgtEl>
                                          <p:spTgt spid="37"/>
                                        </p:tgtEl>
                                        <p:attrNameLst>
                                          <p:attrName>style.opacity</p:attrName>
                                        </p:attrNameLst>
                                      </p:cBhvr>
                                      <p:to>
                                        <p:strVal val="0.04"/>
                                      </p:to>
                                    </p:set>
                                    <p:animEffect filter="image" prLst="opacity: 0.04">
                                      <p:cBhvr rctx="IE">
                                        <p:cTn id="42" dur="indefinite"/>
                                        <p:tgtEl>
                                          <p:spTgt spid="37"/>
                                        </p:tgtEl>
                                      </p:cBhvr>
                                    </p:animEffect>
                                  </p:childTnLst>
                                </p:cTn>
                              </p:par>
                              <p:par>
                                <p:cTn id="43" presetID="9" presetClass="emph" presetSubtype="0" grpId="0" nodeType="withEffect">
                                  <p:stCondLst>
                                    <p:cond delay="0"/>
                                  </p:stCondLst>
                                  <p:childTnLst>
                                    <p:set>
                                      <p:cBhvr rctx="PPT">
                                        <p:cTn id="44" dur="indefinite"/>
                                        <p:tgtEl>
                                          <p:spTgt spid="38"/>
                                        </p:tgtEl>
                                        <p:attrNameLst>
                                          <p:attrName>style.opacity</p:attrName>
                                        </p:attrNameLst>
                                      </p:cBhvr>
                                      <p:to>
                                        <p:strVal val="0.04"/>
                                      </p:to>
                                    </p:set>
                                    <p:animEffect filter="image" prLst="opacity: 0.04">
                                      <p:cBhvr rctx="IE">
                                        <p:cTn id="45" dur="indefinite"/>
                                        <p:tgtEl>
                                          <p:spTgt spid="38"/>
                                        </p:tgtEl>
                                      </p:cBhvr>
                                    </p:animEffect>
                                  </p:childTnLst>
                                </p:cTn>
                              </p:par>
                              <p:par>
                                <p:cTn id="46" presetID="9" presetClass="emph" presetSubtype="0" grpId="0" nodeType="withEffect">
                                  <p:stCondLst>
                                    <p:cond delay="0"/>
                                  </p:stCondLst>
                                  <p:childTnLst>
                                    <p:set>
                                      <p:cBhvr rctx="PPT">
                                        <p:cTn id="47" dur="indefinite"/>
                                        <p:tgtEl>
                                          <p:spTgt spid="39"/>
                                        </p:tgtEl>
                                        <p:attrNameLst>
                                          <p:attrName>style.opacity</p:attrName>
                                        </p:attrNameLst>
                                      </p:cBhvr>
                                      <p:to>
                                        <p:strVal val="0.04"/>
                                      </p:to>
                                    </p:set>
                                    <p:animEffect filter="image" prLst="opacity: 0.04">
                                      <p:cBhvr rctx="IE">
                                        <p:cTn id="48" dur="indefinite"/>
                                        <p:tgtEl>
                                          <p:spTgt spid="39"/>
                                        </p:tgtEl>
                                      </p:cBhvr>
                                    </p:animEffect>
                                  </p:childTnLst>
                                </p:cTn>
                              </p:par>
                              <p:par>
                                <p:cTn id="49" presetID="9" presetClass="emph" presetSubtype="0" grpId="0" nodeType="withEffect">
                                  <p:stCondLst>
                                    <p:cond delay="0"/>
                                  </p:stCondLst>
                                  <p:childTnLst>
                                    <p:set>
                                      <p:cBhvr rctx="PPT">
                                        <p:cTn id="50" dur="indefinite"/>
                                        <p:tgtEl>
                                          <p:spTgt spid="40"/>
                                        </p:tgtEl>
                                        <p:attrNameLst>
                                          <p:attrName>style.opacity</p:attrName>
                                        </p:attrNameLst>
                                      </p:cBhvr>
                                      <p:to>
                                        <p:strVal val="0.04"/>
                                      </p:to>
                                    </p:set>
                                    <p:animEffect filter="image" prLst="opacity: 0.04">
                                      <p:cBhvr rctx="IE">
                                        <p:cTn id="51" dur="indefinite"/>
                                        <p:tgtEl>
                                          <p:spTgt spid="40"/>
                                        </p:tgtEl>
                                      </p:cBhvr>
                                    </p:animEffect>
                                  </p:childTnLst>
                                </p:cTn>
                              </p:par>
                              <p:par>
                                <p:cTn id="52" presetID="9" presetClass="emph" presetSubtype="0" grpId="0" nodeType="withEffect">
                                  <p:stCondLst>
                                    <p:cond delay="0"/>
                                  </p:stCondLst>
                                  <p:childTnLst>
                                    <p:set>
                                      <p:cBhvr rctx="PPT">
                                        <p:cTn id="53" dur="indefinite"/>
                                        <p:tgtEl>
                                          <p:spTgt spid="41"/>
                                        </p:tgtEl>
                                        <p:attrNameLst>
                                          <p:attrName>style.opacity</p:attrName>
                                        </p:attrNameLst>
                                      </p:cBhvr>
                                      <p:to>
                                        <p:strVal val="0.04"/>
                                      </p:to>
                                    </p:set>
                                    <p:animEffect filter="image" prLst="opacity: 0.04">
                                      <p:cBhvr rctx="IE">
                                        <p:cTn id="54" dur="indefinite"/>
                                        <p:tgtEl>
                                          <p:spTgt spid="41"/>
                                        </p:tgtEl>
                                      </p:cBhvr>
                                    </p:animEffect>
                                  </p:childTnLst>
                                </p:cTn>
                              </p:par>
                              <p:par>
                                <p:cTn id="55" presetID="9" presetClass="emph" presetSubtype="0" grpId="0" nodeType="withEffect">
                                  <p:stCondLst>
                                    <p:cond delay="0"/>
                                  </p:stCondLst>
                                  <p:childTnLst>
                                    <p:set>
                                      <p:cBhvr rctx="PPT">
                                        <p:cTn id="56" dur="indefinite"/>
                                        <p:tgtEl>
                                          <p:spTgt spid="42"/>
                                        </p:tgtEl>
                                        <p:attrNameLst>
                                          <p:attrName>style.opacity</p:attrName>
                                        </p:attrNameLst>
                                      </p:cBhvr>
                                      <p:to>
                                        <p:strVal val="0.04"/>
                                      </p:to>
                                    </p:set>
                                    <p:animEffect filter="image" prLst="opacity: 0.04">
                                      <p:cBhvr rctx="IE">
                                        <p:cTn id="57" dur="indefinite"/>
                                        <p:tgtEl>
                                          <p:spTgt spid="42"/>
                                        </p:tgtEl>
                                      </p:cBhvr>
                                    </p:animEffect>
                                  </p:childTnLst>
                                </p:cTn>
                              </p:par>
                              <p:par>
                                <p:cTn id="58" presetID="9" presetClass="emph" presetSubtype="0" grpId="1" nodeType="withEffect">
                                  <p:stCondLst>
                                    <p:cond delay="0"/>
                                  </p:stCondLst>
                                  <p:childTnLst>
                                    <p:set>
                                      <p:cBhvr rctx="PPT">
                                        <p:cTn id="59" dur="indefinite"/>
                                        <p:tgtEl>
                                          <p:spTgt spid="43"/>
                                        </p:tgtEl>
                                        <p:attrNameLst>
                                          <p:attrName>style.opacity</p:attrName>
                                        </p:attrNameLst>
                                      </p:cBhvr>
                                      <p:to>
                                        <p:strVal val="0.04"/>
                                      </p:to>
                                    </p:set>
                                    <p:animEffect filter="image" prLst="opacity: 0.04">
                                      <p:cBhvr rctx="IE">
                                        <p:cTn id="60" dur="indefinite"/>
                                        <p:tgtEl>
                                          <p:spTgt spid="43"/>
                                        </p:tgtEl>
                                      </p:cBhvr>
                                    </p:animEffect>
                                  </p:childTnLst>
                                </p:cTn>
                              </p:par>
                              <p:par>
                                <p:cTn id="61" presetID="9" presetClass="emph" presetSubtype="0" grpId="1" nodeType="withEffect">
                                  <p:stCondLst>
                                    <p:cond delay="0"/>
                                  </p:stCondLst>
                                  <p:childTnLst>
                                    <p:set>
                                      <p:cBhvr rctx="PPT">
                                        <p:cTn id="62" dur="indefinite"/>
                                        <p:tgtEl>
                                          <p:spTgt spid="61"/>
                                        </p:tgtEl>
                                        <p:attrNameLst>
                                          <p:attrName>style.opacity</p:attrName>
                                        </p:attrNameLst>
                                      </p:cBhvr>
                                      <p:to>
                                        <p:strVal val="0.04"/>
                                      </p:to>
                                    </p:set>
                                    <p:animEffect filter="image" prLst="opacity: 0.04">
                                      <p:cBhvr rctx="IE">
                                        <p:cTn id="63" dur="indefinite"/>
                                        <p:tgtEl>
                                          <p:spTgt spid="61"/>
                                        </p:tgtEl>
                                      </p:cBhvr>
                                    </p:animEffect>
                                  </p:childTnLst>
                                </p:cTn>
                              </p:par>
                              <p:par>
                                <p:cTn id="64" presetID="9" presetClass="emph" presetSubtype="0" grpId="1" nodeType="withEffect">
                                  <p:stCondLst>
                                    <p:cond delay="0"/>
                                  </p:stCondLst>
                                  <p:childTnLst>
                                    <p:set>
                                      <p:cBhvr rctx="PPT">
                                        <p:cTn id="65" dur="indefinite"/>
                                        <p:tgtEl>
                                          <p:spTgt spid="62"/>
                                        </p:tgtEl>
                                        <p:attrNameLst>
                                          <p:attrName>style.opacity</p:attrName>
                                        </p:attrNameLst>
                                      </p:cBhvr>
                                      <p:to>
                                        <p:strVal val="0.04"/>
                                      </p:to>
                                    </p:set>
                                    <p:animEffect filter="image" prLst="opacity: 0.04">
                                      <p:cBhvr rctx="IE">
                                        <p:cTn id="66" dur="indefinite"/>
                                        <p:tgtEl>
                                          <p:spTgt spid="62"/>
                                        </p:tgtEl>
                                      </p:cBhvr>
                                    </p:animEffect>
                                  </p:childTnLst>
                                </p:cTn>
                              </p:par>
                              <p:par>
                                <p:cTn id="67" presetID="9" presetClass="emph" presetSubtype="0" nodeType="withEffect">
                                  <p:stCondLst>
                                    <p:cond delay="0"/>
                                  </p:stCondLst>
                                  <p:childTnLst>
                                    <p:set>
                                      <p:cBhvr rctx="PPT">
                                        <p:cTn id="68" dur="indefinite"/>
                                        <p:tgtEl>
                                          <p:spTgt spid="4"/>
                                        </p:tgtEl>
                                        <p:attrNameLst>
                                          <p:attrName>style.opacity</p:attrName>
                                        </p:attrNameLst>
                                      </p:cBhvr>
                                      <p:to>
                                        <p:strVal val="0.04"/>
                                      </p:to>
                                    </p:set>
                                    <p:animEffect filter="image" prLst="opacity: 0.04">
                                      <p:cBhvr rctx="IE">
                                        <p:cTn id="69" dur="indefinite"/>
                                        <p:tgtEl>
                                          <p:spTgt spid="4"/>
                                        </p:tgtEl>
                                      </p:cBhvr>
                                    </p:animEffect>
                                  </p:childTnLst>
                                </p:cTn>
                              </p:par>
                              <p:par>
                                <p:cTn id="70" presetID="9" presetClass="emph" presetSubtype="0" nodeType="withEffect">
                                  <p:stCondLst>
                                    <p:cond delay="0"/>
                                  </p:stCondLst>
                                  <p:childTnLst>
                                    <p:set>
                                      <p:cBhvr rctx="PPT">
                                        <p:cTn id="71" dur="indefinite"/>
                                        <p:tgtEl>
                                          <p:spTgt spid="7"/>
                                        </p:tgtEl>
                                        <p:attrNameLst>
                                          <p:attrName>style.opacity</p:attrName>
                                        </p:attrNameLst>
                                      </p:cBhvr>
                                      <p:to>
                                        <p:strVal val="0.04"/>
                                      </p:to>
                                    </p:set>
                                    <p:animEffect filter="image" prLst="opacity: 0.04">
                                      <p:cBhvr rctx="IE">
                                        <p:cTn id="72" dur="indefinite"/>
                                        <p:tgtEl>
                                          <p:spTgt spid="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nodeType="clickEffect">
                                  <p:stCondLst>
                                    <p:cond delay="0"/>
                                  </p:stCondLst>
                                  <p:childTnLst>
                                    <p:set>
                                      <p:cBhvr>
                                        <p:cTn id="76" dur="1" fill="hold">
                                          <p:stCondLst>
                                            <p:cond delay="0"/>
                                          </p:stCondLst>
                                        </p:cTn>
                                        <p:tgtEl>
                                          <p:spTgt spid="9"/>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xit" presetSubtype="0" fill="hold" grpId="1" nodeType="clickEffect">
                                  <p:stCondLst>
                                    <p:cond delay="0"/>
                                  </p:stCondLst>
                                  <p:childTnLst>
                                    <p:set>
                                      <p:cBhvr>
                                        <p:cTn id="80" dur="1" fill="hold">
                                          <p:stCondLst>
                                            <p:cond delay="0"/>
                                          </p:stCondLst>
                                        </p:cTn>
                                        <p:tgtEl>
                                          <p:spTgt spid="66"/>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9"/>
                                        </p:tgtEl>
                                        <p:attrNameLst>
                                          <p:attrName>style.visibility</p:attrName>
                                        </p:attrNameLst>
                                      </p:cBhvr>
                                      <p:to>
                                        <p:strVal val="hidden"/>
                                      </p:to>
                                    </p:set>
                                  </p:childTnLst>
                                </p:cTn>
                              </p:par>
                              <p:par>
                                <p:cTn id="83" presetID="1" presetClass="entr" presetSubtype="0" fill="hold" grpId="0" nodeType="withEffect">
                                  <p:stCondLst>
                                    <p:cond delay="0"/>
                                  </p:stCondLst>
                                  <p:childTnLst>
                                    <p:set>
                                      <p:cBhvr>
                                        <p:cTn id="84" dur="1" fill="hold">
                                          <p:stCondLst>
                                            <p:cond delay="0"/>
                                          </p:stCondLst>
                                        </p:cTn>
                                        <p:tgtEl>
                                          <p:spTgt spid="64"/>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65"/>
                                        </p:tgtEl>
                                        <p:attrNameLst>
                                          <p:attrName>style.visibility</p:attrName>
                                        </p:attrNameLst>
                                      </p:cBhvr>
                                      <p:to>
                                        <p:strVal val="visible"/>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nodeType="clickEffect">
                                  <p:stCondLst>
                                    <p:cond delay="0"/>
                                  </p:stCondLst>
                                  <p:childTnLst>
                                    <p:set>
                                      <p:cBhvr>
                                        <p:cTn id="92" dur="1" fill="hold">
                                          <p:stCondLst>
                                            <p:cond delay="0"/>
                                          </p:stCondLst>
                                        </p:cTn>
                                        <p:tgtEl>
                                          <p:spTgt spid="2"/>
                                        </p:tgtEl>
                                        <p:attrNameLst>
                                          <p:attrName>style.visibility</p:attrName>
                                        </p:attrNameLst>
                                      </p:cBhvr>
                                      <p:to>
                                        <p:strVal val="visible"/>
                                      </p:to>
                                    </p:set>
                                  </p:childTnLst>
                                </p:cTn>
                              </p:par>
                              <p:par>
                                <p:cTn id="93" presetID="9" presetClass="emph" presetSubtype="0" grpId="1" nodeType="withEffect">
                                  <p:stCondLst>
                                    <p:cond delay="0"/>
                                  </p:stCondLst>
                                  <p:childTnLst>
                                    <p:set>
                                      <p:cBhvr rctx="PPT">
                                        <p:cTn id="94" dur="indefinite"/>
                                        <p:tgtEl>
                                          <p:spTgt spid="37"/>
                                        </p:tgtEl>
                                        <p:attrNameLst>
                                          <p:attrName>style.opacity</p:attrName>
                                        </p:attrNameLst>
                                      </p:cBhvr>
                                      <p:to>
                                        <p:strVal val="1"/>
                                      </p:to>
                                    </p:set>
                                    <p:animEffect filter="image" prLst="opacity: 1">
                                      <p:cBhvr rctx="IE">
                                        <p:cTn id="95" dur="indefinite"/>
                                        <p:tgtEl>
                                          <p:spTgt spid="37"/>
                                        </p:tgtEl>
                                      </p:cBhvr>
                                    </p:animEffect>
                                  </p:childTnLst>
                                </p:cTn>
                              </p:par>
                              <p:par>
                                <p:cTn id="96" presetID="9" presetClass="emph" presetSubtype="0" grpId="1" nodeType="withEffect">
                                  <p:stCondLst>
                                    <p:cond delay="0"/>
                                  </p:stCondLst>
                                  <p:childTnLst>
                                    <p:set>
                                      <p:cBhvr rctx="PPT">
                                        <p:cTn id="97" dur="indefinite"/>
                                        <p:tgtEl>
                                          <p:spTgt spid="38"/>
                                        </p:tgtEl>
                                        <p:attrNameLst>
                                          <p:attrName>style.opacity</p:attrName>
                                        </p:attrNameLst>
                                      </p:cBhvr>
                                      <p:to>
                                        <p:strVal val="1"/>
                                      </p:to>
                                    </p:set>
                                    <p:animEffect filter="image" prLst="opacity: 1">
                                      <p:cBhvr rctx="IE">
                                        <p:cTn id="98" dur="indefinite"/>
                                        <p:tgtEl>
                                          <p:spTgt spid="38"/>
                                        </p:tgtEl>
                                      </p:cBhvr>
                                    </p:animEffect>
                                  </p:childTnLst>
                                </p:cTn>
                              </p:par>
                              <p:par>
                                <p:cTn id="99" presetID="9" presetClass="emph" presetSubtype="0" grpId="1" nodeType="withEffect">
                                  <p:stCondLst>
                                    <p:cond delay="0"/>
                                  </p:stCondLst>
                                  <p:childTnLst>
                                    <p:set>
                                      <p:cBhvr rctx="PPT">
                                        <p:cTn id="100" dur="indefinite"/>
                                        <p:tgtEl>
                                          <p:spTgt spid="39"/>
                                        </p:tgtEl>
                                        <p:attrNameLst>
                                          <p:attrName>style.opacity</p:attrName>
                                        </p:attrNameLst>
                                      </p:cBhvr>
                                      <p:to>
                                        <p:strVal val="1"/>
                                      </p:to>
                                    </p:set>
                                    <p:animEffect filter="image" prLst="opacity: 1">
                                      <p:cBhvr rctx="IE">
                                        <p:cTn id="101" dur="indefinite"/>
                                        <p:tgtEl>
                                          <p:spTgt spid="39"/>
                                        </p:tgtEl>
                                      </p:cBhvr>
                                    </p:animEffect>
                                  </p:childTnLst>
                                </p:cTn>
                              </p:par>
                              <p:par>
                                <p:cTn id="102" presetID="9" presetClass="emph" presetSubtype="0" grpId="1" nodeType="withEffect">
                                  <p:stCondLst>
                                    <p:cond delay="0"/>
                                  </p:stCondLst>
                                  <p:childTnLst>
                                    <p:set>
                                      <p:cBhvr rctx="PPT">
                                        <p:cTn id="103" dur="indefinite"/>
                                        <p:tgtEl>
                                          <p:spTgt spid="40"/>
                                        </p:tgtEl>
                                        <p:attrNameLst>
                                          <p:attrName>style.opacity</p:attrName>
                                        </p:attrNameLst>
                                      </p:cBhvr>
                                      <p:to>
                                        <p:strVal val="1"/>
                                      </p:to>
                                    </p:set>
                                    <p:animEffect filter="image" prLst="opacity: 1">
                                      <p:cBhvr rctx="IE">
                                        <p:cTn id="104" dur="indefinite"/>
                                        <p:tgtEl>
                                          <p:spTgt spid="40"/>
                                        </p:tgtEl>
                                      </p:cBhvr>
                                    </p:animEffect>
                                  </p:childTnLst>
                                </p:cTn>
                              </p:par>
                              <p:par>
                                <p:cTn id="105" presetID="9" presetClass="emph" presetSubtype="0" grpId="1" nodeType="withEffect">
                                  <p:stCondLst>
                                    <p:cond delay="0"/>
                                  </p:stCondLst>
                                  <p:childTnLst>
                                    <p:set>
                                      <p:cBhvr rctx="PPT">
                                        <p:cTn id="106" dur="indefinite"/>
                                        <p:tgtEl>
                                          <p:spTgt spid="41"/>
                                        </p:tgtEl>
                                        <p:attrNameLst>
                                          <p:attrName>style.opacity</p:attrName>
                                        </p:attrNameLst>
                                      </p:cBhvr>
                                      <p:to>
                                        <p:strVal val="1"/>
                                      </p:to>
                                    </p:set>
                                    <p:animEffect filter="image" prLst="opacity: 1">
                                      <p:cBhvr rctx="IE">
                                        <p:cTn id="107" dur="indefinite"/>
                                        <p:tgtEl>
                                          <p:spTgt spid="41"/>
                                        </p:tgtEl>
                                      </p:cBhvr>
                                    </p:animEffect>
                                  </p:childTnLst>
                                </p:cTn>
                              </p:par>
                              <p:par>
                                <p:cTn id="108" presetID="9" presetClass="emph" presetSubtype="0" grpId="1" nodeType="withEffect">
                                  <p:stCondLst>
                                    <p:cond delay="0"/>
                                  </p:stCondLst>
                                  <p:childTnLst>
                                    <p:set>
                                      <p:cBhvr rctx="PPT">
                                        <p:cTn id="109" dur="indefinite"/>
                                        <p:tgtEl>
                                          <p:spTgt spid="42"/>
                                        </p:tgtEl>
                                        <p:attrNameLst>
                                          <p:attrName>style.opacity</p:attrName>
                                        </p:attrNameLst>
                                      </p:cBhvr>
                                      <p:to>
                                        <p:strVal val="1"/>
                                      </p:to>
                                    </p:set>
                                    <p:animEffect filter="image" prLst="opacity: 1">
                                      <p:cBhvr rctx="IE">
                                        <p:cTn id="110" dur="indefinite"/>
                                        <p:tgtEl>
                                          <p:spTgt spid="42"/>
                                        </p:tgtEl>
                                      </p:cBhvr>
                                    </p:animEffect>
                                  </p:childTnLst>
                                </p:cTn>
                              </p:par>
                              <p:par>
                                <p:cTn id="111" presetID="9" presetClass="emph" presetSubtype="0" grpId="2" nodeType="withEffect">
                                  <p:stCondLst>
                                    <p:cond delay="0"/>
                                  </p:stCondLst>
                                  <p:childTnLst>
                                    <p:set>
                                      <p:cBhvr rctx="PPT">
                                        <p:cTn id="112" dur="indefinite"/>
                                        <p:tgtEl>
                                          <p:spTgt spid="61"/>
                                        </p:tgtEl>
                                        <p:attrNameLst>
                                          <p:attrName>style.opacity</p:attrName>
                                        </p:attrNameLst>
                                      </p:cBhvr>
                                      <p:to>
                                        <p:strVal val="1"/>
                                      </p:to>
                                    </p:set>
                                    <p:animEffect filter="image" prLst="opacity: 1">
                                      <p:cBhvr rctx="IE">
                                        <p:cTn id="113" dur="indefinite"/>
                                        <p:tgtEl>
                                          <p:spTgt spid="61"/>
                                        </p:tgtEl>
                                      </p:cBhvr>
                                    </p:animEffect>
                                  </p:childTnLst>
                                </p:cTn>
                              </p:par>
                              <p:par>
                                <p:cTn id="114" presetID="9" presetClass="emph" presetSubtype="0" nodeType="withEffect">
                                  <p:stCondLst>
                                    <p:cond delay="0"/>
                                  </p:stCondLst>
                                  <p:childTnLst>
                                    <p:set>
                                      <p:cBhvr rctx="PPT">
                                        <p:cTn id="115" dur="indefinite"/>
                                        <p:tgtEl>
                                          <p:spTgt spid="4"/>
                                        </p:tgtEl>
                                        <p:attrNameLst>
                                          <p:attrName>style.opacity</p:attrName>
                                        </p:attrNameLst>
                                      </p:cBhvr>
                                      <p:to>
                                        <p:strVal val="1"/>
                                      </p:to>
                                    </p:set>
                                    <p:animEffect filter="image" prLst="opacity: 1">
                                      <p:cBhvr rctx="IE">
                                        <p:cTn id="116" dur="indefinite"/>
                                        <p:tgtEl>
                                          <p:spTgt spid="4"/>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xit" presetSubtype="0" fill="hold" grpId="1" nodeType="clickEffect">
                                  <p:stCondLst>
                                    <p:cond delay="0"/>
                                  </p:stCondLst>
                                  <p:childTnLst>
                                    <p:set>
                                      <p:cBhvr>
                                        <p:cTn id="120" dur="1" fill="hold">
                                          <p:stCondLst>
                                            <p:cond delay="0"/>
                                          </p:stCondLst>
                                        </p:cTn>
                                        <p:tgtEl>
                                          <p:spTgt spid="65"/>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0" grpId="0" animBg="1"/>
      <p:bldP spid="31" grpId="0" animBg="1"/>
      <p:bldP spid="32" grpId="0" animBg="1"/>
      <p:bldP spid="33" grpId="0" animBg="1"/>
      <p:bldP spid="34" grpId="0"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61" grpId="0" animBg="1"/>
      <p:bldP spid="61" grpId="1" animBg="1"/>
      <p:bldP spid="61" grpId="2" animBg="1"/>
      <p:bldP spid="62" grpId="0" animBg="1"/>
      <p:bldP spid="62" grpId="1" animBg="1"/>
      <p:bldP spid="64" grpId="0" animBg="1"/>
      <p:bldP spid="64" grpId="1" animBg="1"/>
      <p:bldP spid="65" grpId="0" animBg="1"/>
      <p:bldP spid="65" grpId="1" animBg="1"/>
      <p:bldP spid="66" grpId="0" animBg="1"/>
      <p:bldP spid="6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altLang="en-US"/>
              <a:t>Maybe Carrier Sense is Fine?</a:t>
            </a:r>
          </a:p>
        </p:txBody>
      </p:sp>
      <p:sp>
        <p:nvSpPr>
          <p:cNvPr id="2662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80BB2619-D741-F749-9D08-E17E9A71C745}" type="slidenum">
              <a:rPr lang="en-US" altLang="en-US" sz="1200">
                <a:solidFill>
                  <a:schemeClr val="tx2"/>
                </a:solidFill>
                <a:latin typeface="Arial Narrow" charset="0"/>
              </a:rPr>
              <a:pPr eaLnBrk="1" hangingPunct="1"/>
              <a:t>6</a:t>
            </a:fld>
            <a:endParaRPr lang="en-US" altLang="en-US" sz="1200">
              <a:solidFill>
                <a:schemeClr val="tx2"/>
              </a:solidFill>
              <a:latin typeface="Arial Narrow" charset="0"/>
            </a:endParaRPr>
          </a:p>
        </p:txBody>
      </p:sp>
      <p:pic>
        <p:nvPicPr>
          <p:cNvPr id="2662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0" y="1524000"/>
            <a:ext cx="8128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Freeform 66"/>
          <p:cNvSpPr/>
          <p:nvPr/>
        </p:nvSpPr>
        <p:spPr>
          <a:xfrm rot="16200000">
            <a:off x="2714625" y="2200275"/>
            <a:ext cx="2800350" cy="2971800"/>
          </a:xfrm>
          <a:custGeom>
            <a:avLst/>
            <a:gdLst>
              <a:gd name="connsiteX0" fmla="*/ 0 w 4095750"/>
              <a:gd name="connsiteY0" fmla="*/ 1604962 h 1624012"/>
              <a:gd name="connsiteX1" fmla="*/ 114300 w 4095750"/>
              <a:gd name="connsiteY1" fmla="*/ 928687 h 1624012"/>
              <a:gd name="connsiteX2" fmla="*/ 466725 w 4095750"/>
              <a:gd name="connsiteY2" fmla="*/ 414337 h 1624012"/>
              <a:gd name="connsiteX3" fmla="*/ 1438275 w 4095750"/>
              <a:gd name="connsiteY3" fmla="*/ 61912 h 1624012"/>
              <a:gd name="connsiteX4" fmla="*/ 2581275 w 4095750"/>
              <a:gd name="connsiteY4" fmla="*/ 42862 h 1624012"/>
              <a:gd name="connsiteX5" fmla="*/ 3448050 w 4095750"/>
              <a:gd name="connsiteY5" fmla="*/ 223837 h 1624012"/>
              <a:gd name="connsiteX6" fmla="*/ 3876675 w 4095750"/>
              <a:gd name="connsiteY6" fmla="*/ 728662 h 1624012"/>
              <a:gd name="connsiteX7" fmla="*/ 4057650 w 4095750"/>
              <a:gd name="connsiteY7" fmla="*/ 1252537 h 1624012"/>
              <a:gd name="connsiteX8" fmla="*/ 4095750 w 4095750"/>
              <a:gd name="connsiteY8" fmla="*/ 1624012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5750" h="1624012">
                <a:moveTo>
                  <a:pt x="0" y="1604962"/>
                </a:moveTo>
                <a:cubicBezTo>
                  <a:pt x="18256" y="1366043"/>
                  <a:pt x="36513" y="1127124"/>
                  <a:pt x="114300" y="928687"/>
                </a:cubicBezTo>
                <a:cubicBezTo>
                  <a:pt x="192087" y="730250"/>
                  <a:pt x="246063" y="558800"/>
                  <a:pt x="466725" y="414337"/>
                </a:cubicBezTo>
                <a:cubicBezTo>
                  <a:pt x="687388" y="269875"/>
                  <a:pt x="1085850" y="123824"/>
                  <a:pt x="1438275" y="61912"/>
                </a:cubicBezTo>
                <a:cubicBezTo>
                  <a:pt x="1790700" y="0"/>
                  <a:pt x="2246313" y="15875"/>
                  <a:pt x="2581275" y="42862"/>
                </a:cubicBezTo>
                <a:cubicBezTo>
                  <a:pt x="2916237" y="69849"/>
                  <a:pt x="3232150" y="109537"/>
                  <a:pt x="3448050" y="223837"/>
                </a:cubicBezTo>
                <a:cubicBezTo>
                  <a:pt x="3663950" y="338137"/>
                  <a:pt x="3775075" y="557212"/>
                  <a:pt x="3876675" y="728662"/>
                </a:cubicBezTo>
                <a:cubicBezTo>
                  <a:pt x="3978275" y="900112"/>
                  <a:pt x="4021137" y="1103312"/>
                  <a:pt x="4057650" y="1252537"/>
                </a:cubicBezTo>
                <a:cubicBezTo>
                  <a:pt x="4094163" y="1401762"/>
                  <a:pt x="4094956" y="1512887"/>
                  <a:pt x="4095750" y="1624012"/>
                </a:cubicBezTo>
              </a:path>
            </a:pathLst>
          </a:custGeom>
          <a:solidFill>
            <a:schemeClr val="tx1">
              <a:lumMod val="50000"/>
              <a:lumOff val="50000"/>
              <a:alpha val="25000"/>
            </a:schemeClr>
          </a:solidFill>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22882" name="Title 1"/>
          <p:cNvSpPr>
            <a:spLocks noGrp="1"/>
          </p:cNvSpPr>
          <p:nvPr>
            <p:ph type="title"/>
          </p:nvPr>
        </p:nvSpPr>
        <p:spPr/>
        <p:txBody>
          <a:bodyPr/>
          <a:lstStyle/>
          <a:p>
            <a:r>
              <a:rPr lang="en-US" altLang="en-US"/>
              <a:t>White Spaces Spectrum Availability</a:t>
            </a:r>
          </a:p>
        </p:txBody>
      </p:sp>
      <p:sp>
        <p:nvSpPr>
          <p:cNvPr id="122883" name="Content Placeholder 2"/>
          <p:cNvSpPr>
            <a:spLocks noGrp="1"/>
          </p:cNvSpPr>
          <p:nvPr>
            <p:ph sz="half" idx="2"/>
          </p:nvPr>
        </p:nvSpPr>
        <p:spPr>
          <a:xfrm>
            <a:off x="5715000" y="1600200"/>
            <a:ext cx="3429000" cy="4525963"/>
          </a:xfrm>
          <a:solidFill>
            <a:schemeClr val="bg2"/>
          </a:solidFill>
          <a:ln>
            <a:solidFill>
              <a:schemeClr val="tx1"/>
            </a:solidFill>
            <a:miter lim="800000"/>
            <a:headEnd/>
            <a:tailEnd/>
          </a:ln>
        </p:spPr>
        <p:txBody>
          <a:bodyPr/>
          <a:lstStyle/>
          <a:p>
            <a:pPr algn="ctr">
              <a:buFontTx/>
              <a:buNone/>
            </a:pPr>
            <a:r>
              <a:rPr lang="en-US" altLang="en-US" sz="1800" b="1" u="sng"/>
              <a:t>Differences from ISM(Wi-Fi)</a:t>
            </a:r>
          </a:p>
        </p:txBody>
      </p:sp>
      <p:sp>
        <p:nvSpPr>
          <p:cNvPr id="1228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7C62BFE8-74AA-3242-9C79-1867321F7703}" type="slidenum">
              <a:rPr lang="en-US" altLang="en-US" sz="1200">
                <a:solidFill>
                  <a:schemeClr val="tx2"/>
                </a:solidFill>
                <a:latin typeface="Arial Narrow" charset="0"/>
              </a:rPr>
              <a:pPr eaLnBrk="1" hangingPunct="1"/>
              <a:t>60</a:t>
            </a:fld>
            <a:endParaRPr lang="en-US" altLang="en-US" sz="1200">
              <a:solidFill>
                <a:schemeClr val="tx2"/>
              </a:solidFill>
              <a:latin typeface="Arial Narrow" charset="0"/>
            </a:endParaRPr>
          </a:p>
        </p:txBody>
      </p:sp>
      <p:pic>
        <p:nvPicPr>
          <p:cNvPr id="122885" name="Picture 4" descr="C:\Users\t-rohanm\AppData\Local\Microsoft\Windows\Temporary Internet Files\Content.IE5\JHS5IGSZ\MCj0424192000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700" y="2914650"/>
            <a:ext cx="971550"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6" name="Picture 5" descr="11954226271169522330transmission_tower_ante_01_svg_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2900" y="2457450"/>
            <a:ext cx="974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7" name="TextBox 7"/>
          <p:cNvSpPr txBox="1">
            <a:spLocks noChangeArrowheads="1"/>
          </p:cNvSpPr>
          <p:nvPr/>
        </p:nvSpPr>
        <p:spPr bwMode="auto">
          <a:xfrm>
            <a:off x="5807075" y="2030413"/>
            <a:ext cx="1658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800" b="1">
                <a:solidFill>
                  <a:srgbClr val="FF0000"/>
                </a:solidFill>
              </a:rPr>
              <a:t>Fragmentation</a:t>
            </a:r>
          </a:p>
        </p:txBody>
      </p:sp>
      <p:grpSp>
        <p:nvGrpSpPr>
          <p:cNvPr id="122888" name="Group 66"/>
          <p:cNvGrpSpPr>
            <a:grpSpLocks/>
          </p:cNvGrpSpPr>
          <p:nvPr/>
        </p:nvGrpSpPr>
        <p:grpSpPr bwMode="auto">
          <a:xfrm>
            <a:off x="6115050" y="2343150"/>
            <a:ext cx="2695575" cy="354013"/>
            <a:chOff x="6115050" y="2343150"/>
            <a:chExt cx="2694999" cy="353943"/>
          </a:xfrm>
        </p:grpSpPr>
        <p:grpSp>
          <p:nvGrpSpPr>
            <p:cNvPr id="122926" name="Group 20"/>
            <p:cNvGrpSpPr>
              <a:grpSpLocks/>
            </p:cNvGrpSpPr>
            <p:nvPr/>
          </p:nvGrpSpPr>
          <p:grpSpPr bwMode="auto">
            <a:xfrm>
              <a:off x="6115050" y="2343150"/>
              <a:ext cx="369027" cy="228601"/>
              <a:chOff x="6774723" y="3771899"/>
              <a:chExt cx="531768" cy="400051"/>
            </a:xfrm>
          </p:grpSpPr>
          <p:cxnSp>
            <p:nvCxnSpPr>
              <p:cNvPr id="16" name="Straight Arrow Connector 15"/>
              <p:cNvCxnSpPr/>
              <p:nvPr/>
            </p:nvCxnSpPr>
            <p:spPr>
              <a:xfrm>
                <a:off x="6774723" y="4171870"/>
                <a:ext cx="532895"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597609" y="3971884"/>
                <a:ext cx="399971"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2927" name="TextBox 21"/>
            <p:cNvSpPr txBox="1">
              <a:spLocks noChangeArrowheads="1"/>
            </p:cNvSpPr>
            <p:nvPr/>
          </p:nvSpPr>
          <p:spPr bwMode="auto">
            <a:xfrm>
              <a:off x="6463766" y="2343150"/>
              <a:ext cx="2346283"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700" b="1">
                  <a:solidFill>
                    <a:schemeClr val="accent1"/>
                  </a:solidFill>
                </a:rPr>
                <a:t>Variable channel widths</a:t>
              </a:r>
            </a:p>
          </p:txBody>
        </p:sp>
      </p:grpSp>
      <p:sp>
        <p:nvSpPr>
          <p:cNvPr id="30" name="Rectangle 29"/>
          <p:cNvSpPr/>
          <p:nvPr/>
        </p:nvSpPr>
        <p:spPr>
          <a:xfrm>
            <a:off x="114300" y="3771900"/>
            <a:ext cx="1714500" cy="865188"/>
          </a:xfrm>
          <a:prstGeom prst="rect">
            <a:avLst/>
          </a:prstGeom>
          <a:solidFill>
            <a:schemeClr val="bg1"/>
          </a:solidFill>
          <a:ln>
            <a:solidFill>
              <a:schemeClr val="tx1"/>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a:p>
        </p:txBody>
      </p:sp>
      <p:sp>
        <p:nvSpPr>
          <p:cNvPr id="31" name="Rectangle 30"/>
          <p:cNvSpPr/>
          <p:nvPr/>
        </p:nvSpPr>
        <p:spPr>
          <a:xfrm>
            <a:off x="114300" y="3771900"/>
            <a:ext cx="342900" cy="865188"/>
          </a:xfrm>
          <a:prstGeom prst="rect">
            <a:avLst/>
          </a:prstGeom>
          <a:solidFill>
            <a:srgbClr val="FF0000"/>
          </a:solidFill>
          <a:ln>
            <a:solidFill>
              <a:schemeClr val="accent2"/>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32" name="Rectangle 31"/>
          <p:cNvSpPr/>
          <p:nvPr/>
        </p:nvSpPr>
        <p:spPr>
          <a:xfrm>
            <a:off x="457200" y="3771900"/>
            <a:ext cx="342900" cy="865188"/>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33" name="Rectangle 32"/>
          <p:cNvSpPr/>
          <p:nvPr/>
        </p:nvSpPr>
        <p:spPr>
          <a:xfrm>
            <a:off x="800100" y="3771900"/>
            <a:ext cx="342900" cy="865188"/>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34" name="Rectangle 33"/>
          <p:cNvSpPr/>
          <p:nvPr/>
        </p:nvSpPr>
        <p:spPr>
          <a:xfrm>
            <a:off x="1143000" y="3771900"/>
            <a:ext cx="342900" cy="865188"/>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37" name="Rectangle 36"/>
          <p:cNvSpPr/>
          <p:nvPr/>
        </p:nvSpPr>
        <p:spPr>
          <a:xfrm>
            <a:off x="2906713" y="3763963"/>
            <a:ext cx="1714500" cy="865187"/>
          </a:xfrm>
          <a:prstGeom prst="rect">
            <a:avLst/>
          </a:prstGeom>
          <a:solidFill>
            <a:schemeClr val="bg1"/>
          </a:solidFill>
          <a:ln>
            <a:solidFill>
              <a:schemeClr val="tx1"/>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a:p>
        </p:txBody>
      </p:sp>
      <p:sp>
        <p:nvSpPr>
          <p:cNvPr id="38" name="Rectangle 37"/>
          <p:cNvSpPr/>
          <p:nvPr/>
        </p:nvSpPr>
        <p:spPr>
          <a:xfrm>
            <a:off x="2906713" y="3763963"/>
            <a:ext cx="342900" cy="865187"/>
          </a:xfrm>
          <a:prstGeom prst="rect">
            <a:avLst/>
          </a:prstGeom>
          <a:solidFill>
            <a:srgbClr val="FF0000"/>
          </a:solidFill>
          <a:ln>
            <a:solidFill>
              <a:schemeClr val="accent2"/>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39" name="Rectangle 38"/>
          <p:cNvSpPr/>
          <p:nvPr/>
        </p:nvSpPr>
        <p:spPr>
          <a:xfrm>
            <a:off x="4286250" y="3763963"/>
            <a:ext cx="342900" cy="865187"/>
          </a:xfrm>
          <a:prstGeom prst="rect">
            <a:avLst/>
          </a:prstGeom>
          <a:no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40" name="Rectangle 39"/>
          <p:cNvSpPr/>
          <p:nvPr/>
        </p:nvSpPr>
        <p:spPr>
          <a:xfrm>
            <a:off x="3249613" y="3763963"/>
            <a:ext cx="342900" cy="865187"/>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41" name="Rectangle 40"/>
          <p:cNvSpPr/>
          <p:nvPr/>
        </p:nvSpPr>
        <p:spPr>
          <a:xfrm>
            <a:off x="3592513" y="3763963"/>
            <a:ext cx="342900" cy="865187"/>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42" name="Rectangle 41"/>
          <p:cNvSpPr/>
          <p:nvPr/>
        </p:nvSpPr>
        <p:spPr>
          <a:xfrm>
            <a:off x="3935413" y="3763963"/>
            <a:ext cx="342900" cy="865187"/>
          </a:xfrm>
          <a:prstGeom prst="rect">
            <a:avLst/>
          </a:prstGeom>
          <a:solidFill>
            <a:srgbClr val="FF0000"/>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grpSp>
        <p:nvGrpSpPr>
          <p:cNvPr id="122900" name="Group 76"/>
          <p:cNvGrpSpPr>
            <a:grpSpLocks/>
          </p:cNvGrpSpPr>
          <p:nvPr/>
        </p:nvGrpSpPr>
        <p:grpSpPr bwMode="auto">
          <a:xfrm>
            <a:off x="122238" y="4017963"/>
            <a:ext cx="1673225" cy="465137"/>
            <a:chOff x="1314450" y="3991570"/>
            <a:chExt cx="1672555" cy="466130"/>
          </a:xfrm>
        </p:grpSpPr>
        <p:sp>
          <p:nvSpPr>
            <p:cNvPr id="122921" name="TextBox 49"/>
            <p:cNvSpPr txBox="1">
              <a:spLocks noChangeArrowheads="1"/>
            </p:cNvSpPr>
            <p:nvPr/>
          </p:nvSpPr>
          <p:spPr bwMode="auto">
            <a:xfrm>
              <a:off x="1314450" y="3991570"/>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1</a:t>
              </a:r>
            </a:p>
          </p:txBody>
        </p:sp>
        <p:sp>
          <p:nvSpPr>
            <p:cNvPr id="122922" name="TextBox 50"/>
            <p:cNvSpPr txBox="1">
              <a:spLocks noChangeArrowheads="1"/>
            </p:cNvSpPr>
            <p:nvPr/>
          </p:nvSpPr>
          <p:spPr bwMode="auto">
            <a:xfrm>
              <a:off x="1657350" y="399603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2</a:t>
              </a:r>
            </a:p>
          </p:txBody>
        </p:sp>
        <p:sp>
          <p:nvSpPr>
            <p:cNvPr id="122923" name="TextBox 51"/>
            <p:cNvSpPr txBox="1">
              <a:spLocks noChangeArrowheads="1"/>
            </p:cNvSpPr>
            <p:nvPr/>
          </p:nvSpPr>
          <p:spPr bwMode="auto">
            <a:xfrm>
              <a:off x="2025417" y="399603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3</a:t>
              </a:r>
            </a:p>
          </p:txBody>
        </p:sp>
        <p:sp>
          <p:nvSpPr>
            <p:cNvPr id="122924" name="TextBox 52"/>
            <p:cNvSpPr txBox="1">
              <a:spLocks noChangeArrowheads="1"/>
            </p:cNvSpPr>
            <p:nvPr/>
          </p:nvSpPr>
          <p:spPr bwMode="auto">
            <a:xfrm>
              <a:off x="2343150" y="399603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4</a:t>
              </a:r>
            </a:p>
          </p:txBody>
        </p:sp>
        <p:sp>
          <p:nvSpPr>
            <p:cNvPr id="122925" name="TextBox 53"/>
            <p:cNvSpPr txBox="1">
              <a:spLocks noChangeArrowheads="1"/>
            </p:cNvSpPr>
            <p:nvPr/>
          </p:nvSpPr>
          <p:spPr bwMode="auto">
            <a:xfrm>
              <a:off x="2701255" y="399603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5</a:t>
              </a:r>
            </a:p>
          </p:txBody>
        </p:sp>
      </p:grpSp>
      <p:sp>
        <p:nvSpPr>
          <p:cNvPr id="64" name="Rectangle 63"/>
          <p:cNvSpPr/>
          <p:nvPr/>
        </p:nvSpPr>
        <p:spPr>
          <a:xfrm>
            <a:off x="342900" y="5486400"/>
            <a:ext cx="4743450"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b="1" dirty="0">
                <a:solidFill>
                  <a:srgbClr val="FF0000"/>
                </a:solidFill>
              </a:rPr>
              <a:t>Location impacts spectrum availability</a:t>
            </a:r>
          </a:p>
        </p:txBody>
      </p:sp>
      <p:sp>
        <p:nvSpPr>
          <p:cNvPr id="65" name="Rectangle 64"/>
          <p:cNvSpPr/>
          <p:nvPr/>
        </p:nvSpPr>
        <p:spPr>
          <a:xfrm>
            <a:off x="4514850" y="5486400"/>
            <a:ext cx="4343400"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b="1">
                <a:solidFill>
                  <a:srgbClr val="FF0000"/>
                </a:solidFill>
                <a:ea typeface="ＭＳ Ｐゴシック" charset="0"/>
                <a:cs typeface="ＭＳ Ｐゴシック" charset="0"/>
                <a:sym typeface="Symbol" charset="0"/>
              </a:rPr>
              <a:t>  Spectrum exhibits spatial variation</a:t>
            </a:r>
            <a:endParaRPr lang="en-US" sz="1600" b="1">
              <a:solidFill>
                <a:srgbClr val="FF0000"/>
              </a:solidFill>
              <a:ea typeface="ＭＳ Ｐゴシック" charset="0"/>
              <a:cs typeface="ＭＳ Ｐゴシック" charset="0"/>
            </a:endParaRPr>
          </a:p>
        </p:txBody>
      </p:sp>
      <p:grpSp>
        <p:nvGrpSpPr>
          <p:cNvPr id="5" name="Group 62"/>
          <p:cNvGrpSpPr>
            <a:grpSpLocks/>
          </p:cNvGrpSpPr>
          <p:nvPr/>
        </p:nvGrpSpPr>
        <p:grpSpPr bwMode="auto">
          <a:xfrm>
            <a:off x="6115050" y="3175000"/>
            <a:ext cx="2786063" cy="619125"/>
            <a:chOff x="6187260" y="3130887"/>
            <a:chExt cx="2785290" cy="618699"/>
          </a:xfrm>
        </p:grpSpPr>
        <p:grpSp>
          <p:nvGrpSpPr>
            <p:cNvPr id="122917" name="Group 20"/>
            <p:cNvGrpSpPr>
              <a:grpSpLocks/>
            </p:cNvGrpSpPr>
            <p:nvPr/>
          </p:nvGrpSpPr>
          <p:grpSpPr bwMode="auto">
            <a:xfrm>
              <a:off x="6187260" y="3130887"/>
              <a:ext cx="369027" cy="228461"/>
              <a:chOff x="6774723" y="3771899"/>
              <a:chExt cx="531768" cy="400051"/>
            </a:xfrm>
          </p:grpSpPr>
          <p:cxnSp>
            <p:nvCxnSpPr>
              <p:cNvPr id="49" name="Straight Arrow Connector 48"/>
              <p:cNvCxnSpPr/>
              <p:nvPr/>
            </p:nvCxnSpPr>
            <p:spPr>
              <a:xfrm>
                <a:off x="6774723" y="4171919"/>
                <a:ext cx="532861"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6597583" y="3971909"/>
                <a:ext cx="40002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2918" name="TextBox 47"/>
            <p:cNvSpPr txBox="1">
              <a:spLocks noChangeArrowheads="1"/>
            </p:cNvSpPr>
            <p:nvPr/>
          </p:nvSpPr>
          <p:spPr bwMode="auto">
            <a:xfrm>
              <a:off x="6494948" y="3134033"/>
              <a:ext cx="2477602" cy="61555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700" b="1">
                  <a:solidFill>
                    <a:schemeClr val="accent1"/>
                  </a:solidFill>
                </a:rPr>
                <a:t>Cannot assume same </a:t>
              </a:r>
            </a:p>
            <a:p>
              <a:pPr eaLnBrk="1" hangingPunct="1"/>
              <a:r>
                <a:rPr lang="en-US" altLang="en-US" sz="1700" b="1">
                  <a:solidFill>
                    <a:schemeClr val="accent1"/>
                  </a:solidFill>
                </a:rPr>
                <a:t>channel  free everywhere</a:t>
              </a:r>
            </a:p>
          </p:txBody>
        </p:sp>
      </p:grpSp>
      <p:sp>
        <p:nvSpPr>
          <p:cNvPr id="70" name="Rectangle 69"/>
          <p:cNvSpPr/>
          <p:nvPr/>
        </p:nvSpPr>
        <p:spPr>
          <a:xfrm>
            <a:off x="3935413" y="3771900"/>
            <a:ext cx="342900" cy="857250"/>
          </a:xfrm>
          <a:prstGeom prst="rect">
            <a:avLst/>
          </a:prstGeom>
          <a:noFill/>
          <a:ln w="635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22905" name="Group 77"/>
          <p:cNvGrpSpPr>
            <a:grpSpLocks/>
          </p:cNvGrpSpPr>
          <p:nvPr/>
        </p:nvGrpSpPr>
        <p:grpSpPr bwMode="auto">
          <a:xfrm>
            <a:off x="2932113" y="4002088"/>
            <a:ext cx="1671637" cy="465137"/>
            <a:chOff x="5829300" y="4000500"/>
            <a:chExt cx="1672555" cy="466130"/>
          </a:xfrm>
        </p:grpSpPr>
        <p:sp>
          <p:nvSpPr>
            <p:cNvPr id="122912" name="TextBox 55"/>
            <p:cNvSpPr txBox="1">
              <a:spLocks noChangeArrowheads="1"/>
            </p:cNvSpPr>
            <p:nvPr/>
          </p:nvSpPr>
          <p:spPr bwMode="auto">
            <a:xfrm>
              <a:off x="5829300" y="4000500"/>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1</a:t>
              </a:r>
            </a:p>
          </p:txBody>
        </p:sp>
        <p:sp>
          <p:nvSpPr>
            <p:cNvPr id="122913" name="TextBox 56"/>
            <p:cNvSpPr txBox="1">
              <a:spLocks noChangeArrowheads="1"/>
            </p:cNvSpPr>
            <p:nvPr/>
          </p:nvSpPr>
          <p:spPr bwMode="auto">
            <a:xfrm>
              <a:off x="6172200" y="400496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2</a:t>
              </a:r>
            </a:p>
          </p:txBody>
        </p:sp>
        <p:sp>
          <p:nvSpPr>
            <p:cNvPr id="122914" name="TextBox 57"/>
            <p:cNvSpPr txBox="1">
              <a:spLocks noChangeArrowheads="1"/>
            </p:cNvSpPr>
            <p:nvPr/>
          </p:nvSpPr>
          <p:spPr bwMode="auto">
            <a:xfrm>
              <a:off x="6540267" y="400496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3</a:t>
              </a:r>
            </a:p>
          </p:txBody>
        </p:sp>
        <p:sp>
          <p:nvSpPr>
            <p:cNvPr id="122915" name="TextBox 58"/>
            <p:cNvSpPr txBox="1">
              <a:spLocks noChangeArrowheads="1"/>
            </p:cNvSpPr>
            <p:nvPr/>
          </p:nvSpPr>
          <p:spPr bwMode="auto">
            <a:xfrm>
              <a:off x="6858000" y="400496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4</a:t>
              </a:r>
            </a:p>
          </p:txBody>
        </p:sp>
        <p:sp>
          <p:nvSpPr>
            <p:cNvPr id="122916" name="TextBox 59"/>
            <p:cNvSpPr txBox="1">
              <a:spLocks noChangeArrowheads="1"/>
            </p:cNvSpPr>
            <p:nvPr/>
          </p:nvSpPr>
          <p:spPr bwMode="auto">
            <a:xfrm>
              <a:off x="7216105" y="400496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5</a:t>
              </a:r>
            </a:p>
          </p:txBody>
        </p:sp>
      </p:grpSp>
      <p:sp>
        <p:nvSpPr>
          <p:cNvPr id="72" name="Rectangle 71"/>
          <p:cNvSpPr/>
          <p:nvPr/>
        </p:nvSpPr>
        <p:spPr>
          <a:xfrm>
            <a:off x="1143000" y="3771900"/>
            <a:ext cx="342900" cy="857250"/>
          </a:xfrm>
          <a:prstGeom prst="rect">
            <a:avLst/>
          </a:prstGeom>
          <a:noFill/>
          <a:ln w="635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TextBox 45"/>
          <p:cNvSpPr txBox="1">
            <a:spLocks noChangeArrowheads="1"/>
          </p:cNvSpPr>
          <p:nvPr/>
        </p:nvSpPr>
        <p:spPr bwMode="auto">
          <a:xfrm>
            <a:off x="5791200" y="2830513"/>
            <a:ext cx="1905000" cy="3698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b="1">
                <a:solidFill>
                  <a:srgbClr val="FF0000"/>
                </a:solidFill>
              </a:rPr>
              <a:t>Spatial Variation</a:t>
            </a:r>
          </a:p>
        </p:txBody>
      </p:sp>
      <p:pic>
        <p:nvPicPr>
          <p:cNvPr id="122908" name="Picture 9" descr="C:\Users\t-rohanm\Pictures\Microsoft Clip Organizer\j0434177.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2857500"/>
            <a:ext cx="66516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9" name="Freeform 15"/>
          <p:cNvSpPr>
            <a:spLocks/>
          </p:cNvSpPr>
          <p:nvPr/>
        </p:nvSpPr>
        <p:spPr bwMode="auto">
          <a:xfrm rot="3141123">
            <a:off x="4497388" y="2660650"/>
            <a:ext cx="457200" cy="180975"/>
          </a:xfrm>
          <a:custGeom>
            <a:avLst/>
            <a:gdLst>
              <a:gd name="T0" fmla="*/ 105674160 w 1140"/>
              <a:gd name="T1" fmla="*/ 23871772 h 588"/>
              <a:gd name="T2" fmla="*/ 183361263 w 1140"/>
              <a:gd name="T3" fmla="*/ 0 h 588"/>
              <a:gd name="T4" fmla="*/ 183361263 w 1140"/>
              <a:gd name="T5" fmla="*/ 3410209 h 588"/>
              <a:gd name="T6" fmla="*/ 78491615 w 1140"/>
              <a:gd name="T7" fmla="*/ 47743236 h 588"/>
              <a:gd name="T8" fmla="*/ 78491615 w 1140"/>
              <a:gd name="T9" fmla="*/ 31449946 h 588"/>
              <a:gd name="T10" fmla="*/ 0 w 1140"/>
              <a:gd name="T11" fmla="*/ 55700596 h 588"/>
              <a:gd name="T12" fmla="*/ 0 w 1140"/>
              <a:gd name="T13" fmla="*/ 52100794 h 588"/>
              <a:gd name="T14" fmla="*/ 105674160 w 1140"/>
              <a:gd name="T15" fmla="*/ 7104808 h 588"/>
              <a:gd name="T16" fmla="*/ 105674160 w 1140"/>
              <a:gd name="T17" fmla="*/ 23871772 h 588"/>
              <a:gd name="T18" fmla="*/ 105674160 w 1140"/>
              <a:gd name="T19" fmla="*/ 23871772 h 5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0"/>
              <a:gd name="T31" fmla="*/ 0 h 588"/>
              <a:gd name="T32" fmla="*/ 1140 w 1140"/>
              <a:gd name="T33" fmla="*/ 588 h 5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0" h="588">
                <a:moveTo>
                  <a:pt x="657" y="252"/>
                </a:moveTo>
                <a:lnTo>
                  <a:pt x="1140" y="0"/>
                </a:lnTo>
                <a:lnTo>
                  <a:pt x="1140" y="36"/>
                </a:lnTo>
                <a:lnTo>
                  <a:pt x="488" y="504"/>
                </a:lnTo>
                <a:lnTo>
                  <a:pt x="488" y="332"/>
                </a:lnTo>
                <a:lnTo>
                  <a:pt x="0" y="588"/>
                </a:lnTo>
                <a:lnTo>
                  <a:pt x="0" y="550"/>
                </a:lnTo>
                <a:lnTo>
                  <a:pt x="657" y="75"/>
                </a:lnTo>
                <a:lnTo>
                  <a:pt x="657" y="25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10" name="Freeform 15"/>
          <p:cNvSpPr>
            <a:spLocks/>
          </p:cNvSpPr>
          <p:nvPr/>
        </p:nvSpPr>
        <p:spPr bwMode="auto">
          <a:xfrm rot="-226047">
            <a:off x="4462463" y="3043238"/>
            <a:ext cx="457200" cy="180975"/>
          </a:xfrm>
          <a:custGeom>
            <a:avLst/>
            <a:gdLst>
              <a:gd name="T0" fmla="*/ 105674160 w 1140"/>
              <a:gd name="T1" fmla="*/ 23871772 h 588"/>
              <a:gd name="T2" fmla="*/ 183361263 w 1140"/>
              <a:gd name="T3" fmla="*/ 0 h 588"/>
              <a:gd name="T4" fmla="*/ 183361263 w 1140"/>
              <a:gd name="T5" fmla="*/ 3410209 h 588"/>
              <a:gd name="T6" fmla="*/ 78491615 w 1140"/>
              <a:gd name="T7" fmla="*/ 47743236 h 588"/>
              <a:gd name="T8" fmla="*/ 78491615 w 1140"/>
              <a:gd name="T9" fmla="*/ 31449946 h 588"/>
              <a:gd name="T10" fmla="*/ 0 w 1140"/>
              <a:gd name="T11" fmla="*/ 55700596 h 588"/>
              <a:gd name="T12" fmla="*/ 0 w 1140"/>
              <a:gd name="T13" fmla="*/ 52100794 h 588"/>
              <a:gd name="T14" fmla="*/ 105674160 w 1140"/>
              <a:gd name="T15" fmla="*/ 7104808 h 588"/>
              <a:gd name="T16" fmla="*/ 105674160 w 1140"/>
              <a:gd name="T17" fmla="*/ 23871772 h 588"/>
              <a:gd name="T18" fmla="*/ 105674160 w 1140"/>
              <a:gd name="T19" fmla="*/ 23871772 h 5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0"/>
              <a:gd name="T31" fmla="*/ 0 h 588"/>
              <a:gd name="T32" fmla="*/ 1140 w 1140"/>
              <a:gd name="T33" fmla="*/ 588 h 5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0" h="588">
                <a:moveTo>
                  <a:pt x="657" y="252"/>
                </a:moveTo>
                <a:lnTo>
                  <a:pt x="1140" y="0"/>
                </a:lnTo>
                <a:lnTo>
                  <a:pt x="1140" y="36"/>
                </a:lnTo>
                <a:lnTo>
                  <a:pt x="488" y="504"/>
                </a:lnTo>
                <a:lnTo>
                  <a:pt x="488" y="332"/>
                </a:lnTo>
                <a:lnTo>
                  <a:pt x="0" y="588"/>
                </a:lnTo>
                <a:lnTo>
                  <a:pt x="0" y="550"/>
                </a:lnTo>
                <a:lnTo>
                  <a:pt x="657" y="75"/>
                </a:lnTo>
                <a:lnTo>
                  <a:pt x="657" y="25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911" name="TextBox 67"/>
          <p:cNvSpPr txBox="1">
            <a:spLocks noChangeArrowheads="1"/>
          </p:cNvSpPr>
          <p:nvPr/>
        </p:nvSpPr>
        <p:spPr bwMode="auto">
          <a:xfrm>
            <a:off x="4800600" y="4400550"/>
            <a:ext cx="768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b="1"/>
              <a:t>TV</a:t>
            </a:r>
          </a:p>
          <a:p>
            <a:pPr algn="ctr" eaLnBrk="1" hangingPunct="1"/>
            <a:r>
              <a:rPr lang="en-US" altLang="en-US" b="1"/>
              <a:t>Tower</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70" grpId="0" animBg="1"/>
      <p:bldP spid="72" grpId="0" animBg="1"/>
      <p:bldP spid="4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p:txBody>
          <a:bodyPr/>
          <a:lstStyle/>
          <a:p>
            <a:r>
              <a:rPr lang="en-US" altLang="en-US"/>
              <a:t>White Spaces Spectrum Availability</a:t>
            </a:r>
          </a:p>
        </p:txBody>
      </p:sp>
      <p:sp>
        <p:nvSpPr>
          <p:cNvPr id="123906" name="Content Placeholder 2"/>
          <p:cNvSpPr>
            <a:spLocks noGrp="1"/>
          </p:cNvSpPr>
          <p:nvPr>
            <p:ph sz="half" idx="2"/>
          </p:nvPr>
        </p:nvSpPr>
        <p:spPr>
          <a:xfrm>
            <a:off x="5715000" y="1600200"/>
            <a:ext cx="3429000" cy="4525963"/>
          </a:xfrm>
          <a:solidFill>
            <a:schemeClr val="bg2"/>
          </a:solidFill>
          <a:ln>
            <a:solidFill>
              <a:schemeClr val="tx1"/>
            </a:solidFill>
            <a:miter lim="800000"/>
            <a:headEnd/>
            <a:tailEnd/>
          </a:ln>
        </p:spPr>
        <p:txBody>
          <a:bodyPr/>
          <a:lstStyle/>
          <a:p>
            <a:pPr algn="ctr">
              <a:buFontTx/>
              <a:buNone/>
            </a:pPr>
            <a:r>
              <a:rPr lang="en-US" altLang="en-US" sz="1800" b="1" u="sng"/>
              <a:t>Differences from ISM(Wi-Fi)</a:t>
            </a:r>
          </a:p>
        </p:txBody>
      </p:sp>
      <p:sp>
        <p:nvSpPr>
          <p:cNvPr id="1239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2B0DD105-9153-C341-AF54-E098D912920D}" type="slidenum">
              <a:rPr lang="en-US" altLang="en-US" sz="1200">
                <a:solidFill>
                  <a:schemeClr val="tx2"/>
                </a:solidFill>
                <a:latin typeface="Arial Narrow" charset="0"/>
              </a:rPr>
              <a:pPr eaLnBrk="1" hangingPunct="1"/>
              <a:t>61</a:t>
            </a:fld>
            <a:endParaRPr lang="en-US" altLang="en-US" sz="1200">
              <a:solidFill>
                <a:schemeClr val="tx2"/>
              </a:solidFill>
              <a:latin typeface="Arial Narrow" charset="0"/>
            </a:endParaRPr>
          </a:p>
        </p:txBody>
      </p:sp>
      <p:pic>
        <p:nvPicPr>
          <p:cNvPr id="123908" name="Picture 4" descr="C:\Users\t-rohanm\AppData\Local\Microsoft\Windows\Temporary Internet Files\Content.IE5\JHS5IGSZ\MCj0424192000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3300" y="2735263"/>
            <a:ext cx="971550"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09" name="Picture 5" descr="11954226271169522330transmission_tower_ante_01_svg_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2900" y="2457450"/>
            <a:ext cx="974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10" name="TextBox 7"/>
          <p:cNvSpPr txBox="1">
            <a:spLocks noChangeArrowheads="1"/>
          </p:cNvSpPr>
          <p:nvPr/>
        </p:nvSpPr>
        <p:spPr bwMode="auto">
          <a:xfrm>
            <a:off x="5807075" y="2030413"/>
            <a:ext cx="1658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800" b="1">
                <a:solidFill>
                  <a:srgbClr val="FF0000"/>
                </a:solidFill>
              </a:rPr>
              <a:t>Fragmentation</a:t>
            </a:r>
          </a:p>
        </p:txBody>
      </p:sp>
      <p:grpSp>
        <p:nvGrpSpPr>
          <p:cNvPr id="123911" name="Group 66"/>
          <p:cNvGrpSpPr>
            <a:grpSpLocks/>
          </p:cNvGrpSpPr>
          <p:nvPr/>
        </p:nvGrpSpPr>
        <p:grpSpPr bwMode="auto">
          <a:xfrm>
            <a:off x="6115050" y="2343150"/>
            <a:ext cx="2803525" cy="369888"/>
            <a:chOff x="6115050" y="2343150"/>
            <a:chExt cx="2802786" cy="369332"/>
          </a:xfrm>
        </p:grpSpPr>
        <p:grpSp>
          <p:nvGrpSpPr>
            <p:cNvPr id="123971" name="Group 20"/>
            <p:cNvGrpSpPr>
              <a:grpSpLocks/>
            </p:cNvGrpSpPr>
            <p:nvPr/>
          </p:nvGrpSpPr>
          <p:grpSpPr bwMode="auto">
            <a:xfrm>
              <a:off x="6115050" y="2343150"/>
              <a:ext cx="369027" cy="228601"/>
              <a:chOff x="6774723" y="3771899"/>
              <a:chExt cx="531768" cy="400051"/>
            </a:xfrm>
          </p:grpSpPr>
          <p:cxnSp>
            <p:nvCxnSpPr>
              <p:cNvPr id="16" name="Straight Arrow Connector 15"/>
              <p:cNvCxnSpPr/>
              <p:nvPr/>
            </p:nvCxnSpPr>
            <p:spPr>
              <a:xfrm>
                <a:off x="6774723" y="4171347"/>
                <a:ext cx="532869"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6597869" y="3971623"/>
                <a:ext cx="399448"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3972" name="TextBox 21"/>
            <p:cNvSpPr txBox="1">
              <a:spLocks noChangeArrowheads="1"/>
            </p:cNvSpPr>
            <p:nvPr/>
          </p:nvSpPr>
          <p:spPr bwMode="auto">
            <a:xfrm>
              <a:off x="6355979" y="2343150"/>
              <a:ext cx="25618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1800" b="1">
                  <a:solidFill>
                    <a:schemeClr val="accent1"/>
                  </a:solidFill>
                </a:rPr>
                <a:t>Variable channel widths</a:t>
              </a:r>
            </a:p>
          </p:txBody>
        </p:sp>
      </p:grpSp>
      <p:sp>
        <p:nvSpPr>
          <p:cNvPr id="30" name="Rectangle 29"/>
          <p:cNvSpPr/>
          <p:nvPr/>
        </p:nvSpPr>
        <p:spPr>
          <a:xfrm>
            <a:off x="114300" y="3771900"/>
            <a:ext cx="1714500" cy="865188"/>
          </a:xfrm>
          <a:prstGeom prst="rect">
            <a:avLst/>
          </a:prstGeom>
          <a:solidFill>
            <a:schemeClr val="bg1"/>
          </a:solidFill>
          <a:ln>
            <a:solidFill>
              <a:schemeClr val="tx1"/>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a:p>
        </p:txBody>
      </p:sp>
      <p:sp>
        <p:nvSpPr>
          <p:cNvPr id="31" name="Rectangle 30"/>
          <p:cNvSpPr/>
          <p:nvPr/>
        </p:nvSpPr>
        <p:spPr>
          <a:xfrm>
            <a:off x="114300" y="3771900"/>
            <a:ext cx="342900" cy="865188"/>
          </a:xfrm>
          <a:prstGeom prst="rect">
            <a:avLst/>
          </a:prstGeom>
          <a:solidFill>
            <a:srgbClr val="FF0000"/>
          </a:solidFill>
          <a:ln>
            <a:solidFill>
              <a:schemeClr val="accent2"/>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32" name="Rectangle 31"/>
          <p:cNvSpPr/>
          <p:nvPr/>
        </p:nvSpPr>
        <p:spPr>
          <a:xfrm>
            <a:off x="457200" y="3771900"/>
            <a:ext cx="342900" cy="865188"/>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33" name="Rectangle 32"/>
          <p:cNvSpPr/>
          <p:nvPr/>
        </p:nvSpPr>
        <p:spPr>
          <a:xfrm>
            <a:off x="800100" y="3771900"/>
            <a:ext cx="342900" cy="865188"/>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34" name="Rectangle 33"/>
          <p:cNvSpPr/>
          <p:nvPr/>
        </p:nvSpPr>
        <p:spPr>
          <a:xfrm>
            <a:off x="1143000" y="3771900"/>
            <a:ext cx="342900" cy="865188"/>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37" name="Rectangle 36"/>
          <p:cNvSpPr/>
          <p:nvPr/>
        </p:nvSpPr>
        <p:spPr>
          <a:xfrm>
            <a:off x="3143250" y="3763963"/>
            <a:ext cx="1714500" cy="865187"/>
          </a:xfrm>
          <a:prstGeom prst="rect">
            <a:avLst/>
          </a:prstGeom>
          <a:solidFill>
            <a:schemeClr val="bg1"/>
          </a:solidFill>
          <a:ln>
            <a:solidFill>
              <a:schemeClr val="tx1"/>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a:p>
        </p:txBody>
      </p:sp>
      <p:sp>
        <p:nvSpPr>
          <p:cNvPr id="38" name="Rectangle 37"/>
          <p:cNvSpPr/>
          <p:nvPr/>
        </p:nvSpPr>
        <p:spPr>
          <a:xfrm>
            <a:off x="3143250" y="3763963"/>
            <a:ext cx="342900" cy="865187"/>
          </a:xfrm>
          <a:prstGeom prst="rect">
            <a:avLst/>
          </a:prstGeom>
          <a:solidFill>
            <a:srgbClr val="FF0000"/>
          </a:solidFill>
          <a:ln>
            <a:solidFill>
              <a:schemeClr val="accent2"/>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39" name="Rectangle 38"/>
          <p:cNvSpPr/>
          <p:nvPr/>
        </p:nvSpPr>
        <p:spPr>
          <a:xfrm>
            <a:off x="4522788" y="3763963"/>
            <a:ext cx="342900" cy="865187"/>
          </a:xfrm>
          <a:prstGeom prst="rect">
            <a:avLst/>
          </a:prstGeom>
          <a:no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40" name="Rectangle 39"/>
          <p:cNvSpPr/>
          <p:nvPr/>
        </p:nvSpPr>
        <p:spPr>
          <a:xfrm>
            <a:off x="3486150" y="3763963"/>
            <a:ext cx="342900" cy="865187"/>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41" name="Rectangle 40"/>
          <p:cNvSpPr/>
          <p:nvPr/>
        </p:nvSpPr>
        <p:spPr>
          <a:xfrm>
            <a:off x="3829050" y="3763963"/>
            <a:ext cx="342900" cy="865187"/>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42" name="Rectangle 41"/>
          <p:cNvSpPr/>
          <p:nvPr/>
        </p:nvSpPr>
        <p:spPr>
          <a:xfrm>
            <a:off x="4171950" y="3763963"/>
            <a:ext cx="342900" cy="865187"/>
          </a:xfrm>
          <a:prstGeom prst="rect">
            <a:avLst/>
          </a:prstGeom>
          <a:solidFill>
            <a:srgbClr val="FF0000"/>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64" name="Rectangle 63"/>
          <p:cNvSpPr/>
          <p:nvPr/>
        </p:nvSpPr>
        <p:spPr>
          <a:xfrm>
            <a:off x="228600" y="5753100"/>
            <a:ext cx="4743450"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b="1" dirty="0">
                <a:solidFill>
                  <a:srgbClr val="FF0000"/>
                </a:solidFill>
              </a:rPr>
              <a:t>Incumbents appear/disappear over time</a:t>
            </a:r>
          </a:p>
        </p:txBody>
      </p:sp>
      <p:sp>
        <p:nvSpPr>
          <p:cNvPr id="65" name="Rectangle 64"/>
          <p:cNvSpPr/>
          <p:nvPr/>
        </p:nvSpPr>
        <p:spPr>
          <a:xfrm>
            <a:off x="4572000" y="5753100"/>
            <a:ext cx="4457700"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b="1">
                <a:solidFill>
                  <a:srgbClr val="FF0000"/>
                </a:solidFill>
                <a:ea typeface="ＭＳ Ｐゴシック" charset="0"/>
                <a:cs typeface="ＭＳ Ｐゴシック" charset="0"/>
                <a:sym typeface="Symbol" charset="0"/>
              </a:rPr>
              <a:t>  Must reconfigure after disconnection</a:t>
            </a:r>
            <a:endParaRPr lang="en-US" sz="1600" b="1">
              <a:solidFill>
                <a:srgbClr val="FF0000"/>
              </a:solidFill>
              <a:ea typeface="ＭＳ Ｐゴシック" charset="0"/>
              <a:cs typeface="ＭＳ Ｐゴシック" charset="0"/>
            </a:endParaRPr>
          </a:p>
        </p:txBody>
      </p:sp>
      <p:sp>
        <p:nvSpPr>
          <p:cNvPr id="123925" name="TextBox 45"/>
          <p:cNvSpPr txBox="1">
            <a:spLocks noChangeArrowheads="1"/>
          </p:cNvSpPr>
          <p:nvPr/>
        </p:nvSpPr>
        <p:spPr bwMode="auto">
          <a:xfrm>
            <a:off x="5843588" y="2887663"/>
            <a:ext cx="1863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b="1">
                <a:solidFill>
                  <a:srgbClr val="FF0000"/>
                </a:solidFill>
              </a:rPr>
              <a:t>Spatial Variation</a:t>
            </a:r>
          </a:p>
        </p:txBody>
      </p:sp>
      <p:grpSp>
        <p:nvGrpSpPr>
          <p:cNvPr id="123926" name="Group 62"/>
          <p:cNvGrpSpPr>
            <a:grpSpLocks/>
          </p:cNvGrpSpPr>
          <p:nvPr/>
        </p:nvGrpSpPr>
        <p:grpSpPr bwMode="auto">
          <a:xfrm>
            <a:off x="6115050" y="3143250"/>
            <a:ext cx="2786063" cy="615950"/>
            <a:chOff x="6187260" y="3099197"/>
            <a:chExt cx="2785290" cy="615553"/>
          </a:xfrm>
        </p:grpSpPr>
        <p:grpSp>
          <p:nvGrpSpPr>
            <p:cNvPr id="123967" name="Group 20"/>
            <p:cNvGrpSpPr>
              <a:grpSpLocks/>
            </p:cNvGrpSpPr>
            <p:nvPr/>
          </p:nvGrpSpPr>
          <p:grpSpPr bwMode="auto">
            <a:xfrm>
              <a:off x="6187260" y="3130887"/>
              <a:ext cx="369027" cy="228461"/>
              <a:chOff x="6774723" y="3771899"/>
              <a:chExt cx="531768" cy="400051"/>
            </a:xfrm>
          </p:grpSpPr>
          <p:cxnSp>
            <p:nvCxnSpPr>
              <p:cNvPr id="49" name="Straight Arrow Connector 48"/>
              <p:cNvCxnSpPr/>
              <p:nvPr/>
            </p:nvCxnSpPr>
            <p:spPr>
              <a:xfrm>
                <a:off x="6774723" y="4172006"/>
                <a:ext cx="532861"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6597574" y="3971987"/>
                <a:ext cx="400037"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3968" name="TextBox 47"/>
            <p:cNvSpPr txBox="1">
              <a:spLocks noChangeArrowheads="1"/>
            </p:cNvSpPr>
            <p:nvPr/>
          </p:nvSpPr>
          <p:spPr bwMode="auto">
            <a:xfrm>
              <a:off x="6494948" y="3099197"/>
              <a:ext cx="247760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700" b="1">
                  <a:solidFill>
                    <a:schemeClr val="accent1"/>
                  </a:solidFill>
                </a:rPr>
                <a:t>Cannot assume same </a:t>
              </a:r>
            </a:p>
            <a:p>
              <a:pPr eaLnBrk="1" hangingPunct="1"/>
              <a:r>
                <a:rPr lang="en-US" altLang="en-US" sz="1700" b="1">
                  <a:solidFill>
                    <a:schemeClr val="accent1"/>
                  </a:solidFill>
                </a:rPr>
                <a:t>channel  free everywhere</a:t>
              </a:r>
            </a:p>
          </p:txBody>
        </p:sp>
      </p:grpSp>
      <p:sp>
        <p:nvSpPr>
          <p:cNvPr id="70" name="Rectangle 69"/>
          <p:cNvSpPr/>
          <p:nvPr/>
        </p:nvSpPr>
        <p:spPr>
          <a:xfrm>
            <a:off x="3486150" y="3771900"/>
            <a:ext cx="685800" cy="857250"/>
          </a:xfrm>
          <a:prstGeom prst="rect">
            <a:avLst/>
          </a:prstGeom>
          <a:noFill/>
          <a:ln w="63500">
            <a:solidFill>
              <a:srgbClr val="B4D735"/>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Rectangle 71"/>
          <p:cNvSpPr/>
          <p:nvPr/>
        </p:nvSpPr>
        <p:spPr>
          <a:xfrm>
            <a:off x="457200" y="3771900"/>
            <a:ext cx="685800" cy="857250"/>
          </a:xfrm>
          <a:prstGeom prst="rect">
            <a:avLst/>
          </a:prstGeom>
          <a:noFill/>
          <a:ln w="63500">
            <a:solidFill>
              <a:srgbClr val="B4D735"/>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67"/>
          <p:cNvGrpSpPr>
            <a:grpSpLocks/>
          </p:cNvGrpSpPr>
          <p:nvPr/>
        </p:nvGrpSpPr>
        <p:grpSpPr bwMode="auto">
          <a:xfrm>
            <a:off x="2571750" y="2686050"/>
            <a:ext cx="1085850" cy="1085850"/>
            <a:chOff x="2571750" y="2686050"/>
            <a:chExt cx="1085850" cy="1085850"/>
          </a:xfrm>
        </p:grpSpPr>
        <p:pic>
          <p:nvPicPr>
            <p:cNvPr id="123965" name="Picture 2" descr="C:\Users\t-rohanm\AppData\Local\Microsoft\Windows\Temporary Internet Files\Content.IE5\JHS5IGSZ\MCj0433836000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1750" y="2686050"/>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1" name="Shape 77"/>
            <p:cNvCxnSpPr/>
            <p:nvPr/>
          </p:nvCxnSpPr>
          <p:spPr>
            <a:xfrm rot="16200000" flipV="1">
              <a:off x="3171825" y="3286125"/>
              <a:ext cx="514350" cy="457200"/>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grpSp>
      <p:grpSp>
        <p:nvGrpSpPr>
          <p:cNvPr id="7" name="Group 77"/>
          <p:cNvGrpSpPr>
            <a:grpSpLocks/>
          </p:cNvGrpSpPr>
          <p:nvPr/>
        </p:nvGrpSpPr>
        <p:grpSpPr bwMode="auto">
          <a:xfrm>
            <a:off x="800100" y="4629150"/>
            <a:ext cx="3028950" cy="400050"/>
            <a:chOff x="800100" y="4629150"/>
            <a:chExt cx="3028950" cy="400050"/>
          </a:xfrm>
        </p:grpSpPr>
        <p:cxnSp>
          <p:nvCxnSpPr>
            <p:cNvPr id="71" name="Straight Connector 70"/>
            <p:cNvCxnSpPr>
              <a:stCxn id="72" idx="2"/>
            </p:cNvCxnSpPr>
            <p:nvPr/>
          </p:nvCxnSpPr>
          <p:spPr>
            <a:xfrm rot="5400000">
              <a:off x="600075" y="4829175"/>
              <a:ext cx="40005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800100" y="5029200"/>
              <a:ext cx="302895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70" idx="2"/>
            </p:cNvCxnSpPr>
            <p:nvPr/>
          </p:nvCxnSpPr>
          <p:spPr>
            <a:xfrm rot="5400000">
              <a:off x="3629025" y="4829175"/>
              <a:ext cx="40005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pic>
        <p:nvPicPr>
          <p:cNvPr id="79" name="Picture 1" descr="C:\Users\t-rohanm\AppData\Local\Microsoft\Windows\Temporary Internet Files\Content.IE5\IJIUYABM\MCj0432537000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4550" y="4743450"/>
            <a:ext cx="6032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Rectangle 79"/>
          <p:cNvSpPr/>
          <p:nvPr/>
        </p:nvSpPr>
        <p:spPr>
          <a:xfrm>
            <a:off x="3486150" y="3771900"/>
            <a:ext cx="342900" cy="857250"/>
          </a:xfrm>
          <a:prstGeom prst="rect">
            <a:avLst/>
          </a:prstGeom>
          <a:gradFill>
            <a:gsLst>
              <a:gs pos="0">
                <a:srgbClr val="FFF200"/>
              </a:gs>
              <a:gs pos="45000">
                <a:srgbClr val="FF7A00"/>
              </a:gs>
              <a:gs pos="70000">
                <a:srgbClr val="FF0300"/>
              </a:gs>
              <a:gs pos="100000">
                <a:srgbClr val="4D0808"/>
              </a:gs>
            </a:gsLst>
            <a:lin ang="5400000" scaled="0"/>
          </a:gradFill>
          <a:ln w="63500">
            <a:no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1" name="Rectangle 80"/>
          <p:cNvSpPr/>
          <p:nvPr/>
        </p:nvSpPr>
        <p:spPr>
          <a:xfrm>
            <a:off x="800100" y="3771900"/>
            <a:ext cx="342900" cy="857250"/>
          </a:xfrm>
          <a:prstGeom prst="rect">
            <a:avLst/>
          </a:prstGeom>
          <a:noFill/>
          <a:ln w="63500">
            <a:solidFill>
              <a:srgbClr val="B4D735"/>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2" name="Rectangle 81"/>
          <p:cNvSpPr/>
          <p:nvPr/>
        </p:nvSpPr>
        <p:spPr>
          <a:xfrm>
            <a:off x="3829050" y="3771900"/>
            <a:ext cx="342900" cy="857250"/>
          </a:xfrm>
          <a:prstGeom prst="rect">
            <a:avLst/>
          </a:prstGeom>
          <a:noFill/>
          <a:ln w="63500">
            <a:solidFill>
              <a:srgbClr val="B4D735"/>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23935" name="Group 76"/>
          <p:cNvGrpSpPr>
            <a:grpSpLocks/>
          </p:cNvGrpSpPr>
          <p:nvPr/>
        </p:nvGrpSpPr>
        <p:grpSpPr bwMode="auto">
          <a:xfrm>
            <a:off x="122238" y="4017963"/>
            <a:ext cx="1673225" cy="465137"/>
            <a:chOff x="1314450" y="3991570"/>
            <a:chExt cx="1672555" cy="466130"/>
          </a:xfrm>
        </p:grpSpPr>
        <p:sp>
          <p:nvSpPr>
            <p:cNvPr id="123957" name="TextBox 49"/>
            <p:cNvSpPr txBox="1">
              <a:spLocks noChangeArrowheads="1"/>
            </p:cNvSpPr>
            <p:nvPr/>
          </p:nvSpPr>
          <p:spPr bwMode="auto">
            <a:xfrm>
              <a:off x="1314450" y="3991570"/>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1</a:t>
              </a:r>
            </a:p>
          </p:txBody>
        </p:sp>
        <p:sp>
          <p:nvSpPr>
            <p:cNvPr id="123958" name="TextBox 50"/>
            <p:cNvSpPr txBox="1">
              <a:spLocks noChangeArrowheads="1"/>
            </p:cNvSpPr>
            <p:nvPr/>
          </p:nvSpPr>
          <p:spPr bwMode="auto">
            <a:xfrm>
              <a:off x="1657350" y="399603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2</a:t>
              </a:r>
            </a:p>
          </p:txBody>
        </p:sp>
        <p:sp>
          <p:nvSpPr>
            <p:cNvPr id="123959" name="TextBox 51"/>
            <p:cNvSpPr txBox="1">
              <a:spLocks noChangeArrowheads="1"/>
            </p:cNvSpPr>
            <p:nvPr/>
          </p:nvSpPr>
          <p:spPr bwMode="auto">
            <a:xfrm>
              <a:off x="2025417" y="399603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3</a:t>
              </a:r>
            </a:p>
          </p:txBody>
        </p:sp>
        <p:sp>
          <p:nvSpPr>
            <p:cNvPr id="123960" name="TextBox 52"/>
            <p:cNvSpPr txBox="1">
              <a:spLocks noChangeArrowheads="1"/>
            </p:cNvSpPr>
            <p:nvPr/>
          </p:nvSpPr>
          <p:spPr bwMode="auto">
            <a:xfrm>
              <a:off x="2343150" y="399603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4</a:t>
              </a:r>
            </a:p>
          </p:txBody>
        </p:sp>
        <p:sp>
          <p:nvSpPr>
            <p:cNvPr id="123961" name="TextBox 53"/>
            <p:cNvSpPr txBox="1">
              <a:spLocks noChangeArrowheads="1"/>
            </p:cNvSpPr>
            <p:nvPr/>
          </p:nvSpPr>
          <p:spPr bwMode="auto">
            <a:xfrm>
              <a:off x="2701255" y="399603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5</a:t>
              </a:r>
            </a:p>
          </p:txBody>
        </p:sp>
      </p:grpSp>
      <p:grpSp>
        <p:nvGrpSpPr>
          <p:cNvPr id="123936" name="Group 77"/>
          <p:cNvGrpSpPr>
            <a:grpSpLocks/>
          </p:cNvGrpSpPr>
          <p:nvPr/>
        </p:nvGrpSpPr>
        <p:grpSpPr bwMode="auto">
          <a:xfrm>
            <a:off x="3168650" y="4002088"/>
            <a:ext cx="1671638" cy="465137"/>
            <a:chOff x="5829300" y="4000500"/>
            <a:chExt cx="1672555" cy="466130"/>
          </a:xfrm>
        </p:grpSpPr>
        <p:sp>
          <p:nvSpPr>
            <p:cNvPr id="123952" name="TextBox 55"/>
            <p:cNvSpPr txBox="1">
              <a:spLocks noChangeArrowheads="1"/>
            </p:cNvSpPr>
            <p:nvPr/>
          </p:nvSpPr>
          <p:spPr bwMode="auto">
            <a:xfrm>
              <a:off x="5829300" y="4000500"/>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1</a:t>
              </a:r>
            </a:p>
          </p:txBody>
        </p:sp>
        <p:sp>
          <p:nvSpPr>
            <p:cNvPr id="123953" name="TextBox 56"/>
            <p:cNvSpPr txBox="1">
              <a:spLocks noChangeArrowheads="1"/>
            </p:cNvSpPr>
            <p:nvPr/>
          </p:nvSpPr>
          <p:spPr bwMode="auto">
            <a:xfrm>
              <a:off x="6172200" y="400496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2</a:t>
              </a:r>
            </a:p>
          </p:txBody>
        </p:sp>
        <p:sp>
          <p:nvSpPr>
            <p:cNvPr id="123954" name="TextBox 57"/>
            <p:cNvSpPr txBox="1">
              <a:spLocks noChangeArrowheads="1"/>
            </p:cNvSpPr>
            <p:nvPr/>
          </p:nvSpPr>
          <p:spPr bwMode="auto">
            <a:xfrm>
              <a:off x="6540267" y="400496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3</a:t>
              </a:r>
            </a:p>
          </p:txBody>
        </p:sp>
        <p:sp>
          <p:nvSpPr>
            <p:cNvPr id="123955" name="TextBox 58"/>
            <p:cNvSpPr txBox="1">
              <a:spLocks noChangeArrowheads="1"/>
            </p:cNvSpPr>
            <p:nvPr/>
          </p:nvSpPr>
          <p:spPr bwMode="auto">
            <a:xfrm>
              <a:off x="6858000" y="400496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4</a:t>
              </a:r>
            </a:p>
          </p:txBody>
        </p:sp>
        <p:sp>
          <p:nvSpPr>
            <p:cNvPr id="123956" name="TextBox 59"/>
            <p:cNvSpPr txBox="1">
              <a:spLocks noChangeArrowheads="1"/>
            </p:cNvSpPr>
            <p:nvPr/>
          </p:nvSpPr>
          <p:spPr bwMode="auto">
            <a:xfrm>
              <a:off x="7216105" y="400496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5</a:t>
              </a:r>
            </a:p>
          </p:txBody>
        </p:sp>
      </p:grpSp>
      <p:grpSp>
        <p:nvGrpSpPr>
          <p:cNvPr id="10" name="Group 82"/>
          <p:cNvGrpSpPr>
            <a:grpSpLocks/>
          </p:cNvGrpSpPr>
          <p:nvPr/>
        </p:nvGrpSpPr>
        <p:grpSpPr bwMode="auto">
          <a:xfrm>
            <a:off x="971550" y="4686300"/>
            <a:ext cx="3028950" cy="400050"/>
            <a:chOff x="800100" y="4629150"/>
            <a:chExt cx="3028950" cy="400050"/>
          </a:xfrm>
        </p:grpSpPr>
        <p:cxnSp>
          <p:nvCxnSpPr>
            <p:cNvPr id="84" name="Straight Connector 83"/>
            <p:cNvCxnSpPr/>
            <p:nvPr/>
          </p:nvCxnSpPr>
          <p:spPr>
            <a:xfrm rot="5400000">
              <a:off x="600075" y="4829175"/>
              <a:ext cx="40005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00100" y="5029200"/>
              <a:ext cx="302895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629025" y="4829175"/>
              <a:ext cx="40005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87" name="TextBox 86"/>
          <p:cNvSpPr txBox="1">
            <a:spLocks noChangeArrowheads="1"/>
          </p:cNvSpPr>
          <p:nvPr/>
        </p:nvSpPr>
        <p:spPr bwMode="auto">
          <a:xfrm>
            <a:off x="5837238" y="3873500"/>
            <a:ext cx="2122487" cy="3683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b="1">
                <a:solidFill>
                  <a:srgbClr val="FF0000"/>
                </a:solidFill>
              </a:rPr>
              <a:t>Temporal Variation</a:t>
            </a:r>
          </a:p>
        </p:txBody>
      </p:sp>
      <p:grpSp>
        <p:nvGrpSpPr>
          <p:cNvPr id="11" name="Group 62"/>
          <p:cNvGrpSpPr>
            <a:grpSpLocks/>
          </p:cNvGrpSpPr>
          <p:nvPr/>
        </p:nvGrpSpPr>
        <p:grpSpPr bwMode="auto">
          <a:xfrm>
            <a:off x="6115050" y="4159250"/>
            <a:ext cx="2246313" cy="641350"/>
            <a:chOff x="6187260" y="3130887"/>
            <a:chExt cx="2246997" cy="641013"/>
          </a:xfrm>
        </p:grpSpPr>
        <p:grpSp>
          <p:nvGrpSpPr>
            <p:cNvPr id="123945" name="Group 20"/>
            <p:cNvGrpSpPr>
              <a:grpSpLocks/>
            </p:cNvGrpSpPr>
            <p:nvPr/>
          </p:nvGrpSpPr>
          <p:grpSpPr bwMode="auto">
            <a:xfrm>
              <a:off x="6187260" y="3130887"/>
              <a:ext cx="369027" cy="228461"/>
              <a:chOff x="6774723" y="3771899"/>
              <a:chExt cx="531768" cy="400051"/>
            </a:xfrm>
          </p:grpSpPr>
          <p:cxnSp>
            <p:nvCxnSpPr>
              <p:cNvPr id="91" name="Straight Arrow Connector 90"/>
              <p:cNvCxnSpPr/>
              <p:nvPr/>
            </p:nvCxnSpPr>
            <p:spPr>
              <a:xfrm>
                <a:off x="6774723" y="4171983"/>
                <a:ext cx="530882"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6597564" y="3971941"/>
                <a:ext cx="40008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3946" name="TextBox 89"/>
            <p:cNvSpPr txBox="1">
              <a:spLocks noChangeArrowheads="1"/>
            </p:cNvSpPr>
            <p:nvPr/>
          </p:nvSpPr>
          <p:spPr bwMode="auto">
            <a:xfrm>
              <a:off x="6547202" y="3156347"/>
              <a:ext cx="1887055" cy="61555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700" b="1">
                  <a:solidFill>
                    <a:schemeClr val="accent1"/>
                  </a:solidFill>
                </a:rPr>
                <a:t>Same Channel will </a:t>
              </a:r>
            </a:p>
            <a:p>
              <a:pPr eaLnBrk="1" hangingPunct="1"/>
              <a:r>
                <a:rPr lang="en-US" altLang="en-US" sz="1700" b="1">
                  <a:solidFill>
                    <a:schemeClr val="accent1"/>
                  </a:solidFill>
                </a:rPr>
                <a:t>not always be free</a:t>
              </a:r>
            </a:p>
          </p:txBody>
        </p:sp>
      </p:grpSp>
      <p:grpSp>
        <p:nvGrpSpPr>
          <p:cNvPr id="13" name="Group 92"/>
          <p:cNvGrpSpPr>
            <a:grpSpLocks/>
          </p:cNvGrpSpPr>
          <p:nvPr/>
        </p:nvGrpSpPr>
        <p:grpSpPr bwMode="auto">
          <a:xfrm>
            <a:off x="6115050" y="4400550"/>
            <a:ext cx="2724150" cy="1016000"/>
            <a:chOff x="6115050" y="4400550"/>
            <a:chExt cx="2585359" cy="1015603"/>
          </a:xfrm>
        </p:grpSpPr>
        <p:grpSp>
          <p:nvGrpSpPr>
            <p:cNvPr id="123941" name="Group 20"/>
            <p:cNvGrpSpPr>
              <a:grpSpLocks/>
            </p:cNvGrpSpPr>
            <p:nvPr/>
          </p:nvGrpSpPr>
          <p:grpSpPr bwMode="auto">
            <a:xfrm>
              <a:off x="6115050" y="4400550"/>
              <a:ext cx="369027" cy="685800"/>
              <a:chOff x="6774723" y="3771899"/>
              <a:chExt cx="531768" cy="400051"/>
            </a:xfrm>
          </p:grpSpPr>
          <p:cxnSp>
            <p:nvCxnSpPr>
              <p:cNvPr id="75" name="Straight Arrow Connector 74"/>
              <p:cNvCxnSpPr/>
              <p:nvPr/>
            </p:nvCxnSpPr>
            <p:spPr>
              <a:xfrm>
                <a:off x="6774723" y="4170868"/>
                <a:ext cx="531905" cy="92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596948" y="3971384"/>
                <a:ext cx="398969"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3942" name="TextBox 72"/>
            <p:cNvSpPr txBox="1">
              <a:spLocks noChangeArrowheads="1"/>
            </p:cNvSpPr>
            <p:nvPr/>
          </p:nvSpPr>
          <p:spPr bwMode="auto">
            <a:xfrm>
              <a:off x="6474992" y="4800600"/>
              <a:ext cx="2225417" cy="61555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700" b="1" i="1">
                  <a:solidFill>
                    <a:schemeClr val="accent1"/>
                  </a:solidFill>
                </a:rPr>
                <a:t>Any</a:t>
              </a:r>
              <a:r>
                <a:rPr lang="en-US" altLang="en-US" sz="1700" b="1">
                  <a:solidFill>
                    <a:schemeClr val="accent1"/>
                  </a:solidFill>
                </a:rPr>
                <a:t> connection can be</a:t>
              </a:r>
            </a:p>
            <a:p>
              <a:pPr eaLnBrk="1" hangingPunct="1"/>
              <a:r>
                <a:rPr lang="en-US" altLang="en-US" sz="1700" b="1">
                  <a:solidFill>
                    <a:schemeClr val="accent1"/>
                  </a:solidFill>
                </a:rPr>
                <a:t>disrupted </a:t>
              </a:r>
              <a:r>
                <a:rPr lang="en-US" altLang="en-US" sz="1700" b="1" i="1">
                  <a:solidFill>
                    <a:schemeClr val="accent1"/>
                  </a:solidFill>
                </a:rPr>
                <a:t>any</a:t>
              </a:r>
              <a:r>
                <a:rPr lang="en-US" altLang="en-US" sz="1700" b="1">
                  <a:solidFill>
                    <a:schemeClr val="accent1"/>
                  </a:solidFill>
                </a:rPr>
                <a:t> time</a:t>
              </a: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79"/>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70"/>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72"/>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childTnLst>
                          </p:cTn>
                        </p:par>
                        <p:par>
                          <p:cTn id="23" fill="hold" nodeType="afterGroup">
                            <p:stCondLst>
                              <p:cond delay="0"/>
                            </p:stCondLst>
                            <p:childTnLst>
                              <p:par>
                                <p:cTn id="24" presetID="26" presetClass="emph" presetSubtype="0" repeatCount="indefinite" fill="hold" grpId="1" nodeType="afterEffect">
                                  <p:stCondLst>
                                    <p:cond delay="500"/>
                                  </p:stCondLst>
                                  <p:childTnLst>
                                    <p:animEffect transition="out" filter="fade">
                                      <p:cBhvr>
                                        <p:cTn id="25" dur="500" tmFilter="0, 0; .2, .5; .8, .5; 1, 0"/>
                                        <p:tgtEl>
                                          <p:spTgt spid="80"/>
                                        </p:tgtEl>
                                      </p:cBhvr>
                                    </p:animEffect>
                                    <p:animScale>
                                      <p:cBhvr>
                                        <p:cTn id="26" dur="250" autoRev="1" fill="hold"/>
                                        <p:tgtEl>
                                          <p:spTgt spid="80"/>
                                        </p:tgtEl>
                                      </p:cBhvr>
                                      <p:by x="105000" y="105000"/>
                                    </p:animScale>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65"/>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64"/>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4" grpId="1" animBg="1"/>
      <p:bldP spid="65" grpId="0" animBg="1"/>
      <p:bldP spid="65" grpId="1" animBg="1"/>
      <p:bldP spid="70" grpId="0" animBg="1"/>
      <p:bldP spid="72" grpId="0" animBg="1"/>
      <p:bldP spid="80" grpId="0" animBg="1"/>
      <p:bldP spid="80" grpId="1" animBg="1"/>
      <p:bldP spid="81" grpId="0" animBg="1"/>
      <p:bldP spid="82" grpId="0" animBg="1"/>
      <p:bldP spid="8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p:txBody>
          <a:bodyPr/>
          <a:lstStyle/>
          <a:p>
            <a:r>
              <a:rPr lang="en-US" altLang="en-US"/>
              <a:t>Channel Assignment in Wi-Fi</a:t>
            </a:r>
          </a:p>
        </p:txBody>
      </p:sp>
      <p:sp>
        <p:nvSpPr>
          <p:cNvPr id="124930" name="Slide Number Placeholder 5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98DA7815-A588-3549-AD36-580FE04B5626}" type="slidenum">
              <a:rPr lang="en-US" altLang="en-US" sz="1200">
                <a:solidFill>
                  <a:schemeClr val="tx2"/>
                </a:solidFill>
                <a:latin typeface="Arial Narrow" charset="0"/>
              </a:rPr>
              <a:pPr eaLnBrk="1" hangingPunct="1"/>
              <a:t>62</a:t>
            </a:fld>
            <a:endParaRPr lang="en-US" altLang="en-US" sz="1200">
              <a:solidFill>
                <a:schemeClr val="tx2"/>
              </a:solidFill>
              <a:latin typeface="Arial Narrow" charset="0"/>
            </a:endParaRPr>
          </a:p>
        </p:txBody>
      </p:sp>
      <p:sp>
        <p:nvSpPr>
          <p:cNvPr id="105" name="Rectangle 104"/>
          <p:cNvSpPr/>
          <p:nvPr/>
        </p:nvSpPr>
        <p:spPr>
          <a:xfrm>
            <a:off x="742950" y="5486400"/>
            <a:ext cx="2914650"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rgbClr val="FF0000"/>
                </a:solidFill>
              </a:rPr>
              <a:t>Fixed Width Channels</a:t>
            </a:r>
          </a:p>
        </p:txBody>
      </p:sp>
      <p:pic>
        <p:nvPicPr>
          <p:cNvPr id="124932" name="Picture 4" descr="C:\Users\t-rohanm\AppData\Local\Microsoft\Windows\Temporary Internet Files\Content.IE5\JHS5IGSZ\MCj04241920000[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1563" y="2849563"/>
            <a:ext cx="9286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Rectangle 93"/>
          <p:cNvSpPr/>
          <p:nvPr/>
        </p:nvSpPr>
        <p:spPr>
          <a:xfrm>
            <a:off x="5362575" y="3714750"/>
            <a:ext cx="1893888" cy="865188"/>
          </a:xfrm>
          <a:prstGeom prst="rect">
            <a:avLst/>
          </a:prstGeom>
          <a:solidFill>
            <a:schemeClr val="bg1"/>
          </a:solidFill>
          <a:ln>
            <a:solidFill>
              <a:schemeClr val="tx1"/>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a:p>
        </p:txBody>
      </p:sp>
      <p:sp>
        <p:nvSpPr>
          <p:cNvPr id="95" name="Rectangle 94"/>
          <p:cNvSpPr/>
          <p:nvPr/>
        </p:nvSpPr>
        <p:spPr>
          <a:xfrm>
            <a:off x="5354638" y="3714750"/>
            <a:ext cx="644525" cy="865188"/>
          </a:xfrm>
          <a:prstGeom prst="rect">
            <a:avLst/>
          </a:prstGeom>
          <a:no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96" name="Rectangle 95"/>
          <p:cNvSpPr/>
          <p:nvPr/>
        </p:nvSpPr>
        <p:spPr>
          <a:xfrm>
            <a:off x="6627813" y="3714750"/>
            <a:ext cx="628650" cy="865188"/>
          </a:xfrm>
          <a:prstGeom prst="rect">
            <a:avLst/>
          </a:prstGeom>
          <a:no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112" name="Rectangle 111"/>
          <p:cNvSpPr/>
          <p:nvPr/>
        </p:nvSpPr>
        <p:spPr>
          <a:xfrm>
            <a:off x="5999163" y="3714750"/>
            <a:ext cx="638175" cy="865188"/>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49" name="Rectangle 48"/>
          <p:cNvSpPr/>
          <p:nvPr/>
        </p:nvSpPr>
        <p:spPr>
          <a:xfrm>
            <a:off x="3657600" y="5486400"/>
            <a:ext cx="4514850"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a:solidFill>
                  <a:srgbClr val="FF0000"/>
                </a:solidFill>
                <a:ea typeface="ＭＳ Ｐゴシック" charset="0"/>
                <a:cs typeface="ＭＳ Ｐゴシック" charset="0"/>
                <a:sym typeface="Symbol" charset="0"/>
              </a:rPr>
              <a:t>  Optimize </a:t>
            </a:r>
            <a:r>
              <a:rPr lang="en-US" sz="2000" i="1">
                <a:solidFill>
                  <a:srgbClr val="FF0000"/>
                </a:solidFill>
                <a:ea typeface="ＭＳ Ｐゴシック" charset="0"/>
                <a:cs typeface="ＭＳ Ｐゴシック" charset="0"/>
                <a:sym typeface="Symbol" charset="0"/>
              </a:rPr>
              <a:t>which </a:t>
            </a:r>
            <a:r>
              <a:rPr lang="en-US" sz="2000">
                <a:solidFill>
                  <a:srgbClr val="FF0000"/>
                </a:solidFill>
                <a:ea typeface="ＭＳ Ｐゴシック" charset="0"/>
                <a:cs typeface="ＭＳ Ｐゴシック" charset="0"/>
                <a:sym typeface="Symbol" charset="0"/>
              </a:rPr>
              <a:t>channel to use</a:t>
            </a:r>
            <a:endParaRPr lang="en-US" sz="2000">
              <a:solidFill>
                <a:srgbClr val="FF0000"/>
              </a:solidFill>
              <a:ea typeface="ＭＳ Ｐゴシック" charset="0"/>
              <a:cs typeface="ＭＳ Ｐゴシック" charset="0"/>
            </a:endParaRPr>
          </a:p>
        </p:txBody>
      </p:sp>
      <p:pic>
        <p:nvPicPr>
          <p:cNvPr id="124938" name="Picture 2" descr="C:\Users\t-rohanm\AppData\Local\Microsoft\Windows\Temporary Internet Files\Content.IE5\GYQXHH43\MCj0432567000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3363" y="234315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p:cNvSpPr/>
          <p:nvPr/>
        </p:nvSpPr>
        <p:spPr>
          <a:xfrm>
            <a:off x="1876425" y="3714750"/>
            <a:ext cx="1893888" cy="865188"/>
          </a:xfrm>
          <a:prstGeom prst="rect">
            <a:avLst/>
          </a:prstGeom>
          <a:solidFill>
            <a:schemeClr val="bg1"/>
          </a:solidFill>
          <a:ln>
            <a:solidFill>
              <a:schemeClr val="tx1"/>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a:p>
        </p:txBody>
      </p:sp>
      <p:sp>
        <p:nvSpPr>
          <p:cNvPr id="37" name="Rectangle 36"/>
          <p:cNvSpPr/>
          <p:nvPr/>
        </p:nvSpPr>
        <p:spPr>
          <a:xfrm>
            <a:off x="1868488" y="3714750"/>
            <a:ext cx="644525" cy="865188"/>
          </a:xfrm>
          <a:prstGeom prst="rect">
            <a:avLst/>
          </a:prstGeom>
          <a:no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38" name="Rectangle 37"/>
          <p:cNvSpPr/>
          <p:nvPr/>
        </p:nvSpPr>
        <p:spPr>
          <a:xfrm>
            <a:off x="3141663" y="3714750"/>
            <a:ext cx="628650" cy="865188"/>
          </a:xfrm>
          <a:prstGeom prst="rect">
            <a:avLst/>
          </a:prstGeom>
          <a:no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42" name="Rectangle 41"/>
          <p:cNvSpPr/>
          <p:nvPr/>
        </p:nvSpPr>
        <p:spPr>
          <a:xfrm>
            <a:off x="2513013" y="3714750"/>
            <a:ext cx="638175" cy="865188"/>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39" name="Rectangle 38"/>
          <p:cNvSpPr/>
          <p:nvPr/>
        </p:nvSpPr>
        <p:spPr>
          <a:xfrm>
            <a:off x="1884363" y="3657600"/>
            <a:ext cx="628650" cy="971550"/>
          </a:xfrm>
          <a:prstGeom prst="rect">
            <a:avLst/>
          </a:prstGeom>
          <a:solidFill>
            <a:schemeClr val="accent3">
              <a:lumMod val="20000"/>
              <a:lumOff val="80000"/>
            </a:schemeClr>
          </a:solidFill>
          <a:ln w="635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Rectangle 47"/>
          <p:cNvSpPr/>
          <p:nvPr/>
        </p:nvSpPr>
        <p:spPr>
          <a:xfrm>
            <a:off x="6627813" y="3657600"/>
            <a:ext cx="628650" cy="971550"/>
          </a:xfrm>
          <a:prstGeom prst="rect">
            <a:avLst/>
          </a:prstGeom>
          <a:solidFill>
            <a:schemeClr val="accent3">
              <a:lumMod val="20000"/>
              <a:lumOff val="80000"/>
            </a:schemeClr>
          </a:solidFill>
          <a:ln w="635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Rectangle 49"/>
          <p:cNvSpPr/>
          <p:nvPr/>
        </p:nvSpPr>
        <p:spPr>
          <a:xfrm>
            <a:off x="3141663" y="3657600"/>
            <a:ext cx="628650" cy="971550"/>
          </a:xfrm>
          <a:prstGeom prst="rect">
            <a:avLst/>
          </a:prstGeom>
          <a:solidFill>
            <a:schemeClr val="accent3">
              <a:lumMod val="20000"/>
              <a:lumOff val="80000"/>
            </a:schemeClr>
          </a:solidFill>
          <a:ln w="635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 name="Rectangle 50"/>
          <p:cNvSpPr/>
          <p:nvPr/>
        </p:nvSpPr>
        <p:spPr>
          <a:xfrm>
            <a:off x="5999163" y="3657600"/>
            <a:ext cx="628650" cy="971550"/>
          </a:xfrm>
          <a:prstGeom prst="rect">
            <a:avLst/>
          </a:prstGeom>
          <a:solidFill>
            <a:schemeClr val="accent3">
              <a:lumMod val="20000"/>
              <a:lumOff val="80000"/>
            </a:schemeClr>
          </a:solidFill>
          <a:ln w="635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ectangle 51"/>
          <p:cNvSpPr/>
          <p:nvPr/>
        </p:nvSpPr>
        <p:spPr>
          <a:xfrm>
            <a:off x="2513013" y="3657600"/>
            <a:ext cx="628650" cy="971550"/>
          </a:xfrm>
          <a:prstGeom prst="rect">
            <a:avLst/>
          </a:prstGeom>
          <a:solidFill>
            <a:schemeClr val="accent3">
              <a:lumMod val="20000"/>
              <a:lumOff val="80000"/>
            </a:schemeClr>
          </a:solidFill>
          <a:ln w="635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24948" name="Group 42"/>
          <p:cNvGrpSpPr>
            <a:grpSpLocks/>
          </p:cNvGrpSpPr>
          <p:nvPr/>
        </p:nvGrpSpPr>
        <p:grpSpPr bwMode="auto">
          <a:xfrm>
            <a:off x="2055813" y="3938588"/>
            <a:ext cx="1747837" cy="466725"/>
            <a:chOff x="5200650" y="3938885"/>
            <a:chExt cx="1746484" cy="466130"/>
          </a:xfrm>
        </p:grpSpPr>
        <p:sp>
          <p:nvSpPr>
            <p:cNvPr id="124954" name="TextBox 43"/>
            <p:cNvSpPr txBox="1">
              <a:spLocks noChangeArrowheads="1"/>
            </p:cNvSpPr>
            <p:nvPr/>
          </p:nvSpPr>
          <p:spPr bwMode="auto">
            <a:xfrm>
              <a:off x="5200650" y="3943350"/>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1</a:t>
              </a:r>
            </a:p>
          </p:txBody>
        </p:sp>
        <p:sp>
          <p:nvSpPr>
            <p:cNvPr id="124955" name="TextBox 44"/>
            <p:cNvSpPr txBox="1">
              <a:spLocks noChangeArrowheads="1"/>
            </p:cNvSpPr>
            <p:nvPr/>
          </p:nvSpPr>
          <p:spPr bwMode="auto">
            <a:xfrm>
              <a:off x="5829300" y="3943350"/>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6</a:t>
              </a:r>
            </a:p>
          </p:txBody>
        </p:sp>
        <p:sp>
          <p:nvSpPr>
            <p:cNvPr id="124956" name="TextBox 45"/>
            <p:cNvSpPr txBox="1">
              <a:spLocks noChangeArrowheads="1"/>
            </p:cNvSpPr>
            <p:nvPr/>
          </p:nvSpPr>
          <p:spPr bwMode="auto">
            <a:xfrm>
              <a:off x="6229350" y="3938885"/>
              <a:ext cx="7177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11</a:t>
              </a:r>
            </a:p>
          </p:txBody>
        </p:sp>
      </p:grpSp>
      <p:sp>
        <p:nvSpPr>
          <p:cNvPr id="54" name="Rectangle 53"/>
          <p:cNvSpPr/>
          <p:nvPr/>
        </p:nvSpPr>
        <p:spPr>
          <a:xfrm>
            <a:off x="5370513" y="3657600"/>
            <a:ext cx="628650" cy="971550"/>
          </a:xfrm>
          <a:prstGeom prst="rect">
            <a:avLst/>
          </a:prstGeom>
          <a:solidFill>
            <a:schemeClr val="accent3">
              <a:lumMod val="20000"/>
              <a:lumOff val="80000"/>
            </a:schemeClr>
          </a:solidFill>
          <a:ln w="635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24950" name="Group 34"/>
          <p:cNvGrpSpPr>
            <a:grpSpLocks/>
          </p:cNvGrpSpPr>
          <p:nvPr/>
        </p:nvGrpSpPr>
        <p:grpSpPr bwMode="auto">
          <a:xfrm>
            <a:off x="5541963" y="3938588"/>
            <a:ext cx="1747837" cy="466725"/>
            <a:chOff x="5200650" y="3938885"/>
            <a:chExt cx="1746484" cy="466130"/>
          </a:xfrm>
        </p:grpSpPr>
        <p:sp>
          <p:nvSpPr>
            <p:cNvPr id="124951" name="TextBox 91"/>
            <p:cNvSpPr txBox="1">
              <a:spLocks noChangeArrowheads="1"/>
            </p:cNvSpPr>
            <p:nvPr/>
          </p:nvSpPr>
          <p:spPr bwMode="auto">
            <a:xfrm>
              <a:off x="5200650" y="3943350"/>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1</a:t>
              </a:r>
            </a:p>
          </p:txBody>
        </p:sp>
        <p:sp>
          <p:nvSpPr>
            <p:cNvPr id="124952" name="TextBox 96"/>
            <p:cNvSpPr txBox="1">
              <a:spLocks noChangeArrowheads="1"/>
            </p:cNvSpPr>
            <p:nvPr/>
          </p:nvSpPr>
          <p:spPr bwMode="auto">
            <a:xfrm>
              <a:off x="5829300" y="3943350"/>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6</a:t>
              </a:r>
            </a:p>
          </p:txBody>
        </p:sp>
        <p:sp>
          <p:nvSpPr>
            <p:cNvPr id="124953" name="TextBox 97"/>
            <p:cNvSpPr txBox="1">
              <a:spLocks noChangeArrowheads="1"/>
            </p:cNvSpPr>
            <p:nvPr/>
          </p:nvSpPr>
          <p:spPr bwMode="auto">
            <a:xfrm>
              <a:off x="6229350" y="3938885"/>
              <a:ext cx="7177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11</a:t>
              </a: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4"/>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39"/>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1"/>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52"/>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49" grpId="0" animBg="1"/>
      <p:bldP spid="39" grpId="0" animBg="1"/>
      <p:bldP spid="39" grpId="1" animBg="1"/>
      <p:bldP spid="48" grpId="0" animBg="1"/>
      <p:bldP spid="50" grpId="0" animBg="1"/>
      <p:bldP spid="51" grpId="0" animBg="1"/>
      <p:bldP spid="51" grpId="1" animBg="1"/>
      <p:bldP spid="52" grpId="0" animBg="1"/>
      <p:bldP spid="52" grpId="1" animBg="1"/>
      <p:bldP spid="54" grpId="0" animBg="1"/>
      <p:bldP spid="54" grpId="1"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descr="11954226271169522330transmission_tower_ante_01_svg_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54638" y="2343150"/>
            <a:ext cx="10731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78" name="Title 1"/>
          <p:cNvSpPr>
            <a:spLocks noGrp="1"/>
          </p:cNvSpPr>
          <p:nvPr>
            <p:ph type="title"/>
          </p:nvPr>
        </p:nvSpPr>
        <p:spPr/>
        <p:txBody>
          <a:bodyPr/>
          <a:lstStyle/>
          <a:p>
            <a:r>
              <a:rPr lang="en-US" altLang="en-US" sz="3200"/>
              <a:t>Spectrum Assignment in WhiteFi</a:t>
            </a:r>
          </a:p>
        </p:txBody>
      </p:sp>
      <p:sp>
        <p:nvSpPr>
          <p:cNvPr id="126979" name="Slide Number Placeholder 5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34AFFF3A-9B40-D046-84FE-65C07C7DA866}" type="slidenum">
              <a:rPr lang="en-US" altLang="en-US" sz="1200">
                <a:solidFill>
                  <a:schemeClr val="tx2"/>
                </a:solidFill>
                <a:latin typeface="Arial Narrow" charset="0"/>
              </a:rPr>
              <a:pPr eaLnBrk="1" hangingPunct="1"/>
              <a:t>63</a:t>
            </a:fld>
            <a:endParaRPr lang="en-US" altLang="en-US" sz="1200">
              <a:solidFill>
                <a:schemeClr val="tx2"/>
              </a:solidFill>
              <a:latin typeface="Arial Narrow" charset="0"/>
            </a:endParaRPr>
          </a:p>
        </p:txBody>
      </p:sp>
      <p:pic>
        <p:nvPicPr>
          <p:cNvPr id="111" name="Picture 4" descr="C:\Users\t-rohanm\AppData\Local\Microsoft\Windows\Temporary Internet Files\Content.IE5\JHS5IGSZ\MCj04241920000[1].wm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0250" y="2849563"/>
            <a:ext cx="9271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114"/>
          <p:cNvGrpSpPr>
            <a:grpSpLocks/>
          </p:cNvGrpSpPr>
          <p:nvPr/>
        </p:nvGrpSpPr>
        <p:grpSpPr bwMode="auto">
          <a:xfrm>
            <a:off x="5011738" y="3714750"/>
            <a:ext cx="1714500" cy="865188"/>
            <a:chOff x="514350" y="3657600"/>
            <a:chExt cx="1714500" cy="864656"/>
          </a:xfrm>
        </p:grpSpPr>
        <p:sp>
          <p:nvSpPr>
            <p:cNvPr id="94" name="Rectangle 93"/>
            <p:cNvSpPr/>
            <p:nvPr/>
          </p:nvSpPr>
          <p:spPr>
            <a:xfrm>
              <a:off x="514350" y="3657600"/>
              <a:ext cx="1714500" cy="864656"/>
            </a:xfrm>
            <a:prstGeom prst="rect">
              <a:avLst/>
            </a:prstGeom>
            <a:solidFill>
              <a:schemeClr val="bg1"/>
            </a:solidFill>
            <a:ln>
              <a:solidFill>
                <a:schemeClr val="tx1"/>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a:p>
          </p:txBody>
        </p:sp>
        <p:sp>
          <p:nvSpPr>
            <p:cNvPr id="95" name="Rectangle 94"/>
            <p:cNvSpPr/>
            <p:nvPr/>
          </p:nvSpPr>
          <p:spPr>
            <a:xfrm>
              <a:off x="514350" y="3657600"/>
              <a:ext cx="342900" cy="864656"/>
            </a:xfrm>
            <a:prstGeom prst="rect">
              <a:avLst/>
            </a:prstGeom>
            <a:solidFill>
              <a:srgbClr val="FF0000"/>
            </a:solidFill>
            <a:ln>
              <a:solidFill>
                <a:schemeClr val="accent2"/>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96" name="Rectangle 95"/>
            <p:cNvSpPr/>
            <p:nvPr/>
          </p:nvSpPr>
          <p:spPr>
            <a:xfrm>
              <a:off x="1885950" y="3657600"/>
              <a:ext cx="342900" cy="864656"/>
            </a:xfrm>
            <a:prstGeom prst="rect">
              <a:avLst/>
            </a:prstGeom>
            <a:noFill/>
            <a:ln>
              <a:solidFill>
                <a:schemeClr val="accent2"/>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112" name="Rectangle 111"/>
            <p:cNvSpPr/>
            <p:nvPr/>
          </p:nvSpPr>
          <p:spPr>
            <a:xfrm>
              <a:off x="857250" y="3657600"/>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113" name="Rectangle 112"/>
            <p:cNvSpPr/>
            <p:nvPr/>
          </p:nvSpPr>
          <p:spPr>
            <a:xfrm>
              <a:off x="1200150" y="3657600"/>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114" name="Rectangle 113"/>
            <p:cNvSpPr/>
            <p:nvPr/>
          </p:nvSpPr>
          <p:spPr>
            <a:xfrm>
              <a:off x="1543050" y="3657600"/>
              <a:ext cx="342900" cy="864656"/>
            </a:xfrm>
            <a:prstGeom prst="rect">
              <a:avLst/>
            </a:prstGeom>
            <a:solidFill>
              <a:srgbClr val="FF0000"/>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grpSp>
      <p:sp>
        <p:nvSpPr>
          <p:cNvPr id="146" name="Rectangle 145"/>
          <p:cNvSpPr/>
          <p:nvPr/>
        </p:nvSpPr>
        <p:spPr>
          <a:xfrm>
            <a:off x="5346700" y="3665538"/>
            <a:ext cx="342900" cy="971550"/>
          </a:xfrm>
          <a:prstGeom prst="rect">
            <a:avLst/>
          </a:prstGeom>
          <a:solidFill>
            <a:schemeClr val="accent3">
              <a:lumMod val="20000"/>
              <a:lumOff val="80000"/>
            </a:schemeClr>
          </a:solidFill>
          <a:ln w="635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 name="Group 55"/>
          <p:cNvGrpSpPr>
            <a:grpSpLocks/>
          </p:cNvGrpSpPr>
          <p:nvPr/>
        </p:nvGrpSpPr>
        <p:grpSpPr bwMode="auto">
          <a:xfrm>
            <a:off x="1657350" y="3706813"/>
            <a:ext cx="1714500" cy="865187"/>
            <a:chOff x="1657350" y="2907244"/>
            <a:chExt cx="1714500" cy="864656"/>
          </a:xfrm>
        </p:grpSpPr>
        <p:sp>
          <p:nvSpPr>
            <p:cNvPr id="117" name="Rectangle 116"/>
            <p:cNvSpPr/>
            <p:nvPr/>
          </p:nvSpPr>
          <p:spPr>
            <a:xfrm>
              <a:off x="1657350" y="2907244"/>
              <a:ext cx="1714500" cy="864656"/>
            </a:xfrm>
            <a:prstGeom prst="rect">
              <a:avLst/>
            </a:prstGeom>
            <a:solidFill>
              <a:srgbClr val="FF0000"/>
            </a:solidFill>
            <a:ln>
              <a:solidFill>
                <a:schemeClr val="tx1"/>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a:p>
          </p:txBody>
        </p:sp>
        <p:sp>
          <p:nvSpPr>
            <p:cNvPr id="118" name="Rectangle 117"/>
            <p:cNvSpPr/>
            <p:nvPr/>
          </p:nvSpPr>
          <p:spPr>
            <a:xfrm>
              <a:off x="1657350" y="2907244"/>
              <a:ext cx="342900" cy="864656"/>
            </a:xfrm>
            <a:prstGeom prst="rect">
              <a:avLst/>
            </a:prstGeom>
            <a:solidFill>
              <a:srgbClr val="FF0000"/>
            </a:solidFill>
            <a:ln>
              <a:solidFill>
                <a:schemeClr val="accent2"/>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120" name="Rectangle 119"/>
            <p:cNvSpPr/>
            <p:nvPr/>
          </p:nvSpPr>
          <p:spPr>
            <a:xfrm>
              <a:off x="2000250" y="2907244"/>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121" name="Rectangle 120"/>
            <p:cNvSpPr/>
            <p:nvPr/>
          </p:nvSpPr>
          <p:spPr>
            <a:xfrm>
              <a:off x="2343150" y="2907244"/>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122" name="Rectangle 121"/>
            <p:cNvSpPr/>
            <p:nvPr/>
          </p:nvSpPr>
          <p:spPr>
            <a:xfrm>
              <a:off x="2686050" y="2907244"/>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grpSp>
          <p:nvGrpSpPr>
            <p:cNvPr id="127015" name="Group 58"/>
            <p:cNvGrpSpPr>
              <a:grpSpLocks/>
            </p:cNvGrpSpPr>
            <p:nvPr/>
          </p:nvGrpSpPr>
          <p:grpSpPr bwMode="auto">
            <a:xfrm>
              <a:off x="1657350" y="3135844"/>
              <a:ext cx="1672555" cy="466130"/>
              <a:chOff x="628650" y="3877270"/>
              <a:chExt cx="1672555" cy="466130"/>
            </a:xfrm>
          </p:grpSpPr>
          <p:sp>
            <p:nvSpPr>
              <p:cNvPr id="127016" name="TextBox 122"/>
              <p:cNvSpPr txBox="1">
                <a:spLocks noChangeArrowheads="1"/>
              </p:cNvSpPr>
              <p:nvPr/>
            </p:nvSpPr>
            <p:spPr bwMode="auto">
              <a:xfrm>
                <a:off x="628650" y="3877270"/>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1</a:t>
                </a:r>
              </a:p>
            </p:txBody>
          </p:sp>
          <p:sp>
            <p:nvSpPr>
              <p:cNvPr id="127017" name="TextBox 123"/>
              <p:cNvSpPr txBox="1">
                <a:spLocks noChangeArrowheads="1"/>
              </p:cNvSpPr>
              <p:nvPr/>
            </p:nvSpPr>
            <p:spPr bwMode="auto">
              <a:xfrm>
                <a:off x="971550" y="388173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2</a:t>
                </a:r>
              </a:p>
            </p:txBody>
          </p:sp>
          <p:sp>
            <p:nvSpPr>
              <p:cNvPr id="127018" name="TextBox 124"/>
              <p:cNvSpPr txBox="1">
                <a:spLocks noChangeArrowheads="1"/>
              </p:cNvSpPr>
              <p:nvPr/>
            </p:nvSpPr>
            <p:spPr bwMode="auto">
              <a:xfrm>
                <a:off x="1339617" y="388173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3</a:t>
                </a:r>
              </a:p>
            </p:txBody>
          </p:sp>
          <p:sp>
            <p:nvSpPr>
              <p:cNvPr id="127019" name="TextBox 125"/>
              <p:cNvSpPr txBox="1">
                <a:spLocks noChangeArrowheads="1"/>
              </p:cNvSpPr>
              <p:nvPr/>
            </p:nvSpPr>
            <p:spPr bwMode="auto">
              <a:xfrm>
                <a:off x="1657350" y="388173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4</a:t>
                </a:r>
              </a:p>
            </p:txBody>
          </p:sp>
          <p:sp>
            <p:nvSpPr>
              <p:cNvPr id="127020" name="TextBox 126"/>
              <p:cNvSpPr txBox="1">
                <a:spLocks noChangeArrowheads="1"/>
              </p:cNvSpPr>
              <p:nvPr/>
            </p:nvSpPr>
            <p:spPr bwMode="auto">
              <a:xfrm>
                <a:off x="2015455" y="388173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5</a:t>
                </a:r>
              </a:p>
            </p:txBody>
          </p:sp>
        </p:grpSp>
      </p:grpSp>
      <p:sp>
        <p:nvSpPr>
          <p:cNvPr id="89" name="Rectangle 88"/>
          <p:cNvSpPr/>
          <p:nvPr/>
        </p:nvSpPr>
        <p:spPr>
          <a:xfrm>
            <a:off x="5711825" y="3665538"/>
            <a:ext cx="342900" cy="971550"/>
          </a:xfrm>
          <a:prstGeom prst="rect">
            <a:avLst/>
          </a:prstGeom>
          <a:solidFill>
            <a:schemeClr val="accent3">
              <a:lumMod val="20000"/>
              <a:lumOff val="80000"/>
            </a:schemeClr>
          </a:solidFill>
          <a:ln w="635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Rectangle 53"/>
          <p:cNvSpPr/>
          <p:nvPr/>
        </p:nvSpPr>
        <p:spPr>
          <a:xfrm>
            <a:off x="5372100" y="3657600"/>
            <a:ext cx="711200" cy="971550"/>
          </a:xfrm>
          <a:prstGeom prst="rect">
            <a:avLst/>
          </a:prstGeom>
          <a:solidFill>
            <a:schemeClr val="accent3">
              <a:lumMod val="20000"/>
              <a:lumOff val="80000"/>
            </a:schemeClr>
          </a:solidFill>
          <a:ln w="635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Rectangle 40"/>
          <p:cNvSpPr/>
          <p:nvPr/>
        </p:nvSpPr>
        <p:spPr>
          <a:xfrm>
            <a:off x="6400800" y="3657600"/>
            <a:ext cx="342900" cy="971550"/>
          </a:xfrm>
          <a:prstGeom prst="rect">
            <a:avLst/>
          </a:prstGeom>
          <a:solidFill>
            <a:schemeClr val="bg2"/>
          </a:solidFill>
          <a:ln w="635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Freeform 42"/>
          <p:cNvSpPr/>
          <p:nvPr/>
        </p:nvSpPr>
        <p:spPr>
          <a:xfrm>
            <a:off x="2914650" y="4286250"/>
            <a:ext cx="4057650" cy="1123950"/>
          </a:xfrm>
          <a:custGeom>
            <a:avLst/>
            <a:gdLst>
              <a:gd name="connsiteX0" fmla="*/ 3718559 w 4100285"/>
              <a:gd name="connsiteY0" fmla="*/ 0 h 1081315"/>
              <a:gd name="connsiteX1" fmla="*/ 3570514 w 4100285"/>
              <a:gd name="connsiteY1" fmla="*/ 923109 h 1081315"/>
              <a:gd name="connsiteX2" fmla="*/ 539931 w 4100285"/>
              <a:gd name="connsiteY2" fmla="*/ 949234 h 1081315"/>
              <a:gd name="connsiteX3" fmla="*/ 330925 w 4100285"/>
              <a:gd name="connsiteY3" fmla="*/ 130629 h 1081315"/>
            </a:gdLst>
            <a:ahLst/>
            <a:cxnLst>
              <a:cxn ang="0">
                <a:pos x="connsiteX0" y="connsiteY0"/>
              </a:cxn>
              <a:cxn ang="0">
                <a:pos x="connsiteX1" y="connsiteY1"/>
              </a:cxn>
              <a:cxn ang="0">
                <a:pos x="connsiteX2" y="connsiteY2"/>
              </a:cxn>
              <a:cxn ang="0">
                <a:pos x="connsiteX3" y="connsiteY3"/>
              </a:cxn>
            </a:cxnLst>
            <a:rect l="l" t="t" r="r" b="b"/>
            <a:pathLst>
              <a:path w="4100285" h="1081315">
                <a:moveTo>
                  <a:pt x="3718559" y="0"/>
                </a:moveTo>
                <a:cubicBezTo>
                  <a:pt x="3909422" y="382451"/>
                  <a:pt x="4100285" y="764903"/>
                  <a:pt x="3570514" y="923109"/>
                </a:cubicBezTo>
                <a:cubicBezTo>
                  <a:pt x="3040743" y="1081315"/>
                  <a:pt x="1079863" y="1081314"/>
                  <a:pt x="539931" y="949234"/>
                </a:cubicBezTo>
                <a:cubicBezTo>
                  <a:pt x="0" y="817154"/>
                  <a:pt x="165462" y="473891"/>
                  <a:pt x="330925" y="130629"/>
                </a:cubicBezTo>
              </a:path>
            </a:pathLst>
          </a:custGeom>
          <a:ln w="34925">
            <a:solidFill>
              <a:schemeClr val="tx1"/>
            </a:solidFill>
            <a:prstDash val="sysDot"/>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4" name="Rectangle 43"/>
          <p:cNvSpPr/>
          <p:nvPr/>
        </p:nvSpPr>
        <p:spPr>
          <a:xfrm>
            <a:off x="804863" y="5886450"/>
            <a:ext cx="2514600"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rgbClr val="FF0000"/>
                </a:solidFill>
              </a:rPr>
              <a:t>Spatial Variation</a:t>
            </a:r>
          </a:p>
        </p:txBody>
      </p:sp>
      <p:sp>
        <p:nvSpPr>
          <p:cNvPr id="45" name="Rectangle 44"/>
          <p:cNvSpPr/>
          <p:nvPr/>
        </p:nvSpPr>
        <p:spPr>
          <a:xfrm>
            <a:off x="3148013" y="5886450"/>
            <a:ext cx="5138737"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a:solidFill>
                  <a:srgbClr val="FF0000"/>
                </a:solidFill>
                <a:ea typeface="ＭＳ Ｐゴシック" charset="0"/>
                <a:cs typeface="ＭＳ Ｐゴシック" charset="0"/>
                <a:sym typeface="Symbol" charset="0"/>
              </a:rPr>
              <a:t>  BS must use channel </a:t>
            </a:r>
            <a:r>
              <a:rPr lang="en-US" sz="2000" i="1">
                <a:solidFill>
                  <a:srgbClr val="FF0000"/>
                </a:solidFill>
                <a:ea typeface="ＭＳ Ｐゴシック" charset="0"/>
                <a:cs typeface="ＭＳ Ｐゴシック" charset="0"/>
                <a:sym typeface="Symbol" charset="0"/>
              </a:rPr>
              <a:t>iff </a:t>
            </a:r>
            <a:r>
              <a:rPr lang="en-US" sz="2000">
                <a:solidFill>
                  <a:srgbClr val="FF0000"/>
                </a:solidFill>
                <a:ea typeface="ＭＳ Ｐゴシック" charset="0"/>
                <a:cs typeface="ＭＳ Ｐゴシック" charset="0"/>
                <a:sym typeface="Symbol" charset="0"/>
              </a:rPr>
              <a:t>free at client</a:t>
            </a:r>
            <a:endParaRPr lang="en-US" sz="2000">
              <a:solidFill>
                <a:srgbClr val="FF0000"/>
              </a:solidFill>
              <a:ea typeface="ＭＳ Ｐゴシック" charset="0"/>
              <a:cs typeface="ＭＳ Ｐゴシック" charset="0"/>
            </a:endParaRPr>
          </a:p>
        </p:txBody>
      </p:sp>
      <p:sp>
        <p:nvSpPr>
          <p:cNvPr id="48" name="Rectangle 47"/>
          <p:cNvSpPr/>
          <p:nvPr/>
        </p:nvSpPr>
        <p:spPr>
          <a:xfrm>
            <a:off x="342900" y="5486400"/>
            <a:ext cx="2114550"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srgbClr val="FF0000"/>
                </a:solidFill>
              </a:rPr>
              <a:t>Fragmentation</a:t>
            </a:r>
          </a:p>
        </p:txBody>
      </p:sp>
      <p:sp>
        <p:nvSpPr>
          <p:cNvPr id="49" name="Rectangle 48"/>
          <p:cNvSpPr/>
          <p:nvPr/>
        </p:nvSpPr>
        <p:spPr>
          <a:xfrm>
            <a:off x="2303463" y="5486400"/>
            <a:ext cx="6326187"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a:solidFill>
                  <a:srgbClr val="FF0000"/>
                </a:solidFill>
                <a:ea typeface="ＭＳ Ｐゴシック" charset="0"/>
                <a:cs typeface="ＭＳ Ｐゴシック" charset="0"/>
                <a:sym typeface="Symbol" charset="0"/>
              </a:rPr>
              <a:t>  Optimize for </a:t>
            </a:r>
            <a:r>
              <a:rPr lang="en-US" sz="2000" i="1">
                <a:solidFill>
                  <a:srgbClr val="FF0000"/>
                </a:solidFill>
                <a:ea typeface="ＭＳ Ｐゴシック" charset="0"/>
                <a:cs typeface="ＭＳ Ｐゴシック" charset="0"/>
                <a:sym typeface="Symbol" charset="0"/>
              </a:rPr>
              <a:t>both</a:t>
            </a:r>
            <a:r>
              <a:rPr lang="en-US" sz="2000">
                <a:solidFill>
                  <a:srgbClr val="FF0000"/>
                </a:solidFill>
                <a:ea typeface="ＭＳ Ｐゴシック" charset="0"/>
                <a:cs typeface="ＭＳ Ｐゴシック" charset="0"/>
                <a:sym typeface="Symbol" charset="0"/>
              </a:rPr>
              <a:t>, </a:t>
            </a:r>
            <a:r>
              <a:rPr lang="en-US" sz="2000" b="1">
                <a:solidFill>
                  <a:srgbClr val="FF0000"/>
                </a:solidFill>
                <a:ea typeface="ＭＳ Ｐゴシック" charset="0"/>
                <a:cs typeface="ＭＳ Ｐゴシック" charset="0"/>
                <a:sym typeface="Symbol" charset="0"/>
              </a:rPr>
              <a:t>center channel </a:t>
            </a:r>
            <a:r>
              <a:rPr lang="en-US" sz="2000">
                <a:solidFill>
                  <a:srgbClr val="FF0000"/>
                </a:solidFill>
                <a:ea typeface="ＭＳ Ｐゴシック" charset="0"/>
                <a:cs typeface="ＭＳ Ｐゴシック" charset="0"/>
                <a:sym typeface="Symbol" charset="0"/>
              </a:rPr>
              <a:t>and </a:t>
            </a:r>
            <a:r>
              <a:rPr lang="en-US" sz="2000" b="1">
                <a:solidFill>
                  <a:srgbClr val="FF0000"/>
                </a:solidFill>
                <a:ea typeface="ＭＳ Ｐゴシック" charset="0"/>
                <a:cs typeface="ＭＳ Ｐゴシック" charset="0"/>
                <a:sym typeface="Symbol" charset="0"/>
              </a:rPr>
              <a:t>width</a:t>
            </a:r>
            <a:endParaRPr lang="en-US" sz="2000" b="1">
              <a:solidFill>
                <a:srgbClr val="FF0000"/>
              </a:solidFill>
              <a:ea typeface="ＭＳ Ｐゴシック" charset="0"/>
              <a:cs typeface="ＭＳ Ｐゴシック" charset="0"/>
            </a:endParaRPr>
          </a:p>
        </p:txBody>
      </p:sp>
      <p:sp>
        <p:nvSpPr>
          <p:cNvPr id="55" name="Rectangle 54"/>
          <p:cNvSpPr/>
          <p:nvPr/>
        </p:nvSpPr>
        <p:spPr>
          <a:xfrm>
            <a:off x="6400800" y="3657600"/>
            <a:ext cx="342900" cy="971550"/>
          </a:xfrm>
          <a:prstGeom prst="rect">
            <a:avLst/>
          </a:prstGeom>
          <a:solidFill>
            <a:schemeClr val="accent3">
              <a:lumMod val="20000"/>
              <a:lumOff val="80000"/>
            </a:schemeClr>
          </a:solidFill>
          <a:ln w="635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60"/>
          <p:cNvGrpSpPr>
            <a:grpSpLocks/>
          </p:cNvGrpSpPr>
          <p:nvPr/>
        </p:nvGrpSpPr>
        <p:grpSpPr bwMode="auto">
          <a:xfrm>
            <a:off x="5054600" y="3943350"/>
            <a:ext cx="1671638" cy="466725"/>
            <a:chOff x="3331478" y="4171950"/>
            <a:chExt cx="1672555" cy="466130"/>
          </a:xfrm>
        </p:grpSpPr>
        <p:sp>
          <p:nvSpPr>
            <p:cNvPr id="127005" name="TextBox 91"/>
            <p:cNvSpPr txBox="1">
              <a:spLocks noChangeArrowheads="1"/>
            </p:cNvSpPr>
            <p:nvPr/>
          </p:nvSpPr>
          <p:spPr bwMode="auto">
            <a:xfrm>
              <a:off x="3331478" y="4171950"/>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1</a:t>
              </a:r>
            </a:p>
          </p:txBody>
        </p:sp>
        <p:sp>
          <p:nvSpPr>
            <p:cNvPr id="127006" name="TextBox 96"/>
            <p:cNvSpPr txBox="1">
              <a:spLocks noChangeArrowheads="1"/>
            </p:cNvSpPr>
            <p:nvPr/>
          </p:nvSpPr>
          <p:spPr bwMode="auto">
            <a:xfrm>
              <a:off x="3674378" y="417641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2</a:t>
              </a:r>
            </a:p>
          </p:txBody>
        </p:sp>
        <p:sp>
          <p:nvSpPr>
            <p:cNvPr id="127007" name="TextBox 97"/>
            <p:cNvSpPr txBox="1">
              <a:spLocks noChangeArrowheads="1"/>
            </p:cNvSpPr>
            <p:nvPr/>
          </p:nvSpPr>
          <p:spPr bwMode="auto">
            <a:xfrm>
              <a:off x="4042445" y="417641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3</a:t>
              </a:r>
            </a:p>
          </p:txBody>
        </p:sp>
        <p:sp>
          <p:nvSpPr>
            <p:cNvPr id="127008" name="TextBox 98"/>
            <p:cNvSpPr txBox="1">
              <a:spLocks noChangeArrowheads="1"/>
            </p:cNvSpPr>
            <p:nvPr/>
          </p:nvSpPr>
          <p:spPr bwMode="auto">
            <a:xfrm>
              <a:off x="4360178" y="417641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4</a:t>
              </a:r>
            </a:p>
          </p:txBody>
        </p:sp>
        <p:sp>
          <p:nvSpPr>
            <p:cNvPr id="127009" name="TextBox 99"/>
            <p:cNvSpPr txBox="1">
              <a:spLocks noChangeArrowheads="1"/>
            </p:cNvSpPr>
            <p:nvPr/>
          </p:nvSpPr>
          <p:spPr bwMode="auto">
            <a:xfrm>
              <a:off x="4718283" y="417641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5</a:t>
              </a:r>
            </a:p>
          </p:txBody>
        </p:sp>
      </p:grpSp>
      <p:grpSp>
        <p:nvGrpSpPr>
          <p:cNvPr id="7" name="Group 68"/>
          <p:cNvGrpSpPr>
            <a:grpSpLocks/>
          </p:cNvGrpSpPr>
          <p:nvPr/>
        </p:nvGrpSpPr>
        <p:grpSpPr bwMode="auto">
          <a:xfrm>
            <a:off x="1771650" y="2000250"/>
            <a:ext cx="5314950" cy="3600450"/>
            <a:chOff x="2457450" y="342900"/>
            <a:chExt cx="5314950" cy="3600450"/>
          </a:xfrm>
        </p:grpSpPr>
        <p:sp>
          <p:nvSpPr>
            <p:cNvPr id="51" name="Rectangle 50"/>
            <p:cNvSpPr/>
            <p:nvPr/>
          </p:nvSpPr>
          <p:spPr>
            <a:xfrm>
              <a:off x="2457450" y="342900"/>
              <a:ext cx="5314950" cy="36004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Rectangle 49"/>
            <p:cNvSpPr/>
            <p:nvPr/>
          </p:nvSpPr>
          <p:spPr>
            <a:xfrm>
              <a:off x="2686050" y="422275"/>
              <a:ext cx="4876800" cy="481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rgbClr val="FF0000"/>
                  </a:solidFill>
                </a:rPr>
                <a:t>Spectrum Assignment Problem</a:t>
              </a:r>
            </a:p>
          </p:txBody>
        </p:sp>
        <p:sp>
          <p:nvSpPr>
            <p:cNvPr id="52" name="Rectangle 51"/>
            <p:cNvSpPr/>
            <p:nvPr/>
          </p:nvSpPr>
          <p:spPr>
            <a:xfrm>
              <a:off x="2649538" y="1143000"/>
              <a:ext cx="1751012" cy="479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rPr>
                <a:t>Goal</a:t>
              </a:r>
            </a:p>
          </p:txBody>
        </p:sp>
        <p:sp>
          <p:nvSpPr>
            <p:cNvPr id="58" name="Rectangle 57"/>
            <p:cNvSpPr/>
            <p:nvPr/>
          </p:nvSpPr>
          <p:spPr>
            <a:xfrm>
              <a:off x="4400550" y="1143000"/>
              <a:ext cx="2962275" cy="4794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FF0000"/>
                  </a:solidFill>
                </a:rPr>
                <a:t>Maximize Throughput</a:t>
              </a:r>
            </a:p>
          </p:txBody>
        </p:sp>
        <p:sp>
          <p:nvSpPr>
            <p:cNvPr id="60" name="Rectangle 59"/>
            <p:cNvSpPr/>
            <p:nvPr/>
          </p:nvSpPr>
          <p:spPr>
            <a:xfrm>
              <a:off x="2649538" y="1863725"/>
              <a:ext cx="1751012" cy="479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rPr>
                <a:t>Include</a:t>
              </a:r>
            </a:p>
          </p:txBody>
        </p:sp>
        <p:sp>
          <p:nvSpPr>
            <p:cNvPr id="62" name="Rectangle 61"/>
            <p:cNvSpPr/>
            <p:nvPr/>
          </p:nvSpPr>
          <p:spPr>
            <a:xfrm>
              <a:off x="4400550" y="1863725"/>
              <a:ext cx="2962275" cy="4794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FF0000"/>
                  </a:solidFill>
                </a:rPr>
                <a:t>Spectrum at clients</a:t>
              </a:r>
            </a:p>
          </p:txBody>
        </p:sp>
        <p:sp>
          <p:nvSpPr>
            <p:cNvPr id="63" name="Rectangle 62"/>
            <p:cNvSpPr/>
            <p:nvPr/>
          </p:nvSpPr>
          <p:spPr>
            <a:xfrm>
              <a:off x="2649538" y="2822575"/>
              <a:ext cx="1751012" cy="4810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solidFill>
                    <a:schemeClr val="tx1"/>
                  </a:solidFill>
                </a:rPr>
                <a:t>Assign</a:t>
              </a:r>
            </a:p>
          </p:txBody>
        </p:sp>
        <p:sp>
          <p:nvSpPr>
            <p:cNvPr id="64" name="Rectangle 63"/>
            <p:cNvSpPr/>
            <p:nvPr/>
          </p:nvSpPr>
          <p:spPr>
            <a:xfrm>
              <a:off x="4400550" y="2506663"/>
              <a:ext cx="2962275" cy="7191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FF0000"/>
                  </a:solidFill>
                </a:rPr>
                <a:t>Center Channel</a:t>
              </a:r>
            </a:p>
          </p:txBody>
        </p:sp>
        <p:sp>
          <p:nvSpPr>
            <p:cNvPr id="65" name="Rectangle 64"/>
            <p:cNvSpPr/>
            <p:nvPr/>
          </p:nvSpPr>
          <p:spPr>
            <a:xfrm>
              <a:off x="4400550" y="3222625"/>
              <a:ext cx="2962275" cy="56038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FF0000"/>
                  </a:solidFill>
                </a:rPr>
                <a:t>Width</a:t>
              </a:r>
            </a:p>
          </p:txBody>
        </p:sp>
        <p:sp>
          <p:nvSpPr>
            <p:cNvPr id="127004" name="TextBox 65"/>
            <p:cNvSpPr txBox="1">
              <a:spLocks noChangeArrowheads="1"/>
            </p:cNvSpPr>
            <p:nvPr/>
          </p:nvSpPr>
          <p:spPr bwMode="auto">
            <a:xfrm>
              <a:off x="5688770" y="2989770"/>
              <a:ext cx="374862" cy="43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t>&amp;</a:t>
              </a: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4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54"/>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49"/>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48"/>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55"/>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9" presetClass="emph" presetSubtype="0" nodeType="clickEffect">
                                  <p:stCondLst>
                                    <p:cond delay="0"/>
                                  </p:stCondLst>
                                  <p:childTnLst>
                                    <p:set>
                                      <p:cBhvr rctx="PPT">
                                        <p:cTn id="58" dur="indefinite"/>
                                        <p:tgtEl>
                                          <p:spTgt spid="67"/>
                                        </p:tgtEl>
                                        <p:attrNameLst>
                                          <p:attrName>style.opacity</p:attrName>
                                        </p:attrNameLst>
                                      </p:cBhvr>
                                      <p:to>
                                        <p:strVal val="0.1"/>
                                      </p:to>
                                    </p:set>
                                    <p:animEffect filter="image" prLst="opacity: 0.1">
                                      <p:cBhvr rctx="IE">
                                        <p:cTn id="59" dur="indefinite"/>
                                        <p:tgtEl>
                                          <p:spTgt spid="67"/>
                                        </p:tgtEl>
                                      </p:cBhvr>
                                    </p:animEffect>
                                  </p:childTnLst>
                                </p:cTn>
                              </p:par>
                              <p:par>
                                <p:cTn id="60" presetID="9" presetClass="emph" presetSubtype="0" nodeType="withEffect">
                                  <p:stCondLst>
                                    <p:cond delay="0"/>
                                  </p:stCondLst>
                                  <p:childTnLst>
                                    <p:set>
                                      <p:cBhvr rctx="PPT">
                                        <p:cTn id="61" dur="indefinite"/>
                                        <p:tgtEl>
                                          <p:spTgt spid="111"/>
                                        </p:tgtEl>
                                        <p:attrNameLst>
                                          <p:attrName>style.opacity</p:attrName>
                                        </p:attrNameLst>
                                      </p:cBhvr>
                                      <p:to>
                                        <p:strVal val="0.1"/>
                                      </p:to>
                                    </p:set>
                                    <p:animEffect filter="image" prLst="opacity: 0.1">
                                      <p:cBhvr rctx="IE">
                                        <p:cTn id="62" dur="indefinite"/>
                                        <p:tgtEl>
                                          <p:spTgt spid="111"/>
                                        </p:tgtEl>
                                      </p:cBhvr>
                                    </p:animEffect>
                                  </p:childTnLst>
                                </p:cTn>
                              </p:par>
                              <p:par>
                                <p:cTn id="63" presetID="9" presetClass="emph" presetSubtype="0" nodeType="withEffect">
                                  <p:stCondLst>
                                    <p:cond delay="0"/>
                                  </p:stCondLst>
                                  <p:childTnLst>
                                    <p:set>
                                      <p:cBhvr rctx="PPT">
                                        <p:cTn id="64" dur="indefinite"/>
                                        <p:tgtEl>
                                          <p:spTgt spid="3"/>
                                        </p:tgtEl>
                                        <p:attrNameLst>
                                          <p:attrName>style.opacity</p:attrName>
                                        </p:attrNameLst>
                                      </p:cBhvr>
                                      <p:to>
                                        <p:strVal val="0.1"/>
                                      </p:to>
                                    </p:set>
                                    <p:animEffect filter="image" prLst="opacity: 0.1">
                                      <p:cBhvr rctx="IE">
                                        <p:cTn id="65" dur="indefinite"/>
                                        <p:tgtEl>
                                          <p:spTgt spid="3"/>
                                        </p:tgtEl>
                                      </p:cBhvr>
                                    </p:animEffect>
                                  </p:childTnLst>
                                </p:cTn>
                              </p:par>
                              <p:par>
                                <p:cTn id="66" presetID="9" presetClass="emph" presetSubtype="0" grpId="1" nodeType="withEffect">
                                  <p:stCondLst>
                                    <p:cond delay="0"/>
                                  </p:stCondLst>
                                  <p:childTnLst>
                                    <p:set>
                                      <p:cBhvr rctx="PPT">
                                        <p:cTn id="67" dur="indefinite"/>
                                        <p:tgtEl>
                                          <p:spTgt spid="146"/>
                                        </p:tgtEl>
                                        <p:attrNameLst>
                                          <p:attrName>style.opacity</p:attrName>
                                        </p:attrNameLst>
                                      </p:cBhvr>
                                      <p:to>
                                        <p:strVal val="0.1"/>
                                      </p:to>
                                    </p:set>
                                    <p:animEffect filter="image" prLst="opacity: 0.1">
                                      <p:cBhvr rctx="IE">
                                        <p:cTn id="68" dur="indefinite"/>
                                        <p:tgtEl>
                                          <p:spTgt spid="146"/>
                                        </p:tgtEl>
                                      </p:cBhvr>
                                    </p:animEffect>
                                  </p:childTnLst>
                                </p:cTn>
                              </p:par>
                              <p:par>
                                <p:cTn id="69" presetID="9" presetClass="emph" presetSubtype="0" nodeType="withEffect">
                                  <p:stCondLst>
                                    <p:cond delay="0"/>
                                  </p:stCondLst>
                                  <p:childTnLst>
                                    <p:set>
                                      <p:cBhvr rctx="PPT">
                                        <p:cTn id="70" dur="indefinite"/>
                                        <p:tgtEl>
                                          <p:spTgt spid="4"/>
                                        </p:tgtEl>
                                        <p:attrNameLst>
                                          <p:attrName>style.opacity</p:attrName>
                                        </p:attrNameLst>
                                      </p:cBhvr>
                                      <p:to>
                                        <p:strVal val="0.1"/>
                                      </p:to>
                                    </p:set>
                                    <p:animEffect filter="image" prLst="opacity: 0.1">
                                      <p:cBhvr rctx="IE">
                                        <p:cTn id="71" dur="indefinite"/>
                                        <p:tgtEl>
                                          <p:spTgt spid="4"/>
                                        </p:tgtEl>
                                      </p:cBhvr>
                                    </p:animEffect>
                                  </p:childTnLst>
                                </p:cTn>
                              </p:par>
                              <p:par>
                                <p:cTn id="72" presetID="9" presetClass="emph" presetSubtype="0" grpId="2" nodeType="withEffect">
                                  <p:stCondLst>
                                    <p:cond delay="0"/>
                                  </p:stCondLst>
                                  <p:childTnLst>
                                    <p:set>
                                      <p:cBhvr rctx="PPT">
                                        <p:cTn id="73" dur="indefinite"/>
                                        <p:tgtEl>
                                          <p:spTgt spid="89"/>
                                        </p:tgtEl>
                                        <p:attrNameLst>
                                          <p:attrName>style.opacity</p:attrName>
                                        </p:attrNameLst>
                                      </p:cBhvr>
                                      <p:to>
                                        <p:strVal val="0.1"/>
                                      </p:to>
                                    </p:set>
                                    <p:animEffect filter="image" prLst="opacity: 0.1">
                                      <p:cBhvr rctx="IE">
                                        <p:cTn id="74" dur="indefinite"/>
                                        <p:tgtEl>
                                          <p:spTgt spid="89"/>
                                        </p:tgtEl>
                                      </p:cBhvr>
                                    </p:animEffect>
                                  </p:childTnLst>
                                </p:cTn>
                              </p:par>
                              <p:par>
                                <p:cTn id="75" presetID="9" presetClass="emph" presetSubtype="0" grpId="2" nodeType="withEffect">
                                  <p:stCondLst>
                                    <p:cond delay="0"/>
                                  </p:stCondLst>
                                  <p:childTnLst>
                                    <p:set>
                                      <p:cBhvr rctx="PPT">
                                        <p:cTn id="76" dur="indefinite"/>
                                        <p:tgtEl>
                                          <p:spTgt spid="54"/>
                                        </p:tgtEl>
                                        <p:attrNameLst>
                                          <p:attrName>style.opacity</p:attrName>
                                        </p:attrNameLst>
                                      </p:cBhvr>
                                      <p:to>
                                        <p:strVal val="0.1"/>
                                      </p:to>
                                    </p:set>
                                    <p:animEffect filter="image" prLst="opacity: 0.1">
                                      <p:cBhvr rctx="IE">
                                        <p:cTn id="77" dur="indefinite"/>
                                        <p:tgtEl>
                                          <p:spTgt spid="54"/>
                                        </p:tgtEl>
                                      </p:cBhvr>
                                    </p:animEffect>
                                  </p:childTnLst>
                                </p:cTn>
                              </p:par>
                              <p:par>
                                <p:cTn id="78" presetID="9" presetClass="emph" presetSubtype="0" grpId="1" nodeType="withEffect">
                                  <p:stCondLst>
                                    <p:cond delay="0"/>
                                  </p:stCondLst>
                                  <p:childTnLst>
                                    <p:set>
                                      <p:cBhvr rctx="PPT">
                                        <p:cTn id="79" dur="indefinite"/>
                                        <p:tgtEl>
                                          <p:spTgt spid="41"/>
                                        </p:tgtEl>
                                        <p:attrNameLst>
                                          <p:attrName>style.opacity</p:attrName>
                                        </p:attrNameLst>
                                      </p:cBhvr>
                                      <p:to>
                                        <p:strVal val="0.1"/>
                                      </p:to>
                                    </p:set>
                                    <p:animEffect filter="image" prLst="opacity: 0.1">
                                      <p:cBhvr rctx="IE">
                                        <p:cTn id="80" dur="indefinite"/>
                                        <p:tgtEl>
                                          <p:spTgt spid="41"/>
                                        </p:tgtEl>
                                      </p:cBhvr>
                                    </p:animEffect>
                                  </p:childTnLst>
                                </p:cTn>
                              </p:par>
                              <p:par>
                                <p:cTn id="81" presetID="9" presetClass="emph" presetSubtype="0" nodeType="withEffect">
                                  <p:stCondLst>
                                    <p:cond delay="0"/>
                                  </p:stCondLst>
                                  <p:childTnLst>
                                    <p:set>
                                      <p:cBhvr rctx="PPT">
                                        <p:cTn id="82" dur="indefinite"/>
                                        <p:tgtEl>
                                          <p:spTgt spid="6"/>
                                        </p:tgtEl>
                                        <p:attrNameLst>
                                          <p:attrName>style.opacity</p:attrName>
                                        </p:attrNameLst>
                                      </p:cBhvr>
                                      <p:to>
                                        <p:strVal val="0.1"/>
                                      </p:to>
                                    </p:set>
                                    <p:animEffect filter="image" prLst="opacity: 0.1">
                                      <p:cBhvr rctx="IE">
                                        <p:cTn id="83" dur="indefinite"/>
                                        <p:tgtEl>
                                          <p:spTgt spid="6"/>
                                        </p:tgtEl>
                                      </p:cBhvr>
                                    </p:animEffect>
                                  </p:childTnLst>
                                </p:cTn>
                              </p:par>
                              <p:par>
                                <p:cTn id="84" presetID="9" presetClass="emph" presetSubtype="0" nodeType="withEffect">
                                  <p:stCondLst>
                                    <p:cond delay="0"/>
                                  </p:stCondLst>
                                  <p:childTnLst>
                                    <p:set>
                                      <p:cBhvr rctx="PPT">
                                        <p:cTn id="85" dur="indefinite"/>
                                        <p:tgtEl>
                                          <p:spTgt spid="43"/>
                                        </p:tgtEl>
                                        <p:attrNameLst>
                                          <p:attrName>style.opacity</p:attrName>
                                        </p:attrNameLst>
                                      </p:cBhvr>
                                      <p:to>
                                        <p:strVal val="0.1"/>
                                      </p:to>
                                    </p:set>
                                    <p:animEffect filter="image" prLst="opacity: 0.1">
                                      <p:cBhvr rctx="IE">
                                        <p:cTn id="86" dur="indefinite"/>
                                        <p:tgtEl>
                                          <p:spTgt spid="43"/>
                                        </p:tgtEl>
                                      </p:cBhvr>
                                    </p:animEffect>
                                  </p:childTnLst>
                                </p:cTn>
                              </p:par>
                              <p:par>
                                <p:cTn id="87" presetID="9" presetClass="emph" presetSubtype="0" grpId="1" nodeType="withEffect">
                                  <p:stCondLst>
                                    <p:cond delay="0"/>
                                  </p:stCondLst>
                                  <p:childTnLst>
                                    <p:set>
                                      <p:cBhvr rctx="PPT">
                                        <p:cTn id="88" dur="indefinite"/>
                                        <p:tgtEl>
                                          <p:spTgt spid="44"/>
                                        </p:tgtEl>
                                        <p:attrNameLst>
                                          <p:attrName>style.opacity</p:attrName>
                                        </p:attrNameLst>
                                      </p:cBhvr>
                                      <p:to>
                                        <p:strVal val="0.1"/>
                                      </p:to>
                                    </p:set>
                                    <p:animEffect filter="image" prLst="opacity: 0.1">
                                      <p:cBhvr rctx="IE">
                                        <p:cTn id="89" dur="indefinite"/>
                                        <p:tgtEl>
                                          <p:spTgt spid="44"/>
                                        </p:tgtEl>
                                      </p:cBhvr>
                                    </p:animEffect>
                                  </p:childTnLst>
                                </p:cTn>
                              </p:par>
                              <p:par>
                                <p:cTn id="90" presetID="9" presetClass="emph" presetSubtype="0" grpId="1" nodeType="withEffect">
                                  <p:stCondLst>
                                    <p:cond delay="0"/>
                                  </p:stCondLst>
                                  <p:childTnLst>
                                    <p:set>
                                      <p:cBhvr rctx="PPT">
                                        <p:cTn id="91" dur="indefinite"/>
                                        <p:tgtEl>
                                          <p:spTgt spid="45"/>
                                        </p:tgtEl>
                                        <p:attrNameLst>
                                          <p:attrName>style.opacity</p:attrName>
                                        </p:attrNameLst>
                                      </p:cBhvr>
                                      <p:to>
                                        <p:strVal val="0.1"/>
                                      </p:to>
                                    </p:set>
                                    <p:animEffect filter="image" prLst="opacity: 0.1">
                                      <p:cBhvr rctx="IE">
                                        <p:cTn id="92" dur="indefinite"/>
                                        <p:tgtEl>
                                          <p:spTgt spid="45"/>
                                        </p:tgtEl>
                                      </p:cBhvr>
                                    </p:animEffect>
                                  </p:childTnLst>
                                </p:cTn>
                              </p:par>
                              <p:par>
                                <p:cTn id="93" presetID="9" presetClass="emph" presetSubtype="0" grpId="2" nodeType="withEffect">
                                  <p:stCondLst>
                                    <p:cond delay="0"/>
                                  </p:stCondLst>
                                  <p:childTnLst>
                                    <p:set>
                                      <p:cBhvr rctx="PPT">
                                        <p:cTn id="94" dur="indefinite"/>
                                        <p:tgtEl>
                                          <p:spTgt spid="48"/>
                                        </p:tgtEl>
                                        <p:attrNameLst>
                                          <p:attrName>style.opacity</p:attrName>
                                        </p:attrNameLst>
                                      </p:cBhvr>
                                      <p:to>
                                        <p:strVal val="0.1"/>
                                      </p:to>
                                    </p:set>
                                    <p:animEffect filter="image" prLst="opacity: 0.1">
                                      <p:cBhvr rctx="IE">
                                        <p:cTn id="95" dur="indefinite"/>
                                        <p:tgtEl>
                                          <p:spTgt spid="48"/>
                                        </p:tgtEl>
                                      </p:cBhvr>
                                    </p:animEffect>
                                  </p:childTnLst>
                                </p:cTn>
                              </p:par>
                              <p:par>
                                <p:cTn id="96" presetID="9" presetClass="emph" presetSubtype="0" grpId="2" nodeType="withEffect">
                                  <p:stCondLst>
                                    <p:cond delay="0"/>
                                  </p:stCondLst>
                                  <p:childTnLst>
                                    <p:set>
                                      <p:cBhvr rctx="PPT">
                                        <p:cTn id="97" dur="indefinite"/>
                                        <p:tgtEl>
                                          <p:spTgt spid="49"/>
                                        </p:tgtEl>
                                        <p:attrNameLst>
                                          <p:attrName>style.opacity</p:attrName>
                                        </p:attrNameLst>
                                      </p:cBhvr>
                                      <p:to>
                                        <p:strVal val="0.1"/>
                                      </p:to>
                                    </p:set>
                                    <p:animEffect filter="image" prLst="opacity: 0.1">
                                      <p:cBhvr rctx="IE">
                                        <p:cTn id="98" dur="indefinite"/>
                                        <p:tgtEl>
                                          <p:spTgt spid="49"/>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1" presetClass="entr" presetSubtype="0" fill="hold" nodeType="clickEffect">
                                  <p:stCondLst>
                                    <p:cond delay="0"/>
                                  </p:stCondLst>
                                  <p:childTnLst>
                                    <p:set>
                                      <p:cBhvr>
                                        <p:cTn id="10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6" grpId="1" animBg="1"/>
      <p:bldP spid="89" grpId="0" animBg="1"/>
      <p:bldP spid="89" grpId="1" animBg="1"/>
      <p:bldP spid="89" grpId="2" animBg="1"/>
      <p:bldP spid="54" grpId="0" animBg="1"/>
      <p:bldP spid="54" grpId="1" animBg="1"/>
      <p:bldP spid="54" grpId="2" animBg="1"/>
      <p:bldP spid="41" grpId="0" animBg="1"/>
      <p:bldP spid="41" grpId="1" animBg="1"/>
      <p:bldP spid="44" grpId="0" animBg="1"/>
      <p:bldP spid="44" grpId="1" animBg="1"/>
      <p:bldP spid="45" grpId="0" animBg="1"/>
      <p:bldP spid="45" grpId="1" animBg="1"/>
      <p:bldP spid="48" grpId="0" animBg="1"/>
      <p:bldP spid="48" grpId="1" animBg="1"/>
      <p:bldP spid="48" grpId="2" animBg="1"/>
      <p:bldP spid="49" grpId="0" animBg="1"/>
      <p:bldP spid="49" grpId="1" animBg="1"/>
      <p:bldP spid="49" grpId="2" animBg="1"/>
      <p:bldP spid="55" grpId="0" animBg="1"/>
      <p:bldP spid="55" grpId="1"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p:cNvSpPr>
          <p:nvPr>
            <p:ph type="title"/>
          </p:nvPr>
        </p:nvSpPr>
        <p:spPr/>
        <p:txBody>
          <a:bodyPr/>
          <a:lstStyle/>
          <a:p>
            <a:r>
              <a:rPr lang="en-US" altLang="en-US"/>
              <a:t>Accounting for Spatial Variation</a:t>
            </a:r>
          </a:p>
        </p:txBody>
      </p:sp>
      <p:sp>
        <p:nvSpPr>
          <p:cNvPr id="12902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CB508294-A4A3-664D-B331-FE1FDC19A2A5}" type="slidenum">
              <a:rPr lang="en-US" altLang="en-US" sz="1200">
                <a:solidFill>
                  <a:schemeClr val="tx2"/>
                </a:solidFill>
                <a:latin typeface="Arial Narrow" charset="0"/>
              </a:rPr>
              <a:pPr eaLnBrk="1" hangingPunct="1"/>
              <a:t>64</a:t>
            </a:fld>
            <a:endParaRPr lang="en-US" altLang="en-US" sz="1200">
              <a:solidFill>
                <a:schemeClr val="tx2"/>
              </a:solidFill>
              <a:latin typeface="Arial Narrow" charset="0"/>
            </a:endParaRPr>
          </a:p>
        </p:txBody>
      </p:sp>
      <p:pic>
        <p:nvPicPr>
          <p:cNvPr id="5" name="Picture 4" descr="11954226271169522330transmission_tower_ante_01_svg_hi.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714500"/>
            <a:ext cx="1071563"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Users\t-rohanm\AppData\Local\Microsoft\Windows\Temporary Internet Files\Content.IE5\JHS5IGSZ\MCj04241920000[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413" y="2220913"/>
            <a:ext cx="9271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6"/>
          <p:cNvGrpSpPr>
            <a:grpSpLocks/>
          </p:cNvGrpSpPr>
          <p:nvPr/>
        </p:nvGrpSpPr>
        <p:grpSpPr bwMode="auto">
          <a:xfrm>
            <a:off x="3771900" y="3086100"/>
            <a:ext cx="1714500" cy="865188"/>
            <a:chOff x="514350" y="3657600"/>
            <a:chExt cx="1714500" cy="864656"/>
          </a:xfrm>
        </p:grpSpPr>
        <p:sp>
          <p:nvSpPr>
            <p:cNvPr id="8" name="Rectangle 7"/>
            <p:cNvSpPr/>
            <p:nvPr/>
          </p:nvSpPr>
          <p:spPr>
            <a:xfrm>
              <a:off x="514350" y="3657600"/>
              <a:ext cx="1714500" cy="864656"/>
            </a:xfrm>
            <a:prstGeom prst="rect">
              <a:avLst/>
            </a:prstGeom>
            <a:solidFill>
              <a:schemeClr val="bg1"/>
            </a:solidFill>
            <a:ln>
              <a:solidFill>
                <a:schemeClr val="tx1"/>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a:p>
          </p:txBody>
        </p:sp>
        <p:sp>
          <p:nvSpPr>
            <p:cNvPr id="9" name="Rectangle 8"/>
            <p:cNvSpPr/>
            <p:nvPr/>
          </p:nvSpPr>
          <p:spPr>
            <a:xfrm>
              <a:off x="514350" y="3657600"/>
              <a:ext cx="342900" cy="864656"/>
            </a:xfrm>
            <a:prstGeom prst="rect">
              <a:avLst/>
            </a:prstGeom>
            <a:solidFill>
              <a:srgbClr val="FF0000"/>
            </a:solidFill>
            <a:ln>
              <a:solidFill>
                <a:schemeClr val="accent2"/>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10" name="Rectangle 9"/>
            <p:cNvSpPr/>
            <p:nvPr/>
          </p:nvSpPr>
          <p:spPr>
            <a:xfrm>
              <a:off x="1885950" y="3657600"/>
              <a:ext cx="342900" cy="864656"/>
            </a:xfrm>
            <a:prstGeom prst="rect">
              <a:avLst/>
            </a:prstGeom>
            <a:noFill/>
            <a:ln>
              <a:solidFill>
                <a:schemeClr val="accent2"/>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11" name="Rectangle 10"/>
            <p:cNvSpPr/>
            <p:nvPr/>
          </p:nvSpPr>
          <p:spPr>
            <a:xfrm>
              <a:off x="857250" y="3657600"/>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12" name="Rectangle 11"/>
            <p:cNvSpPr/>
            <p:nvPr/>
          </p:nvSpPr>
          <p:spPr>
            <a:xfrm>
              <a:off x="1200150" y="3657600"/>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13" name="Rectangle 12"/>
            <p:cNvSpPr/>
            <p:nvPr/>
          </p:nvSpPr>
          <p:spPr>
            <a:xfrm>
              <a:off x="1543050" y="3657600"/>
              <a:ext cx="342900" cy="864656"/>
            </a:xfrm>
            <a:prstGeom prst="rect">
              <a:avLst/>
            </a:prstGeom>
            <a:solidFill>
              <a:srgbClr val="FF0000"/>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grpSp>
      <p:grpSp>
        <p:nvGrpSpPr>
          <p:cNvPr id="3" name="Group 14"/>
          <p:cNvGrpSpPr>
            <a:grpSpLocks/>
          </p:cNvGrpSpPr>
          <p:nvPr/>
        </p:nvGrpSpPr>
        <p:grpSpPr bwMode="auto">
          <a:xfrm>
            <a:off x="417513" y="3078163"/>
            <a:ext cx="1714500" cy="865187"/>
            <a:chOff x="1657350" y="2907244"/>
            <a:chExt cx="1714500" cy="864656"/>
          </a:xfrm>
        </p:grpSpPr>
        <p:sp>
          <p:nvSpPr>
            <p:cNvPr id="16" name="Rectangle 15"/>
            <p:cNvSpPr/>
            <p:nvPr/>
          </p:nvSpPr>
          <p:spPr>
            <a:xfrm>
              <a:off x="1657350" y="2907244"/>
              <a:ext cx="1714500" cy="864656"/>
            </a:xfrm>
            <a:prstGeom prst="rect">
              <a:avLst/>
            </a:prstGeom>
            <a:noFill/>
            <a:ln>
              <a:solidFill>
                <a:schemeClr val="tx1"/>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a:p>
          </p:txBody>
        </p:sp>
        <p:sp>
          <p:nvSpPr>
            <p:cNvPr id="17" name="Rectangle 16"/>
            <p:cNvSpPr/>
            <p:nvPr/>
          </p:nvSpPr>
          <p:spPr>
            <a:xfrm>
              <a:off x="1657350" y="2907244"/>
              <a:ext cx="342900" cy="864656"/>
            </a:xfrm>
            <a:prstGeom prst="rect">
              <a:avLst/>
            </a:prstGeom>
            <a:solidFill>
              <a:srgbClr val="FF0000"/>
            </a:solidFill>
            <a:ln>
              <a:solidFill>
                <a:schemeClr val="accent2"/>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18" name="Rectangle 17"/>
            <p:cNvSpPr/>
            <p:nvPr/>
          </p:nvSpPr>
          <p:spPr>
            <a:xfrm>
              <a:off x="2000250" y="2907244"/>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19" name="Rectangle 18"/>
            <p:cNvSpPr/>
            <p:nvPr/>
          </p:nvSpPr>
          <p:spPr>
            <a:xfrm>
              <a:off x="2343150" y="2907244"/>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20" name="Rectangle 19"/>
            <p:cNvSpPr/>
            <p:nvPr/>
          </p:nvSpPr>
          <p:spPr>
            <a:xfrm>
              <a:off x="2686050" y="2907244"/>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grpSp>
          <p:nvGrpSpPr>
            <p:cNvPr id="129112" name="Group 58"/>
            <p:cNvGrpSpPr>
              <a:grpSpLocks/>
            </p:cNvGrpSpPr>
            <p:nvPr/>
          </p:nvGrpSpPr>
          <p:grpSpPr bwMode="auto">
            <a:xfrm>
              <a:off x="1657350" y="3135844"/>
              <a:ext cx="1672555" cy="466130"/>
              <a:chOff x="628650" y="3877270"/>
              <a:chExt cx="1672555" cy="466130"/>
            </a:xfrm>
          </p:grpSpPr>
          <p:sp>
            <p:nvSpPr>
              <p:cNvPr id="129113" name="TextBox 21"/>
              <p:cNvSpPr txBox="1">
                <a:spLocks noChangeArrowheads="1"/>
              </p:cNvSpPr>
              <p:nvPr/>
            </p:nvSpPr>
            <p:spPr bwMode="auto">
              <a:xfrm>
                <a:off x="628650" y="3877270"/>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1</a:t>
                </a:r>
              </a:p>
            </p:txBody>
          </p:sp>
          <p:sp>
            <p:nvSpPr>
              <p:cNvPr id="129114" name="TextBox 22"/>
              <p:cNvSpPr txBox="1">
                <a:spLocks noChangeArrowheads="1"/>
              </p:cNvSpPr>
              <p:nvPr/>
            </p:nvSpPr>
            <p:spPr bwMode="auto">
              <a:xfrm>
                <a:off x="971550" y="388173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2</a:t>
                </a:r>
              </a:p>
            </p:txBody>
          </p:sp>
          <p:sp>
            <p:nvSpPr>
              <p:cNvPr id="129115" name="TextBox 23"/>
              <p:cNvSpPr txBox="1">
                <a:spLocks noChangeArrowheads="1"/>
              </p:cNvSpPr>
              <p:nvPr/>
            </p:nvSpPr>
            <p:spPr bwMode="auto">
              <a:xfrm>
                <a:off x="1339617" y="388173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3</a:t>
                </a:r>
              </a:p>
            </p:txBody>
          </p:sp>
          <p:sp>
            <p:nvSpPr>
              <p:cNvPr id="129116" name="TextBox 24"/>
              <p:cNvSpPr txBox="1">
                <a:spLocks noChangeArrowheads="1"/>
              </p:cNvSpPr>
              <p:nvPr/>
            </p:nvSpPr>
            <p:spPr bwMode="auto">
              <a:xfrm>
                <a:off x="1657350" y="388173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4</a:t>
                </a:r>
              </a:p>
            </p:txBody>
          </p:sp>
          <p:sp>
            <p:nvSpPr>
              <p:cNvPr id="129117" name="TextBox 25"/>
              <p:cNvSpPr txBox="1">
                <a:spLocks noChangeArrowheads="1"/>
              </p:cNvSpPr>
              <p:nvPr/>
            </p:nvSpPr>
            <p:spPr bwMode="auto">
              <a:xfrm>
                <a:off x="2015455" y="388173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5</a:t>
                </a:r>
              </a:p>
            </p:txBody>
          </p:sp>
        </p:grpSp>
      </p:grpSp>
      <p:grpSp>
        <p:nvGrpSpPr>
          <p:cNvPr id="7" name="Group 30"/>
          <p:cNvGrpSpPr>
            <a:grpSpLocks/>
          </p:cNvGrpSpPr>
          <p:nvPr/>
        </p:nvGrpSpPr>
        <p:grpSpPr bwMode="auto">
          <a:xfrm>
            <a:off x="3813175" y="3314700"/>
            <a:ext cx="1673225" cy="466725"/>
            <a:chOff x="3331478" y="4171950"/>
            <a:chExt cx="1672555" cy="466130"/>
          </a:xfrm>
        </p:grpSpPr>
        <p:sp>
          <p:nvSpPr>
            <p:cNvPr id="129102" name="TextBox 31"/>
            <p:cNvSpPr txBox="1">
              <a:spLocks noChangeArrowheads="1"/>
            </p:cNvSpPr>
            <p:nvPr/>
          </p:nvSpPr>
          <p:spPr bwMode="auto">
            <a:xfrm>
              <a:off x="3331478" y="4171950"/>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1</a:t>
              </a:r>
            </a:p>
          </p:txBody>
        </p:sp>
        <p:sp>
          <p:nvSpPr>
            <p:cNvPr id="129103" name="TextBox 32"/>
            <p:cNvSpPr txBox="1">
              <a:spLocks noChangeArrowheads="1"/>
            </p:cNvSpPr>
            <p:nvPr/>
          </p:nvSpPr>
          <p:spPr bwMode="auto">
            <a:xfrm>
              <a:off x="3674378" y="417641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2</a:t>
              </a:r>
            </a:p>
          </p:txBody>
        </p:sp>
        <p:sp>
          <p:nvSpPr>
            <p:cNvPr id="129104" name="TextBox 33"/>
            <p:cNvSpPr txBox="1">
              <a:spLocks noChangeArrowheads="1"/>
            </p:cNvSpPr>
            <p:nvPr/>
          </p:nvSpPr>
          <p:spPr bwMode="auto">
            <a:xfrm>
              <a:off x="4042445" y="417641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3</a:t>
              </a:r>
            </a:p>
          </p:txBody>
        </p:sp>
        <p:sp>
          <p:nvSpPr>
            <p:cNvPr id="129105" name="TextBox 34"/>
            <p:cNvSpPr txBox="1">
              <a:spLocks noChangeArrowheads="1"/>
            </p:cNvSpPr>
            <p:nvPr/>
          </p:nvSpPr>
          <p:spPr bwMode="auto">
            <a:xfrm>
              <a:off x="4360178" y="417641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4</a:t>
              </a:r>
            </a:p>
          </p:txBody>
        </p:sp>
        <p:sp>
          <p:nvSpPr>
            <p:cNvPr id="129106" name="TextBox 35"/>
            <p:cNvSpPr txBox="1">
              <a:spLocks noChangeArrowheads="1"/>
            </p:cNvSpPr>
            <p:nvPr/>
          </p:nvSpPr>
          <p:spPr bwMode="auto">
            <a:xfrm>
              <a:off x="4718283" y="417641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5</a:t>
              </a:r>
            </a:p>
          </p:txBody>
        </p:sp>
      </p:grpSp>
      <p:pic>
        <p:nvPicPr>
          <p:cNvPr id="92" name="Picture 4" descr="C:\Users\t-rohanm\AppData\Local\Microsoft\Windows\Temporary Internet Files\Content.IE5\JHS5IGSZ\MCj04241920000[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6650" y="2228850"/>
            <a:ext cx="9271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05"/>
          <p:cNvGrpSpPr>
            <a:grpSpLocks/>
          </p:cNvGrpSpPr>
          <p:nvPr/>
        </p:nvGrpSpPr>
        <p:grpSpPr bwMode="auto">
          <a:xfrm>
            <a:off x="7143750" y="3086100"/>
            <a:ext cx="1714500" cy="865188"/>
            <a:chOff x="7143750" y="3086100"/>
            <a:chExt cx="1714500" cy="864656"/>
          </a:xfrm>
        </p:grpSpPr>
        <p:sp>
          <p:nvSpPr>
            <p:cNvPr id="105" name="Rectangle 104"/>
            <p:cNvSpPr/>
            <p:nvPr/>
          </p:nvSpPr>
          <p:spPr>
            <a:xfrm>
              <a:off x="8515350" y="3086100"/>
              <a:ext cx="342900" cy="864656"/>
            </a:xfrm>
            <a:prstGeom prst="rect">
              <a:avLst/>
            </a:prstGeom>
            <a:solidFill>
              <a:srgbClr val="FF0000"/>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94" name="Rectangle 93"/>
            <p:cNvSpPr/>
            <p:nvPr/>
          </p:nvSpPr>
          <p:spPr>
            <a:xfrm>
              <a:off x="7143750" y="3086100"/>
              <a:ext cx="1714500" cy="864656"/>
            </a:xfrm>
            <a:prstGeom prst="rect">
              <a:avLst/>
            </a:prstGeom>
            <a:noFill/>
            <a:ln>
              <a:solidFill>
                <a:schemeClr val="tx1"/>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a:p>
          </p:txBody>
        </p:sp>
        <p:sp>
          <p:nvSpPr>
            <p:cNvPr id="95" name="Rectangle 94"/>
            <p:cNvSpPr/>
            <p:nvPr/>
          </p:nvSpPr>
          <p:spPr>
            <a:xfrm>
              <a:off x="7143750" y="3086100"/>
              <a:ext cx="342900" cy="864656"/>
            </a:xfrm>
            <a:prstGeom prst="rect">
              <a:avLst/>
            </a:prstGeom>
            <a:no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96" name="Rectangle 95"/>
            <p:cNvSpPr/>
            <p:nvPr/>
          </p:nvSpPr>
          <p:spPr>
            <a:xfrm>
              <a:off x="7486650" y="3086100"/>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97" name="Rectangle 96"/>
            <p:cNvSpPr/>
            <p:nvPr/>
          </p:nvSpPr>
          <p:spPr>
            <a:xfrm>
              <a:off x="7829550" y="3086100"/>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98" name="Rectangle 97"/>
            <p:cNvSpPr/>
            <p:nvPr/>
          </p:nvSpPr>
          <p:spPr>
            <a:xfrm>
              <a:off x="8172450" y="3086100"/>
              <a:ext cx="342900"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grpSp>
          <p:nvGrpSpPr>
            <p:cNvPr id="129096" name="Group 58"/>
            <p:cNvGrpSpPr>
              <a:grpSpLocks/>
            </p:cNvGrpSpPr>
            <p:nvPr/>
          </p:nvGrpSpPr>
          <p:grpSpPr bwMode="auto">
            <a:xfrm>
              <a:off x="7143750" y="3314700"/>
              <a:ext cx="1672555" cy="466130"/>
              <a:chOff x="628650" y="3877270"/>
              <a:chExt cx="1672555" cy="466130"/>
            </a:xfrm>
          </p:grpSpPr>
          <p:sp>
            <p:nvSpPr>
              <p:cNvPr id="129097" name="TextBox 99"/>
              <p:cNvSpPr txBox="1">
                <a:spLocks noChangeArrowheads="1"/>
              </p:cNvSpPr>
              <p:nvPr/>
            </p:nvSpPr>
            <p:spPr bwMode="auto">
              <a:xfrm>
                <a:off x="628650" y="3877270"/>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1</a:t>
                </a:r>
              </a:p>
            </p:txBody>
          </p:sp>
          <p:sp>
            <p:nvSpPr>
              <p:cNvPr id="129098" name="TextBox 100"/>
              <p:cNvSpPr txBox="1">
                <a:spLocks noChangeArrowheads="1"/>
              </p:cNvSpPr>
              <p:nvPr/>
            </p:nvSpPr>
            <p:spPr bwMode="auto">
              <a:xfrm>
                <a:off x="971550" y="388173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2</a:t>
                </a:r>
              </a:p>
            </p:txBody>
          </p:sp>
          <p:sp>
            <p:nvSpPr>
              <p:cNvPr id="129099" name="TextBox 101"/>
              <p:cNvSpPr txBox="1">
                <a:spLocks noChangeArrowheads="1"/>
              </p:cNvSpPr>
              <p:nvPr/>
            </p:nvSpPr>
            <p:spPr bwMode="auto">
              <a:xfrm>
                <a:off x="1339617" y="388173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3</a:t>
                </a:r>
              </a:p>
            </p:txBody>
          </p:sp>
          <p:sp>
            <p:nvSpPr>
              <p:cNvPr id="129100" name="TextBox 102"/>
              <p:cNvSpPr txBox="1">
                <a:spLocks noChangeArrowheads="1"/>
              </p:cNvSpPr>
              <p:nvPr/>
            </p:nvSpPr>
            <p:spPr bwMode="auto">
              <a:xfrm>
                <a:off x="1657350" y="388173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4</a:t>
                </a:r>
              </a:p>
            </p:txBody>
          </p:sp>
          <p:sp>
            <p:nvSpPr>
              <p:cNvPr id="129101" name="TextBox 103"/>
              <p:cNvSpPr txBox="1">
                <a:spLocks noChangeArrowheads="1"/>
              </p:cNvSpPr>
              <p:nvPr/>
            </p:nvSpPr>
            <p:spPr bwMode="auto">
              <a:xfrm>
                <a:off x="2015455" y="388173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5</a:t>
                </a:r>
              </a:p>
            </p:txBody>
          </p:sp>
        </p:grpSp>
      </p:grpSp>
      <p:grpSp>
        <p:nvGrpSpPr>
          <p:cNvPr id="21" name="Group 121"/>
          <p:cNvGrpSpPr>
            <a:grpSpLocks/>
          </p:cNvGrpSpPr>
          <p:nvPr/>
        </p:nvGrpSpPr>
        <p:grpSpPr bwMode="auto">
          <a:xfrm>
            <a:off x="114300" y="4514850"/>
            <a:ext cx="8858250" cy="1257300"/>
            <a:chOff x="114300" y="4514850"/>
            <a:chExt cx="8858250" cy="1257300"/>
          </a:xfrm>
        </p:grpSpPr>
        <p:sp>
          <p:nvSpPr>
            <p:cNvPr id="90" name="Rectangle 89"/>
            <p:cNvSpPr/>
            <p:nvPr/>
          </p:nvSpPr>
          <p:spPr>
            <a:xfrm>
              <a:off x="6858000" y="4514850"/>
              <a:ext cx="2114550" cy="12573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5" name="Rectangle 44"/>
            <p:cNvSpPr/>
            <p:nvPr/>
          </p:nvSpPr>
          <p:spPr>
            <a:xfrm>
              <a:off x="114300" y="4678363"/>
              <a:ext cx="1714500" cy="865187"/>
            </a:xfrm>
            <a:prstGeom prst="rect">
              <a:avLst/>
            </a:prstGeom>
            <a:solidFill>
              <a:srgbClr val="FF0000"/>
            </a:solidFill>
            <a:ln>
              <a:solidFill>
                <a:schemeClr val="tx1"/>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a:p>
          </p:txBody>
        </p:sp>
        <p:sp>
          <p:nvSpPr>
            <p:cNvPr id="46" name="Rectangle 45"/>
            <p:cNvSpPr/>
            <p:nvPr/>
          </p:nvSpPr>
          <p:spPr>
            <a:xfrm>
              <a:off x="114300" y="4678363"/>
              <a:ext cx="342900" cy="865187"/>
            </a:xfrm>
            <a:prstGeom prst="rect">
              <a:avLst/>
            </a:prstGeom>
            <a:solidFill>
              <a:srgbClr val="FF0000"/>
            </a:solidFill>
            <a:ln>
              <a:solidFill>
                <a:schemeClr val="accent2"/>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47" name="Rectangle 46"/>
            <p:cNvSpPr/>
            <p:nvPr/>
          </p:nvSpPr>
          <p:spPr>
            <a:xfrm>
              <a:off x="457200" y="4678363"/>
              <a:ext cx="342900" cy="865187"/>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48" name="Rectangle 47"/>
            <p:cNvSpPr/>
            <p:nvPr/>
          </p:nvSpPr>
          <p:spPr>
            <a:xfrm>
              <a:off x="800100" y="4678363"/>
              <a:ext cx="342900" cy="865187"/>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49" name="Rectangle 48"/>
            <p:cNvSpPr/>
            <p:nvPr/>
          </p:nvSpPr>
          <p:spPr>
            <a:xfrm>
              <a:off x="1143000" y="4678363"/>
              <a:ext cx="342900" cy="865187"/>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129041" name="TextBox 61"/>
            <p:cNvSpPr txBox="1">
              <a:spLocks noChangeArrowheads="1"/>
            </p:cNvSpPr>
            <p:nvPr/>
          </p:nvSpPr>
          <p:spPr bwMode="auto">
            <a:xfrm>
              <a:off x="1821295" y="4800600"/>
              <a:ext cx="57900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4000" b="1">
                  <a:sym typeface="Symbol" charset="2"/>
                </a:rPr>
                <a:t></a:t>
              </a:r>
              <a:endParaRPr lang="en-US" altLang="en-US" sz="4000" b="1"/>
            </a:p>
          </p:txBody>
        </p:sp>
        <p:sp>
          <p:nvSpPr>
            <p:cNvPr id="129042" name="TextBox 62"/>
            <p:cNvSpPr txBox="1">
              <a:spLocks noChangeArrowheads="1"/>
            </p:cNvSpPr>
            <p:nvPr/>
          </p:nvSpPr>
          <p:spPr bwMode="auto">
            <a:xfrm>
              <a:off x="6400800" y="4743450"/>
              <a:ext cx="4138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3600" b="1">
                  <a:sym typeface="Symbol" charset="2"/>
                </a:rPr>
                <a:t>=</a:t>
              </a:r>
              <a:endParaRPr lang="en-US" altLang="en-US" sz="3600" b="1"/>
            </a:p>
          </p:txBody>
        </p:sp>
        <p:grpSp>
          <p:nvGrpSpPr>
            <p:cNvPr id="129043" name="Group 63"/>
            <p:cNvGrpSpPr>
              <a:grpSpLocks/>
            </p:cNvGrpSpPr>
            <p:nvPr/>
          </p:nvGrpSpPr>
          <p:grpSpPr bwMode="auto">
            <a:xfrm>
              <a:off x="2400300" y="4678894"/>
              <a:ext cx="1714500" cy="864656"/>
              <a:chOff x="514350" y="3657600"/>
              <a:chExt cx="1714500" cy="864656"/>
            </a:xfrm>
          </p:grpSpPr>
          <p:sp>
            <p:nvSpPr>
              <p:cNvPr id="65" name="Rectangle 64"/>
              <p:cNvSpPr/>
              <p:nvPr/>
            </p:nvSpPr>
            <p:spPr>
              <a:xfrm>
                <a:off x="514350" y="3657069"/>
                <a:ext cx="1714500" cy="865187"/>
              </a:xfrm>
              <a:prstGeom prst="rect">
                <a:avLst/>
              </a:prstGeom>
              <a:solidFill>
                <a:schemeClr val="bg1"/>
              </a:solidFill>
              <a:ln>
                <a:solidFill>
                  <a:schemeClr val="tx1"/>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a:p>
            </p:txBody>
          </p:sp>
          <p:sp>
            <p:nvSpPr>
              <p:cNvPr id="66" name="Rectangle 65"/>
              <p:cNvSpPr/>
              <p:nvPr/>
            </p:nvSpPr>
            <p:spPr>
              <a:xfrm>
                <a:off x="514350" y="3657069"/>
                <a:ext cx="342900" cy="865187"/>
              </a:xfrm>
              <a:prstGeom prst="rect">
                <a:avLst/>
              </a:prstGeom>
              <a:solidFill>
                <a:srgbClr val="FF0000"/>
              </a:solidFill>
              <a:ln>
                <a:solidFill>
                  <a:schemeClr val="accent2"/>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67" name="Rectangle 66"/>
              <p:cNvSpPr/>
              <p:nvPr/>
            </p:nvSpPr>
            <p:spPr>
              <a:xfrm>
                <a:off x="1885950" y="3657069"/>
                <a:ext cx="342900" cy="865187"/>
              </a:xfrm>
              <a:prstGeom prst="rect">
                <a:avLst/>
              </a:prstGeom>
              <a:noFill/>
              <a:ln>
                <a:solidFill>
                  <a:schemeClr val="accent2"/>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68" name="Rectangle 67"/>
              <p:cNvSpPr/>
              <p:nvPr/>
            </p:nvSpPr>
            <p:spPr>
              <a:xfrm>
                <a:off x="857250" y="3657069"/>
                <a:ext cx="342900" cy="865187"/>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69" name="Rectangle 68"/>
              <p:cNvSpPr/>
              <p:nvPr/>
            </p:nvSpPr>
            <p:spPr>
              <a:xfrm>
                <a:off x="1200150" y="3657069"/>
                <a:ext cx="342900" cy="865187"/>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70" name="Rectangle 69"/>
              <p:cNvSpPr/>
              <p:nvPr/>
            </p:nvSpPr>
            <p:spPr>
              <a:xfrm>
                <a:off x="1543050" y="3657069"/>
                <a:ext cx="342900" cy="865187"/>
              </a:xfrm>
              <a:prstGeom prst="rect">
                <a:avLst/>
              </a:prstGeom>
              <a:solidFill>
                <a:srgbClr val="FF0000"/>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grpSp>
        <p:grpSp>
          <p:nvGrpSpPr>
            <p:cNvPr id="129044" name="Group 70"/>
            <p:cNvGrpSpPr>
              <a:grpSpLocks/>
            </p:cNvGrpSpPr>
            <p:nvPr/>
          </p:nvGrpSpPr>
          <p:grpSpPr bwMode="auto">
            <a:xfrm>
              <a:off x="2442245" y="4907494"/>
              <a:ext cx="1672555" cy="466130"/>
              <a:chOff x="3331478" y="4171950"/>
              <a:chExt cx="1672555" cy="466130"/>
            </a:xfrm>
          </p:grpSpPr>
          <p:sp>
            <p:nvSpPr>
              <p:cNvPr id="129079" name="TextBox 71"/>
              <p:cNvSpPr txBox="1">
                <a:spLocks noChangeArrowheads="1"/>
              </p:cNvSpPr>
              <p:nvPr/>
            </p:nvSpPr>
            <p:spPr bwMode="auto">
              <a:xfrm>
                <a:off x="3331478" y="4171950"/>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1</a:t>
                </a:r>
              </a:p>
            </p:txBody>
          </p:sp>
          <p:sp>
            <p:nvSpPr>
              <p:cNvPr id="129080" name="TextBox 72"/>
              <p:cNvSpPr txBox="1">
                <a:spLocks noChangeArrowheads="1"/>
              </p:cNvSpPr>
              <p:nvPr/>
            </p:nvSpPr>
            <p:spPr bwMode="auto">
              <a:xfrm>
                <a:off x="3674378" y="417641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2</a:t>
                </a:r>
              </a:p>
            </p:txBody>
          </p:sp>
          <p:sp>
            <p:nvSpPr>
              <p:cNvPr id="129081" name="TextBox 73"/>
              <p:cNvSpPr txBox="1">
                <a:spLocks noChangeArrowheads="1"/>
              </p:cNvSpPr>
              <p:nvPr/>
            </p:nvSpPr>
            <p:spPr bwMode="auto">
              <a:xfrm>
                <a:off x="4042445" y="417641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3</a:t>
                </a:r>
              </a:p>
            </p:txBody>
          </p:sp>
          <p:sp>
            <p:nvSpPr>
              <p:cNvPr id="129082" name="TextBox 74"/>
              <p:cNvSpPr txBox="1">
                <a:spLocks noChangeArrowheads="1"/>
              </p:cNvSpPr>
              <p:nvPr/>
            </p:nvSpPr>
            <p:spPr bwMode="auto">
              <a:xfrm>
                <a:off x="4360178" y="417641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4</a:t>
                </a:r>
              </a:p>
            </p:txBody>
          </p:sp>
          <p:sp>
            <p:nvSpPr>
              <p:cNvPr id="129083" name="TextBox 75"/>
              <p:cNvSpPr txBox="1">
                <a:spLocks noChangeArrowheads="1"/>
              </p:cNvSpPr>
              <p:nvPr/>
            </p:nvSpPr>
            <p:spPr bwMode="auto">
              <a:xfrm>
                <a:off x="4718283" y="417641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5</a:t>
                </a:r>
              </a:p>
            </p:txBody>
          </p:sp>
        </p:grpSp>
        <p:grpSp>
          <p:nvGrpSpPr>
            <p:cNvPr id="129045" name="Group 76"/>
            <p:cNvGrpSpPr>
              <a:grpSpLocks/>
            </p:cNvGrpSpPr>
            <p:nvPr/>
          </p:nvGrpSpPr>
          <p:grpSpPr bwMode="auto">
            <a:xfrm>
              <a:off x="7046868" y="4703718"/>
              <a:ext cx="1714500" cy="864656"/>
              <a:chOff x="514350" y="3657600"/>
              <a:chExt cx="1714500" cy="864656"/>
            </a:xfrm>
          </p:grpSpPr>
          <p:sp>
            <p:nvSpPr>
              <p:cNvPr id="78" name="Rectangle 77"/>
              <p:cNvSpPr/>
              <p:nvPr/>
            </p:nvSpPr>
            <p:spPr>
              <a:xfrm>
                <a:off x="514395" y="3657645"/>
                <a:ext cx="1714500" cy="865187"/>
              </a:xfrm>
              <a:prstGeom prst="rect">
                <a:avLst/>
              </a:prstGeom>
              <a:solidFill>
                <a:schemeClr val="bg1"/>
              </a:solidFill>
              <a:ln>
                <a:solidFill>
                  <a:schemeClr val="tx1"/>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a:p>
            </p:txBody>
          </p:sp>
          <p:sp>
            <p:nvSpPr>
              <p:cNvPr id="79" name="Rectangle 78"/>
              <p:cNvSpPr/>
              <p:nvPr/>
            </p:nvSpPr>
            <p:spPr>
              <a:xfrm>
                <a:off x="514395" y="3657645"/>
                <a:ext cx="342900" cy="865187"/>
              </a:xfrm>
              <a:prstGeom prst="rect">
                <a:avLst/>
              </a:prstGeom>
              <a:solidFill>
                <a:srgbClr val="FF0000"/>
              </a:solidFill>
              <a:ln>
                <a:solidFill>
                  <a:schemeClr val="accent2"/>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80" name="Rectangle 79"/>
              <p:cNvSpPr/>
              <p:nvPr/>
            </p:nvSpPr>
            <p:spPr>
              <a:xfrm>
                <a:off x="1885995" y="3657645"/>
                <a:ext cx="342900" cy="865187"/>
              </a:xfrm>
              <a:prstGeom prst="rect">
                <a:avLst/>
              </a:prstGeom>
              <a:solidFill>
                <a:srgbClr val="FF0000"/>
              </a:solidFill>
              <a:ln>
                <a:solidFill>
                  <a:schemeClr val="accent2"/>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81" name="Rectangle 80"/>
              <p:cNvSpPr/>
              <p:nvPr/>
            </p:nvSpPr>
            <p:spPr>
              <a:xfrm>
                <a:off x="857295" y="3657645"/>
                <a:ext cx="342900" cy="865187"/>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82" name="Rectangle 81"/>
              <p:cNvSpPr/>
              <p:nvPr/>
            </p:nvSpPr>
            <p:spPr>
              <a:xfrm>
                <a:off x="1200195" y="3657645"/>
                <a:ext cx="342900" cy="865187"/>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83" name="Rectangle 82"/>
              <p:cNvSpPr/>
              <p:nvPr/>
            </p:nvSpPr>
            <p:spPr>
              <a:xfrm>
                <a:off x="1543095" y="3657645"/>
                <a:ext cx="342900" cy="865187"/>
              </a:xfrm>
              <a:prstGeom prst="rect">
                <a:avLst/>
              </a:prstGeom>
              <a:solidFill>
                <a:srgbClr val="FF0000"/>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grpSp>
        <p:grpSp>
          <p:nvGrpSpPr>
            <p:cNvPr id="129046" name="Group 83"/>
            <p:cNvGrpSpPr>
              <a:grpSpLocks/>
            </p:cNvGrpSpPr>
            <p:nvPr/>
          </p:nvGrpSpPr>
          <p:grpSpPr bwMode="auto">
            <a:xfrm>
              <a:off x="7088813" y="4932318"/>
              <a:ext cx="1672555" cy="466130"/>
              <a:chOff x="3331478" y="4171950"/>
              <a:chExt cx="1672555" cy="466130"/>
            </a:xfrm>
          </p:grpSpPr>
          <p:sp>
            <p:nvSpPr>
              <p:cNvPr id="129068" name="TextBox 84"/>
              <p:cNvSpPr txBox="1">
                <a:spLocks noChangeArrowheads="1"/>
              </p:cNvSpPr>
              <p:nvPr/>
            </p:nvSpPr>
            <p:spPr bwMode="auto">
              <a:xfrm>
                <a:off x="3331478" y="4171950"/>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1</a:t>
                </a:r>
              </a:p>
            </p:txBody>
          </p:sp>
          <p:sp>
            <p:nvSpPr>
              <p:cNvPr id="129069" name="TextBox 85"/>
              <p:cNvSpPr txBox="1">
                <a:spLocks noChangeArrowheads="1"/>
              </p:cNvSpPr>
              <p:nvPr/>
            </p:nvSpPr>
            <p:spPr bwMode="auto">
              <a:xfrm>
                <a:off x="3674378" y="417641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2</a:t>
                </a:r>
              </a:p>
            </p:txBody>
          </p:sp>
          <p:sp>
            <p:nvSpPr>
              <p:cNvPr id="129070" name="TextBox 86"/>
              <p:cNvSpPr txBox="1">
                <a:spLocks noChangeArrowheads="1"/>
              </p:cNvSpPr>
              <p:nvPr/>
            </p:nvSpPr>
            <p:spPr bwMode="auto">
              <a:xfrm>
                <a:off x="4042445" y="417641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3</a:t>
                </a:r>
              </a:p>
            </p:txBody>
          </p:sp>
          <p:sp>
            <p:nvSpPr>
              <p:cNvPr id="129071" name="TextBox 87"/>
              <p:cNvSpPr txBox="1">
                <a:spLocks noChangeArrowheads="1"/>
              </p:cNvSpPr>
              <p:nvPr/>
            </p:nvSpPr>
            <p:spPr bwMode="auto">
              <a:xfrm>
                <a:off x="4360178" y="417641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4</a:t>
                </a:r>
              </a:p>
            </p:txBody>
          </p:sp>
          <p:sp>
            <p:nvSpPr>
              <p:cNvPr id="129072" name="TextBox 88"/>
              <p:cNvSpPr txBox="1">
                <a:spLocks noChangeArrowheads="1"/>
              </p:cNvSpPr>
              <p:nvPr/>
            </p:nvSpPr>
            <p:spPr bwMode="auto">
              <a:xfrm>
                <a:off x="4718283" y="417641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5</a:t>
                </a:r>
              </a:p>
            </p:txBody>
          </p:sp>
        </p:grpSp>
        <p:grpSp>
          <p:nvGrpSpPr>
            <p:cNvPr id="129047" name="Group 106"/>
            <p:cNvGrpSpPr>
              <a:grpSpLocks/>
            </p:cNvGrpSpPr>
            <p:nvPr/>
          </p:nvGrpSpPr>
          <p:grpSpPr bwMode="auto">
            <a:xfrm>
              <a:off x="4686300" y="4667250"/>
              <a:ext cx="1714500" cy="864656"/>
              <a:chOff x="7143750" y="3086100"/>
              <a:chExt cx="1714500" cy="864656"/>
            </a:xfrm>
          </p:grpSpPr>
          <p:sp>
            <p:nvSpPr>
              <p:cNvPr id="108" name="Rectangle 107"/>
              <p:cNvSpPr/>
              <p:nvPr/>
            </p:nvSpPr>
            <p:spPr>
              <a:xfrm>
                <a:off x="8515350" y="3086100"/>
                <a:ext cx="342900" cy="865188"/>
              </a:xfrm>
              <a:prstGeom prst="rect">
                <a:avLst/>
              </a:prstGeom>
              <a:solidFill>
                <a:srgbClr val="FF0000"/>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109" name="Rectangle 108"/>
              <p:cNvSpPr/>
              <p:nvPr/>
            </p:nvSpPr>
            <p:spPr>
              <a:xfrm>
                <a:off x="7143750" y="3086100"/>
                <a:ext cx="1714500" cy="865188"/>
              </a:xfrm>
              <a:prstGeom prst="rect">
                <a:avLst/>
              </a:prstGeom>
              <a:noFill/>
              <a:ln>
                <a:solidFill>
                  <a:schemeClr val="tx1"/>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a:p>
            </p:txBody>
          </p:sp>
          <p:sp>
            <p:nvSpPr>
              <p:cNvPr id="110" name="Rectangle 109"/>
              <p:cNvSpPr/>
              <p:nvPr/>
            </p:nvSpPr>
            <p:spPr>
              <a:xfrm>
                <a:off x="7143750" y="3086100"/>
                <a:ext cx="342900" cy="865188"/>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111" name="Rectangle 110"/>
              <p:cNvSpPr/>
              <p:nvPr/>
            </p:nvSpPr>
            <p:spPr>
              <a:xfrm>
                <a:off x="7486650" y="3086100"/>
                <a:ext cx="342900" cy="865188"/>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112" name="Rectangle 111"/>
              <p:cNvSpPr/>
              <p:nvPr/>
            </p:nvSpPr>
            <p:spPr>
              <a:xfrm>
                <a:off x="7829550" y="3086100"/>
                <a:ext cx="342900" cy="865188"/>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113" name="Rectangle 112"/>
              <p:cNvSpPr/>
              <p:nvPr/>
            </p:nvSpPr>
            <p:spPr>
              <a:xfrm>
                <a:off x="8172450" y="3086100"/>
                <a:ext cx="342900" cy="865188"/>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grpSp>
            <p:nvGrpSpPr>
              <p:cNvPr id="129062" name="Group 58"/>
              <p:cNvGrpSpPr>
                <a:grpSpLocks/>
              </p:cNvGrpSpPr>
              <p:nvPr/>
            </p:nvGrpSpPr>
            <p:grpSpPr bwMode="auto">
              <a:xfrm>
                <a:off x="7143750" y="3314700"/>
                <a:ext cx="1672555" cy="466130"/>
                <a:chOff x="628650" y="3877270"/>
                <a:chExt cx="1672555" cy="466130"/>
              </a:xfrm>
            </p:grpSpPr>
            <p:sp>
              <p:nvSpPr>
                <p:cNvPr id="129063" name="TextBox 114"/>
                <p:cNvSpPr txBox="1">
                  <a:spLocks noChangeArrowheads="1"/>
                </p:cNvSpPr>
                <p:nvPr/>
              </p:nvSpPr>
              <p:spPr bwMode="auto">
                <a:xfrm>
                  <a:off x="628650" y="3877270"/>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1</a:t>
                  </a:r>
                </a:p>
              </p:txBody>
            </p:sp>
            <p:sp>
              <p:nvSpPr>
                <p:cNvPr id="129064" name="TextBox 115"/>
                <p:cNvSpPr txBox="1">
                  <a:spLocks noChangeArrowheads="1"/>
                </p:cNvSpPr>
                <p:nvPr/>
              </p:nvSpPr>
              <p:spPr bwMode="auto">
                <a:xfrm>
                  <a:off x="971550" y="388173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2</a:t>
                  </a:r>
                </a:p>
              </p:txBody>
            </p:sp>
            <p:sp>
              <p:nvSpPr>
                <p:cNvPr id="129065" name="TextBox 116"/>
                <p:cNvSpPr txBox="1">
                  <a:spLocks noChangeArrowheads="1"/>
                </p:cNvSpPr>
                <p:nvPr/>
              </p:nvSpPr>
              <p:spPr bwMode="auto">
                <a:xfrm>
                  <a:off x="1339617" y="388173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3</a:t>
                  </a:r>
                </a:p>
              </p:txBody>
            </p:sp>
            <p:sp>
              <p:nvSpPr>
                <p:cNvPr id="129066" name="TextBox 117"/>
                <p:cNvSpPr txBox="1">
                  <a:spLocks noChangeArrowheads="1"/>
                </p:cNvSpPr>
                <p:nvPr/>
              </p:nvSpPr>
              <p:spPr bwMode="auto">
                <a:xfrm>
                  <a:off x="1657350" y="388173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4</a:t>
                  </a:r>
                </a:p>
              </p:txBody>
            </p:sp>
            <p:sp>
              <p:nvSpPr>
                <p:cNvPr id="129067" name="TextBox 118"/>
                <p:cNvSpPr txBox="1">
                  <a:spLocks noChangeArrowheads="1"/>
                </p:cNvSpPr>
                <p:nvPr/>
              </p:nvSpPr>
              <p:spPr bwMode="auto">
                <a:xfrm>
                  <a:off x="2015455" y="388173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5</a:t>
                  </a:r>
                </a:p>
              </p:txBody>
            </p:sp>
          </p:grpSp>
        </p:grpSp>
        <p:sp>
          <p:nvSpPr>
            <p:cNvPr id="129048" name="TextBox 119"/>
            <p:cNvSpPr txBox="1">
              <a:spLocks noChangeArrowheads="1"/>
            </p:cNvSpPr>
            <p:nvPr/>
          </p:nvSpPr>
          <p:spPr bwMode="auto">
            <a:xfrm>
              <a:off x="4095750" y="4743450"/>
              <a:ext cx="57900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4000" b="1">
                  <a:sym typeface="Symbol" charset="2"/>
                </a:rPr>
                <a:t></a:t>
              </a:r>
              <a:endParaRPr lang="en-US" altLang="en-US" sz="4000" b="1"/>
            </a:p>
          </p:txBody>
        </p:sp>
        <p:sp>
          <p:nvSpPr>
            <p:cNvPr id="121" name="Rectangle 120"/>
            <p:cNvSpPr/>
            <p:nvPr/>
          </p:nvSpPr>
          <p:spPr>
            <a:xfrm>
              <a:off x="1485900" y="4676775"/>
              <a:ext cx="342900" cy="865188"/>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grpSp>
          <p:nvGrpSpPr>
            <p:cNvPr id="129050" name="Group 58"/>
            <p:cNvGrpSpPr>
              <a:grpSpLocks/>
            </p:cNvGrpSpPr>
            <p:nvPr/>
          </p:nvGrpSpPr>
          <p:grpSpPr bwMode="auto">
            <a:xfrm>
              <a:off x="114300" y="4907494"/>
              <a:ext cx="1672555" cy="466130"/>
              <a:chOff x="628650" y="3877270"/>
              <a:chExt cx="1672555" cy="466130"/>
            </a:xfrm>
          </p:grpSpPr>
          <p:sp>
            <p:nvSpPr>
              <p:cNvPr id="129051" name="TextBox 50"/>
              <p:cNvSpPr txBox="1">
                <a:spLocks noChangeArrowheads="1"/>
              </p:cNvSpPr>
              <p:nvPr/>
            </p:nvSpPr>
            <p:spPr bwMode="auto">
              <a:xfrm>
                <a:off x="628650" y="3877270"/>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1</a:t>
                </a:r>
              </a:p>
            </p:txBody>
          </p:sp>
          <p:sp>
            <p:nvSpPr>
              <p:cNvPr id="129052" name="TextBox 51"/>
              <p:cNvSpPr txBox="1">
                <a:spLocks noChangeArrowheads="1"/>
              </p:cNvSpPr>
              <p:nvPr/>
            </p:nvSpPr>
            <p:spPr bwMode="auto">
              <a:xfrm>
                <a:off x="971550" y="388173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2</a:t>
                </a:r>
              </a:p>
            </p:txBody>
          </p:sp>
          <p:sp>
            <p:nvSpPr>
              <p:cNvPr id="129053" name="TextBox 52"/>
              <p:cNvSpPr txBox="1">
                <a:spLocks noChangeArrowheads="1"/>
              </p:cNvSpPr>
              <p:nvPr/>
            </p:nvSpPr>
            <p:spPr bwMode="auto">
              <a:xfrm>
                <a:off x="1339617" y="388173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3</a:t>
                </a:r>
              </a:p>
            </p:txBody>
          </p:sp>
          <p:sp>
            <p:nvSpPr>
              <p:cNvPr id="129054" name="TextBox 53"/>
              <p:cNvSpPr txBox="1">
                <a:spLocks noChangeArrowheads="1"/>
              </p:cNvSpPr>
              <p:nvPr/>
            </p:nvSpPr>
            <p:spPr bwMode="auto">
              <a:xfrm>
                <a:off x="1657350" y="388173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4</a:t>
                </a:r>
              </a:p>
            </p:txBody>
          </p:sp>
          <p:sp>
            <p:nvSpPr>
              <p:cNvPr id="129055" name="TextBox 54"/>
              <p:cNvSpPr txBox="1">
                <a:spLocks noChangeArrowheads="1"/>
              </p:cNvSpPr>
              <p:nvPr/>
            </p:nvSpPr>
            <p:spPr bwMode="auto">
              <a:xfrm>
                <a:off x="2015455" y="388173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5</a:t>
                </a:r>
              </a:p>
            </p:txBody>
          </p:sp>
        </p:gr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5"/>
                                        </p:tgtEl>
                                        <p:attrNameLst>
                                          <p:attrName>style.opacity</p:attrName>
                                        </p:attrNameLst>
                                      </p:cBhvr>
                                      <p:to>
                                        <p:strVal val="0.2"/>
                                      </p:to>
                                    </p:set>
                                    <p:animEffect filter="image" prLst="opacity: 0.2">
                                      <p:cBhvr rctx="IE">
                                        <p:cTn id="7" dur="indefinite"/>
                                        <p:tgtEl>
                                          <p:spTgt spid="5"/>
                                        </p:tgtEl>
                                      </p:cBhvr>
                                    </p:animEffect>
                                  </p:childTnLst>
                                </p:cTn>
                              </p:par>
                              <p:par>
                                <p:cTn id="8" presetID="9" presetClass="emph" presetSubtype="0" nodeType="withEffect">
                                  <p:stCondLst>
                                    <p:cond delay="0"/>
                                  </p:stCondLst>
                                  <p:childTnLst>
                                    <p:set>
                                      <p:cBhvr rctx="PPT">
                                        <p:cTn id="9" dur="indefinite"/>
                                        <p:tgtEl>
                                          <p:spTgt spid="6"/>
                                        </p:tgtEl>
                                        <p:attrNameLst>
                                          <p:attrName>style.opacity</p:attrName>
                                        </p:attrNameLst>
                                      </p:cBhvr>
                                      <p:to>
                                        <p:strVal val="0.2"/>
                                      </p:to>
                                    </p:set>
                                    <p:animEffect filter="image" prLst="opacity: 0.2">
                                      <p:cBhvr rctx="IE">
                                        <p:cTn id="10" dur="indefinite"/>
                                        <p:tgtEl>
                                          <p:spTgt spid="6"/>
                                        </p:tgtEl>
                                      </p:cBhvr>
                                    </p:animEffect>
                                  </p:childTnLst>
                                </p:cTn>
                              </p:par>
                              <p:par>
                                <p:cTn id="11" presetID="9" presetClass="emph" presetSubtype="0" nodeType="withEffect">
                                  <p:stCondLst>
                                    <p:cond delay="0"/>
                                  </p:stCondLst>
                                  <p:childTnLst>
                                    <p:set>
                                      <p:cBhvr rctx="PPT">
                                        <p:cTn id="12" dur="indefinite"/>
                                        <p:tgtEl>
                                          <p:spTgt spid="2"/>
                                        </p:tgtEl>
                                        <p:attrNameLst>
                                          <p:attrName>style.opacity</p:attrName>
                                        </p:attrNameLst>
                                      </p:cBhvr>
                                      <p:to>
                                        <p:strVal val="0.2"/>
                                      </p:to>
                                    </p:set>
                                    <p:animEffect filter="image" prLst="opacity: 0.2">
                                      <p:cBhvr rctx="IE">
                                        <p:cTn id="13" dur="indefinite"/>
                                        <p:tgtEl>
                                          <p:spTgt spid="2"/>
                                        </p:tgtEl>
                                      </p:cBhvr>
                                    </p:animEffect>
                                  </p:childTnLst>
                                </p:cTn>
                              </p:par>
                              <p:par>
                                <p:cTn id="14" presetID="9" presetClass="emph" presetSubtype="0" nodeType="withEffect">
                                  <p:stCondLst>
                                    <p:cond delay="0"/>
                                  </p:stCondLst>
                                  <p:childTnLst>
                                    <p:set>
                                      <p:cBhvr rctx="PPT">
                                        <p:cTn id="15" dur="indefinite"/>
                                        <p:tgtEl>
                                          <p:spTgt spid="3"/>
                                        </p:tgtEl>
                                        <p:attrNameLst>
                                          <p:attrName>style.opacity</p:attrName>
                                        </p:attrNameLst>
                                      </p:cBhvr>
                                      <p:to>
                                        <p:strVal val="0.2"/>
                                      </p:to>
                                    </p:set>
                                    <p:animEffect filter="image" prLst="opacity: 0.2">
                                      <p:cBhvr rctx="IE">
                                        <p:cTn id="16" dur="indefinite"/>
                                        <p:tgtEl>
                                          <p:spTgt spid="3"/>
                                        </p:tgtEl>
                                      </p:cBhvr>
                                    </p:animEffect>
                                  </p:childTnLst>
                                </p:cTn>
                              </p:par>
                              <p:par>
                                <p:cTn id="17" presetID="9" presetClass="emph" presetSubtype="0" nodeType="withEffect">
                                  <p:stCondLst>
                                    <p:cond delay="0"/>
                                  </p:stCondLst>
                                  <p:childTnLst>
                                    <p:set>
                                      <p:cBhvr rctx="PPT">
                                        <p:cTn id="18" dur="indefinite"/>
                                        <p:tgtEl>
                                          <p:spTgt spid="7"/>
                                        </p:tgtEl>
                                        <p:attrNameLst>
                                          <p:attrName>style.opacity</p:attrName>
                                        </p:attrNameLst>
                                      </p:cBhvr>
                                      <p:to>
                                        <p:strVal val="0.2"/>
                                      </p:to>
                                    </p:set>
                                    <p:animEffect filter="image" prLst="opacity: 0.2">
                                      <p:cBhvr rctx="IE">
                                        <p:cTn id="19" dur="indefinite"/>
                                        <p:tgtEl>
                                          <p:spTgt spid="7"/>
                                        </p:tgtEl>
                                      </p:cBhvr>
                                    </p:animEffect>
                                  </p:childTnLst>
                                </p:cTn>
                              </p:par>
                              <p:par>
                                <p:cTn id="20" presetID="9" presetClass="emph" presetSubtype="0" nodeType="withEffect">
                                  <p:stCondLst>
                                    <p:cond delay="0"/>
                                  </p:stCondLst>
                                  <p:childTnLst>
                                    <p:set>
                                      <p:cBhvr rctx="PPT">
                                        <p:cTn id="21" dur="indefinite"/>
                                        <p:tgtEl>
                                          <p:spTgt spid="92"/>
                                        </p:tgtEl>
                                        <p:attrNameLst>
                                          <p:attrName>style.opacity</p:attrName>
                                        </p:attrNameLst>
                                      </p:cBhvr>
                                      <p:to>
                                        <p:strVal val="0.2"/>
                                      </p:to>
                                    </p:set>
                                    <p:animEffect filter="image" prLst="opacity: 0.2">
                                      <p:cBhvr rctx="IE">
                                        <p:cTn id="22" dur="indefinite"/>
                                        <p:tgtEl>
                                          <p:spTgt spid="92"/>
                                        </p:tgtEl>
                                      </p:cBhvr>
                                    </p:animEffect>
                                  </p:childTnLst>
                                </p:cTn>
                              </p:par>
                              <p:par>
                                <p:cTn id="23" presetID="9" presetClass="emph" presetSubtype="0" nodeType="withEffect">
                                  <p:stCondLst>
                                    <p:cond delay="0"/>
                                  </p:stCondLst>
                                  <p:childTnLst>
                                    <p:set>
                                      <p:cBhvr rctx="PPT">
                                        <p:cTn id="24" dur="indefinite"/>
                                        <p:tgtEl>
                                          <p:spTgt spid="14"/>
                                        </p:tgtEl>
                                        <p:attrNameLst>
                                          <p:attrName>style.opacity</p:attrName>
                                        </p:attrNameLst>
                                      </p:cBhvr>
                                      <p:to>
                                        <p:strVal val="0.2"/>
                                      </p:to>
                                    </p:set>
                                    <p:animEffect filter="image" prLst="opacity: 0.2">
                                      <p:cBhvr rctx="IE">
                                        <p:cTn id="25" dur="indefinite"/>
                                        <p:tgtEl>
                                          <p:spTgt spid="14"/>
                                        </p:tgtEl>
                                      </p:cBhvr>
                                    </p:animEffect>
                                  </p:childTnLst>
                                </p:cTn>
                              </p:par>
                              <p:par>
                                <p:cTn id="26" presetID="1"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p:txBody>
          <a:bodyPr/>
          <a:lstStyle/>
          <a:p>
            <a:r>
              <a:rPr lang="en-US" altLang="en-US"/>
              <a:t>Intuition</a:t>
            </a:r>
          </a:p>
        </p:txBody>
      </p:sp>
      <p:sp>
        <p:nvSpPr>
          <p:cNvPr id="130050" name="Slide Number Placeholder 6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D4D1C563-2F89-1842-A86A-55B510791504}" type="slidenum">
              <a:rPr lang="en-US" altLang="en-US" sz="1200">
                <a:solidFill>
                  <a:schemeClr val="tx2"/>
                </a:solidFill>
                <a:latin typeface="Arial Narrow" charset="0"/>
              </a:rPr>
              <a:pPr eaLnBrk="1" hangingPunct="1"/>
              <a:t>65</a:t>
            </a:fld>
            <a:endParaRPr lang="en-US" altLang="en-US" sz="1200">
              <a:solidFill>
                <a:schemeClr val="tx2"/>
              </a:solidFill>
              <a:latin typeface="Arial Narrow" charset="0"/>
            </a:endParaRPr>
          </a:p>
        </p:txBody>
      </p:sp>
      <p:sp>
        <p:nvSpPr>
          <p:cNvPr id="94" name="Rectangle 93"/>
          <p:cNvSpPr/>
          <p:nvPr/>
        </p:nvSpPr>
        <p:spPr>
          <a:xfrm>
            <a:off x="4554538" y="3078163"/>
            <a:ext cx="1731962" cy="865187"/>
          </a:xfrm>
          <a:prstGeom prst="rect">
            <a:avLst/>
          </a:prstGeom>
          <a:solidFill>
            <a:srgbClr val="FF0000"/>
          </a:solidFill>
          <a:ln>
            <a:solidFill>
              <a:schemeClr val="tx1"/>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a:p>
        </p:txBody>
      </p:sp>
      <p:sp>
        <p:nvSpPr>
          <p:cNvPr id="95" name="Rectangle 94"/>
          <p:cNvSpPr/>
          <p:nvPr/>
        </p:nvSpPr>
        <p:spPr>
          <a:xfrm>
            <a:off x="4554538" y="3078163"/>
            <a:ext cx="342900" cy="865187"/>
          </a:xfrm>
          <a:prstGeom prst="rect">
            <a:avLst/>
          </a:prstGeom>
          <a:solidFill>
            <a:srgbClr val="FF0000"/>
          </a:solidFill>
          <a:ln>
            <a:solidFill>
              <a:schemeClr val="accent2"/>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96" name="Rectangle 95"/>
          <p:cNvSpPr/>
          <p:nvPr/>
        </p:nvSpPr>
        <p:spPr>
          <a:xfrm>
            <a:off x="5935663" y="3078163"/>
            <a:ext cx="342900" cy="865187"/>
          </a:xfrm>
          <a:prstGeom prst="rect">
            <a:avLst/>
          </a:prstGeom>
          <a:no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112" name="Rectangle 111"/>
          <p:cNvSpPr/>
          <p:nvPr/>
        </p:nvSpPr>
        <p:spPr>
          <a:xfrm>
            <a:off x="4897438" y="3078163"/>
            <a:ext cx="342900" cy="865187"/>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113" name="Rectangle 112"/>
          <p:cNvSpPr/>
          <p:nvPr/>
        </p:nvSpPr>
        <p:spPr>
          <a:xfrm>
            <a:off x="5240338" y="3078163"/>
            <a:ext cx="342900" cy="865187"/>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114" name="Rectangle 113"/>
          <p:cNvSpPr/>
          <p:nvPr/>
        </p:nvSpPr>
        <p:spPr>
          <a:xfrm>
            <a:off x="5583238" y="3078163"/>
            <a:ext cx="342900" cy="865187"/>
          </a:xfrm>
          <a:prstGeom prst="rect">
            <a:avLst/>
          </a:prstGeom>
          <a:solidFill>
            <a:srgbClr val="FF0000"/>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130057" name="TextBox 60"/>
          <p:cNvSpPr txBox="1">
            <a:spLocks noChangeArrowheads="1"/>
          </p:cNvSpPr>
          <p:nvPr/>
        </p:nvSpPr>
        <p:spPr bwMode="auto">
          <a:xfrm>
            <a:off x="5640388" y="2506663"/>
            <a:ext cx="4937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t>BS</a:t>
            </a:r>
          </a:p>
        </p:txBody>
      </p:sp>
      <p:pic>
        <p:nvPicPr>
          <p:cNvPr id="130058" name="Picture 114" descr="11954226271169522330transmission_tower_ante_01_svg_h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92675" y="1657350"/>
            <a:ext cx="10715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Rectangle 63"/>
          <p:cNvSpPr/>
          <p:nvPr/>
        </p:nvSpPr>
        <p:spPr>
          <a:xfrm>
            <a:off x="4914900" y="3086100"/>
            <a:ext cx="685800" cy="857250"/>
          </a:xfrm>
          <a:prstGeom prst="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65"/>
          <p:cNvGrpSpPr>
            <a:grpSpLocks/>
          </p:cNvGrpSpPr>
          <p:nvPr/>
        </p:nvGrpSpPr>
        <p:grpSpPr bwMode="auto">
          <a:xfrm>
            <a:off x="571500" y="1828800"/>
            <a:ext cx="3257550" cy="800100"/>
            <a:chOff x="2571750" y="5086350"/>
            <a:chExt cx="3257550" cy="800160"/>
          </a:xfrm>
        </p:grpSpPr>
        <p:sp>
          <p:nvSpPr>
            <p:cNvPr id="130081" name="TextBox 154"/>
            <p:cNvSpPr txBox="1">
              <a:spLocks noChangeArrowheads="1"/>
            </p:cNvSpPr>
            <p:nvPr/>
          </p:nvSpPr>
          <p:spPr bwMode="auto">
            <a:xfrm>
              <a:off x="2571750" y="5486400"/>
              <a:ext cx="3257550" cy="4001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solidFill>
                    <a:srgbClr val="000000"/>
                  </a:solidFill>
                </a:rPr>
                <a:t>Use widest possible channel</a:t>
              </a:r>
              <a:endParaRPr lang="en-US" altLang="en-US" sz="1600" b="1">
                <a:solidFill>
                  <a:srgbClr val="000000"/>
                </a:solidFill>
              </a:endParaRPr>
            </a:p>
          </p:txBody>
        </p:sp>
        <p:sp>
          <p:nvSpPr>
            <p:cNvPr id="65" name="TextBox 64"/>
            <p:cNvSpPr txBox="1"/>
            <p:nvPr/>
          </p:nvSpPr>
          <p:spPr>
            <a:xfrm>
              <a:off x="2571750" y="5086350"/>
              <a:ext cx="1257300" cy="400080"/>
            </a:xfrm>
            <a:prstGeom prst="rect">
              <a:avLst/>
            </a:prstGeom>
            <a:solidFill>
              <a:schemeClr val="accent3">
                <a:lumMod val="20000"/>
                <a:lumOff val="80000"/>
              </a:schemeClr>
            </a:solidFill>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2000" b="1" smtClean="0">
                  <a:solidFill>
                    <a:srgbClr val="000000"/>
                  </a:solidFill>
                </a:rPr>
                <a:t>Intuition</a:t>
              </a:r>
              <a:endParaRPr lang="en-US" sz="1600" b="1" smtClean="0">
                <a:solidFill>
                  <a:srgbClr val="000000"/>
                </a:solidFill>
              </a:endParaRPr>
            </a:p>
          </p:txBody>
        </p:sp>
      </p:grpSp>
      <p:grpSp>
        <p:nvGrpSpPr>
          <p:cNvPr id="3" name="Group 71"/>
          <p:cNvGrpSpPr>
            <a:grpSpLocks/>
          </p:cNvGrpSpPr>
          <p:nvPr/>
        </p:nvGrpSpPr>
        <p:grpSpPr bwMode="auto">
          <a:xfrm>
            <a:off x="4943475" y="3257550"/>
            <a:ext cx="647700" cy="657225"/>
            <a:chOff x="5810242" y="4229100"/>
            <a:chExt cx="647708" cy="657228"/>
          </a:xfrm>
        </p:grpSpPr>
        <p:sp>
          <p:nvSpPr>
            <p:cNvPr id="68" name="Rectangle 67"/>
            <p:cNvSpPr/>
            <p:nvPr/>
          </p:nvSpPr>
          <p:spPr>
            <a:xfrm>
              <a:off x="5810242" y="4629152"/>
              <a:ext cx="304804" cy="25717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Rectangle 69"/>
            <p:cNvSpPr/>
            <p:nvPr/>
          </p:nvSpPr>
          <p:spPr>
            <a:xfrm>
              <a:off x="6115046" y="4229100"/>
              <a:ext cx="342904" cy="6572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30062" name="Group 62"/>
          <p:cNvGrpSpPr>
            <a:grpSpLocks/>
          </p:cNvGrpSpPr>
          <p:nvPr/>
        </p:nvGrpSpPr>
        <p:grpSpPr bwMode="auto">
          <a:xfrm>
            <a:off x="4578350" y="3306763"/>
            <a:ext cx="1673225" cy="469900"/>
            <a:chOff x="5207466" y="3306753"/>
            <a:chExt cx="1672555" cy="469612"/>
          </a:xfrm>
        </p:grpSpPr>
        <p:grpSp>
          <p:nvGrpSpPr>
            <p:cNvPr id="130073" name="Group 63"/>
            <p:cNvGrpSpPr>
              <a:grpSpLocks/>
            </p:cNvGrpSpPr>
            <p:nvPr/>
          </p:nvGrpSpPr>
          <p:grpSpPr bwMode="auto">
            <a:xfrm>
              <a:off x="5207466" y="3306753"/>
              <a:ext cx="1672555" cy="466130"/>
              <a:chOff x="3331478" y="3829050"/>
              <a:chExt cx="1672555" cy="466130"/>
            </a:xfrm>
          </p:grpSpPr>
          <p:sp>
            <p:nvSpPr>
              <p:cNvPr id="130075" name="TextBox 91"/>
              <p:cNvSpPr txBox="1">
                <a:spLocks noChangeArrowheads="1"/>
              </p:cNvSpPr>
              <p:nvPr/>
            </p:nvSpPr>
            <p:spPr bwMode="auto">
              <a:xfrm>
                <a:off x="3331478" y="3829050"/>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1</a:t>
                </a:r>
              </a:p>
            </p:txBody>
          </p:sp>
          <p:sp>
            <p:nvSpPr>
              <p:cNvPr id="130076" name="TextBox 97"/>
              <p:cNvSpPr txBox="1">
                <a:spLocks noChangeArrowheads="1"/>
              </p:cNvSpPr>
              <p:nvPr/>
            </p:nvSpPr>
            <p:spPr bwMode="auto">
              <a:xfrm>
                <a:off x="4042445" y="383351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3</a:t>
                </a:r>
              </a:p>
            </p:txBody>
          </p:sp>
          <p:sp>
            <p:nvSpPr>
              <p:cNvPr id="130077" name="TextBox 98"/>
              <p:cNvSpPr txBox="1">
                <a:spLocks noChangeArrowheads="1"/>
              </p:cNvSpPr>
              <p:nvPr/>
            </p:nvSpPr>
            <p:spPr bwMode="auto">
              <a:xfrm>
                <a:off x="4360178" y="383351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4</a:t>
                </a:r>
              </a:p>
            </p:txBody>
          </p:sp>
          <p:sp>
            <p:nvSpPr>
              <p:cNvPr id="130078" name="TextBox 99"/>
              <p:cNvSpPr txBox="1">
                <a:spLocks noChangeArrowheads="1"/>
              </p:cNvSpPr>
              <p:nvPr/>
            </p:nvSpPr>
            <p:spPr bwMode="auto">
              <a:xfrm>
                <a:off x="4718283" y="383351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5</a:t>
                </a:r>
              </a:p>
            </p:txBody>
          </p:sp>
        </p:grpSp>
        <p:sp>
          <p:nvSpPr>
            <p:cNvPr id="130074" name="TextBox 61"/>
            <p:cNvSpPr txBox="1">
              <a:spLocks noChangeArrowheads="1"/>
            </p:cNvSpPr>
            <p:nvPr/>
          </p:nvSpPr>
          <p:spPr bwMode="auto">
            <a:xfrm>
              <a:off x="5543550" y="3314700"/>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2</a:t>
              </a:r>
            </a:p>
          </p:txBody>
        </p:sp>
      </p:grpSp>
      <p:grpSp>
        <p:nvGrpSpPr>
          <p:cNvPr id="6" name="Group 72"/>
          <p:cNvGrpSpPr>
            <a:grpSpLocks/>
          </p:cNvGrpSpPr>
          <p:nvPr/>
        </p:nvGrpSpPr>
        <p:grpSpPr bwMode="auto">
          <a:xfrm>
            <a:off x="571500" y="2743200"/>
            <a:ext cx="3429000" cy="800100"/>
            <a:chOff x="2571750" y="5086350"/>
            <a:chExt cx="3429000" cy="800160"/>
          </a:xfrm>
        </p:grpSpPr>
        <p:sp>
          <p:nvSpPr>
            <p:cNvPr id="130071" name="TextBox 73"/>
            <p:cNvSpPr txBox="1">
              <a:spLocks noChangeArrowheads="1"/>
            </p:cNvSpPr>
            <p:nvPr/>
          </p:nvSpPr>
          <p:spPr bwMode="auto">
            <a:xfrm>
              <a:off x="2571750" y="5486400"/>
              <a:ext cx="3429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solidFill>
                    <a:srgbClr val="FF0000"/>
                  </a:solidFill>
                </a:rPr>
                <a:t>Limited by </a:t>
              </a:r>
              <a:r>
                <a:rPr lang="en-US" altLang="en-US" sz="2000" b="1" i="1">
                  <a:solidFill>
                    <a:srgbClr val="FF0000"/>
                  </a:solidFill>
                </a:rPr>
                <a:t>most</a:t>
              </a:r>
              <a:r>
                <a:rPr lang="en-US" altLang="en-US" sz="2000" b="1">
                  <a:solidFill>
                    <a:srgbClr val="FF0000"/>
                  </a:solidFill>
                </a:rPr>
                <a:t> busy channel</a:t>
              </a:r>
              <a:endParaRPr lang="en-US" altLang="en-US" sz="1600" b="1">
                <a:solidFill>
                  <a:srgbClr val="FF0000"/>
                </a:solidFill>
              </a:endParaRPr>
            </a:p>
          </p:txBody>
        </p:sp>
        <p:sp>
          <p:nvSpPr>
            <p:cNvPr id="130072" name="TextBox 74"/>
            <p:cNvSpPr txBox="1">
              <a:spLocks noChangeArrowheads="1"/>
            </p:cNvSpPr>
            <p:nvPr/>
          </p:nvSpPr>
          <p:spPr bwMode="auto">
            <a:xfrm>
              <a:off x="2571750" y="5086350"/>
              <a:ext cx="12573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solidFill>
                    <a:srgbClr val="FF0000"/>
                  </a:solidFill>
                </a:rPr>
                <a:t>But</a:t>
              </a:r>
              <a:endParaRPr lang="en-US" altLang="en-US" sz="1600" b="1">
                <a:solidFill>
                  <a:srgbClr val="FF0000"/>
                </a:solidFill>
              </a:endParaRPr>
            </a:p>
          </p:txBody>
        </p:sp>
      </p:grpSp>
      <p:cxnSp>
        <p:nvCxnSpPr>
          <p:cNvPr id="78" name="Straight Connector 77"/>
          <p:cNvCxnSpPr/>
          <p:nvPr/>
        </p:nvCxnSpPr>
        <p:spPr>
          <a:xfrm>
            <a:off x="4914900" y="3257550"/>
            <a:ext cx="685800" cy="0"/>
          </a:xfrm>
          <a:prstGeom prst="line">
            <a:avLst/>
          </a:prstGeom>
          <a:ln w="412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3886200" y="3257550"/>
            <a:ext cx="971550" cy="1588"/>
          </a:xfrm>
          <a:prstGeom prst="straightConnector1">
            <a:avLst/>
          </a:prstGeom>
          <a:ln w="3810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rot="5400000">
            <a:off x="1714501" y="3886200"/>
            <a:ext cx="685800" cy="3175"/>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 name="Group 88"/>
          <p:cNvGrpSpPr>
            <a:grpSpLocks/>
          </p:cNvGrpSpPr>
          <p:nvPr/>
        </p:nvGrpSpPr>
        <p:grpSpPr bwMode="auto">
          <a:xfrm>
            <a:off x="571500" y="4343400"/>
            <a:ext cx="7029450" cy="1508125"/>
            <a:chOff x="2571750" y="5086345"/>
            <a:chExt cx="3542044" cy="1049061"/>
          </a:xfrm>
        </p:grpSpPr>
        <p:sp>
          <p:nvSpPr>
            <p:cNvPr id="130069" name="TextBox 89"/>
            <p:cNvSpPr txBox="1">
              <a:spLocks noChangeArrowheads="1"/>
            </p:cNvSpPr>
            <p:nvPr/>
          </p:nvSpPr>
          <p:spPr bwMode="auto">
            <a:xfrm>
              <a:off x="2571750" y="5486400"/>
              <a:ext cx="3429000" cy="235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1600" b="1">
                <a:solidFill>
                  <a:srgbClr val="000000"/>
                </a:solidFill>
              </a:endParaRPr>
            </a:p>
          </p:txBody>
        </p:sp>
        <p:sp>
          <p:nvSpPr>
            <p:cNvPr id="130070" name="TextBox 90"/>
            <p:cNvSpPr txBox="1">
              <a:spLocks noChangeArrowheads="1"/>
            </p:cNvSpPr>
            <p:nvPr/>
          </p:nvSpPr>
          <p:spPr bwMode="auto">
            <a:xfrm>
              <a:off x="2571750" y="5086345"/>
              <a:ext cx="3542044" cy="1049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buFont typeface="Wingdings" charset="2"/>
                <a:buChar char="§"/>
              </a:pPr>
              <a:r>
                <a:rPr lang="en-US" altLang="en-US" sz="2000" b="1">
                  <a:solidFill>
                    <a:srgbClr val="000000"/>
                  </a:solidFill>
                </a:rPr>
                <a:t> </a:t>
              </a:r>
              <a:r>
                <a:rPr lang="en-US" altLang="en-US">
                  <a:solidFill>
                    <a:srgbClr val="000000"/>
                  </a:solidFill>
                </a:rPr>
                <a:t>Carrier Sense Across </a:t>
              </a:r>
              <a:r>
                <a:rPr lang="en-US" altLang="en-US" b="1">
                  <a:solidFill>
                    <a:srgbClr val="000000"/>
                  </a:solidFill>
                </a:rPr>
                <a:t>All</a:t>
              </a:r>
              <a:r>
                <a:rPr lang="en-US" altLang="en-US">
                  <a:solidFill>
                    <a:srgbClr val="000000"/>
                  </a:solidFill>
                </a:rPr>
                <a:t> Channels</a:t>
              </a:r>
            </a:p>
            <a:p>
              <a:pPr eaLnBrk="1" hangingPunct="1">
                <a:buFont typeface="Wingdings" charset="2"/>
                <a:buChar char="§"/>
              </a:pPr>
              <a:endParaRPr lang="en-US" altLang="en-US" b="1">
                <a:solidFill>
                  <a:srgbClr val="000000"/>
                </a:solidFill>
              </a:endParaRPr>
            </a:p>
            <a:p>
              <a:pPr eaLnBrk="1" hangingPunct="1">
                <a:buFont typeface="Wingdings" charset="2"/>
                <a:buChar char="§"/>
              </a:pPr>
              <a:r>
                <a:rPr lang="en-US" altLang="en-US" b="1">
                  <a:solidFill>
                    <a:srgbClr val="000000"/>
                  </a:solidFill>
                </a:rPr>
                <a:t> All </a:t>
              </a:r>
              <a:r>
                <a:rPr lang="en-US" altLang="en-US">
                  <a:solidFill>
                    <a:srgbClr val="000000"/>
                  </a:solidFill>
                </a:rPr>
                <a:t>channels must be free</a:t>
              </a:r>
            </a:p>
            <a:p>
              <a:pPr lvl="1" eaLnBrk="1" hangingPunct="1">
                <a:buFont typeface="Wingdings" charset="2"/>
                <a:buChar char="§"/>
              </a:pPr>
              <a:r>
                <a:rPr lang="el-GR" altLang="en-US" sz="2000">
                  <a:solidFill>
                    <a:srgbClr val="000000"/>
                  </a:solidFill>
                </a:rPr>
                <a:t>ρ</a:t>
              </a:r>
              <a:r>
                <a:rPr lang="en-US" altLang="en-US" sz="2000" b="1" baseline="-25000">
                  <a:solidFill>
                    <a:srgbClr val="000000"/>
                  </a:solidFill>
                </a:rPr>
                <a:t>BS</a:t>
              </a:r>
              <a:r>
                <a:rPr lang="en-US" altLang="en-US" sz="2000" i="1">
                  <a:solidFill>
                    <a:srgbClr val="000000"/>
                  </a:solidFill>
                </a:rPr>
                <a:t>(2 and 3 are free) = </a:t>
              </a:r>
              <a:r>
                <a:rPr lang="el-GR" altLang="en-US" sz="2000">
                  <a:solidFill>
                    <a:srgbClr val="000000"/>
                  </a:solidFill>
                </a:rPr>
                <a:t>ρ</a:t>
              </a:r>
              <a:r>
                <a:rPr lang="en-US" altLang="en-US" sz="2000" b="1" baseline="-25000">
                  <a:solidFill>
                    <a:srgbClr val="000000"/>
                  </a:solidFill>
                </a:rPr>
                <a:t>BS</a:t>
              </a:r>
              <a:r>
                <a:rPr lang="en-US" altLang="en-US" sz="2000" i="1">
                  <a:solidFill>
                    <a:srgbClr val="000000"/>
                  </a:solidFill>
                </a:rPr>
                <a:t>(2 is free) x </a:t>
              </a:r>
              <a:r>
                <a:rPr lang="el-GR" altLang="en-US" sz="2000">
                  <a:solidFill>
                    <a:srgbClr val="000000"/>
                  </a:solidFill>
                </a:rPr>
                <a:t>ρ</a:t>
              </a:r>
              <a:r>
                <a:rPr lang="en-US" altLang="en-US" sz="2000" b="1" baseline="-25000">
                  <a:solidFill>
                    <a:srgbClr val="000000"/>
                  </a:solidFill>
                </a:rPr>
                <a:t>BS</a:t>
              </a:r>
              <a:r>
                <a:rPr lang="en-US" altLang="en-US" sz="2000" i="1">
                  <a:solidFill>
                    <a:srgbClr val="000000"/>
                  </a:solidFill>
                </a:rPr>
                <a:t>(3 is free)</a:t>
              </a:r>
            </a:p>
          </p:txBody>
        </p:sp>
      </p:grpSp>
      <p:sp>
        <p:nvSpPr>
          <p:cNvPr id="36" name="TextBox 35"/>
          <p:cNvSpPr txBox="1">
            <a:spLocks noChangeArrowheads="1"/>
          </p:cNvSpPr>
          <p:nvPr/>
        </p:nvSpPr>
        <p:spPr bwMode="auto">
          <a:xfrm>
            <a:off x="2000250" y="5921375"/>
            <a:ext cx="5314950" cy="7080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2000" b="1">
                <a:solidFill>
                  <a:srgbClr val="FF0000"/>
                </a:solidFill>
              </a:rPr>
              <a:t>Tradeoff between wider channel widths </a:t>
            </a:r>
          </a:p>
          <a:p>
            <a:pPr algn="ctr" eaLnBrk="1" hangingPunct="1"/>
            <a:r>
              <a:rPr lang="en-US" altLang="en-US" sz="2000" b="1">
                <a:solidFill>
                  <a:srgbClr val="FF0000"/>
                </a:solidFill>
              </a:rPr>
              <a:t>and opportunity to transmit on each channel</a:t>
            </a:r>
            <a:endParaRPr lang="en-US" altLang="en-US" sz="1600" b="1">
              <a:solidFill>
                <a:srgbClr val="FF00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nodeType="clickEffect">
                                  <p:stCondLst>
                                    <p:cond delay="0"/>
                                  </p:stCondLst>
                                  <p:childTnLst>
                                    <p:set>
                                      <p:cBhvr>
                                        <p:cTn id="28" dur="1" fill="hold">
                                          <p:stCondLst>
                                            <p:cond delay="0"/>
                                          </p:stCondLst>
                                        </p:cTn>
                                        <p:tgtEl>
                                          <p:spTgt spid="83"/>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3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p:txBody>
          <a:bodyPr/>
          <a:lstStyle/>
          <a:p>
            <a:r>
              <a:rPr lang="en-US" altLang="en-US"/>
              <a:t>Discovering a Base Station</a:t>
            </a:r>
          </a:p>
        </p:txBody>
      </p:sp>
      <p:sp>
        <p:nvSpPr>
          <p:cNvPr id="132098" name="Slide Number Placeholder 4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6310D22B-584D-6445-B8B4-F6F07A6B1C7D}" type="slidenum">
              <a:rPr lang="en-US" altLang="en-US" sz="1200">
                <a:solidFill>
                  <a:schemeClr val="tx2"/>
                </a:solidFill>
                <a:latin typeface="Arial Narrow" charset="0"/>
              </a:rPr>
              <a:pPr eaLnBrk="1" hangingPunct="1"/>
              <a:t>66</a:t>
            </a:fld>
            <a:endParaRPr lang="en-US" altLang="en-US" sz="1200">
              <a:solidFill>
                <a:schemeClr val="tx2"/>
              </a:solidFill>
              <a:latin typeface="Arial Narrow" charset="0"/>
            </a:endParaRPr>
          </a:p>
        </p:txBody>
      </p:sp>
      <p:pic>
        <p:nvPicPr>
          <p:cNvPr id="132099" name="Picture 4" descr="C:\Users\t-rohanm\AppData\Local\Microsoft\Windows\Temporary Internet Files\Content.IE5\JHS5IGSZ\MCj04241920000[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7350" y="2343150"/>
            <a:ext cx="9271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p:cNvSpPr/>
          <p:nvPr/>
        </p:nvSpPr>
        <p:spPr>
          <a:xfrm>
            <a:off x="1314450" y="3200400"/>
            <a:ext cx="1714500" cy="865188"/>
          </a:xfrm>
          <a:prstGeom prst="rect">
            <a:avLst/>
          </a:prstGeom>
          <a:solidFill>
            <a:schemeClr val="bg1"/>
          </a:solidFill>
          <a:ln>
            <a:solidFill>
              <a:schemeClr val="tx1"/>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a:p>
        </p:txBody>
      </p:sp>
      <p:sp>
        <p:nvSpPr>
          <p:cNvPr id="37" name="Rectangle 36"/>
          <p:cNvSpPr/>
          <p:nvPr/>
        </p:nvSpPr>
        <p:spPr>
          <a:xfrm>
            <a:off x="1314450" y="3200400"/>
            <a:ext cx="342900" cy="865188"/>
          </a:xfrm>
          <a:prstGeom prst="rect">
            <a:avLst/>
          </a:prstGeom>
          <a:solidFill>
            <a:srgbClr val="FF0000"/>
          </a:solidFill>
          <a:ln>
            <a:solidFill>
              <a:schemeClr val="accent2"/>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38" name="Rectangle 37"/>
          <p:cNvSpPr/>
          <p:nvPr/>
        </p:nvSpPr>
        <p:spPr>
          <a:xfrm>
            <a:off x="1657350" y="3200400"/>
            <a:ext cx="342900" cy="865188"/>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39" name="Rectangle 38"/>
          <p:cNvSpPr/>
          <p:nvPr/>
        </p:nvSpPr>
        <p:spPr>
          <a:xfrm>
            <a:off x="2000250" y="3200400"/>
            <a:ext cx="342900" cy="865188"/>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40" name="Rectangle 39"/>
          <p:cNvSpPr/>
          <p:nvPr/>
        </p:nvSpPr>
        <p:spPr>
          <a:xfrm>
            <a:off x="2343150" y="3200400"/>
            <a:ext cx="342900" cy="865188"/>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35" name="Rectangle 34"/>
          <p:cNvSpPr/>
          <p:nvPr/>
        </p:nvSpPr>
        <p:spPr>
          <a:xfrm>
            <a:off x="1657350" y="3143250"/>
            <a:ext cx="342900" cy="971550"/>
          </a:xfrm>
          <a:prstGeom prst="rect">
            <a:avLst/>
          </a:prstGeom>
          <a:solidFill>
            <a:schemeClr val="accent3">
              <a:lumMod val="20000"/>
              <a:lumOff val="80000"/>
            </a:schemeClr>
          </a:solidFill>
          <a:ln w="635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32106" name="Group 114"/>
          <p:cNvGrpSpPr>
            <a:grpSpLocks/>
          </p:cNvGrpSpPr>
          <p:nvPr/>
        </p:nvGrpSpPr>
        <p:grpSpPr bwMode="auto">
          <a:xfrm>
            <a:off x="5811838" y="3143250"/>
            <a:ext cx="1731962" cy="865188"/>
            <a:chOff x="514350" y="3657600"/>
            <a:chExt cx="1731278" cy="864656"/>
          </a:xfrm>
        </p:grpSpPr>
        <p:sp>
          <p:nvSpPr>
            <p:cNvPr id="55" name="Rectangle 54"/>
            <p:cNvSpPr/>
            <p:nvPr/>
          </p:nvSpPr>
          <p:spPr>
            <a:xfrm>
              <a:off x="514350" y="3657600"/>
              <a:ext cx="1713823" cy="864656"/>
            </a:xfrm>
            <a:prstGeom prst="rect">
              <a:avLst/>
            </a:prstGeom>
            <a:solidFill>
              <a:schemeClr val="bg1"/>
            </a:solidFill>
            <a:ln>
              <a:solidFill>
                <a:schemeClr val="tx1"/>
              </a:solidFill>
            </a:ln>
          </p:spPr>
          <p:style>
            <a:lnRef idx="1">
              <a:schemeClr val="accent4"/>
            </a:lnRef>
            <a:fillRef idx="3">
              <a:schemeClr val="accent4"/>
            </a:fillRef>
            <a:effectRef idx="2">
              <a:schemeClr val="accent4"/>
            </a:effectRef>
            <a:fontRef idx="minor">
              <a:schemeClr val="lt1"/>
            </a:fontRef>
          </p:style>
          <p:txBody>
            <a:bodyPr anchor="ctr"/>
            <a:lstStyle/>
            <a:p>
              <a:pPr algn="ctr">
                <a:defRPr/>
              </a:pPr>
              <a:endParaRPr lang="en-US"/>
            </a:p>
          </p:txBody>
        </p:sp>
        <p:sp>
          <p:nvSpPr>
            <p:cNvPr id="56" name="Rectangle 55"/>
            <p:cNvSpPr/>
            <p:nvPr/>
          </p:nvSpPr>
          <p:spPr>
            <a:xfrm>
              <a:off x="514350" y="3657600"/>
              <a:ext cx="342765" cy="864656"/>
            </a:xfrm>
            <a:prstGeom prst="rect">
              <a:avLst/>
            </a:prstGeom>
            <a:solidFill>
              <a:srgbClr val="FF0000"/>
            </a:solidFill>
            <a:ln>
              <a:solidFill>
                <a:schemeClr val="accent2"/>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57" name="Rectangle 56"/>
            <p:cNvSpPr/>
            <p:nvPr/>
          </p:nvSpPr>
          <p:spPr>
            <a:xfrm>
              <a:off x="1902863" y="3657600"/>
              <a:ext cx="342765" cy="864656"/>
            </a:xfrm>
            <a:prstGeom prst="rect">
              <a:avLst/>
            </a:prstGeom>
            <a:solidFill>
              <a:srgbClr val="FF0000"/>
            </a:solidFill>
            <a:ln>
              <a:solidFill>
                <a:schemeClr val="accent2"/>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58" name="Rectangle 57"/>
            <p:cNvSpPr/>
            <p:nvPr/>
          </p:nvSpPr>
          <p:spPr>
            <a:xfrm>
              <a:off x="857115" y="3657600"/>
              <a:ext cx="342765"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59" name="Rectangle 58"/>
            <p:cNvSpPr/>
            <p:nvPr/>
          </p:nvSpPr>
          <p:spPr>
            <a:xfrm>
              <a:off x="1199879" y="3657600"/>
              <a:ext cx="342765"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sp>
          <p:nvSpPr>
            <p:cNvPr id="60" name="Rectangle 59"/>
            <p:cNvSpPr/>
            <p:nvPr/>
          </p:nvSpPr>
          <p:spPr>
            <a:xfrm>
              <a:off x="1542644" y="3657600"/>
              <a:ext cx="342765" cy="864656"/>
            </a:xfrm>
            <a:prstGeom prst="rect">
              <a:avLst/>
            </a:prstGeom>
            <a:solidFill>
              <a:schemeClr val="bg1"/>
            </a:solidFill>
            <a:ln>
              <a:solidFill>
                <a:schemeClr val="tx1"/>
              </a:solidFill>
            </a:ln>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a:p>
          </p:txBody>
        </p:sp>
      </p:grpSp>
      <p:sp>
        <p:nvSpPr>
          <p:cNvPr id="54" name="Rectangle 53"/>
          <p:cNvSpPr/>
          <p:nvPr/>
        </p:nvSpPr>
        <p:spPr>
          <a:xfrm>
            <a:off x="6154738" y="3086100"/>
            <a:ext cx="1028700" cy="971550"/>
          </a:xfrm>
          <a:prstGeom prst="rect">
            <a:avLst/>
          </a:prstGeom>
          <a:solidFill>
            <a:schemeClr val="accent3">
              <a:lumMod val="20000"/>
              <a:lumOff val="80000"/>
            </a:schemeClr>
          </a:solidFill>
          <a:ln w="63500">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0" name="Rectangle 69"/>
          <p:cNvSpPr/>
          <p:nvPr/>
        </p:nvSpPr>
        <p:spPr>
          <a:xfrm>
            <a:off x="2000250" y="3143250"/>
            <a:ext cx="342900" cy="971550"/>
          </a:xfrm>
          <a:prstGeom prst="rect">
            <a:avLst/>
          </a:prstGeom>
          <a:solidFill>
            <a:schemeClr val="accent3">
              <a:lumMod val="20000"/>
              <a:lumOff val="80000"/>
            </a:schemeClr>
          </a:solidFill>
          <a:ln w="635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Rectangle 70"/>
          <p:cNvSpPr/>
          <p:nvPr/>
        </p:nvSpPr>
        <p:spPr>
          <a:xfrm>
            <a:off x="2343150" y="3143250"/>
            <a:ext cx="342900" cy="971550"/>
          </a:xfrm>
          <a:prstGeom prst="rect">
            <a:avLst/>
          </a:prstGeom>
          <a:solidFill>
            <a:schemeClr val="accent3">
              <a:lumMod val="20000"/>
              <a:lumOff val="80000"/>
            </a:schemeClr>
          </a:solidFill>
          <a:ln w="635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2" name="Rectangle 71"/>
          <p:cNvSpPr/>
          <p:nvPr/>
        </p:nvSpPr>
        <p:spPr>
          <a:xfrm>
            <a:off x="2686050" y="3143250"/>
            <a:ext cx="342900" cy="971550"/>
          </a:xfrm>
          <a:prstGeom prst="rect">
            <a:avLst/>
          </a:prstGeom>
          <a:solidFill>
            <a:schemeClr val="accent3">
              <a:lumMod val="20000"/>
              <a:lumOff val="80000"/>
            </a:schemeClr>
          </a:solidFill>
          <a:ln w="635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TextBox 75"/>
          <p:cNvSpPr txBox="1">
            <a:spLocks noChangeArrowheads="1"/>
          </p:cNvSpPr>
          <p:nvPr/>
        </p:nvSpPr>
        <p:spPr bwMode="auto">
          <a:xfrm>
            <a:off x="1085850" y="5029200"/>
            <a:ext cx="7200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3200">
                <a:solidFill>
                  <a:schemeClr val="tx2"/>
                </a:solidFill>
              </a:rPr>
              <a:t>Can we optimize this discovery time?</a:t>
            </a:r>
          </a:p>
        </p:txBody>
      </p:sp>
      <p:grpSp>
        <p:nvGrpSpPr>
          <p:cNvPr id="132112" name="Group 77"/>
          <p:cNvGrpSpPr>
            <a:grpSpLocks/>
          </p:cNvGrpSpPr>
          <p:nvPr/>
        </p:nvGrpSpPr>
        <p:grpSpPr bwMode="auto">
          <a:xfrm>
            <a:off x="5837238" y="3379788"/>
            <a:ext cx="1673225" cy="466725"/>
            <a:chOff x="5829300" y="4000500"/>
            <a:chExt cx="1672555" cy="466130"/>
          </a:xfrm>
        </p:grpSpPr>
        <p:sp>
          <p:nvSpPr>
            <p:cNvPr id="132130" name="TextBox 47"/>
            <p:cNvSpPr txBox="1">
              <a:spLocks noChangeArrowheads="1"/>
            </p:cNvSpPr>
            <p:nvPr/>
          </p:nvSpPr>
          <p:spPr bwMode="auto">
            <a:xfrm>
              <a:off x="5829300" y="4000500"/>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1</a:t>
              </a:r>
            </a:p>
          </p:txBody>
        </p:sp>
        <p:sp>
          <p:nvSpPr>
            <p:cNvPr id="132131" name="TextBox 48"/>
            <p:cNvSpPr txBox="1">
              <a:spLocks noChangeArrowheads="1"/>
            </p:cNvSpPr>
            <p:nvPr/>
          </p:nvSpPr>
          <p:spPr bwMode="auto">
            <a:xfrm>
              <a:off x="6172200" y="400496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2</a:t>
              </a:r>
            </a:p>
          </p:txBody>
        </p:sp>
        <p:sp>
          <p:nvSpPr>
            <p:cNvPr id="132132" name="TextBox 49"/>
            <p:cNvSpPr txBox="1">
              <a:spLocks noChangeArrowheads="1"/>
            </p:cNvSpPr>
            <p:nvPr/>
          </p:nvSpPr>
          <p:spPr bwMode="auto">
            <a:xfrm>
              <a:off x="6540267" y="400496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3</a:t>
              </a:r>
            </a:p>
          </p:txBody>
        </p:sp>
        <p:sp>
          <p:nvSpPr>
            <p:cNvPr id="132133" name="TextBox 50"/>
            <p:cNvSpPr txBox="1">
              <a:spLocks noChangeArrowheads="1"/>
            </p:cNvSpPr>
            <p:nvPr/>
          </p:nvSpPr>
          <p:spPr bwMode="auto">
            <a:xfrm>
              <a:off x="6858000" y="400496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4</a:t>
              </a:r>
            </a:p>
          </p:txBody>
        </p:sp>
        <p:sp>
          <p:nvSpPr>
            <p:cNvPr id="132134" name="TextBox 51"/>
            <p:cNvSpPr txBox="1">
              <a:spLocks noChangeArrowheads="1"/>
            </p:cNvSpPr>
            <p:nvPr/>
          </p:nvSpPr>
          <p:spPr bwMode="auto">
            <a:xfrm>
              <a:off x="7216105" y="400496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5</a:t>
              </a:r>
            </a:p>
          </p:txBody>
        </p:sp>
      </p:grpSp>
      <p:pic>
        <p:nvPicPr>
          <p:cNvPr id="132113" name="Picture 46" descr="11954226271169522330transmission_tower_ante_01_svg_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57900" y="1543050"/>
            <a:ext cx="126682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Box 60"/>
          <p:cNvSpPr txBox="1">
            <a:spLocks noChangeArrowheads="1"/>
          </p:cNvSpPr>
          <p:nvPr/>
        </p:nvSpPr>
        <p:spPr bwMode="auto">
          <a:xfrm>
            <a:off x="628650" y="4343400"/>
            <a:ext cx="3790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b="1">
                <a:solidFill>
                  <a:srgbClr val="FF0000"/>
                </a:solidFill>
              </a:rPr>
              <a:t>Discovery Time = </a:t>
            </a:r>
            <a:r>
              <a:rPr lang="en-US" altLang="en-US" b="1" i="1">
                <a:solidFill>
                  <a:srgbClr val="FF0000"/>
                </a:solidFill>
                <a:sym typeface="Symbol" charset="2"/>
              </a:rPr>
              <a:t>(B x W) </a:t>
            </a:r>
            <a:endParaRPr lang="en-US" altLang="en-US" b="1" i="1">
              <a:solidFill>
                <a:srgbClr val="FF0000"/>
              </a:solidFill>
            </a:endParaRPr>
          </a:p>
        </p:txBody>
      </p:sp>
      <p:sp>
        <p:nvSpPr>
          <p:cNvPr id="53" name="Rectangle 52"/>
          <p:cNvSpPr/>
          <p:nvPr/>
        </p:nvSpPr>
        <p:spPr>
          <a:xfrm>
            <a:off x="1657350" y="3143250"/>
            <a:ext cx="685800" cy="971550"/>
          </a:xfrm>
          <a:prstGeom prst="rect">
            <a:avLst/>
          </a:prstGeom>
          <a:solidFill>
            <a:schemeClr val="accent3">
              <a:lumMod val="20000"/>
              <a:lumOff val="80000"/>
            </a:schemeClr>
          </a:solidFill>
          <a:ln w="635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 name="Rectangle 61"/>
          <p:cNvSpPr/>
          <p:nvPr/>
        </p:nvSpPr>
        <p:spPr>
          <a:xfrm>
            <a:off x="2000250" y="3143250"/>
            <a:ext cx="685800" cy="971550"/>
          </a:xfrm>
          <a:prstGeom prst="rect">
            <a:avLst/>
          </a:prstGeom>
          <a:solidFill>
            <a:schemeClr val="accent3">
              <a:lumMod val="20000"/>
              <a:lumOff val="80000"/>
            </a:schemeClr>
          </a:solidFill>
          <a:ln w="635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4" name="Rectangle 63"/>
          <p:cNvSpPr/>
          <p:nvPr/>
        </p:nvSpPr>
        <p:spPr>
          <a:xfrm>
            <a:off x="2343150" y="3143250"/>
            <a:ext cx="685800" cy="971550"/>
          </a:xfrm>
          <a:prstGeom prst="rect">
            <a:avLst/>
          </a:prstGeom>
          <a:solidFill>
            <a:schemeClr val="accent3">
              <a:lumMod val="20000"/>
              <a:lumOff val="80000"/>
            </a:schemeClr>
          </a:solidFill>
          <a:ln w="635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5" name="Rectangle 64"/>
          <p:cNvSpPr/>
          <p:nvPr/>
        </p:nvSpPr>
        <p:spPr>
          <a:xfrm>
            <a:off x="1657350" y="3143250"/>
            <a:ext cx="1028700" cy="971550"/>
          </a:xfrm>
          <a:prstGeom prst="rect">
            <a:avLst/>
          </a:prstGeom>
          <a:solidFill>
            <a:schemeClr val="accent3">
              <a:lumMod val="20000"/>
              <a:lumOff val="80000"/>
            </a:schemeClr>
          </a:solidFill>
          <a:ln w="635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Rectangle 65"/>
          <p:cNvSpPr/>
          <p:nvPr/>
        </p:nvSpPr>
        <p:spPr>
          <a:xfrm>
            <a:off x="1657350" y="3143250"/>
            <a:ext cx="1028700" cy="971550"/>
          </a:xfrm>
          <a:prstGeom prst="rect">
            <a:avLst/>
          </a:prstGeom>
          <a:solidFill>
            <a:schemeClr val="accent3">
              <a:lumMod val="20000"/>
              <a:lumOff val="80000"/>
            </a:schemeClr>
          </a:solidFill>
          <a:ln w="63500">
            <a:solidFill>
              <a:srgbClr val="B4D735"/>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32120" name="Group 76"/>
          <p:cNvGrpSpPr>
            <a:grpSpLocks/>
          </p:cNvGrpSpPr>
          <p:nvPr/>
        </p:nvGrpSpPr>
        <p:grpSpPr bwMode="auto">
          <a:xfrm>
            <a:off x="1322388" y="3446463"/>
            <a:ext cx="1673225" cy="465137"/>
            <a:chOff x="1314450" y="3991570"/>
            <a:chExt cx="1672555" cy="466130"/>
          </a:xfrm>
        </p:grpSpPr>
        <p:sp>
          <p:nvSpPr>
            <p:cNvPr id="132125" name="TextBox 40"/>
            <p:cNvSpPr txBox="1">
              <a:spLocks noChangeArrowheads="1"/>
            </p:cNvSpPr>
            <p:nvPr/>
          </p:nvSpPr>
          <p:spPr bwMode="auto">
            <a:xfrm>
              <a:off x="1314450" y="3991570"/>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1</a:t>
              </a:r>
            </a:p>
          </p:txBody>
        </p:sp>
        <p:sp>
          <p:nvSpPr>
            <p:cNvPr id="132126" name="TextBox 41"/>
            <p:cNvSpPr txBox="1">
              <a:spLocks noChangeArrowheads="1"/>
            </p:cNvSpPr>
            <p:nvPr/>
          </p:nvSpPr>
          <p:spPr bwMode="auto">
            <a:xfrm>
              <a:off x="1657350" y="399603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2</a:t>
              </a:r>
            </a:p>
          </p:txBody>
        </p:sp>
        <p:sp>
          <p:nvSpPr>
            <p:cNvPr id="132127" name="TextBox 42"/>
            <p:cNvSpPr txBox="1">
              <a:spLocks noChangeArrowheads="1"/>
            </p:cNvSpPr>
            <p:nvPr/>
          </p:nvSpPr>
          <p:spPr bwMode="auto">
            <a:xfrm>
              <a:off x="2025417" y="399603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3</a:t>
              </a:r>
            </a:p>
          </p:txBody>
        </p:sp>
        <p:sp>
          <p:nvSpPr>
            <p:cNvPr id="132128" name="TextBox 43"/>
            <p:cNvSpPr txBox="1">
              <a:spLocks noChangeArrowheads="1"/>
            </p:cNvSpPr>
            <p:nvPr/>
          </p:nvSpPr>
          <p:spPr bwMode="auto">
            <a:xfrm>
              <a:off x="2343150" y="399603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4</a:t>
              </a:r>
            </a:p>
          </p:txBody>
        </p:sp>
        <p:sp>
          <p:nvSpPr>
            <p:cNvPr id="132129" name="TextBox 44"/>
            <p:cNvSpPr txBox="1">
              <a:spLocks noChangeArrowheads="1"/>
            </p:cNvSpPr>
            <p:nvPr/>
          </p:nvSpPr>
          <p:spPr bwMode="auto">
            <a:xfrm>
              <a:off x="2701255" y="3996035"/>
              <a:ext cx="285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a:t>5</a:t>
              </a:r>
            </a:p>
          </p:txBody>
        </p:sp>
      </p:grpSp>
      <p:sp>
        <p:nvSpPr>
          <p:cNvPr id="68" name="TextBox 67"/>
          <p:cNvSpPr txBox="1">
            <a:spLocks noChangeArrowheads="1"/>
          </p:cNvSpPr>
          <p:nvPr/>
        </p:nvSpPr>
        <p:spPr bwMode="auto">
          <a:xfrm>
            <a:off x="1600200" y="4972050"/>
            <a:ext cx="5829300" cy="10779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3200">
                <a:solidFill>
                  <a:srgbClr val="FF0000"/>
                </a:solidFill>
              </a:rPr>
              <a:t>How does the </a:t>
            </a:r>
            <a:r>
              <a:rPr lang="en-US" altLang="en-US" sz="3200" i="1">
                <a:solidFill>
                  <a:srgbClr val="FF0000"/>
                </a:solidFill>
              </a:rPr>
              <a:t>new</a:t>
            </a:r>
            <a:r>
              <a:rPr lang="en-US" altLang="en-US" sz="3200">
                <a:solidFill>
                  <a:srgbClr val="FF0000"/>
                </a:solidFill>
              </a:rPr>
              <a:t> client discover channels used by the BS? </a:t>
            </a:r>
          </a:p>
        </p:txBody>
      </p:sp>
      <p:sp>
        <p:nvSpPr>
          <p:cNvPr id="69" name="TextBox 68"/>
          <p:cNvSpPr txBox="1">
            <a:spLocks noChangeArrowheads="1"/>
          </p:cNvSpPr>
          <p:nvPr/>
        </p:nvSpPr>
        <p:spPr bwMode="auto">
          <a:xfrm>
            <a:off x="1485900" y="5029200"/>
            <a:ext cx="6343650"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2800">
                <a:solidFill>
                  <a:srgbClr val="FF0000"/>
                </a:solidFill>
              </a:rPr>
              <a:t>BS and Clients must use </a:t>
            </a:r>
            <a:r>
              <a:rPr lang="en-US" altLang="en-US" sz="2800" i="1">
                <a:solidFill>
                  <a:srgbClr val="FF0000"/>
                </a:solidFill>
              </a:rPr>
              <a:t>same </a:t>
            </a:r>
            <a:r>
              <a:rPr lang="en-US" altLang="en-US" sz="2800">
                <a:solidFill>
                  <a:srgbClr val="FF0000"/>
                </a:solidFill>
              </a:rPr>
              <a:t>channels</a:t>
            </a:r>
          </a:p>
        </p:txBody>
      </p:sp>
      <p:sp>
        <p:nvSpPr>
          <p:cNvPr id="74" name="Rectangle 73"/>
          <p:cNvSpPr/>
          <p:nvPr/>
        </p:nvSpPr>
        <p:spPr>
          <a:xfrm>
            <a:off x="971550" y="5086350"/>
            <a:ext cx="2914650"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dirty="0">
                <a:solidFill>
                  <a:srgbClr val="FF0000"/>
                </a:solidFill>
              </a:rPr>
              <a:t>Fragmentation</a:t>
            </a:r>
          </a:p>
        </p:txBody>
      </p:sp>
      <p:sp>
        <p:nvSpPr>
          <p:cNvPr id="77" name="Rectangle 76"/>
          <p:cNvSpPr/>
          <p:nvPr/>
        </p:nvSpPr>
        <p:spPr>
          <a:xfrm>
            <a:off x="2971800" y="5086350"/>
            <a:ext cx="5486400" cy="3429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a:solidFill>
                  <a:srgbClr val="FF0000"/>
                </a:solidFill>
                <a:ea typeface="ＭＳ Ｐゴシック" charset="0"/>
                <a:cs typeface="ＭＳ Ｐゴシック" charset="0"/>
                <a:sym typeface="Symbol" charset="0"/>
              </a:rPr>
              <a:t>  Try different center channel and widths</a:t>
            </a:r>
            <a:endParaRPr lang="en-US" sz="2000">
              <a:solidFill>
                <a:srgbClr val="FF0000"/>
              </a:solidFill>
              <a:ea typeface="ＭＳ Ｐゴシック" charset="0"/>
              <a:cs typeface="ＭＳ Ｐゴシック"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7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par>
                          <p:cTn id="28" fill="hold" nodeType="afterGroup">
                            <p:stCondLst>
                              <p:cond delay="500"/>
                            </p:stCondLst>
                            <p:childTnLst>
                              <p:par>
                                <p:cTn id="29" presetID="10" presetClass="exit" presetSubtype="0" fill="hold" grpId="1" nodeType="afterEffect">
                                  <p:stCondLst>
                                    <p:cond delay="0"/>
                                  </p:stCondLst>
                                  <p:childTnLst>
                                    <p:animEffect transition="out" filter="fade">
                                      <p:cBhvr>
                                        <p:cTn id="30" dur="500"/>
                                        <p:tgtEl>
                                          <p:spTgt spid="35"/>
                                        </p:tgtEl>
                                      </p:cBhvr>
                                    </p:animEffect>
                                    <p:set>
                                      <p:cBhvr>
                                        <p:cTn id="31" dur="1" fill="hold">
                                          <p:stCondLst>
                                            <p:cond delay="499"/>
                                          </p:stCondLst>
                                        </p:cTn>
                                        <p:tgtEl>
                                          <p:spTgt spid="35"/>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fade">
                                      <p:cBhvr>
                                        <p:cTn id="34" dur="500"/>
                                        <p:tgtEl>
                                          <p:spTgt spid="70"/>
                                        </p:tgtEl>
                                      </p:cBhvr>
                                    </p:animEffect>
                                  </p:childTnLst>
                                </p:cTn>
                              </p:par>
                            </p:childTnLst>
                          </p:cTn>
                        </p:par>
                        <p:par>
                          <p:cTn id="35" fill="hold" nodeType="afterGroup">
                            <p:stCondLst>
                              <p:cond delay="1000"/>
                            </p:stCondLst>
                            <p:childTnLst>
                              <p:par>
                                <p:cTn id="36" presetID="10" presetClass="exit" presetSubtype="0" fill="hold" grpId="1" nodeType="afterEffect">
                                  <p:stCondLst>
                                    <p:cond delay="0"/>
                                  </p:stCondLst>
                                  <p:childTnLst>
                                    <p:animEffect transition="out" filter="fade">
                                      <p:cBhvr>
                                        <p:cTn id="37" dur="500"/>
                                        <p:tgtEl>
                                          <p:spTgt spid="70"/>
                                        </p:tgtEl>
                                      </p:cBhvr>
                                    </p:animEffect>
                                    <p:set>
                                      <p:cBhvr>
                                        <p:cTn id="38" dur="1" fill="hold">
                                          <p:stCondLst>
                                            <p:cond delay="499"/>
                                          </p:stCondLst>
                                        </p:cTn>
                                        <p:tgtEl>
                                          <p:spTgt spid="70"/>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fade">
                                      <p:cBhvr>
                                        <p:cTn id="41" dur="500"/>
                                        <p:tgtEl>
                                          <p:spTgt spid="71"/>
                                        </p:tgtEl>
                                      </p:cBhvr>
                                    </p:animEffect>
                                  </p:childTnLst>
                                </p:cTn>
                              </p:par>
                            </p:childTnLst>
                          </p:cTn>
                        </p:par>
                        <p:par>
                          <p:cTn id="42" fill="hold" nodeType="afterGroup">
                            <p:stCondLst>
                              <p:cond delay="1500"/>
                            </p:stCondLst>
                            <p:childTnLst>
                              <p:par>
                                <p:cTn id="43" presetID="10" presetClass="exit" presetSubtype="0" fill="hold" grpId="1" nodeType="afterEffect">
                                  <p:stCondLst>
                                    <p:cond delay="0"/>
                                  </p:stCondLst>
                                  <p:childTnLst>
                                    <p:animEffect transition="out" filter="fade">
                                      <p:cBhvr>
                                        <p:cTn id="44" dur="500"/>
                                        <p:tgtEl>
                                          <p:spTgt spid="71"/>
                                        </p:tgtEl>
                                      </p:cBhvr>
                                    </p:animEffect>
                                    <p:set>
                                      <p:cBhvr>
                                        <p:cTn id="45" dur="1" fill="hold">
                                          <p:stCondLst>
                                            <p:cond delay="499"/>
                                          </p:stCondLst>
                                        </p:cTn>
                                        <p:tgtEl>
                                          <p:spTgt spid="71"/>
                                        </p:tgtEl>
                                        <p:attrNameLst>
                                          <p:attrName>style.visibility</p:attrName>
                                        </p:attrNameLst>
                                      </p:cBhvr>
                                      <p:to>
                                        <p:strVal val="hidden"/>
                                      </p:to>
                                    </p:set>
                                  </p:childTnLst>
                                </p:cTn>
                              </p:par>
                              <p:par>
                                <p:cTn id="46" presetID="10" presetClass="entr" presetSubtype="0" fill="hold" grpId="0" nodeType="withEffect">
                                  <p:stCondLst>
                                    <p:cond delay="0"/>
                                  </p:stCondLst>
                                  <p:childTnLst>
                                    <p:set>
                                      <p:cBhvr>
                                        <p:cTn id="47" dur="1" fill="hold">
                                          <p:stCondLst>
                                            <p:cond delay="0"/>
                                          </p:stCondLst>
                                        </p:cTn>
                                        <p:tgtEl>
                                          <p:spTgt spid="72"/>
                                        </p:tgtEl>
                                        <p:attrNameLst>
                                          <p:attrName>style.visibility</p:attrName>
                                        </p:attrNameLst>
                                      </p:cBhvr>
                                      <p:to>
                                        <p:strVal val="visible"/>
                                      </p:to>
                                    </p:set>
                                    <p:animEffect transition="in" filter="fade">
                                      <p:cBhvr>
                                        <p:cTn id="48" dur="500"/>
                                        <p:tgtEl>
                                          <p:spTgt spid="72"/>
                                        </p:tgtEl>
                                      </p:cBhvr>
                                    </p:animEffect>
                                  </p:childTnLst>
                                </p:cTn>
                              </p:par>
                            </p:childTnLst>
                          </p:cTn>
                        </p:par>
                        <p:par>
                          <p:cTn id="49" fill="hold" nodeType="afterGroup">
                            <p:stCondLst>
                              <p:cond delay="2000"/>
                            </p:stCondLst>
                            <p:childTnLst>
                              <p:par>
                                <p:cTn id="50" presetID="10" presetClass="exit" presetSubtype="0" fill="hold" grpId="1" nodeType="afterEffect">
                                  <p:stCondLst>
                                    <p:cond delay="0"/>
                                  </p:stCondLst>
                                  <p:childTnLst>
                                    <p:animEffect transition="out" filter="fade">
                                      <p:cBhvr>
                                        <p:cTn id="51" dur="500"/>
                                        <p:tgtEl>
                                          <p:spTgt spid="72"/>
                                        </p:tgtEl>
                                      </p:cBhvr>
                                    </p:animEffect>
                                    <p:set>
                                      <p:cBhvr>
                                        <p:cTn id="52" dur="1" fill="hold">
                                          <p:stCondLst>
                                            <p:cond delay="499"/>
                                          </p:stCondLst>
                                        </p:cTn>
                                        <p:tgtEl>
                                          <p:spTgt spid="72"/>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fade">
                                      <p:cBhvr>
                                        <p:cTn id="55" dur="500"/>
                                        <p:tgtEl>
                                          <p:spTgt spid="53"/>
                                        </p:tgtEl>
                                      </p:cBhvr>
                                    </p:animEffect>
                                  </p:childTnLst>
                                </p:cTn>
                              </p:par>
                            </p:childTnLst>
                          </p:cTn>
                        </p:par>
                        <p:par>
                          <p:cTn id="56" fill="hold" nodeType="afterGroup">
                            <p:stCondLst>
                              <p:cond delay="2500"/>
                            </p:stCondLst>
                            <p:childTnLst>
                              <p:par>
                                <p:cTn id="57" presetID="10" presetClass="exit" presetSubtype="0" fill="hold" grpId="1" nodeType="afterEffect">
                                  <p:stCondLst>
                                    <p:cond delay="0"/>
                                  </p:stCondLst>
                                  <p:childTnLst>
                                    <p:animEffect transition="out" filter="fade">
                                      <p:cBhvr>
                                        <p:cTn id="58" dur="500"/>
                                        <p:tgtEl>
                                          <p:spTgt spid="53"/>
                                        </p:tgtEl>
                                      </p:cBhvr>
                                    </p:animEffect>
                                    <p:set>
                                      <p:cBhvr>
                                        <p:cTn id="59" dur="1" fill="hold">
                                          <p:stCondLst>
                                            <p:cond delay="499"/>
                                          </p:stCondLst>
                                        </p:cTn>
                                        <p:tgtEl>
                                          <p:spTgt spid="53"/>
                                        </p:tgtEl>
                                        <p:attrNameLst>
                                          <p:attrName>style.visibility</p:attrName>
                                        </p:attrNameLst>
                                      </p:cBhvr>
                                      <p:to>
                                        <p:strVal val="hidden"/>
                                      </p:to>
                                    </p:set>
                                  </p:childTnLst>
                                </p:cTn>
                              </p:par>
                              <p:par>
                                <p:cTn id="60" presetID="10" presetClass="entr" presetSubtype="0" fill="hold" grpId="0" nodeType="with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fade">
                                      <p:cBhvr>
                                        <p:cTn id="62" dur="500"/>
                                        <p:tgtEl>
                                          <p:spTgt spid="62"/>
                                        </p:tgtEl>
                                      </p:cBhvr>
                                    </p:animEffect>
                                  </p:childTnLst>
                                </p:cTn>
                              </p:par>
                            </p:childTnLst>
                          </p:cTn>
                        </p:par>
                        <p:par>
                          <p:cTn id="63" fill="hold" nodeType="afterGroup">
                            <p:stCondLst>
                              <p:cond delay="3000"/>
                            </p:stCondLst>
                            <p:childTnLst>
                              <p:par>
                                <p:cTn id="64" presetID="10" presetClass="exit" presetSubtype="0" fill="hold" grpId="1" nodeType="afterEffect">
                                  <p:stCondLst>
                                    <p:cond delay="0"/>
                                  </p:stCondLst>
                                  <p:childTnLst>
                                    <p:animEffect transition="out" filter="fade">
                                      <p:cBhvr>
                                        <p:cTn id="65" dur="500"/>
                                        <p:tgtEl>
                                          <p:spTgt spid="62"/>
                                        </p:tgtEl>
                                      </p:cBhvr>
                                    </p:animEffect>
                                    <p:set>
                                      <p:cBhvr>
                                        <p:cTn id="66" dur="1" fill="hold">
                                          <p:stCondLst>
                                            <p:cond delay="499"/>
                                          </p:stCondLst>
                                        </p:cTn>
                                        <p:tgtEl>
                                          <p:spTgt spid="62"/>
                                        </p:tgtEl>
                                        <p:attrNameLst>
                                          <p:attrName>style.visibility</p:attrName>
                                        </p:attrNameLst>
                                      </p:cBhvr>
                                      <p:to>
                                        <p:strVal val="hidden"/>
                                      </p:to>
                                    </p:set>
                                  </p:childTnLst>
                                </p:cTn>
                              </p:par>
                              <p:par>
                                <p:cTn id="67" presetID="10" presetClass="entr" presetSubtype="0"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500"/>
                                        <p:tgtEl>
                                          <p:spTgt spid="64"/>
                                        </p:tgtEl>
                                      </p:cBhvr>
                                    </p:animEffect>
                                  </p:childTnLst>
                                </p:cTn>
                              </p:par>
                            </p:childTnLst>
                          </p:cTn>
                        </p:par>
                        <p:par>
                          <p:cTn id="70" fill="hold" nodeType="afterGroup">
                            <p:stCondLst>
                              <p:cond delay="3500"/>
                            </p:stCondLst>
                            <p:childTnLst>
                              <p:par>
                                <p:cTn id="71" presetID="10" presetClass="exit" presetSubtype="0" fill="hold" grpId="1" nodeType="afterEffect">
                                  <p:stCondLst>
                                    <p:cond delay="0"/>
                                  </p:stCondLst>
                                  <p:childTnLst>
                                    <p:animEffect transition="out" filter="fade">
                                      <p:cBhvr>
                                        <p:cTn id="72" dur="500"/>
                                        <p:tgtEl>
                                          <p:spTgt spid="64"/>
                                        </p:tgtEl>
                                      </p:cBhvr>
                                    </p:animEffect>
                                    <p:set>
                                      <p:cBhvr>
                                        <p:cTn id="73" dur="1" fill="hold">
                                          <p:stCondLst>
                                            <p:cond delay="499"/>
                                          </p:stCondLst>
                                        </p:cTn>
                                        <p:tgtEl>
                                          <p:spTgt spid="64"/>
                                        </p:tgtEl>
                                        <p:attrNameLst>
                                          <p:attrName>style.visibility</p:attrName>
                                        </p:attrNameLst>
                                      </p:cBhvr>
                                      <p:to>
                                        <p:strVal val="hidden"/>
                                      </p:to>
                                    </p:set>
                                  </p:childTnLst>
                                </p:cTn>
                              </p:par>
                              <p:par>
                                <p:cTn id="74" presetID="10" presetClass="entr" presetSubtype="0" fill="hold" grpId="0" nodeType="with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500"/>
                                        <p:tgtEl>
                                          <p:spTgt spid="65"/>
                                        </p:tgtEl>
                                      </p:cBhvr>
                                    </p:animEffect>
                                  </p:childTnLst>
                                </p:cTn>
                              </p:par>
                            </p:childTnLst>
                          </p:cTn>
                        </p:par>
                        <p:par>
                          <p:cTn id="77" fill="hold" nodeType="afterGroup">
                            <p:stCondLst>
                              <p:cond delay="4000"/>
                            </p:stCondLst>
                            <p:childTnLst>
                              <p:par>
                                <p:cTn id="78" presetID="10" presetClass="exit" presetSubtype="0" fill="hold" grpId="1" nodeType="afterEffect">
                                  <p:stCondLst>
                                    <p:cond delay="0"/>
                                  </p:stCondLst>
                                  <p:childTnLst>
                                    <p:animEffect transition="out" filter="fade">
                                      <p:cBhvr>
                                        <p:cTn id="79" dur="500"/>
                                        <p:tgtEl>
                                          <p:spTgt spid="65"/>
                                        </p:tgtEl>
                                      </p:cBhvr>
                                    </p:animEffect>
                                    <p:set>
                                      <p:cBhvr>
                                        <p:cTn id="80" dur="1" fill="hold">
                                          <p:stCondLst>
                                            <p:cond delay="499"/>
                                          </p:stCondLst>
                                        </p:cTn>
                                        <p:tgtEl>
                                          <p:spTgt spid="65"/>
                                        </p:tgtEl>
                                        <p:attrNameLst>
                                          <p:attrName>style.visibility</p:attrName>
                                        </p:attrNameLst>
                                      </p:cBhvr>
                                      <p:to>
                                        <p:strVal val="hidden"/>
                                      </p:to>
                                    </p:set>
                                  </p:childTnLst>
                                </p:cTn>
                              </p:par>
                              <p:par>
                                <p:cTn id="81" presetID="10"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Effect transition="in" filter="fade">
                                      <p:cBhvr>
                                        <p:cTn id="83" dur="500"/>
                                        <p:tgtEl>
                                          <p:spTgt spid="66"/>
                                        </p:tgtEl>
                                      </p:cBhvr>
                                    </p:animEffect>
                                  </p:childTnLst>
                                </p:cTn>
                              </p:par>
                            </p:childTnLst>
                          </p:cTn>
                        </p:par>
                        <p:par>
                          <p:cTn id="84" fill="hold" nodeType="afterGroup">
                            <p:stCondLst>
                              <p:cond delay="4500"/>
                            </p:stCondLst>
                            <p:childTnLst>
                              <p:par>
                                <p:cTn id="85" presetID="1" presetClass="exit" presetSubtype="0" fill="hold" grpId="1" nodeType="afterEffect">
                                  <p:stCondLst>
                                    <p:cond delay="0"/>
                                  </p:stCondLst>
                                  <p:childTnLst>
                                    <p:set>
                                      <p:cBhvr>
                                        <p:cTn id="86" dur="1" fill="hold">
                                          <p:stCondLst>
                                            <p:cond delay="0"/>
                                          </p:stCondLst>
                                        </p:cTn>
                                        <p:tgtEl>
                                          <p:spTgt spid="74"/>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77"/>
                                        </p:tgtEl>
                                        <p:attrNameLst>
                                          <p:attrName>style.visibility</p:attrName>
                                        </p:attrNameLst>
                                      </p:cBhvr>
                                      <p:to>
                                        <p:strVal val="hidden"/>
                                      </p:to>
                                    </p:set>
                                  </p:childTnLst>
                                </p:cTn>
                              </p:par>
                            </p:childTnLst>
                          </p:cTn>
                        </p:par>
                      </p:childTnLst>
                    </p:cTn>
                  </p:par>
                  <p:par>
                    <p:cTn id="89" fill="hold" nodeType="clickPar">
                      <p:stCondLst>
                        <p:cond delay="indefinite"/>
                      </p:stCondLst>
                      <p:childTnLst>
                        <p:par>
                          <p:cTn id="90" fill="hold" nodeType="withGroup">
                            <p:stCondLst>
                              <p:cond delay="0"/>
                            </p:stCondLst>
                            <p:childTnLst>
                              <p:par>
                                <p:cTn id="91" presetID="1" presetClass="entr" presetSubtype="0" fill="hold" nodeType="clickEffect">
                                  <p:stCondLst>
                                    <p:cond delay="0"/>
                                  </p:stCondLst>
                                  <p:childTnLst>
                                    <p:set>
                                      <p:cBhvr>
                                        <p:cTn id="92"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nodeType="clickEffect">
                                  <p:stCondLst>
                                    <p:cond delay="0"/>
                                  </p:stCondLst>
                                  <p:childTnLst>
                                    <p:set>
                                      <p:cBhvr>
                                        <p:cTn id="96" dur="1" fill="hold">
                                          <p:stCondLst>
                                            <p:cond delay="0"/>
                                          </p:stCondLst>
                                        </p:cTn>
                                        <p:tgtEl>
                                          <p:spTgt spid="7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70" grpId="0" animBg="1"/>
      <p:bldP spid="70" grpId="1" animBg="1"/>
      <p:bldP spid="71" grpId="0" animBg="1"/>
      <p:bldP spid="71" grpId="1" animBg="1"/>
      <p:bldP spid="72" grpId="0" animBg="1"/>
      <p:bldP spid="72" grpId="1" animBg="1"/>
      <p:bldP spid="53" grpId="0" animBg="1"/>
      <p:bldP spid="53" grpId="1" animBg="1"/>
      <p:bldP spid="62" grpId="0" animBg="1"/>
      <p:bldP spid="62" grpId="1" animBg="1"/>
      <p:bldP spid="64" grpId="0" animBg="1"/>
      <p:bldP spid="64" grpId="1" animBg="1"/>
      <p:bldP spid="65" grpId="0" animBg="1"/>
      <p:bldP spid="65" grpId="1" animBg="1"/>
      <p:bldP spid="66" grpId="0" animBg="1"/>
      <p:bldP spid="68" grpId="0" animBg="1"/>
      <p:bldP spid="68" grpId="1" animBg="1"/>
      <p:bldP spid="69" grpId="0" animBg="1"/>
      <p:bldP spid="69" grpId="1" animBg="1"/>
      <p:bldP spid="74" grpId="0" animBg="1"/>
      <p:bldP spid="74" grpId="1" animBg="1"/>
      <p:bldP spid="77" grpId="0" animBg="1"/>
      <p:bldP spid="77"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p:cNvSpPr>
            <a:spLocks noGrp="1"/>
          </p:cNvSpPr>
          <p:nvPr>
            <p:ph type="title"/>
          </p:nvPr>
        </p:nvSpPr>
        <p:spPr/>
        <p:txBody>
          <a:bodyPr/>
          <a:lstStyle/>
          <a:p>
            <a:r>
              <a:rPr lang="en-US" altLang="en-US"/>
              <a:t>SIFT, by example</a:t>
            </a:r>
          </a:p>
        </p:txBody>
      </p:sp>
      <p:sp>
        <p:nvSpPr>
          <p:cNvPr id="134146" name="Slide Number Placeholder 90"/>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25C94EDF-3A90-474D-87D9-B39671E95E8F}" type="slidenum">
              <a:rPr lang="en-US" altLang="en-US" sz="1200">
                <a:solidFill>
                  <a:srgbClr val="000000"/>
                </a:solidFill>
                <a:latin typeface="Arial Narrow" charset="0"/>
              </a:rPr>
              <a:pPr eaLnBrk="1" hangingPunct="1"/>
              <a:t>67</a:t>
            </a:fld>
            <a:endParaRPr lang="en-US" altLang="en-US" sz="1200">
              <a:solidFill>
                <a:srgbClr val="000000"/>
              </a:solidFill>
              <a:latin typeface="Arial Narrow" charset="0"/>
            </a:endParaRPr>
          </a:p>
        </p:txBody>
      </p:sp>
      <p:grpSp>
        <p:nvGrpSpPr>
          <p:cNvPr id="134147" name="Group 41"/>
          <p:cNvGrpSpPr>
            <a:grpSpLocks/>
          </p:cNvGrpSpPr>
          <p:nvPr/>
        </p:nvGrpSpPr>
        <p:grpSpPr bwMode="auto">
          <a:xfrm>
            <a:off x="5543550" y="1638300"/>
            <a:ext cx="914400" cy="1212850"/>
            <a:chOff x="3733800" y="2743200"/>
            <a:chExt cx="914400" cy="1212343"/>
          </a:xfrm>
        </p:grpSpPr>
        <p:pic>
          <p:nvPicPr>
            <p:cNvPr id="134481" name="Picture 2" descr="C:\Users\t-rohanm\AppData\Local\Microsoft\Windows\Temporary Internet Files\Content.IE5\6VJ2QVCW\MPj030586600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80000">
              <a:off x="3910086" y="3089303"/>
              <a:ext cx="564500" cy="86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4482" name="Group 33"/>
            <p:cNvGrpSpPr>
              <a:grpSpLocks/>
            </p:cNvGrpSpPr>
            <p:nvPr/>
          </p:nvGrpSpPr>
          <p:grpSpPr bwMode="auto">
            <a:xfrm>
              <a:off x="4114800" y="2743200"/>
              <a:ext cx="533400" cy="457200"/>
              <a:chOff x="2156308" y="3751649"/>
              <a:chExt cx="927735" cy="693738"/>
            </a:xfrm>
          </p:grpSpPr>
          <p:sp>
            <p:nvSpPr>
              <p:cNvPr id="134487" name="Arc 14"/>
              <p:cNvSpPr>
                <a:spLocks noChangeAspect="1"/>
              </p:cNvSpPr>
              <p:nvPr/>
            </p:nvSpPr>
            <p:spPr bwMode="auto">
              <a:xfrm rot="2018351">
                <a:off x="2252193" y="3759587"/>
                <a:ext cx="547688" cy="593725"/>
              </a:xfrm>
              <a:custGeom>
                <a:avLst/>
                <a:gdLst>
                  <a:gd name="T0" fmla="*/ 0 w 21600"/>
                  <a:gd name="T1" fmla="*/ 0 h 21600"/>
                  <a:gd name="T2" fmla="*/ 352121192 w 21600"/>
                  <a:gd name="T3" fmla="*/ 448588896 h 21600"/>
                  <a:gd name="T4" fmla="*/ 0 w 21600"/>
                  <a:gd name="T5" fmla="*/ 44858889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4488" name="Arc 15"/>
              <p:cNvSpPr>
                <a:spLocks noChangeAspect="1"/>
              </p:cNvSpPr>
              <p:nvPr/>
            </p:nvSpPr>
            <p:spPr bwMode="auto">
              <a:xfrm rot="2018351">
                <a:off x="2444281" y="3751649"/>
                <a:ext cx="639762" cy="693738"/>
              </a:xfrm>
              <a:custGeom>
                <a:avLst/>
                <a:gdLst>
                  <a:gd name="T0" fmla="*/ 0 w 21600"/>
                  <a:gd name="T1" fmla="*/ 0 h 21600"/>
                  <a:gd name="T2" fmla="*/ 561238975 w 21600"/>
                  <a:gd name="T3" fmla="*/ 715614193 h 21600"/>
                  <a:gd name="T4" fmla="*/ 0 w 21600"/>
                  <a:gd name="T5" fmla="*/ 71561419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4489" name="Arc 13"/>
              <p:cNvSpPr>
                <a:spLocks noChangeAspect="1"/>
              </p:cNvSpPr>
              <p:nvPr/>
            </p:nvSpPr>
            <p:spPr bwMode="auto">
              <a:xfrm rot="2018351">
                <a:off x="2156308" y="3818964"/>
                <a:ext cx="457200" cy="495300"/>
              </a:xfrm>
              <a:custGeom>
                <a:avLst/>
                <a:gdLst>
                  <a:gd name="T0" fmla="*/ 0 w 21600"/>
                  <a:gd name="T1" fmla="*/ 0 h 21600"/>
                  <a:gd name="T2" fmla="*/ 204838300 w 21600"/>
                  <a:gd name="T3" fmla="*/ 260433876 h 21600"/>
                  <a:gd name="T4" fmla="*/ 0 w 21600"/>
                  <a:gd name="T5" fmla="*/ 2604338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34483" name="Group 37"/>
            <p:cNvGrpSpPr>
              <a:grpSpLocks/>
            </p:cNvGrpSpPr>
            <p:nvPr/>
          </p:nvGrpSpPr>
          <p:grpSpPr bwMode="auto">
            <a:xfrm flipH="1">
              <a:off x="3733800" y="2743200"/>
              <a:ext cx="533400" cy="457200"/>
              <a:chOff x="2156308" y="3751649"/>
              <a:chExt cx="927735" cy="693738"/>
            </a:xfrm>
          </p:grpSpPr>
          <p:sp>
            <p:nvSpPr>
              <p:cNvPr id="134484" name="Arc 14"/>
              <p:cNvSpPr>
                <a:spLocks noChangeAspect="1"/>
              </p:cNvSpPr>
              <p:nvPr/>
            </p:nvSpPr>
            <p:spPr bwMode="auto">
              <a:xfrm rot="2018351">
                <a:off x="2252193" y="3759587"/>
                <a:ext cx="547688" cy="593725"/>
              </a:xfrm>
              <a:custGeom>
                <a:avLst/>
                <a:gdLst>
                  <a:gd name="T0" fmla="*/ 0 w 21600"/>
                  <a:gd name="T1" fmla="*/ 0 h 21600"/>
                  <a:gd name="T2" fmla="*/ 352121192 w 21600"/>
                  <a:gd name="T3" fmla="*/ 448588896 h 21600"/>
                  <a:gd name="T4" fmla="*/ 0 w 21600"/>
                  <a:gd name="T5" fmla="*/ 44858889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4485" name="Arc 15"/>
              <p:cNvSpPr>
                <a:spLocks noChangeAspect="1"/>
              </p:cNvSpPr>
              <p:nvPr/>
            </p:nvSpPr>
            <p:spPr bwMode="auto">
              <a:xfrm rot="2018351">
                <a:off x="2444281" y="3751649"/>
                <a:ext cx="639762" cy="693738"/>
              </a:xfrm>
              <a:custGeom>
                <a:avLst/>
                <a:gdLst>
                  <a:gd name="T0" fmla="*/ 0 w 21600"/>
                  <a:gd name="T1" fmla="*/ 0 h 21600"/>
                  <a:gd name="T2" fmla="*/ 561238975 w 21600"/>
                  <a:gd name="T3" fmla="*/ 715614193 h 21600"/>
                  <a:gd name="T4" fmla="*/ 0 w 21600"/>
                  <a:gd name="T5" fmla="*/ 71561419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4486" name="Arc 13"/>
              <p:cNvSpPr>
                <a:spLocks noChangeAspect="1"/>
              </p:cNvSpPr>
              <p:nvPr/>
            </p:nvSpPr>
            <p:spPr bwMode="auto">
              <a:xfrm rot="2018351">
                <a:off x="2156308" y="3818964"/>
                <a:ext cx="457200" cy="495300"/>
              </a:xfrm>
              <a:custGeom>
                <a:avLst/>
                <a:gdLst>
                  <a:gd name="T0" fmla="*/ 0 w 21600"/>
                  <a:gd name="T1" fmla="*/ 0 h 21600"/>
                  <a:gd name="T2" fmla="*/ 204838300 w 21600"/>
                  <a:gd name="T3" fmla="*/ 260433876 h 21600"/>
                  <a:gd name="T4" fmla="*/ 0 w 21600"/>
                  <a:gd name="T5" fmla="*/ 260433876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cxnSp>
        <p:nvCxnSpPr>
          <p:cNvPr id="44" name="Straight Connector 43"/>
          <p:cNvCxnSpPr/>
          <p:nvPr/>
        </p:nvCxnSpPr>
        <p:spPr>
          <a:xfrm>
            <a:off x="6000750" y="2933700"/>
            <a:ext cx="685800" cy="0"/>
          </a:xfrm>
          <a:prstGeom prst="line">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6686550" y="2781300"/>
            <a:ext cx="762000" cy="304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2000" dirty="0">
                <a:solidFill>
                  <a:srgbClr val="000000"/>
                </a:solidFill>
              </a:rPr>
              <a:t>ADC</a:t>
            </a:r>
          </a:p>
        </p:txBody>
      </p:sp>
      <p:sp>
        <p:nvSpPr>
          <p:cNvPr id="48" name="Rectangle 47"/>
          <p:cNvSpPr/>
          <p:nvPr/>
        </p:nvSpPr>
        <p:spPr>
          <a:xfrm>
            <a:off x="8058150" y="2779713"/>
            <a:ext cx="762000" cy="304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sz="2000" dirty="0">
                <a:solidFill>
                  <a:srgbClr val="000000"/>
                </a:solidFill>
              </a:rPr>
              <a:t>SIFT</a:t>
            </a:r>
          </a:p>
        </p:txBody>
      </p:sp>
      <p:grpSp>
        <p:nvGrpSpPr>
          <p:cNvPr id="5" name="Group 169"/>
          <p:cNvGrpSpPr>
            <a:grpSpLocks/>
          </p:cNvGrpSpPr>
          <p:nvPr/>
        </p:nvGrpSpPr>
        <p:grpSpPr bwMode="auto">
          <a:xfrm>
            <a:off x="4267200" y="3886200"/>
            <a:ext cx="4476750" cy="1895475"/>
            <a:chOff x="6095594" y="4629150"/>
            <a:chExt cx="2934106" cy="976457"/>
          </a:xfrm>
        </p:grpSpPr>
        <p:cxnSp>
          <p:nvCxnSpPr>
            <p:cNvPr id="159" name="Straight Arrow Connector 158"/>
            <p:cNvCxnSpPr/>
            <p:nvPr/>
          </p:nvCxnSpPr>
          <p:spPr>
            <a:xfrm rot="5400000" flipH="1" flipV="1">
              <a:off x="5623866" y="5114405"/>
              <a:ext cx="971550" cy="1040"/>
            </a:xfrm>
            <a:prstGeom prst="straightConnector1">
              <a:avLst/>
            </a:prstGeom>
            <a:ln w="3492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a:off x="6095594" y="5595793"/>
              <a:ext cx="2934106" cy="9814"/>
            </a:xfrm>
            <a:prstGeom prst="straightConnector1">
              <a:avLst/>
            </a:prstGeom>
            <a:ln w="3492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grpSp>
      <p:cxnSp>
        <p:nvCxnSpPr>
          <p:cNvPr id="162" name="Straight Connector 161"/>
          <p:cNvCxnSpPr>
            <a:stCxn id="46" idx="3"/>
            <a:endCxn id="48" idx="1"/>
          </p:cNvCxnSpPr>
          <p:nvPr/>
        </p:nvCxnSpPr>
        <p:spPr>
          <a:xfrm flipV="1">
            <a:off x="7448550" y="2932113"/>
            <a:ext cx="609600" cy="1587"/>
          </a:xfrm>
          <a:prstGeom prst="line">
            <a:avLst/>
          </a:prstGeom>
          <a:ln w="3492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13" name="TextBox 112"/>
          <p:cNvSpPr txBox="1">
            <a:spLocks noChangeArrowheads="1"/>
          </p:cNvSpPr>
          <p:nvPr/>
        </p:nvSpPr>
        <p:spPr bwMode="auto">
          <a:xfrm>
            <a:off x="6000750" y="5829300"/>
            <a:ext cx="823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0000"/>
                </a:solidFill>
              </a:rPr>
              <a:t>Time</a:t>
            </a:r>
          </a:p>
        </p:txBody>
      </p:sp>
      <p:sp>
        <p:nvSpPr>
          <p:cNvPr id="114" name="TextBox 113"/>
          <p:cNvSpPr txBox="1">
            <a:spLocks noChangeArrowheads="1"/>
          </p:cNvSpPr>
          <p:nvPr/>
        </p:nvSpPr>
        <p:spPr bwMode="auto">
          <a:xfrm rot="-5400000">
            <a:off x="3246438" y="4686300"/>
            <a:ext cx="1512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0000"/>
                </a:solidFill>
              </a:rPr>
              <a:t>Amplitude</a:t>
            </a:r>
          </a:p>
        </p:txBody>
      </p:sp>
      <p:pic>
        <p:nvPicPr>
          <p:cNvPr id="134155" name="Picture 99" descr="11954226271169522330transmission_tower_ante_01_svg_h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1450" y="1600200"/>
            <a:ext cx="126682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822"/>
          <p:cNvGrpSpPr>
            <a:grpSpLocks/>
          </p:cNvGrpSpPr>
          <p:nvPr/>
        </p:nvGrpSpPr>
        <p:grpSpPr bwMode="auto">
          <a:xfrm>
            <a:off x="4400550" y="4972050"/>
            <a:ext cx="3914775" cy="533400"/>
            <a:chOff x="4914900" y="5314950"/>
            <a:chExt cx="3914773" cy="762002"/>
          </a:xfrm>
        </p:grpSpPr>
        <p:cxnSp>
          <p:nvCxnSpPr>
            <p:cNvPr id="824" name="Straight Connector 823"/>
            <p:cNvCxnSpPr/>
            <p:nvPr/>
          </p:nvCxnSpPr>
          <p:spPr>
            <a:xfrm rot="16200000" flipV="1">
              <a:off x="7186611" y="5867402"/>
              <a:ext cx="381001" cy="381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5" name="Straight Connector 824"/>
            <p:cNvCxnSpPr/>
            <p:nvPr/>
          </p:nvCxnSpPr>
          <p:spPr>
            <a:xfrm rot="5400000" flipH="1" flipV="1">
              <a:off x="7186611" y="5801181"/>
              <a:ext cx="476251"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4408" name="Group 881"/>
            <p:cNvGrpSpPr>
              <a:grpSpLocks/>
            </p:cNvGrpSpPr>
            <p:nvPr/>
          </p:nvGrpSpPr>
          <p:grpSpPr bwMode="auto">
            <a:xfrm>
              <a:off x="4914900" y="5314950"/>
              <a:ext cx="3914773" cy="723902"/>
              <a:chOff x="5143500" y="5943599"/>
              <a:chExt cx="3914773" cy="723902"/>
            </a:xfrm>
          </p:grpSpPr>
          <p:cxnSp>
            <p:nvCxnSpPr>
              <p:cNvPr id="827" name="Straight Connector 826"/>
              <p:cNvCxnSpPr/>
              <p:nvPr/>
            </p:nvCxnSpPr>
            <p:spPr>
              <a:xfrm rot="16200000" flipH="1">
                <a:off x="5115378" y="6257472"/>
                <a:ext cx="113393"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8" name="Straight Connector 827"/>
              <p:cNvCxnSpPr/>
              <p:nvPr/>
            </p:nvCxnSpPr>
            <p:spPr>
              <a:xfrm rot="5400000" flipH="1" flipV="1">
                <a:off x="5095421" y="6162222"/>
                <a:ext cx="267608"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9" name="Straight Connector 828"/>
              <p:cNvCxnSpPr/>
              <p:nvPr/>
            </p:nvCxnSpPr>
            <p:spPr>
              <a:xfrm rot="16200000" flipV="1">
                <a:off x="5085669" y="6229123"/>
                <a:ext cx="401413"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0" name="Straight Connector 829"/>
              <p:cNvCxnSpPr/>
              <p:nvPr/>
            </p:nvCxnSpPr>
            <p:spPr>
              <a:xfrm rot="5400000" flipH="1" flipV="1">
                <a:off x="5077277" y="6181272"/>
                <a:ext cx="494394" cy="19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1" name="Straight Connector 830"/>
              <p:cNvCxnSpPr/>
              <p:nvPr/>
            </p:nvCxnSpPr>
            <p:spPr>
              <a:xfrm rot="16200000" flipV="1">
                <a:off x="5115378" y="6162221"/>
                <a:ext cx="589644"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2" name="Straight Connector 831"/>
              <p:cNvCxnSpPr/>
              <p:nvPr/>
            </p:nvCxnSpPr>
            <p:spPr>
              <a:xfrm rot="5400000" flipH="1" flipV="1">
                <a:off x="5315176" y="6343877"/>
                <a:ext cx="34244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3" name="Straight Connector 832"/>
              <p:cNvCxnSpPr/>
              <p:nvPr/>
            </p:nvCxnSpPr>
            <p:spPr>
              <a:xfrm rot="16200000" flipV="1">
                <a:off x="5314949" y="6344104"/>
                <a:ext cx="381001" cy="381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4" name="Straight Connector 833"/>
              <p:cNvCxnSpPr/>
              <p:nvPr/>
            </p:nvCxnSpPr>
            <p:spPr>
              <a:xfrm rot="5400000" flipH="1" flipV="1">
                <a:off x="5333999" y="6266544"/>
                <a:ext cx="476251"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5" name="Straight Connector 834"/>
              <p:cNvCxnSpPr/>
              <p:nvPr/>
            </p:nvCxnSpPr>
            <p:spPr>
              <a:xfrm rot="16200000" flipV="1">
                <a:off x="5514747" y="6142945"/>
                <a:ext cx="229055"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6" name="Straight Connector 835"/>
              <p:cNvCxnSpPr/>
              <p:nvPr/>
            </p:nvCxnSpPr>
            <p:spPr>
              <a:xfrm rot="16200000" flipH="1">
                <a:off x="5629728" y="6257472"/>
                <a:ext cx="113393"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7" name="Straight Connector 836"/>
              <p:cNvCxnSpPr/>
              <p:nvPr/>
            </p:nvCxnSpPr>
            <p:spPr>
              <a:xfrm rot="5400000" flipH="1" flipV="1">
                <a:off x="5609770" y="6162222"/>
                <a:ext cx="267608"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8" name="Straight Connector 837"/>
              <p:cNvCxnSpPr/>
              <p:nvPr/>
            </p:nvCxnSpPr>
            <p:spPr>
              <a:xfrm rot="16200000" flipV="1">
                <a:off x="5600018" y="6229123"/>
                <a:ext cx="401413"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9" name="Straight Connector 838"/>
              <p:cNvCxnSpPr/>
              <p:nvPr/>
            </p:nvCxnSpPr>
            <p:spPr>
              <a:xfrm rot="5400000" flipH="1" flipV="1">
                <a:off x="5725204" y="6276749"/>
                <a:ext cx="265339"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0" name="Straight Connector 839"/>
              <p:cNvCxnSpPr/>
              <p:nvPr/>
            </p:nvCxnSpPr>
            <p:spPr>
              <a:xfrm rot="16200000" flipV="1">
                <a:off x="6029324" y="6258379"/>
                <a:ext cx="333377" cy="666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1" name="Straight Connector 840"/>
              <p:cNvCxnSpPr/>
              <p:nvPr/>
            </p:nvCxnSpPr>
            <p:spPr>
              <a:xfrm rot="16200000" flipV="1">
                <a:off x="5800724" y="6258380"/>
                <a:ext cx="285751"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2" name="Straight Connector 841"/>
              <p:cNvCxnSpPr/>
              <p:nvPr/>
            </p:nvCxnSpPr>
            <p:spPr>
              <a:xfrm rot="16200000" flipV="1">
                <a:off x="5886449" y="6400800"/>
                <a:ext cx="381001" cy="381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3" name="Straight Connector 842"/>
              <p:cNvCxnSpPr/>
              <p:nvPr/>
            </p:nvCxnSpPr>
            <p:spPr>
              <a:xfrm rot="5400000" flipH="1" flipV="1">
                <a:off x="5886448" y="6334579"/>
                <a:ext cx="476251"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4" name="Straight Connector 843"/>
              <p:cNvCxnSpPr/>
              <p:nvPr/>
            </p:nvCxnSpPr>
            <p:spPr>
              <a:xfrm rot="5400000" flipH="1" flipV="1">
                <a:off x="5925003" y="6305097"/>
                <a:ext cx="208643"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5" name="Straight Connector 844"/>
              <p:cNvCxnSpPr/>
              <p:nvPr/>
            </p:nvCxnSpPr>
            <p:spPr>
              <a:xfrm rot="5400000" flipH="1" flipV="1">
                <a:off x="6191476" y="6323920"/>
                <a:ext cx="151946"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6" name="Straight Connector 845"/>
              <p:cNvCxnSpPr/>
              <p:nvPr/>
            </p:nvCxnSpPr>
            <p:spPr>
              <a:xfrm rot="16200000" flipV="1">
                <a:off x="6248173" y="6324374"/>
                <a:ext cx="133803"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7" name="Straight Connector 846"/>
              <p:cNvCxnSpPr/>
              <p:nvPr/>
            </p:nvCxnSpPr>
            <p:spPr>
              <a:xfrm rot="5400000" flipH="1" flipV="1">
                <a:off x="6296477" y="6333219"/>
                <a:ext cx="113393" cy="19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8" name="Straight Connector 847"/>
              <p:cNvCxnSpPr/>
              <p:nvPr/>
            </p:nvCxnSpPr>
            <p:spPr>
              <a:xfrm rot="16200000" flipV="1">
                <a:off x="6295797" y="6352950"/>
                <a:ext cx="229053" cy="952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9" name="Straight Connector 848"/>
              <p:cNvCxnSpPr/>
              <p:nvPr/>
            </p:nvCxnSpPr>
            <p:spPr>
              <a:xfrm rot="5400000" flipH="1" flipV="1">
                <a:off x="6409644" y="6447745"/>
                <a:ext cx="115660" cy="19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0" name="Straight Connector 849"/>
              <p:cNvCxnSpPr/>
              <p:nvPr/>
            </p:nvCxnSpPr>
            <p:spPr>
              <a:xfrm rot="16200000" flipV="1">
                <a:off x="6438673" y="6437767"/>
                <a:ext cx="133803"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1" name="Straight Connector 850"/>
              <p:cNvCxnSpPr/>
              <p:nvPr/>
            </p:nvCxnSpPr>
            <p:spPr>
              <a:xfrm rot="5400000" flipH="1" flipV="1">
                <a:off x="6486977" y="6457951"/>
                <a:ext cx="113393" cy="19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2" name="Straight Connector 851"/>
              <p:cNvCxnSpPr/>
              <p:nvPr/>
            </p:nvCxnSpPr>
            <p:spPr>
              <a:xfrm rot="16200000" flipV="1">
                <a:off x="6516006" y="6447973"/>
                <a:ext cx="131536"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3" name="Straight Connector 852"/>
              <p:cNvCxnSpPr/>
              <p:nvPr/>
            </p:nvCxnSpPr>
            <p:spPr>
              <a:xfrm rot="16200000" flipV="1">
                <a:off x="6658881" y="6200775"/>
                <a:ext cx="226786"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4" name="Straight Connector 853"/>
              <p:cNvCxnSpPr/>
              <p:nvPr/>
            </p:nvCxnSpPr>
            <p:spPr>
              <a:xfrm rot="16200000" flipH="1">
                <a:off x="6772727" y="6314169"/>
                <a:ext cx="113393"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5" name="Straight Connector 854"/>
              <p:cNvCxnSpPr/>
              <p:nvPr/>
            </p:nvCxnSpPr>
            <p:spPr>
              <a:xfrm rot="5400000" flipH="1" flipV="1">
                <a:off x="6753904" y="6220052"/>
                <a:ext cx="265341"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6" name="Straight Connector 855"/>
              <p:cNvCxnSpPr/>
              <p:nvPr/>
            </p:nvCxnSpPr>
            <p:spPr>
              <a:xfrm rot="16200000" flipV="1">
                <a:off x="6744152" y="6286954"/>
                <a:ext cx="399144"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7" name="Straight Connector 856"/>
              <p:cNvCxnSpPr/>
              <p:nvPr/>
            </p:nvCxnSpPr>
            <p:spPr>
              <a:xfrm rot="5400000" flipH="1" flipV="1">
                <a:off x="6868204" y="6333445"/>
                <a:ext cx="265341"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8" name="Straight Connector 857"/>
              <p:cNvCxnSpPr/>
              <p:nvPr/>
            </p:nvCxnSpPr>
            <p:spPr>
              <a:xfrm rot="16200000" flipV="1">
                <a:off x="7172324" y="6315075"/>
                <a:ext cx="333375" cy="666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9" name="Straight Connector 858"/>
              <p:cNvCxnSpPr/>
              <p:nvPr/>
            </p:nvCxnSpPr>
            <p:spPr>
              <a:xfrm rot="16200000" flipV="1">
                <a:off x="6943723" y="6315076"/>
                <a:ext cx="285751"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0" name="Straight Connector 859"/>
              <p:cNvCxnSpPr/>
              <p:nvPr/>
            </p:nvCxnSpPr>
            <p:spPr>
              <a:xfrm rot="16200000" flipV="1">
                <a:off x="7029448" y="6457498"/>
                <a:ext cx="381001" cy="381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1" name="Straight Connector 860"/>
              <p:cNvCxnSpPr/>
              <p:nvPr/>
            </p:nvCxnSpPr>
            <p:spPr>
              <a:xfrm rot="5400000" flipH="1" flipV="1">
                <a:off x="7029448" y="6391277"/>
                <a:ext cx="476251"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2" name="Straight Connector 861"/>
              <p:cNvCxnSpPr/>
              <p:nvPr/>
            </p:nvCxnSpPr>
            <p:spPr>
              <a:xfrm rot="5400000" flipH="1" flipV="1">
                <a:off x="7068002" y="6361794"/>
                <a:ext cx="208643"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3" name="Straight Connector 862"/>
              <p:cNvCxnSpPr/>
              <p:nvPr/>
            </p:nvCxnSpPr>
            <p:spPr>
              <a:xfrm rot="5400000" flipH="1" flipV="1">
                <a:off x="7325177" y="6428470"/>
                <a:ext cx="113393" cy="19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4" name="Straight Connector 863"/>
              <p:cNvCxnSpPr/>
              <p:nvPr/>
            </p:nvCxnSpPr>
            <p:spPr>
              <a:xfrm rot="16200000" flipV="1">
                <a:off x="7353072" y="6419624"/>
                <a:ext cx="133803"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5" name="Straight Connector 864"/>
              <p:cNvCxnSpPr/>
              <p:nvPr/>
            </p:nvCxnSpPr>
            <p:spPr>
              <a:xfrm rot="5400000" flipH="1" flipV="1">
                <a:off x="7400244" y="6438674"/>
                <a:ext cx="115660" cy="19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6" name="Straight Connector 865"/>
              <p:cNvCxnSpPr/>
              <p:nvPr/>
            </p:nvCxnSpPr>
            <p:spPr>
              <a:xfrm rot="16200000" flipV="1">
                <a:off x="7429272" y="6428695"/>
                <a:ext cx="133803"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7" name="Straight Connector 866"/>
              <p:cNvCxnSpPr/>
              <p:nvPr/>
            </p:nvCxnSpPr>
            <p:spPr>
              <a:xfrm rot="5400000" flipH="1" flipV="1">
                <a:off x="7453765" y="6400347"/>
                <a:ext cx="208643"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8" name="Straight Connector 867"/>
              <p:cNvCxnSpPr/>
              <p:nvPr/>
            </p:nvCxnSpPr>
            <p:spPr>
              <a:xfrm rot="5400000" flipH="1" flipV="1">
                <a:off x="6491740" y="6404657"/>
                <a:ext cx="256268" cy="19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9" name="Straight Connector 868"/>
              <p:cNvCxnSpPr/>
              <p:nvPr/>
            </p:nvCxnSpPr>
            <p:spPr>
              <a:xfrm rot="16200000" flipV="1">
                <a:off x="6543447" y="6372000"/>
                <a:ext cx="229053"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0" name="Straight Connector 869"/>
              <p:cNvCxnSpPr/>
              <p:nvPr/>
            </p:nvCxnSpPr>
            <p:spPr>
              <a:xfrm rot="5400000" flipH="1" flipV="1">
                <a:off x="6515552" y="6286954"/>
                <a:ext cx="399144"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1" name="Straight Connector 870"/>
              <p:cNvCxnSpPr/>
              <p:nvPr/>
            </p:nvCxnSpPr>
            <p:spPr>
              <a:xfrm rot="16200000" flipV="1">
                <a:off x="7610246" y="6296252"/>
                <a:ext cx="229055" cy="952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2" name="Straight Connector 871"/>
              <p:cNvCxnSpPr/>
              <p:nvPr/>
            </p:nvCxnSpPr>
            <p:spPr>
              <a:xfrm rot="5400000" flipH="1" flipV="1">
                <a:off x="7724092" y="6391050"/>
                <a:ext cx="115662" cy="19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3" name="Straight Connector 872"/>
              <p:cNvCxnSpPr/>
              <p:nvPr/>
            </p:nvCxnSpPr>
            <p:spPr>
              <a:xfrm rot="16200000" flipV="1">
                <a:off x="7753121" y="6381071"/>
                <a:ext cx="133805"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4" name="Straight Connector 873"/>
              <p:cNvCxnSpPr/>
              <p:nvPr/>
            </p:nvCxnSpPr>
            <p:spPr>
              <a:xfrm rot="5400000" flipH="1" flipV="1">
                <a:off x="7800292" y="6400121"/>
                <a:ext cx="115662" cy="19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5" name="Straight Connector 874"/>
              <p:cNvCxnSpPr/>
              <p:nvPr/>
            </p:nvCxnSpPr>
            <p:spPr>
              <a:xfrm rot="16200000" flipV="1">
                <a:off x="7829321" y="6390142"/>
                <a:ext cx="133805"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6" name="Straight Connector 875"/>
              <p:cNvCxnSpPr/>
              <p:nvPr/>
            </p:nvCxnSpPr>
            <p:spPr>
              <a:xfrm rot="16200000" flipV="1">
                <a:off x="7972196" y="6142945"/>
                <a:ext cx="229055"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7" name="Straight Connector 876"/>
              <p:cNvCxnSpPr/>
              <p:nvPr/>
            </p:nvCxnSpPr>
            <p:spPr>
              <a:xfrm rot="16200000" flipH="1">
                <a:off x="8087176" y="6257472"/>
                <a:ext cx="113393"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8" name="Straight Connector 877"/>
              <p:cNvCxnSpPr/>
              <p:nvPr/>
            </p:nvCxnSpPr>
            <p:spPr>
              <a:xfrm rot="5400000" flipH="1" flipV="1">
                <a:off x="8067219" y="6162222"/>
                <a:ext cx="267608"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9" name="Straight Connector 878"/>
              <p:cNvCxnSpPr/>
              <p:nvPr/>
            </p:nvCxnSpPr>
            <p:spPr>
              <a:xfrm rot="16200000" flipV="1">
                <a:off x="8057467" y="6229123"/>
                <a:ext cx="401413"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0" name="Straight Connector 879"/>
              <p:cNvCxnSpPr/>
              <p:nvPr/>
            </p:nvCxnSpPr>
            <p:spPr>
              <a:xfrm rot="5400000" flipH="1" flipV="1">
                <a:off x="8182653" y="6276749"/>
                <a:ext cx="265339"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1" name="Straight Connector 880"/>
              <p:cNvCxnSpPr/>
              <p:nvPr/>
            </p:nvCxnSpPr>
            <p:spPr>
              <a:xfrm rot="16200000" flipV="1">
                <a:off x="8486772" y="6258379"/>
                <a:ext cx="333377" cy="666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2" name="Straight Connector 881"/>
              <p:cNvCxnSpPr/>
              <p:nvPr/>
            </p:nvCxnSpPr>
            <p:spPr>
              <a:xfrm rot="16200000" flipV="1">
                <a:off x="8258172" y="6258380"/>
                <a:ext cx="285751"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3" name="Straight Connector 882"/>
              <p:cNvCxnSpPr/>
              <p:nvPr/>
            </p:nvCxnSpPr>
            <p:spPr>
              <a:xfrm rot="16200000" flipV="1">
                <a:off x="8343898" y="6400800"/>
                <a:ext cx="381001" cy="381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4" name="Straight Connector 883"/>
              <p:cNvCxnSpPr/>
              <p:nvPr/>
            </p:nvCxnSpPr>
            <p:spPr>
              <a:xfrm rot="5400000" flipH="1" flipV="1">
                <a:off x="8343897" y="6334579"/>
                <a:ext cx="476251"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5" name="Straight Connector 884"/>
              <p:cNvCxnSpPr/>
              <p:nvPr/>
            </p:nvCxnSpPr>
            <p:spPr>
              <a:xfrm rot="5400000" flipH="1" flipV="1">
                <a:off x="8382452" y="6305097"/>
                <a:ext cx="208643"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6" name="Straight Connector 885"/>
              <p:cNvCxnSpPr/>
              <p:nvPr/>
            </p:nvCxnSpPr>
            <p:spPr>
              <a:xfrm rot="5400000" flipH="1" flipV="1">
                <a:off x="8639626" y="6371772"/>
                <a:ext cx="113393" cy="19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7" name="Straight Connector 886"/>
              <p:cNvCxnSpPr/>
              <p:nvPr/>
            </p:nvCxnSpPr>
            <p:spPr>
              <a:xfrm rot="16200000" flipV="1">
                <a:off x="8667520" y="6362928"/>
                <a:ext cx="133805"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8" name="Straight Connector 887"/>
              <p:cNvCxnSpPr/>
              <p:nvPr/>
            </p:nvCxnSpPr>
            <p:spPr>
              <a:xfrm rot="5400000" flipH="1" flipV="1">
                <a:off x="8715826" y="6380844"/>
                <a:ext cx="113393" cy="19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9" name="Straight Connector 888"/>
              <p:cNvCxnSpPr/>
              <p:nvPr/>
            </p:nvCxnSpPr>
            <p:spPr>
              <a:xfrm rot="16200000" flipV="1">
                <a:off x="8743720" y="6372000"/>
                <a:ext cx="133805"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0" name="Straight Connector 889"/>
              <p:cNvCxnSpPr/>
              <p:nvPr/>
            </p:nvCxnSpPr>
            <p:spPr>
              <a:xfrm rot="16200000" flipV="1">
                <a:off x="8729661" y="6439355"/>
                <a:ext cx="381001" cy="381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1" name="Straight Connector 890"/>
              <p:cNvCxnSpPr/>
              <p:nvPr/>
            </p:nvCxnSpPr>
            <p:spPr>
              <a:xfrm rot="5400000" flipH="1" flipV="1">
                <a:off x="8730794" y="6372000"/>
                <a:ext cx="473983"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2" name="Straight Connector 891"/>
              <p:cNvCxnSpPr/>
              <p:nvPr/>
            </p:nvCxnSpPr>
            <p:spPr>
              <a:xfrm rot="5400000" flipH="1" flipV="1">
                <a:off x="8768214" y="6343651"/>
                <a:ext cx="208643"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3" name="Straight Connector 892"/>
              <p:cNvCxnSpPr/>
              <p:nvPr/>
            </p:nvCxnSpPr>
            <p:spPr>
              <a:xfrm rot="16200000" flipV="1">
                <a:off x="8830126" y="6343651"/>
                <a:ext cx="399144"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4" name="Straight Connector 893"/>
              <p:cNvCxnSpPr/>
              <p:nvPr/>
            </p:nvCxnSpPr>
            <p:spPr>
              <a:xfrm rot="5400000" flipH="1" flipV="1">
                <a:off x="7806189" y="6347959"/>
                <a:ext cx="256269" cy="19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5" name="Straight Connector 894"/>
              <p:cNvCxnSpPr/>
              <p:nvPr/>
            </p:nvCxnSpPr>
            <p:spPr>
              <a:xfrm rot="16200000" flipV="1">
                <a:off x="7857896" y="6315302"/>
                <a:ext cx="229055"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6" name="Straight Connector 895"/>
              <p:cNvCxnSpPr/>
              <p:nvPr/>
            </p:nvCxnSpPr>
            <p:spPr>
              <a:xfrm rot="5400000" flipH="1" flipV="1">
                <a:off x="7828867" y="6229123"/>
                <a:ext cx="401413"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897" name="Rectangle 896"/>
          <p:cNvSpPr/>
          <p:nvPr/>
        </p:nvSpPr>
        <p:spPr>
          <a:xfrm>
            <a:off x="1371600" y="1600200"/>
            <a:ext cx="1257300" cy="514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10 MHz</a:t>
            </a:r>
          </a:p>
        </p:txBody>
      </p:sp>
      <p:grpSp>
        <p:nvGrpSpPr>
          <p:cNvPr id="8" name="Group 1163"/>
          <p:cNvGrpSpPr>
            <a:grpSpLocks/>
          </p:cNvGrpSpPr>
          <p:nvPr/>
        </p:nvGrpSpPr>
        <p:grpSpPr bwMode="auto">
          <a:xfrm>
            <a:off x="4343400" y="4457700"/>
            <a:ext cx="3886200" cy="1009650"/>
            <a:chOff x="5257800" y="5086350"/>
            <a:chExt cx="3886200" cy="1009651"/>
          </a:xfrm>
        </p:grpSpPr>
        <p:grpSp>
          <p:nvGrpSpPr>
            <p:cNvPr id="134341" name="Group 965"/>
            <p:cNvGrpSpPr>
              <a:grpSpLocks/>
            </p:cNvGrpSpPr>
            <p:nvPr/>
          </p:nvGrpSpPr>
          <p:grpSpPr bwMode="auto">
            <a:xfrm>
              <a:off x="5257800" y="5143500"/>
              <a:ext cx="3886200" cy="952501"/>
              <a:chOff x="4000500" y="3600449"/>
              <a:chExt cx="3886200" cy="952501"/>
            </a:xfrm>
          </p:grpSpPr>
          <p:cxnSp>
            <p:nvCxnSpPr>
              <p:cNvPr id="899" name="Straight Connector 898"/>
              <p:cNvCxnSpPr/>
              <p:nvPr/>
            </p:nvCxnSpPr>
            <p:spPr>
              <a:xfrm rot="16200000" flipH="1">
                <a:off x="3994150" y="4302125"/>
                <a:ext cx="76200" cy="63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0" name="Straight Connector 899"/>
              <p:cNvCxnSpPr/>
              <p:nvPr/>
            </p:nvCxnSpPr>
            <p:spPr>
              <a:xfrm rot="5400000" flipH="1" flipV="1">
                <a:off x="4006056" y="4237832"/>
                <a:ext cx="179387" cy="63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1" name="Straight Connector 900"/>
              <p:cNvCxnSpPr/>
              <p:nvPr/>
            </p:nvCxnSpPr>
            <p:spPr>
              <a:xfrm rot="16200000" flipV="1">
                <a:off x="4023519" y="4283869"/>
                <a:ext cx="269875" cy="619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2" name="Straight Connector 901"/>
              <p:cNvCxnSpPr/>
              <p:nvPr/>
            </p:nvCxnSpPr>
            <p:spPr>
              <a:xfrm rot="5400000" flipH="1" flipV="1">
                <a:off x="4033044" y="4258469"/>
                <a:ext cx="334963" cy="222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3" name="Straight Connector 902"/>
              <p:cNvCxnSpPr/>
              <p:nvPr/>
            </p:nvCxnSpPr>
            <p:spPr>
              <a:xfrm rot="16200000" flipV="1">
                <a:off x="4095751" y="4217987"/>
                <a:ext cx="400050" cy="1682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4" name="Straight Connector 903"/>
              <p:cNvCxnSpPr/>
              <p:nvPr/>
            </p:nvCxnSpPr>
            <p:spPr>
              <a:xfrm rot="5400000" flipH="1" flipV="1">
                <a:off x="4264819" y="4372769"/>
                <a:ext cx="230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5" name="Straight Connector 904"/>
              <p:cNvCxnSpPr/>
              <p:nvPr/>
            </p:nvCxnSpPr>
            <p:spPr>
              <a:xfrm rot="16200000" flipV="1">
                <a:off x="4271963" y="4365625"/>
                <a:ext cx="257175" cy="412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6" name="Straight Connector 905"/>
              <p:cNvCxnSpPr/>
              <p:nvPr/>
            </p:nvCxnSpPr>
            <p:spPr>
              <a:xfrm rot="5400000" flipH="1" flipV="1">
                <a:off x="4313238" y="4310063"/>
                <a:ext cx="322262" cy="619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7" name="Straight Connector 906"/>
              <p:cNvCxnSpPr/>
              <p:nvPr/>
            </p:nvCxnSpPr>
            <p:spPr>
              <a:xfrm rot="16200000" flipV="1">
                <a:off x="4460081" y="4225132"/>
                <a:ext cx="153987" cy="63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8" name="Straight Connector 907"/>
              <p:cNvCxnSpPr/>
              <p:nvPr/>
            </p:nvCxnSpPr>
            <p:spPr>
              <a:xfrm rot="16200000" flipH="1">
                <a:off x="4562475" y="4302125"/>
                <a:ext cx="76200" cy="63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9" name="Straight Connector 908"/>
              <p:cNvCxnSpPr/>
              <p:nvPr/>
            </p:nvCxnSpPr>
            <p:spPr>
              <a:xfrm rot="5400000" flipH="1" flipV="1">
                <a:off x="4574381" y="4237832"/>
                <a:ext cx="179387" cy="63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0" name="Straight Connector 909"/>
              <p:cNvCxnSpPr/>
              <p:nvPr/>
            </p:nvCxnSpPr>
            <p:spPr>
              <a:xfrm rot="16200000" flipV="1">
                <a:off x="4592637" y="4283076"/>
                <a:ext cx="269875" cy="63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1" name="Straight Connector 910"/>
              <p:cNvCxnSpPr/>
              <p:nvPr/>
            </p:nvCxnSpPr>
            <p:spPr>
              <a:xfrm rot="5400000" flipH="1" flipV="1">
                <a:off x="4700588" y="4316412"/>
                <a:ext cx="179388" cy="619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2" name="Straight Connector 911"/>
              <p:cNvCxnSpPr/>
              <p:nvPr/>
            </p:nvCxnSpPr>
            <p:spPr>
              <a:xfrm rot="16200000" flipV="1">
                <a:off x="5051425" y="4300538"/>
                <a:ext cx="225425" cy="73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3" name="Straight Connector 912"/>
              <p:cNvCxnSpPr/>
              <p:nvPr/>
            </p:nvCxnSpPr>
            <p:spPr>
              <a:xfrm rot="16200000" flipV="1">
                <a:off x="4788694" y="4290219"/>
                <a:ext cx="192088" cy="127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4" name="Straight Connector 913"/>
              <p:cNvCxnSpPr/>
              <p:nvPr/>
            </p:nvCxnSpPr>
            <p:spPr>
              <a:xfrm rot="16200000" flipV="1">
                <a:off x="4903788" y="4403725"/>
                <a:ext cx="257175" cy="412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5" name="Straight Connector 914"/>
              <p:cNvCxnSpPr/>
              <p:nvPr/>
            </p:nvCxnSpPr>
            <p:spPr>
              <a:xfrm rot="5400000" flipH="1" flipV="1">
                <a:off x="4923632" y="4353719"/>
                <a:ext cx="322262" cy="63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6" name="Straight Connector 915"/>
              <p:cNvCxnSpPr/>
              <p:nvPr/>
            </p:nvCxnSpPr>
            <p:spPr>
              <a:xfrm rot="5400000" flipH="1" flipV="1">
                <a:off x="4909344" y="4334669"/>
                <a:ext cx="141288" cy="63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7" name="Straight Connector 916"/>
              <p:cNvCxnSpPr/>
              <p:nvPr/>
            </p:nvCxnSpPr>
            <p:spPr>
              <a:xfrm rot="5400000" flipH="1" flipV="1">
                <a:off x="5191125" y="4343400"/>
                <a:ext cx="103188" cy="841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8" name="Straight Connector 917"/>
              <p:cNvCxnSpPr/>
              <p:nvPr/>
            </p:nvCxnSpPr>
            <p:spPr>
              <a:xfrm rot="16200000" flipV="1">
                <a:off x="5250656" y="4347369"/>
                <a:ext cx="90488" cy="63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9" name="Straight Connector 918"/>
              <p:cNvCxnSpPr/>
              <p:nvPr/>
            </p:nvCxnSpPr>
            <p:spPr>
              <a:xfrm rot="5400000" flipH="1" flipV="1">
                <a:off x="5299075" y="4362450"/>
                <a:ext cx="77788" cy="20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0" name="Straight Connector 919"/>
              <p:cNvCxnSpPr/>
              <p:nvPr/>
            </p:nvCxnSpPr>
            <p:spPr>
              <a:xfrm rot="16200000" flipV="1">
                <a:off x="5324475" y="4357688"/>
                <a:ext cx="153988" cy="1063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1" name="Straight Connector 920"/>
              <p:cNvCxnSpPr/>
              <p:nvPr/>
            </p:nvCxnSpPr>
            <p:spPr>
              <a:xfrm rot="5400000" flipH="1" flipV="1">
                <a:off x="5426869" y="4439444"/>
                <a:ext cx="76200" cy="206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2" name="Straight Connector 921"/>
              <p:cNvCxnSpPr/>
              <p:nvPr/>
            </p:nvCxnSpPr>
            <p:spPr>
              <a:xfrm rot="16200000" flipV="1">
                <a:off x="5461794" y="4425157"/>
                <a:ext cx="90487" cy="63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3" name="Straight Connector 922"/>
              <p:cNvCxnSpPr/>
              <p:nvPr/>
            </p:nvCxnSpPr>
            <p:spPr>
              <a:xfrm rot="5400000" flipH="1" flipV="1">
                <a:off x="5510213" y="4446588"/>
                <a:ext cx="77787" cy="206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4" name="Straight Connector 923"/>
              <p:cNvCxnSpPr/>
              <p:nvPr/>
            </p:nvCxnSpPr>
            <p:spPr>
              <a:xfrm rot="5400000" flipH="1" flipV="1">
                <a:off x="5244307" y="3988592"/>
                <a:ext cx="914401" cy="13811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25" name="Straight Connector 924"/>
              <p:cNvCxnSpPr/>
              <p:nvPr/>
            </p:nvCxnSpPr>
            <p:spPr>
              <a:xfrm rot="16200000" flipV="1">
                <a:off x="5545931" y="4431507"/>
                <a:ext cx="90487" cy="635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26" name="Straight Connector 925"/>
              <p:cNvCxnSpPr/>
              <p:nvPr/>
            </p:nvCxnSpPr>
            <p:spPr>
              <a:xfrm rot="16200000" flipV="1">
                <a:off x="5453856" y="3955256"/>
                <a:ext cx="695326" cy="61912"/>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27" name="Straight Connector 926"/>
              <p:cNvCxnSpPr/>
              <p:nvPr/>
            </p:nvCxnSpPr>
            <p:spPr>
              <a:xfrm rot="5400000" flipH="1" flipV="1">
                <a:off x="5465762" y="3967162"/>
                <a:ext cx="733426"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28" name="Straight Connector 927"/>
              <p:cNvCxnSpPr/>
              <p:nvPr/>
            </p:nvCxnSpPr>
            <p:spPr>
              <a:xfrm rot="16200000" flipV="1">
                <a:off x="5477668" y="3993356"/>
                <a:ext cx="773114" cy="635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29" name="Straight Connector 928"/>
              <p:cNvCxnSpPr/>
              <p:nvPr/>
            </p:nvCxnSpPr>
            <p:spPr>
              <a:xfrm rot="5400000" flipH="1" flipV="1">
                <a:off x="5618956" y="4031456"/>
                <a:ext cx="617538" cy="635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30" name="Straight Connector 929"/>
              <p:cNvCxnSpPr/>
              <p:nvPr/>
            </p:nvCxnSpPr>
            <p:spPr>
              <a:xfrm rot="16200000" flipV="1">
                <a:off x="5682456" y="4071144"/>
                <a:ext cx="617539" cy="635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31" name="Straight Connector 930"/>
              <p:cNvCxnSpPr/>
              <p:nvPr/>
            </p:nvCxnSpPr>
            <p:spPr>
              <a:xfrm rot="5400000" flipH="1" flipV="1">
                <a:off x="5688012" y="4013200"/>
                <a:ext cx="733426" cy="635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32" name="Straight Connector 931"/>
              <p:cNvCxnSpPr/>
              <p:nvPr/>
            </p:nvCxnSpPr>
            <p:spPr>
              <a:xfrm rot="16200000" flipV="1">
                <a:off x="6021388" y="3743324"/>
                <a:ext cx="192087" cy="6191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33" name="Straight Connector 932"/>
              <p:cNvCxnSpPr/>
              <p:nvPr/>
            </p:nvCxnSpPr>
            <p:spPr>
              <a:xfrm rot="16200000" flipV="1">
                <a:off x="6134100" y="3884612"/>
                <a:ext cx="155575" cy="1270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34" name="Straight Connector 933"/>
              <p:cNvCxnSpPr/>
              <p:nvPr/>
            </p:nvCxnSpPr>
            <p:spPr>
              <a:xfrm rot="5400000" flipH="1" flipV="1">
                <a:off x="6209506" y="3942556"/>
                <a:ext cx="142875" cy="11112"/>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35" name="Straight Connector 934"/>
              <p:cNvCxnSpPr/>
              <p:nvPr/>
            </p:nvCxnSpPr>
            <p:spPr>
              <a:xfrm rot="16200000" flipV="1">
                <a:off x="6176962" y="3979862"/>
                <a:ext cx="271463" cy="5238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36" name="Straight Connector 935"/>
              <p:cNvCxnSpPr/>
              <p:nvPr/>
            </p:nvCxnSpPr>
            <p:spPr>
              <a:xfrm rot="5400000" flipH="1" flipV="1">
                <a:off x="6203156" y="4006056"/>
                <a:ext cx="271463"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37" name="Straight Connector 936"/>
              <p:cNvCxnSpPr/>
              <p:nvPr/>
            </p:nvCxnSpPr>
            <p:spPr>
              <a:xfrm rot="16200000" flipV="1">
                <a:off x="6292850" y="3916362"/>
                <a:ext cx="155575" cy="635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38" name="Straight Connector 937"/>
              <p:cNvCxnSpPr/>
              <p:nvPr/>
            </p:nvCxnSpPr>
            <p:spPr>
              <a:xfrm rot="5400000" flipH="1" flipV="1">
                <a:off x="6297613" y="3859212"/>
                <a:ext cx="271462" cy="61912"/>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39" name="Straight Connector 938"/>
              <p:cNvCxnSpPr/>
              <p:nvPr/>
            </p:nvCxnSpPr>
            <p:spPr>
              <a:xfrm rot="16200000" flipV="1">
                <a:off x="6206331" y="4012406"/>
                <a:ext cx="579438" cy="635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40" name="Straight Connector 939"/>
              <p:cNvCxnSpPr/>
              <p:nvPr/>
            </p:nvCxnSpPr>
            <p:spPr>
              <a:xfrm rot="5400000" flipH="1" flipV="1">
                <a:off x="6334125" y="4064000"/>
                <a:ext cx="450850" cy="635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41" name="Straight Connector 940"/>
              <p:cNvCxnSpPr/>
              <p:nvPr/>
            </p:nvCxnSpPr>
            <p:spPr>
              <a:xfrm rot="5400000">
                <a:off x="6507162" y="3722687"/>
                <a:ext cx="231775" cy="635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42" name="Straight Connector 941"/>
              <p:cNvCxnSpPr/>
              <p:nvPr/>
            </p:nvCxnSpPr>
            <p:spPr>
              <a:xfrm rot="16200000" flipH="1">
                <a:off x="6261893" y="4031456"/>
                <a:ext cx="849314" cy="635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43" name="Straight Connector 942"/>
              <p:cNvCxnSpPr/>
              <p:nvPr/>
            </p:nvCxnSpPr>
            <p:spPr>
              <a:xfrm rot="5400000" flipH="1" flipV="1">
                <a:off x="6588919" y="4283869"/>
                <a:ext cx="320675" cy="6191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44" name="Straight Connector 943"/>
              <p:cNvCxnSpPr/>
              <p:nvPr/>
            </p:nvCxnSpPr>
            <p:spPr>
              <a:xfrm rot="16200000" flipV="1">
                <a:off x="6734969" y="4199732"/>
                <a:ext cx="153987" cy="63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5" name="Straight Connector 944"/>
              <p:cNvCxnSpPr/>
              <p:nvPr/>
            </p:nvCxnSpPr>
            <p:spPr>
              <a:xfrm rot="16200000" flipH="1">
                <a:off x="6837363" y="4276725"/>
                <a:ext cx="76200" cy="63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6" name="Straight Connector 945"/>
              <p:cNvCxnSpPr/>
              <p:nvPr/>
            </p:nvCxnSpPr>
            <p:spPr>
              <a:xfrm rot="5400000" flipH="1" flipV="1">
                <a:off x="6849269" y="4212432"/>
                <a:ext cx="179387" cy="63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7" name="Straight Connector 946"/>
              <p:cNvCxnSpPr/>
              <p:nvPr/>
            </p:nvCxnSpPr>
            <p:spPr>
              <a:xfrm rot="16200000" flipV="1">
                <a:off x="6867525" y="4257676"/>
                <a:ext cx="269875" cy="63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8" name="Straight Connector 947"/>
              <p:cNvCxnSpPr/>
              <p:nvPr/>
            </p:nvCxnSpPr>
            <p:spPr>
              <a:xfrm rot="5400000" flipH="1" flipV="1">
                <a:off x="6974681" y="4290220"/>
                <a:ext cx="180975" cy="619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9" name="Straight Connector 948"/>
              <p:cNvCxnSpPr/>
              <p:nvPr/>
            </p:nvCxnSpPr>
            <p:spPr>
              <a:xfrm rot="16200000" flipV="1">
                <a:off x="7326313" y="4275138"/>
                <a:ext cx="225425" cy="73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0" name="Straight Connector 949"/>
              <p:cNvCxnSpPr/>
              <p:nvPr/>
            </p:nvCxnSpPr>
            <p:spPr>
              <a:xfrm rot="16200000" flipV="1">
                <a:off x="7062787" y="4264026"/>
                <a:ext cx="193675" cy="127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1" name="Straight Connector 950"/>
              <p:cNvCxnSpPr/>
              <p:nvPr/>
            </p:nvCxnSpPr>
            <p:spPr>
              <a:xfrm rot="16200000" flipV="1">
                <a:off x="7178675" y="4378325"/>
                <a:ext cx="257175" cy="412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2" name="Straight Connector 951"/>
              <p:cNvCxnSpPr/>
              <p:nvPr/>
            </p:nvCxnSpPr>
            <p:spPr>
              <a:xfrm rot="5400000" flipH="1" flipV="1">
                <a:off x="7198519" y="4328319"/>
                <a:ext cx="322262" cy="63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3" name="Straight Connector 952"/>
              <p:cNvCxnSpPr/>
              <p:nvPr/>
            </p:nvCxnSpPr>
            <p:spPr>
              <a:xfrm rot="5400000" flipH="1" flipV="1">
                <a:off x="7184231" y="4309269"/>
                <a:ext cx="141288" cy="63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4" name="Straight Connector 953"/>
              <p:cNvCxnSpPr/>
              <p:nvPr/>
            </p:nvCxnSpPr>
            <p:spPr>
              <a:xfrm rot="5400000" flipH="1" flipV="1">
                <a:off x="7447757" y="4361656"/>
                <a:ext cx="77788" cy="222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5" name="Straight Connector 954"/>
              <p:cNvCxnSpPr/>
              <p:nvPr/>
            </p:nvCxnSpPr>
            <p:spPr>
              <a:xfrm rot="16200000" flipV="1">
                <a:off x="7483475" y="4348163"/>
                <a:ext cx="90488" cy="619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6" name="Straight Connector 955"/>
              <p:cNvCxnSpPr/>
              <p:nvPr/>
            </p:nvCxnSpPr>
            <p:spPr>
              <a:xfrm rot="5400000" flipH="1" flipV="1">
                <a:off x="7531894" y="4368006"/>
                <a:ext cx="77788" cy="222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7" name="Straight Connector 956"/>
              <p:cNvCxnSpPr/>
              <p:nvPr/>
            </p:nvCxnSpPr>
            <p:spPr>
              <a:xfrm rot="16200000" flipV="1">
                <a:off x="7567613" y="4354512"/>
                <a:ext cx="90488" cy="619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8" name="Straight Connector 957"/>
              <p:cNvCxnSpPr/>
              <p:nvPr/>
            </p:nvCxnSpPr>
            <p:spPr>
              <a:xfrm rot="16200000" flipV="1">
                <a:off x="7605713" y="4403725"/>
                <a:ext cx="257175" cy="412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9" name="Straight Connector 958"/>
              <p:cNvCxnSpPr/>
              <p:nvPr/>
            </p:nvCxnSpPr>
            <p:spPr>
              <a:xfrm rot="5400000" flipH="1" flipV="1">
                <a:off x="7625557" y="4353719"/>
                <a:ext cx="322262" cy="63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0" name="Straight Connector 959"/>
              <p:cNvCxnSpPr/>
              <p:nvPr/>
            </p:nvCxnSpPr>
            <p:spPr>
              <a:xfrm rot="5400000" flipH="1" flipV="1">
                <a:off x="7611269" y="4334669"/>
                <a:ext cx="141288" cy="63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1" name="Straight Connector 960"/>
              <p:cNvCxnSpPr/>
              <p:nvPr/>
            </p:nvCxnSpPr>
            <p:spPr>
              <a:xfrm rot="16200000" flipV="1">
                <a:off x="7719219" y="4334669"/>
                <a:ext cx="271462" cy="635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62" name="Straight Arrow Connector 961"/>
            <p:cNvCxnSpPr/>
            <p:nvPr/>
          </p:nvCxnSpPr>
          <p:spPr>
            <a:xfrm>
              <a:off x="6800850" y="5086350"/>
              <a:ext cx="1200150" cy="1588"/>
            </a:xfrm>
            <a:prstGeom prst="straightConnector1">
              <a:avLst/>
            </a:prstGeom>
            <a:ln w="25400">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967" name="Rectangle 966"/>
          <p:cNvSpPr/>
          <p:nvPr/>
        </p:nvSpPr>
        <p:spPr>
          <a:xfrm>
            <a:off x="1371600" y="1600200"/>
            <a:ext cx="1257300" cy="51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t>5 MHz</a:t>
            </a:r>
          </a:p>
        </p:txBody>
      </p:sp>
      <p:grpSp>
        <p:nvGrpSpPr>
          <p:cNvPr id="10" name="Group 1160"/>
          <p:cNvGrpSpPr>
            <a:grpSpLocks/>
          </p:cNvGrpSpPr>
          <p:nvPr/>
        </p:nvGrpSpPr>
        <p:grpSpPr bwMode="auto">
          <a:xfrm>
            <a:off x="4343400" y="4400550"/>
            <a:ext cx="4143375" cy="1085850"/>
            <a:chOff x="4743450" y="3257550"/>
            <a:chExt cx="4143373" cy="1085850"/>
          </a:xfrm>
        </p:grpSpPr>
        <p:grpSp>
          <p:nvGrpSpPr>
            <p:cNvPr id="134263" name="Group 1047"/>
            <p:cNvGrpSpPr>
              <a:grpSpLocks/>
            </p:cNvGrpSpPr>
            <p:nvPr/>
          </p:nvGrpSpPr>
          <p:grpSpPr bwMode="auto">
            <a:xfrm>
              <a:off x="4743450" y="3314700"/>
              <a:ext cx="4143373" cy="1028700"/>
              <a:chOff x="4743450" y="4457699"/>
              <a:chExt cx="4143373" cy="1028700"/>
            </a:xfrm>
          </p:grpSpPr>
          <p:cxnSp>
            <p:nvCxnSpPr>
              <p:cNvPr id="969" name="Straight Connector 968"/>
              <p:cNvCxnSpPr/>
              <p:nvPr/>
            </p:nvCxnSpPr>
            <p:spPr>
              <a:xfrm rot="16200000" flipH="1">
                <a:off x="4730750" y="5221287"/>
                <a:ext cx="82550"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0" name="Straight Connector 969"/>
              <p:cNvCxnSpPr/>
              <p:nvPr/>
            </p:nvCxnSpPr>
            <p:spPr>
              <a:xfrm rot="5400000" flipH="1" flipV="1">
                <a:off x="4731543" y="5152231"/>
                <a:ext cx="195263"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1" name="Straight Connector 970"/>
              <p:cNvCxnSpPr/>
              <p:nvPr/>
            </p:nvCxnSpPr>
            <p:spPr>
              <a:xfrm rot="16200000" flipV="1">
                <a:off x="4740275" y="5200649"/>
                <a:ext cx="292100"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2" name="Straight Connector 971"/>
              <p:cNvCxnSpPr/>
              <p:nvPr/>
            </p:nvCxnSpPr>
            <p:spPr>
              <a:xfrm rot="5400000" flipH="1" flipV="1">
                <a:off x="4744243" y="5171281"/>
                <a:ext cx="360363" cy="19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3" name="Straight Connector 972"/>
              <p:cNvCxnSpPr/>
              <p:nvPr/>
            </p:nvCxnSpPr>
            <p:spPr>
              <a:xfrm rot="16200000" flipV="1">
                <a:off x="4795043" y="5139531"/>
                <a:ext cx="430213" cy="152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4" name="Straight Connector 973"/>
              <p:cNvCxnSpPr/>
              <p:nvPr/>
            </p:nvCxnSpPr>
            <p:spPr>
              <a:xfrm rot="5400000" flipH="1" flipV="1">
                <a:off x="4961731" y="5291931"/>
                <a:ext cx="24923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5" name="Straight Connector 974"/>
              <p:cNvCxnSpPr/>
              <p:nvPr/>
            </p:nvCxnSpPr>
            <p:spPr>
              <a:xfrm rot="16200000" flipV="1">
                <a:off x="4966494" y="5287168"/>
                <a:ext cx="277812" cy="381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6" name="Straight Connector 975"/>
              <p:cNvCxnSpPr/>
              <p:nvPr/>
            </p:nvCxnSpPr>
            <p:spPr>
              <a:xfrm rot="5400000" flipH="1" flipV="1">
                <a:off x="4998243" y="5228431"/>
                <a:ext cx="347663"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7" name="Straight Connector 976"/>
              <p:cNvCxnSpPr/>
              <p:nvPr/>
            </p:nvCxnSpPr>
            <p:spPr>
              <a:xfrm rot="16200000" flipV="1">
                <a:off x="5145881" y="5137943"/>
                <a:ext cx="166688"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8" name="Straight Connector 977"/>
              <p:cNvCxnSpPr/>
              <p:nvPr/>
            </p:nvCxnSpPr>
            <p:spPr>
              <a:xfrm rot="16200000" flipH="1">
                <a:off x="5245100" y="5221287"/>
                <a:ext cx="82550"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9" name="Straight Connector 978"/>
              <p:cNvCxnSpPr/>
              <p:nvPr/>
            </p:nvCxnSpPr>
            <p:spPr>
              <a:xfrm rot="5400000" flipH="1" flipV="1">
                <a:off x="5245893" y="5152231"/>
                <a:ext cx="195263"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0" name="Straight Connector 979"/>
              <p:cNvCxnSpPr/>
              <p:nvPr/>
            </p:nvCxnSpPr>
            <p:spPr>
              <a:xfrm rot="16200000" flipV="1">
                <a:off x="5254625" y="5200649"/>
                <a:ext cx="292100"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1" name="Straight Connector 980"/>
              <p:cNvCxnSpPr/>
              <p:nvPr/>
            </p:nvCxnSpPr>
            <p:spPr>
              <a:xfrm rot="5400000" flipH="1" flipV="1">
                <a:off x="5360987" y="5235575"/>
                <a:ext cx="193675"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2" name="Straight Connector 981"/>
              <p:cNvCxnSpPr/>
              <p:nvPr/>
            </p:nvCxnSpPr>
            <p:spPr>
              <a:xfrm rot="16200000" flipV="1">
                <a:off x="5674518" y="5220493"/>
                <a:ext cx="242887" cy="666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3" name="Straight Connector 982"/>
              <p:cNvCxnSpPr/>
              <p:nvPr/>
            </p:nvCxnSpPr>
            <p:spPr>
              <a:xfrm rot="16200000" flipV="1">
                <a:off x="5439569" y="5214143"/>
                <a:ext cx="207962"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4" name="Straight Connector 983"/>
              <p:cNvCxnSpPr/>
              <p:nvPr/>
            </p:nvCxnSpPr>
            <p:spPr>
              <a:xfrm rot="16200000" flipV="1">
                <a:off x="5537994" y="5328443"/>
                <a:ext cx="277812" cy="381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5" name="Straight Connector 984"/>
              <p:cNvCxnSpPr/>
              <p:nvPr/>
            </p:nvCxnSpPr>
            <p:spPr>
              <a:xfrm rot="5400000" flipH="1" flipV="1">
                <a:off x="5550694" y="5277643"/>
                <a:ext cx="347662"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6" name="Straight Connector 985"/>
              <p:cNvCxnSpPr/>
              <p:nvPr/>
            </p:nvCxnSpPr>
            <p:spPr>
              <a:xfrm rot="5400000" flipH="1" flipV="1">
                <a:off x="5553075" y="5256212"/>
                <a:ext cx="152400"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7" name="Straight Connector 986"/>
              <p:cNvCxnSpPr/>
              <p:nvPr/>
            </p:nvCxnSpPr>
            <p:spPr>
              <a:xfrm rot="5400000" flipH="1" flipV="1">
                <a:off x="5811836" y="5267325"/>
                <a:ext cx="111125"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8" name="Straight Connector 987"/>
              <p:cNvCxnSpPr/>
              <p:nvPr/>
            </p:nvCxnSpPr>
            <p:spPr>
              <a:xfrm rot="16200000" flipV="1">
                <a:off x="5866605" y="5269706"/>
                <a:ext cx="96837"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9" name="Straight Connector 988"/>
              <p:cNvCxnSpPr/>
              <p:nvPr/>
            </p:nvCxnSpPr>
            <p:spPr>
              <a:xfrm rot="5400000" flipH="1" flipV="1">
                <a:off x="5911055" y="5282406"/>
                <a:ext cx="84137" cy="19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0" name="Straight Connector 989"/>
              <p:cNvCxnSpPr/>
              <p:nvPr/>
            </p:nvCxnSpPr>
            <p:spPr>
              <a:xfrm rot="16200000" flipV="1">
                <a:off x="5926930" y="5285581"/>
                <a:ext cx="166687" cy="952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1" name="Straight Connector 990"/>
              <p:cNvCxnSpPr/>
              <p:nvPr/>
            </p:nvCxnSpPr>
            <p:spPr>
              <a:xfrm rot="5400000" flipH="1" flipV="1">
                <a:off x="6026149" y="5365749"/>
                <a:ext cx="82550" cy="19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2" name="Straight Connector 991"/>
              <p:cNvCxnSpPr/>
              <p:nvPr/>
            </p:nvCxnSpPr>
            <p:spPr>
              <a:xfrm rot="16200000" flipV="1">
                <a:off x="6057105" y="5353843"/>
                <a:ext cx="96838"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3" name="Straight Connector 992"/>
              <p:cNvCxnSpPr/>
              <p:nvPr/>
            </p:nvCxnSpPr>
            <p:spPr>
              <a:xfrm rot="5400000" flipH="1" flipV="1">
                <a:off x="6101555" y="5372893"/>
                <a:ext cx="84138" cy="19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4" name="Straight Connector 993"/>
              <p:cNvCxnSpPr/>
              <p:nvPr/>
            </p:nvCxnSpPr>
            <p:spPr>
              <a:xfrm rot="5400000" flipH="1" flipV="1">
                <a:off x="5788024" y="4889499"/>
                <a:ext cx="987425" cy="12382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95" name="Straight Connector 994"/>
              <p:cNvCxnSpPr/>
              <p:nvPr/>
            </p:nvCxnSpPr>
            <p:spPr>
              <a:xfrm rot="16200000" flipV="1">
                <a:off x="6133305" y="5360193"/>
                <a:ext cx="96838"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6" name="Straight Connector 995"/>
              <p:cNvCxnSpPr/>
              <p:nvPr/>
            </p:nvCxnSpPr>
            <p:spPr>
              <a:xfrm rot="16200000" flipV="1">
                <a:off x="5996780" y="4845843"/>
                <a:ext cx="750888" cy="571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97" name="Straight Connector 996"/>
              <p:cNvCxnSpPr/>
              <p:nvPr/>
            </p:nvCxnSpPr>
            <p:spPr>
              <a:xfrm rot="5400000" flipH="1" flipV="1">
                <a:off x="6004717" y="4853781"/>
                <a:ext cx="79216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98" name="Straight Connector 997"/>
              <p:cNvCxnSpPr/>
              <p:nvPr/>
            </p:nvCxnSpPr>
            <p:spPr>
              <a:xfrm rot="16200000" flipV="1">
                <a:off x="6011861" y="4887912"/>
                <a:ext cx="835025" cy="571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99" name="Straight Connector 998"/>
              <p:cNvCxnSpPr/>
              <p:nvPr/>
            </p:nvCxnSpPr>
            <p:spPr>
              <a:xfrm rot="5400000" flipH="1" flipV="1">
                <a:off x="6153149" y="4929187"/>
                <a:ext cx="666750" cy="571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00" name="Straight Connector 999"/>
              <p:cNvCxnSpPr/>
              <p:nvPr/>
            </p:nvCxnSpPr>
            <p:spPr>
              <a:xfrm rot="16200000" flipV="1">
                <a:off x="6209505" y="4971256"/>
                <a:ext cx="668337" cy="571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01" name="Straight Connector 1000"/>
              <p:cNvCxnSpPr/>
              <p:nvPr/>
            </p:nvCxnSpPr>
            <p:spPr>
              <a:xfrm rot="5400000" flipH="1" flipV="1">
                <a:off x="6204743" y="4909343"/>
                <a:ext cx="792162" cy="571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02" name="Straight Connector 1001"/>
              <p:cNvCxnSpPr/>
              <p:nvPr/>
            </p:nvCxnSpPr>
            <p:spPr>
              <a:xfrm rot="16200000" flipV="1">
                <a:off x="6553993" y="4617243"/>
                <a:ext cx="207962" cy="571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03" name="Straight Connector 1002"/>
              <p:cNvCxnSpPr/>
              <p:nvPr/>
            </p:nvCxnSpPr>
            <p:spPr>
              <a:xfrm rot="16200000" flipV="1">
                <a:off x="6660355" y="4775993"/>
                <a:ext cx="166688" cy="1143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04" name="Straight Connector 1003"/>
              <p:cNvCxnSpPr/>
              <p:nvPr/>
            </p:nvCxnSpPr>
            <p:spPr>
              <a:xfrm rot="5400000" flipH="1" flipV="1">
                <a:off x="6728618" y="4828380"/>
                <a:ext cx="153988" cy="952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05" name="Straight Connector 1004"/>
              <p:cNvCxnSpPr/>
              <p:nvPr/>
            </p:nvCxnSpPr>
            <p:spPr>
              <a:xfrm rot="16200000" flipV="1">
                <a:off x="6688137" y="4872036"/>
                <a:ext cx="292100" cy="47625"/>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06" name="Straight Connector 1005"/>
              <p:cNvCxnSpPr/>
              <p:nvPr/>
            </p:nvCxnSpPr>
            <p:spPr>
              <a:xfrm rot="5400000" flipH="1" flipV="1">
                <a:off x="6711949" y="4895849"/>
                <a:ext cx="2921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07" name="Straight Connector 1006"/>
              <p:cNvCxnSpPr/>
              <p:nvPr/>
            </p:nvCxnSpPr>
            <p:spPr>
              <a:xfrm rot="16200000" flipV="1">
                <a:off x="6803230" y="4804568"/>
                <a:ext cx="166688" cy="571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08" name="Straight Connector 1007"/>
              <p:cNvCxnSpPr/>
              <p:nvPr/>
            </p:nvCxnSpPr>
            <p:spPr>
              <a:xfrm rot="5400000" flipH="1" flipV="1">
                <a:off x="6797674" y="4741862"/>
                <a:ext cx="292100" cy="571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09" name="Straight Connector 1008"/>
              <p:cNvCxnSpPr/>
              <p:nvPr/>
            </p:nvCxnSpPr>
            <p:spPr>
              <a:xfrm rot="16200000" flipV="1">
                <a:off x="6688136" y="4908550"/>
                <a:ext cx="625475" cy="571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10" name="Straight Connector 1009"/>
              <p:cNvCxnSpPr/>
              <p:nvPr/>
            </p:nvCxnSpPr>
            <p:spPr>
              <a:xfrm rot="5400000" flipH="1" flipV="1">
                <a:off x="6815136" y="4964112"/>
                <a:ext cx="485775" cy="571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11" name="Straight Connector 1010"/>
              <p:cNvCxnSpPr/>
              <p:nvPr/>
            </p:nvCxnSpPr>
            <p:spPr>
              <a:xfrm rot="5400000">
                <a:off x="6989761" y="4595812"/>
                <a:ext cx="250825" cy="571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12" name="Straight Connector 1011"/>
              <p:cNvCxnSpPr/>
              <p:nvPr/>
            </p:nvCxnSpPr>
            <p:spPr>
              <a:xfrm rot="16200000" flipH="1">
                <a:off x="7466805" y="4971256"/>
                <a:ext cx="668337" cy="571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13" name="Straight Connector 1012"/>
              <p:cNvCxnSpPr/>
              <p:nvPr/>
            </p:nvCxnSpPr>
            <p:spPr>
              <a:xfrm rot="5400000" flipH="1" flipV="1">
                <a:off x="7685085" y="5145087"/>
                <a:ext cx="346075"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4" name="Straight Connector 1013"/>
              <p:cNvCxnSpPr/>
              <p:nvPr/>
            </p:nvCxnSpPr>
            <p:spPr>
              <a:xfrm rot="16200000" flipV="1">
                <a:off x="7831929" y="5055393"/>
                <a:ext cx="166688"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5" name="Straight Connector 1014"/>
              <p:cNvCxnSpPr/>
              <p:nvPr/>
            </p:nvCxnSpPr>
            <p:spPr>
              <a:xfrm rot="16200000" flipH="1">
                <a:off x="7930354" y="5137943"/>
                <a:ext cx="84138"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6" name="Straight Connector 1015"/>
              <p:cNvCxnSpPr/>
              <p:nvPr/>
            </p:nvCxnSpPr>
            <p:spPr>
              <a:xfrm rot="5400000" flipH="1" flipV="1">
                <a:off x="7932735" y="5068887"/>
                <a:ext cx="193675"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7" name="Straight Connector 1016"/>
              <p:cNvCxnSpPr/>
              <p:nvPr/>
            </p:nvCxnSpPr>
            <p:spPr>
              <a:xfrm rot="16200000" flipV="1">
                <a:off x="7941466" y="5117306"/>
                <a:ext cx="290513"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8" name="Straight Connector 1017"/>
              <p:cNvCxnSpPr/>
              <p:nvPr/>
            </p:nvCxnSpPr>
            <p:spPr>
              <a:xfrm rot="5400000" flipH="1" flipV="1">
                <a:off x="8046241" y="5152231"/>
                <a:ext cx="195263"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9" name="Straight Connector 1018"/>
              <p:cNvCxnSpPr/>
              <p:nvPr/>
            </p:nvCxnSpPr>
            <p:spPr>
              <a:xfrm rot="16200000" flipV="1">
                <a:off x="8360567" y="5136355"/>
                <a:ext cx="242888" cy="666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0" name="Straight Connector 1019"/>
              <p:cNvCxnSpPr/>
              <p:nvPr/>
            </p:nvCxnSpPr>
            <p:spPr>
              <a:xfrm rot="16200000" flipV="1">
                <a:off x="8125616" y="5130006"/>
                <a:ext cx="207963" cy="114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1" name="Straight Connector 1020"/>
              <p:cNvCxnSpPr/>
              <p:nvPr/>
            </p:nvCxnSpPr>
            <p:spPr>
              <a:xfrm rot="16200000" flipV="1">
                <a:off x="8224041" y="5244306"/>
                <a:ext cx="277813" cy="381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2" name="Straight Connector 1021"/>
              <p:cNvCxnSpPr/>
              <p:nvPr/>
            </p:nvCxnSpPr>
            <p:spPr>
              <a:xfrm rot="5400000" flipH="1" flipV="1">
                <a:off x="8236741" y="5193506"/>
                <a:ext cx="347663"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3" name="Straight Connector 1022"/>
              <p:cNvCxnSpPr/>
              <p:nvPr/>
            </p:nvCxnSpPr>
            <p:spPr>
              <a:xfrm rot="5400000" flipH="1" flipV="1">
                <a:off x="8238329" y="5172868"/>
                <a:ext cx="153988"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4" name="Straight Connector 1023"/>
              <p:cNvCxnSpPr/>
              <p:nvPr/>
            </p:nvCxnSpPr>
            <p:spPr>
              <a:xfrm rot="5400000" flipH="1" flipV="1">
                <a:off x="8482804" y="5226843"/>
                <a:ext cx="84138" cy="19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5" name="Straight Connector 1024"/>
              <p:cNvCxnSpPr/>
              <p:nvPr/>
            </p:nvCxnSpPr>
            <p:spPr>
              <a:xfrm rot="16200000" flipV="1">
                <a:off x="8514554" y="5214143"/>
                <a:ext cx="96838"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6" name="Straight Connector 1025"/>
              <p:cNvCxnSpPr/>
              <p:nvPr/>
            </p:nvCxnSpPr>
            <p:spPr>
              <a:xfrm rot="5400000" flipH="1" flipV="1">
                <a:off x="8559004" y="5233193"/>
                <a:ext cx="84138" cy="19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7" name="Straight Connector 1026"/>
              <p:cNvCxnSpPr/>
              <p:nvPr/>
            </p:nvCxnSpPr>
            <p:spPr>
              <a:xfrm rot="16200000" flipV="1">
                <a:off x="8589960" y="5221287"/>
                <a:ext cx="98425"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8" name="Straight Connector 1027"/>
              <p:cNvCxnSpPr/>
              <p:nvPr/>
            </p:nvCxnSpPr>
            <p:spPr>
              <a:xfrm rot="16200000" flipV="1">
                <a:off x="8609804" y="5272881"/>
                <a:ext cx="277813" cy="381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9" name="Straight Connector 1028"/>
              <p:cNvCxnSpPr/>
              <p:nvPr/>
            </p:nvCxnSpPr>
            <p:spPr>
              <a:xfrm rot="5400000" flipH="1" flipV="1">
                <a:off x="8622504" y="5222081"/>
                <a:ext cx="347663"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0" name="Straight Connector 1029"/>
              <p:cNvCxnSpPr/>
              <p:nvPr/>
            </p:nvCxnSpPr>
            <p:spPr>
              <a:xfrm rot="5400000" flipH="1" flipV="1">
                <a:off x="8624886" y="5200649"/>
                <a:ext cx="152400"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1" name="Straight Connector 1030"/>
              <p:cNvCxnSpPr/>
              <p:nvPr/>
            </p:nvCxnSpPr>
            <p:spPr>
              <a:xfrm rot="16200000" flipV="1">
                <a:off x="8712198" y="5200649"/>
                <a:ext cx="292100" cy="571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2" name="Straight Connector 1031"/>
              <p:cNvCxnSpPr/>
              <p:nvPr/>
            </p:nvCxnSpPr>
            <p:spPr>
              <a:xfrm rot="16200000" flipV="1">
                <a:off x="6796880" y="4845843"/>
                <a:ext cx="750888" cy="571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33" name="Straight Connector 1032"/>
              <p:cNvCxnSpPr/>
              <p:nvPr/>
            </p:nvCxnSpPr>
            <p:spPr>
              <a:xfrm rot="5400000" flipH="1" flipV="1">
                <a:off x="6804817" y="4853781"/>
                <a:ext cx="792163"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34" name="Straight Connector 1033"/>
              <p:cNvCxnSpPr/>
              <p:nvPr/>
            </p:nvCxnSpPr>
            <p:spPr>
              <a:xfrm rot="16200000" flipV="1">
                <a:off x="6811961" y="4887912"/>
                <a:ext cx="835025" cy="571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p:cNvCxnSpPr/>
              <p:nvPr/>
            </p:nvCxnSpPr>
            <p:spPr>
              <a:xfrm rot="5400000" flipH="1" flipV="1">
                <a:off x="6953249" y="4929187"/>
                <a:ext cx="666750" cy="571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36" name="Straight Connector 1035"/>
              <p:cNvCxnSpPr/>
              <p:nvPr/>
            </p:nvCxnSpPr>
            <p:spPr>
              <a:xfrm rot="16200000" flipV="1">
                <a:off x="7009605" y="4971256"/>
                <a:ext cx="668337" cy="571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37" name="Straight Connector 1036"/>
              <p:cNvCxnSpPr/>
              <p:nvPr/>
            </p:nvCxnSpPr>
            <p:spPr>
              <a:xfrm rot="5400000" flipH="1" flipV="1">
                <a:off x="7004843" y="4909343"/>
                <a:ext cx="792162" cy="571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38" name="Straight Connector 1037"/>
              <p:cNvCxnSpPr/>
              <p:nvPr/>
            </p:nvCxnSpPr>
            <p:spPr>
              <a:xfrm rot="16200000" flipV="1">
                <a:off x="7354093" y="4617243"/>
                <a:ext cx="207962" cy="571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39" name="Straight Connector 1038"/>
              <p:cNvCxnSpPr/>
              <p:nvPr/>
            </p:nvCxnSpPr>
            <p:spPr>
              <a:xfrm rot="16200000" flipV="1">
                <a:off x="7139780" y="4971256"/>
                <a:ext cx="750887" cy="571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40" name="Straight Connector 1039"/>
              <p:cNvCxnSpPr/>
              <p:nvPr/>
            </p:nvCxnSpPr>
            <p:spPr>
              <a:xfrm rot="5400000" flipH="1" flipV="1">
                <a:off x="7147718" y="4979193"/>
                <a:ext cx="79216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41" name="Straight Connector 1040"/>
              <p:cNvCxnSpPr/>
              <p:nvPr/>
            </p:nvCxnSpPr>
            <p:spPr>
              <a:xfrm rot="16200000" flipV="1">
                <a:off x="7155655" y="5012531"/>
                <a:ext cx="833437" cy="571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42" name="Straight Connector 1041"/>
              <p:cNvCxnSpPr/>
              <p:nvPr/>
            </p:nvCxnSpPr>
            <p:spPr>
              <a:xfrm rot="5400000" flipH="1" flipV="1">
                <a:off x="7296149" y="5054599"/>
                <a:ext cx="666750" cy="571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43" name="Straight Connector 1042"/>
              <p:cNvCxnSpPr/>
              <p:nvPr/>
            </p:nvCxnSpPr>
            <p:spPr>
              <a:xfrm rot="16200000" flipV="1">
                <a:off x="7353299" y="5095874"/>
                <a:ext cx="666750" cy="571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44" name="Straight Connector 1043"/>
              <p:cNvCxnSpPr/>
              <p:nvPr/>
            </p:nvCxnSpPr>
            <p:spPr>
              <a:xfrm rot="5400000" flipH="1" flipV="1">
                <a:off x="7347743" y="5033168"/>
                <a:ext cx="792162" cy="571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049" name="Straight Arrow Connector 1048"/>
            <p:cNvCxnSpPr/>
            <p:nvPr/>
          </p:nvCxnSpPr>
          <p:spPr>
            <a:xfrm>
              <a:off x="6172199" y="3257550"/>
              <a:ext cx="1714499" cy="1588"/>
            </a:xfrm>
            <a:prstGeom prst="straightConnector1">
              <a:avLst/>
            </a:prstGeom>
            <a:ln w="25400">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12" name="Group 601"/>
          <p:cNvGrpSpPr>
            <a:grpSpLocks/>
          </p:cNvGrpSpPr>
          <p:nvPr/>
        </p:nvGrpSpPr>
        <p:grpSpPr bwMode="auto">
          <a:xfrm>
            <a:off x="171450" y="4057650"/>
            <a:ext cx="3486150" cy="1314450"/>
            <a:chOff x="0" y="3657600"/>
            <a:chExt cx="3674616" cy="1771650"/>
          </a:xfrm>
        </p:grpSpPr>
        <p:sp>
          <p:nvSpPr>
            <p:cNvPr id="596" name="Rectangle 595"/>
            <p:cNvSpPr/>
            <p:nvPr/>
          </p:nvSpPr>
          <p:spPr>
            <a:xfrm>
              <a:off x="0" y="3657600"/>
              <a:ext cx="3674616" cy="17716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a:p>
          </p:txBody>
        </p:sp>
        <p:sp>
          <p:nvSpPr>
            <p:cNvPr id="597" name="Rectangle 596"/>
            <p:cNvSpPr/>
            <p:nvPr/>
          </p:nvSpPr>
          <p:spPr>
            <a:xfrm>
              <a:off x="229246" y="3736769"/>
              <a:ext cx="3371744" cy="4814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0000"/>
                  </a:solidFill>
                </a:rPr>
                <a:t>SIFT</a:t>
              </a:r>
            </a:p>
          </p:txBody>
        </p:sp>
      </p:grpSp>
      <p:sp>
        <p:nvSpPr>
          <p:cNvPr id="599" name="Rectangle 598"/>
          <p:cNvSpPr/>
          <p:nvPr/>
        </p:nvSpPr>
        <p:spPr>
          <a:xfrm>
            <a:off x="171450" y="4972050"/>
            <a:ext cx="3486150" cy="4222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i="1">
                <a:solidFill>
                  <a:srgbClr val="FF0000"/>
                </a:solidFill>
                <a:ea typeface="ＭＳ Ｐゴシック" charset="0"/>
                <a:cs typeface="ＭＳ Ｐゴシック" charset="0"/>
              </a:rPr>
              <a:t>Pattern match in time domain</a:t>
            </a:r>
            <a:endParaRPr lang="en-US" sz="1800" b="1">
              <a:solidFill>
                <a:srgbClr val="FF0000"/>
              </a:solidFill>
              <a:ea typeface="ＭＳ Ｐゴシック" charset="0"/>
              <a:cs typeface="ＭＳ Ｐゴシック" charset="0"/>
            </a:endParaRPr>
          </a:p>
        </p:txBody>
      </p:sp>
      <p:sp>
        <p:nvSpPr>
          <p:cNvPr id="600" name="Rectangle 599"/>
          <p:cNvSpPr/>
          <p:nvPr/>
        </p:nvSpPr>
        <p:spPr>
          <a:xfrm>
            <a:off x="171450" y="4572000"/>
            <a:ext cx="3486150" cy="4222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dirty="0">
                <a:solidFill>
                  <a:srgbClr val="FF0000"/>
                </a:solidFill>
              </a:rPr>
              <a:t>Does </a:t>
            </a:r>
            <a:r>
              <a:rPr lang="en-US" sz="1800" b="1" i="1" dirty="0">
                <a:solidFill>
                  <a:srgbClr val="FF0000"/>
                </a:solidFill>
              </a:rPr>
              <a:t>not </a:t>
            </a:r>
            <a:r>
              <a:rPr lang="en-US" sz="1800" b="1" dirty="0">
                <a:solidFill>
                  <a:srgbClr val="FF0000"/>
                </a:solidFill>
              </a:rPr>
              <a:t>decode packets</a:t>
            </a:r>
          </a:p>
        </p:txBody>
      </p:sp>
      <p:grpSp>
        <p:nvGrpSpPr>
          <p:cNvPr id="13" name="Group 346"/>
          <p:cNvGrpSpPr>
            <a:grpSpLocks/>
          </p:cNvGrpSpPr>
          <p:nvPr/>
        </p:nvGrpSpPr>
        <p:grpSpPr bwMode="auto">
          <a:xfrm>
            <a:off x="4400550" y="4171950"/>
            <a:ext cx="3943350" cy="1316038"/>
            <a:chOff x="4400550" y="4171952"/>
            <a:chExt cx="3943349" cy="1316454"/>
          </a:xfrm>
        </p:grpSpPr>
        <p:sp>
          <p:nvSpPr>
            <p:cNvPr id="134165" name="TextBox 347"/>
            <p:cNvSpPr txBox="1">
              <a:spLocks noChangeArrowheads="1"/>
            </p:cNvSpPr>
            <p:nvPr/>
          </p:nvSpPr>
          <p:spPr bwMode="auto">
            <a:xfrm>
              <a:off x="5595505" y="4171952"/>
              <a:ext cx="12348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2000">
                  <a:solidFill>
                    <a:srgbClr val="000000"/>
                  </a:solidFill>
                </a:rPr>
                <a:t>Data</a:t>
              </a:r>
            </a:p>
          </p:txBody>
        </p:sp>
        <p:cxnSp>
          <p:nvCxnSpPr>
            <p:cNvPr id="349" name="Straight Connector 348"/>
            <p:cNvCxnSpPr/>
            <p:nvPr/>
          </p:nvCxnSpPr>
          <p:spPr>
            <a:xfrm rot="16200000" flipH="1">
              <a:off x="4387839" y="5264504"/>
              <a:ext cx="69872" cy="444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p:cNvCxnSpPr/>
            <p:nvPr/>
          </p:nvCxnSpPr>
          <p:spPr>
            <a:xfrm rot="5400000" flipH="1" flipV="1">
              <a:off x="4387825" y="5205749"/>
              <a:ext cx="160388" cy="46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p:cNvCxnSpPr/>
            <p:nvPr/>
          </p:nvCxnSpPr>
          <p:spPr>
            <a:xfrm rot="16200000" flipV="1">
              <a:off x="4392575" y="5247037"/>
              <a:ext cx="241376" cy="444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p:cNvCxnSpPr/>
            <p:nvPr/>
          </p:nvCxnSpPr>
          <p:spPr>
            <a:xfrm rot="5400000" flipH="1" flipV="1">
              <a:off x="4392566" y="5221624"/>
              <a:ext cx="300132" cy="142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p:cNvCxnSpPr/>
            <p:nvPr/>
          </p:nvCxnSpPr>
          <p:spPr>
            <a:xfrm rot="16200000" flipV="1">
              <a:off x="4431449" y="5197027"/>
              <a:ext cx="357300" cy="1206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p:cNvCxnSpPr/>
            <p:nvPr/>
          </p:nvCxnSpPr>
          <p:spPr>
            <a:xfrm rot="5400000" flipH="1" flipV="1">
              <a:off x="4566410" y="5320872"/>
              <a:ext cx="20802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p:cNvCxnSpPr/>
            <p:nvPr/>
          </p:nvCxnSpPr>
          <p:spPr>
            <a:xfrm rot="16200000" flipV="1">
              <a:off x="4570377" y="5316906"/>
              <a:ext cx="230261" cy="301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p:cNvCxnSpPr/>
            <p:nvPr/>
          </p:nvCxnSpPr>
          <p:spPr>
            <a:xfrm rot="5400000" flipH="1" flipV="1">
              <a:off x="4594180" y="5269269"/>
              <a:ext cx="287428" cy="46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p:cNvCxnSpPr/>
            <p:nvPr/>
          </p:nvCxnSpPr>
          <p:spPr>
            <a:xfrm rot="16200000" flipV="1">
              <a:off x="4714060" y="5195426"/>
              <a:ext cx="138156" cy="444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p:cNvCxnSpPr/>
            <p:nvPr/>
          </p:nvCxnSpPr>
          <p:spPr>
            <a:xfrm rot="16200000" flipH="1">
              <a:off x="4792652" y="5264504"/>
              <a:ext cx="69872" cy="444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p:cNvCxnSpPr/>
            <p:nvPr/>
          </p:nvCxnSpPr>
          <p:spPr>
            <a:xfrm rot="5400000" flipH="1" flipV="1">
              <a:off x="4792638" y="5205749"/>
              <a:ext cx="160388" cy="460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p:nvPr/>
          </p:nvCxnSpPr>
          <p:spPr>
            <a:xfrm rot="16200000" flipV="1">
              <a:off x="4797387" y="5247037"/>
              <a:ext cx="241376" cy="444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p:nvPr/>
          </p:nvCxnSpPr>
          <p:spPr>
            <a:xfrm rot="5400000" flipH="1" flipV="1">
              <a:off x="4881536" y="5275621"/>
              <a:ext cx="161976" cy="444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nvCxnSpPr>
          <p:spPr>
            <a:xfrm rot="16200000" flipV="1">
              <a:off x="5127593" y="5262918"/>
              <a:ext cx="201677" cy="523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p:cNvCxnSpPr/>
            <p:nvPr/>
          </p:nvCxnSpPr>
          <p:spPr>
            <a:xfrm rot="16200000" flipV="1">
              <a:off x="4943447" y="5258160"/>
              <a:ext cx="173093" cy="904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4" name="Straight Connector 363"/>
            <p:cNvCxnSpPr/>
            <p:nvPr/>
          </p:nvCxnSpPr>
          <p:spPr>
            <a:xfrm rot="16200000" flipV="1">
              <a:off x="5019638" y="5351843"/>
              <a:ext cx="230261" cy="301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p:nvPr/>
          </p:nvCxnSpPr>
          <p:spPr>
            <a:xfrm rot="5400000" flipH="1" flipV="1">
              <a:off x="5027566" y="5310557"/>
              <a:ext cx="289016" cy="444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p:nvPr/>
          </p:nvCxnSpPr>
          <p:spPr>
            <a:xfrm rot="5400000" flipH="1" flipV="1">
              <a:off x="5033943" y="5293088"/>
              <a:ext cx="127040" cy="444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p:nvPr/>
          </p:nvCxnSpPr>
          <p:spPr>
            <a:xfrm rot="5400000" flipH="1" flipV="1">
              <a:off x="5238735" y="5302619"/>
              <a:ext cx="92104" cy="603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p:cNvCxnSpPr/>
            <p:nvPr/>
          </p:nvCxnSpPr>
          <p:spPr>
            <a:xfrm rot="16200000" flipV="1">
              <a:off x="5282393" y="5304999"/>
              <a:ext cx="80989" cy="444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p:nvPr/>
          </p:nvCxnSpPr>
          <p:spPr>
            <a:xfrm rot="5400000" flipH="1" flipV="1">
              <a:off x="5318114" y="5313728"/>
              <a:ext cx="68285" cy="142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p:cNvCxnSpPr/>
            <p:nvPr/>
          </p:nvCxnSpPr>
          <p:spPr>
            <a:xfrm rot="16200000" flipV="1">
              <a:off x="5328421" y="5317708"/>
              <a:ext cx="138157"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p:cNvCxnSpPr/>
            <p:nvPr/>
          </p:nvCxnSpPr>
          <p:spPr>
            <a:xfrm rot="5400000" flipH="1" flipV="1">
              <a:off x="5407808" y="5382806"/>
              <a:ext cx="69872" cy="142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p:nvPr/>
          </p:nvCxnSpPr>
          <p:spPr>
            <a:xfrm rot="16200000" flipV="1">
              <a:off x="5431619" y="5373283"/>
              <a:ext cx="80988" cy="444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nvCxnSpPr>
          <p:spPr>
            <a:xfrm rot="5400000" flipH="1" flipV="1">
              <a:off x="5467340" y="5388364"/>
              <a:ext cx="69872" cy="158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p:cNvCxnSpPr/>
            <p:nvPr/>
          </p:nvCxnSpPr>
          <p:spPr>
            <a:xfrm rot="5400000" flipH="1" flipV="1">
              <a:off x="5202107" y="4989789"/>
              <a:ext cx="817821" cy="96838"/>
            </a:xfrm>
            <a:prstGeom prst="line">
              <a:avLst/>
            </a:prstGeom>
            <a:ln w="28575">
              <a:solidFill>
                <a:srgbClr val="3366FF"/>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p:cNvCxnSpPr/>
            <p:nvPr/>
          </p:nvCxnSpPr>
          <p:spPr>
            <a:xfrm rot="16200000" flipV="1">
              <a:off x="5491944" y="5379635"/>
              <a:ext cx="80988" cy="44450"/>
            </a:xfrm>
            <a:prstGeom prst="line">
              <a:avLst/>
            </a:prstGeom>
            <a:ln w="28575">
              <a:solidFill>
                <a:srgbClr val="3366FF"/>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p:cNvCxnSpPr/>
            <p:nvPr/>
          </p:nvCxnSpPr>
          <p:spPr>
            <a:xfrm rot="16200000" flipV="1">
              <a:off x="5370414" y="4953256"/>
              <a:ext cx="622497" cy="44450"/>
            </a:xfrm>
            <a:prstGeom prst="line">
              <a:avLst/>
            </a:prstGeom>
            <a:ln w="28575">
              <a:solidFill>
                <a:srgbClr val="3366FF"/>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p:cNvCxnSpPr/>
            <p:nvPr/>
          </p:nvCxnSpPr>
          <p:spPr>
            <a:xfrm rot="5400000" flipH="1" flipV="1">
              <a:off x="5375171" y="4958013"/>
              <a:ext cx="657433" cy="0"/>
            </a:xfrm>
            <a:prstGeom prst="line">
              <a:avLst/>
            </a:prstGeom>
            <a:ln w="28575">
              <a:solidFill>
                <a:srgbClr val="3366FF"/>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p:cNvCxnSpPr/>
            <p:nvPr/>
          </p:nvCxnSpPr>
          <p:spPr>
            <a:xfrm rot="16200000" flipV="1">
              <a:off x="5381516" y="4986605"/>
              <a:ext cx="690781" cy="46037"/>
            </a:xfrm>
            <a:prstGeom prst="line">
              <a:avLst/>
            </a:prstGeom>
            <a:ln w="28575">
              <a:solidFill>
                <a:srgbClr val="3366FF"/>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p:cNvCxnSpPr/>
            <p:nvPr/>
          </p:nvCxnSpPr>
          <p:spPr>
            <a:xfrm rot="5400000" flipH="1" flipV="1">
              <a:off x="5495043" y="5022335"/>
              <a:ext cx="554212" cy="44450"/>
            </a:xfrm>
            <a:prstGeom prst="line">
              <a:avLst/>
            </a:prstGeom>
            <a:ln w="28575">
              <a:solidFill>
                <a:srgbClr val="3366FF"/>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p:cNvCxnSpPr/>
            <p:nvPr/>
          </p:nvCxnSpPr>
          <p:spPr>
            <a:xfrm rot="16200000" flipV="1">
              <a:off x="5540287" y="5056477"/>
              <a:ext cx="552625" cy="44450"/>
            </a:xfrm>
            <a:prstGeom prst="line">
              <a:avLst/>
            </a:prstGeom>
            <a:ln w="28575">
              <a:solidFill>
                <a:srgbClr val="3366FF"/>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p:cNvCxnSpPr/>
            <p:nvPr/>
          </p:nvCxnSpPr>
          <p:spPr>
            <a:xfrm rot="5400000" flipH="1" flipV="1">
              <a:off x="5533127" y="5003279"/>
              <a:ext cx="657433" cy="46038"/>
            </a:xfrm>
            <a:prstGeom prst="line">
              <a:avLst/>
            </a:prstGeom>
            <a:ln w="28575">
              <a:solidFill>
                <a:srgbClr val="3366FF"/>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p:cNvCxnSpPr/>
            <p:nvPr/>
          </p:nvCxnSpPr>
          <p:spPr>
            <a:xfrm rot="16200000" flipV="1">
              <a:off x="5820541" y="4761902"/>
              <a:ext cx="173092" cy="44450"/>
            </a:xfrm>
            <a:prstGeom prst="line">
              <a:avLst/>
            </a:prstGeom>
            <a:ln w="28575">
              <a:solidFill>
                <a:srgbClr val="3366FF"/>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p:cNvCxnSpPr/>
            <p:nvPr/>
          </p:nvCxnSpPr>
          <p:spPr>
            <a:xfrm rot="16200000" flipV="1">
              <a:off x="5904685" y="4895301"/>
              <a:ext cx="139744" cy="90487"/>
            </a:xfrm>
            <a:prstGeom prst="line">
              <a:avLst/>
            </a:prstGeom>
            <a:ln w="28575">
              <a:solidFill>
                <a:srgbClr val="3366FF"/>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p:cNvCxnSpPr/>
            <p:nvPr/>
          </p:nvCxnSpPr>
          <p:spPr>
            <a:xfrm rot="5400000" flipH="1" flipV="1">
              <a:off x="5959455" y="4937370"/>
              <a:ext cx="127040" cy="6350"/>
            </a:xfrm>
            <a:prstGeom prst="line">
              <a:avLst/>
            </a:prstGeom>
            <a:ln w="28575">
              <a:solidFill>
                <a:srgbClr val="3366FF"/>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p:cNvCxnSpPr/>
            <p:nvPr/>
          </p:nvCxnSpPr>
          <p:spPr>
            <a:xfrm rot="16200000" flipV="1">
              <a:off x="5923717" y="4973105"/>
              <a:ext cx="242965" cy="38100"/>
            </a:xfrm>
            <a:prstGeom prst="line">
              <a:avLst/>
            </a:prstGeom>
            <a:ln w="28575">
              <a:solidFill>
                <a:srgbClr val="3366FF"/>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p:cNvCxnSpPr/>
            <p:nvPr/>
          </p:nvCxnSpPr>
          <p:spPr>
            <a:xfrm rot="5400000" flipH="1" flipV="1">
              <a:off x="5942767" y="4992155"/>
              <a:ext cx="242965" cy="0"/>
            </a:xfrm>
            <a:prstGeom prst="line">
              <a:avLst/>
            </a:prstGeom>
            <a:ln w="28575">
              <a:solidFill>
                <a:srgbClr val="3366FF"/>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p:cNvCxnSpPr/>
            <p:nvPr/>
          </p:nvCxnSpPr>
          <p:spPr>
            <a:xfrm rot="16200000" flipV="1">
              <a:off x="6016602" y="4918320"/>
              <a:ext cx="139744" cy="44450"/>
            </a:xfrm>
            <a:prstGeom prst="line">
              <a:avLst/>
            </a:prstGeom>
            <a:ln w="28575">
              <a:solidFill>
                <a:srgbClr val="3366FF"/>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p:cNvCxnSpPr/>
            <p:nvPr/>
          </p:nvCxnSpPr>
          <p:spPr>
            <a:xfrm rot="5400000" flipH="1" flipV="1">
              <a:off x="6010236" y="4865917"/>
              <a:ext cx="242964" cy="46038"/>
            </a:xfrm>
            <a:prstGeom prst="line">
              <a:avLst/>
            </a:prstGeom>
            <a:ln w="28575">
              <a:solidFill>
                <a:srgbClr val="3366FF"/>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p:cNvCxnSpPr/>
            <p:nvPr/>
          </p:nvCxnSpPr>
          <p:spPr>
            <a:xfrm rot="16200000" flipV="1">
              <a:off x="5917325" y="5004866"/>
              <a:ext cx="519276" cy="44450"/>
            </a:xfrm>
            <a:prstGeom prst="line">
              <a:avLst/>
            </a:prstGeom>
            <a:ln w="28575">
              <a:solidFill>
                <a:srgbClr val="3366FF"/>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p:nvPr/>
          </p:nvCxnSpPr>
          <p:spPr>
            <a:xfrm rot="5400000" flipH="1" flipV="1">
              <a:off x="6018942" y="5050919"/>
              <a:ext cx="404941" cy="44450"/>
            </a:xfrm>
            <a:prstGeom prst="line">
              <a:avLst/>
            </a:prstGeom>
            <a:ln w="28575">
              <a:solidFill>
                <a:srgbClr val="3366FF"/>
              </a:solidFill>
            </a:ln>
          </p:spPr>
          <p:style>
            <a:lnRef idx="1">
              <a:schemeClr val="accent1"/>
            </a:lnRef>
            <a:fillRef idx="0">
              <a:schemeClr val="accent1"/>
            </a:fillRef>
            <a:effectRef idx="0">
              <a:schemeClr val="accent1"/>
            </a:effectRef>
            <a:fontRef idx="minor">
              <a:schemeClr val="tx1"/>
            </a:fontRef>
          </p:style>
        </p:cxnSp>
        <p:cxnSp>
          <p:nvCxnSpPr>
            <p:cNvPr id="391" name="Straight Connector 390"/>
            <p:cNvCxnSpPr/>
            <p:nvPr/>
          </p:nvCxnSpPr>
          <p:spPr>
            <a:xfrm rot="5400000">
              <a:off x="6163436" y="4744434"/>
              <a:ext cx="206440" cy="46037"/>
            </a:xfrm>
            <a:prstGeom prst="line">
              <a:avLst/>
            </a:prstGeom>
            <a:ln w="28575">
              <a:solidFill>
                <a:srgbClr val="3366FF"/>
              </a:solidFill>
            </a:ln>
          </p:spPr>
          <p:style>
            <a:lnRef idx="1">
              <a:schemeClr val="accent1"/>
            </a:lnRef>
            <a:fillRef idx="0">
              <a:schemeClr val="accent1"/>
            </a:fillRef>
            <a:effectRef idx="0">
              <a:schemeClr val="accent1"/>
            </a:effectRef>
            <a:fontRef idx="minor">
              <a:schemeClr val="tx1"/>
            </a:fontRef>
          </p:style>
        </p:cxnSp>
        <p:cxnSp>
          <p:nvCxnSpPr>
            <p:cNvPr id="392" name="Straight Connector 391"/>
            <p:cNvCxnSpPr/>
            <p:nvPr/>
          </p:nvCxnSpPr>
          <p:spPr>
            <a:xfrm rot="16200000" flipH="1">
              <a:off x="6495158" y="5090619"/>
              <a:ext cx="622497" cy="46037"/>
            </a:xfrm>
            <a:prstGeom prst="line">
              <a:avLst/>
            </a:prstGeom>
            <a:ln w="28575">
              <a:solidFill>
                <a:srgbClr val="3366FF"/>
              </a:solidFill>
            </a:ln>
          </p:spPr>
          <p:style>
            <a:lnRef idx="1">
              <a:schemeClr val="accent1"/>
            </a:lnRef>
            <a:fillRef idx="0">
              <a:schemeClr val="accent1"/>
            </a:fillRef>
            <a:effectRef idx="0">
              <a:schemeClr val="accent1"/>
            </a:effectRef>
            <a:fontRef idx="minor">
              <a:schemeClr val="tx1"/>
            </a:fontRef>
          </p:style>
        </p:cxnSp>
        <p:cxnSp>
          <p:nvCxnSpPr>
            <p:cNvPr id="393" name="Straight Connector 392"/>
            <p:cNvCxnSpPr/>
            <p:nvPr/>
          </p:nvCxnSpPr>
          <p:spPr>
            <a:xfrm rot="5400000" flipH="1" flipV="1">
              <a:off x="6707935" y="5270063"/>
              <a:ext cx="287428" cy="444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nvCxnSpPr>
          <p:spPr>
            <a:xfrm rot="16200000" flipV="1">
              <a:off x="6827022" y="5195426"/>
              <a:ext cx="138156" cy="444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nvCxnSpPr>
          <p:spPr>
            <a:xfrm rot="16200000" flipH="1">
              <a:off x="6906407" y="5263710"/>
              <a:ext cx="69872" cy="4603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p:nvPr/>
          </p:nvCxnSpPr>
          <p:spPr>
            <a:xfrm rot="5400000" flipH="1" flipV="1">
              <a:off x="6906393" y="5206543"/>
              <a:ext cx="160388" cy="444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7" name="Straight Connector 396"/>
            <p:cNvCxnSpPr/>
            <p:nvPr/>
          </p:nvCxnSpPr>
          <p:spPr>
            <a:xfrm rot="16200000" flipV="1">
              <a:off x="6910349" y="5247037"/>
              <a:ext cx="241376" cy="444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8" name="Straight Connector 397"/>
            <p:cNvCxnSpPr/>
            <p:nvPr/>
          </p:nvCxnSpPr>
          <p:spPr>
            <a:xfrm rot="5400000" flipH="1" flipV="1">
              <a:off x="6995293" y="5274827"/>
              <a:ext cx="161976" cy="460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9" name="Straight Connector 398"/>
            <p:cNvCxnSpPr/>
            <p:nvPr/>
          </p:nvCxnSpPr>
          <p:spPr>
            <a:xfrm rot="16200000" flipV="1">
              <a:off x="7057203" y="5258954"/>
              <a:ext cx="173093" cy="88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0" name="Straight Connector 399"/>
            <p:cNvCxnSpPr/>
            <p:nvPr/>
          </p:nvCxnSpPr>
          <p:spPr>
            <a:xfrm rot="16200000" flipV="1">
              <a:off x="7138951" y="5358194"/>
              <a:ext cx="230261" cy="301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1" name="Straight Connector 400"/>
            <p:cNvCxnSpPr/>
            <p:nvPr/>
          </p:nvCxnSpPr>
          <p:spPr>
            <a:xfrm rot="5400000" flipH="1" flipV="1">
              <a:off x="7147673" y="5316115"/>
              <a:ext cx="287429" cy="444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p:nvCxnSpPr>
          <p:spPr>
            <a:xfrm rot="5400000" flipH="1" flipV="1">
              <a:off x="7152461" y="5298646"/>
              <a:ext cx="127040" cy="460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p:nvPr/>
          </p:nvCxnSpPr>
          <p:spPr>
            <a:xfrm rot="16200000" flipV="1">
              <a:off x="7218324" y="5297853"/>
              <a:ext cx="242964" cy="460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4" name="Straight Connector 403"/>
            <p:cNvCxnSpPr/>
            <p:nvPr/>
          </p:nvCxnSpPr>
          <p:spPr>
            <a:xfrm rot="16200000" flipV="1">
              <a:off x="6000651" y="4953256"/>
              <a:ext cx="622497" cy="44450"/>
            </a:xfrm>
            <a:prstGeom prst="line">
              <a:avLst/>
            </a:prstGeom>
            <a:ln w="28575">
              <a:solidFill>
                <a:srgbClr val="3366FF"/>
              </a:solidFill>
            </a:ln>
          </p:spPr>
          <p:style>
            <a:lnRef idx="1">
              <a:schemeClr val="accent1"/>
            </a:lnRef>
            <a:fillRef idx="0">
              <a:schemeClr val="accent1"/>
            </a:fillRef>
            <a:effectRef idx="0">
              <a:schemeClr val="accent1"/>
            </a:effectRef>
            <a:fontRef idx="minor">
              <a:schemeClr val="tx1"/>
            </a:fontRef>
          </p:style>
        </p:cxnSp>
        <p:cxnSp>
          <p:nvCxnSpPr>
            <p:cNvPr id="405" name="Straight Connector 404"/>
            <p:cNvCxnSpPr/>
            <p:nvPr/>
          </p:nvCxnSpPr>
          <p:spPr>
            <a:xfrm rot="5400000" flipH="1" flipV="1">
              <a:off x="6005408" y="4958013"/>
              <a:ext cx="657433" cy="0"/>
            </a:xfrm>
            <a:prstGeom prst="line">
              <a:avLst/>
            </a:prstGeom>
            <a:ln w="28575">
              <a:solidFill>
                <a:srgbClr val="3366FF"/>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p:nvPr/>
          </p:nvCxnSpPr>
          <p:spPr>
            <a:xfrm rot="16200000" flipV="1">
              <a:off x="6010958" y="4987399"/>
              <a:ext cx="690781" cy="44450"/>
            </a:xfrm>
            <a:prstGeom prst="line">
              <a:avLst/>
            </a:prstGeom>
            <a:ln w="28575">
              <a:solidFill>
                <a:srgbClr val="3366FF"/>
              </a:solidFill>
            </a:ln>
          </p:spPr>
          <p:style>
            <a:lnRef idx="1">
              <a:schemeClr val="accent1"/>
            </a:lnRef>
            <a:fillRef idx="0">
              <a:schemeClr val="accent1"/>
            </a:fillRef>
            <a:effectRef idx="0">
              <a:schemeClr val="accent1"/>
            </a:effectRef>
            <a:fontRef idx="minor">
              <a:schemeClr val="tx1"/>
            </a:fontRef>
          </p:style>
        </p:cxnSp>
        <p:cxnSp>
          <p:nvCxnSpPr>
            <p:cNvPr id="407" name="Straight Connector 406"/>
            <p:cNvCxnSpPr/>
            <p:nvPr/>
          </p:nvCxnSpPr>
          <p:spPr>
            <a:xfrm rot="5400000" flipH="1" flipV="1">
              <a:off x="6124487" y="5021541"/>
              <a:ext cx="554212" cy="46038"/>
            </a:xfrm>
            <a:prstGeom prst="line">
              <a:avLst/>
            </a:prstGeom>
            <a:ln w="28575">
              <a:solidFill>
                <a:srgbClr val="3366FF"/>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p:nvPr/>
          </p:nvCxnSpPr>
          <p:spPr>
            <a:xfrm rot="16200000" flipV="1">
              <a:off x="6170525" y="5056477"/>
              <a:ext cx="552625" cy="44450"/>
            </a:xfrm>
            <a:prstGeom prst="line">
              <a:avLst/>
            </a:prstGeom>
            <a:ln w="28575">
              <a:solidFill>
                <a:srgbClr val="3366FF"/>
              </a:solidFill>
            </a:ln>
          </p:spPr>
          <p:style>
            <a:lnRef idx="1">
              <a:schemeClr val="accent1"/>
            </a:lnRef>
            <a:fillRef idx="0">
              <a:schemeClr val="accent1"/>
            </a:fillRef>
            <a:effectRef idx="0">
              <a:schemeClr val="accent1"/>
            </a:effectRef>
            <a:fontRef idx="minor">
              <a:schemeClr val="tx1"/>
            </a:fontRef>
          </p:style>
        </p:cxnSp>
        <p:cxnSp>
          <p:nvCxnSpPr>
            <p:cNvPr id="409" name="Straight Connector 408"/>
            <p:cNvCxnSpPr/>
            <p:nvPr/>
          </p:nvCxnSpPr>
          <p:spPr>
            <a:xfrm rot="5400000" flipH="1" flipV="1">
              <a:off x="6162571" y="5004073"/>
              <a:ext cx="657433" cy="44450"/>
            </a:xfrm>
            <a:prstGeom prst="line">
              <a:avLst/>
            </a:prstGeom>
            <a:ln w="28575">
              <a:solidFill>
                <a:srgbClr val="3366FF"/>
              </a:solidFill>
            </a:ln>
          </p:spPr>
          <p:style>
            <a:lnRef idx="1">
              <a:schemeClr val="accent1"/>
            </a:lnRef>
            <a:fillRef idx="0">
              <a:schemeClr val="accent1"/>
            </a:fillRef>
            <a:effectRef idx="0">
              <a:schemeClr val="accent1"/>
            </a:effectRef>
            <a:fontRef idx="minor">
              <a:schemeClr val="tx1"/>
            </a:fontRef>
          </p:style>
        </p:cxnSp>
        <p:cxnSp>
          <p:nvCxnSpPr>
            <p:cNvPr id="410" name="Straight Connector 409"/>
            <p:cNvCxnSpPr/>
            <p:nvPr/>
          </p:nvCxnSpPr>
          <p:spPr>
            <a:xfrm rot="16200000" flipV="1">
              <a:off x="6449985" y="4761108"/>
              <a:ext cx="173092" cy="46037"/>
            </a:xfrm>
            <a:prstGeom prst="line">
              <a:avLst/>
            </a:prstGeom>
            <a:ln w="28575">
              <a:solidFill>
                <a:srgbClr val="3366FF"/>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p:nvPr/>
          </p:nvCxnSpPr>
          <p:spPr>
            <a:xfrm rot="16200000" flipV="1">
              <a:off x="6270526" y="5056477"/>
              <a:ext cx="622497" cy="44450"/>
            </a:xfrm>
            <a:prstGeom prst="line">
              <a:avLst/>
            </a:prstGeom>
            <a:ln w="28575">
              <a:solidFill>
                <a:srgbClr val="3366FF"/>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rot="5400000" flipH="1" flipV="1">
              <a:off x="6275283" y="5061234"/>
              <a:ext cx="657433" cy="0"/>
            </a:xfrm>
            <a:prstGeom prst="line">
              <a:avLst/>
            </a:prstGeom>
            <a:ln w="28575">
              <a:solidFill>
                <a:srgbClr val="3366FF"/>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rot="16200000" flipV="1">
              <a:off x="6280040" y="5091413"/>
              <a:ext cx="692369" cy="44450"/>
            </a:xfrm>
            <a:prstGeom prst="line">
              <a:avLst/>
            </a:prstGeom>
            <a:ln w="28575">
              <a:solidFill>
                <a:srgbClr val="3366FF"/>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p:nvCxnSpPr>
          <p:spPr>
            <a:xfrm rot="5400000" flipH="1" flipV="1">
              <a:off x="6394362" y="5124760"/>
              <a:ext cx="554213" cy="46038"/>
            </a:xfrm>
            <a:prstGeom prst="line">
              <a:avLst/>
            </a:prstGeom>
            <a:ln w="28575">
              <a:solidFill>
                <a:srgbClr val="3366FF"/>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p:cNvCxnSpPr/>
            <p:nvPr/>
          </p:nvCxnSpPr>
          <p:spPr>
            <a:xfrm rot="16200000" flipV="1">
              <a:off x="6439606" y="5160490"/>
              <a:ext cx="554213" cy="44450"/>
            </a:xfrm>
            <a:prstGeom prst="line">
              <a:avLst/>
            </a:prstGeom>
            <a:ln w="28575">
              <a:solidFill>
                <a:srgbClr val="3366FF"/>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p:nvPr/>
          </p:nvCxnSpPr>
          <p:spPr>
            <a:xfrm rot="5400000" flipH="1" flipV="1">
              <a:off x="6432446" y="5108881"/>
              <a:ext cx="657433" cy="44450"/>
            </a:xfrm>
            <a:prstGeom prst="line">
              <a:avLst/>
            </a:prstGeom>
            <a:ln w="28575">
              <a:solidFill>
                <a:srgbClr val="3366FF"/>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p:nvPr/>
          </p:nvCxnSpPr>
          <p:spPr>
            <a:xfrm rot="5400000" flipH="1" flipV="1">
              <a:off x="7015827" y="4990582"/>
              <a:ext cx="819409" cy="96837"/>
            </a:xfrm>
            <a:prstGeom prst="line">
              <a:avLst/>
            </a:prstGeom>
            <a:ln w="28575">
              <a:solidFill>
                <a:srgbClr val="3366FF"/>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p:nvPr/>
          </p:nvCxnSpPr>
          <p:spPr>
            <a:xfrm rot="16200000" flipV="1">
              <a:off x="7185720" y="4952462"/>
              <a:ext cx="622497" cy="46038"/>
            </a:xfrm>
            <a:prstGeom prst="line">
              <a:avLst/>
            </a:prstGeom>
            <a:ln w="28575">
              <a:solidFill>
                <a:srgbClr val="3366FF"/>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p:cNvCxnSpPr/>
            <p:nvPr/>
          </p:nvCxnSpPr>
          <p:spPr>
            <a:xfrm rot="5400000" flipH="1" flipV="1">
              <a:off x="7191270" y="4958013"/>
              <a:ext cx="657433" cy="0"/>
            </a:xfrm>
            <a:prstGeom prst="line">
              <a:avLst/>
            </a:prstGeom>
            <a:ln w="28575">
              <a:solidFill>
                <a:srgbClr val="3366FF"/>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p:nvPr/>
          </p:nvCxnSpPr>
          <p:spPr>
            <a:xfrm rot="16200000" flipV="1">
              <a:off x="7196028" y="4988192"/>
              <a:ext cx="692369" cy="44450"/>
            </a:xfrm>
            <a:prstGeom prst="line">
              <a:avLst/>
            </a:prstGeom>
            <a:ln w="28575">
              <a:solidFill>
                <a:srgbClr val="3366FF"/>
              </a:solidFill>
            </a:ln>
          </p:spPr>
          <p:style>
            <a:lnRef idx="1">
              <a:schemeClr val="accent1"/>
            </a:lnRef>
            <a:fillRef idx="0">
              <a:schemeClr val="accent1"/>
            </a:fillRef>
            <a:effectRef idx="0">
              <a:schemeClr val="accent1"/>
            </a:effectRef>
            <a:fontRef idx="minor">
              <a:schemeClr val="tx1"/>
            </a:fontRef>
          </p:style>
        </p:cxnSp>
        <p:cxnSp>
          <p:nvCxnSpPr>
            <p:cNvPr id="421" name="Straight Connector 420"/>
            <p:cNvCxnSpPr/>
            <p:nvPr/>
          </p:nvCxnSpPr>
          <p:spPr>
            <a:xfrm rot="5400000" flipH="1" flipV="1">
              <a:off x="7309556" y="5022335"/>
              <a:ext cx="554212" cy="44450"/>
            </a:xfrm>
            <a:prstGeom prst="line">
              <a:avLst/>
            </a:prstGeom>
            <a:ln w="28575">
              <a:solidFill>
                <a:srgbClr val="3366FF"/>
              </a:solidFill>
            </a:ln>
          </p:spPr>
          <p:style>
            <a:lnRef idx="1">
              <a:schemeClr val="accent1"/>
            </a:lnRef>
            <a:fillRef idx="0">
              <a:schemeClr val="accent1"/>
            </a:fillRef>
            <a:effectRef idx="0">
              <a:schemeClr val="accent1"/>
            </a:effectRef>
            <a:fontRef idx="minor">
              <a:schemeClr val="tx1"/>
            </a:fontRef>
          </p:style>
        </p:cxnSp>
        <p:cxnSp>
          <p:nvCxnSpPr>
            <p:cNvPr id="422" name="Straight Connector 421"/>
            <p:cNvCxnSpPr/>
            <p:nvPr/>
          </p:nvCxnSpPr>
          <p:spPr>
            <a:xfrm rot="16200000" flipV="1">
              <a:off x="7354800" y="5056477"/>
              <a:ext cx="554212" cy="46037"/>
            </a:xfrm>
            <a:prstGeom prst="line">
              <a:avLst/>
            </a:prstGeom>
            <a:ln w="28575">
              <a:solidFill>
                <a:srgbClr val="3366FF"/>
              </a:solidFill>
            </a:ln>
          </p:spPr>
          <p:style>
            <a:lnRef idx="1">
              <a:schemeClr val="accent1"/>
            </a:lnRef>
            <a:fillRef idx="0">
              <a:schemeClr val="accent1"/>
            </a:fillRef>
            <a:effectRef idx="0">
              <a:schemeClr val="accent1"/>
            </a:effectRef>
            <a:fontRef idx="minor">
              <a:schemeClr val="tx1"/>
            </a:fontRef>
          </p:style>
        </p:cxnSp>
        <p:cxnSp>
          <p:nvCxnSpPr>
            <p:cNvPr id="423" name="Straight Connector 422"/>
            <p:cNvCxnSpPr/>
            <p:nvPr/>
          </p:nvCxnSpPr>
          <p:spPr>
            <a:xfrm rot="5400000" flipH="1" flipV="1">
              <a:off x="7348432" y="5005660"/>
              <a:ext cx="657433" cy="44450"/>
            </a:xfrm>
            <a:prstGeom prst="line">
              <a:avLst/>
            </a:prstGeom>
            <a:ln w="28575">
              <a:solidFill>
                <a:srgbClr val="3366FF"/>
              </a:solidFill>
            </a:ln>
          </p:spPr>
          <p:style>
            <a:lnRef idx="1">
              <a:schemeClr val="accent1"/>
            </a:lnRef>
            <a:fillRef idx="0">
              <a:schemeClr val="accent1"/>
            </a:fillRef>
            <a:effectRef idx="0">
              <a:schemeClr val="accent1"/>
            </a:effectRef>
            <a:fontRef idx="minor">
              <a:schemeClr val="tx1"/>
            </a:fontRef>
          </p:style>
        </p:cxnSp>
        <p:cxnSp>
          <p:nvCxnSpPr>
            <p:cNvPr id="424" name="Straight Connector 423"/>
            <p:cNvCxnSpPr/>
            <p:nvPr/>
          </p:nvCxnSpPr>
          <p:spPr>
            <a:xfrm rot="16200000" flipV="1">
              <a:off x="7387321" y="5062038"/>
              <a:ext cx="698721" cy="74613"/>
            </a:xfrm>
            <a:prstGeom prst="line">
              <a:avLst/>
            </a:prstGeom>
            <a:ln w="28575">
              <a:solidFill>
                <a:srgbClr val="3366FF"/>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p:cNvCxnSpPr/>
            <p:nvPr/>
          </p:nvCxnSpPr>
          <p:spPr>
            <a:xfrm rot="16200000" flipV="1">
              <a:off x="7751729" y="5240686"/>
              <a:ext cx="201677" cy="523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p:nvPr/>
          </p:nvCxnSpPr>
          <p:spPr>
            <a:xfrm rot="5400000" flipH="1" flipV="1">
              <a:off x="7653292" y="5286737"/>
              <a:ext cx="287429" cy="46037"/>
            </a:xfrm>
            <a:prstGeom prst="line">
              <a:avLst/>
            </a:prstGeom>
            <a:ln w="28575">
              <a:solidFill>
                <a:srgbClr val="3366FF"/>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p:nvPr/>
          </p:nvCxnSpPr>
          <p:spPr>
            <a:xfrm rot="5400000" flipH="1" flipV="1">
              <a:off x="7851764" y="5313727"/>
              <a:ext cx="69872" cy="158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8" name="Straight Connector 427"/>
            <p:cNvCxnSpPr/>
            <p:nvPr/>
          </p:nvCxnSpPr>
          <p:spPr>
            <a:xfrm rot="16200000" flipV="1">
              <a:off x="7876367" y="5304999"/>
              <a:ext cx="80989" cy="444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9" name="Straight Connector 428"/>
            <p:cNvCxnSpPr/>
            <p:nvPr/>
          </p:nvCxnSpPr>
          <p:spPr>
            <a:xfrm rot="5400000" flipH="1" flipV="1">
              <a:off x="7912088" y="5320080"/>
              <a:ext cx="68285" cy="142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0" name="Straight Connector 429"/>
            <p:cNvCxnSpPr/>
            <p:nvPr/>
          </p:nvCxnSpPr>
          <p:spPr>
            <a:xfrm rot="16200000" flipV="1">
              <a:off x="7937487" y="5310557"/>
              <a:ext cx="79400" cy="444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1" name="Straight Connector 430"/>
            <p:cNvCxnSpPr/>
            <p:nvPr/>
          </p:nvCxnSpPr>
          <p:spPr>
            <a:xfrm rot="16200000" flipV="1">
              <a:off x="7947782" y="5352636"/>
              <a:ext cx="230261" cy="285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2" name="Straight Connector 431"/>
            <p:cNvCxnSpPr/>
            <p:nvPr/>
          </p:nvCxnSpPr>
          <p:spPr>
            <a:xfrm rot="5400000" flipH="1" flipV="1">
              <a:off x="7955709" y="5309763"/>
              <a:ext cx="289016" cy="46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3" name="Straight Connector 432"/>
            <p:cNvCxnSpPr/>
            <p:nvPr/>
          </p:nvCxnSpPr>
          <p:spPr>
            <a:xfrm rot="5400000" flipH="1" flipV="1">
              <a:off x="7962086" y="5292294"/>
              <a:ext cx="127040" cy="460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4" name="Straight Connector 433"/>
            <p:cNvCxnSpPr/>
            <p:nvPr/>
          </p:nvCxnSpPr>
          <p:spPr>
            <a:xfrm rot="16200000" flipV="1">
              <a:off x="8071621" y="5246243"/>
              <a:ext cx="139744" cy="46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5" name="Straight Connector 434"/>
            <p:cNvCxnSpPr/>
            <p:nvPr/>
          </p:nvCxnSpPr>
          <p:spPr>
            <a:xfrm rot="16200000" flipH="1">
              <a:off x="8152595" y="5316115"/>
              <a:ext cx="68284" cy="444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6" name="Straight Connector 435"/>
            <p:cNvCxnSpPr/>
            <p:nvPr/>
          </p:nvCxnSpPr>
          <p:spPr>
            <a:xfrm rot="5400000" flipH="1" flipV="1">
              <a:off x="8150198" y="5258153"/>
              <a:ext cx="161976" cy="444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7" name="Straight Connector 436"/>
            <p:cNvCxnSpPr/>
            <p:nvPr/>
          </p:nvCxnSpPr>
          <p:spPr>
            <a:xfrm rot="16200000" flipV="1">
              <a:off x="8154949" y="5297853"/>
              <a:ext cx="242964" cy="460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8" name="Straight Connector 437"/>
            <p:cNvCxnSpPr/>
            <p:nvPr/>
          </p:nvCxnSpPr>
          <p:spPr>
            <a:xfrm rot="5400000" flipH="1" flipV="1">
              <a:off x="8240685" y="5328025"/>
              <a:ext cx="161976" cy="444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9" name="Straight Arrow Connector 438"/>
            <p:cNvCxnSpPr/>
            <p:nvPr/>
          </p:nvCxnSpPr>
          <p:spPr>
            <a:xfrm>
              <a:off x="5595938" y="4514960"/>
              <a:ext cx="1193800" cy="1589"/>
            </a:xfrm>
            <a:prstGeom prst="straightConnector1">
              <a:avLst/>
            </a:prstGeom>
            <a:ln w="25400">
              <a:solidFill>
                <a:srgbClr val="3366FF"/>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40" name="Straight Arrow Connector 439"/>
            <p:cNvCxnSpPr/>
            <p:nvPr/>
          </p:nvCxnSpPr>
          <p:spPr>
            <a:xfrm>
              <a:off x="7388224" y="4514960"/>
              <a:ext cx="358775" cy="1589"/>
            </a:xfrm>
            <a:prstGeom prst="straightConnector1">
              <a:avLst/>
            </a:prstGeom>
            <a:ln w="25400">
              <a:solidFill>
                <a:schemeClr val="accent3"/>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4258" name="TextBox 440"/>
            <p:cNvSpPr txBox="1">
              <a:spLocks noChangeArrowheads="1"/>
            </p:cNvSpPr>
            <p:nvPr/>
          </p:nvSpPr>
          <p:spPr bwMode="auto">
            <a:xfrm>
              <a:off x="6969703" y="4171952"/>
              <a:ext cx="12348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2000">
                  <a:solidFill>
                    <a:srgbClr val="000000"/>
                  </a:solidFill>
                </a:rPr>
                <a:t>ACK</a:t>
              </a:r>
            </a:p>
          </p:txBody>
        </p:sp>
        <p:cxnSp>
          <p:nvCxnSpPr>
            <p:cNvPr id="442" name="Straight Arrow Connector 441"/>
            <p:cNvCxnSpPr/>
            <p:nvPr/>
          </p:nvCxnSpPr>
          <p:spPr>
            <a:xfrm>
              <a:off x="6850062" y="5029473"/>
              <a:ext cx="538162" cy="1589"/>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4260" name="TextBox 442"/>
            <p:cNvSpPr txBox="1">
              <a:spLocks noChangeArrowheads="1"/>
            </p:cNvSpPr>
            <p:nvPr/>
          </p:nvSpPr>
          <p:spPr bwMode="auto">
            <a:xfrm>
              <a:off x="6491721" y="4686302"/>
              <a:ext cx="123482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sz="2000">
                  <a:solidFill>
                    <a:srgbClr val="000000"/>
                  </a:solidFill>
                </a:rPr>
                <a:t>SIFS</a:t>
              </a: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0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9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2" nodeType="clickEffect">
                                  <p:stCondLst>
                                    <p:cond delay="0"/>
                                  </p:stCondLst>
                                  <p:childTnLst>
                                    <p:set>
                                      <p:cBhvr>
                                        <p:cTn id="29" dur="1" fill="hold">
                                          <p:stCondLst>
                                            <p:cond delay="0"/>
                                          </p:stCondLst>
                                        </p:cTn>
                                        <p:tgtEl>
                                          <p:spTgt spid="897"/>
                                        </p:tgtEl>
                                        <p:attrNameLst>
                                          <p:attrName>style.visibility</p:attrName>
                                        </p:attrNameLst>
                                      </p:cBhvr>
                                      <p:to>
                                        <p:strVal val="visible"/>
                                      </p:to>
                                    </p:set>
                                  </p:childTnLst>
                                </p:cTn>
                              </p:par>
                            </p:childTnLst>
                          </p:cTn>
                        </p:par>
                        <p:par>
                          <p:cTn id="30" fill="hold" nodeType="afterGroup">
                            <p:stCondLst>
                              <p:cond delay="0"/>
                            </p:stCondLst>
                            <p:childTnLst>
                              <p:par>
                                <p:cTn id="31" presetID="63" presetClass="path" presetSubtype="0" accel="50000" decel="50000" fill="hold" grpId="0" nodeType="afterEffect">
                                  <p:stCondLst>
                                    <p:cond delay="0"/>
                                  </p:stCondLst>
                                  <p:childTnLst>
                                    <p:animMotion origin="layout" path="M 2.77556E-17 -3.33333E-6 L 0.38212 0.00232 " pathEditMode="relative" rAng="0" ptsTypes="AA">
                                      <p:cBhvr>
                                        <p:cTn id="32" dur="1000" fill="hold"/>
                                        <p:tgtEl>
                                          <p:spTgt spid="897"/>
                                        </p:tgtEl>
                                        <p:attrNameLst>
                                          <p:attrName>ppt_x</p:attrName>
                                          <p:attrName>ppt_y</p:attrName>
                                        </p:attrNameLst>
                                      </p:cBhvr>
                                      <p:rCtr x="19100" y="100"/>
                                    </p:animMotion>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nodeType="clickEffect">
                                  <p:stCondLst>
                                    <p:cond delay="0"/>
                                  </p:stCondLst>
                                  <p:childTnLst>
                                    <p:set>
                                      <p:cBhvr>
                                        <p:cTn id="36" dur="1" fill="hold">
                                          <p:stCondLst>
                                            <p:cond delay="0"/>
                                          </p:stCondLst>
                                        </p:cTn>
                                        <p:tgtEl>
                                          <p:spTgt spid="6"/>
                                        </p:tgtEl>
                                        <p:attrNameLst>
                                          <p:attrName>style.visibility</p:attrName>
                                        </p:attrNameLst>
                                      </p:cBhvr>
                                      <p:to>
                                        <p:strVal val="hidden"/>
                                      </p:to>
                                    </p:set>
                                  </p:childTnLst>
                                </p:cTn>
                              </p:par>
                            </p:childTnLst>
                          </p:cTn>
                        </p:par>
                        <p:par>
                          <p:cTn id="37" fill="hold" nodeType="afterGroup">
                            <p:stCondLst>
                              <p:cond delay="0"/>
                            </p:stCondLst>
                            <p:childTnLst>
                              <p:par>
                                <p:cTn id="38" presetID="22" presetClass="entr" presetSubtype="8"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xit" presetSubtype="0" fill="hold" nodeType="clickEffect">
                                  <p:stCondLst>
                                    <p:cond delay="0"/>
                                  </p:stCondLst>
                                  <p:childTnLst>
                                    <p:set>
                                      <p:cBhvr>
                                        <p:cTn id="44" dur="1" fill="hold">
                                          <p:stCondLst>
                                            <p:cond delay="0"/>
                                          </p:stCondLst>
                                        </p:cTn>
                                        <p:tgtEl>
                                          <p:spTgt spid="8"/>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897"/>
                                        </p:tgtEl>
                                        <p:attrNameLst>
                                          <p:attrName>style.visibility</p:attrName>
                                        </p:attrNameLst>
                                      </p:cBhvr>
                                      <p:to>
                                        <p:strVal val="hidden"/>
                                      </p:to>
                                    </p:set>
                                  </p:childTnLst>
                                </p:cTn>
                              </p:par>
                              <p:par>
                                <p:cTn id="47" presetID="1" presetClass="entr" presetSubtype="0" fill="hold" grpId="2" nodeType="withEffect">
                                  <p:stCondLst>
                                    <p:cond delay="0"/>
                                  </p:stCondLst>
                                  <p:childTnLst>
                                    <p:set>
                                      <p:cBhvr>
                                        <p:cTn id="48" dur="1" fill="hold">
                                          <p:stCondLst>
                                            <p:cond delay="0"/>
                                          </p:stCondLst>
                                        </p:cTn>
                                        <p:tgtEl>
                                          <p:spTgt spid="967"/>
                                        </p:tgtEl>
                                        <p:attrNameLst>
                                          <p:attrName>style.visibility</p:attrName>
                                        </p:attrNameLst>
                                      </p:cBhvr>
                                      <p:to>
                                        <p:strVal val="visible"/>
                                      </p:to>
                                    </p:set>
                                  </p:childTnLst>
                                </p:cTn>
                              </p:par>
                            </p:childTnLst>
                          </p:cTn>
                        </p:par>
                        <p:par>
                          <p:cTn id="49" fill="hold" nodeType="afterGroup">
                            <p:stCondLst>
                              <p:cond delay="0"/>
                            </p:stCondLst>
                            <p:childTnLst>
                              <p:par>
                                <p:cTn id="50" presetID="63" presetClass="path" presetSubtype="0" accel="50000" decel="50000" fill="hold" grpId="0" nodeType="afterEffect">
                                  <p:stCondLst>
                                    <p:cond delay="0"/>
                                  </p:stCondLst>
                                  <p:childTnLst>
                                    <p:animMotion origin="layout" path="M -2.77778E-7 1.85185E-6 L 0.37778 0.00069 " pathEditMode="relative" rAng="0" ptsTypes="AA">
                                      <p:cBhvr>
                                        <p:cTn id="51" dur="1000" fill="hold"/>
                                        <p:tgtEl>
                                          <p:spTgt spid="967"/>
                                        </p:tgtEl>
                                        <p:attrNameLst>
                                          <p:attrName>ppt_x</p:attrName>
                                          <p:attrName>ppt_y</p:attrName>
                                        </p:attrNameLst>
                                      </p:cBhvr>
                                      <p:rCtr x="18900" y="0"/>
                                    </p:animMotion>
                                  </p:childTnLst>
                                </p:cTn>
                              </p:par>
                            </p:childTnLst>
                          </p:cTn>
                        </p:par>
                        <p:par>
                          <p:cTn id="52" fill="hold" nodeType="afterGroup">
                            <p:stCondLst>
                              <p:cond delay="10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967"/>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10"/>
                                        </p:tgtEl>
                                        <p:attrNameLst>
                                          <p:attrName>style.visibility</p:attrName>
                                        </p:attrNameLst>
                                      </p:cBhvr>
                                      <p:to>
                                        <p:strVal val="hidden"/>
                                      </p:to>
                                    </p:set>
                                  </p:childTnLst>
                                </p:cTn>
                              </p:par>
                              <p:par>
                                <p:cTn id="62" presetID="22" presetClass="entr" presetSubtype="8"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left)">
                                      <p:cBhvr>
                                        <p:cTn id="6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14" grpId="0"/>
      <p:bldP spid="897" grpId="0" animBg="1"/>
      <p:bldP spid="897" grpId="1" animBg="1"/>
      <p:bldP spid="897" grpId="2" animBg="1"/>
      <p:bldP spid="967" grpId="0" animBg="1"/>
      <p:bldP spid="967" grpId="1" animBg="1"/>
      <p:bldP spid="967" grpId="2" animBg="1"/>
      <p:bldP spid="599" grpId="0" animBg="1"/>
      <p:bldP spid="600"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619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D2F0CCA2-79E7-EA48-9D6F-AFB974BEF6CC}" type="slidenum">
              <a:rPr lang="ko-KR" altLang="en-US" sz="1200">
                <a:solidFill>
                  <a:schemeClr val="tx2"/>
                </a:solidFill>
                <a:latin typeface="Arial Narrow" charset="0"/>
                <a:ea typeface="굴림" charset="-127"/>
              </a:rPr>
              <a:pPr eaLnBrk="1" hangingPunct="1"/>
              <a:t>68</a:t>
            </a:fld>
            <a:endParaRPr lang="en-US" altLang="ko-KR" sz="1200">
              <a:solidFill>
                <a:schemeClr val="tx2"/>
              </a:solidFill>
              <a:latin typeface="Arial Narrow" charset="0"/>
              <a:ea typeface="굴림" charset="-127"/>
            </a:endParaRPr>
          </a:p>
        </p:txBody>
      </p:sp>
      <p:sp>
        <p:nvSpPr>
          <p:cNvPr id="119811" name="Rectangle 3"/>
          <p:cNvSpPr>
            <a:spLocks noGrp="1" noChangeArrowheads="1"/>
          </p:cNvSpPr>
          <p:nvPr>
            <p:ph idx="4294967295"/>
          </p:nvPr>
        </p:nvSpPr>
        <p:spPr>
          <a:xfrm>
            <a:off x="0" y="1219200"/>
            <a:ext cx="8458200" cy="4876800"/>
          </a:xfrm>
        </p:spPr>
        <p:txBody>
          <a:bodyPr>
            <a:normAutofit fontScale="92500" lnSpcReduction="20000"/>
          </a:bodyPr>
          <a:lstStyle/>
          <a:p>
            <a:pPr>
              <a:defRPr/>
            </a:pPr>
            <a:r>
              <a:rPr lang="en-US" altLang="ko-KR" dirty="0">
                <a:ea typeface="굴림" pitchFamily="50" charset="-127"/>
                <a:cs typeface="+mn-cs"/>
              </a:rPr>
              <a:t>Method</a:t>
            </a:r>
          </a:p>
          <a:p>
            <a:pPr lvl="1">
              <a:defRPr/>
            </a:pPr>
            <a:r>
              <a:rPr lang="en-US" altLang="ko-KR" dirty="0">
                <a:ea typeface="굴림" pitchFamily="50" charset="-127"/>
              </a:rPr>
              <a:t>Multi-hop TCP</a:t>
            </a:r>
          </a:p>
          <a:p>
            <a:pPr lvl="2">
              <a:defRPr/>
            </a:pPr>
            <a:r>
              <a:rPr lang="en-US" altLang="ko-KR" dirty="0">
                <a:ea typeface="굴림" pitchFamily="50" charset="-127"/>
              </a:rPr>
              <a:t>15 second one-way bulk TCP transfer between each pair of </a:t>
            </a:r>
            <a:r>
              <a:rPr lang="en-US" altLang="ko-KR" dirty="0" err="1">
                <a:ea typeface="굴림" pitchFamily="50" charset="-127"/>
              </a:rPr>
              <a:t>Roofnet</a:t>
            </a:r>
            <a:r>
              <a:rPr lang="en-US" altLang="ko-KR" dirty="0">
                <a:ea typeface="굴림" pitchFamily="50" charset="-127"/>
              </a:rPr>
              <a:t> nodes</a:t>
            </a:r>
          </a:p>
          <a:p>
            <a:pPr lvl="1">
              <a:defRPr/>
            </a:pPr>
            <a:r>
              <a:rPr lang="en-US" altLang="ko-KR" dirty="0">
                <a:ea typeface="굴림" pitchFamily="50" charset="-127"/>
              </a:rPr>
              <a:t>Single-hop TCP</a:t>
            </a:r>
          </a:p>
          <a:p>
            <a:pPr lvl="2">
              <a:defRPr/>
            </a:pPr>
            <a:r>
              <a:rPr lang="en-US" altLang="ko-KR" dirty="0">
                <a:ea typeface="굴림" pitchFamily="50" charset="-127"/>
              </a:rPr>
              <a:t>The direct radio link between each pair of routes</a:t>
            </a:r>
          </a:p>
          <a:p>
            <a:pPr lvl="1">
              <a:defRPr/>
            </a:pPr>
            <a:r>
              <a:rPr lang="en-US" altLang="ko-KR" dirty="0">
                <a:ea typeface="굴림" pitchFamily="50" charset="-127"/>
              </a:rPr>
              <a:t>Loss matrix</a:t>
            </a:r>
          </a:p>
          <a:p>
            <a:pPr lvl="2">
              <a:defRPr/>
            </a:pPr>
            <a:r>
              <a:rPr lang="en-US" altLang="ko-KR" dirty="0">
                <a:ea typeface="굴림" pitchFamily="50" charset="-127"/>
              </a:rPr>
              <a:t>The loss rate between each pair of nodes using 1500-byte broadcasts</a:t>
            </a:r>
          </a:p>
          <a:p>
            <a:pPr lvl="1">
              <a:defRPr/>
            </a:pPr>
            <a:r>
              <a:rPr lang="en-US" altLang="ko-KR" dirty="0">
                <a:ea typeface="굴림" pitchFamily="50" charset="-127"/>
              </a:rPr>
              <a:t>Multi-hop density</a:t>
            </a:r>
          </a:p>
          <a:p>
            <a:pPr lvl="2">
              <a:defRPr/>
            </a:pPr>
            <a:r>
              <a:rPr lang="en-US" altLang="ko-KR" dirty="0">
                <a:ea typeface="굴림" pitchFamily="50" charset="-127"/>
              </a:rPr>
              <a:t>TCP throughput between a fixed set of four nodes</a:t>
            </a:r>
          </a:p>
          <a:p>
            <a:pPr lvl="2">
              <a:defRPr/>
            </a:pPr>
            <a:r>
              <a:rPr lang="en-US" altLang="ko-KR" dirty="0">
                <a:ea typeface="굴림" pitchFamily="50" charset="-127"/>
              </a:rPr>
              <a:t>Varying the number of </a:t>
            </a:r>
            <a:r>
              <a:rPr lang="en-US" altLang="ko-KR" dirty="0" err="1">
                <a:ea typeface="굴림" pitchFamily="50" charset="-127"/>
              </a:rPr>
              <a:t>Roofnet</a:t>
            </a:r>
            <a:r>
              <a:rPr lang="en-US" altLang="ko-KR" dirty="0">
                <a:ea typeface="굴림" pitchFamily="50" charset="-127"/>
              </a:rPr>
              <a:t> nodes that are participating in routing</a:t>
            </a:r>
          </a:p>
        </p:txBody>
      </p:sp>
      <p:sp>
        <p:nvSpPr>
          <p:cNvPr id="136195" name="Rectangle 2"/>
          <p:cNvSpPr>
            <a:spLocks noGrp="1" noChangeArrowheads="1"/>
          </p:cNvSpPr>
          <p:nvPr>
            <p:ph type="title" idx="4294967295"/>
          </p:nvPr>
        </p:nvSpPr>
        <p:spPr>
          <a:xfrm>
            <a:off x="0" y="381000"/>
            <a:ext cx="8458200" cy="609600"/>
          </a:xfrm>
        </p:spPr>
        <p:txBody>
          <a:bodyPr/>
          <a:lstStyle/>
          <a:p>
            <a:r>
              <a:rPr lang="en-US" altLang="ko-KR">
                <a:ea typeface="굴림" charset="-127"/>
              </a:rPr>
              <a:t>Evaluation</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721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EFDC437B-E35E-3540-90BE-896E0B617817}" type="slidenum">
              <a:rPr lang="ko-KR" altLang="en-US" sz="1200">
                <a:solidFill>
                  <a:schemeClr val="tx2"/>
                </a:solidFill>
                <a:latin typeface="Arial Narrow" charset="0"/>
                <a:ea typeface="굴림" charset="-127"/>
              </a:rPr>
              <a:pPr eaLnBrk="1" hangingPunct="1"/>
              <a:t>69</a:t>
            </a:fld>
            <a:endParaRPr lang="en-US" altLang="ko-KR" sz="1200">
              <a:solidFill>
                <a:schemeClr val="tx2"/>
              </a:solidFill>
              <a:latin typeface="Arial Narrow" charset="0"/>
              <a:ea typeface="굴림" charset="-127"/>
            </a:endParaRPr>
          </a:p>
        </p:txBody>
      </p:sp>
      <p:sp>
        <p:nvSpPr>
          <p:cNvPr id="137218" name="Rectangle 3"/>
          <p:cNvSpPr>
            <a:spLocks noGrp="1" noChangeArrowheads="1"/>
          </p:cNvSpPr>
          <p:nvPr>
            <p:ph idx="4294967295"/>
          </p:nvPr>
        </p:nvSpPr>
        <p:spPr>
          <a:xfrm>
            <a:off x="0" y="1219200"/>
            <a:ext cx="8458200" cy="1447800"/>
          </a:xfrm>
        </p:spPr>
        <p:txBody>
          <a:bodyPr/>
          <a:lstStyle/>
          <a:p>
            <a:pPr>
              <a:lnSpc>
                <a:spcPct val="80000"/>
              </a:lnSpc>
            </a:pPr>
            <a:r>
              <a:rPr lang="en-US" altLang="ko-KR" sz="2700">
                <a:ea typeface="굴림" charset="-127"/>
              </a:rPr>
              <a:t>Basic Performance (Multi-hop TCP)</a:t>
            </a:r>
          </a:p>
          <a:p>
            <a:pPr lvl="1">
              <a:lnSpc>
                <a:spcPct val="80000"/>
              </a:lnSpc>
            </a:pPr>
            <a:r>
              <a:rPr lang="en-US" altLang="ko-KR" sz="2400">
                <a:ea typeface="굴림" charset="-127"/>
              </a:rPr>
              <a:t>The routes with low hop-count have much higher throughput</a:t>
            </a:r>
          </a:p>
          <a:p>
            <a:pPr lvl="1">
              <a:lnSpc>
                <a:spcPct val="80000"/>
              </a:lnSpc>
            </a:pPr>
            <a:r>
              <a:rPr lang="en-US" altLang="ko-KR" sz="2400">
                <a:ea typeface="굴림" charset="-127"/>
              </a:rPr>
              <a:t>Multi-hop routes suffer from inter-hop collisions</a:t>
            </a:r>
          </a:p>
          <a:p>
            <a:pPr lvl="1">
              <a:lnSpc>
                <a:spcPct val="80000"/>
              </a:lnSpc>
            </a:pPr>
            <a:endParaRPr lang="en-US" altLang="ko-KR" sz="2400">
              <a:ea typeface="굴림" charset="-127"/>
            </a:endParaRPr>
          </a:p>
        </p:txBody>
      </p:sp>
      <p:sp>
        <p:nvSpPr>
          <p:cNvPr id="137219" name="Rectangle 2"/>
          <p:cNvSpPr>
            <a:spLocks noGrp="1" noChangeArrowheads="1"/>
          </p:cNvSpPr>
          <p:nvPr>
            <p:ph type="title" idx="4294967295"/>
          </p:nvPr>
        </p:nvSpPr>
        <p:spPr>
          <a:xfrm>
            <a:off x="0" y="381000"/>
            <a:ext cx="8458200" cy="609600"/>
          </a:xfrm>
        </p:spPr>
        <p:txBody>
          <a:bodyPr/>
          <a:lstStyle/>
          <a:p>
            <a:r>
              <a:rPr lang="en-US" altLang="ko-KR">
                <a:ea typeface="굴림" charset="-127"/>
              </a:rPr>
              <a:t>Evaluation</a:t>
            </a:r>
          </a:p>
        </p:txBody>
      </p:sp>
      <p:pic>
        <p:nvPicPr>
          <p:cNvPr id="137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924175"/>
            <a:ext cx="44862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2924175"/>
            <a:ext cx="40767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2" name="Oval 6"/>
          <p:cNvSpPr>
            <a:spLocks noChangeArrowheads="1"/>
          </p:cNvSpPr>
          <p:nvPr/>
        </p:nvSpPr>
        <p:spPr bwMode="auto">
          <a:xfrm>
            <a:off x="7092950" y="5516563"/>
            <a:ext cx="863600" cy="360362"/>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altLang="en-US"/>
              <a:t>Single Receiver, Sender and Interferer</a:t>
            </a:r>
          </a:p>
        </p:txBody>
      </p:sp>
      <p:sp>
        <p:nvSpPr>
          <p:cNvPr id="2765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190CFE72-AEC9-2143-9BEE-6FE92741CC13}" type="slidenum">
              <a:rPr lang="en-US" altLang="en-US" sz="1200">
                <a:solidFill>
                  <a:schemeClr val="tx2"/>
                </a:solidFill>
                <a:latin typeface="Arial Narrow" charset="0"/>
              </a:rPr>
              <a:pPr eaLnBrk="1" hangingPunct="1"/>
              <a:t>7</a:t>
            </a:fld>
            <a:endParaRPr lang="en-US" altLang="en-US" sz="1200">
              <a:solidFill>
                <a:schemeClr val="tx2"/>
              </a:solidFill>
              <a:latin typeface="Arial Narrow" charset="0"/>
            </a:endParaRPr>
          </a:p>
        </p:txBody>
      </p:sp>
      <p:pic>
        <p:nvPicPr>
          <p:cNvPr id="2765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54350" y="1739900"/>
            <a:ext cx="303530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824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D3138A46-4B92-4547-9E5B-51B0A1B520D2}" type="slidenum">
              <a:rPr lang="ko-KR" altLang="en-US" sz="1200">
                <a:solidFill>
                  <a:schemeClr val="tx2"/>
                </a:solidFill>
                <a:latin typeface="Arial Narrow" charset="0"/>
                <a:ea typeface="굴림" charset="-127"/>
              </a:rPr>
              <a:pPr eaLnBrk="1" hangingPunct="1"/>
              <a:t>70</a:t>
            </a:fld>
            <a:endParaRPr lang="en-US" altLang="ko-KR" sz="1200">
              <a:solidFill>
                <a:schemeClr val="tx2"/>
              </a:solidFill>
              <a:latin typeface="Arial Narrow" charset="0"/>
              <a:ea typeface="굴림" charset="-127"/>
            </a:endParaRPr>
          </a:p>
        </p:txBody>
      </p:sp>
      <p:sp>
        <p:nvSpPr>
          <p:cNvPr id="121859" name="Rectangle 3"/>
          <p:cNvSpPr>
            <a:spLocks noGrp="1" noChangeArrowheads="1"/>
          </p:cNvSpPr>
          <p:nvPr>
            <p:ph idx="4294967295"/>
          </p:nvPr>
        </p:nvSpPr>
        <p:spPr>
          <a:xfrm>
            <a:off x="0" y="1219200"/>
            <a:ext cx="8458200" cy="1905000"/>
          </a:xfrm>
        </p:spPr>
        <p:txBody>
          <a:bodyPr>
            <a:normAutofit fontScale="92500" lnSpcReduction="20000"/>
          </a:bodyPr>
          <a:lstStyle/>
          <a:p>
            <a:pPr>
              <a:defRPr/>
            </a:pPr>
            <a:r>
              <a:rPr lang="en-US" altLang="ko-KR" dirty="0">
                <a:ea typeface="굴림" pitchFamily="50" charset="-127"/>
                <a:cs typeface="+mn-cs"/>
              </a:rPr>
              <a:t>Basic Performance (Multi-hop TCP)</a:t>
            </a:r>
          </a:p>
          <a:p>
            <a:pPr lvl="1">
              <a:defRPr/>
            </a:pPr>
            <a:r>
              <a:rPr lang="en-US" altLang="ko-KR" dirty="0">
                <a:ea typeface="굴림" pitchFamily="50" charset="-127"/>
              </a:rPr>
              <a:t>TCP throughput to each node from its chosen gateway</a:t>
            </a:r>
          </a:p>
          <a:p>
            <a:pPr lvl="1">
              <a:defRPr/>
            </a:pPr>
            <a:r>
              <a:rPr lang="en-US" altLang="ko-KR" dirty="0">
                <a:ea typeface="굴림" pitchFamily="50" charset="-127"/>
              </a:rPr>
              <a:t>Round-trip latencies for 84-byte ping packets to estimate interactive delay</a:t>
            </a:r>
          </a:p>
        </p:txBody>
      </p:sp>
      <p:sp>
        <p:nvSpPr>
          <p:cNvPr id="138243" name="Rectangle 2"/>
          <p:cNvSpPr>
            <a:spLocks noGrp="1" noChangeArrowheads="1"/>
          </p:cNvSpPr>
          <p:nvPr>
            <p:ph type="title" idx="4294967295"/>
          </p:nvPr>
        </p:nvSpPr>
        <p:spPr>
          <a:xfrm>
            <a:off x="0" y="381000"/>
            <a:ext cx="8458200" cy="609600"/>
          </a:xfrm>
        </p:spPr>
        <p:txBody>
          <a:bodyPr/>
          <a:lstStyle/>
          <a:p>
            <a:r>
              <a:rPr lang="en-US" altLang="ko-KR">
                <a:ea typeface="굴림" charset="-127"/>
              </a:rPr>
              <a:t>Evaluation</a:t>
            </a:r>
          </a:p>
        </p:txBody>
      </p:sp>
      <p:pic>
        <p:nvPicPr>
          <p:cNvPr id="138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3068638"/>
            <a:ext cx="4897437"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8245" name="Oval 6"/>
          <p:cNvSpPr>
            <a:spLocks noChangeArrowheads="1"/>
          </p:cNvSpPr>
          <p:nvPr/>
        </p:nvSpPr>
        <p:spPr bwMode="auto">
          <a:xfrm>
            <a:off x="4500563" y="5013325"/>
            <a:ext cx="1150937" cy="360363"/>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926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5A638710-EF0E-F14F-8CE3-5FF547D3149E}" type="slidenum">
              <a:rPr lang="ko-KR" altLang="en-US" sz="1200">
                <a:solidFill>
                  <a:schemeClr val="tx2"/>
                </a:solidFill>
                <a:latin typeface="Arial Narrow" charset="0"/>
                <a:ea typeface="굴림" charset="-127"/>
              </a:rPr>
              <a:pPr eaLnBrk="1" hangingPunct="1"/>
              <a:t>71</a:t>
            </a:fld>
            <a:r>
              <a:rPr lang="en-US" altLang="ko-KR" sz="1200">
                <a:solidFill>
                  <a:schemeClr val="tx2"/>
                </a:solidFill>
                <a:latin typeface="Arial Narrow" charset="0"/>
                <a:ea typeface="굴림" charset="-127"/>
              </a:rPr>
              <a:t>   </a:t>
            </a:r>
          </a:p>
        </p:txBody>
      </p:sp>
      <p:sp>
        <p:nvSpPr>
          <p:cNvPr id="139266" name="Rectangle 3"/>
          <p:cNvSpPr>
            <a:spLocks noGrp="1" noChangeArrowheads="1"/>
          </p:cNvSpPr>
          <p:nvPr>
            <p:ph idx="4294967295"/>
          </p:nvPr>
        </p:nvSpPr>
        <p:spPr>
          <a:xfrm>
            <a:off x="0" y="1219200"/>
            <a:ext cx="8458200" cy="4876800"/>
          </a:xfrm>
        </p:spPr>
        <p:txBody>
          <a:bodyPr/>
          <a:lstStyle/>
          <a:p>
            <a:r>
              <a:rPr lang="en-US" altLang="ko-KR"/>
              <a:t>Link Quality and Distance (Single-hop TCP, Multi-hop TCP)</a:t>
            </a:r>
          </a:p>
          <a:p>
            <a:pPr lvl="1"/>
            <a:r>
              <a:rPr lang="en-US" altLang="ko-KR"/>
              <a:t>Most available links are between 500m and 1300m and give 500 kbits/s</a:t>
            </a:r>
          </a:p>
          <a:p>
            <a:pPr lvl="1"/>
            <a:r>
              <a:rPr lang="en-US" altLang="ko-KR"/>
              <a:t>Srcr </a:t>
            </a:r>
          </a:p>
          <a:p>
            <a:pPr lvl="2"/>
            <a:r>
              <a:rPr lang="en-US" altLang="ko-KR"/>
              <a:t>Use almost all of the links faster than 2 Mbits/s and ignore majority of the links which are slower than that</a:t>
            </a:r>
          </a:p>
          <a:p>
            <a:pPr lvl="2"/>
            <a:r>
              <a:rPr lang="en-US" altLang="ko-KR"/>
              <a:t>Fast short hops are the best policy</a:t>
            </a:r>
          </a:p>
          <a:p>
            <a:pPr lvl="1"/>
            <a:endParaRPr lang="en-US" altLang="ko-KR"/>
          </a:p>
        </p:txBody>
      </p:sp>
      <p:sp>
        <p:nvSpPr>
          <p:cNvPr id="139267" name="Rectangle 2"/>
          <p:cNvSpPr>
            <a:spLocks noGrp="1" noChangeArrowheads="1"/>
          </p:cNvSpPr>
          <p:nvPr>
            <p:ph type="title" idx="4294967295"/>
          </p:nvPr>
        </p:nvSpPr>
        <p:spPr>
          <a:xfrm>
            <a:off x="0" y="381000"/>
            <a:ext cx="8458200" cy="609600"/>
          </a:xfrm>
        </p:spPr>
        <p:txBody>
          <a:bodyPr/>
          <a:lstStyle/>
          <a:p>
            <a:r>
              <a:rPr lang="en-US" altLang="ko-KR"/>
              <a:t>Evaluation</a:t>
            </a:r>
            <a:endParaRPr lang="ko-KR" altLang="en-US"/>
          </a:p>
        </p:txBody>
      </p:sp>
      <p:pic>
        <p:nvPicPr>
          <p:cNvPr id="139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3213100"/>
            <a:ext cx="44100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6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9300" y="3213100"/>
            <a:ext cx="447675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028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23B373F1-E6EA-F842-A2E2-A665BE757503}" type="slidenum">
              <a:rPr lang="ko-KR" altLang="en-US" sz="1200">
                <a:solidFill>
                  <a:schemeClr val="tx2"/>
                </a:solidFill>
                <a:latin typeface="Arial Narrow" charset="0"/>
                <a:ea typeface="굴림" charset="-127"/>
              </a:rPr>
              <a:pPr eaLnBrk="1" hangingPunct="1"/>
              <a:t>72</a:t>
            </a:fld>
            <a:r>
              <a:rPr lang="en-US" altLang="ko-KR" sz="1200">
                <a:solidFill>
                  <a:schemeClr val="tx2"/>
                </a:solidFill>
                <a:latin typeface="Arial Narrow" charset="0"/>
                <a:ea typeface="굴림" charset="-127"/>
              </a:rPr>
              <a:t>    </a:t>
            </a:r>
          </a:p>
        </p:txBody>
      </p:sp>
      <p:sp>
        <p:nvSpPr>
          <p:cNvPr id="140290" name="Rectangle 3"/>
          <p:cNvSpPr>
            <a:spLocks noGrp="1" noChangeArrowheads="1"/>
          </p:cNvSpPr>
          <p:nvPr>
            <p:ph idx="4294967295"/>
          </p:nvPr>
        </p:nvSpPr>
        <p:spPr>
          <a:xfrm>
            <a:off x="0" y="1219200"/>
            <a:ext cx="8458200" cy="1905000"/>
          </a:xfrm>
        </p:spPr>
        <p:txBody>
          <a:bodyPr/>
          <a:lstStyle/>
          <a:p>
            <a:pPr>
              <a:lnSpc>
                <a:spcPct val="80000"/>
              </a:lnSpc>
            </a:pPr>
            <a:r>
              <a:rPr lang="en-US" altLang="ko-KR" sz="2500"/>
              <a:t>Link Quality and Distance (Multi-hop TCP, Loss matrix)</a:t>
            </a:r>
          </a:p>
          <a:p>
            <a:pPr lvl="1">
              <a:lnSpc>
                <a:spcPct val="80000"/>
              </a:lnSpc>
            </a:pPr>
            <a:r>
              <a:rPr lang="en-US" altLang="ko-KR" sz="2200"/>
              <a:t>Median delivery probability is 0.8</a:t>
            </a:r>
          </a:p>
          <a:p>
            <a:pPr lvl="1">
              <a:lnSpc>
                <a:spcPct val="80000"/>
              </a:lnSpc>
            </a:pPr>
            <a:r>
              <a:rPr lang="en-US" altLang="ko-KR" sz="2200"/>
              <a:t>1/4 links have loss rates of 50% or more</a:t>
            </a:r>
          </a:p>
          <a:p>
            <a:pPr lvl="1">
              <a:lnSpc>
                <a:spcPct val="80000"/>
              </a:lnSpc>
            </a:pPr>
            <a:r>
              <a:rPr lang="en-US" altLang="ko-KR" sz="2200"/>
              <a:t>802.11 detects the losses with its ACK mechanism and resends the packets</a:t>
            </a:r>
          </a:p>
          <a:p>
            <a:pPr lvl="1">
              <a:lnSpc>
                <a:spcPct val="80000"/>
              </a:lnSpc>
            </a:pPr>
            <a:endParaRPr lang="en-US" altLang="ko-KR" sz="2200"/>
          </a:p>
        </p:txBody>
      </p:sp>
      <p:sp>
        <p:nvSpPr>
          <p:cNvPr id="140291" name="Rectangle 2"/>
          <p:cNvSpPr>
            <a:spLocks noGrp="1" noChangeArrowheads="1"/>
          </p:cNvSpPr>
          <p:nvPr>
            <p:ph type="title" idx="4294967295"/>
          </p:nvPr>
        </p:nvSpPr>
        <p:spPr>
          <a:xfrm>
            <a:off x="0" y="381000"/>
            <a:ext cx="8458200" cy="609600"/>
          </a:xfrm>
        </p:spPr>
        <p:txBody>
          <a:bodyPr/>
          <a:lstStyle/>
          <a:p>
            <a:r>
              <a:rPr lang="en-US" altLang="ko-KR"/>
              <a:t>Evaluation</a:t>
            </a:r>
            <a:endParaRPr lang="ko-KR" altLang="en-US"/>
          </a:p>
        </p:txBody>
      </p:sp>
      <p:pic>
        <p:nvPicPr>
          <p:cNvPr id="140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3068638"/>
            <a:ext cx="4343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131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D49F178D-9963-5C4A-A0CB-82B8BC7CDD2C}" type="slidenum">
              <a:rPr lang="ko-KR" altLang="en-US" sz="1200">
                <a:solidFill>
                  <a:schemeClr val="tx2"/>
                </a:solidFill>
                <a:latin typeface="Arial Narrow" charset="0"/>
                <a:ea typeface="굴림" charset="-127"/>
              </a:rPr>
              <a:pPr eaLnBrk="1" hangingPunct="1"/>
              <a:t>73</a:t>
            </a:fld>
            <a:r>
              <a:rPr lang="en-US" altLang="ko-KR" sz="1200">
                <a:solidFill>
                  <a:schemeClr val="tx2"/>
                </a:solidFill>
                <a:latin typeface="Arial Narrow" charset="0"/>
                <a:ea typeface="굴림" charset="-127"/>
              </a:rPr>
              <a:t>    </a:t>
            </a:r>
          </a:p>
        </p:txBody>
      </p:sp>
      <p:sp>
        <p:nvSpPr>
          <p:cNvPr id="141314" name="Rectangle 3"/>
          <p:cNvSpPr>
            <a:spLocks noGrp="1" noChangeArrowheads="1"/>
          </p:cNvSpPr>
          <p:nvPr>
            <p:ph idx="4294967295"/>
          </p:nvPr>
        </p:nvSpPr>
        <p:spPr>
          <a:xfrm>
            <a:off x="0" y="1219200"/>
            <a:ext cx="8458200" cy="1447800"/>
          </a:xfrm>
        </p:spPr>
        <p:txBody>
          <a:bodyPr/>
          <a:lstStyle/>
          <a:p>
            <a:pPr>
              <a:lnSpc>
                <a:spcPct val="80000"/>
              </a:lnSpc>
            </a:pPr>
            <a:r>
              <a:rPr lang="en-US" altLang="ko-KR" sz="2700"/>
              <a:t>Architectural Alternatives</a:t>
            </a:r>
          </a:p>
          <a:p>
            <a:pPr lvl="1">
              <a:lnSpc>
                <a:spcPct val="80000"/>
              </a:lnSpc>
            </a:pPr>
            <a:r>
              <a:rPr lang="en-US" altLang="ko-KR" sz="2400"/>
              <a:t>Maximize the number of additional nodes with non-zero throughput to some gateway</a:t>
            </a:r>
          </a:p>
          <a:p>
            <a:pPr lvl="1">
              <a:lnSpc>
                <a:spcPct val="80000"/>
              </a:lnSpc>
            </a:pPr>
            <a:r>
              <a:rPr lang="en-US" altLang="ko-KR" sz="2400"/>
              <a:t>Ties are broken by average throughput</a:t>
            </a:r>
          </a:p>
        </p:txBody>
      </p:sp>
      <p:sp>
        <p:nvSpPr>
          <p:cNvPr id="141315" name="Rectangle 2"/>
          <p:cNvSpPr>
            <a:spLocks noGrp="1" noChangeArrowheads="1"/>
          </p:cNvSpPr>
          <p:nvPr>
            <p:ph type="title" idx="4294967295"/>
          </p:nvPr>
        </p:nvSpPr>
        <p:spPr>
          <a:xfrm>
            <a:off x="0" y="381000"/>
            <a:ext cx="8458200" cy="609600"/>
          </a:xfrm>
        </p:spPr>
        <p:txBody>
          <a:bodyPr/>
          <a:lstStyle/>
          <a:p>
            <a:r>
              <a:rPr lang="en-US" altLang="ko-KR"/>
              <a:t>Evaluation</a:t>
            </a:r>
            <a:endParaRPr lang="ko-KR" altLang="en-US"/>
          </a:p>
        </p:txBody>
      </p:sp>
      <p:pic>
        <p:nvPicPr>
          <p:cNvPr id="141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36838"/>
            <a:ext cx="4238625"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708275"/>
            <a:ext cx="4219575"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318" name="Oval 6"/>
          <p:cNvSpPr>
            <a:spLocks noChangeArrowheads="1"/>
          </p:cNvSpPr>
          <p:nvPr/>
        </p:nvSpPr>
        <p:spPr bwMode="auto">
          <a:xfrm>
            <a:off x="2700338" y="4076700"/>
            <a:ext cx="358775" cy="28892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41319" name="Oval 7"/>
          <p:cNvSpPr>
            <a:spLocks noChangeArrowheads="1"/>
          </p:cNvSpPr>
          <p:nvPr/>
        </p:nvSpPr>
        <p:spPr bwMode="auto">
          <a:xfrm>
            <a:off x="7164388" y="6092825"/>
            <a:ext cx="358775" cy="28892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41320" name="Oval 8"/>
          <p:cNvSpPr>
            <a:spLocks noChangeArrowheads="1"/>
          </p:cNvSpPr>
          <p:nvPr/>
        </p:nvSpPr>
        <p:spPr bwMode="auto">
          <a:xfrm>
            <a:off x="5437188" y="4724400"/>
            <a:ext cx="358775" cy="288925"/>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41321" name="Rectangle 9"/>
          <p:cNvSpPr>
            <a:spLocks noChangeArrowheads="1"/>
          </p:cNvSpPr>
          <p:nvPr/>
        </p:nvSpPr>
        <p:spPr bwMode="auto">
          <a:xfrm>
            <a:off x="3635375" y="3357563"/>
            <a:ext cx="720725" cy="935037"/>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141322" name="Rectangle 10"/>
          <p:cNvSpPr>
            <a:spLocks noChangeArrowheads="1"/>
          </p:cNvSpPr>
          <p:nvPr/>
        </p:nvSpPr>
        <p:spPr bwMode="auto">
          <a:xfrm>
            <a:off x="6300788" y="3429000"/>
            <a:ext cx="720725" cy="93503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233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CDF923F5-70A2-7F4B-8E07-9F756FEBDB30}" type="slidenum">
              <a:rPr lang="ko-KR" altLang="en-US" sz="1200">
                <a:solidFill>
                  <a:schemeClr val="tx2"/>
                </a:solidFill>
                <a:latin typeface="Arial Narrow" charset="0"/>
                <a:ea typeface="굴림" charset="-127"/>
              </a:rPr>
              <a:pPr eaLnBrk="1" hangingPunct="1"/>
              <a:t>74</a:t>
            </a:fld>
            <a:r>
              <a:rPr lang="en-US" altLang="ko-KR" sz="1200">
                <a:solidFill>
                  <a:schemeClr val="tx2"/>
                </a:solidFill>
                <a:latin typeface="Arial Narrow" charset="0"/>
                <a:ea typeface="굴림" charset="-127"/>
              </a:rPr>
              <a:t>     </a:t>
            </a:r>
          </a:p>
        </p:txBody>
      </p:sp>
      <p:sp>
        <p:nvSpPr>
          <p:cNvPr id="142338" name="Rectangle 3"/>
          <p:cNvSpPr>
            <a:spLocks noGrp="1" noChangeArrowheads="1"/>
          </p:cNvSpPr>
          <p:nvPr>
            <p:ph idx="4294967295"/>
          </p:nvPr>
        </p:nvSpPr>
        <p:spPr>
          <a:xfrm>
            <a:off x="0" y="1219200"/>
            <a:ext cx="8458200" cy="1219200"/>
          </a:xfrm>
        </p:spPr>
        <p:txBody>
          <a:bodyPr/>
          <a:lstStyle/>
          <a:p>
            <a:pPr>
              <a:lnSpc>
                <a:spcPct val="80000"/>
              </a:lnSpc>
            </a:pPr>
            <a:r>
              <a:rPr lang="en-US" altLang="ko-KR" sz="2500"/>
              <a:t>Inter-hop Interference (Multi-hop TCP, Single-hop TCP)</a:t>
            </a:r>
          </a:p>
          <a:p>
            <a:pPr lvl="1">
              <a:lnSpc>
                <a:spcPct val="80000"/>
              </a:lnSpc>
            </a:pPr>
            <a:r>
              <a:rPr lang="en-US" altLang="ko-KR" sz="2200"/>
              <a:t>Concurrent transmissions on different hops of a route collide and cause packet loss</a:t>
            </a:r>
          </a:p>
          <a:p>
            <a:pPr lvl="1">
              <a:lnSpc>
                <a:spcPct val="80000"/>
              </a:lnSpc>
            </a:pPr>
            <a:endParaRPr lang="en-US" altLang="ko-KR" sz="2200"/>
          </a:p>
        </p:txBody>
      </p:sp>
      <p:sp>
        <p:nvSpPr>
          <p:cNvPr id="142339" name="Rectangle 2"/>
          <p:cNvSpPr>
            <a:spLocks noGrp="1" noChangeArrowheads="1"/>
          </p:cNvSpPr>
          <p:nvPr>
            <p:ph type="title" idx="4294967295"/>
          </p:nvPr>
        </p:nvSpPr>
        <p:spPr>
          <a:xfrm>
            <a:off x="0" y="381000"/>
            <a:ext cx="8458200" cy="609600"/>
          </a:xfrm>
        </p:spPr>
        <p:txBody>
          <a:bodyPr/>
          <a:lstStyle/>
          <a:p>
            <a:r>
              <a:rPr lang="en-US" altLang="ko-KR"/>
              <a:t>Evaluation</a:t>
            </a:r>
            <a:endParaRPr lang="ko-KR" altLang="en-US"/>
          </a:p>
        </p:txBody>
      </p:sp>
      <p:pic>
        <p:nvPicPr>
          <p:cNvPr id="142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2276475"/>
            <a:ext cx="4448175"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6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74D98365-7705-894B-AA5A-CD1483CEE7DE}" type="slidenum">
              <a:rPr lang="ko-KR" altLang="en-US" sz="1200">
                <a:solidFill>
                  <a:schemeClr val="tx2"/>
                </a:solidFill>
                <a:latin typeface="Arial Narrow" charset="0"/>
                <a:ea typeface="굴림" charset="-127"/>
              </a:rPr>
              <a:pPr eaLnBrk="1" hangingPunct="1"/>
              <a:t>75</a:t>
            </a:fld>
            <a:r>
              <a:rPr lang="en-US" altLang="ko-KR" sz="1200">
                <a:solidFill>
                  <a:schemeClr val="tx2"/>
                </a:solidFill>
                <a:latin typeface="Arial Narrow" charset="0"/>
                <a:ea typeface="굴림" charset="-127"/>
              </a:rPr>
              <a:t>    </a:t>
            </a:r>
          </a:p>
        </p:txBody>
      </p:sp>
      <p:sp>
        <p:nvSpPr>
          <p:cNvPr id="143362" name="Rectangle 3"/>
          <p:cNvSpPr>
            <a:spLocks noGrp="1" noChangeArrowheads="1"/>
          </p:cNvSpPr>
          <p:nvPr>
            <p:ph idx="4294967295"/>
          </p:nvPr>
        </p:nvSpPr>
        <p:spPr>
          <a:xfrm>
            <a:off x="0" y="1219200"/>
            <a:ext cx="8458200" cy="4876800"/>
          </a:xfrm>
        </p:spPr>
        <p:txBody>
          <a:bodyPr/>
          <a:lstStyle/>
          <a:p>
            <a:pPr>
              <a:lnSpc>
                <a:spcPct val="90000"/>
              </a:lnSpc>
            </a:pPr>
            <a:r>
              <a:rPr lang="en-US" altLang="ko-KR" sz="3000">
                <a:ea typeface="굴림" charset="-127"/>
              </a:rPr>
              <a:t>The network’s architectures favors</a:t>
            </a:r>
          </a:p>
          <a:p>
            <a:pPr lvl="1">
              <a:lnSpc>
                <a:spcPct val="90000"/>
              </a:lnSpc>
            </a:pPr>
            <a:r>
              <a:rPr lang="en-US" altLang="ko-KR" sz="2600">
                <a:ea typeface="굴림" charset="-127"/>
              </a:rPr>
              <a:t>Ease of deployment</a:t>
            </a:r>
          </a:p>
          <a:p>
            <a:pPr lvl="1">
              <a:lnSpc>
                <a:spcPct val="90000"/>
              </a:lnSpc>
            </a:pPr>
            <a:r>
              <a:rPr lang="en-US" altLang="ko-KR" sz="2600">
                <a:ea typeface="굴림" charset="-127"/>
              </a:rPr>
              <a:t>Omni-directional antennas</a:t>
            </a:r>
          </a:p>
          <a:p>
            <a:pPr lvl="1">
              <a:lnSpc>
                <a:spcPct val="90000"/>
              </a:lnSpc>
            </a:pPr>
            <a:r>
              <a:rPr lang="en-US" altLang="ko-KR" sz="2600">
                <a:ea typeface="굴림" charset="-127"/>
              </a:rPr>
              <a:t>Self-configuring software</a:t>
            </a:r>
          </a:p>
          <a:p>
            <a:pPr lvl="1">
              <a:lnSpc>
                <a:spcPct val="90000"/>
              </a:lnSpc>
            </a:pPr>
            <a:r>
              <a:rPr lang="en-US" altLang="ko-KR" sz="2600">
                <a:ea typeface="굴림" charset="-127"/>
              </a:rPr>
              <a:t>Link-quality-aware multi-hop routing</a:t>
            </a:r>
          </a:p>
          <a:p>
            <a:pPr>
              <a:lnSpc>
                <a:spcPct val="90000"/>
              </a:lnSpc>
            </a:pPr>
            <a:r>
              <a:rPr lang="en-US" altLang="ko-KR" sz="3000">
                <a:ea typeface="굴림" charset="-127"/>
              </a:rPr>
              <a:t>Evaluation of network performance</a:t>
            </a:r>
          </a:p>
          <a:p>
            <a:pPr lvl="1">
              <a:lnSpc>
                <a:spcPct val="90000"/>
              </a:lnSpc>
            </a:pPr>
            <a:r>
              <a:rPr lang="en-US" altLang="ko-KR" sz="2600">
                <a:ea typeface="굴림" charset="-127"/>
              </a:rPr>
              <a:t>Average throughput between nodes is 627kbits/s</a:t>
            </a:r>
          </a:p>
          <a:p>
            <a:pPr lvl="1">
              <a:lnSpc>
                <a:spcPct val="90000"/>
              </a:lnSpc>
            </a:pPr>
            <a:r>
              <a:rPr lang="en-US" altLang="ko-KR" sz="2600">
                <a:ea typeface="굴림" charset="-127"/>
              </a:rPr>
              <a:t>Well served by just a few gateways whose position is determined by convenience</a:t>
            </a:r>
          </a:p>
          <a:p>
            <a:pPr lvl="1">
              <a:lnSpc>
                <a:spcPct val="90000"/>
              </a:lnSpc>
            </a:pPr>
            <a:r>
              <a:rPr lang="en-US" altLang="ko-KR" sz="2600">
                <a:ea typeface="굴림" charset="-127"/>
              </a:rPr>
              <a:t>Multi-hop mesh increases both connectivity and throughput</a:t>
            </a:r>
          </a:p>
        </p:txBody>
      </p:sp>
      <p:sp>
        <p:nvSpPr>
          <p:cNvPr id="143363" name="Rectangle 2"/>
          <p:cNvSpPr>
            <a:spLocks noGrp="1" noChangeArrowheads="1"/>
          </p:cNvSpPr>
          <p:nvPr>
            <p:ph type="title" idx="4294967295"/>
          </p:nvPr>
        </p:nvSpPr>
        <p:spPr>
          <a:xfrm>
            <a:off x="0" y="381000"/>
            <a:ext cx="8458200" cy="609600"/>
          </a:xfrm>
        </p:spPr>
        <p:txBody>
          <a:bodyPr/>
          <a:lstStyle/>
          <a:p>
            <a:r>
              <a:rPr lang="en-US" altLang="ko-KR">
                <a:ea typeface="굴림" charset="-127"/>
              </a:rPr>
              <a:t>Roofnet Summary</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438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4AF13AAD-E697-2143-AD45-E7BD802B98C2}" type="slidenum">
              <a:rPr lang="en-US" altLang="en-US" sz="1200">
                <a:solidFill>
                  <a:schemeClr val="tx2"/>
                </a:solidFill>
                <a:latin typeface="Arial Narrow" charset="0"/>
              </a:rPr>
              <a:pPr eaLnBrk="1" hangingPunct="1"/>
              <a:t>76</a:t>
            </a:fld>
            <a:endParaRPr lang="en-US" altLang="en-US" sz="1200">
              <a:solidFill>
                <a:schemeClr val="tx2"/>
              </a:solidFill>
              <a:latin typeface="Arial Narrow" charset="0"/>
            </a:endParaRPr>
          </a:p>
        </p:txBody>
      </p:sp>
      <p:sp>
        <p:nvSpPr>
          <p:cNvPr id="144386" name="Rectangle 3"/>
          <p:cNvSpPr>
            <a:spLocks noGrp="1" noChangeArrowheads="1"/>
          </p:cNvSpPr>
          <p:nvPr>
            <p:ph type="body" idx="4294967295"/>
          </p:nvPr>
        </p:nvSpPr>
        <p:spPr>
          <a:xfrm>
            <a:off x="0" y="1219200"/>
            <a:ext cx="8458200" cy="4876800"/>
          </a:xfrm>
        </p:spPr>
        <p:txBody>
          <a:bodyPr/>
          <a:lstStyle/>
          <a:p>
            <a:r>
              <a:rPr lang="en-US" altLang="en-US"/>
              <a:t>Analyze cause of packet loss</a:t>
            </a:r>
          </a:p>
          <a:p>
            <a:r>
              <a:rPr lang="en-US" altLang="en-US"/>
              <a:t>Neighbor Abstraction</a:t>
            </a:r>
          </a:p>
          <a:p>
            <a:pPr lvl="1"/>
            <a:r>
              <a:rPr lang="en-US" altLang="en-US"/>
              <a:t>Ability to hear control packets or  No Interference</a:t>
            </a:r>
          </a:p>
          <a:p>
            <a:pPr lvl="1"/>
            <a:r>
              <a:rPr lang="en-US" altLang="en-US"/>
              <a:t>Strong correlation between BER and S/N</a:t>
            </a:r>
          </a:p>
          <a:p>
            <a:r>
              <a:rPr lang="en-US" altLang="en-US"/>
              <a:t>RoofNet pairs communicate</a:t>
            </a:r>
          </a:p>
          <a:p>
            <a:pPr lvl="1"/>
            <a:r>
              <a:rPr lang="en-US" altLang="en-US"/>
              <a:t>At intermediate loss rates</a:t>
            </a:r>
          </a:p>
          <a:p>
            <a:pPr lvl="1"/>
            <a:r>
              <a:rPr lang="en-US" altLang="en-US"/>
              <a:t>Temporal Variation</a:t>
            </a:r>
          </a:p>
          <a:p>
            <a:pPr lvl="1"/>
            <a:r>
              <a:rPr lang="en-US" altLang="en-US"/>
              <a:t>Spatial Variation</a:t>
            </a:r>
          </a:p>
          <a:p>
            <a:endParaRPr lang="en-US" altLang="en-US"/>
          </a:p>
          <a:p>
            <a:endParaRPr lang="en-US" altLang="en-US"/>
          </a:p>
        </p:txBody>
      </p:sp>
      <p:sp>
        <p:nvSpPr>
          <p:cNvPr id="144387" name="Rectangle 2"/>
          <p:cNvSpPr>
            <a:spLocks noGrp="1" noChangeArrowheads="1"/>
          </p:cNvSpPr>
          <p:nvPr>
            <p:ph type="title" idx="4294967295"/>
          </p:nvPr>
        </p:nvSpPr>
        <p:spPr>
          <a:xfrm>
            <a:off x="0" y="381000"/>
            <a:ext cx="8458200" cy="609600"/>
          </a:xfrm>
        </p:spPr>
        <p:txBody>
          <a:bodyPr/>
          <a:lstStyle/>
          <a:p>
            <a:r>
              <a:rPr lang="en-US" altLang="en-US"/>
              <a:t>Roofnet Link Level Measurements</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5409" name="Rectangle 2"/>
          <p:cNvSpPr>
            <a:spLocks noGrp="1" noChangeArrowheads="1"/>
          </p:cNvSpPr>
          <p:nvPr>
            <p:ph type="title"/>
          </p:nvPr>
        </p:nvSpPr>
        <p:spPr/>
        <p:txBody>
          <a:bodyPr/>
          <a:lstStyle/>
          <a:p>
            <a:r>
              <a:rPr lang="en-US" altLang="en-US"/>
              <a:t>A Roofnet Self-Installation Kit</a:t>
            </a:r>
          </a:p>
        </p:txBody>
      </p:sp>
      <p:pic>
        <p:nvPicPr>
          <p:cNvPr id="145410" name="Picture 6" descr="node-ki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60663" y="1409700"/>
            <a:ext cx="3546475" cy="4495800"/>
          </a:xfrm>
        </p:spPr>
      </p:pic>
      <p:sp>
        <p:nvSpPr>
          <p:cNvPr id="145411" name="Slide Number Placeholder 1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88399F21-97B6-F648-81D4-4DB6AA98510C}" type="slidenum">
              <a:rPr lang="en-US" altLang="en-US" sz="1200">
                <a:solidFill>
                  <a:schemeClr val="tx2"/>
                </a:solidFill>
                <a:latin typeface="Arial Narrow" charset="0"/>
              </a:rPr>
              <a:pPr eaLnBrk="1" hangingPunct="1"/>
              <a:t>77</a:t>
            </a:fld>
            <a:endParaRPr lang="en-US" altLang="en-US" sz="1200">
              <a:solidFill>
                <a:schemeClr val="tx2"/>
              </a:solidFill>
              <a:latin typeface="Arial Narrow" charset="0"/>
            </a:endParaRPr>
          </a:p>
        </p:txBody>
      </p:sp>
      <p:sp>
        <p:nvSpPr>
          <p:cNvPr id="145412" name="Text Box 3"/>
          <p:cNvSpPr txBox="1">
            <a:spLocks noChangeArrowheads="1"/>
          </p:cNvSpPr>
          <p:nvPr/>
        </p:nvSpPr>
        <p:spPr bwMode="auto">
          <a:xfrm>
            <a:off x="990600" y="1935163"/>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1800"/>
          </a:p>
        </p:txBody>
      </p:sp>
      <p:sp>
        <p:nvSpPr>
          <p:cNvPr id="145413" name="Text Box 4"/>
          <p:cNvSpPr txBox="1">
            <a:spLocks noChangeArrowheads="1"/>
          </p:cNvSpPr>
          <p:nvPr/>
        </p:nvSpPr>
        <p:spPr bwMode="auto">
          <a:xfrm>
            <a:off x="441325" y="4678363"/>
            <a:ext cx="1158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1800" baseline="30000"/>
          </a:p>
        </p:txBody>
      </p:sp>
      <p:sp>
        <p:nvSpPr>
          <p:cNvPr id="145414" name="Text Box 5"/>
          <p:cNvSpPr txBox="1">
            <a:spLocks noChangeArrowheads="1"/>
          </p:cNvSpPr>
          <p:nvPr/>
        </p:nvSpPr>
        <p:spPr bwMode="auto">
          <a:xfrm>
            <a:off x="7375525" y="356870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1800" baseline="30000"/>
          </a:p>
        </p:txBody>
      </p:sp>
      <p:sp>
        <p:nvSpPr>
          <p:cNvPr id="145415" name="Text Box 7"/>
          <p:cNvSpPr txBox="1">
            <a:spLocks noChangeArrowheads="1"/>
          </p:cNvSpPr>
          <p:nvPr/>
        </p:nvSpPr>
        <p:spPr bwMode="auto">
          <a:xfrm>
            <a:off x="76200" y="2987675"/>
            <a:ext cx="24161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solidFill>
                  <a:srgbClr val="284064"/>
                </a:solidFill>
                <a:latin typeface="Myriad Roman" charset="0"/>
              </a:rPr>
              <a:t>Computer ($340)</a:t>
            </a:r>
          </a:p>
          <a:p>
            <a:pPr eaLnBrk="1" hangingPunct="1"/>
            <a:r>
              <a:rPr lang="en-US" altLang="en-US" sz="1800">
                <a:latin typeface="Myriad Roman" charset="0"/>
              </a:rPr>
              <a:t>533 MHz PC, hard disk, CDROM</a:t>
            </a:r>
            <a:r>
              <a:rPr lang="en-US" altLang="en-US" sz="1400">
                <a:latin typeface="Myriad Roman" charset="0"/>
              </a:rPr>
              <a:t> </a:t>
            </a:r>
          </a:p>
        </p:txBody>
      </p:sp>
      <p:sp>
        <p:nvSpPr>
          <p:cNvPr id="145416" name="Text Box 8"/>
          <p:cNvSpPr txBox="1">
            <a:spLocks noChangeArrowheads="1"/>
          </p:cNvSpPr>
          <p:nvPr/>
        </p:nvSpPr>
        <p:spPr bwMode="auto">
          <a:xfrm>
            <a:off x="76200" y="4297363"/>
            <a:ext cx="2743200"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solidFill>
                  <a:srgbClr val="284064"/>
                </a:solidFill>
                <a:latin typeface="Myriad Roman" charset="0"/>
              </a:rPr>
              <a:t>802.11b card ($155)</a:t>
            </a:r>
          </a:p>
          <a:p>
            <a:pPr eaLnBrk="1" hangingPunct="1"/>
            <a:r>
              <a:rPr lang="en-US" altLang="en-US" sz="1800">
                <a:latin typeface="Myriad Roman" charset="0"/>
              </a:rPr>
              <a:t>Engenius Prism 2.5, 200mW</a:t>
            </a:r>
          </a:p>
          <a:p>
            <a:pPr eaLnBrk="1" hangingPunct="1"/>
            <a:endParaRPr lang="en-US" altLang="en-US" sz="1800">
              <a:latin typeface="Myriad Roman" charset="0"/>
            </a:endParaRPr>
          </a:p>
        </p:txBody>
      </p:sp>
      <p:sp>
        <p:nvSpPr>
          <p:cNvPr id="145417" name="Text Box 9"/>
          <p:cNvSpPr txBox="1">
            <a:spLocks noChangeArrowheads="1"/>
          </p:cNvSpPr>
          <p:nvPr/>
        </p:nvSpPr>
        <p:spPr bwMode="auto">
          <a:xfrm>
            <a:off x="6477000" y="4221163"/>
            <a:ext cx="23622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solidFill>
                  <a:srgbClr val="284064"/>
                </a:solidFill>
                <a:latin typeface="Myriad Roman" charset="0"/>
              </a:rPr>
              <a:t>Software (</a:t>
            </a:r>
            <a:r>
              <a:rPr lang="ja-JP" altLang="en-US" sz="2000" b="1">
                <a:solidFill>
                  <a:srgbClr val="284064"/>
                </a:solidFill>
                <a:latin typeface="Myriad Roman" charset="0"/>
              </a:rPr>
              <a:t>“</a:t>
            </a:r>
            <a:r>
              <a:rPr lang="en-US" altLang="ja-JP" sz="2000" b="1">
                <a:solidFill>
                  <a:srgbClr val="284064"/>
                </a:solidFill>
                <a:latin typeface="Myriad Roman" charset="0"/>
              </a:rPr>
              <a:t>free</a:t>
            </a:r>
            <a:r>
              <a:rPr lang="ja-JP" altLang="en-US" sz="2000" b="1">
                <a:solidFill>
                  <a:srgbClr val="284064"/>
                </a:solidFill>
                <a:latin typeface="Myriad Roman" charset="0"/>
              </a:rPr>
              <a:t>”</a:t>
            </a:r>
            <a:r>
              <a:rPr lang="en-US" altLang="ja-JP" sz="2000" b="1">
                <a:solidFill>
                  <a:srgbClr val="284064"/>
                </a:solidFill>
                <a:latin typeface="Myriad Roman" charset="0"/>
              </a:rPr>
              <a:t>)</a:t>
            </a:r>
          </a:p>
          <a:p>
            <a:pPr eaLnBrk="1" hangingPunct="1"/>
            <a:r>
              <a:rPr lang="en-US" altLang="en-US" sz="1800">
                <a:latin typeface="Myriad Roman" charset="0"/>
              </a:rPr>
              <a:t>Our networking software based on Click</a:t>
            </a:r>
          </a:p>
          <a:p>
            <a:pPr eaLnBrk="1" hangingPunct="1"/>
            <a:endParaRPr lang="en-US" altLang="en-US" sz="1800">
              <a:latin typeface="Myriad Roman" charset="0"/>
            </a:endParaRPr>
          </a:p>
        </p:txBody>
      </p:sp>
      <p:sp>
        <p:nvSpPr>
          <p:cNvPr id="145418" name="Text Box 10"/>
          <p:cNvSpPr txBox="1">
            <a:spLocks noChangeArrowheads="1"/>
          </p:cNvSpPr>
          <p:nvPr/>
        </p:nvSpPr>
        <p:spPr bwMode="auto">
          <a:xfrm>
            <a:off x="76200" y="1935163"/>
            <a:ext cx="259080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solidFill>
                  <a:srgbClr val="284064"/>
                </a:solidFill>
                <a:latin typeface="Myriad Roman" charset="0"/>
              </a:rPr>
              <a:t>Antenna ($65)</a:t>
            </a:r>
          </a:p>
          <a:p>
            <a:pPr eaLnBrk="1" hangingPunct="1"/>
            <a:r>
              <a:rPr lang="en-US" altLang="en-US" sz="1800">
                <a:latin typeface="Myriad Roman" charset="0"/>
              </a:rPr>
              <a:t>8dBi, 20 degree vertical</a:t>
            </a:r>
          </a:p>
        </p:txBody>
      </p:sp>
      <p:sp>
        <p:nvSpPr>
          <p:cNvPr id="145419" name="Text Box 11"/>
          <p:cNvSpPr txBox="1">
            <a:spLocks noChangeArrowheads="1"/>
          </p:cNvSpPr>
          <p:nvPr/>
        </p:nvSpPr>
        <p:spPr bwMode="auto">
          <a:xfrm>
            <a:off x="6496050" y="2970213"/>
            <a:ext cx="26098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solidFill>
                  <a:srgbClr val="284064"/>
                </a:solidFill>
                <a:latin typeface="Myriad Roman" charset="0"/>
              </a:rPr>
              <a:t>Miscellaneous ($75)</a:t>
            </a:r>
          </a:p>
          <a:p>
            <a:pPr eaLnBrk="1" hangingPunct="1"/>
            <a:r>
              <a:rPr lang="en-US" altLang="en-US" sz="1800">
                <a:latin typeface="Myriad Roman" charset="0"/>
              </a:rPr>
              <a:t>Chimney Mount,</a:t>
            </a:r>
          </a:p>
          <a:p>
            <a:pPr eaLnBrk="1" hangingPunct="1"/>
            <a:r>
              <a:rPr lang="en-US" altLang="en-US" sz="1800">
                <a:latin typeface="Myriad Roman" charset="0"/>
              </a:rPr>
              <a:t>Lightning Arrestor, etc.</a:t>
            </a:r>
            <a:r>
              <a:rPr lang="en-US" altLang="en-US" sz="1800"/>
              <a:t>  </a:t>
            </a:r>
          </a:p>
        </p:txBody>
      </p:sp>
      <p:sp>
        <p:nvSpPr>
          <p:cNvPr id="145420" name="Text Box 12"/>
          <p:cNvSpPr txBox="1">
            <a:spLocks noChangeArrowheads="1"/>
          </p:cNvSpPr>
          <p:nvPr/>
        </p:nvSpPr>
        <p:spPr bwMode="auto">
          <a:xfrm>
            <a:off x="6477000" y="1905000"/>
            <a:ext cx="2362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solidFill>
                  <a:srgbClr val="284064"/>
                </a:solidFill>
                <a:latin typeface="Myriad Roman" charset="0"/>
              </a:rPr>
              <a:t>50 ft. Cable ($40)</a:t>
            </a:r>
          </a:p>
          <a:p>
            <a:pPr eaLnBrk="1" hangingPunct="1"/>
            <a:r>
              <a:rPr lang="en-US" altLang="en-US" sz="1800">
                <a:latin typeface="Myriad Roman" charset="0"/>
              </a:rPr>
              <a:t>Low loss (3dB/100ft)</a:t>
            </a:r>
          </a:p>
          <a:p>
            <a:pPr eaLnBrk="1" hangingPunct="1"/>
            <a:endParaRPr lang="en-US" altLang="en-US" sz="1800">
              <a:latin typeface="Myriad Roman" charset="0"/>
            </a:endParaRPr>
          </a:p>
        </p:txBody>
      </p:sp>
      <p:sp>
        <p:nvSpPr>
          <p:cNvPr id="145421" name="Text Box 13"/>
          <p:cNvSpPr txBox="1">
            <a:spLocks noChangeArrowheads="1"/>
          </p:cNvSpPr>
          <p:nvPr/>
        </p:nvSpPr>
        <p:spPr bwMode="auto">
          <a:xfrm>
            <a:off x="541338" y="6049963"/>
            <a:ext cx="7883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algn="ctr" eaLnBrk="1" hangingPunct="1"/>
            <a:r>
              <a:rPr lang="en-US" altLang="en-US" b="1">
                <a:solidFill>
                  <a:srgbClr val="284064"/>
                </a:solidFill>
                <a:latin typeface="Myriad Roman" charset="0"/>
              </a:rPr>
              <a:t>Takes a user about 45 minutes to install on a flat roof</a:t>
            </a:r>
          </a:p>
        </p:txBody>
      </p:sp>
      <p:sp>
        <p:nvSpPr>
          <p:cNvPr id="145422" name="Text Box 14"/>
          <p:cNvSpPr txBox="1">
            <a:spLocks noChangeArrowheads="1"/>
          </p:cNvSpPr>
          <p:nvPr/>
        </p:nvSpPr>
        <p:spPr bwMode="auto">
          <a:xfrm>
            <a:off x="6553200" y="5454650"/>
            <a:ext cx="2046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latin typeface="Myriad Roman" charset="0"/>
              </a:rPr>
              <a:t>Total:</a:t>
            </a:r>
            <a:r>
              <a:rPr lang="en-US" altLang="en-US" b="1" i="1">
                <a:latin typeface="Myriad Roman" charset="0"/>
              </a:rPr>
              <a:t> </a:t>
            </a:r>
            <a:r>
              <a:rPr lang="en-US" altLang="en-US" b="1">
                <a:latin typeface="Myriad Roman" charset="0"/>
              </a:rPr>
              <a:t>$685</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6433" name="Rectangle 2"/>
          <p:cNvSpPr>
            <a:spLocks noGrp="1" noChangeArrowheads="1"/>
          </p:cNvSpPr>
          <p:nvPr>
            <p:ph type="title"/>
          </p:nvPr>
        </p:nvSpPr>
        <p:spPr/>
        <p:txBody>
          <a:bodyPr/>
          <a:lstStyle/>
          <a:p>
            <a:r>
              <a:rPr lang="en-US" altLang="ko-KR"/>
              <a:t>Software and Auto-Configuration</a:t>
            </a:r>
          </a:p>
        </p:txBody>
      </p:sp>
      <p:sp>
        <p:nvSpPr>
          <p:cNvPr id="146434" name="Rectangle 3"/>
          <p:cNvSpPr>
            <a:spLocks noGrp="1" noChangeArrowheads="1"/>
          </p:cNvSpPr>
          <p:nvPr>
            <p:ph idx="1"/>
          </p:nvPr>
        </p:nvSpPr>
        <p:spPr/>
        <p:txBody>
          <a:bodyPr/>
          <a:lstStyle/>
          <a:p>
            <a:pPr>
              <a:lnSpc>
                <a:spcPct val="80000"/>
              </a:lnSpc>
            </a:pPr>
            <a:r>
              <a:rPr lang="en-US" altLang="ko-KR" sz="2200"/>
              <a:t>Linux, routing software, DHCP server, web server …</a:t>
            </a:r>
          </a:p>
          <a:p>
            <a:pPr>
              <a:lnSpc>
                <a:spcPct val="80000"/>
              </a:lnSpc>
            </a:pPr>
            <a:r>
              <a:rPr lang="en-US" altLang="ko-KR" sz="2200"/>
              <a:t>Automatically solve a number of problems</a:t>
            </a:r>
          </a:p>
          <a:p>
            <a:pPr lvl="1">
              <a:lnSpc>
                <a:spcPct val="80000"/>
              </a:lnSpc>
            </a:pPr>
            <a:r>
              <a:rPr lang="en-US" altLang="ko-KR" sz="2000"/>
              <a:t>Allocating addresses</a:t>
            </a:r>
          </a:p>
          <a:p>
            <a:pPr lvl="1">
              <a:lnSpc>
                <a:spcPct val="80000"/>
              </a:lnSpc>
            </a:pPr>
            <a:r>
              <a:rPr lang="en-US" altLang="ko-KR" sz="2000"/>
              <a:t>Finding a gateway between Roofnet and the Internet</a:t>
            </a:r>
          </a:p>
          <a:p>
            <a:pPr lvl="1">
              <a:lnSpc>
                <a:spcPct val="80000"/>
              </a:lnSpc>
            </a:pPr>
            <a:r>
              <a:rPr lang="en-US" altLang="ko-KR" sz="2000"/>
              <a:t>Choosing a good multi-hop route to that gateway</a:t>
            </a:r>
          </a:p>
          <a:p>
            <a:pPr>
              <a:lnSpc>
                <a:spcPct val="80000"/>
              </a:lnSpc>
            </a:pPr>
            <a:r>
              <a:rPr lang="en-US" altLang="ko-KR" sz="2200"/>
              <a:t>Addressing</a:t>
            </a:r>
          </a:p>
          <a:p>
            <a:pPr lvl="1">
              <a:lnSpc>
                <a:spcPct val="80000"/>
              </a:lnSpc>
            </a:pPr>
            <a:r>
              <a:rPr lang="en-US" altLang="ko-KR" sz="2000"/>
              <a:t>Roofnet carries IP packets inside its own header format and routing protocol</a:t>
            </a:r>
          </a:p>
          <a:p>
            <a:pPr lvl="1">
              <a:lnSpc>
                <a:spcPct val="80000"/>
              </a:lnSpc>
            </a:pPr>
            <a:r>
              <a:rPr lang="en-US" altLang="ko-KR" sz="2000"/>
              <a:t>Assign addresses automatically </a:t>
            </a:r>
          </a:p>
          <a:p>
            <a:pPr lvl="1">
              <a:lnSpc>
                <a:spcPct val="80000"/>
              </a:lnSpc>
            </a:pPr>
            <a:r>
              <a:rPr lang="en-US" altLang="ko-KR" sz="2000"/>
              <a:t>Only meaningful inside Roofnet, not globally routable</a:t>
            </a:r>
          </a:p>
          <a:p>
            <a:pPr lvl="1">
              <a:lnSpc>
                <a:spcPct val="80000"/>
              </a:lnSpc>
            </a:pPr>
            <a:r>
              <a:rPr lang="en-US" altLang="ko-KR" sz="2000"/>
              <a:t>The address of Roofnet nodes</a:t>
            </a:r>
          </a:p>
          <a:p>
            <a:pPr lvl="2">
              <a:lnSpc>
                <a:spcPct val="80000"/>
              </a:lnSpc>
            </a:pPr>
            <a:r>
              <a:rPr lang="en-US" altLang="ko-KR" sz="1700"/>
              <a:t>Low 24 bits are the low 24 bits of the node’s Ethernet address	</a:t>
            </a:r>
          </a:p>
          <a:p>
            <a:pPr lvl="2">
              <a:lnSpc>
                <a:spcPct val="80000"/>
              </a:lnSpc>
            </a:pPr>
            <a:r>
              <a:rPr lang="en-US" altLang="ko-KR" sz="1700"/>
              <a:t>High 8 bits are an unused class-A IP address block</a:t>
            </a:r>
          </a:p>
          <a:p>
            <a:pPr lvl="1">
              <a:lnSpc>
                <a:spcPct val="80000"/>
              </a:lnSpc>
            </a:pPr>
            <a:r>
              <a:rPr lang="en-US" altLang="ko-KR" sz="2000"/>
              <a:t>The address of hosts</a:t>
            </a:r>
          </a:p>
          <a:p>
            <a:pPr lvl="2">
              <a:lnSpc>
                <a:spcPct val="80000"/>
              </a:lnSpc>
            </a:pPr>
            <a:r>
              <a:rPr lang="en-US" altLang="ko-KR" sz="1700"/>
              <a:t>Allocate 192.168.1.x via DHCP and use NAT between the Ethernet and Roofnet</a:t>
            </a:r>
          </a:p>
        </p:txBody>
      </p:sp>
      <p:sp>
        <p:nvSpPr>
          <p:cNvPr id="14643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78E71D58-B9DA-9D45-B3B6-196B1B8D78C0}" type="slidenum">
              <a:rPr lang="ko-KR" altLang="en-US" sz="1200">
                <a:solidFill>
                  <a:schemeClr val="tx2"/>
                </a:solidFill>
                <a:latin typeface="Arial Narrow" charset="0"/>
                <a:ea typeface="굴림" charset="-127"/>
              </a:rPr>
              <a:pPr eaLnBrk="1" hangingPunct="1"/>
              <a:t>78</a:t>
            </a:fld>
            <a:endParaRPr lang="en-US" altLang="ko-KR" sz="1200">
              <a:solidFill>
                <a:schemeClr val="tx2"/>
              </a:solidFill>
              <a:latin typeface="Arial Narrow" charset="0"/>
              <a:ea typeface="굴림" charset="-127"/>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7" name="Rectangle 2"/>
          <p:cNvSpPr>
            <a:spLocks noGrp="1" noChangeArrowheads="1"/>
          </p:cNvSpPr>
          <p:nvPr>
            <p:ph type="title"/>
          </p:nvPr>
        </p:nvSpPr>
        <p:spPr/>
        <p:txBody>
          <a:bodyPr/>
          <a:lstStyle/>
          <a:p>
            <a:r>
              <a:rPr lang="en-US" altLang="ko-KR"/>
              <a:t>Software and Auto-Configuration</a:t>
            </a:r>
          </a:p>
        </p:txBody>
      </p:sp>
      <p:sp>
        <p:nvSpPr>
          <p:cNvPr id="147458" name="Rectangle 3"/>
          <p:cNvSpPr>
            <a:spLocks noGrp="1" noChangeArrowheads="1"/>
          </p:cNvSpPr>
          <p:nvPr>
            <p:ph idx="1"/>
          </p:nvPr>
        </p:nvSpPr>
        <p:spPr/>
        <p:txBody>
          <a:bodyPr/>
          <a:lstStyle/>
          <a:p>
            <a:r>
              <a:rPr lang="en-US" altLang="ko-KR"/>
              <a:t>Gateway and Internet Access</a:t>
            </a:r>
          </a:p>
          <a:p>
            <a:pPr lvl="1"/>
            <a:r>
              <a:rPr lang="en-US" altLang="ko-KR"/>
              <a:t>A small fraction of Roofnet users will share their wired Internet access links</a:t>
            </a:r>
          </a:p>
          <a:p>
            <a:pPr lvl="1"/>
            <a:r>
              <a:rPr lang="en-US" altLang="ko-KR"/>
              <a:t>Nodes which can reach the Internet</a:t>
            </a:r>
          </a:p>
          <a:p>
            <a:pPr lvl="2"/>
            <a:r>
              <a:rPr lang="en-US" altLang="ko-KR"/>
              <a:t>Advertise itself to Roofnet as an Internet gateway</a:t>
            </a:r>
          </a:p>
          <a:p>
            <a:pPr lvl="2"/>
            <a:r>
              <a:rPr lang="en-US" altLang="ko-KR"/>
              <a:t>Acts as a NAT for connection from Roofnet to the Internet</a:t>
            </a:r>
          </a:p>
          <a:p>
            <a:pPr lvl="1"/>
            <a:r>
              <a:rPr lang="en-US" altLang="ko-KR"/>
              <a:t>Other nodes</a:t>
            </a:r>
          </a:p>
          <a:p>
            <a:pPr lvl="2"/>
            <a:r>
              <a:rPr lang="en-US" altLang="ko-KR"/>
              <a:t>Select the gateway which has the best route metric</a:t>
            </a:r>
          </a:p>
          <a:p>
            <a:pPr lvl="1"/>
            <a:r>
              <a:rPr lang="en-US" altLang="ko-KR"/>
              <a:t>Roofnet currently has four Internet gateways</a:t>
            </a:r>
          </a:p>
        </p:txBody>
      </p:sp>
      <p:sp>
        <p:nvSpPr>
          <p:cNvPr id="147459"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69E497A7-E28C-2646-9FFF-8229226AFFCB}" type="slidenum">
              <a:rPr lang="ko-KR" altLang="en-US" sz="1200">
                <a:solidFill>
                  <a:schemeClr val="tx2"/>
                </a:solidFill>
                <a:latin typeface="Arial Narrow" charset="0"/>
                <a:ea typeface="굴림" charset="-127"/>
              </a:rPr>
              <a:pPr eaLnBrk="1" hangingPunct="1"/>
              <a:t>79</a:t>
            </a:fld>
            <a:r>
              <a:rPr lang="en-US" altLang="ko-KR" sz="1200">
                <a:solidFill>
                  <a:schemeClr val="tx2"/>
                </a:solidFill>
                <a:latin typeface="Arial Narrow" charset="0"/>
                <a:ea typeface="굴림" charset="-127"/>
              </a:rPr>
              <a:t>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altLang="en-US"/>
              <a:t>Interferer Position</a:t>
            </a:r>
          </a:p>
        </p:txBody>
      </p:sp>
      <p:sp>
        <p:nvSpPr>
          <p:cNvPr id="2867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44090C0C-5566-9D48-B089-4FD835FAB8FB}" type="slidenum">
              <a:rPr lang="en-US" altLang="en-US" sz="1200">
                <a:solidFill>
                  <a:schemeClr val="tx2"/>
                </a:solidFill>
                <a:latin typeface="Arial Narrow" charset="0"/>
              </a:rPr>
              <a:pPr eaLnBrk="1" hangingPunct="1"/>
              <a:t>8</a:t>
            </a:fld>
            <a:endParaRPr lang="en-US" altLang="en-US" sz="1200">
              <a:solidFill>
                <a:schemeClr val="tx2"/>
              </a:solidFill>
              <a:latin typeface="Arial Narrow" charset="0"/>
            </a:endParaRPr>
          </a:p>
        </p:txBody>
      </p:sp>
      <p:pic>
        <p:nvPicPr>
          <p:cNvPr id="2867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900" y="1358900"/>
            <a:ext cx="8902700"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8481" name="Rectangle 2"/>
          <p:cNvSpPr>
            <a:spLocks noGrp="1" noChangeArrowheads="1"/>
          </p:cNvSpPr>
          <p:nvPr>
            <p:ph type="title"/>
          </p:nvPr>
        </p:nvSpPr>
        <p:spPr/>
        <p:txBody>
          <a:bodyPr/>
          <a:lstStyle/>
          <a:p>
            <a:r>
              <a:rPr lang="en-US" altLang="ko-KR"/>
              <a:t>Roofnet Design - Routing Protocol</a:t>
            </a:r>
            <a:endParaRPr lang="ko-KR" altLang="en-US"/>
          </a:p>
        </p:txBody>
      </p:sp>
      <p:sp>
        <p:nvSpPr>
          <p:cNvPr id="148482" name="Rectangle 3"/>
          <p:cNvSpPr>
            <a:spLocks noGrp="1" noChangeArrowheads="1"/>
          </p:cNvSpPr>
          <p:nvPr>
            <p:ph idx="1"/>
          </p:nvPr>
        </p:nvSpPr>
        <p:spPr/>
        <p:txBody>
          <a:bodyPr/>
          <a:lstStyle/>
          <a:p>
            <a:pPr>
              <a:lnSpc>
                <a:spcPct val="80000"/>
              </a:lnSpc>
            </a:pPr>
            <a:r>
              <a:rPr lang="en-US" altLang="ko-KR" sz="2000"/>
              <a:t>Srcr  </a:t>
            </a:r>
          </a:p>
          <a:p>
            <a:pPr lvl="1">
              <a:lnSpc>
                <a:spcPct val="80000"/>
              </a:lnSpc>
            </a:pPr>
            <a:r>
              <a:rPr lang="en-US" altLang="ko-KR" sz="1800"/>
              <a:t>Find the highest throughput route between any pair of Roofnet nodes</a:t>
            </a:r>
          </a:p>
          <a:p>
            <a:pPr lvl="1">
              <a:lnSpc>
                <a:spcPct val="80000"/>
              </a:lnSpc>
            </a:pPr>
            <a:r>
              <a:rPr lang="en-US" altLang="ko-KR" sz="1800"/>
              <a:t>Source-routes data packets like DSR</a:t>
            </a:r>
          </a:p>
          <a:p>
            <a:pPr lvl="1">
              <a:lnSpc>
                <a:spcPct val="80000"/>
              </a:lnSpc>
            </a:pPr>
            <a:r>
              <a:rPr lang="en-US" altLang="ko-KR" sz="1800"/>
              <a:t>Maintains a partial database of link metrics</a:t>
            </a:r>
          </a:p>
          <a:p>
            <a:pPr>
              <a:lnSpc>
                <a:spcPct val="80000"/>
              </a:lnSpc>
            </a:pPr>
            <a:r>
              <a:rPr lang="en-US" altLang="ko-KR" sz="2000"/>
              <a:t>Learning fresh link metrics</a:t>
            </a:r>
          </a:p>
          <a:p>
            <a:pPr lvl="1">
              <a:lnSpc>
                <a:spcPct val="80000"/>
              </a:lnSpc>
            </a:pPr>
            <a:r>
              <a:rPr lang="en-US" altLang="ko-KR" sz="1800"/>
              <a:t>Forward a packet</a:t>
            </a:r>
          </a:p>
          <a:p>
            <a:pPr lvl="1">
              <a:lnSpc>
                <a:spcPct val="80000"/>
              </a:lnSpc>
            </a:pPr>
            <a:r>
              <a:rPr lang="en-US" altLang="ko-KR" sz="1800"/>
              <a:t>Flood to find a route</a:t>
            </a:r>
          </a:p>
          <a:p>
            <a:pPr lvl="1">
              <a:lnSpc>
                <a:spcPct val="80000"/>
              </a:lnSpc>
            </a:pPr>
            <a:r>
              <a:rPr lang="en-US" altLang="ko-KR" sz="1800"/>
              <a:t>Overhear queries and responses</a:t>
            </a:r>
          </a:p>
          <a:p>
            <a:pPr>
              <a:lnSpc>
                <a:spcPct val="80000"/>
              </a:lnSpc>
            </a:pPr>
            <a:r>
              <a:rPr lang="en-US" altLang="ko-KR" sz="2000"/>
              <a:t>Finding a route to a gateway</a:t>
            </a:r>
          </a:p>
          <a:p>
            <a:pPr lvl="1">
              <a:lnSpc>
                <a:spcPct val="80000"/>
              </a:lnSpc>
            </a:pPr>
            <a:r>
              <a:rPr lang="en-US" altLang="ko-KR" sz="1800"/>
              <a:t>Each Roofnet gateway periodically floods a dummy query</a:t>
            </a:r>
          </a:p>
          <a:p>
            <a:pPr lvl="1">
              <a:lnSpc>
                <a:spcPct val="80000"/>
              </a:lnSpc>
            </a:pPr>
            <a:r>
              <a:rPr lang="en-US" altLang="ko-KR" sz="1800"/>
              <a:t>When a node receives a new query, it adds the link metric information</a:t>
            </a:r>
          </a:p>
          <a:p>
            <a:pPr lvl="1">
              <a:lnSpc>
                <a:spcPct val="80000"/>
              </a:lnSpc>
            </a:pPr>
            <a:r>
              <a:rPr lang="en-US" altLang="ko-KR" sz="1800"/>
              <a:t>The node computes the best route</a:t>
            </a:r>
          </a:p>
          <a:p>
            <a:pPr lvl="1">
              <a:lnSpc>
                <a:spcPct val="80000"/>
              </a:lnSpc>
            </a:pPr>
            <a:r>
              <a:rPr lang="en-US" altLang="ko-KR" sz="1800"/>
              <a:t>The node re-broadcasts the query</a:t>
            </a:r>
          </a:p>
          <a:p>
            <a:pPr lvl="1">
              <a:lnSpc>
                <a:spcPct val="80000"/>
              </a:lnSpc>
            </a:pPr>
            <a:r>
              <a:rPr lang="en-US" altLang="ko-KR" sz="1800"/>
              <a:t>Send a notification to a failed packet’s source if the link condition is changed</a:t>
            </a:r>
          </a:p>
        </p:txBody>
      </p:sp>
      <p:sp>
        <p:nvSpPr>
          <p:cNvPr id="14848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A31F2918-8EA9-1F45-AC1D-C0D3763EB288}" type="slidenum">
              <a:rPr lang="ko-KR" altLang="en-US" sz="1200">
                <a:solidFill>
                  <a:schemeClr val="tx2"/>
                </a:solidFill>
                <a:latin typeface="Arial Narrow" charset="0"/>
                <a:ea typeface="굴림" charset="-127"/>
              </a:rPr>
              <a:pPr eaLnBrk="1" hangingPunct="1"/>
              <a:t>80</a:t>
            </a:fld>
            <a:endParaRPr lang="en-US" altLang="ko-KR" sz="1200">
              <a:solidFill>
                <a:schemeClr val="tx2"/>
              </a:solidFill>
              <a:latin typeface="Arial Narrow" charset="0"/>
              <a:ea typeface="굴림" charset="-127"/>
            </a:endParaRP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9505" name="Rectangle 2"/>
          <p:cNvSpPr>
            <a:spLocks noGrp="1" noChangeArrowheads="1"/>
          </p:cNvSpPr>
          <p:nvPr>
            <p:ph type="title"/>
          </p:nvPr>
        </p:nvSpPr>
        <p:spPr/>
        <p:txBody>
          <a:bodyPr/>
          <a:lstStyle/>
          <a:p>
            <a:r>
              <a:rPr lang="en-US" altLang="ko-KR">
                <a:ea typeface="굴림" charset="-127"/>
              </a:rPr>
              <a:t>Roofnet Design</a:t>
            </a:r>
          </a:p>
        </p:txBody>
      </p:sp>
      <p:sp>
        <p:nvSpPr>
          <p:cNvPr id="149506" name="Rectangle 3"/>
          <p:cNvSpPr>
            <a:spLocks noGrp="1" noChangeArrowheads="1"/>
          </p:cNvSpPr>
          <p:nvPr>
            <p:ph idx="1"/>
          </p:nvPr>
        </p:nvSpPr>
        <p:spPr/>
        <p:txBody>
          <a:bodyPr/>
          <a:lstStyle/>
          <a:p>
            <a:pPr>
              <a:lnSpc>
                <a:spcPct val="80000"/>
              </a:lnSpc>
            </a:pPr>
            <a:r>
              <a:rPr lang="en-US" altLang="ko-KR" sz="2700">
                <a:ea typeface="굴림" charset="-127"/>
              </a:rPr>
              <a:t>Routing Metric</a:t>
            </a:r>
          </a:p>
          <a:p>
            <a:pPr lvl="1">
              <a:lnSpc>
                <a:spcPct val="80000"/>
              </a:lnSpc>
            </a:pPr>
            <a:r>
              <a:rPr lang="en-US" altLang="ko-KR" sz="2400">
                <a:ea typeface="굴림" charset="-127"/>
              </a:rPr>
              <a:t>ETT (Estimated Transmission Time) metric</a:t>
            </a:r>
          </a:p>
          <a:p>
            <a:pPr lvl="2">
              <a:lnSpc>
                <a:spcPct val="80000"/>
              </a:lnSpc>
            </a:pPr>
            <a:r>
              <a:rPr lang="en-US" altLang="ko-KR" sz="2000">
                <a:ea typeface="굴림" charset="-127"/>
              </a:rPr>
              <a:t>Srcr chooses routes with ETT</a:t>
            </a:r>
          </a:p>
          <a:p>
            <a:pPr lvl="2">
              <a:lnSpc>
                <a:spcPct val="80000"/>
              </a:lnSpc>
            </a:pPr>
            <a:r>
              <a:rPr lang="en-US" altLang="ko-KR" sz="2000">
                <a:ea typeface="굴림" charset="-127"/>
              </a:rPr>
              <a:t>Predict the total amount of time it would take to send a data packet</a:t>
            </a:r>
          </a:p>
          <a:p>
            <a:pPr lvl="2">
              <a:lnSpc>
                <a:spcPct val="80000"/>
              </a:lnSpc>
            </a:pPr>
            <a:r>
              <a:rPr lang="en-US" altLang="ko-KR" sz="2000">
                <a:ea typeface="굴림" charset="-127"/>
              </a:rPr>
              <a:t>Take into account link’s highest-throughput transmit bit-rate and delivery probability</a:t>
            </a:r>
          </a:p>
          <a:p>
            <a:pPr lvl="2">
              <a:lnSpc>
                <a:spcPct val="80000"/>
              </a:lnSpc>
            </a:pPr>
            <a:r>
              <a:rPr lang="en-US" altLang="ko-KR" sz="2000">
                <a:ea typeface="굴림" charset="-127"/>
              </a:rPr>
              <a:t>Each Roofnet node sends periodic 1500-byte broadcasts </a:t>
            </a:r>
          </a:p>
          <a:p>
            <a:pPr>
              <a:lnSpc>
                <a:spcPct val="80000"/>
              </a:lnSpc>
            </a:pPr>
            <a:r>
              <a:rPr lang="en-US" altLang="ko-KR" sz="2700">
                <a:ea typeface="굴림" charset="-127"/>
              </a:rPr>
              <a:t>Bit-rate Selection</a:t>
            </a:r>
          </a:p>
          <a:p>
            <a:pPr lvl="1">
              <a:lnSpc>
                <a:spcPct val="80000"/>
              </a:lnSpc>
            </a:pPr>
            <a:r>
              <a:rPr lang="en-US" altLang="ko-KR" sz="2400">
                <a:ea typeface="굴림" charset="-127"/>
              </a:rPr>
              <a:t>802.11b transmit bit-rates</a:t>
            </a:r>
          </a:p>
          <a:p>
            <a:pPr lvl="2">
              <a:lnSpc>
                <a:spcPct val="80000"/>
              </a:lnSpc>
            </a:pPr>
            <a:r>
              <a:rPr lang="en-US" altLang="ko-KR" sz="2000">
                <a:ea typeface="굴림" charset="-127"/>
              </a:rPr>
              <a:t>1, 2, 5.5, 11 Mbits/s</a:t>
            </a:r>
          </a:p>
          <a:p>
            <a:pPr lvl="1">
              <a:lnSpc>
                <a:spcPct val="80000"/>
              </a:lnSpc>
            </a:pPr>
            <a:r>
              <a:rPr lang="en-US" altLang="ko-KR" sz="2400">
                <a:ea typeface="굴림" charset="-127"/>
              </a:rPr>
              <a:t>SampleRate</a:t>
            </a:r>
          </a:p>
          <a:p>
            <a:pPr lvl="2">
              <a:lnSpc>
                <a:spcPct val="80000"/>
              </a:lnSpc>
            </a:pPr>
            <a:r>
              <a:rPr lang="en-US" altLang="ko-KR" sz="2000">
                <a:ea typeface="굴림" charset="-127"/>
              </a:rPr>
              <a:t>Judge which bit-rate will provide the highest throughput</a:t>
            </a:r>
          </a:p>
          <a:p>
            <a:pPr lvl="2">
              <a:lnSpc>
                <a:spcPct val="80000"/>
              </a:lnSpc>
            </a:pPr>
            <a:r>
              <a:rPr lang="en-US" altLang="ko-KR" sz="2000">
                <a:ea typeface="굴림" charset="-127"/>
              </a:rPr>
              <a:t>Base decisions on actual data transmission</a:t>
            </a:r>
          </a:p>
          <a:p>
            <a:pPr lvl="2">
              <a:lnSpc>
                <a:spcPct val="80000"/>
              </a:lnSpc>
            </a:pPr>
            <a:r>
              <a:rPr lang="en-US" altLang="ko-KR" sz="2000">
                <a:ea typeface="굴림" charset="-127"/>
              </a:rPr>
              <a:t>Periodically sends a packet at some other bit-rate</a:t>
            </a:r>
          </a:p>
        </p:txBody>
      </p:sp>
      <p:sp>
        <p:nvSpPr>
          <p:cNvPr id="1495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F53CACC9-4A91-F448-A800-9B8DBACE45EF}" type="slidenum">
              <a:rPr lang="ko-KR" altLang="en-US" sz="1200">
                <a:solidFill>
                  <a:schemeClr val="tx2"/>
                </a:solidFill>
                <a:latin typeface="Arial Narrow" charset="0"/>
                <a:ea typeface="굴림" charset="-127"/>
              </a:rPr>
              <a:pPr eaLnBrk="1" hangingPunct="1"/>
              <a:t>81</a:t>
            </a:fld>
            <a:r>
              <a:rPr lang="en-US" altLang="ko-KR" sz="1200">
                <a:solidFill>
                  <a:schemeClr val="tx2"/>
                </a:solidFill>
                <a:latin typeface="Arial Narrow" charset="0"/>
                <a:ea typeface="굴림" charset="-127"/>
              </a:rPr>
              <a:t> </a:t>
            </a:r>
          </a:p>
        </p:txBody>
      </p:sp>
      <p:pic>
        <p:nvPicPr>
          <p:cNvPr id="149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371600"/>
            <a:ext cx="1439863" cy="825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0529" name="Rectangle 2"/>
          <p:cNvSpPr>
            <a:spLocks noGrp="1" noChangeArrowheads="1"/>
          </p:cNvSpPr>
          <p:nvPr>
            <p:ph type="title"/>
          </p:nvPr>
        </p:nvSpPr>
        <p:spPr/>
        <p:txBody>
          <a:bodyPr/>
          <a:lstStyle/>
          <a:p>
            <a:pPr eaLnBrk="1" hangingPunct="1"/>
            <a:r>
              <a:rPr lang="en-US" altLang="en-US"/>
              <a:t>ETX measurement results</a:t>
            </a:r>
          </a:p>
        </p:txBody>
      </p:sp>
      <p:sp>
        <p:nvSpPr>
          <p:cNvPr id="150530" name="Rectangle 3"/>
          <p:cNvSpPr>
            <a:spLocks noGrp="1" noChangeArrowheads="1"/>
          </p:cNvSpPr>
          <p:nvPr>
            <p:ph idx="1"/>
          </p:nvPr>
        </p:nvSpPr>
        <p:spPr/>
        <p:txBody>
          <a:bodyPr/>
          <a:lstStyle/>
          <a:p>
            <a:pPr eaLnBrk="1" hangingPunct="1">
              <a:lnSpc>
                <a:spcPct val="90000"/>
              </a:lnSpc>
            </a:pPr>
            <a:r>
              <a:rPr lang="en-US" altLang="en-US" sz="2800"/>
              <a:t>Delivery </a:t>
            </a:r>
            <a:r>
              <a:rPr lang="en-US" altLang="en-US" sz="2800" i="1"/>
              <a:t>is</a:t>
            </a:r>
            <a:r>
              <a:rPr lang="en-US" altLang="en-US" sz="2800"/>
              <a:t> probabilistic</a:t>
            </a:r>
          </a:p>
          <a:p>
            <a:pPr lvl="1" eaLnBrk="1" hangingPunct="1">
              <a:lnSpc>
                <a:spcPct val="90000"/>
              </a:lnSpc>
            </a:pPr>
            <a:r>
              <a:rPr lang="en-US" altLang="en-US" sz="2400"/>
              <a:t>A 1/r^2 model wouldn</a:t>
            </a:r>
            <a:r>
              <a:rPr lang="ja-JP" altLang="en-US" sz="2400"/>
              <a:t>’</a:t>
            </a:r>
            <a:r>
              <a:rPr lang="en-US" altLang="ja-JP" sz="2400"/>
              <a:t>t really predict this!</a:t>
            </a:r>
          </a:p>
          <a:p>
            <a:pPr lvl="1" eaLnBrk="1" hangingPunct="1">
              <a:lnSpc>
                <a:spcPct val="90000"/>
              </a:lnSpc>
            </a:pPr>
            <a:r>
              <a:rPr lang="en-US" altLang="en-US" sz="2400"/>
              <a:t>Sharp cutoff (by spec) of </a:t>
            </a:r>
            <a:r>
              <a:rPr lang="ja-JP" altLang="en-US" sz="2400"/>
              <a:t>“</a:t>
            </a:r>
            <a:r>
              <a:rPr lang="en-US" altLang="ja-JP" sz="2400"/>
              <a:t>good</a:t>
            </a:r>
            <a:r>
              <a:rPr lang="ja-JP" altLang="en-US" sz="2400"/>
              <a:t>”</a:t>
            </a:r>
            <a:r>
              <a:rPr lang="en-US" altLang="ja-JP" sz="2400"/>
              <a:t> vs </a:t>
            </a:r>
            <a:r>
              <a:rPr lang="ja-JP" altLang="en-US" sz="2400"/>
              <a:t>“</a:t>
            </a:r>
            <a:r>
              <a:rPr lang="en-US" altLang="ja-JP" sz="2400"/>
              <a:t>no</a:t>
            </a:r>
            <a:r>
              <a:rPr lang="ja-JP" altLang="en-US" sz="2400"/>
              <a:t>”</a:t>
            </a:r>
            <a:r>
              <a:rPr lang="en-US" altLang="ja-JP" sz="2400"/>
              <a:t> reception.  Intermediate loss range band is just a few dB wide!</a:t>
            </a:r>
          </a:p>
          <a:p>
            <a:pPr eaLnBrk="1" hangingPunct="1">
              <a:lnSpc>
                <a:spcPct val="90000"/>
              </a:lnSpc>
            </a:pPr>
            <a:r>
              <a:rPr lang="en-US" altLang="en-US" sz="2800"/>
              <a:t>Why?</a:t>
            </a:r>
          </a:p>
          <a:p>
            <a:pPr lvl="1" eaLnBrk="1" hangingPunct="1">
              <a:lnSpc>
                <a:spcPct val="90000"/>
              </a:lnSpc>
            </a:pPr>
            <a:r>
              <a:rPr lang="en-US" altLang="en-US" sz="2400"/>
              <a:t>Biggest factor:  Multi-path interference</a:t>
            </a:r>
          </a:p>
          <a:p>
            <a:pPr lvl="2" eaLnBrk="1" hangingPunct="1">
              <a:lnSpc>
                <a:spcPct val="90000"/>
              </a:lnSpc>
            </a:pPr>
            <a:r>
              <a:rPr lang="en-US" altLang="en-US" sz="2000"/>
              <a:t>802.11 receivers can suppress reflections &lt; 250ns</a:t>
            </a:r>
          </a:p>
          <a:p>
            <a:pPr lvl="2" eaLnBrk="1" hangingPunct="1">
              <a:lnSpc>
                <a:spcPct val="90000"/>
              </a:lnSpc>
            </a:pPr>
            <a:r>
              <a:rPr lang="en-US" altLang="en-US" sz="2000"/>
              <a:t>Outdoor reflections delay often &gt; 1 \mu sec</a:t>
            </a:r>
          </a:p>
          <a:p>
            <a:pPr lvl="2" eaLnBrk="1" hangingPunct="1">
              <a:lnSpc>
                <a:spcPct val="90000"/>
              </a:lnSpc>
            </a:pPr>
            <a:r>
              <a:rPr lang="en-US" altLang="en-US" sz="2000"/>
              <a:t>Delay offsets == symbol time look like valid symbols (large interferece)</a:t>
            </a:r>
          </a:p>
          <a:p>
            <a:pPr lvl="2" eaLnBrk="1" hangingPunct="1">
              <a:lnSpc>
                <a:spcPct val="90000"/>
              </a:lnSpc>
            </a:pPr>
            <a:r>
              <a:rPr lang="en-US" altLang="en-US" sz="2000"/>
              <a:t>Offsets != symbol time look like random noise</a:t>
            </a:r>
          </a:p>
          <a:p>
            <a:pPr lvl="2" eaLnBrk="1" hangingPunct="1">
              <a:lnSpc>
                <a:spcPct val="90000"/>
              </a:lnSpc>
            </a:pPr>
            <a:r>
              <a:rPr lang="en-US" altLang="en-US" sz="2000"/>
              <a:t>Small changes in delay == big changes in loss rate</a:t>
            </a:r>
          </a:p>
        </p:txBody>
      </p:sp>
    </p:spTree>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1553" name="Rectangle 2"/>
          <p:cNvSpPr>
            <a:spLocks noGrp="1" noChangeArrowheads="1"/>
          </p:cNvSpPr>
          <p:nvPr>
            <p:ph type="title"/>
          </p:nvPr>
        </p:nvSpPr>
        <p:spPr/>
        <p:txBody>
          <a:bodyPr/>
          <a:lstStyle/>
          <a:p>
            <a:pPr eaLnBrk="1" hangingPunct="1"/>
            <a:r>
              <a:rPr lang="en-US" altLang="en-US"/>
              <a:t>Deciding Between Links</a:t>
            </a:r>
          </a:p>
        </p:txBody>
      </p:sp>
      <p:sp>
        <p:nvSpPr>
          <p:cNvPr id="151554" name="Rectangle 3"/>
          <p:cNvSpPr>
            <a:spLocks noGrp="1" noChangeArrowheads="1"/>
          </p:cNvSpPr>
          <p:nvPr>
            <p:ph idx="1"/>
          </p:nvPr>
        </p:nvSpPr>
        <p:spPr/>
        <p:txBody>
          <a:bodyPr/>
          <a:lstStyle/>
          <a:p>
            <a:pPr eaLnBrk="1" hangingPunct="1">
              <a:lnSpc>
                <a:spcPct val="90000"/>
              </a:lnSpc>
            </a:pPr>
            <a:r>
              <a:rPr lang="en-US" altLang="en-US"/>
              <a:t>Most early protocols:  Hop Count</a:t>
            </a:r>
          </a:p>
          <a:p>
            <a:pPr lvl="1" eaLnBrk="1" hangingPunct="1">
              <a:lnSpc>
                <a:spcPct val="90000"/>
              </a:lnSpc>
            </a:pPr>
            <a:r>
              <a:rPr lang="en-US" altLang="en-US"/>
              <a:t>Link-layer retransmission can mask some loss</a:t>
            </a:r>
          </a:p>
          <a:p>
            <a:pPr lvl="1" eaLnBrk="1" hangingPunct="1">
              <a:lnSpc>
                <a:spcPct val="90000"/>
              </a:lnSpc>
            </a:pPr>
            <a:r>
              <a:rPr lang="en-US" altLang="en-US"/>
              <a:t>But:  a 50% loss rate means your link is only 50% as fast!</a:t>
            </a:r>
          </a:p>
          <a:p>
            <a:pPr eaLnBrk="1" hangingPunct="1">
              <a:lnSpc>
                <a:spcPct val="90000"/>
              </a:lnSpc>
            </a:pPr>
            <a:r>
              <a:rPr lang="en-US" altLang="en-US"/>
              <a:t>Threshold?</a:t>
            </a:r>
          </a:p>
          <a:p>
            <a:pPr lvl="1" eaLnBrk="1" hangingPunct="1">
              <a:lnSpc>
                <a:spcPct val="90000"/>
              </a:lnSpc>
            </a:pPr>
            <a:r>
              <a:rPr lang="en-US" altLang="en-US"/>
              <a:t>Can sacrifice connectivity. </a:t>
            </a:r>
            <a:r>
              <a:rPr lang="en-US" altLang="en-US">
                <a:sym typeface="Wingdings" charset="2"/>
              </a:rPr>
              <a:t></a:t>
            </a:r>
          </a:p>
          <a:p>
            <a:pPr lvl="1" eaLnBrk="1" hangingPunct="1">
              <a:lnSpc>
                <a:spcPct val="90000"/>
              </a:lnSpc>
            </a:pPr>
            <a:r>
              <a:rPr lang="en-US" altLang="en-US">
                <a:sym typeface="Wingdings" charset="2"/>
              </a:rPr>
              <a:t>Isn</a:t>
            </a:r>
            <a:r>
              <a:rPr lang="ja-JP" altLang="en-US">
                <a:sym typeface="Wingdings" charset="2"/>
              </a:rPr>
              <a:t>’</a:t>
            </a:r>
            <a:r>
              <a:rPr lang="en-US" altLang="ja-JP">
                <a:sym typeface="Wingdings" charset="2"/>
              </a:rPr>
              <a:t>t a 90% path better than an 80% path?</a:t>
            </a:r>
          </a:p>
          <a:p>
            <a:pPr eaLnBrk="1" hangingPunct="1">
              <a:lnSpc>
                <a:spcPct val="90000"/>
              </a:lnSpc>
            </a:pPr>
            <a:r>
              <a:rPr lang="en-US" altLang="en-US"/>
              <a:t>Real life goal:  Find highest throughput paths</a:t>
            </a:r>
          </a:p>
        </p:txBody>
      </p:sp>
    </p:spTree>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2577" name="Rectangle 2"/>
          <p:cNvSpPr>
            <a:spLocks noGrp="1" noChangeArrowheads="1"/>
          </p:cNvSpPr>
          <p:nvPr>
            <p:ph type="title"/>
          </p:nvPr>
        </p:nvSpPr>
        <p:spPr/>
        <p:txBody>
          <a:bodyPr/>
          <a:lstStyle/>
          <a:p>
            <a:pPr eaLnBrk="1" hangingPunct="1"/>
            <a:r>
              <a:rPr lang="en-US" altLang="en-US"/>
              <a:t>Is there a better metric?</a:t>
            </a:r>
          </a:p>
        </p:txBody>
      </p:sp>
      <p:sp>
        <p:nvSpPr>
          <p:cNvPr id="152578" name="Rectangle 3"/>
          <p:cNvSpPr>
            <a:spLocks noGrp="1" noChangeArrowheads="1"/>
          </p:cNvSpPr>
          <p:nvPr>
            <p:ph idx="1"/>
          </p:nvPr>
        </p:nvSpPr>
        <p:spPr/>
        <p:txBody>
          <a:bodyPr/>
          <a:lstStyle/>
          <a:p>
            <a:pPr eaLnBrk="1" hangingPunct="1"/>
            <a:r>
              <a:rPr lang="en-US" altLang="en-US"/>
              <a:t>Cut-off threshold</a:t>
            </a:r>
          </a:p>
          <a:p>
            <a:pPr lvl="1" eaLnBrk="1" hangingPunct="1"/>
            <a:r>
              <a:rPr lang="en-US" altLang="en-US"/>
              <a:t>Disconnected network</a:t>
            </a:r>
          </a:p>
          <a:p>
            <a:pPr eaLnBrk="1" hangingPunct="1"/>
            <a:r>
              <a:rPr lang="en-US" altLang="en-US"/>
              <a:t>Product of link delivery ratio along path</a:t>
            </a:r>
          </a:p>
          <a:p>
            <a:pPr lvl="1" eaLnBrk="1" hangingPunct="1"/>
            <a:r>
              <a:rPr lang="en-US" altLang="en-US"/>
              <a:t>Does not account for inter-hop interference </a:t>
            </a:r>
          </a:p>
          <a:p>
            <a:pPr eaLnBrk="1" hangingPunct="1"/>
            <a:r>
              <a:rPr lang="en-US" altLang="en-US"/>
              <a:t>Bottleneck link (highest-loss-ratio link)</a:t>
            </a:r>
          </a:p>
          <a:p>
            <a:pPr lvl="1" eaLnBrk="1" hangingPunct="1"/>
            <a:r>
              <a:rPr lang="en-US" altLang="en-US"/>
              <a:t>Same as above</a:t>
            </a:r>
          </a:p>
          <a:p>
            <a:pPr eaLnBrk="1" hangingPunct="1"/>
            <a:r>
              <a:rPr lang="en-US" altLang="en-US"/>
              <a:t>End-to-end delay</a:t>
            </a:r>
          </a:p>
          <a:p>
            <a:pPr lvl="1" eaLnBrk="1" hangingPunct="1"/>
            <a:r>
              <a:rPr lang="en-US" altLang="en-US"/>
              <a:t>Depends on interface queue lengths</a:t>
            </a:r>
          </a:p>
        </p:txBody>
      </p:sp>
    </p:spTree>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01" name="Rectangle 2"/>
          <p:cNvSpPr>
            <a:spLocks noGrp="1" noChangeArrowheads="1"/>
          </p:cNvSpPr>
          <p:nvPr>
            <p:ph type="title"/>
          </p:nvPr>
        </p:nvSpPr>
        <p:spPr/>
        <p:txBody>
          <a:bodyPr/>
          <a:lstStyle/>
          <a:p>
            <a:pPr eaLnBrk="1" hangingPunct="1"/>
            <a:r>
              <a:rPr lang="en-US" altLang="en-US"/>
              <a:t>ETX Metric Design Goals</a:t>
            </a:r>
          </a:p>
        </p:txBody>
      </p:sp>
      <p:sp>
        <p:nvSpPr>
          <p:cNvPr id="153602" name="Rectangle 3"/>
          <p:cNvSpPr>
            <a:spLocks noGrp="1" noChangeArrowheads="1"/>
          </p:cNvSpPr>
          <p:nvPr>
            <p:ph idx="1"/>
          </p:nvPr>
        </p:nvSpPr>
        <p:spPr/>
        <p:txBody>
          <a:bodyPr/>
          <a:lstStyle/>
          <a:p>
            <a:pPr eaLnBrk="1" hangingPunct="1">
              <a:lnSpc>
                <a:spcPct val="80000"/>
              </a:lnSpc>
            </a:pPr>
            <a:r>
              <a:rPr lang="en-US" altLang="en-US" sz="3000"/>
              <a:t>Find high throughput paths</a:t>
            </a:r>
          </a:p>
          <a:p>
            <a:pPr eaLnBrk="1" hangingPunct="1">
              <a:lnSpc>
                <a:spcPct val="80000"/>
              </a:lnSpc>
            </a:pPr>
            <a:endParaRPr lang="en-US" altLang="en-US" sz="3000"/>
          </a:p>
          <a:p>
            <a:pPr eaLnBrk="1" hangingPunct="1">
              <a:lnSpc>
                <a:spcPct val="80000"/>
              </a:lnSpc>
            </a:pPr>
            <a:r>
              <a:rPr lang="en-US" altLang="en-US" sz="3000"/>
              <a:t>Account for lossy links</a:t>
            </a:r>
          </a:p>
          <a:p>
            <a:pPr eaLnBrk="1" hangingPunct="1">
              <a:lnSpc>
                <a:spcPct val="80000"/>
              </a:lnSpc>
            </a:pPr>
            <a:endParaRPr lang="en-US" altLang="en-US" sz="3000"/>
          </a:p>
          <a:p>
            <a:pPr eaLnBrk="1" hangingPunct="1">
              <a:lnSpc>
                <a:spcPct val="80000"/>
              </a:lnSpc>
            </a:pPr>
            <a:r>
              <a:rPr lang="en-US" altLang="en-US" sz="3000"/>
              <a:t>Account for asymmetric links</a:t>
            </a:r>
          </a:p>
          <a:p>
            <a:pPr eaLnBrk="1" hangingPunct="1">
              <a:lnSpc>
                <a:spcPct val="80000"/>
              </a:lnSpc>
            </a:pPr>
            <a:endParaRPr lang="en-US" altLang="en-US" sz="3000"/>
          </a:p>
          <a:p>
            <a:pPr eaLnBrk="1" hangingPunct="1">
              <a:lnSpc>
                <a:spcPct val="80000"/>
              </a:lnSpc>
            </a:pPr>
            <a:r>
              <a:rPr lang="en-US" altLang="en-US" sz="3000"/>
              <a:t>Account for inter-link interference</a:t>
            </a:r>
          </a:p>
          <a:p>
            <a:pPr eaLnBrk="1" hangingPunct="1">
              <a:lnSpc>
                <a:spcPct val="80000"/>
              </a:lnSpc>
            </a:pPr>
            <a:endParaRPr lang="en-US" altLang="en-US" sz="3000"/>
          </a:p>
          <a:p>
            <a:pPr eaLnBrk="1" hangingPunct="1">
              <a:lnSpc>
                <a:spcPct val="80000"/>
              </a:lnSpc>
            </a:pPr>
            <a:r>
              <a:rPr lang="en-US" altLang="en-US" sz="3000"/>
              <a:t>Independent of network load (don</a:t>
            </a:r>
            <a:r>
              <a:rPr lang="ja-JP" altLang="en-US" sz="3000"/>
              <a:t>’</a:t>
            </a:r>
            <a:r>
              <a:rPr lang="en-US" altLang="ja-JP" sz="3000"/>
              <a:t>t incorporate congestion)</a:t>
            </a:r>
            <a:endParaRPr lang="en-US" altLang="en-US" sz="3000"/>
          </a:p>
        </p:txBody>
      </p:sp>
    </p:spTree>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4625" name="Rectangle 2"/>
          <p:cNvSpPr>
            <a:spLocks noGrp="1" noChangeArrowheads="1"/>
          </p:cNvSpPr>
          <p:nvPr>
            <p:ph type="title"/>
          </p:nvPr>
        </p:nvSpPr>
        <p:spPr/>
        <p:txBody>
          <a:bodyPr/>
          <a:lstStyle/>
          <a:p>
            <a:pPr eaLnBrk="1" hangingPunct="1"/>
            <a:r>
              <a:rPr lang="en-US" altLang="en-US"/>
              <a:t>Forwarding Packets is Expensive</a:t>
            </a:r>
          </a:p>
        </p:txBody>
      </p:sp>
      <p:sp>
        <p:nvSpPr>
          <p:cNvPr id="154626" name="Rectangle 3"/>
          <p:cNvSpPr>
            <a:spLocks noGrp="1" noChangeArrowheads="1"/>
          </p:cNvSpPr>
          <p:nvPr>
            <p:ph idx="1"/>
          </p:nvPr>
        </p:nvSpPr>
        <p:spPr/>
        <p:txBody>
          <a:bodyPr/>
          <a:lstStyle/>
          <a:p>
            <a:pPr eaLnBrk="1" hangingPunct="1"/>
            <a:r>
              <a:rPr lang="en-US" altLang="en-US"/>
              <a:t>Throughput of 802.11b =~ 11Mbits/s</a:t>
            </a:r>
          </a:p>
          <a:p>
            <a:pPr lvl="1" eaLnBrk="1" hangingPunct="1"/>
            <a:r>
              <a:rPr lang="en-US" altLang="en-US"/>
              <a:t>In reality, you can get about 5.</a:t>
            </a:r>
          </a:p>
          <a:p>
            <a:pPr eaLnBrk="1" hangingPunct="1"/>
            <a:r>
              <a:rPr lang="en-US" altLang="en-US"/>
              <a:t>What is throughput of a chain?</a:t>
            </a:r>
          </a:p>
          <a:p>
            <a:pPr lvl="1" eaLnBrk="1" hangingPunct="1"/>
            <a:r>
              <a:rPr lang="en-US" altLang="en-US"/>
              <a:t>A </a:t>
            </a:r>
            <a:r>
              <a:rPr lang="en-US" altLang="en-US">
                <a:sym typeface="Wingdings" charset="2"/>
              </a:rPr>
              <a:t></a:t>
            </a:r>
            <a:r>
              <a:rPr lang="en-US" altLang="en-US"/>
              <a:t>  B  </a:t>
            </a:r>
            <a:r>
              <a:rPr lang="en-US" altLang="en-US">
                <a:sym typeface="Wingdings" charset="2"/>
              </a:rPr>
              <a:t></a:t>
            </a:r>
            <a:r>
              <a:rPr lang="en-US" altLang="en-US"/>
              <a:t>  C                ?</a:t>
            </a:r>
          </a:p>
          <a:p>
            <a:pPr lvl="1" eaLnBrk="1" hangingPunct="1"/>
            <a:r>
              <a:rPr lang="en-US" altLang="en-US"/>
              <a:t>A </a:t>
            </a:r>
            <a:r>
              <a:rPr lang="en-US" altLang="en-US">
                <a:sym typeface="Wingdings" charset="2"/>
              </a:rPr>
              <a:t></a:t>
            </a:r>
            <a:r>
              <a:rPr lang="en-US" altLang="en-US"/>
              <a:t>  B  </a:t>
            </a:r>
            <a:r>
              <a:rPr lang="en-US" altLang="en-US">
                <a:sym typeface="Wingdings" charset="2"/>
              </a:rPr>
              <a:t></a:t>
            </a:r>
            <a:r>
              <a:rPr lang="en-US" altLang="en-US"/>
              <a:t>  C  </a:t>
            </a:r>
            <a:r>
              <a:rPr lang="en-US" altLang="en-US">
                <a:sym typeface="Wingdings" charset="2"/>
              </a:rPr>
              <a:t></a:t>
            </a:r>
            <a:r>
              <a:rPr lang="en-US" altLang="en-US"/>
              <a:t>  D      ?</a:t>
            </a:r>
          </a:p>
          <a:p>
            <a:pPr lvl="1" eaLnBrk="1" hangingPunct="1"/>
            <a:r>
              <a:rPr lang="en-US" altLang="en-US"/>
              <a:t>Assume minimum power for radios.</a:t>
            </a:r>
          </a:p>
          <a:p>
            <a:pPr lvl="1" eaLnBrk="1" hangingPunct="1"/>
            <a:endParaRPr lang="en-US" altLang="en-US"/>
          </a:p>
          <a:p>
            <a:pPr eaLnBrk="1" hangingPunct="1"/>
            <a:r>
              <a:rPr lang="en-US" altLang="en-US"/>
              <a:t>Routing metric should take this into account!  Affects throughput</a:t>
            </a:r>
          </a:p>
        </p:txBody>
      </p:sp>
    </p:spTree>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5649" name="Rectangle 2"/>
          <p:cNvSpPr>
            <a:spLocks noGrp="1" noChangeArrowheads="1"/>
          </p:cNvSpPr>
          <p:nvPr>
            <p:ph type="title"/>
          </p:nvPr>
        </p:nvSpPr>
        <p:spPr/>
        <p:txBody>
          <a:bodyPr/>
          <a:lstStyle/>
          <a:p>
            <a:pPr eaLnBrk="1" hangingPunct="1"/>
            <a:r>
              <a:rPr lang="en-US" altLang="en-US"/>
              <a:t>ETX</a:t>
            </a:r>
          </a:p>
        </p:txBody>
      </p:sp>
      <p:sp>
        <p:nvSpPr>
          <p:cNvPr id="155650" name="Rectangle 3"/>
          <p:cNvSpPr>
            <a:spLocks noGrp="1" noChangeArrowheads="1"/>
          </p:cNvSpPr>
          <p:nvPr>
            <p:ph idx="1"/>
          </p:nvPr>
        </p:nvSpPr>
        <p:spPr/>
        <p:txBody>
          <a:bodyPr/>
          <a:lstStyle/>
          <a:p>
            <a:pPr eaLnBrk="1" hangingPunct="1"/>
            <a:r>
              <a:rPr lang="en-US" altLang="en-US"/>
              <a:t>Measure each link</a:t>
            </a:r>
            <a:r>
              <a:rPr lang="ja-JP" altLang="en-US"/>
              <a:t>’</a:t>
            </a:r>
            <a:r>
              <a:rPr lang="en-US" altLang="ja-JP"/>
              <a:t>s delivery probability with broadcast probes (&amp; measure reverse)</a:t>
            </a:r>
          </a:p>
          <a:p>
            <a:pPr eaLnBrk="1" hangingPunct="1"/>
            <a:r>
              <a:rPr lang="en-US" altLang="en-US"/>
              <a:t>P(delivery) = ( d</a:t>
            </a:r>
            <a:r>
              <a:rPr lang="en-US" altLang="en-US" baseline="-25000"/>
              <a:t>f</a:t>
            </a:r>
            <a:r>
              <a:rPr lang="en-US" altLang="en-US"/>
              <a:t> * d</a:t>
            </a:r>
            <a:r>
              <a:rPr lang="en-US" altLang="en-US" baseline="-25000"/>
              <a:t>r</a:t>
            </a:r>
            <a:r>
              <a:rPr lang="en-US" altLang="en-US"/>
              <a:t> )   (ACK must be delivered too…)</a:t>
            </a:r>
          </a:p>
          <a:p>
            <a:pPr eaLnBrk="1" hangingPunct="1"/>
            <a:r>
              <a:rPr lang="en-US" altLang="en-US"/>
              <a:t>Link ETX = 1 / P(delivery)</a:t>
            </a:r>
          </a:p>
          <a:p>
            <a:pPr eaLnBrk="1" hangingPunct="1"/>
            <a:r>
              <a:rPr lang="en-US" altLang="en-US"/>
              <a:t>Route ETX = </a:t>
            </a:r>
            <a:r>
              <a:rPr lang="en-US" altLang="en-US">
                <a:sym typeface="Symbol" charset="2"/>
              </a:rPr>
              <a:t></a:t>
            </a:r>
            <a:r>
              <a:rPr lang="en-US" altLang="en-US"/>
              <a:t> link ETX</a:t>
            </a:r>
          </a:p>
          <a:p>
            <a:pPr lvl="1" eaLnBrk="1" hangingPunct="1"/>
            <a:r>
              <a:rPr lang="en-US" altLang="en-US"/>
              <a:t>Assumes all hops interfere - not true, but seems to work okay so far</a:t>
            </a:r>
          </a:p>
        </p:txBody>
      </p:sp>
    </p:spTree>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p:txBody>
          <a:bodyPr/>
          <a:lstStyle/>
          <a:p>
            <a:pPr eaLnBrk="1" hangingPunct="1"/>
            <a:r>
              <a:rPr lang="en-US" altLang="en-US"/>
              <a:t>ETX:  Sanity Checks</a:t>
            </a:r>
          </a:p>
        </p:txBody>
      </p:sp>
      <p:sp>
        <p:nvSpPr>
          <p:cNvPr id="156674" name="Rectangle 3"/>
          <p:cNvSpPr>
            <a:spLocks noGrp="1" noChangeArrowheads="1"/>
          </p:cNvSpPr>
          <p:nvPr>
            <p:ph idx="1"/>
          </p:nvPr>
        </p:nvSpPr>
        <p:spPr/>
        <p:txBody>
          <a:bodyPr/>
          <a:lstStyle/>
          <a:p>
            <a:pPr eaLnBrk="1" hangingPunct="1"/>
            <a:r>
              <a:rPr lang="en-US" altLang="en-US"/>
              <a:t>ETX of perfect 1-hop path:  1</a:t>
            </a:r>
          </a:p>
          <a:p>
            <a:pPr eaLnBrk="1" hangingPunct="1"/>
            <a:r>
              <a:rPr lang="en-US" altLang="en-US"/>
              <a:t>ETX of 50% delivery 1-hop path:  2</a:t>
            </a:r>
          </a:p>
          <a:p>
            <a:pPr eaLnBrk="1" hangingPunct="1"/>
            <a:r>
              <a:rPr lang="en-US" altLang="en-US"/>
              <a:t>ETX of perfect 3-hop path:  3</a:t>
            </a:r>
          </a:p>
          <a:p>
            <a:pPr eaLnBrk="1" hangingPunct="1"/>
            <a:endParaRPr lang="en-US" altLang="en-US"/>
          </a:p>
          <a:p>
            <a:pPr eaLnBrk="1" hangingPunct="1"/>
            <a:r>
              <a:rPr lang="en-US" altLang="en-US"/>
              <a:t>(So, e.g., a 50% loss path is better than a perfect 3-hop path!  A threshold would probably fail here…)</a:t>
            </a:r>
          </a:p>
        </p:txBody>
      </p:sp>
    </p:spTree>
  </p:cSld>
  <p:clrMapOvr>
    <a:masterClrMapping/>
  </p:clrMapOvr>
  <p:transition spd="slow"/>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7697" name="Rectangle 2"/>
          <p:cNvSpPr>
            <a:spLocks noGrp="1" noChangeArrowheads="1"/>
          </p:cNvSpPr>
          <p:nvPr>
            <p:ph type="title"/>
          </p:nvPr>
        </p:nvSpPr>
        <p:spPr/>
        <p:txBody>
          <a:bodyPr/>
          <a:lstStyle/>
          <a:p>
            <a:pPr eaLnBrk="1" hangingPunct="1"/>
            <a:r>
              <a:rPr lang="en-US" altLang="en-US"/>
              <a:t>Rate Adaptation</a:t>
            </a:r>
          </a:p>
        </p:txBody>
      </p:sp>
      <p:sp>
        <p:nvSpPr>
          <p:cNvPr id="157698" name="Rectangle 3"/>
          <p:cNvSpPr>
            <a:spLocks noGrp="1" noChangeArrowheads="1"/>
          </p:cNvSpPr>
          <p:nvPr>
            <p:ph idx="1"/>
          </p:nvPr>
        </p:nvSpPr>
        <p:spPr/>
        <p:txBody>
          <a:bodyPr/>
          <a:lstStyle/>
          <a:p>
            <a:pPr eaLnBrk="1" hangingPunct="1"/>
            <a:r>
              <a:rPr lang="en-US" altLang="en-US"/>
              <a:t>What if links @ different rates?</a:t>
            </a:r>
          </a:p>
          <a:p>
            <a:pPr eaLnBrk="1" hangingPunct="1"/>
            <a:r>
              <a:rPr lang="en-US" altLang="en-US"/>
              <a:t>ETT – expected </a:t>
            </a:r>
            <a:r>
              <a:rPr lang="en-US" altLang="en-US" i="1"/>
              <a:t>transmission time</a:t>
            </a:r>
          </a:p>
          <a:p>
            <a:pPr lvl="1" eaLnBrk="1" hangingPunct="1"/>
            <a:r>
              <a:rPr lang="en-US" altLang="en-US"/>
              <a:t>ETX / Link rate = 1 / ( P(delivery) * Rate)</a:t>
            </a:r>
          </a:p>
          <a:p>
            <a:pPr eaLnBrk="1" hangingPunct="1"/>
            <a:r>
              <a:rPr lang="en-US" altLang="en-US"/>
              <a:t>What is best rate for link?</a:t>
            </a:r>
          </a:p>
          <a:p>
            <a:pPr lvl="1" eaLnBrk="1" hangingPunct="1"/>
            <a:r>
              <a:rPr lang="en-US" altLang="en-US"/>
              <a:t>The one that maximizes ETT for the link!</a:t>
            </a:r>
          </a:p>
          <a:p>
            <a:pPr lvl="1" eaLnBrk="1" hangingPunct="1"/>
            <a:r>
              <a:rPr lang="en-US" altLang="en-US"/>
              <a:t>SampleRate is a technique to adaptively figure this out.  </a:t>
            </a:r>
          </a:p>
          <a:p>
            <a:pPr lvl="1" eaLnBrk="1" hangingPunct="1">
              <a:buFontTx/>
              <a:buNone/>
            </a:pPr>
            <a:endParaRPr lang="en-US" altLang="en-US"/>
          </a:p>
          <a:p>
            <a:pPr lvl="1" eaLnBrk="1" hangingPunct="1">
              <a:buFontTx/>
              <a:buNone/>
            </a:pPr>
            <a:endParaRPr lang="en-US" altLang="en-US"/>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altLang="en-US"/>
              <a:t>ABR Helps in Disagreements</a:t>
            </a:r>
          </a:p>
        </p:txBody>
      </p:sp>
      <p:sp>
        <p:nvSpPr>
          <p:cNvPr id="29698"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7975B53D-A93D-A94D-B510-024E82751C27}" type="slidenum">
              <a:rPr lang="en-US" altLang="en-US" sz="1200">
                <a:solidFill>
                  <a:schemeClr val="tx2"/>
                </a:solidFill>
                <a:latin typeface="Arial Narrow" charset="0"/>
              </a:rPr>
              <a:pPr eaLnBrk="1" hangingPunct="1"/>
              <a:t>9</a:t>
            </a:fld>
            <a:endParaRPr lang="en-US" altLang="en-US" sz="1200">
              <a:solidFill>
                <a:schemeClr val="tx2"/>
              </a:solidFill>
              <a:latin typeface="Arial Narrow" charset="0"/>
            </a:endParaRPr>
          </a:p>
        </p:txBody>
      </p:sp>
      <p:pic>
        <p:nvPicPr>
          <p:cNvPr id="2969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8000"/>
            <a:ext cx="8623300"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8721" name="Rectangle 2"/>
          <p:cNvSpPr>
            <a:spLocks noGrp="1" noChangeArrowheads="1"/>
          </p:cNvSpPr>
          <p:nvPr>
            <p:ph type="title"/>
          </p:nvPr>
        </p:nvSpPr>
        <p:spPr/>
        <p:txBody>
          <a:bodyPr/>
          <a:lstStyle/>
          <a:p>
            <a:pPr eaLnBrk="1" hangingPunct="1"/>
            <a:r>
              <a:rPr lang="en-US" altLang="en-US"/>
              <a:t>Discussion</a:t>
            </a:r>
          </a:p>
        </p:txBody>
      </p:sp>
      <p:sp>
        <p:nvSpPr>
          <p:cNvPr id="158722" name="Rectangle 3"/>
          <p:cNvSpPr>
            <a:spLocks noGrp="1" noChangeArrowheads="1"/>
          </p:cNvSpPr>
          <p:nvPr>
            <p:ph idx="1"/>
          </p:nvPr>
        </p:nvSpPr>
        <p:spPr/>
        <p:txBody>
          <a:bodyPr/>
          <a:lstStyle/>
          <a:p>
            <a:pPr eaLnBrk="1" hangingPunct="1">
              <a:lnSpc>
                <a:spcPct val="80000"/>
              </a:lnSpc>
            </a:pPr>
            <a:r>
              <a:rPr lang="en-US" altLang="en-US" sz="3000"/>
              <a:t>Value of implementation &amp; measurement</a:t>
            </a:r>
          </a:p>
          <a:p>
            <a:pPr lvl="1" eaLnBrk="1" hangingPunct="1">
              <a:lnSpc>
                <a:spcPct val="80000"/>
              </a:lnSpc>
            </a:pPr>
            <a:r>
              <a:rPr lang="en-US" altLang="en-US" sz="2600"/>
              <a:t>Simulators did not </a:t>
            </a:r>
            <a:r>
              <a:rPr lang="ja-JP" altLang="en-US" sz="2600"/>
              <a:t>“</a:t>
            </a:r>
            <a:r>
              <a:rPr lang="en-US" altLang="ja-JP" sz="2600"/>
              <a:t>do</a:t>
            </a:r>
            <a:r>
              <a:rPr lang="ja-JP" altLang="en-US" sz="2600"/>
              <a:t>”</a:t>
            </a:r>
            <a:r>
              <a:rPr lang="en-US" altLang="ja-JP" sz="2600"/>
              <a:t> multipath</a:t>
            </a:r>
          </a:p>
          <a:p>
            <a:pPr lvl="2" eaLnBrk="1" hangingPunct="1">
              <a:lnSpc>
                <a:spcPct val="80000"/>
              </a:lnSpc>
            </a:pPr>
            <a:r>
              <a:rPr lang="en-US" altLang="en-US" sz="2200"/>
              <a:t>Routing protocols dealt with the simulation environment just fine</a:t>
            </a:r>
          </a:p>
          <a:p>
            <a:pPr lvl="2" eaLnBrk="1" hangingPunct="1">
              <a:lnSpc>
                <a:spcPct val="80000"/>
              </a:lnSpc>
            </a:pPr>
            <a:r>
              <a:rPr lang="en-US" altLang="en-US" sz="2200"/>
              <a:t>Real world behaved differently and really broke a lot of the proposed protocols that worked so well in simulation!</a:t>
            </a:r>
          </a:p>
          <a:p>
            <a:pPr eaLnBrk="1" hangingPunct="1">
              <a:lnSpc>
                <a:spcPct val="80000"/>
              </a:lnSpc>
            </a:pPr>
            <a:r>
              <a:rPr lang="en-US" altLang="en-US" sz="3000"/>
              <a:t>Rehash:  Wireless differs from wired…</a:t>
            </a:r>
          </a:p>
          <a:p>
            <a:pPr eaLnBrk="1" hangingPunct="1">
              <a:lnSpc>
                <a:spcPct val="80000"/>
              </a:lnSpc>
            </a:pPr>
            <a:r>
              <a:rPr lang="en-US" altLang="en-US" sz="3000"/>
              <a:t>Metrics:  Optimize what matters;  hop count often a very bad proxy in wireless</a:t>
            </a:r>
          </a:p>
          <a:p>
            <a:pPr eaLnBrk="1" hangingPunct="1">
              <a:lnSpc>
                <a:spcPct val="80000"/>
              </a:lnSpc>
            </a:pPr>
            <a:r>
              <a:rPr lang="en-US" altLang="en-US" sz="3000"/>
              <a:t>What we didn</a:t>
            </a:r>
            <a:r>
              <a:rPr lang="ja-JP" altLang="en-US" sz="3000"/>
              <a:t>’</a:t>
            </a:r>
            <a:r>
              <a:rPr lang="en-US" altLang="ja-JP" sz="3000"/>
              <a:t>t look at:  routing protocol overhead</a:t>
            </a:r>
          </a:p>
          <a:p>
            <a:pPr lvl="1" eaLnBrk="1" hangingPunct="1">
              <a:lnSpc>
                <a:spcPct val="80000"/>
              </a:lnSpc>
            </a:pPr>
            <a:r>
              <a:rPr lang="en-US" altLang="en-US" sz="2600"/>
              <a:t>One cool area:  Geographic routing</a:t>
            </a:r>
          </a:p>
        </p:txBody>
      </p:sp>
    </p:spTree>
  </p:cSld>
  <p:clrMapOvr>
    <a:masterClrMapping/>
  </p:clrMapOvr>
  <p:transition spd="slow"/>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p:txBody>
          <a:bodyPr/>
          <a:lstStyle/>
          <a:p>
            <a:r>
              <a:rPr lang="en-US" altLang="en-US" sz="3200"/>
              <a:t>Growing Interference in Unlicensed Bands </a:t>
            </a:r>
          </a:p>
        </p:txBody>
      </p:sp>
      <p:sp>
        <p:nvSpPr>
          <p:cNvPr id="83970" name="Rectangle 3"/>
          <p:cNvSpPr>
            <a:spLocks noGrp="1" noChangeArrowheads="1"/>
          </p:cNvSpPr>
          <p:nvPr>
            <p:ph idx="1"/>
          </p:nvPr>
        </p:nvSpPr>
        <p:spPr/>
        <p:txBody>
          <a:bodyPr/>
          <a:lstStyle/>
          <a:p>
            <a:r>
              <a:rPr lang="en-US" altLang="en-US"/>
              <a:t>Anecdotal evidence of problems, but how severe?</a:t>
            </a:r>
          </a:p>
          <a:p>
            <a:r>
              <a:rPr lang="en-US" altLang="en-US"/>
              <a:t>Characterize how 802.11 operates under interference in practice</a:t>
            </a:r>
          </a:p>
          <a:p>
            <a:endParaRPr lang="en-US" altLang="en-US"/>
          </a:p>
        </p:txBody>
      </p:sp>
      <p:sp>
        <p:nvSpPr>
          <p:cNvPr id="8397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A120DEDB-B6B6-3A46-85D2-765CF2E2B010}" type="slidenum">
              <a:rPr lang="en-US" altLang="en-US" sz="1200">
                <a:solidFill>
                  <a:schemeClr val="tx2"/>
                </a:solidFill>
                <a:latin typeface="Arial Narrow" charset="0"/>
              </a:rPr>
              <a:pPr eaLnBrk="1" hangingPunct="1"/>
              <a:t>91</a:t>
            </a:fld>
            <a:endParaRPr lang="en-US" altLang="en-US" sz="1200">
              <a:solidFill>
                <a:schemeClr val="tx2"/>
              </a:solidFill>
              <a:latin typeface="Arial Narrow" charset="0"/>
            </a:endParaRPr>
          </a:p>
        </p:txBody>
      </p:sp>
      <p:pic>
        <p:nvPicPr>
          <p:cNvPr id="839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7938" y="3352800"/>
            <a:ext cx="1566862"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1513" y="5434013"/>
            <a:ext cx="97948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4" name="Picture 20" descr="5c_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3975" y="4746625"/>
            <a:ext cx="1241425"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5" name="Picture 21" descr="car-alarm-transmit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3962400"/>
            <a:ext cx="1371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6"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733800"/>
            <a:ext cx="1566863"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7" name="Text Box 24"/>
          <p:cNvSpPr txBox="1">
            <a:spLocks noChangeArrowheads="1"/>
          </p:cNvSpPr>
          <p:nvPr/>
        </p:nvSpPr>
        <p:spPr bwMode="auto">
          <a:xfrm>
            <a:off x="7397750" y="3429000"/>
            <a:ext cx="151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chemeClr val="bg1"/>
                </a:solidFill>
              </a:rPr>
              <a:t>Other 802.11</a:t>
            </a:r>
          </a:p>
        </p:txBody>
      </p:sp>
      <p:pic>
        <p:nvPicPr>
          <p:cNvPr id="83978" name="Picture 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013" y="4524375"/>
            <a:ext cx="2122487" cy="20018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3979" name="Picture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5384800"/>
            <a:ext cx="1481138"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80" name="Picture 27" descr="microwav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32088" y="5638800"/>
            <a:ext cx="1306512"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81" name="Line 37"/>
          <p:cNvSpPr>
            <a:spLocks noChangeShapeType="1"/>
          </p:cNvSpPr>
          <p:nvPr/>
        </p:nvSpPr>
        <p:spPr bwMode="auto">
          <a:xfrm flipV="1">
            <a:off x="2514600" y="4724400"/>
            <a:ext cx="457200" cy="304800"/>
          </a:xfrm>
          <a:prstGeom prst="line">
            <a:avLst/>
          </a:prstGeom>
          <a:noFill/>
          <a:ln w="508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3982" name="Line 38"/>
          <p:cNvSpPr>
            <a:spLocks noChangeShapeType="1"/>
          </p:cNvSpPr>
          <p:nvPr/>
        </p:nvSpPr>
        <p:spPr bwMode="auto">
          <a:xfrm flipH="1" flipV="1">
            <a:off x="5410200" y="5029200"/>
            <a:ext cx="152400" cy="533400"/>
          </a:xfrm>
          <a:prstGeom prst="line">
            <a:avLst/>
          </a:prstGeom>
          <a:noFill/>
          <a:ln w="508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3983" name="Line 40"/>
          <p:cNvSpPr>
            <a:spLocks noChangeShapeType="1"/>
          </p:cNvSpPr>
          <p:nvPr/>
        </p:nvSpPr>
        <p:spPr bwMode="auto">
          <a:xfrm>
            <a:off x="2895600" y="5029200"/>
            <a:ext cx="1371600" cy="228600"/>
          </a:xfrm>
          <a:prstGeom prst="line">
            <a:avLst/>
          </a:prstGeom>
          <a:noFill/>
          <a:ln w="38100">
            <a:solidFill>
              <a:srgbClr val="FF00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83984" name="Line 41"/>
          <p:cNvSpPr>
            <a:spLocks noChangeShapeType="1"/>
          </p:cNvSpPr>
          <p:nvPr/>
        </p:nvSpPr>
        <p:spPr bwMode="auto">
          <a:xfrm flipV="1">
            <a:off x="4648200" y="5257800"/>
            <a:ext cx="762000" cy="76200"/>
          </a:xfrm>
          <a:prstGeom prst="line">
            <a:avLst/>
          </a:prstGeom>
          <a:noFill/>
          <a:ln w="4445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3985" name="Line 42"/>
          <p:cNvSpPr>
            <a:spLocks noChangeShapeType="1"/>
          </p:cNvSpPr>
          <p:nvPr/>
        </p:nvSpPr>
        <p:spPr bwMode="auto">
          <a:xfrm>
            <a:off x="2895600" y="5105400"/>
            <a:ext cx="457200" cy="533400"/>
          </a:xfrm>
          <a:prstGeom prst="line">
            <a:avLst/>
          </a:prstGeom>
          <a:noFill/>
          <a:ln w="50800">
            <a:solidFill>
              <a:srgbClr val="FF00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83986" name="Line 43"/>
          <p:cNvSpPr>
            <a:spLocks noChangeShapeType="1"/>
          </p:cNvSpPr>
          <p:nvPr/>
        </p:nvSpPr>
        <p:spPr bwMode="auto">
          <a:xfrm flipV="1">
            <a:off x="4038600" y="5410200"/>
            <a:ext cx="1295400" cy="609600"/>
          </a:xfrm>
          <a:prstGeom prst="line">
            <a:avLst/>
          </a:prstGeom>
          <a:noFill/>
          <a:ln w="3810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3987" name="Line 45"/>
          <p:cNvSpPr>
            <a:spLocks noChangeShapeType="1"/>
          </p:cNvSpPr>
          <p:nvPr/>
        </p:nvSpPr>
        <p:spPr bwMode="auto">
          <a:xfrm flipV="1">
            <a:off x="5638800" y="4648200"/>
            <a:ext cx="1371600" cy="609600"/>
          </a:xfrm>
          <a:prstGeom prst="line">
            <a:avLst/>
          </a:prstGeom>
          <a:noFill/>
          <a:ln w="25400">
            <a:solidFill>
              <a:srgbClr val="FF00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83988" name="Line 46"/>
          <p:cNvSpPr>
            <a:spLocks noChangeShapeType="1"/>
          </p:cNvSpPr>
          <p:nvPr/>
        </p:nvSpPr>
        <p:spPr bwMode="auto">
          <a:xfrm>
            <a:off x="5638800" y="5334000"/>
            <a:ext cx="1447800" cy="381000"/>
          </a:xfrm>
          <a:prstGeom prst="line">
            <a:avLst/>
          </a:prstGeom>
          <a:noFill/>
          <a:ln w="25400">
            <a:solidFill>
              <a:srgbClr val="FF00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83989" name="Freeform 47"/>
          <p:cNvSpPr>
            <a:spLocks/>
          </p:cNvSpPr>
          <p:nvPr/>
        </p:nvSpPr>
        <p:spPr bwMode="auto">
          <a:xfrm>
            <a:off x="2971800" y="4572000"/>
            <a:ext cx="2286000" cy="457200"/>
          </a:xfrm>
          <a:custGeom>
            <a:avLst/>
            <a:gdLst>
              <a:gd name="T0" fmla="*/ 0 w 1488"/>
              <a:gd name="T1" fmla="*/ 2147483647 h 344"/>
              <a:gd name="T2" fmla="*/ 2147483647 w 1488"/>
              <a:gd name="T3" fmla="*/ 2147483647 h 344"/>
              <a:gd name="T4" fmla="*/ 2147483647 w 1488"/>
              <a:gd name="T5" fmla="*/ 2147483647 h 344"/>
              <a:gd name="T6" fmla="*/ 0 60000 65536"/>
              <a:gd name="T7" fmla="*/ 0 60000 65536"/>
              <a:gd name="T8" fmla="*/ 0 60000 65536"/>
              <a:gd name="T9" fmla="*/ 0 w 1488"/>
              <a:gd name="T10" fmla="*/ 0 h 344"/>
              <a:gd name="T11" fmla="*/ 1488 w 1488"/>
              <a:gd name="T12" fmla="*/ 344 h 344"/>
            </a:gdLst>
            <a:ahLst/>
            <a:cxnLst>
              <a:cxn ang="T6">
                <a:pos x="T0" y="T1"/>
              </a:cxn>
              <a:cxn ang="T7">
                <a:pos x="T2" y="T3"/>
              </a:cxn>
              <a:cxn ang="T8">
                <a:pos x="T4" y="T5"/>
              </a:cxn>
            </a:cxnLst>
            <a:rect l="T9" t="T10" r="T11" b="T12"/>
            <a:pathLst>
              <a:path w="1488" h="344">
                <a:moveTo>
                  <a:pt x="0" y="296"/>
                </a:moveTo>
                <a:cubicBezTo>
                  <a:pt x="236" y="148"/>
                  <a:pt x="472" y="0"/>
                  <a:pt x="720" y="8"/>
                </a:cubicBezTo>
                <a:cubicBezTo>
                  <a:pt x="968" y="16"/>
                  <a:pt x="1360" y="288"/>
                  <a:pt x="1488" y="344"/>
                </a:cubicBezTo>
              </a:path>
            </a:pathLst>
          </a:custGeom>
          <a:noFill/>
          <a:ln w="25400">
            <a:solidFill>
              <a:srgbClr val="FF0000"/>
            </a:solidFill>
            <a:prstDash val="dash"/>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Tree>
    <p:extLst>
      <p:ext uri="{BB962C8B-B14F-4D97-AF65-F5344CB8AC3E}">
        <p14:creationId xmlns:p14="http://schemas.microsoft.com/office/powerpoint/2010/main" val="1229684292"/>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7" name="Rectangle 5"/>
          <p:cNvSpPr>
            <a:spLocks noGrp="1" noChangeArrowheads="1"/>
          </p:cNvSpPr>
          <p:nvPr>
            <p:ph type="title"/>
          </p:nvPr>
        </p:nvSpPr>
        <p:spPr/>
        <p:txBody>
          <a:bodyPr/>
          <a:lstStyle/>
          <a:p>
            <a:r>
              <a:rPr lang="en-US" altLang="en-US"/>
              <a:t>What do we expect?</a:t>
            </a:r>
          </a:p>
        </p:txBody>
      </p:sp>
      <p:sp>
        <p:nvSpPr>
          <p:cNvPr id="86018" name="Rectangle 6"/>
          <p:cNvSpPr>
            <a:spLocks noGrp="1" noChangeArrowheads="1"/>
          </p:cNvSpPr>
          <p:nvPr>
            <p:ph type="body" sz="half" idx="1"/>
          </p:nvPr>
        </p:nvSpPr>
        <p:spPr>
          <a:xfrm>
            <a:off x="457200" y="1600200"/>
            <a:ext cx="4648200" cy="4525963"/>
          </a:xfrm>
        </p:spPr>
        <p:txBody>
          <a:bodyPr/>
          <a:lstStyle/>
          <a:p>
            <a:pPr>
              <a:lnSpc>
                <a:spcPct val="90000"/>
              </a:lnSpc>
            </a:pPr>
            <a:r>
              <a:rPr lang="en-US" altLang="en-US" sz="2600"/>
              <a:t>Throughput to decrease linearly with interference</a:t>
            </a:r>
          </a:p>
          <a:p>
            <a:pPr>
              <a:lnSpc>
                <a:spcPct val="90000"/>
              </a:lnSpc>
            </a:pPr>
            <a:r>
              <a:rPr lang="en-US" altLang="en-US" sz="2600"/>
              <a:t>There to be lots of options for 802.11 devices to tolerate interference</a:t>
            </a:r>
          </a:p>
          <a:p>
            <a:pPr lvl="1">
              <a:lnSpc>
                <a:spcPct val="90000"/>
              </a:lnSpc>
            </a:pPr>
            <a:r>
              <a:rPr lang="en-US" altLang="en-US" sz="2200"/>
              <a:t>Bit-rate adaptation</a:t>
            </a:r>
          </a:p>
          <a:p>
            <a:pPr lvl="1">
              <a:lnSpc>
                <a:spcPct val="90000"/>
              </a:lnSpc>
            </a:pPr>
            <a:r>
              <a:rPr lang="en-US" altLang="en-US" sz="2200"/>
              <a:t>Power control</a:t>
            </a:r>
          </a:p>
          <a:p>
            <a:pPr lvl="1">
              <a:lnSpc>
                <a:spcPct val="90000"/>
              </a:lnSpc>
            </a:pPr>
            <a:r>
              <a:rPr lang="en-US" altLang="en-US" sz="2200"/>
              <a:t>FEC</a:t>
            </a:r>
          </a:p>
          <a:p>
            <a:pPr lvl="1">
              <a:lnSpc>
                <a:spcPct val="90000"/>
              </a:lnSpc>
            </a:pPr>
            <a:r>
              <a:rPr lang="en-US" altLang="en-US" sz="2200"/>
              <a:t>Packet size variation</a:t>
            </a:r>
          </a:p>
          <a:p>
            <a:pPr lvl="1">
              <a:lnSpc>
                <a:spcPct val="90000"/>
              </a:lnSpc>
            </a:pPr>
            <a:r>
              <a:rPr lang="en-US" altLang="en-US" sz="2200"/>
              <a:t>Spread-spectrum processing</a:t>
            </a:r>
          </a:p>
          <a:p>
            <a:pPr lvl="1">
              <a:lnSpc>
                <a:spcPct val="90000"/>
              </a:lnSpc>
            </a:pPr>
            <a:r>
              <a:rPr lang="en-US" altLang="en-US" sz="2200"/>
              <a:t>Transmission and reception diversity</a:t>
            </a:r>
          </a:p>
          <a:p>
            <a:pPr>
              <a:lnSpc>
                <a:spcPct val="90000"/>
              </a:lnSpc>
            </a:pPr>
            <a:endParaRPr lang="en-US" altLang="en-US" sz="2600"/>
          </a:p>
        </p:txBody>
      </p:sp>
      <p:sp>
        <p:nvSpPr>
          <p:cNvPr id="86019"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E9F5BFF6-7920-3A43-8E87-35FB79DBA611}" type="slidenum">
              <a:rPr lang="en-US" altLang="en-US" sz="1200">
                <a:solidFill>
                  <a:schemeClr val="tx2"/>
                </a:solidFill>
                <a:latin typeface="Arial Narrow" charset="0"/>
              </a:rPr>
              <a:pPr eaLnBrk="1" hangingPunct="1"/>
              <a:t>92</a:t>
            </a:fld>
            <a:endParaRPr lang="en-US" altLang="en-US" sz="1200">
              <a:solidFill>
                <a:schemeClr val="tx2"/>
              </a:solidFill>
              <a:latin typeface="Arial Narrow" charset="0"/>
            </a:endParaRPr>
          </a:p>
        </p:txBody>
      </p:sp>
      <p:grpSp>
        <p:nvGrpSpPr>
          <p:cNvPr id="86020" name="Content Placeholder 32"/>
          <p:cNvGrpSpPr>
            <a:grpSpLocks noGrp="1"/>
          </p:cNvGrpSpPr>
          <p:nvPr/>
        </p:nvGrpSpPr>
        <p:grpSpPr bwMode="auto">
          <a:xfrm>
            <a:off x="5159375" y="1600200"/>
            <a:ext cx="3527425" cy="4191000"/>
            <a:chOff x="5456238" y="1581150"/>
            <a:chExt cx="3357562" cy="3708400"/>
          </a:xfrm>
        </p:grpSpPr>
        <p:sp>
          <p:nvSpPr>
            <p:cNvPr id="86021" name="Line 16"/>
            <p:cNvSpPr>
              <a:spLocks noChangeShapeType="1"/>
            </p:cNvSpPr>
            <p:nvPr/>
          </p:nvSpPr>
          <p:spPr bwMode="auto">
            <a:xfrm flipV="1">
              <a:off x="6029325" y="1797050"/>
              <a:ext cx="0" cy="2590800"/>
            </a:xfrm>
            <a:prstGeom prst="line">
              <a:avLst/>
            </a:prstGeom>
            <a:noFill/>
            <a:ln w="635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22" name="Line 17"/>
            <p:cNvSpPr>
              <a:spLocks noChangeShapeType="1"/>
            </p:cNvSpPr>
            <p:nvPr/>
          </p:nvSpPr>
          <p:spPr bwMode="auto">
            <a:xfrm>
              <a:off x="5994400" y="4387850"/>
              <a:ext cx="2819400" cy="0"/>
            </a:xfrm>
            <a:prstGeom prst="line">
              <a:avLst/>
            </a:prstGeom>
            <a:noFill/>
            <a:ln w="635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23" name="Text Box 18"/>
            <p:cNvSpPr txBox="1">
              <a:spLocks noChangeArrowheads="1"/>
            </p:cNvSpPr>
            <p:nvPr/>
          </p:nvSpPr>
          <p:spPr bwMode="auto">
            <a:xfrm>
              <a:off x="6038850" y="4467225"/>
              <a:ext cx="25050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solidFill>
                    <a:schemeClr val="accent2"/>
                  </a:solidFill>
                </a:rPr>
                <a:t>Interferer power</a:t>
              </a:r>
            </a:p>
            <a:p>
              <a:pPr eaLnBrk="1" hangingPunct="1"/>
              <a:r>
                <a:rPr lang="en-US" altLang="en-US" b="1">
                  <a:solidFill>
                    <a:schemeClr val="accent2"/>
                  </a:solidFill>
                </a:rPr>
                <a:t>(log-scale)</a:t>
              </a:r>
            </a:p>
          </p:txBody>
        </p:sp>
        <p:sp>
          <p:nvSpPr>
            <p:cNvPr id="86024" name="Text Box 19"/>
            <p:cNvSpPr txBox="1">
              <a:spLocks noChangeArrowheads="1"/>
            </p:cNvSpPr>
            <p:nvPr/>
          </p:nvSpPr>
          <p:spPr bwMode="auto">
            <a:xfrm rot="-5400000">
              <a:off x="4189413" y="2847975"/>
              <a:ext cx="2990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solidFill>
                    <a:schemeClr val="accent2"/>
                  </a:solidFill>
                </a:rPr>
                <a:t>Throughput (linear)</a:t>
              </a:r>
            </a:p>
          </p:txBody>
        </p:sp>
        <p:sp>
          <p:nvSpPr>
            <p:cNvPr id="86025" name="Line 20"/>
            <p:cNvSpPr>
              <a:spLocks noChangeShapeType="1"/>
            </p:cNvSpPr>
            <p:nvPr/>
          </p:nvSpPr>
          <p:spPr bwMode="auto">
            <a:xfrm>
              <a:off x="6400800" y="2057400"/>
              <a:ext cx="1524000" cy="1524000"/>
            </a:xfrm>
            <a:prstGeom prst="line">
              <a:avLst/>
            </a:prstGeom>
            <a:noFill/>
            <a:ln w="635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26" name="Text Box 21"/>
            <p:cNvSpPr txBox="1">
              <a:spLocks noChangeArrowheads="1"/>
            </p:cNvSpPr>
            <p:nvPr/>
          </p:nvSpPr>
          <p:spPr bwMode="auto">
            <a:xfrm rot="2799588">
              <a:off x="6674644" y="2331244"/>
              <a:ext cx="1371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800" b="1">
                  <a:solidFill>
                    <a:srgbClr val="FF6600"/>
                  </a:solidFill>
                </a:rPr>
                <a:t>Theory</a:t>
              </a:r>
            </a:p>
          </p:txBody>
        </p:sp>
      </p:grpSp>
    </p:spTree>
    <p:extLst>
      <p:ext uri="{BB962C8B-B14F-4D97-AF65-F5344CB8AC3E}">
        <p14:creationId xmlns:p14="http://schemas.microsoft.com/office/powerpoint/2010/main" val="1898537411"/>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p:txBody>
          <a:bodyPr/>
          <a:lstStyle/>
          <a:p>
            <a:r>
              <a:rPr lang="en-US" altLang="en-US"/>
              <a:t>Key Questions</a:t>
            </a:r>
          </a:p>
        </p:txBody>
      </p:sp>
      <p:sp>
        <p:nvSpPr>
          <p:cNvPr id="88066" name="Rectangle 3"/>
          <p:cNvSpPr>
            <a:spLocks noGrp="1" noChangeArrowheads="1"/>
          </p:cNvSpPr>
          <p:nvPr>
            <p:ph type="body" idx="1"/>
          </p:nvPr>
        </p:nvSpPr>
        <p:spPr/>
        <p:txBody>
          <a:bodyPr/>
          <a:lstStyle/>
          <a:p>
            <a:r>
              <a:rPr lang="en-US" altLang="en-US"/>
              <a:t>How damaging can a low-power and/or narrow-band interferer be?</a:t>
            </a:r>
          </a:p>
          <a:p>
            <a:endParaRPr lang="en-US" altLang="en-US"/>
          </a:p>
          <a:p>
            <a:r>
              <a:rPr lang="en-US" altLang="en-US"/>
              <a:t>How can today</a:t>
            </a:r>
            <a:r>
              <a:rPr lang="ja-JP" altLang="en-US"/>
              <a:t>’</a:t>
            </a:r>
            <a:r>
              <a:rPr lang="en-US" altLang="ja-JP"/>
              <a:t>s hardware tolerate interference well?</a:t>
            </a:r>
          </a:p>
          <a:p>
            <a:pPr lvl="1"/>
            <a:r>
              <a:rPr lang="en-US" altLang="en-US"/>
              <a:t>What 802.11 options work well, and why?</a:t>
            </a:r>
          </a:p>
          <a:p>
            <a:endParaRPr lang="en-US" altLang="en-US"/>
          </a:p>
        </p:txBody>
      </p:sp>
      <p:sp>
        <p:nvSpPr>
          <p:cNvPr id="880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7D21C5CB-369A-1B4F-AC46-9D64BC67B095}" type="slidenum">
              <a:rPr lang="en-US" altLang="en-US" sz="1200">
                <a:solidFill>
                  <a:schemeClr val="tx2"/>
                </a:solidFill>
                <a:latin typeface="Arial Narrow" charset="0"/>
              </a:rPr>
              <a:pPr eaLnBrk="1" hangingPunct="1"/>
              <a:t>93</a:t>
            </a:fld>
            <a:endParaRPr lang="en-US" altLang="en-US" sz="1200">
              <a:solidFill>
                <a:schemeClr val="tx2"/>
              </a:solidFill>
              <a:latin typeface="Arial Narrow" charset="0"/>
            </a:endParaRPr>
          </a:p>
        </p:txBody>
      </p:sp>
    </p:spTree>
    <p:extLst>
      <p:ext uri="{BB962C8B-B14F-4D97-AF65-F5344CB8AC3E}">
        <p14:creationId xmlns:p14="http://schemas.microsoft.com/office/powerpoint/2010/main" val="1610598422"/>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113" name="Rectangle 5"/>
          <p:cNvSpPr>
            <a:spLocks noGrp="1" noChangeArrowheads="1"/>
          </p:cNvSpPr>
          <p:nvPr>
            <p:ph type="title"/>
          </p:nvPr>
        </p:nvSpPr>
        <p:spPr/>
        <p:txBody>
          <a:bodyPr/>
          <a:lstStyle/>
          <a:p>
            <a:r>
              <a:rPr lang="en-US" altLang="en-US"/>
              <a:t>What we see</a:t>
            </a:r>
          </a:p>
        </p:txBody>
      </p:sp>
      <p:sp>
        <p:nvSpPr>
          <p:cNvPr id="90114" name="Rectangle 6"/>
          <p:cNvSpPr>
            <a:spLocks noGrp="1" noChangeArrowheads="1"/>
          </p:cNvSpPr>
          <p:nvPr>
            <p:ph sz="half" idx="1"/>
          </p:nvPr>
        </p:nvSpPr>
        <p:spPr/>
        <p:txBody>
          <a:bodyPr/>
          <a:lstStyle/>
          <a:p>
            <a:r>
              <a:rPr lang="en-US" altLang="en-US"/>
              <a:t>Effects of interference more severe in practice</a:t>
            </a:r>
          </a:p>
          <a:p>
            <a:endParaRPr lang="en-US" altLang="en-US"/>
          </a:p>
          <a:p>
            <a:r>
              <a:rPr lang="en-US" altLang="en-US"/>
              <a:t>Caused by hardware limitations of commodity cards, which theory doesn</a:t>
            </a:r>
            <a:r>
              <a:rPr lang="ja-JP" altLang="en-US"/>
              <a:t>’</a:t>
            </a:r>
            <a:r>
              <a:rPr lang="en-US" altLang="ja-JP"/>
              <a:t>t model</a:t>
            </a:r>
            <a:endParaRPr lang="en-US" altLang="en-US"/>
          </a:p>
        </p:txBody>
      </p:sp>
      <p:sp>
        <p:nvSpPr>
          <p:cNvPr id="901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51396054-E541-A04D-9E84-DA7B55CD5F3D}" type="slidenum">
              <a:rPr lang="en-US" altLang="en-US" sz="1200">
                <a:solidFill>
                  <a:schemeClr val="tx2"/>
                </a:solidFill>
                <a:latin typeface="Arial Narrow" charset="0"/>
              </a:rPr>
              <a:pPr eaLnBrk="1" hangingPunct="1"/>
              <a:t>94</a:t>
            </a:fld>
            <a:endParaRPr lang="en-US" altLang="en-US" sz="1200">
              <a:solidFill>
                <a:schemeClr val="tx2"/>
              </a:solidFill>
              <a:latin typeface="Arial Narrow" charset="0"/>
            </a:endParaRPr>
          </a:p>
        </p:txBody>
      </p:sp>
      <p:grpSp>
        <p:nvGrpSpPr>
          <p:cNvPr id="90116" name="Content Placeholder 18"/>
          <p:cNvGrpSpPr>
            <a:grpSpLocks noGrp="1"/>
          </p:cNvGrpSpPr>
          <p:nvPr/>
        </p:nvGrpSpPr>
        <p:grpSpPr bwMode="auto">
          <a:xfrm>
            <a:off x="5083175" y="1600200"/>
            <a:ext cx="3603625" cy="4038600"/>
            <a:chOff x="5562600" y="1581150"/>
            <a:chExt cx="3357563" cy="3708400"/>
          </a:xfrm>
        </p:grpSpPr>
        <p:sp>
          <p:nvSpPr>
            <p:cNvPr id="90117" name="Freeform 13"/>
            <p:cNvSpPr>
              <a:spLocks/>
            </p:cNvSpPr>
            <p:nvPr/>
          </p:nvSpPr>
          <p:spPr bwMode="auto">
            <a:xfrm>
              <a:off x="6564313" y="2733675"/>
              <a:ext cx="2006600" cy="1619250"/>
            </a:xfrm>
            <a:custGeom>
              <a:avLst/>
              <a:gdLst>
                <a:gd name="T0" fmla="*/ 0 w 1264"/>
                <a:gd name="T1" fmla="*/ 0 h 1020"/>
                <a:gd name="T2" fmla="*/ 2147483647 w 1264"/>
                <a:gd name="T3" fmla="*/ 2147483647 h 1020"/>
                <a:gd name="T4" fmla="*/ 2147483647 w 1264"/>
                <a:gd name="T5" fmla="*/ 2147483647 h 1020"/>
                <a:gd name="T6" fmla="*/ 2147483647 w 1264"/>
                <a:gd name="T7" fmla="*/ 2147483647 h 1020"/>
                <a:gd name="T8" fmla="*/ 2147483647 w 1264"/>
                <a:gd name="T9" fmla="*/ 2147483647 h 1020"/>
                <a:gd name="T10" fmla="*/ 2147483647 w 1264"/>
                <a:gd name="T11" fmla="*/ 2147483647 h 1020"/>
                <a:gd name="T12" fmla="*/ 2147483647 w 1264"/>
                <a:gd name="T13" fmla="*/ 2147483647 h 1020"/>
                <a:gd name="T14" fmla="*/ 2147483647 w 1264"/>
                <a:gd name="T15" fmla="*/ 2147483647 h 1020"/>
                <a:gd name="T16" fmla="*/ 2147483647 w 1264"/>
                <a:gd name="T17" fmla="*/ 2147483647 h 10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4"/>
                <a:gd name="T28" fmla="*/ 0 h 1020"/>
                <a:gd name="T29" fmla="*/ 1264 w 1264"/>
                <a:gd name="T30" fmla="*/ 1020 h 10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4" h="1020">
                  <a:moveTo>
                    <a:pt x="0" y="0"/>
                  </a:moveTo>
                  <a:lnTo>
                    <a:pt x="215" y="257"/>
                  </a:lnTo>
                  <a:lnTo>
                    <a:pt x="259" y="435"/>
                  </a:lnTo>
                  <a:lnTo>
                    <a:pt x="327" y="610"/>
                  </a:lnTo>
                  <a:lnTo>
                    <a:pt x="335" y="833"/>
                  </a:lnTo>
                  <a:lnTo>
                    <a:pt x="342" y="834"/>
                  </a:lnTo>
                  <a:lnTo>
                    <a:pt x="447" y="1003"/>
                  </a:lnTo>
                  <a:lnTo>
                    <a:pt x="748" y="1012"/>
                  </a:lnTo>
                  <a:lnTo>
                    <a:pt x="1264" y="1020"/>
                  </a:lnTo>
                </a:path>
              </a:pathLst>
            </a:custGeom>
            <a:noFill/>
            <a:ln w="635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0118" name="Text Box 14"/>
            <p:cNvSpPr txBox="1">
              <a:spLocks noChangeArrowheads="1"/>
            </p:cNvSpPr>
            <p:nvPr/>
          </p:nvSpPr>
          <p:spPr bwMode="auto">
            <a:xfrm rot="2812761">
              <a:off x="6727825" y="3222626"/>
              <a:ext cx="15700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800" b="1">
                  <a:solidFill>
                    <a:srgbClr val="FF0000"/>
                  </a:solidFill>
                </a:rPr>
                <a:t>Practice</a:t>
              </a:r>
            </a:p>
          </p:txBody>
        </p:sp>
        <p:sp>
          <p:nvSpPr>
            <p:cNvPr id="90119" name="Line 21"/>
            <p:cNvSpPr>
              <a:spLocks noChangeShapeType="1"/>
            </p:cNvSpPr>
            <p:nvPr/>
          </p:nvSpPr>
          <p:spPr bwMode="auto">
            <a:xfrm flipV="1">
              <a:off x="6135688" y="1797050"/>
              <a:ext cx="0" cy="2590800"/>
            </a:xfrm>
            <a:prstGeom prst="line">
              <a:avLst/>
            </a:prstGeom>
            <a:noFill/>
            <a:ln w="635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20" name="Line 22"/>
            <p:cNvSpPr>
              <a:spLocks noChangeShapeType="1"/>
            </p:cNvSpPr>
            <p:nvPr/>
          </p:nvSpPr>
          <p:spPr bwMode="auto">
            <a:xfrm>
              <a:off x="6100763" y="4387850"/>
              <a:ext cx="2819400" cy="0"/>
            </a:xfrm>
            <a:prstGeom prst="line">
              <a:avLst/>
            </a:prstGeom>
            <a:noFill/>
            <a:ln w="635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21" name="Text Box 23"/>
            <p:cNvSpPr txBox="1">
              <a:spLocks noChangeArrowheads="1"/>
            </p:cNvSpPr>
            <p:nvPr/>
          </p:nvSpPr>
          <p:spPr bwMode="auto">
            <a:xfrm>
              <a:off x="6145213" y="4467225"/>
              <a:ext cx="25050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solidFill>
                    <a:schemeClr val="accent2"/>
                  </a:solidFill>
                </a:rPr>
                <a:t>Interferer power</a:t>
              </a:r>
            </a:p>
            <a:p>
              <a:pPr eaLnBrk="1" hangingPunct="1"/>
              <a:r>
                <a:rPr lang="en-US" altLang="en-US" b="1">
                  <a:solidFill>
                    <a:schemeClr val="accent2"/>
                  </a:solidFill>
                </a:rPr>
                <a:t>(log-scale)</a:t>
              </a:r>
            </a:p>
          </p:txBody>
        </p:sp>
        <p:sp>
          <p:nvSpPr>
            <p:cNvPr id="90122" name="Text Box 24"/>
            <p:cNvSpPr txBox="1">
              <a:spLocks noChangeArrowheads="1"/>
            </p:cNvSpPr>
            <p:nvPr/>
          </p:nvSpPr>
          <p:spPr bwMode="auto">
            <a:xfrm rot="-5400000">
              <a:off x="4295775" y="2847975"/>
              <a:ext cx="2990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b="1">
                  <a:solidFill>
                    <a:schemeClr val="accent2"/>
                  </a:solidFill>
                </a:rPr>
                <a:t>Throughput (linear)</a:t>
              </a:r>
            </a:p>
          </p:txBody>
        </p:sp>
        <p:sp>
          <p:nvSpPr>
            <p:cNvPr id="90123" name="Line 25"/>
            <p:cNvSpPr>
              <a:spLocks noChangeShapeType="1"/>
            </p:cNvSpPr>
            <p:nvPr/>
          </p:nvSpPr>
          <p:spPr bwMode="auto">
            <a:xfrm>
              <a:off x="6629400" y="1905000"/>
              <a:ext cx="2057400" cy="1371600"/>
            </a:xfrm>
            <a:prstGeom prst="line">
              <a:avLst/>
            </a:prstGeom>
            <a:noFill/>
            <a:ln w="635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0124" name="Text Box 26"/>
            <p:cNvSpPr txBox="1">
              <a:spLocks noChangeArrowheads="1"/>
            </p:cNvSpPr>
            <p:nvPr/>
          </p:nvSpPr>
          <p:spPr bwMode="auto">
            <a:xfrm rot="1954943">
              <a:off x="7010400" y="2057400"/>
              <a:ext cx="1371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800" b="1">
                  <a:solidFill>
                    <a:srgbClr val="FF6600"/>
                  </a:solidFill>
                </a:rPr>
                <a:t>Theory</a:t>
              </a:r>
            </a:p>
          </p:txBody>
        </p:sp>
      </p:grpSp>
    </p:spTree>
    <p:extLst>
      <p:ext uri="{BB962C8B-B14F-4D97-AF65-F5344CB8AC3E}">
        <p14:creationId xmlns:p14="http://schemas.microsoft.com/office/powerpoint/2010/main" val="35978640"/>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9E901E64-9E7C-EE4F-A645-F68C8E6A200D}" type="slidenum">
              <a:rPr lang="en-US" altLang="en-US" sz="1200">
                <a:solidFill>
                  <a:schemeClr val="tx2"/>
                </a:solidFill>
                <a:latin typeface="Arial Narrow" charset="0"/>
              </a:rPr>
              <a:pPr eaLnBrk="1" hangingPunct="1"/>
              <a:t>95</a:t>
            </a:fld>
            <a:endParaRPr lang="en-US" altLang="en-US" sz="1200">
              <a:solidFill>
                <a:schemeClr val="tx2"/>
              </a:solidFill>
              <a:latin typeface="Arial Narrow" charset="0"/>
            </a:endParaRPr>
          </a:p>
        </p:txBody>
      </p:sp>
      <p:sp>
        <p:nvSpPr>
          <p:cNvPr id="92162" name="Rectangle 4"/>
          <p:cNvSpPr>
            <a:spLocks noGrp="1" noChangeArrowheads="1"/>
          </p:cNvSpPr>
          <p:nvPr>
            <p:ph type="title"/>
          </p:nvPr>
        </p:nvSpPr>
        <p:spPr/>
        <p:txBody>
          <a:bodyPr/>
          <a:lstStyle/>
          <a:p>
            <a:r>
              <a:rPr lang="en-US" altLang="en-US"/>
              <a:t>Experimental Setup</a:t>
            </a:r>
          </a:p>
        </p:txBody>
      </p:sp>
      <p:sp>
        <p:nvSpPr>
          <p:cNvPr id="92163" name="Line 43"/>
          <p:cNvSpPr>
            <a:spLocks noChangeShapeType="1"/>
          </p:cNvSpPr>
          <p:nvPr/>
        </p:nvSpPr>
        <p:spPr bwMode="auto">
          <a:xfrm flipV="1">
            <a:off x="996950" y="1781175"/>
            <a:ext cx="0" cy="762000"/>
          </a:xfrm>
          <a:prstGeom prst="line">
            <a:avLst/>
          </a:prstGeom>
          <a:noFill/>
          <a:ln w="28575">
            <a:solidFill>
              <a:schemeClr val="bg1"/>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92164" name="Picture 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600200"/>
            <a:ext cx="1566863"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7150" y="4156075"/>
            <a:ext cx="1481138"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6" name="Line 69"/>
          <p:cNvSpPr>
            <a:spLocks noChangeShapeType="1"/>
          </p:cNvSpPr>
          <p:nvPr/>
        </p:nvSpPr>
        <p:spPr bwMode="auto">
          <a:xfrm flipV="1">
            <a:off x="2165350" y="3124200"/>
            <a:ext cx="0" cy="914400"/>
          </a:xfrm>
          <a:prstGeom prst="line">
            <a:avLst/>
          </a:prstGeom>
          <a:noFill/>
          <a:ln w="63500">
            <a:solidFill>
              <a:srgbClr val="FF6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167" name="Text Box 70"/>
          <p:cNvSpPr txBox="1">
            <a:spLocks noChangeArrowheads="1"/>
          </p:cNvSpPr>
          <p:nvPr/>
        </p:nvSpPr>
        <p:spPr bwMode="auto">
          <a:xfrm>
            <a:off x="2851150" y="4241800"/>
            <a:ext cx="9604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solidFill>
                  <a:schemeClr val="accent2"/>
                </a:solidFill>
              </a:rPr>
              <a:t>802.11</a:t>
            </a:r>
            <a:br>
              <a:rPr lang="en-US" altLang="en-US" sz="2000" b="1">
                <a:solidFill>
                  <a:schemeClr val="accent2"/>
                </a:solidFill>
              </a:rPr>
            </a:br>
            <a:r>
              <a:rPr lang="en-US" altLang="en-US" sz="2000" b="1">
                <a:solidFill>
                  <a:schemeClr val="accent2"/>
                </a:solidFill>
              </a:rPr>
              <a:t>Client</a:t>
            </a:r>
          </a:p>
        </p:txBody>
      </p:sp>
      <p:sp>
        <p:nvSpPr>
          <p:cNvPr id="92168" name="Text Box 71"/>
          <p:cNvSpPr txBox="1">
            <a:spLocks noChangeArrowheads="1"/>
          </p:cNvSpPr>
          <p:nvPr/>
        </p:nvSpPr>
        <p:spPr bwMode="auto">
          <a:xfrm>
            <a:off x="2768600" y="2184400"/>
            <a:ext cx="10747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solidFill>
                  <a:schemeClr val="accent2"/>
                </a:solidFill>
              </a:rPr>
              <a:t>Access</a:t>
            </a:r>
            <a:br>
              <a:rPr lang="en-US" altLang="en-US" sz="2000" b="1">
                <a:solidFill>
                  <a:schemeClr val="accent2"/>
                </a:solidFill>
              </a:rPr>
            </a:br>
            <a:r>
              <a:rPr lang="en-US" altLang="en-US" sz="2000" b="1">
                <a:solidFill>
                  <a:schemeClr val="accent2"/>
                </a:solidFill>
              </a:rPr>
              <a:t>Point</a:t>
            </a:r>
          </a:p>
        </p:txBody>
      </p:sp>
      <p:sp>
        <p:nvSpPr>
          <p:cNvPr id="92169" name="Text Box 72"/>
          <p:cNvSpPr txBox="1">
            <a:spLocks noChangeArrowheads="1"/>
          </p:cNvSpPr>
          <p:nvPr/>
        </p:nvSpPr>
        <p:spPr bwMode="auto">
          <a:xfrm>
            <a:off x="533400" y="3219450"/>
            <a:ext cx="1298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solidFill>
                  <a:srgbClr val="FF6600"/>
                </a:solidFill>
              </a:rPr>
              <a:t>UDP flow</a:t>
            </a:r>
          </a:p>
        </p:txBody>
      </p:sp>
      <p:grpSp>
        <p:nvGrpSpPr>
          <p:cNvPr id="2" name="Group 81"/>
          <p:cNvGrpSpPr>
            <a:grpSpLocks/>
          </p:cNvGrpSpPr>
          <p:nvPr/>
        </p:nvGrpSpPr>
        <p:grpSpPr bwMode="auto">
          <a:xfrm>
            <a:off x="4191000" y="2743200"/>
            <a:ext cx="2362200" cy="1550988"/>
            <a:chOff x="2640" y="1728"/>
            <a:chExt cx="1488" cy="977"/>
          </a:xfrm>
        </p:grpSpPr>
        <p:pic>
          <p:nvPicPr>
            <p:cNvPr id="92174" name="Picture 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0" y="1728"/>
              <a:ext cx="933" cy="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75" name="Text Box 73"/>
            <p:cNvSpPr txBox="1">
              <a:spLocks noChangeArrowheads="1"/>
            </p:cNvSpPr>
            <p:nvPr/>
          </p:nvSpPr>
          <p:spPr bwMode="auto">
            <a:xfrm>
              <a:off x="2711" y="2455"/>
              <a:ext cx="141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2000" b="1">
                  <a:solidFill>
                    <a:schemeClr val="accent2"/>
                  </a:solidFill>
                </a:rPr>
                <a:t>802.11 Interferer</a:t>
              </a:r>
            </a:p>
          </p:txBody>
        </p:sp>
      </p:grpSp>
      <p:grpSp>
        <p:nvGrpSpPr>
          <p:cNvPr id="3" name="Group 80"/>
          <p:cNvGrpSpPr>
            <a:grpSpLocks/>
          </p:cNvGrpSpPr>
          <p:nvPr/>
        </p:nvGrpSpPr>
        <p:grpSpPr bwMode="auto">
          <a:xfrm>
            <a:off x="4343400" y="2971800"/>
            <a:ext cx="2971800" cy="1133475"/>
            <a:chOff x="2736" y="2208"/>
            <a:chExt cx="1872" cy="714"/>
          </a:xfrm>
        </p:grpSpPr>
        <p:pic>
          <p:nvPicPr>
            <p:cNvPr id="92172" name="Picture 64" descr="jamm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6" y="2208"/>
              <a:ext cx="816" cy="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73" name="Line 78"/>
            <p:cNvSpPr>
              <a:spLocks noChangeShapeType="1"/>
            </p:cNvSpPr>
            <p:nvPr/>
          </p:nvSpPr>
          <p:spPr bwMode="auto">
            <a:xfrm>
              <a:off x="3648" y="2496"/>
              <a:ext cx="960" cy="0"/>
            </a:xfrm>
            <a:prstGeom prst="line">
              <a:avLst/>
            </a:prstGeom>
            <a:noFill/>
            <a:ln w="63500">
              <a:solidFill>
                <a:srgbClr val="FF66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15590715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0.0 0.0  L 0.25 0.0  E" pathEditMode="relative" ptsTypes="">
                                      <p:cBhvr>
                                        <p:cTn id="6" dur="1000" fill="hold"/>
                                        <p:tgtEl>
                                          <p:spTgt spid="2"/>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209" name="Rectangle 4"/>
          <p:cNvSpPr>
            <a:spLocks noGrp="1" noChangeArrowheads="1"/>
          </p:cNvSpPr>
          <p:nvPr>
            <p:ph type="title"/>
          </p:nvPr>
        </p:nvSpPr>
        <p:spPr/>
        <p:txBody>
          <a:bodyPr/>
          <a:lstStyle/>
          <a:p>
            <a:r>
              <a:rPr lang="en-US" altLang="en-US"/>
              <a:t>802.11 Receiver Path</a:t>
            </a:r>
          </a:p>
        </p:txBody>
      </p:sp>
      <p:sp>
        <p:nvSpPr>
          <p:cNvPr id="69" name="Content Placeholder 68"/>
          <p:cNvSpPr>
            <a:spLocks noGrp="1"/>
          </p:cNvSpPr>
          <p:nvPr>
            <p:ph idx="1"/>
          </p:nvPr>
        </p:nvSpPr>
        <p:spPr>
          <a:xfrm>
            <a:off x="304800" y="5257800"/>
            <a:ext cx="8458200" cy="1219200"/>
          </a:xfrm>
        </p:spPr>
        <p:txBody>
          <a:bodyPr>
            <a:normAutofit/>
          </a:bodyPr>
          <a:lstStyle/>
          <a:p>
            <a:pPr>
              <a:lnSpc>
                <a:spcPct val="70000"/>
              </a:lnSpc>
            </a:pPr>
            <a:r>
              <a:rPr lang="en-US" altLang="en-US" sz="2200"/>
              <a:t>Extend SINR model to capture these vulnerabilities</a:t>
            </a:r>
          </a:p>
          <a:p>
            <a:pPr>
              <a:lnSpc>
                <a:spcPct val="70000"/>
              </a:lnSpc>
            </a:pPr>
            <a:r>
              <a:rPr lang="en-US" altLang="en-US" sz="2200"/>
              <a:t>Interested in worst-case natural or adversarial interference</a:t>
            </a:r>
          </a:p>
          <a:p>
            <a:pPr lvl="1">
              <a:lnSpc>
                <a:spcPct val="70000"/>
              </a:lnSpc>
            </a:pPr>
            <a:r>
              <a:rPr lang="en-US" altLang="en-US" sz="2000"/>
              <a:t>Have developed range of </a:t>
            </a:r>
            <a:r>
              <a:rPr lang="ja-JP" altLang="en-US" sz="2000"/>
              <a:t>“</a:t>
            </a:r>
            <a:r>
              <a:rPr lang="en-US" altLang="ja-JP" sz="2000"/>
              <a:t>attacks</a:t>
            </a:r>
            <a:r>
              <a:rPr lang="ja-JP" altLang="en-US" sz="2000"/>
              <a:t>”</a:t>
            </a:r>
            <a:r>
              <a:rPr lang="en-US" altLang="ja-JP" sz="2000"/>
              <a:t> that trigger these vulnerabilities</a:t>
            </a:r>
          </a:p>
          <a:p>
            <a:pPr lvl="1">
              <a:lnSpc>
                <a:spcPct val="70000"/>
              </a:lnSpc>
            </a:pPr>
            <a:endParaRPr lang="en-US" altLang="en-US" sz="2000"/>
          </a:p>
        </p:txBody>
      </p:sp>
      <p:sp>
        <p:nvSpPr>
          <p:cNvPr id="942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1790F6F5-9B42-1347-815E-CA2F8033751E}" type="slidenum">
              <a:rPr lang="en-US" altLang="en-US" sz="1200">
                <a:solidFill>
                  <a:schemeClr val="tx2"/>
                </a:solidFill>
                <a:latin typeface="Arial Narrow" charset="0"/>
              </a:rPr>
              <a:pPr eaLnBrk="1" hangingPunct="1"/>
              <a:t>96</a:t>
            </a:fld>
            <a:endParaRPr lang="en-US" altLang="en-US" sz="1200">
              <a:solidFill>
                <a:schemeClr val="tx2"/>
              </a:solidFill>
              <a:latin typeface="Arial Narrow" charset="0"/>
            </a:endParaRPr>
          </a:p>
        </p:txBody>
      </p:sp>
      <p:sp>
        <p:nvSpPr>
          <p:cNvPr id="94212" name="Text Box 9"/>
          <p:cNvSpPr txBox="1">
            <a:spLocks noChangeArrowheads="1"/>
          </p:cNvSpPr>
          <p:nvPr/>
        </p:nvSpPr>
        <p:spPr bwMode="auto">
          <a:xfrm>
            <a:off x="7623175" y="1366838"/>
            <a:ext cx="71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rPr>
              <a:t>MAC</a:t>
            </a:r>
          </a:p>
        </p:txBody>
      </p:sp>
      <p:sp>
        <p:nvSpPr>
          <p:cNvPr id="94213" name="Text Box 10"/>
          <p:cNvSpPr txBox="1">
            <a:spLocks noChangeArrowheads="1"/>
          </p:cNvSpPr>
          <p:nvPr/>
        </p:nvSpPr>
        <p:spPr bwMode="auto">
          <a:xfrm>
            <a:off x="3956050" y="1385888"/>
            <a:ext cx="654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rPr>
              <a:t>PHY</a:t>
            </a:r>
          </a:p>
        </p:txBody>
      </p:sp>
      <p:sp>
        <p:nvSpPr>
          <p:cNvPr id="94214" name="Rectangle 12"/>
          <p:cNvSpPr>
            <a:spLocks noChangeArrowheads="1"/>
          </p:cNvSpPr>
          <p:nvPr/>
        </p:nvSpPr>
        <p:spPr bwMode="auto">
          <a:xfrm>
            <a:off x="2286000" y="2292350"/>
            <a:ext cx="1036638" cy="65881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a:solidFill>
                  <a:srgbClr val="FF0000"/>
                </a:solidFill>
              </a:rPr>
              <a:t>Timing</a:t>
            </a:r>
            <a:br>
              <a:rPr lang="en-US" altLang="en-US" sz="1600" b="1">
                <a:solidFill>
                  <a:srgbClr val="FF0000"/>
                </a:solidFill>
              </a:rPr>
            </a:br>
            <a:r>
              <a:rPr lang="en-US" altLang="en-US" sz="1600" b="1">
                <a:solidFill>
                  <a:srgbClr val="FF0000"/>
                </a:solidFill>
              </a:rPr>
              <a:t>Recovery</a:t>
            </a:r>
          </a:p>
        </p:txBody>
      </p:sp>
      <p:sp>
        <p:nvSpPr>
          <p:cNvPr id="94215" name="Line 14"/>
          <p:cNvSpPr>
            <a:spLocks noChangeShapeType="1"/>
          </p:cNvSpPr>
          <p:nvPr/>
        </p:nvSpPr>
        <p:spPr bwMode="auto">
          <a:xfrm flipV="1">
            <a:off x="2071688" y="2103438"/>
            <a:ext cx="0" cy="4714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16" name="Line 15"/>
          <p:cNvSpPr>
            <a:spLocks noChangeShapeType="1"/>
          </p:cNvSpPr>
          <p:nvPr/>
        </p:nvSpPr>
        <p:spPr bwMode="auto">
          <a:xfrm>
            <a:off x="2071688" y="2103438"/>
            <a:ext cx="17907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17" name="Line 16"/>
          <p:cNvSpPr>
            <a:spLocks noChangeShapeType="1"/>
          </p:cNvSpPr>
          <p:nvPr/>
        </p:nvSpPr>
        <p:spPr bwMode="auto">
          <a:xfrm>
            <a:off x="1223963" y="2009775"/>
            <a:ext cx="2638425" cy="0"/>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4218" name="Rectangle 19"/>
          <p:cNvSpPr>
            <a:spLocks noChangeArrowheads="1"/>
          </p:cNvSpPr>
          <p:nvPr/>
        </p:nvSpPr>
        <p:spPr bwMode="auto">
          <a:xfrm>
            <a:off x="4572000" y="2971800"/>
            <a:ext cx="2830513" cy="4699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a:solidFill>
                  <a:srgbClr val="FF0000"/>
                </a:solidFill>
              </a:rPr>
              <a:t>Preamble Detector/</a:t>
            </a:r>
            <a:br>
              <a:rPr lang="en-US" altLang="en-US" sz="1600" b="1">
                <a:solidFill>
                  <a:srgbClr val="FF0000"/>
                </a:solidFill>
              </a:rPr>
            </a:br>
            <a:r>
              <a:rPr lang="en-US" altLang="en-US" sz="1600" b="1">
                <a:solidFill>
                  <a:srgbClr val="FF0000"/>
                </a:solidFill>
              </a:rPr>
              <a:t>Header CRC-16 Checker</a:t>
            </a:r>
          </a:p>
        </p:txBody>
      </p:sp>
      <p:sp>
        <p:nvSpPr>
          <p:cNvPr id="94219" name="Rectangle 21"/>
          <p:cNvSpPr>
            <a:spLocks noChangeArrowheads="1"/>
          </p:cNvSpPr>
          <p:nvPr/>
        </p:nvSpPr>
        <p:spPr bwMode="auto">
          <a:xfrm>
            <a:off x="3860800" y="1914525"/>
            <a:ext cx="660400" cy="2825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a:solidFill>
                  <a:srgbClr val="FF0000"/>
                </a:solidFill>
              </a:rPr>
              <a:t>AGC</a:t>
            </a:r>
          </a:p>
        </p:txBody>
      </p:sp>
      <p:sp>
        <p:nvSpPr>
          <p:cNvPr id="94220" name="Line 23"/>
          <p:cNvSpPr>
            <a:spLocks noChangeShapeType="1"/>
          </p:cNvSpPr>
          <p:nvPr/>
        </p:nvSpPr>
        <p:spPr bwMode="auto">
          <a:xfrm>
            <a:off x="3352800" y="2574925"/>
            <a:ext cx="936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21" name="Rectangle 25"/>
          <p:cNvSpPr>
            <a:spLocks noChangeArrowheads="1"/>
          </p:cNvSpPr>
          <p:nvPr/>
        </p:nvSpPr>
        <p:spPr bwMode="auto">
          <a:xfrm>
            <a:off x="3429000" y="2262188"/>
            <a:ext cx="1130300" cy="6588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sp>
        <p:nvSpPr>
          <p:cNvPr id="94222" name="Rectangle 26"/>
          <p:cNvSpPr>
            <a:spLocks noChangeArrowheads="1"/>
          </p:cNvSpPr>
          <p:nvPr/>
        </p:nvSpPr>
        <p:spPr bwMode="auto">
          <a:xfrm>
            <a:off x="3429000" y="2286000"/>
            <a:ext cx="10271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a:solidFill>
                  <a:srgbClr val="000000"/>
                </a:solidFill>
              </a:rPr>
              <a:t>Barker </a:t>
            </a:r>
          </a:p>
          <a:p>
            <a:pPr eaLnBrk="1" hangingPunct="1"/>
            <a:r>
              <a:rPr lang="en-US" altLang="en-US" sz="1600">
                <a:solidFill>
                  <a:srgbClr val="000000"/>
                </a:solidFill>
              </a:rPr>
              <a:t>Correlator</a:t>
            </a:r>
          </a:p>
        </p:txBody>
      </p:sp>
      <p:sp>
        <p:nvSpPr>
          <p:cNvPr id="94223" name="Rectangle 28"/>
          <p:cNvSpPr>
            <a:spLocks noChangeArrowheads="1"/>
          </p:cNvSpPr>
          <p:nvPr/>
        </p:nvSpPr>
        <p:spPr bwMode="auto">
          <a:xfrm>
            <a:off x="6096000" y="2406650"/>
            <a:ext cx="12334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a:solidFill>
                  <a:srgbClr val="000000"/>
                </a:solidFill>
              </a:rPr>
              <a:t>Descrambler</a:t>
            </a:r>
          </a:p>
        </p:txBody>
      </p:sp>
      <p:sp>
        <p:nvSpPr>
          <p:cNvPr id="94224" name="Rectangle 29"/>
          <p:cNvSpPr>
            <a:spLocks noChangeArrowheads="1"/>
          </p:cNvSpPr>
          <p:nvPr/>
        </p:nvSpPr>
        <p:spPr bwMode="auto">
          <a:xfrm>
            <a:off x="6096000" y="2446338"/>
            <a:ext cx="1270000" cy="2968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sp>
        <p:nvSpPr>
          <p:cNvPr id="94225" name="Rectangle 30"/>
          <p:cNvSpPr>
            <a:spLocks noChangeArrowheads="1"/>
          </p:cNvSpPr>
          <p:nvPr/>
        </p:nvSpPr>
        <p:spPr bwMode="auto">
          <a:xfrm>
            <a:off x="4656138" y="2449513"/>
            <a:ext cx="1287462" cy="293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sp>
        <p:nvSpPr>
          <p:cNvPr id="94226" name="Line 33"/>
          <p:cNvSpPr>
            <a:spLocks noChangeShapeType="1"/>
          </p:cNvSpPr>
          <p:nvPr/>
        </p:nvSpPr>
        <p:spPr bwMode="auto">
          <a:xfrm flipH="1">
            <a:off x="6688138" y="2743200"/>
            <a:ext cx="17462" cy="2079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27" name="Rectangle 35"/>
          <p:cNvSpPr>
            <a:spLocks noChangeArrowheads="1"/>
          </p:cNvSpPr>
          <p:nvPr/>
        </p:nvSpPr>
        <p:spPr bwMode="auto">
          <a:xfrm>
            <a:off x="1447800" y="1727200"/>
            <a:ext cx="6013450" cy="1854200"/>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sp>
        <p:nvSpPr>
          <p:cNvPr id="94228" name="Line 36"/>
          <p:cNvSpPr>
            <a:spLocks noChangeShapeType="1"/>
          </p:cNvSpPr>
          <p:nvPr/>
        </p:nvSpPr>
        <p:spPr bwMode="auto">
          <a:xfrm>
            <a:off x="1882775" y="2574925"/>
            <a:ext cx="47148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29" name="Line 37"/>
          <p:cNvSpPr>
            <a:spLocks noChangeShapeType="1"/>
          </p:cNvSpPr>
          <p:nvPr/>
        </p:nvSpPr>
        <p:spPr bwMode="auto">
          <a:xfrm>
            <a:off x="1600200" y="2479675"/>
            <a:ext cx="1889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30" name="Line 38"/>
          <p:cNvSpPr>
            <a:spLocks noChangeShapeType="1"/>
          </p:cNvSpPr>
          <p:nvPr/>
        </p:nvSpPr>
        <p:spPr bwMode="auto">
          <a:xfrm>
            <a:off x="1600200" y="2668588"/>
            <a:ext cx="18891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31" name="Line 39"/>
          <p:cNvSpPr>
            <a:spLocks noChangeShapeType="1"/>
          </p:cNvSpPr>
          <p:nvPr/>
        </p:nvSpPr>
        <p:spPr bwMode="auto">
          <a:xfrm>
            <a:off x="1600200" y="2479675"/>
            <a:ext cx="0" cy="1889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32" name="Line 40"/>
          <p:cNvSpPr>
            <a:spLocks noChangeShapeType="1"/>
          </p:cNvSpPr>
          <p:nvPr/>
        </p:nvSpPr>
        <p:spPr bwMode="auto">
          <a:xfrm>
            <a:off x="1789113" y="2479675"/>
            <a:ext cx="93662" cy="952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33" name="Line 41"/>
          <p:cNvSpPr>
            <a:spLocks noChangeShapeType="1"/>
          </p:cNvSpPr>
          <p:nvPr/>
        </p:nvSpPr>
        <p:spPr bwMode="auto">
          <a:xfrm flipV="1">
            <a:off x="1789113" y="2574925"/>
            <a:ext cx="93662" cy="936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34" name="Text Box 42"/>
          <p:cNvSpPr txBox="1">
            <a:spLocks noChangeArrowheads="1"/>
          </p:cNvSpPr>
          <p:nvPr/>
        </p:nvSpPr>
        <p:spPr bwMode="auto">
          <a:xfrm>
            <a:off x="1524000" y="2170113"/>
            <a:ext cx="6175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a:solidFill>
                  <a:srgbClr val="000000"/>
                </a:solidFill>
              </a:rPr>
              <a:t>ADC</a:t>
            </a:r>
          </a:p>
        </p:txBody>
      </p:sp>
      <p:sp>
        <p:nvSpPr>
          <p:cNvPr id="94235" name="Line 43"/>
          <p:cNvSpPr>
            <a:spLocks noChangeShapeType="1"/>
          </p:cNvSpPr>
          <p:nvPr/>
        </p:nvSpPr>
        <p:spPr bwMode="auto">
          <a:xfrm flipH="1">
            <a:off x="2165350" y="2479675"/>
            <a:ext cx="95250" cy="1889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36" name="Text Box 44"/>
          <p:cNvSpPr txBox="1">
            <a:spLocks noChangeArrowheads="1"/>
          </p:cNvSpPr>
          <p:nvPr/>
        </p:nvSpPr>
        <p:spPr bwMode="auto">
          <a:xfrm>
            <a:off x="1384300" y="2695575"/>
            <a:ext cx="11303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b="1">
                <a:solidFill>
                  <a:srgbClr val="FF0000"/>
                </a:solidFill>
              </a:rPr>
              <a:t>6-bit </a:t>
            </a:r>
          </a:p>
          <a:p>
            <a:pPr eaLnBrk="1" hangingPunct="1"/>
            <a:r>
              <a:rPr lang="en-US" altLang="en-US" sz="1600" b="1">
                <a:solidFill>
                  <a:srgbClr val="FF0000"/>
                </a:solidFill>
              </a:rPr>
              <a:t>samples</a:t>
            </a:r>
          </a:p>
        </p:txBody>
      </p:sp>
      <p:cxnSp>
        <p:nvCxnSpPr>
          <p:cNvPr id="94237" name="AutoShape 46"/>
          <p:cNvCxnSpPr>
            <a:cxnSpLocks noChangeShapeType="1"/>
          </p:cNvCxnSpPr>
          <p:nvPr/>
        </p:nvCxnSpPr>
        <p:spPr bwMode="auto">
          <a:xfrm rot="5400000">
            <a:off x="8059738" y="1727200"/>
            <a:ext cx="280987" cy="93663"/>
          </a:xfrm>
          <a:prstGeom prst="curvedConnector3">
            <a:avLst>
              <a:gd name="adj1" fmla="val 49648"/>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94238" name="Line 47"/>
          <p:cNvSpPr>
            <a:spLocks noChangeShapeType="1"/>
          </p:cNvSpPr>
          <p:nvPr/>
        </p:nvSpPr>
        <p:spPr bwMode="auto">
          <a:xfrm>
            <a:off x="7632700" y="1727200"/>
            <a:ext cx="7938" cy="1789113"/>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4239" name="Line 48"/>
          <p:cNvSpPr>
            <a:spLocks noChangeShapeType="1"/>
          </p:cNvSpPr>
          <p:nvPr/>
        </p:nvSpPr>
        <p:spPr bwMode="auto">
          <a:xfrm flipH="1">
            <a:off x="8686800" y="1727200"/>
            <a:ext cx="0" cy="177800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4240" name="Line 49"/>
          <p:cNvSpPr>
            <a:spLocks noChangeShapeType="1"/>
          </p:cNvSpPr>
          <p:nvPr/>
        </p:nvSpPr>
        <p:spPr bwMode="auto">
          <a:xfrm>
            <a:off x="7716838" y="1727200"/>
            <a:ext cx="512762" cy="2540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4241" name="Line 51"/>
          <p:cNvSpPr>
            <a:spLocks noChangeShapeType="1"/>
          </p:cNvSpPr>
          <p:nvPr/>
        </p:nvSpPr>
        <p:spPr bwMode="auto">
          <a:xfrm flipV="1">
            <a:off x="7716838" y="3505200"/>
            <a:ext cx="436562" cy="11113"/>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cxnSp>
        <p:nvCxnSpPr>
          <p:cNvPr id="94242" name="AutoShape 52"/>
          <p:cNvCxnSpPr>
            <a:cxnSpLocks noChangeShapeType="1"/>
          </p:cNvCxnSpPr>
          <p:nvPr/>
        </p:nvCxnSpPr>
        <p:spPr bwMode="auto">
          <a:xfrm rot="5400000">
            <a:off x="8154194" y="1724819"/>
            <a:ext cx="280988" cy="95250"/>
          </a:xfrm>
          <a:prstGeom prst="curvedConnector3">
            <a:avLst>
              <a:gd name="adj1" fmla="val 49648"/>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94243" name="Line 54"/>
          <p:cNvSpPr>
            <a:spLocks noChangeShapeType="1"/>
          </p:cNvSpPr>
          <p:nvPr/>
        </p:nvSpPr>
        <p:spPr bwMode="auto">
          <a:xfrm flipV="1">
            <a:off x="8342313" y="3505200"/>
            <a:ext cx="344487" cy="952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cxnSp>
        <p:nvCxnSpPr>
          <p:cNvPr id="94244" name="AutoShape 55"/>
          <p:cNvCxnSpPr>
            <a:cxnSpLocks noChangeShapeType="1"/>
          </p:cNvCxnSpPr>
          <p:nvPr/>
        </p:nvCxnSpPr>
        <p:spPr bwMode="auto">
          <a:xfrm rot="5400000">
            <a:off x="8060531" y="3445669"/>
            <a:ext cx="280988" cy="95250"/>
          </a:xfrm>
          <a:prstGeom prst="curvedConnector3">
            <a:avLst>
              <a:gd name="adj1" fmla="val 49648"/>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4245" name="AutoShape 56"/>
          <p:cNvCxnSpPr>
            <a:cxnSpLocks noChangeShapeType="1"/>
          </p:cNvCxnSpPr>
          <p:nvPr/>
        </p:nvCxnSpPr>
        <p:spPr bwMode="auto">
          <a:xfrm rot="5400000">
            <a:off x="8154988" y="3446462"/>
            <a:ext cx="280988" cy="93663"/>
          </a:xfrm>
          <a:prstGeom prst="curvedConnector3">
            <a:avLst>
              <a:gd name="adj1" fmla="val 49648"/>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94246" name="Line 57"/>
          <p:cNvSpPr>
            <a:spLocks noChangeShapeType="1"/>
          </p:cNvSpPr>
          <p:nvPr/>
        </p:nvSpPr>
        <p:spPr bwMode="auto">
          <a:xfrm flipH="1">
            <a:off x="304800" y="2574925"/>
            <a:ext cx="1295400" cy="15875"/>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94247" name="Text Box 58"/>
          <p:cNvSpPr txBox="1">
            <a:spLocks noChangeArrowheads="1"/>
          </p:cNvSpPr>
          <p:nvPr/>
        </p:nvSpPr>
        <p:spPr bwMode="auto">
          <a:xfrm>
            <a:off x="1697038" y="1677988"/>
            <a:ext cx="1628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a:solidFill>
                  <a:srgbClr val="000000"/>
                </a:solidFill>
              </a:rPr>
              <a:t>To RF Amplifiers</a:t>
            </a:r>
          </a:p>
        </p:txBody>
      </p:sp>
      <p:sp>
        <p:nvSpPr>
          <p:cNvPr id="94248" name="Rectangle 87"/>
          <p:cNvSpPr>
            <a:spLocks noChangeArrowheads="1"/>
          </p:cNvSpPr>
          <p:nvPr/>
        </p:nvSpPr>
        <p:spPr bwMode="auto">
          <a:xfrm>
            <a:off x="996950" y="1447800"/>
            <a:ext cx="7842250" cy="2257425"/>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sp>
        <p:nvSpPr>
          <p:cNvPr id="94249" name="Text Box 89"/>
          <p:cNvSpPr txBox="1">
            <a:spLocks noChangeArrowheads="1"/>
          </p:cNvSpPr>
          <p:nvPr/>
        </p:nvSpPr>
        <p:spPr bwMode="auto">
          <a:xfrm>
            <a:off x="4084638" y="3671888"/>
            <a:ext cx="1004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rPr>
              <a:t>Receiver</a:t>
            </a:r>
          </a:p>
        </p:txBody>
      </p:sp>
      <p:sp>
        <p:nvSpPr>
          <p:cNvPr id="94250" name="Text Box 45"/>
          <p:cNvSpPr txBox="1">
            <a:spLocks noChangeArrowheads="1"/>
          </p:cNvSpPr>
          <p:nvPr/>
        </p:nvSpPr>
        <p:spPr bwMode="auto">
          <a:xfrm>
            <a:off x="7620000" y="2209800"/>
            <a:ext cx="11049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500">
                <a:solidFill>
                  <a:srgbClr val="000000"/>
                </a:solidFill>
              </a:rPr>
              <a:t>Data</a:t>
            </a:r>
          </a:p>
          <a:p>
            <a:pPr eaLnBrk="1" hangingPunct="1"/>
            <a:r>
              <a:rPr lang="en-US" altLang="en-US" sz="1500" i="1">
                <a:solidFill>
                  <a:srgbClr val="000000"/>
                </a:solidFill>
              </a:rPr>
              <a:t>(includes </a:t>
            </a:r>
            <a:r>
              <a:rPr lang="en-US" altLang="en-US" sz="1500" b="1">
                <a:solidFill>
                  <a:srgbClr val="FF0000"/>
                </a:solidFill>
              </a:rPr>
              <a:t>beacons</a:t>
            </a:r>
            <a:r>
              <a:rPr lang="en-US" altLang="en-US" sz="1500" i="1">
                <a:solidFill>
                  <a:srgbClr val="000000"/>
                </a:solidFill>
              </a:rPr>
              <a:t>)</a:t>
            </a:r>
            <a:endParaRPr lang="en-US" altLang="en-US" sz="1500">
              <a:solidFill>
                <a:srgbClr val="000000"/>
              </a:solidFill>
            </a:endParaRPr>
          </a:p>
          <a:p>
            <a:pPr eaLnBrk="1" hangingPunct="1"/>
            <a:endParaRPr lang="en-US" altLang="en-US" sz="1200">
              <a:solidFill>
                <a:srgbClr val="000000"/>
              </a:solidFill>
            </a:endParaRPr>
          </a:p>
        </p:txBody>
      </p:sp>
      <p:sp>
        <p:nvSpPr>
          <p:cNvPr id="94251" name="Rectangle 31"/>
          <p:cNvSpPr>
            <a:spLocks noChangeArrowheads="1"/>
          </p:cNvSpPr>
          <p:nvPr/>
        </p:nvSpPr>
        <p:spPr bwMode="auto">
          <a:xfrm>
            <a:off x="4597400" y="2406650"/>
            <a:ext cx="1346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600">
                <a:solidFill>
                  <a:srgbClr val="000000"/>
                </a:solidFill>
              </a:rPr>
              <a:t>Demodulator</a:t>
            </a:r>
          </a:p>
        </p:txBody>
      </p:sp>
      <p:sp>
        <p:nvSpPr>
          <p:cNvPr id="94252" name="Line 104"/>
          <p:cNvSpPr>
            <a:spLocks noChangeShapeType="1"/>
          </p:cNvSpPr>
          <p:nvPr/>
        </p:nvSpPr>
        <p:spPr bwMode="auto">
          <a:xfrm flipV="1">
            <a:off x="8342313" y="1743075"/>
            <a:ext cx="344487" cy="952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4253" name="Text Box 107"/>
          <p:cNvSpPr txBox="1">
            <a:spLocks noChangeArrowheads="1"/>
          </p:cNvSpPr>
          <p:nvPr/>
        </p:nvSpPr>
        <p:spPr bwMode="auto">
          <a:xfrm>
            <a:off x="196850" y="2224088"/>
            <a:ext cx="863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sz="1800">
                <a:solidFill>
                  <a:srgbClr val="000000"/>
                </a:solidFill>
              </a:rPr>
              <a:t>Analog </a:t>
            </a:r>
          </a:p>
          <a:p>
            <a:pPr eaLnBrk="1" hangingPunct="1"/>
            <a:r>
              <a:rPr lang="en-US" altLang="en-US" sz="1800">
                <a:solidFill>
                  <a:srgbClr val="000000"/>
                </a:solidFill>
              </a:rPr>
              <a:t>signal</a:t>
            </a:r>
          </a:p>
        </p:txBody>
      </p:sp>
      <p:sp>
        <p:nvSpPr>
          <p:cNvPr id="94254" name="Rectangle 109"/>
          <p:cNvSpPr>
            <a:spLocks noChangeArrowheads="1"/>
          </p:cNvSpPr>
          <p:nvPr/>
        </p:nvSpPr>
        <p:spPr bwMode="auto">
          <a:xfrm>
            <a:off x="2857500" y="4191000"/>
            <a:ext cx="1485900" cy="457200"/>
          </a:xfrm>
          <a:prstGeom prst="rect">
            <a:avLst/>
          </a:prstGeom>
          <a:solidFill>
            <a:srgbClr val="8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kumimoji="1" lang="en-US" altLang="en-US">
                <a:solidFill>
                  <a:srgbClr val="000000"/>
                </a:solidFill>
                <a:latin typeface="Arial Unicode MS" charset="0"/>
                <a:ea typeface="PMingLiU" charset="-120"/>
              </a:rPr>
              <a:t>SYNC</a:t>
            </a:r>
          </a:p>
        </p:txBody>
      </p:sp>
      <p:sp>
        <p:nvSpPr>
          <p:cNvPr id="94255" name="Rectangle 110"/>
          <p:cNvSpPr>
            <a:spLocks noChangeArrowheads="1"/>
          </p:cNvSpPr>
          <p:nvPr/>
        </p:nvSpPr>
        <p:spPr bwMode="auto">
          <a:xfrm>
            <a:off x="4343400" y="4191000"/>
            <a:ext cx="1143000"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kumimoji="1" lang="en-US" altLang="en-US">
                <a:solidFill>
                  <a:srgbClr val="000000"/>
                </a:solidFill>
                <a:ea typeface="PMingLiU" charset="-120"/>
              </a:rPr>
              <a:t>SFD</a:t>
            </a:r>
          </a:p>
        </p:txBody>
      </p:sp>
      <p:sp>
        <p:nvSpPr>
          <p:cNvPr id="94256" name="Rectangle 113"/>
          <p:cNvSpPr>
            <a:spLocks noChangeArrowheads="1"/>
          </p:cNvSpPr>
          <p:nvPr/>
        </p:nvSpPr>
        <p:spPr bwMode="auto">
          <a:xfrm>
            <a:off x="6248400" y="4191000"/>
            <a:ext cx="1250950"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kumimoji="1" lang="en-US" altLang="en-US">
                <a:solidFill>
                  <a:srgbClr val="000000"/>
                </a:solidFill>
                <a:ea typeface="PMingLiU" charset="-120"/>
              </a:rPr>
              <a:t>CRC</a:t>
            </a:r>
          </a:p>
        </p:txBody>
      </p:sp>
      <p:sp>
        <p:nvSpPr>
          <p:cNvPr id="94257" name="Line 117"/>
          <p:cNvSpPr>
            <a:spLocks noChangeShapeType="1"/>
          </p:cNvSpPr>
          <p:nvPr/>
        </p:nvSpPr>
        <p:spPr bwMode="auto">
          <a:xfrm>
            <a:off x="4554538" y="2590800"/>
            <a:ext cx="936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58" name="Line 118"/>
          <p:cNvSpPr>
            <a:spLocks noChangeShapeType="1"/>
          </p:cNvSpPr>
          <p:nvPr/>
        </p:nvSpPr>
        <p:spPr bwMode="auto">
          <a:xfrm>
            <a:off x="5943600" y="2590800"/>
            <a:ext cx="152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59" name="Rectangle 125"/>
          <p:cNvSpPr>
            <a:spLocks noChangeArrowheads="1"/>
          </p:cNvSpPr>
          <p:nvPr/>
        </p:nvSpPr>
        <p:spPr bwMode="auto">
          <a:xfrm>
            <a:off x="7467600" y="4191000"/>
            <a:ext cx="1143000" cy="457200"/>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kumimoji="1" lang="en-US" altLang="en-US">
              <a:solidFill>
                <a:srgbClr val="000000"/>
              </a:solidFill>
              <a:latin typeface="Comic Sans MS" charset="0"/>
              <a:ea typeface="PMingLiU" charset="-120"/>
            </a:endParaRPr>
          </a:p>
        </p:txBody>
      </p:sp>
      <p:sp>
        <p:nvSpPr>
          <p:cNvPr id="94260" name="Text Box 132"/>
          <p:cNvSpPr txBox="1">
            <a:spLocks noChangeArrowheads="1"/>
          </p:cNvSpPr>
          <p:nvPr/>
        </p:nvSpPr>
        <p:spPr bwMode="auto">
          <a:xfrm>
            <a:off x="7391400" y="4167188"/>
            <a:ext cx="11763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000000"/>
                </a:solidFill>
              </a:rPr>
              <a:t>Payload</a:t>
            </a:r>
          </a:p>
        </p:txBody>
      </p:sp>
      <p:sp>
        <p:nvSpPr>
          <p:cNvPr id="94261" name="Line 133"/>
          <p:cNvSpPr>
            <a:spLocks noChangeShapeType="1"/>
          </p:cNvSpPr>
          <p:nvPr/>
        </p:nvSpPr>
        <p:spPr bwMode="auto">
          <a:xfrm flipV="1">
            <a:off x="3048000" y="2971800"/>
            <a:ext cx="0" cy="1219200"/>
          </a:xfrm>
          <a:prstGeom prst="line">
            <a:avLst/>
          </a:prstGeom>
          <a:noFill/>
          <a:ln w="57150">
            <a:solidFill>
              <a:srgbClr val="8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62" name="Line 134"/>
          <p:cNvSpPr>
            <a:spLocks noChangeShapeType="1"/>
          </p:cNvSpPr>
          <p:nvPr/>
        </p:nvSpPr>
        <p:spPr bwMode="auto">
          <a:xfrm flipV="1">
            <a:off x="4038600" y="2209800"/>
            <a:ext cx="0" cy="1981200"/>
          </a:xfrm>
          <a:prstGeom prst="line">
            <a:avLst/>
          </a:prstGeom>
          <a:noFill/>
          <a:ln w="57150">
            <a:solidFill>
              <a:srgbClr val="8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63" name="AutoShape 135"/>
          <p:cNvSpPr>
            <a:spLocks noChangeArrowheads="1"/>
          </p:cNvSpPr>
          <p:nvPr/>
        </p:nvSpPr>
        <p:spPr bwMode="auto">
          <a:xfrm>
            <a:off x="5486400" y="4037013"/>
            <a:ext cx="762000" cy="765175"/>
          </a:xfrm>
          <a:prstGeom prst="flowChartPunchedTap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solidFill>
                <a:srgbClr val="000000"/>
              </a:solidFill>
            </a:endParaRPr>
          </a:p>
        </p:txBody>
      </p:sp>
      <p:sp>
        <p:nvSpPr>
          <p:cNvPr id="94264" name="Line 136"/>
          <p:cNvSpPr>
            <a:spLocks noChangeShapeType="1"/>
          </p:cNvSpPr>
          <p:nvPr/>
        </p:nvSpPr>
        <p:spPr bwMode="auto">
          <a:xfrm flipV="1">
            <a:off x="5943600" y="3429000"/>
            <a:ext cx="0" cy="83820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65" name="Line 137"/>
          <p:cNvSpPr>
            <a:spLocks noChangeShapeType="1"/>
          </p:cNvSpPr>
          <p:nvPr/>
        </p:nvSpPr>
        <p:spPr bwMode="auto">
          <a:xfrm flipV="1">
            <a:off x="7848600" y="3505200"/>
            <a:ext cx="0" cy="685800"/>
          </a:xfrm>
          <a:prstGeom prst="line">
            <a:avLst/>
          </a:prstGeom>
          <a:noFill/>
          <a:ln w="5715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66" name="Line 139"/>
          <p:cNvSpPr>
            <a:spLocks noChangeShapeType="1"/>
          </p:cNvSpPr>
          <p:nvPr/>
        </p:nvSpPr>
        <p:spPr bwMode="auto">
          <a:xfrm>
            <a:off x="2895600" y="4800600"/>
            <a:ext cx="4572000" cy="0"/>
          </a:xfrm>
          <a:prstGeom prst="line">
            <a:avLst/>
          </a:prstGeom>
          <a:noFill/>
          <a:ln w="50800">
            <a:solidFill>
              <a:srgbClr val="800000"/>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94267" name="Text Box 140"/>
          <p:cNvSpPr txBox="1">
            <a:spLocks noChangeArrowheads="1"/>
          </p:cNvSpPr>
          <p:nvPr/>
        </p:nvSpPr>
        <p:spPr bwMode="auto">
          <a:xfrm>
            <a:off x="4187825" y="4876800"/>
            <a:ext cx="184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800000"/>
                </a:solidFill>
              </a:rPr>
              <a:t>PHY header</a:t>
            </a:r>
          </a:p>
        </p:txBody>
      </p:sp>
    </p:spTree>
    <p:extLst>
      <p:ext uri="{BB962C8B-B14F-4D97-AF65-F5344CB8AC3E}">
        <p14:creationId xmlns:p14="http://schemas.microsoft.com/office/powerpoint/2010/main" val="2109744391"/>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p:txBody>
          <a:bodyPr/>
          <a:lstStyle/>
          <a:p>
            <a:r>
              <a:rPr lang="en-US" altLang="en-US"/>
              <a:t>Timing Recovery Interference</a:t>
            </a:r>
          </a:p>
        </p:txBody>
      </p:sp>
      <p:sp>
        <p:nvSpPr>
          <p:cNvPr id="96258" name="Rectangle 3"/>
          <p:cNvSpPr>
            <a:spLocks noGrp="1" noChangeArrowheads="1"/>
          </p:cNvSpPr>
          <p:nvPr>
            <p:ph idx="1"/>
          </p:nvPr>
        </p:nvSpPr>
        <p:spPr>
          <a:xfrm>
            <a:off x="304800" y="1219200"/>
            <a:ext cx="8458200" cy="1447800"/>
          </a:xfrm>
        </p:spPr>
        <p:txBody>
          <a:bodyPr/>
          <a:lstStyle/>
          <a:p>
            <a:pPr>
              <a:lnSpc>
                <a:spcPct val="90000"/>
              </a:lnSpc>
            </a:pPr>
            <a:r>
              <a:rPr lang="en-US" altLang="en-US" sz="3000"/>
              <a:t>Interferer sends continuous SYNC pattern</a:t>
            </a:r>
          </a:p>
          <a:p>
            <a:pPr>
              <a:lnSpc>
                <a:spcPct val="90000"/>
              </a:lnSpc>
            </a:pPr>
            <a:r>
              <a:rPr lang="en-US" altLang="en-US" sz="3000"/>
              <a:t>Interferes with packet acquisition (PHY reception errors)</a:t>
            </a:r>
          </a:p>
        </p:txBody>
      </p:sp>
      <p:sp>
        <p:nvSpPr>
          <p:cNvPr id="962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4CFD9976-84C6-AA4D-BE83-5257F692C17B}" type="slidenum">
              <a:rPr lang="en-US" altLang="en-US" sz="1200">
                <a:solidFill>
                  <a:schemeClr val="tx2"/>
                </a:solidFill>
                <a:latin typeface="Arial Narrow" charset="0"/>
              </a:rPr>
              <a:pPr eaLnBrk="1" hangingPunct="1"/>
              <a:t>97</a:t>
            </a:fld>
            <a:endParaRPr lang="en-US" altLang="en-US" sz="1200">
              <a:solidFill>
                <a:schemeClr val="tx2"/>
              </a:solidFill>
              <a:latin typeface="Arial Narrow" charset="0"/>
            </a:endParaRPr>
          </a:p>
        </p:txBody>
      </p:sp>
      <p:graphicFrame>
        <p:nvGraphicFramePr>
          <p:cNvPr id="96260" name="Object 2"/>
          <p:cNvGraphicFramePr>
            <a:graphicFrameLocks noChangeAspect="1"/>
          </p:cNvGraphicFramePr>
          <p:nvPr/>
        </p:nvGraphicFramePr>
        <p:xfrm>
          <a:off x="1290638" y="2820988"/>
          <a:ext cx="6411912" cy="3808412"/>
        </p:xfrm>
        <a:graphic>
          <a:graphicData uri="http://schemas.openxmlformats.org/presentationml/2006/ole">
            <mc:AlternateContent xmlns:mc="http://schemas.openxmlformats.org/markup-compatibility/2006">
              <mc:Choice xmlns:v="urn:schemas-microsoft-com:vml" Requires="v">
                <p:oleObj spid="_x0000_s191494" name="Chart" r:id="rId4" imgW="26476190" imgH="14768254" progId="Excel.Chart.8">
                  <p:embed/>
                </p:oleObj>
              </mc:Choice>
              <mc:Fallback>
                <p:oleObj name="Chart" r:id="rId4" imgW="26476190" imgH="14768254"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0638" y="2820988"/>
                        <a:ext cx="6411912" cy="38084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96261" name="Text Box 6"/>
          <p:cNvSpPr txBox="1">
            <a:spLocks noChangeArrowheads="1"/>
          </p:cNvSpPr>
          <p:nvPr/>
        </p:nvSpPr>
        <p:spPr bwMode="auto">
          <a:xfrm>
            <a:off x="1736725" y="6589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sz="1800"/>
          </a:p>
        </p:txBody>
      </p:sp>
      <p:sp>
        <p:nvSpPr>
          <p:cNvPr id="69644" name="Oval 12"/>
          <p:cNvSpPr>
            <a:spLocks noChangeArrowheads="1"/>
          </p:cNvSpPr>
          <p:nvPr/>
        </p:nvSpPr>
        <p:spPr bwMode="auto">
          <a:xfrm>
            <a:off x="3048000" y="3354388"/>
            <a:ext cx="381000" cy="3810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9645" name="Line 13"/>
          <p:cNvSpPr>
            <a:spLocks noChangeShapeType="1"/>
          </p:cNvSpPr>
          <p:nvPr/>
        </p:nvSpPr>
        <p:spPr bwMode="auto">
          <a:xfrm flipH="1">
            <a:off x="3276600" y="2973388"/>
            <a:ext cx="152400" cy="3810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69646" name="Text Box 14"/>
          <p:cNvSpPr txBox="1">
            <a:spLocks noChangeArrowheads="1"/>
          </p:cNvSpPr>
          <p:nvPr/>
        </p:nvSpPr>
        <p:spPr bwMode="auto">
          <a:xfrm>
            <a:off x="2667000" y="2516188"/>
            <a:ext cx="2268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Weak interferer</a:t>
            </a:r>
          </a:p>
        </p:txBody>
      </p:sp>
      <p:sp>
        <p:nvSpPr>
          <p:cNvPr id="69647" name="Text Box 15"/>
          <p:cNvSpPr txBox="1">
            <a:spLocks noChangeArrowheads="1"/>
          </p:cNvSpPr>
          <p:nvPr/>
        </p:nvSpPr>
        <p:spPr bwMode="auto">
          <a:xfrm>
            <a:off x="4419600" y="3049588"/>
            <a:ext cx="15573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Moderate </a:t>
            </a:r>
          </a:p>
          <a:p>
            <a:pPr eaLnBrk="1" hangingPunct="1"/>
            <a:r>
              <a:rPr lang="en-US" altLang="en-US">
                <a:solidFill>
                  <a:srgbClr val="FF0000"/>
                </a:solidFill>
              </a:rPr>
              <a:t>interferer</a:t>
            </a:r>
          </a:p>
        </p:txBody>
      </p:sp>
      <p:sp>
        <p:nvSpPr>
          <p:cNvPr id="69648" name="Oval 16"/>
          <p:cNvSpPr>
            <a:spLocks noChangeArrowheads="1"/>
          </p:cNvSpPr>
          <p:nvPr/>
        </p:nvSpPr>
        <p:spPr bwMode="auto">
          <a:xfrm>
            <a:off x="5105400" y="4192588"/>
            <a:ext cx="381000" cy="3810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endParaRPr lang="en-US" altLang="en-US"/>
          </a:p>
        </p:txBody>
      </p:sp>
      <p:sp>
        <p:nvSpPr>
          <p:cNvPr id="69649" name="Line 17"/>
          <p:cNvSpPr>
            <a:spLocks noChangeShapeType="1"/>
          </p:cNvSpPr>
          <p:nvPr/>
        </p:nvSpPr>
        <p:spPr bwMode="auto">
          <a:xfrm flipH="1">
            <a:off x="5334000" y="3887788"/>
            <a:ext cx="0" cy="3048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69651" name="Text Box 19"/>
          <p:cNvSpPr txBox="1">
            <a:spLocks noChangeArrowheads="1"/>
          </p:cNvSpPr>
          <p:nvPr/>
        </p:nvSpPr>
        <p:spPr bwMode="auto">
          <a:xfrm>
            <a:off x="3048000" y="4192588"/>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r>
              <a:rPr lang="en-US" altLang="en-US">
                <a:solidFill>
                  <a:srgbClr val="FF0000"/>
                </a:solidFill>
              </a:rPr>
              <a:t>Log-scale</a:t>
            </a:r>
          </a:p>
        </p:txBody>
      </p:sp>
      <p:sp>
        <p:nvSpPr>
          <p:cNvPr id="69652" name="Line 20"/>
          <p:cNvSpPr>
            <a:spLocks noChangeShapeType="1"/>
          </p:cNvSpPr>
          <p:nvPr/>
        </p:nvSpPr>
        <p:spPr bwMode="auto">
          <a:xfrm flipH="1">
            <a:off x="2514600" y="4497388"/>
            <a:ext cx="533400" cy="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Tree>
    <p:extLst>
      <p:ext uri="{BB962C8B-B14F-4D97-AF65-F5344CB8AC3E}">
        <p14:creationId xmlns:p14="http://schemas.microsoft.com/office/powerpoint/2010/main" val="15882601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644"/>
                                        </p:tgtEl>
                                        <p:attrNameLst>
                                          <p:attrName>style.visibility</p:attrName>
                                        </p:attrNameLst>
                                      </p:cBhvr>
                                      <p:to>
                                        <p:strVal val="visible"/>
                                      </p:to>
                                    </p:set>
                                    <p:animEffect transition="in" filter="fade">
                                      <p:cBhvr>
                                        <p:cTn id="7" dur="1000"/>
                                        <p:tgtEl>
                                          <p:spTgt spid="696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9645"/>
                                        </p:tgtEl>
                                        <p:attrNameLst>
                                          <p:attrName>style.visibility</p:attrName>
                                        </p:attrNameLst>
                                      </p:cBhvr>
                                      <p:to>
                                        <p:strVal val="visible"/>
                                      </p:to>
                                    </p:set>
                                    <p:animEffect transition="in" filter="fade">
                                      <p:cBhvr>
                                        <p:cTn id="10" dur="1000"/>
                                        <p:tgtEl>
                                          <p:spTgt spid="6964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9646"/>
                                        </p:tgtEl>
                                        <p:attrNameLst>
                                          <p:attrName>style.visibility</p:attrName>
                                        </p:attrNameLst>
                                      </p:cBhvr>
                                      <p:to>
                                        <p:strVal val="visible"/>
                                      </p:to>
                                    </p:set>
                                    <p:animEffect transition="in" filter="fade">
                                      <p:cBhvr>
                                        <p:cTn id="13" dur="1000"/>
                                        <p:tgtEl>
                                          <p:spTgt spid="6964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9651"/>
                                        </p:tgtEl>
                                        <p:attrNameLst>
                                          <p:attrName>style.visibility</p:attrName>
                                        </p:attrNameLst>
                                      </p:cBhvr>
                                      <p:to>
                                        <p:strVal val="visible"/>
                                      </p:to>
                                    </p:set>
                                    <p:animEffect transition="in" filter="blinds(horizontal)">
                                      <p:cBhvr>
                                        <p:cTn id="16" dur="500"/>
                                        <p:tgtEl>
                                          <p:spTgt spid="6965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69652"/>
                                        </p:tgtEl>
                                        <p:attrNameLst>
                                          <p:attrName>style.visibility</p:attrName>
                                        </p:attrNameLst>
                                      </p:cBhvr>
                                      <p:to>
                                        <p:strVal val="visible"/>
                                      </p:to>
                                    </p:set>
                                    <p:animEffect transition="in" filter="blinds(horizontal)">
                                      <p:cBhvr>
                                        <p:cTn id="19" dur="1000"/>
                                        <p:tgtEl>
                                          <p:spTgt spid="6965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xit" presetSubtype="10" fill="hold" grpId="1" nodeType="clickEffect">
                                  <p:stCondLst>
                                    <p:cond delay="0"/>
                                  </p:stCondLst>
                                  <p:childTnLst>
                                    <p:animEffect transition="out" filter="blinds(horizontal)">
                                      <p:cBhvr>
                                        <p:cTn id="23" dur="1000"/>
                                        <p:tgtEl>
                                          <p:spTgt spid="69644"/>
                                        </p:tgtEl>
                                      </p:cBhvr>
                                    </p:animEffect>
                                    <p:set>
                                      <p:cBhvr>
                                        <p:cTn id="24" dur="1" fill="hold">
                                          <p:stCondLst>
                                            <p:cond delay="999"/>
                                          </p:stCondLst>
                                        </p:cTn>
                                        <p:tgtEl>
                                          <p:spTgt spid="69644"/>
                                        </p:tgtEl>
                                        <p:attrNameLst>
                                          <p:attrName>style.visibility</p:attrName>
                                        </p:attrNameLst>
                                      </p:cBhvr>
                                      <p:to>
                                        <p:strVal val="hidden"/>
                                      </p:to>
                                    </p:set>
                                  </p:childTnLst>
                                </p:cTn>
                              </p:par>
                              <p:par>
                                <p:cTn id="25" presetID="3" presetClass="exit" presetSubtype="10" fill="hold" grpId="1" nodeType="withEffect">
                                  <p:stCondLst>
                                    <p:cond delay="0"/>
                                  </p:stCondLst>
                                  <p:childTnLst>
                                    <p:animEffect transition="out" filter="blinds(horizontal)">
                                      <p:cBhvr>
                                        <p:cTn id="26" dur="1000"/>
                                        <p:tgtEl>
                                          <p:spTgt spid="69645"/>
                                        </p:tgtEl>
                                      </p:cBhvr>
                                    </p:animEffect>
                                    <p:set>
                                      <p:cBhvr>
                                        <p:cTn id="27" dur="1" fill="hold">
                                          <p:stCondLst>
                                            <p:cond delay="999"/>
                                          </p:stCondLst>
                                        </p:cTn>
                                        <p:tgtEl>
                                          <p:spTgt spid="69645"/>
                                        </p:tgtEl>
                                        <p:attrNameLst>
                                          <p:attrName>style.visibility</p:attrName>
                                        </p:attrNameLst>
                                      </p:cBhvr>
                                      <p:to>
                                        <p:strVal val="hidden"/>
                                      </p:to>
                                    </p:set>
                                  </p:childTnLst>
                                </p:cTn>
                              </p:par>
                              <p:par>
                                <p:cTn id="28" presetID="3" presetClass="exit" presetSubtype="10" fill="hold" grpId="1" nodeType="withEffect">
                                  <p:stCondLst>
                                    <p:cond delay="0"/>
                                  </p:stCondLst>
                                  <p:childTnLst>
                                    <p:animEffect transition="out" filter="blinds(horizontal)">
                                      <p:cBhvr>
                                        <p:cTn id="29" dur="1000"/>
                                        <p:tgtEl>
                                          <p:spTgt spid="69646"/>
                                        </p:tgtEl>
                                      </p:cBhvr>
                                    </p:animEffect>
                                    <p:set>
                                      <p:cBhvr>
                                        <p:cTn id="30" dur="1" fill="hold">
                                          <p:stCondLst>
                                            <p:cond delay="999"/>
                                          </p:stCondLst>
                                        </p:cTn>
                                        <p:tgtEl>
                                          <p:spTgt spid="69646"/>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69647"/>
                                        </p:tgtEl>
                                        <p:attrNameLst>
                                          <p:attrName>style.visibility</p:attrName>
                                        </p:attrNameLst>
                                      </p:cBhvr>
                                      <p:to>
                                        <p:strVal val="visible"/>
                                      </p:to>
                                    </p:set>
                                    <p:animEffect transition="in" filter="fade">
                                      <p:cBhvr>
                                        <p:cTn id="33" dur="1000"/>
                                        <p:tgtEl>
                                          <p:spTgt spid="6964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9649"/>
                                        </p:tgtEl>
                                        <p:attrNameLst>
                                          <p:attrName>style.visibility</p:attrName>
                                        </p:attrNameLst>
                                      </p:cBhvr>
                                      <p:to>
                                        <p:strVal val="visible"/>
                                      </p:to>
                                    </p:set>
                                    <p:animEffect transition="in" filter="fade">
                                      <p:cBhvr>
                                        <p:cTn id="36" dur="1000"/>
                                        <p:tgtEl>
                                          <p:spTgt spid="6964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9648"/>
                                        </p:tgtEl>
                                        <p:attrNameLst>
                                          <p:attrName>style.visibility</p:attrName>
                                        </p:attrNameLst>
                                      </p:cBhvr>
                                      <p:to>
                                        <p:strVal val="visible"/>
                                      </p:to>
                                    </p:set>
                                    <p:animEffect transition="in" filter="fade">
                                      <p:cBhvr>
                                        <p:cTn id="39" dur="1000"/>
                                        <p:tgtEl>
                                          <p:spTgt spid="696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4" grpId="0" animBg="1"/>
      <p:bldP spid="69644" grpId="1" animBg="1"/>
      <p:bldP spid="69645" grpId="0" animBg="1"/>
      <p:bldP spid="69645" grpId="1" animBg="1"/>
      <p:bldP spid="69646" grpId="0"/>
      <p:bldP spid="69646" grpId="1"/>
      <p:bldP spid="69647" grpId="0"/>
      <p:bldP spid="69648" grpId="0" animBg="1"/>
      <p:bldP spid="69649" grpId="0" animBg="1"/>
      <p:bldP spid="69651" grpId="0"/>
      <p:bldP spid="69652"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p:txBody>
          <a:bodyPr/>
          <a:lstStyle/>
          <a:p>
            <a:r>
              <a:rPr lang="en-US" altLang="en-US"/>
              <a:t>Interference Management</a:t>
            </a:r>
          </a:p>
        </p:txBody>
      </p:sp>
      <p:sp>
        <p:nvSpPr>
          <p:cNvPr id="98306" name="Rectangle 3"/>
          <p:cNvSpPr>
            <a:spLocks noGrp="1" noChangeArrowheads="1"/>
          </p:cNvSpPr>
          <p:nvPr>
            <p:ph idx="1"/>
          </p:nvPr>
        </p:nvSpPr>
        <p:spPr/>
        <p:txBody>
          <a:bodyPr/>
          <a:lstStyle/>
          <a:p>
            <a:pPr>
              <a:lnSpc>
                <a:spcPct val="80000"/>
              </a:lnSpc>
            </a:pPr>
            <a:r>
              <a:rPr lang="en-US" altLang="en-US" sz="2500"/>
              <a:t>Interference will get worse</a:t>
            </a:r>
          </a:p>
          <a:p>
            <a:pPr lvl="1">
              <a:lnSpc>
                <a:spcPct val="80000"/>
              </a:lnSpc>
            </a:pPr>
            <a:r>
              <a:rPr lang="en-US" altLang="en-US" sz="2200"/>
              <a:t>Density/device diversity is increasing</a:t>
            </a:r>
          </a:p>
          <a:p>
            <a:pPr lvl="1">
              <a:lnSpc>
                <a:spcPct val="80000"/>
              </a:lnSpc>
            </a:pPr>
            <a:r>
              <a:rPr lang="en-US" altLang="en-US" sz="2200"/>
              <a:t>Unlicensed spectrum is not keeping up</a:t>
            </a:r>
          </a:p>
          <a:p>
            <a:pPr lvl="1">
              <a:lnSpc>
                <a:spcPct val="80000"/>
              </a:lnSpc>
            </a:pPr>
            <a:endParaRPr lang="en-US" altLang="en-US" sz="2200"/>
          </a:p>
          <a:p>
            <a:pPr>
              <a:lnSpc>
                <a:spcPct val="80000"/>
              </a:lnSpc>
            </a:pPr>
            <a:r>
              <a:rPr lang="en-US" altLang="en-US" sz="2500"/>
              <a:t>Spectrum management</a:t>
            </a:r>
          </a:p>
          <a:p>
            <a:pPr lvl="1">
              <a:lnSpc>
                <a:spcPct val="80000"/>
              </a:lnSpc>
            </a:pPr>
            <a:r>
              <a:rPr lang="ja-JP" altLang="en-US" sz="2200"/>
              <a:t>“</a:t>
            </a:r>
            <a:r>
              <a:rPr lang="en-US" altLang="ja-JP" sz="2200"/>
              <a:t>Channel hopping</a:t>
            </a:r>
            <a:r>
              <a:rPr lang="ja-JP" altLang="en-US" sz="2200"/>
              <a:t>”</a:t>
            </a:r>
            <a:r>
              <a:rPr lang="en-US" altLang="ja-JP" sz="2200"/>
              <a:t> 802.11 effective at mitigating some performance problems [Sigcomm07]</a:t>
            </a:r>
          </a:p>
          <a:p>
            <a:pPr lvl="1">
              <a:lnSpc>
                <a:spcPct val="80000"/>
              </a:lnSpc>
            </a:pPr>
            <a:r>
              <a:rPr lang="en-US" altLang="en-US" sz="2200"/>
              <a:t>Coordinated spectrum use – based on RF sensor network</a:t>
            </a:r>
          </a:p>
          <a:p>
            <a:pPr lvl="1">
              <a:lnSpc>
                <a:spcPct val="80000"/>
              </a:lnSpc>
            </a:pPr>
            <a:endParaRPr lang="en-US" altLang="en-US" sz="2200"/>
          </a:p>
          <a:p>
            <a:pPr>
              <a:lnSpc>
                <a:spcPct val="80000"/>
              </a:lnSpc>
            </a:pPr>
            <a:r>
              <a:rPr lang="en-US" altLang="en-US" sz="2500"/>
              <a:t>Transmission power control</a:t>
            </a:r>
          </a:p>
          <a:p>
            <a:pPr lvl="1">
              <a:lnSpc>
                <a:spcPct val="80000"/>
              </a:lnSpc>
            </a:pPr>
            <a:r>
              <a:rPr lang="en-US" altLang="en-US" sz="2200"/>
              <a:t>Enable spatial reuse of spectrum by controlling transmit power</a:t>
            </a:r>
          </a:p>
          <a:p>
            <a:pPr lvl="1">
              <a:lnSpc>
                <a:spcPct val="80000"/>
              </a:lnSpc>
            </a:pPr>
            <a:r>
              <a:rPr lang="en-US" altLang="en-US" sz="2200"/>
              <a:t>Must also adapt carrier sense behavior to take advantage</a:t>
            </a:r>
          </a:p>
        </p:txBody>
      </p:sp>
      <p:sp>
        <p:nvSpPr>
          <p:cNvPr id="983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5EA0C20F-4ECA-2A4A-AF36-755863C5BCAC}" type="slidenum">
              <a:rPr lang="en-US" altLang="en-US" sz="1200">
                <a:solidFill>
                  <a:schemeClr val="tx2"/>
                </a:solidFill>
                <a:latin typeface="Arial Narrow" charset="0"/>
              </a:rPr>
              <a:pPr eaLnBrk="1" hangingPunct="1"/>
              <a:t>98</a:t>
            </a:fld>
            <a:endParaRPr lang="en-US" altLang="en-US" sz="1200">
              <a:solidFill>
                <a:schemeClr val="tx2"/>
              </a:solidFill>
              <a:latin typeface="Arial Narrow" charset="0"/>
            </a:endParaRPr>
          </a:p>
        </p:txBody>
      </p:sp>
    </p:spTree>
    <p:extLst>
      <p:ext uri="{BB962C8B-B14F-4D97-AF65-F5344CB8AC3E}">
        <p14:creationId xmlns:p14="http://schemas.microsoft.com/office/powerpoint/2010/main" val="551703957"/>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545" name="Title 1"/>
          <p:cNvSpPr>
            <a:spLocks noGrp="1"/>
          </p:cNvSpPr>
          <p:nvPr>
            <p:ph type="title"/>
          </p:nvPr>
        </p:nvSpPr>
        <p:spPr/>
        <p:txBody>
          <a:bodyPr/>
          <a:lstStyle/>
          <a:p>
            <a:r>
              <a:rPr lang="en-US" altLang="en-US"/>
              <a:t>Is it Bursty Interference?</a:t>
            </a:r>
          </a:p>
        </p:txBody>
      </p:sp>
      <p:sp>
        <p:nvSpPr>
          <p:cNvPr id="108546" name="Content Placeholder 2"/>
          <p:cNvSpPr>
            <a:spLocks noGrp="1"/>
          </p:cNvSpPr>
          <p:nvPr>
            <p:ph idx="1"/>
          </p:nvPr>
        </p:nvSpPr>
        <p:spPr/>
        <p:txBody>
          <a:bodyPr/>
          <a:lstStyle/>
          <a:p>
            <a:r>
              <a:rPr lang="en-US" altLang="en-US"/>
              <a:t>May interfere but not impact SNR measurement</a:t>
            </a:r>
          </a:p>
        </p:txBody>
      </p:sp>
      <p:sp>
        <p:nvSpPr>
          <p:cNvPr id="10854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742950" indent="-285750" eaLnBrk="0" hangingPunct="0">
              <a:defRPr sz="2400">
                <a:solidFill>
                  <a:schemeClr val="tx1"/>
                </a:solidFill>
                <a:latin typeface="Times New Roman" charset="0"/>
                <a:ea typeface="ＭＳ Ｐゴシック" charset="-128"/>
              </a:defRPr>
            </a:lvl2pPr>
            <a:lvl3pPr marL="1143000" indent="-228600" eaLnBrk="0" hangingPunct="0">
              <a:defRPr sz="2400">
                <a:solidFill>
                  <a:schemeClr val="tx1"/>
                </a:solidFill>
                <a:latin typeface="Times New Roman" charset="0"/>
                <a:ea typeface="ＭＳ Ｐゴシック" charset="-128"/>
              </a:defRPr>
            </a:lvl3pPr>
            <a:lvl4pPr marL="1600200" indent="-228600" eaLnBrk="0" hangingPunct="0">
              <a:defRPr sz="2400">
                <a:solidFill>
                  <a:schemeClr val="tx1"/>
                </a:solidFill>
                <a:latin typeface="Times New Roman" charset="0"/>
                <a:ea typeface="ＭＳ Ｐゴシック" charset="-128"/>
              </a:defRPr>
            </a:lvl4pPr>
            <a:lvl5pPr marL="2057400" indent="-228600" eaLnBrk="0" hangingPunct="0">
              <a:defRPr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DB594EF8-A8AC-7641-B20C-74084EDFA4F4}" type="slidenum">
              <a:rPr lang="en-US" altLang="en-US" sz="1200">
                <a:solidFill>
                  <a:schemeClr val="tx2"/>
                </a:solidFill>
                <a:latin typeface="Arial Narrow" charset="0"/>
              </a:rPr>
              <a:pPr eaLnBrk="1" hangingPunct="1"/>
              <a:t>99</a:t>
            </a:fld>
            <a:endParaRPr lang="en-US" altLang="en-US" sz="1200">
              <a:solidFill>
                <a:schemeClr val="tx2"/>
              </a:solidFill>
              <a:latin typeface="Arial Narrow" charset="0"/>
            </a:endParaRPr>
          </a:p>
        </p:txBody>
      </p:sp>
      <p:pic>
        <p:nvPicPr>
          <p:cNvPr id="1085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075" y="2686050"/>
            <a:ext cx="7908925"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20004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6|21|13.8|11.4|3.4|10.6|5.1"/>
</p:tagLst>
</file>

<file path=ppt/tags/tag10.xml><?xml version="1.0" encoding="utf-8"?>
<p:tagLst xmlns:a="http://schemas.openxmlformats.org/drawingml/2006/main" xmlns:r="http://schemas.openxmlformats.org/officeDocument/2006/relationships" xmlns:p="http://schemas.openxmlformats.org/presentationml/2006/main">
  <p:tag name="TIMING" val="|8.8|1.7|5.6|9|1.6|4.3|14"/>
</p:tagLst>
</file>

<file path=ppt/tags/tag11.xml><?xml version="1.0" encoding="utf-8"?>
<p:tagLst xmlns:a="http://schemas.openxmlformats.org/drawingml/2006/main" xmlns:r="http://schemas.openxmlformats.org/officeDocument/2006/relationships" xmlns:p="http://schemas.openxmlformats.org/presentationml/2006/main">
  <p:tag name="TIMING" val="|5.5|6|6.4|7.7|7.7|8.6|18.9|1"/>
</p:tagLst>
</file>

<file path=ppt/tags/tag12.xml><?xml version="1.0" encoding="utf-8"?>
<p:tagLst xmlns:a="http://schemas.openxmlformats.org/drawingml/2006/main" xmlns:r="http://schemas.openxmlformats.org/officeDocument/2006/relationships" xmlns:p="http://schemas.openxmlformats.org/presentationml/2006/main">
  <p:tag name="TIMING" val="|6.2|2|2.3|11.2|4.8|11.9|14.1|16.7|15"/>
</p:tagLst>
</file>

<file path=ppt/tags/tag2.xml><?xml version="1.0" encoding="utf-8"?>
<p:tagLst xmlns:a="http://schemas.openxmlformats.org/drawingml/2006/main" xmlns:r="http://schemas.openxmlformats.org/officeDocument/2006/relationships" xmlns:p="http://schemas.openxmlformats.org/presentationml/2006/main">
  <p:tag name="TIMING" val="|7|6.5|7.9|4.2|19.4|0.7|13.3"/>
</p:tagLst>
</file>

<file path=ppt/tags/tag3.xml><?xml version="1.0" encoding="utf-8"?>
<p:tagLst xmlns:a="http://schemas.openxmlformats.org/drawingml/2006/main" xmlns:r="http://schemas.openxmlformats.org/officeDocument/2006/relationships" xmlns:p="http://schemas.openxmlformats.org/presentationml/2006/main">
  <p:tag name="TIMING" val="|1|17.8|44.5"/>
</p:tagLst>
</file>

<file path=ppt/tags/tag4.xml><?xml version="1.0" encoding="utf-8"?>
<p:tagLst xmlns:a="http://schemas.openxmlformats.org/drawingml/2006/main" xmlns:r="http://schemas.openxmlformats.org/officeDocument/2006/relationships" xmlns:p="http://schemas.openxmlformats.org/presentationml/2006/main">
  <p:tag name="TIMING" val="|19.2|11|6.2|1.3|25.7|11.6|2.2|21"/>
</p:tagLst>
</file>

<file path=ppt/tags/tag5.xml><?xml version="1.0" encoding="utf-8"?>
<p:tagLst xmlns:a="http://schemas.openxmlformats.org/drawingml/2006/main" xmlns:r="http://schemas.openxmlformats.org/officeDocument/2006/relationships" xmlns:p="http://schemas.openxmlformats.org/presentationml/2006/main">
  <p:tag name="TIMING" val="|10.2|1.5|3.7|3.6"/>
</p:tagLst>
</file>

<file path=ppt/tags/tag6.xml><?xml version="1.0" encoding="utf-8"?>
<p:tagLst xmlns:a="http://schemas.openxmlformats.org/drawingml/2006/main" xmlns:r="http://schemas.openxmlformats.org/officeDocument/2006/relationships" xmlns:p="http://schemas.openxmlformats.org/presentationml/2006/main">
  <p:tag name="TIMING" val="|4.2|4.4|5.5|0.8|7.4|5.5|5.7|4.3"/>
</p:tagLst>
</file>

<file path=ppt/tags/tag7.xml><?xml version="1.0" encoding="utf-8"?>
<p:tagLst xmlns:a="http://schemas.openxmlformats.org/drawingml/2006/main" xmlns:r="http://schemas.openxmlformats.org/officeDocument/2006/relationships" xmlns:p="http://schemas.openxmlformats.org/presentationml/2006/main">
  <p:tag name="TIMING" val="|4|0.4|1.1|2.6|5.9"/>
</p:tagLst>
</file>

<file path=ppt/tags/tag8.xml><?xml version="1.0" encoding="utf-8"?>
<p:tagLst xmlns:a="http://schemas.openxmlformats.org/drawingml/2006/main" xmlns:r="http://schemas.openxmlformats.org/officeDocument/2006/relationships" xmlns:p="http://schemas.openxmlformats.org/presentationml/2006/main">
  <p:tag name="TIMING" val="|3.4|1|0.9|0.3|0.5|2.5|6.6|3.6|4.7|2.6|7.2|0.3"/>
</p:tagLst>
</file>

<file path=ppt/tags/tag9.xml><?xml version="1.0" encoding="utf-8"?>
<p:tagLst xmlns:a="http://schemas.openxmlformats.org/drawingml/2006/main" xmlns:r="http://schemas.openxmlformats.org/officeDocument/2006/relationships" xmlns:p="http://schemas.openxmlformats.org/presentationml/2006/main">
  <p:tag name="TIMING" val="|4.5"/>
</p:tagLst>
</file>

<file path=ppt/theme/theme1.xml><?xml version="1.0" encoding="utf-8"?>
<a:theme xmlns:a="http://schemas.openxmlformats.org/drawingml/2006/main" name="Lecture 1">
  <a:themeElements>
    <a:clrScheme name="Lecture 1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fontScheme name="Lecture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ecture 1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Lecture 1 2">
        <a:dk1>
          <a:srgbClr val="8383AD"/>
        </a:dk1>
        <a:lt1>
          <a:srgbClr val="FFFFFF"/>
        </a:lt1>
        <a:dk2>
          <a:srgbClr val="404176"/>
        </a:dk2>
        <a:lt2>
          <a:srgbClr val="969696"/>
        </a:lt2>
        <a:accent1>
          <a:srgbClr val="BABE90"/>
        </a:accent1>
        <a:accent2>
          <a:srgbClr val="666699"/>
        </a:accent2>
        <a:accent3>
          <a:srgbClr val="FFFFFF"/>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Lecture 1 3">
        <a:dk1>
          <a:srgbClr val="4D4D4D"/>
        </a:dk1>
        <a:lt1>
          <a:srgbClr val="FFFFFF"/>
        </a:lt1>
        <a:dk2>
          <a:srgbClr val="000000"/>
        </a:dk2>
        <a:lt2>
          <a:srgbClr val="969696"/>
        </a:lt2>
        <a:accent1>
          <a:srgbClr val="DDDDDD"/>
        </a:accent1>
        <a:accent2>
          <a:srgbClr val="5F5F5F"/>
        </a:accent2>
        <a:accent3>
          <a:srgbClr val="FFFFFF"/>
        </a:accent3>
        <a:accent4>
          <a:srgbClr val="404040"/>
        </a:accent4>
        <a:accent5>
          <a:srgbClr val="EBEBEB"/>
        </a:accent5>
        <a:accent6>
          <a:srgbClr val="555555"/>
        </a:accent6>
        <a:hlink>
          <a:srgbClr val="C0C0C0"/>
        </a:hlink>
        <a:folHlink>
          <a:srgbClr val="808080"/>
        </a:folHlink>
      </a:clrScheme>
      <a:clrMap bg1="lt1" tx1="dk1" bg2="lt2" tx2="dk2" accent1="accent1" accent2="accent2" accent3="accent3" accent4="accent4" accent5="accent5" accent6="accent6" hlink="hlink" folHlink="folHlink"/>
    </a:extraClrScheme>
    <a:extraClrScheme>
      <a:clrScheme name="Lecture 1 4">
        <a:dk1>
          <a:srgbClr val="424262"/>
        </a:dk1>
        <a:lt1>
          <a:srgbClr val="FFFFFF"/>
        </a:lt1>
        <a:dk2>
          <a:srgbClr val="22659C"/>
        </a:dk2>
        <a:lt2>
          <a:srgbClr val="A4AEC2"/>
        </a:lt2>
        <a:accent1>
          <a:srgbClr val="B1C7E7"/>
        </a:accent1>
        <a:accent2>
          <a:srgbClr val="494983"/>
        </a:accent2>
        <a:accent3>
          <a:srgbClr val="FFFFFF"/>
        </a:accent3>
        <a:accent4>
          <a:srgbClr val="373753"/>
        </a:accent4>
        <a:accent5>
          <a:srgbClr val="D5E0F1"/>
        </a:accent5>
        <a:accent6>
          <a:srgbClr val="414176"/>
        </a:accent6>
        <a:hlink>
          <a:srgbClr val="6EADC4"/>
        </a:hlink>
        <a:folHlink>
          <a:srgbClr val="3E688E"/>
        </a:folHlink>
      </a:clrScheme>
      <a:clrMap bg1="lt1" tx1="dk1" bg2="lt2" tx2="dk2" accent1="accent1" accent2="accent2" accent3="accent3" accent4="accent4" accent5="accent5" accent6="accent6" hlink="hlink" folHlink="folHlink"/>
    </a:extraClrScheme>
    <a:extraClrScheme>
      <a:clrScheme name="Lecture 1 5">
        <a:dk1>
          <a:srgbClr val="000000"/>
        </a:dk1>
        <a:lt1>
          <a:srgbClr val="FFFFFF"/>
        </a:lt1>
        <a:dk2>
          <a:srgbClr val="404176"/>
        </a:dk2>
        <a:lt2>
          <a:srgbClr val="969696"/>
        </a:lt2>
        <a:accent1>
          <a:srgbClr val="B4CD81"/>
        </a:accent1>
        <a:accent2>
          <a:srgbClr val="717EB5"/>
        </a:accent2>
        <a:accent3>
          <a:srgbClr val="FFFFFF"/>
        </a:accent3>
        <a:accent4>
          <a:srgbClr val="000000"/>
        </a:accent4>
        <a:accent5>
          <a:srgbClr val="D6E3C1"/>
        </a:accent5>
        <a:accent6>
          <a:srgbClr val="6672A4"/>
        </a:accent6>
        <a:hlink>
          <a:srgbClr val="D793C2"/>
        </a:hlink>
        <a:folHlink>
          <a:srgbClr val="826799"/>
        </a:folHlink>
      </a:clrScheme>
      <a:clrMap bg1="lt1" tx1="dk1" bg2="lt2" tx2="dk2" accent1="accent1" accent2="accent2" accent3="accent3" accent4="accent4" accent5="accent5" accent6="accent6" hlink="hlink" folHlink="folHlink"/>
    </a:extraClrScheme>
    <a:extraClrScheme>
      <a:clrScheme name="Lecture 1 6">
        <a:dk1>
          <a:srgbClr val="000000"/>
        </a:dk1>
        <a:lt1>
          <a:srgbClr val="FFFFFF"/>
        </a:lt1>
        <a:dk2>
          <a:srgbClr val="000000"/>
        </a:dk2>
        <a:lt2>
          <a:srgbClr val="969696"/>
        </a:lt2>
        <a:accent1>
          <a:srgbClr val="B4CD81"/>
        </a:accent1>
        <a:accent2>
          <a:srgbClr val="DEA45E"/>
        </a:accent2>
        <a:accent3>
          <a:srgbClr val="FFFFFF"/>
        </a:accent3>
        <a:accent4>
          <a:srgbClr val="000000"/>
        </a:accent4>
        <a:accent5>
          <a:srgbClr val="D6E3C1"/>
        </a:accent5>
        <a:accent6>
          <a:srgbClr val="C99454"/>
        </a:accent6>
        <a:hlink>
          <a:srgbClr val="D793C2"/>
        </a:hlink>
        <a:folHlink>
          <a:srgbClr val="A08BB1"/>
        </a:folHlink>
      </a:clrScheme>
      <a:clrMap bg1="lt1" tx1="dk1" bg2="lt2" tx2="dk2" accent1="accent1" accent2="accent2" accent3="accent3" accent4="accent4" accent5="accent5" accent6="accent6" hlink="hlink" folHlink="folHlink"/>
    </a:extraClrScheme>
    <a:extraClrScheme>
      <a:clrScheme name="Lecture 1 7">
        <a:dk1>
          <a:srgbClr val="111111"/>
        </a:dk1>
        <a:lt1>
          <a:srgbClr val="FAF5D2"/>
        </a:lt1>
        <a:dk2>
          <a:srgbClr val="4D4D4D"/>
        </a:dk2>
        <a:lt2>
          <a:srgbClr val="D0C59E"/>
        </a:lt2>
        <a:accent1>
          <a:srgbClr val="BABE90"/>
        </a:accent1>
        <a:accent2>
          <a:srgbClr val="666699"/>
        </a:accent2>
        <a:accent3>
          <a:srgbClr val="B2B2B2"/>
        </a:accent3>
        <a:accent4>
          <a:srgbClr val="D6D1B3"/>
        </a:accent4>
        <a:accent5>
          <a:srgbClr val="D9DBC6"/>
        </a:accent5>
        <a:accent6>
          <a:srgbClr val="5C5C8A"/>
        </a:accent6>
        <a:hlink>
          <a:srgbClr val="C09E4A"/>
        </a:hlink>
        <a:folHlink>
          <a:srgbClr val="0066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ecture 1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fontScheme name="Lecture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test.pptx</Template>
  <TotalTime>5518</TotalTime>
  <Words>4795</Words>
  <Application>Microsoft Macintosh PowerPoint</Application>
  <PresentationFormat>On-screen Show (4:3)</PresentationFormat>
  <Paragraphs>1244</Paragraphs>
  <Slides>102</Slides>
  <Notes>35</Notes>
  <HiddenSlides>36</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2</vt:i4>
      </vt:variant>
      <vt:variant>
        <vt:lpstr>Slide Titles</vt:lpstr>
      </vt:variant>
      <vt:variant>
        <vt:i4>102</vt:i4>
      </vt:variant>
    </vt:vector>
  </HeadingPairs>
  <TitlesOfParts>
    <vt:vector size="119" baseType="lpstr">
      <vt:lpstr>Arial Narrow</vt:lpstr>
      <vt:lpstr>Arial Unicode MS</vt:lpstr>
      <vt:lpstr>Calibri</vt:lpstr>
      <vt:lpstr>Comic Sans MS</vt:lpstr>
      <vt:lpstr>Gill Sans MT</vt:lpstr>
      <vt:lpstr>ＭＳ Ｐゴシック</vt:lpstr>
      <vt:lpstr>Myriad Roman</vt:lpstr>
      <vt:lpstr>PMingLiU</vt:lpstr>
      <vt:lpstr>Symbol</vt:lpstr>
      <vt:lpstr>Times New Roman</vt:lpstr>
      <vt:lpstr>Wingdings</vt:lpstr>
      <vt:lpstr>굴림</vt:lpstr>
      <vt:lpstr>宋体</vt:lpstr>
      <vt:lpstr>Arial</vt:lpstr>
      <vt:lpstr>Lecture 1</vt:lpstr>
      <vt:lpstr>Worksheet</vt:lpstr>
      <vt:lpstr>Chart</vt:lpstr>
      <vt:lpstr>15-744: Computer Networking</vt:lpstr>
      <vt:lpstr>Overview</vt:lpstr>
      <vt:lpstr>802.11 Rate Adaptation</vt:lpstr>
      <vt:lpstr>Auto Bit Rate (ABR) Algorithms</vt:lpstr>
      <vt:lpstr>Carrier Sense</vt:lpstr>
      <vt:lpstr>Maybe Carrier Sense is Fine?</vt:lpstr>
      <vt:lpstr>Single Receiver, Sender and Interferer</vt:lpstr>
      <vt:lpstr>Interferer Position</vt:lpstr>
      <vt:lpstr>ABR Helps in Disagreements</vt:lpstr>
      <vt:lpstr>Carrier Sense + ABR Works Well</vt:lpstr>
      <vt:lpstr>Key Assumptions</vt:lpstr>
      <vt:lpstr>Overview</vt:lpstr>
      <vt:lpstr>Wireless Challenges</vt:lpstr>
      <vt:lpstr>TCP Problems Over Noisy Links</vt:lpstr>
      <vt:lpstr>Constraints &amp; Requirements</vt:lpstr>
      <vt:lpstr>Challenge #1: Wireless Bit-Errors</vt:lpstr>
      <vt:lpstr>Performance Degradation</vt:lpstr>
      <vt:lpstr>Proposed Solutions</vt:lpstr>
      <vt:lpstr>Approach Styles (End-to-End)</vt:lpstr>
      <vt:lpstr>Approach Styles (Split Connection)</vt:lpstr>
      <vt:lpstr>Split-Connection Congestion Window</vt:lpstr>
      <vt:lpstr>Approach Styles (Link Layer)</vt:lpstr>
      <vt:lpstr>Hybrid Approach: Snoop Protocol</vt:lpstr>
      <vt:lpstr>Snoop Overview</vt:lpstr>
      <vt:lpstr>Snoop Protocol: CH to MH</vt:lpstr>
      <vt:lpstr>Snoop Protocol: CH to MH</vt:lpstr>
      <vt:lpstr>Snoop Protocol: CH to MH</vt:lpstr>
      <vt:lpstr>Snoop Protocol: CH to MH</vt:lpstr>
      <vt:lpstr>Snoop Protocol: CH to MH</vt:lpstr>
      <vt:lpstr>Snoop Protocol: CH to MH</vt:lpstr>
      <vt:lpstr>Snoop Protocol: CH to MH</vt:lpstr>
      <vt:lpstr>Snoop Protocol: CH to MH</vt:lpstr>
      <vt:lpstr>Snoop Protocol: CH to MH</vt:lpstr>
      <vt:lpstr>Snoop Protocol: CH to MH</vt:lpstr>
      <vt:lpstr>Snoop Protocol: CH to MH</vt:lpstr>
      <vt:lpstr>Performance: FH to MH</vt:lpstr>
      <vt:lpstr>Discussion</vt:lpstr>
      <vt:lpstr>Wireless in the Real World</vt:lpstr>
      <vt:lpstr>Wireless Challenges</vt:lpstr>
      <vt:lpstr>Overview</vt:lpstr>
      <vt:lpstr>Characterizing Current Deployments</vt:lpstr>
      <vt:lpstr>AP Stats, Degrees: Placelab</vt:lpstr>
      <vt:lpstr>Degree Distribution: Place Lab</vt:lpstr>
      <vt:lpstr>Unmanaged Devices</vt:lpstr>
      <vt:lpstr>Overview</vt:lpstr>
      <vt:lpstr>Roofnet</vt:lpstr>
      <vt:lpstr>Roofnet Design</vt:lpstr>
      <vt:lpstr>Roofnet Node Map</vt:lpstr>
      <vt:lpstr>Typical Rooftop View</vt:lpstr>
      <vt:lpstr>Roofnet</vt:lpstr>
      <vt:lpstr>Lossy Links are Common</vt:lpstr>
      <vt:lpstr>Delivery Probabilities are Uniformly Distributed</vt:lpstr>
      <vt:lpstr>Delivery vs. SNR</vt:lpstr>
      <vt:lpstr>Key Implications</vt:lpstr>
      <vt:lpstr>Overview</vt:lpstr>
      <vt:lpstr>PowerPoint Presentation</vt:lpstr>
      <vt:lpstr>What are White Spaces?</vt:lpstr>
      <vt:lpstr>The Promise of White Spaces</vt:lpstr>
      <vt:lpstr>White Spaces Spectrum Availability</vt:lpstr>
      <vt:lpstr>White Spaces Spectrum Availability</vt:lpstr>
      <vt:lpstr>White Spaces Spectrum Availability</vt:lpstr>
      <vt:lpstr>Channel Assignment in Wi-Fi</vt:lpstr>
      <vt:lpstr>Spectrum Assignment in WhiteFi</vt:lpstr>
      <vt:lpstr>Accounting for Spatial Variation</vt:lpstr>
      <vt:lpstr>Intuition</vt:lpstr>
      <vt:lpstr>Discovering a Base Station</vt:lpstr>
      <vt:lpstr>SIFT, by example</vt:lpstr>
      <vt:lpstr>Evaluation</vt:lpstr>
      <vt:lpstr>Evaluation</vt:lpstr>
      <vt:lpstr>Evaluation</vt:lpstr>
      <vt:lpstr>Evaluation</vt:lpstr>
      <vt:lpstr>Evaluation</vt:lpstr>
      <vt:lpstr>Evaluation</vt:lpstr>
      <vt:lpstr>Evaluation</vt:lpstr>
      <vt:lpstr>Roofnet Summary</vt:lpstr>
      <vt:lpstr>Roofnet Link Level Measurements</vt:lpstr>
      <vt:lpstr>A Roofnet Self-Installation Kit</vt:lpstr>
      <vt:lpstr>Software and Auto-Configuration</vt:lpstr>
      <vt:lpstr>Software and Auto-Configuration</vt:lpstr>
      <vt:lpstr>Roofnet Design - Routing Protocol</vt:lpstr>
      <vt:lpstr>Roofnet Design</vt:lpstr>
      <vt:lpstr>ETX measurement results</vt:lpstr>
      <vt:lpstr>Deciding Between Links</vt:lpstr>
      <vt:lpstr>Is there a better metric?</vt:lpstr>
      <vt:lpstr>ETX Metric Design Goals</vt:lpstr>
      <vt:lpstr>Forwarding Packets is Expensive</vt:lpstr>
      <vt:lpstr>ETX</vt:lpstr>
      <vt:lpstr>ETX:  Sanity Checks</vt:lpstr>
      <vt:lpstr>Rate Adaptation</vt:lpstr>
      <vt:lpstr>Discussion</vt:lpstr>
      <vt:lpstr>Growing Interference in Unlicensed Bands </vt:lpstr>
      <vt:lpstr>What do we expect?</vt:lpstr>
      <vt:lpstr>Key Questions</vt:lpstr>
      <vt:lpstr>What we see</vt:lpstr>
      <vt:lpstr>Experimental Setup</vt:lpstr>
      <vt:lpstr>802.11 Receiver Path</vt:lpstr>
      <vt:lpstr>Timing Recovery Interference</vt:lpstr>
      <vt:lpstr>Interference Management</vt:lpstr>
      <vt:lpstr>Is it Bursty Interference?</vt:lpstr>
      <vt:lpstr>Two Different Roofnet Links</vt:lpstr>
      <vt:lpstr>Is it Multipath Interference?</vt:lpstr>
      <vt:lpstr>A Plausible Explanation</vt:lpstr>
    </vt:vector>
  </TitlesOfParts>
  <Company>CMU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15-744: Computer Networking</dc:title>
  <dc:creator>Srinivasan Seshan</dc:creator>
  <cp:lastModifiedBy>Microsoft Office User</cp:lastModifiedBy>
  <cp:revision>83</cp:revision>
  <cp:lastPrinted>1601-01-01T00:00:00Z</cp:lastPrinted>
  <dcterms:created xsi:type="dcterms:W3CDTF">2010-10-08T03:15:03Z</dcterms:created>
  <dcterms:modified xsi:type="dcterms:W3CDTF">2016-04-08T16:06:57Z</dcterms:modified>
</cp:coreProperties>
</file>