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tags/tag7.xml" ContentType="application/vnd.openxmlformats-officedocument.presentationml.tags+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tags/tag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 id="2147483878" r:id="rId2"/>
  </p:sldMasterIdLst>
  <p:notesMasterIdLst>
    <p:notesMasterId r:id="rId141"/>
  </p:notesMasterIdLst>
  <p:handoutMasterIdLst>
    <p:handoutMasterId r:id="rId142"/>
  </p:handoutMasterIdLst>
  <p:sldIdLst>
    <p:sldId id="256" r:id="rId3"/>
    <p:sldId id="597" r:id="rId4"/>
    <p:sldId id="598" r:id="rId5"/>
    <p:sldId id="599" r:id="rId6"/>
    <p:sldId id="600" r:id="rId7"/>
    <p:sldId id="601" r:id="rId8"/>
    <p:sldId id="602" r:id="rId9"/>
    <p:sldId id="603" r:id="rId10"/>
    <p:sldId id="604" r:id="rId11"/>
    <p:sldId id="605" r:id="rId12"/>
    <p:sldId id="606" r:id="rId13"/>
    <p:sldId id="607" r:id="rId14"/>
    <p:sldId id="608" r:id="rId15"/>
    <p:sldId id="609" r:id="rId16"/>
    <p:sldId id="610" r:id="rId17"/>
    <p:sldId id="611" r:id="rId18"/>
    <p:sldId id="612" r:id="rId19"/>
    <p:sldId id="314" r:id="rId20"/>
    <p:sldId id="470" r:id="rId21"/>
    <p:sldId id="471" r:id="rId22"/>
    <p:sldId id="472" r:id="rId23"/>
    <p:sldId id="473" r:id="rId24"/>
    <p:sldId id="501" r:id="rId25"/>
    <p:sldId id="502" r:id="rId26"/>
    <p:sldId id="474" r:id="rId27"/>
    <p:sldId id="475" r:id="rId28"/>
    <p:sldId id="476" r:id="rId29"/>
    <p:sldId id="477" r:id="rId30"/>
    <p:sldId id="479" r:id="rId31"/>
    <p:sldId id="480" r:id="rId32"/>
    <p:sldId id="481" r:id="rId33"/>
    <p:sldId id="441" r:id="rId34"/>
    <p:sldId id="506" r:id="rId35"/>
    <p:sldId id="510" r:id="rId36"/>
    <p:sldId id="513" r:id="rId37"/>
    <p:sldId id="514" r:id="rId38"/>
    <p:sldId id="517" r:id="rId39"/>
    <p:sldId id="519" r:id="rId40"/>
    <p:sldId id="523" r:id="rId41"/>
    <p:sldId id="524" r:id="rId42"/>
    <p:sldId id="528" r:id="rId43"/>
    <p:sldId id="529" r:id="rId44"/>
    <p:sldId id="538" r:id="rId45"/>
    <p:sldId id="539" r:id="rId46"/>
    <p:sldId id="541" r:id="rId47"/>
    <p:sldId id="542" r:id="rId48"/>
    <p:sldId id="545" r:id="rId49"/>
    <p:sldId id="549" r:id="rId50"/>
    <p:sldId id="504" r:id="rId51"/>
    <p:sldId id="388" r:id="rId52"/>
    <p:sldId id="389" r:id="rId53"/>
    <p:sldId id="390" r:id="rId54"/>
    <p:sldId id="391" r:id="rId55"/>
    <p:sldId id="392" r:id="rId56"/>
    <p:sldId id="393" r:id="rId57"/>
    <p:sldId id="394" r:id="rId58"/>
    <p:sldId id="395" r:id="rId59"/>
    <p:sldId id="396" r:id="rId60"/>
    <p:sldId id="397" r:id="rId61"/>
    <p:sldId id="400" r:id="rId62"/>
    <p:sldId id="401" r:id="rId63"/>
    <p:sldId id="402" r:id="rId64"/>
    <p:sldId id="403" r:id="rId65"/>
    <p:sldId id="404" r:id="rId66"/>
    <p:sldId id="405" r:id="rId67"/>
    <p:sldId id="406" r:id="rId68"/>
    <p:sldId id="407" r:id="rId69"/>
    <p:sldId id="408" r:id="rId70"/>
    <p:sldId id="409" r:id="rId71"/>
    <p:sldId id="410" r:id="rId72"/>
    <p:sldId id="438" r:id="rId73"/>
    <p:sldId id="411" r:id="rId74"/>
    <p:sldId id="412" r:id="rId75"/>
    <p:sldId id="439" r:id="rId76"/>
    <p:sldId id="417" r:id="rId77"/>
    <p:sldId id="503" r:id="rId78"/>
    <p:sldId id="553" r:id="rId79"/>
    <p:sldId id="554" r:id="rId80"/>
    <p:sldId id="555" r:id="rId81"/>
    <p:sldId id="556" r:id="rId82"/>
    <p:sldId id="557" r:id="rId83"/>
    <p:sldId id="558" r:id="rId84"/>
    <p:sldId id="559" r:id="rId85"/>
    <p:sldId id="560" r:id="rId86"/>
    <p:sldId id="561" r:id="rId87"/>
    <p:sldId id="562" r:id="rId88"/>
    <p:sldId id="563" r:id="rId89"/>
    <p:sldId id="564" r:id="rId90"/>
    <p:sldId id="565" r:id="rId91"/>
    <p:sldId id="566" r:id="rId92"/>
    <p:sldId id="567" r:id="rId93"/>
    <p:sldId id="568" r:id="rId94"/>
    <p:sldId id="569" r:id="rId95"/>
    <p:sldId id="570" r:id="rId96"/>
    <p:sldId id="571" r:id="rId97"/>
    <p:sldId id="572" r:id="rId98"/>
    <p:sldId id="573" r:id="rId99"/>
    <p:sldId id="419" r:id="rId100"/>
    <p:sldId id="427" r:id="rId101"/>
    <p:sldId id="428" r:id="rId102"/>
    <p:sldId id="429" r:id="rId103"/>
    <p:sldId id="430" r:id="rId104"/>
    <p:sldId id="431" r:id="rId105"/>
    <p:sldId id="432" r:id="rId106"/>
    <p:sldId id="433" r:id="rId107"/>
    <p:sldId id="434" r:id="rId108"/>
    <p:sldId id="435" r:id="rId109"/>
    <p:sldId id="436" r:id="rId110"/>
    <p:sldId id="437" r:id="rId111"/>
    <p:sldId id="461" r:id="rId112"/>
    <p:sldId id="485" r:id="rId113"/>
    <p:sldId id="486" r:id="rId114"/>
    <p:sldId id="487" r:id="rId115"/>
    <p:sldId id="488" r:id="rId116"/>
    <p:sldId id="489" r:id="rId117"/>
    <p:sldId id="574" r:id="rId118"/>
    <p:sldId id="575" r:id="rId119"/>
    <p:sldId id="576" r:id="rId120"/>
    <p:sldId id="577" r:id="rId121"/>
    <p:sldId id="578" r:id="rId122"/>
    <p:sldId id="579" r:id="rId123"/>
    <p:sldId id="580" r:id="rId124"/>
    <p:sldId id="581" r:id="rId125"/>
    <p:sldId id="582" r:id="rId126"/>
    <p:sldId id="583" r:id="rId127"/>
    <p:sldId id="584" r:id="rId128"/>
    <p:sldId id="585" r:id="rId129"/>
    <p:sldId id="586" r:id="rId130"/>
    <p:sldId id="587" r:id="rId131"/>
    <p:sldId id="588" r:id="rId132"/>
    <p:sldId id="589" r:id="rId133"/>
    <p:sldId id="590" r:id="rId134"/>
    <p:sldId id="591" r:id="rId135"/>
    <p:sldId id="592" r:id="rId136"/>
    <p:sldId id="593" r:id="rId137"/>
    <p:sldId id="594" r:id="rId138"/>
    <p:sldId id="595" r:id="rId139"/>
    <p:sldId id="596" r:id="rId140"/>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94676"/>
  </p:normalViewPr>
  <p:slideViewPr>
    <p:cSldViewPr>
      <p:cViewPr varScale="1">
        <p:scale>
          <a:sx n="97" d="100"/>
          <a:sy n="97" d="100"/>
        </p:scale>
        <p:origin x="400" y="2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40" Type="http://schemas.openxmlformats.org/officeDocument/2006/relationships/slide" Target="slides/slide138.xml"/><Relationship Id="rId141" Type="http://schemas.openxmlformats.org/officeDocument/2006/relationships/notesMaster" Target="notesMasters/notesMaster1.xml"/><Relationship Id="rId142" Type="http://schemas.openxmlformats.org/officeDocument/2006/relationships/handoutMaster" Target="handoutMasters/handoutMaster1.xml"/><Relationship Id="rId143" Type="http://schemas.openxmlformats.org/officeDocument/2006/relationships/presProps" Target="presProps.xml"/><Relationship Id="rId144" Type="http://schemas.openxmlformats.org/officeDocument/2006/relationships/viewProps" Target="viewProps.xml"/><Relationship Id="rId145" Type="http://schemas.openxmlformats.org/officeDocument/2006/relationships/theme" Target="theme/theme1.xml"/><Relationship Id="rId146"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9.xml"/><Relationship Id="rId4" Type="http://schemas.openxmlformats.org/officeDocument/2006/relationships/slide" Target="slides/slide77.xml"/><Relationship Id="rId5" Type="http://schemas.openxmlformats.org/officeDocument/2006/relationships/slide" Target="slides/slide99.xml"/><Relationship Id="rId6" Type="http://schemas.openxmlformats.org/officeDocument/2006/relationships/slide" Target="slides/slide104.xml"/><Relationship Id="rId1" Type="http://schemas.openxmlformats.org/officeDocument/2006/relationships/slide" Target="slides/slide18.xml"/><Relationship Id="rId2"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1614081-1924-2443-B571-7C50F558E0A9}" type="slidenum">
              <a:rPr lang="en-US" altLang="en-US"/>
              <a:pPr/>
              <a:t>‹#›</a:t>
            </a:fld>
            <a:endParaRPr lang="en-US" altLang="en-US"/>
          </a:p>
        </p:txBody>
      </p:sp>
    </p:spTree>
    <p:extLst>
      <p:ext uri="{BB962C8B-B14F-4D97-AF65-F5344CB8AC3E}">
        <p14:creationId xmlns:p14="http://schemas.microsoft.com/office/powerpoint/2010/main" val="335842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CD3C20A-6A11-E640-A087-A83D19A9AA4D}" type="slidenum">
              <a:rPr lang="en-US" altLang="en-US"/>
              <a:pPr/>
              <a:t>‹#›</a:t>
            </a:fld>
            <a:endParaRPr lang="en-US" altLang="en-US"/>
          </a:p>
        </p:txBody>
      </p:sp>
    </p:spTree>
    <p:extLst>
      <p:ext uri="{BB962C8B-B14F-4D97-AF65-F5344CB8AC3E}">
        <p14:creationId xmlns:p14="http://schemas.microsoft.com/office/powerpoint/2010/main" val="10720368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C22F-F50F-294A-8AD2-A99A0BE3B3CE}" type="slidenum">
              <a:rPr lang="en-US" altLang="en-US" smtClean="0"/>
              <a:pPr/>
              <a:t>2</a:t>
            </a:fld>
            <a:endParaRPr lang="en-US" altLang="en-US"/>
          </a:p>
        </p:txBody>
      </p:sp>
    </p:spTree>
    <p:extLst>
      <p:ext uri="{BB962C8B-B14F-4D97-AF65-F5344CB8AC3E}">
        <p14:creationId xmlns:p14="http://schemas.microsoft.com/office/powerpoint/2010/main" val="77662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EEEB604-9BC2-6F46-9067-CBE748576304}" type="slidenum">
              <a:rPr lang="en-US" altLang="en-US" sz="1300"/>
              <a:pPr eaLnBrk="1" hangingPunct="1"/>
              <a:t>29</a:t>
            </a:fld>
            <a:endParaRPr lang="en-US" altLang="en-US" sz="1300"/>
          </a:p>
        </p:txBody>
      </p:sp>
      <p:sp>
        <p:nvSpPr>
          <p:cNvPr id="55298" name="Rectangle 2"/>
          <p:cNvSpPr>
            <a:spLocks noGrp="1" noRot="1" noChangeAspect="1" noChangeArrowheads="1" noTextEdit="1"/>
          </p:cNvSpPr>
          <p:nvPr>
            <p:ph type="sldImg"/>
          </p:nvPr>
        </p:nvSpPr>
        <p:spPr>
          <a:xfrm>
            <a:off x="2974975" y="549275"/>
            <a:ext cx="3656013" cy="2741613"/>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1667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D23EA54-165E-B347-909C-B13D8B2B076B}" type="slidenum">
              <a:rPr lang="en-US" altLang="en-US" sz="1300"/>
              <a:pPr eaLnBrk="1" hangingPunct="1"/>
              <a:t>30</a:t>
            </a:fld>
            <a:endParaRPr lang="en-US" altLang="en-US" sz="1300"/>
          </a:p>
        </p:txBody>
      </p:sp>
      <p:sp>
        <p:nvSpPr>
          <p:cNvPr id="57346" name="Rectangle 2"/>
          <p:cNvSpPr>
            <a:spLocks noGrp="1" noRot="1" noChangeAspect="1" noChangeArrowheads="1" noTextEdit="1"/>
          </p:cNvSpPr>
          <p:nvPr>
            <p:ph type="sldImg"/>
          </p:nvPr>
        </p:nvSpPr>
        <p:spPr>
          <a:xfrm>
            <a:off x="2974975" y="549275"/>
            <a:ext cx="3656013" cy="2741613"/>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094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C907A3B-E85D-8B46-9463-81DEF2A4AE88}" type="slidenum">
              <a:rPr lang="en-US" altLang="en-US" sz="1300"/>
              <a:pPr eaLnBrk="1" hangingPunct="1"/>
              <a:t>31</a:t>
            </a:fld>
            <a:endParaRPr lang="en-US" altLang="en-US" sz="1300"/>
          </a:p>
        </p:txBody>
      </p:sp>
      <p:sp>
        <p:nvSpPr>
          <p:cNvPr id="59394" name="Rectangle 2"/>
          <p:cNvSpPr>
            <a:spLocks noGrp="1" noRot="1" noChangeAspect="1" noChangeArrowheads="1" noTextEdit="1"/>
          </p:cNvSpPr>
          <p:nvPr>
            <p:ph type="sldImg"/>
          </p:nvPr>
        </p:nvSpPr>
        <p:spPr>
          <a:xfrm>
            <a:off x="2974975" y="549275"/>
            <a:ext cx="3656013" cy="2741613"/>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0249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More and more personal devices are being equipped with wireless capabilities like 802.11 and bluetooth. They include everything from media players and ipods to sensors on our clothing and our bodies.</a:t>
            </a:r>
          </a:p>
          <a:p>
            <a:endParaRPr lang="en-US" altLang="en-US"/>
          </a:p>
          <a:p>
            <a:r>
              <a:rPr lang="en-US" altLang="en-US"/>
              <a:t>Because of this trend, we now often carry wireless devices with us where ever we go, from our homes to our cars and even to places that we think should have more privacy.</a:t>
            </a:r>
          </a:p>
          <a:p>
            <a:endParaRPr lang="en-US" altLang="en-US"/>
          </a:p>
          <a:p>
            <a:r>
              <a:rPr lang="en-US" altLang="en-US"/>
              <a:t>Unfortunately, in this emerging wireless world, bad guys still exist. They can easily overhear any of our wireless transmissions, often with nothing more than a laptop computer. Thus, without protection, an eavesdropper can easily obtain private information.</a:t>
            </a: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89D229C-0897-7D49-8A25-1DB6FAEC932C}" type="slidenum">
              <a:rPr lang="en-US" altLang="en-US" sz="1300"/>
              <a:pPr eaLnBrk="1" hangingPunct="1"/>
              <a:t>50</a:t>
            </a:fld>
            <a:endParaRPr lang="en-US" altLang="en-US" sz="1300"/>
          </a:p>
        </p:txBody>
      </p:sp>
    </p:spTree>
    <p:extLst>
      <p:ext uri="{BB962C8B-B14F-4D97-AF65-F5344CB8AC3E}">
        <p14:creationId xmlns:p14="http://schemas.microsoft.com/office/powerpoint/2010/main" val="13493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Protocols such as 802.11 try to protect against such threats with the following best practices.</a:t>
            </a:r>
          </a:p>
          <a:p>
            <a:endParaRPr lang="en-US" altLang="en-US"/>
          </a:p>
          <a:p>
            <a:r>
              <a:rPr lang="en-US" altLang="en-US"/>
              <a:t>Beforehand, Alice, a client such as a laptop, and Bob, a service such as an access point, exchange keys in a secure, out-of-band manner. For example, by passing a password on a post-it note.</a:t>
            </a:r>
          </a:p>
          <a:p>
            <a:endParaRPr lang="en-US" altLang="en-US"/>
          </a:p>
          <a:p>
            <a:r>
              <a:rPr lang="en-US" altLang="en-US"/>
              <a:t>Now, whenever Alice opens up her laptop, it tries to discover if Bob is present with probes or listening for Bob</a:t>
            </a:r>
            <a:r>
              <a:rPr lang="ja-JP" altLang="en-US"/>
              <a:t>’</a:t>
            </a:r>
            <a:r>
              <a:rPr lang="en-US" altLang="ja-JP"/>
              <a:t>s beacons.</a:t>
            </a:r>
          </a:p>
          <a:p>
            <a:endParaRPr lang="en-US" altLang="en-US"/>
          </a:p>
          <a:p>
            <a:r>
              <a:rPr lang="en-US" altLang="en-US"/>
              <a:t>If she discovers that Bob is present, then they use the bootstrapped key to exchange information that proves to each other they are who they think they are.</a:t>
            </a:r>
          </a:p>
          <a:p>
            <a:endParaRPr lang="en-US" altLang="en-US"/>
          </a:p>
          <a:p>
            <a:r>
              <a:rPr lang="en-US" altLang="en-US"/>
              <a:t>This process enables them to encrypt the data they send each other in a manner that is confidential, authentic, and maintains its data integrity.</a:t>
            </a:r>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6E328AE-2FF6-E441-9C76-7B6C657823CD}" type="slidenum">
              <a:rPr lang="en-US" altLang="en-US" sz="1300"/>
              <a:pPr eaLnBrk="1" hangingPunct="1"/>
              <a:t>51</a:t>
            </a:fld>
            <a:endParaRPr lang="en-US" altLang="en-US" sz="1300"/>
          </a:p>
        </p:txBody>
      </p:sp>
    </p:spTree>
    <p:extLst>
      <p:ext uri="{BB962C8B-B14F-4D97-AF65-F5344CB8AC3E}">
        <p14:creationId xmlns:p14="http://schemas.microsoft.com/office/powerpoint/2010/main" val="19329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Unfortunately, in our pervasive wireless world, the information that remains exposed during this process poses additional privacy threats.</a:t>
            </a:r>
          </a:p>
          <a:p>
            <a:pPr eaLnBrk="1" hangingPunct="1">
              <a:spcBef>
                <a:spcPct val="0"/>
              </a:spcBef>
            </a:pPr>
            <a:endParaRPr lang="en-US" altLang="en-US"/>
          </a:p>
          <a:p>
            <a:pPr eaLnBrk="1" hangingPunct="1">
              <a:spcBef>
                <a:spcPct val="0"/>
              </a:spcBef>
            </a:pPr>
            <a:r>
              <a:rPr lang="en-US" altLang="en-US"/>
              <a:t>This is because many bits that remain exposed are, or can be used as, identifiers that are linked over time.</a:t>
            </a: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3D23077-0B68-C745-A9BD-E14107DF3838}" type="slidenum">
              <a:rPr lang="en-US" altLang="en-US" sz="1300"/>
              <a:pPr eaLnBrk="1" hangingPunct="1"/>
              <a:t>52</a:t>
            </a:fld>
            <a:endParaRPr lang="en-US" altLang="en-US" sz="1300"/>
          </a:p>
        </p:txBody>
      </p:sp>
    </p:spTree>
    <p:extLst>
      <p:ext uri="{BB962C8B-B14F-4D97-AF65-F5344CB8AC3E}">
        <p14:creationId xmlns:p14="http://schemas.microsoft.com/office/powerpoint/2010/main" val="169928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example, this enables long-term linking. Identifiers such as MAC addresses and network names remain present in link layer headers and during the discovery process.</a:t>
            </a:r>
          </a:p>
          <a:p>
            <a:endParaRPr lang="en-US" altLang="en-US"/>
          </a:p>
          <a:p>
            <a:r>
              <a:rPr lang="en-US" altLang="en-US"/>
              <a:t>These identifiers are consistent over long periods of time, so it is relatively easy to track the movement of devices and infer their relationships.</a:t>
            </a: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BEDED7B-FDED-1F41-8818-C4D8403989BB}" type="slidenum">
              <a:rPr lang="en-US" altLang="en-US" sz="1300"/>
              <a:pPr eaLnBrk="1" hangingPunct="1"/>
              <a:t>53</a:t>
            </a:fld>
            <a:endParaRPr lang="en-US" altLang="en-US" sz="1300"/>
          </a:p>
        </p:txBody>
      </p:sp>
    </p:spTree>
    <p:extLst>
      <p:ext uri="{BB962C8B-B14F-4D97-AF65-F5344CB8AC3E}">
        <p14:creationId xmlns:p14="http://schemas.microsoft.com/office/powerpoint/2010/main" val="519738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Long-term linking enables many attacks against our privacy such as location tracking, user profiling, and inventorying.</a:t>
            </a:r>
          </a:p>
          <a:p>
            <a:endParaRPr lang="en-US" altLang="en-US"/>
          </a:p>
          <a:p>
            <a:r>
              <a:rPr lang="en-US" altLang="en-US"/>
              <a:t>These attacks are just emerging but there are already real tracking networks, such as the bluetooth network in the netherlands listed on this slide. In addition, there are many concerns expressed in the popular media.</a:t>
            </a:r>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09FB4D2-0D2A-734F-BF00-C0820E9F2BA3}" type="slidenum">
              <a:rPr lang="en-US" altLang="en-US" sz="1300"/>
              <a:pPr eaLnBrk="1" hangingPunct="1"/>
              <a:t>54</a:t>
            </a:fld>
            <a:endParaRPr lang="en-US" altLang="en-US" sz="1300"/>
          </a:p>
        </p:txBody>
      </p:sp>
    </p:spTree>
    <p:extLst>
      <p:ext uri="{BB962C8B-B14F-4D97-AF65-F5344CB8AC3E}">
        <p14:creationId xmlns:p14="http://schemas.microsoft.com/office/powerpoint/2010/main" val="143085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second problem is short-term linking. Most of the time, an eavesdropper will overhear data streams from many devices. But identifiers in link-layer headers make it easy for eavesdroppers to isolate individual data streams. The obvious identifier that he can use is a MAC address, but in many cases, other bits of information, such as sequence numbers will work as well.</a:t>
            </a:r>
          </a:p>
        </p:txBody>
      </p:sp>
      <p:sp>
        <p:nvSpPr>
          <p:cNvPr id="90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0D02047-FB6B-D446-8F9A-9CA3B1449CAD}" type="slidenum">
              <a:rPr lang="en-US" altLang="en-US" sz="1300"/>
              <a:pPr eaLnBrk="1" hangingPunct="1"/>
              <a:t>55</a:t>
            </a:fld>
            <a:endParaRPr lang="en-US" altLang="en-US" sz="1300"/>
          </a:p>
        </p:txBody>
      </p:sp>
    </p:spTree>
    <p:extLst>
      <p:ext uri="{BB962C8B-B14F-4D97-AF65-F5344CB8AC3E}">
        <p14:creationId xmlns:p14="http://schemas.microsoft.com/office/powerpoint/2010/main" val="93432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Short-term linking is problematic because isolated data streams are more susceptible to side-channel analysis. Recent research has shown that even when encrypted, the sequence of packet sizes and timings in a data stream can reveal its contents. This includes things like keys you type, words in your voice-over-IP calls, and webpages you visit. </a:t>
            </a:r>
          </a:p>
          <a:p>
            <a:pPr eaLnBrk="1" hangingPunct="1">
              <a:spcBef>
                <a:spcPct val="0"/>
              </a:spcBef>
            </a:pPr>
            <a:endParaRPr lang="en-US" altLang="en-US"/>
          </a:p>
          <a:p>
            <a:pPr eaLnBrk="1" hangingPunct="1">
              <a:spcBef>
                <a:spcPct val="0"/>
              </a:spcBef>
            </a:pPr>
            <a:r>
              <a:rPr lang="en-US" altLang="en-US"/>
              <a:t>Data packets have a wide interface so many more applications may inadvertently be vulnerable because they don</a:t>
            </a:r>
            <a:r>
              <a:rPr lang="ja-JP" altLang="en-US"/>
              <a:t>’</a:t>
            </a:r>
            <a:r>
              <a:rPr lang="en-US" altLang="ja-JP"/>
              <a:t>t add any additional protection before encapsulating data in them. Short-term linking helps enable them because they are less successful when multiple packet streams are mixed together.</a:t>
            </a:r>
            <a:endParaRPr lang="en-US" altLang="en-US"/>
          </a:p>
        </p:txBody>
      </p:sp>
      <p:sp>
        <p:nvSpPr>
          <p:cNvPr id="921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AFCADF2-DAF7-7A40-8CA0-744B71CF2DE0}" type="slidenum">
              <a:rPr lang="en-US" altLang="en-US" sz="1300"/>
              <a:pPr eaLnBrk="1" hangingPunct="1"/>
              <a:t>56</a:t>
            </a:fld>
            <a:endParaRPr lang="en-US" altLang="en-US" sz="1300"/>
          </a:p>
        </p:txBody>
      </p:sp>
    </p:spTree>
    <p:extLst>
      <p:ext uri="{BB962C8B-B14F-4D97-AF65-F5344CB8AC3E}">
        <p14:creationId xmlns:p14="http://schemas.microsoft.com/office/powerpoint/2010/main" val="81058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5376521-CBBB-BB4B-8E7A-B7806412D827}" type="slidenum">
              <a:rPr lang="en-US" altLang="en-US" sz="1300"/>
              <a:pPr eaLnBrk="1" hangingPunct="1"/>
              <a:t>19</a:t>
            </a:fld>
            <a:endParaRPr lang="en-US" altLang="en-US" sz="1300"/>
          </a:p>
        </p:txBody>
      </p:sp>
      <p:sp>
        <p:nvSpPr>
          <p:cNvPr id="36866" name="Rectangle 2"/>
          <p:cNvSpPr>
            <a:spLocks noGrp="1" noRot="1" noChangeAspect="1" noChangeArrowheads="1" noTextEdit="1"/>
          </p:cNvSpPr>
          <p:nvPr>
            <p:ph type="sldImg"/>
          </p:nvPr>
        </p:nvSpPr>
        <p:spPr>
          <a:xfrm>
            <a:off x="2974975" y="549275"/>
            <a:ext cx="3656013" cy="2741613"/>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11923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fundamental problem in both long-term and short-term linking is that many exposed bits are, or can be used as identifiers that are linked over time.</a:t>
            </a: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873CA12-93B5-7843-ABC0-65F2681BC56C}" type="slidenum">
              <a:rPr lang="en-US" altLang="en-US" sz="1300"/>
              <a:pPr eaLnBrk="1" hangingPunct="1"/>
              <a:t>57</a:t>
            </a:fld>
            <a:endParaRPr lang="en-US" altLang="en-US" sz="1300"/>
          </a:p>
        </p:txBody>
      </p:sp>
    </p:spTree>
    <p:extLst>
      <p:ext uri="{BB962C8B-B14F-4D97-AF65-F5344CB8AC3E}">
        <p14:creationId xmlns:p14="http://schemas.microsoft.com/office/powerpoint/2010/main" val="2060532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Therefore, our goal in this talk is to develop a protocol that makes all bits appear random to third parties. This includes all the packets sent for discovery and authentication and all  bits in link layer headers.</a:t>
            </a:r>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D0B2FC6-8898-D343-BD0F-7DB8B185AFDE}" type="slidenum">
              <a:rPr lang="en-US" altLang="en-US" sz="1300"/>
              <a:pPr eaLnBrk="1" hangingPunct="1"/>
              <a:t>58</a:t>
            </a:fld>
            <a:endParaRPr lang="en-US" altLang="en-US" sz="1300"/>
          </a:p>
        </p:txBody>
      </p:sp>
    </p:spTree>
    <p:extLst>
      <p:ext uri="{BB962C8B-B14F-4D97-AF65-F5344CB8AC3E}">
        <p14:creationId xmlns:p14="http://schemas.microsoft.com/office/powerpoint/2010/main" val="1055864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Why is this hard to do? Since no longer have source or destination addresses in packets, filtering packets efficiently becomes much more challenging.</a:t>
            </a: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AC95B6B-D845-454D-B906-1FB9908A371F}" type="slidenum">
              <a:rPr lang="en-US" altLang="en-US" sz="1300"/>
              <a:pPr eaLnBrk="1" hangingPunct="1"/>
              <a:t>59</a:t>
            </a:fld>
            <a:endParaRPr lang="en-US" altLang="en-US" sz="1300"/>
          </a:p>
        </p:txBody>
      </p:sp>
    </p:spTree>
    <p:extLst>
      <p:ext uri="{BB962C8B-B14F-4D97-AF65-F5344CB8AC3E}">
        <p14:creationId xmlns:p14="http://schemas.microsoft.com/office/powerpoint/2010/main" val="1260167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More specifically, what I mean…</a:t>
            </a: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8174365-E907-024C-B422-7B1528D246C8}" type="slidenum">
              <a:rPr lang="en-US" altLang="en-US" sz="1300"/>
              <a:pPr eaLnBrk="1" hangingPunct="1"/>
              <a:t>60</a:t>
            </a:fld>
            <a:endParaRPr lang="en-US" altLang="en-US" sz="1300"/>
          </a:p>
        </p:txBody>
      </p:sp>
    </p:spTree>
    <p:extLst>
      <p:ext uri="{BB962C8B-B14F-4D97-AF65-F5344CB8AC3E}">
        <p14:creationId xmlns:p14="http://schemas.microsoft.com/office/powerpoint/2010/main" val="1145445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For example, …</a:t>
            </a: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4E4F53A-7720-BC40-9FDE-93B37D450BE7}" type="slidenum">
              <a:rPr lang="en-US" altLang="en-US" sz="1300"/>
              <a:pPr eaLnBrk="1" hangingPunct="1"/>
              <a:t>61</a:t>
            </a:fld>
            <a:endParaRPr lang="en-US" altLang="en-US" sz="1300"/>
          </a:p>
        </p:txBody>
      </p:sp>
    </p:spTree>
    <p:extLst>
      <p:ext uri="{BB962C8B-B14F-4D97-AF65-F5344CB8AC3E}">
        <p14:creationId xmlns:p14="http://schemas.microsoft.com/office/powerpoint/2010/main" val="1462249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try to get unlinkability, the first thing we might try is to remove the obviously identifying bits of information in packets, such as MAC addresses.  For example, it has recently been proposed…</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CCC6864-089B-1642-932D-605A936E255B}" type="slidenum">
              <a:rPr lang="en-US" altLang="en-US" sz="1300"/>
              <a:pPr eaLnBrk="1" hangingPunct="1"/>
              <a:t>62</a:t>
            </a:fld>
            <a:endParaRPr lang="en-US" altLang="en-US" sz="1300"/>
          </a:p>
        </p:txBody>
      </p:sp>
    </p:spTree>
    <p:extLst>
      <p:ext uri="{BB962C8B-B14F-4D97-AF65-F5344CB8AC3E}">
        <p14:creationId xmlns:p14="http://schemas.microsoft.com/office/powerpoint/2010/main" val="227868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MAC Pseudonyms by themselves do not give us…</a:t>
            </a:r>
          </a:p>
          <a:p>
            <a:pPr eaLnBrk="1" hangingPunct="1">
              <a:spcBef>
                <a:spcPct val="0"/>
              </a:spcBef>
            </a:pPr>
            <a:endParaRPr lang="en-US" altLang="en-US"/>
          </a:p>
          <a:p>
            <a:pPr eaLnBrk="1" hangingPunct="1">
              <a:spcBef>
                <a:spcPct val="0"/>
              </a:spcBef>
            </a:pPr>
            <a:r>
              <a:rPr lang="en-US" altLang="en-US"/>
              <a:t>It is also non-trivial to combine pseudonyms and WPA because WPA exposes identifiers in the discovery and binding process</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130DCE4-1849-4640-8C0E-DDCA2CC799FD}" type="slidenum">
              <a:rPr lang="en-US" altLang="en-US" sz="1300"/>
              <a:pPr eaLnBrk="1" hangingPunct="1"/>
              <a:t>63</a:t>
            </a:fld>
            <a:endParaRPr lang="en-US" altLang="en-US" sz="1300"/>
          </a:p>
        </p:txBody>
      </p:sp>
    </p:spTree>
    <p:extLst>
      <p:ext uri="{BB962C8B-B14F-4D97-AF65-F5344CB8AC3E}">
        <p14:creationId xmlns:p14="http://schemas.microsoft.com/office/powerpoint/2010/main" val="821511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To try to obtain the best of both worlds, we then may try to encrypt everything. After all, we already have…</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9A3DD6D-093D-804E-90B7-905C4A679691}" type="slidenum">
              <a:rPr lang="en-US" altLang="en-US" sz="1300"/>
              <a:pPr eaLnBrk="1" hangingPunct="1"/>
              <a:t>64</a:t>
            </a:fld>
            <a:endParaRPr lang="en-US" altLang="en-US" sz="1300"/>
          </a:p>
        </p:txBody>
      </p:sp>
    </p:spTree>
    <p:extLst>
      <p:ext uri="{BB962C8B-B14F-4D97-AF65-F5344CB8AC3E}">
        <p14:creationId xmlns:p14="http://schemas.microsoft.com/office/powerpoint/2010/main" val="97430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ACC0451-897B-044B-A6CD-6840344E0C0A}" type="slidenum">
              <a:rPr lang="en-US" altLang="en-US" sz="1300"/>
              <a:pPr eaLnBrk="1" hangingPunct="1"/>
              <a:t>65</a:t>
            </a:fld>
            <a:endParaRPr lang="en-US" altLang="en-US" sz="13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One way we can do this is …</a:t>
            </a:r>
          </a:p>
        </p:txBody>
      </p:sp>
    </p:spTree>
    <p:extLst>
      <p:ext uri="{BB962C8B-B14F-4D97-AF65-F5344CB8AC3E}">
        <p14:creationId xmlns:p14="http://schemas.microsoft.com/office/powerpoint/2010/main" val="576973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7FA2FB5-8D8F-F243-B8E0-E16E29E30434}" type="slidenum">
              <a:rPr lang="en-US" altLang="en-US" sz="1300"/>
              <a:pPr eaLnBrk="1" hangingPunct="1"/>
              <a:t>66</a:t>
            </a:fld>
            <a:endParaRPr lang="en-US" altLang="en-US" sz="13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To address this problem, we might instead try to use symmetric key encryption, because it is much faster than public key encryption…</a:t>
            </a:r>
          </a:p>
        </p:txBody>
      </p:sp>
    </p:spTree>
    <p:extLst>
      <p:ext uri="{BB962C8B-B14F-4D97-AF65-F5344CB8AC3E}">
        <p14:creationId xmlns:p14="http://schemas.microsoft.com/office/powerpoint/2010/main" val="130683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6BA288E-6415-3B47-B0AA-A59A0063EF1D}" type="slidenum">
              <a:rPr lang="en-US" altLang="en-US" sz="1300"/>
              <a:pPr eaLnBrk="1" hangingPunct="1"/>
              <a:t>20</a:t>
            </a:fld>
            <a:endParaRPr lang="en-US" altLang="en-US" sz="1300"/>
          </a:p>
        </p:txBody>
      </p:sp>
      <p:sp>
        <p:nvSpPr>
          <p:cNvPr id="38914" name="Rectangle 2"/>
          <p:cNvSpPr>
            <a:spLocks noGrp="1" noRot="1" noChangeAspect="1" noChangeArrowheads="1" noTextEdit="1"/>
          </p:cNvSpPr>
          <p:nvPr>
            <p:ph type="sldImg"/>
          </p:nvPr>
        </p:nvSpPr>
        <p:spPr>
          <a:xfrm>
            <a:off x="2974975" y="549275"/>
            <a:ext cx="3656013" cy="2741613"/>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07576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the encrypt everything approach</a:t>
            </a:r>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3446F4F-88BE-604F-BFC7-08D1520FD3EA}" type="slidenum">
              <a:rPr lang="en-US" altLang="en-US" sz="1300"/>
              <a:pPr eaLnBrk="1" hangingPunct="1"/>
              <a:t>67</a:t>
            </a:fld>
            <a:endParaRPr lang="en-US" altLang="en-US" sz="1300"/>
          </a:p>
        </p:txBody>
      </p:sp>
    </p:spTree>
    <p:extLst>
      <p:ext uri="{BB962C8B-B14F-4D97-AF65-F5344CB8AC3E}">
        <p14:creationId xmlns:p14="http://schemas.microsoft.com/office/powerpoint/2010/main" val="1587964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try to regain efficiency, we make the following observation: …</a:t>
            </a:r>
          </a:p>
          <a:p>
            <a:pPr eaLnBrk="1" hangingPunct="1"/>
            <a:endParaRPr lang="en-US" altLang="en-US"/>
          </a:p>
          <a:p>
            <a:pPr eaLnBrk="1" hangingPunct="1"/>
            <a:r>
              <a:rPr lang="en-US" altLang="en-US"/>
              <a:t>The key idea we leverage in our design of our solution slyfi is…</a:t>
            </a:r>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D9FF53B-71C1-7B43-BCBB-9EEFB7019111}" type="slidenum">
              <a:rPr lang="en-US" altLang="en-US" sz="1300"/>
              <a:pPr eaLnBrk="1" hangingPunct="1"/>
              <a:t>68</a:t>
            </a:fld>
            <a:endParaRPr lang="en-US" altLang="en-US" sz="1300"/>
          </a:p>
        </p:txBody>
      </p:sp>
    </p:spTree>
    <p:extLst>
      <p:ext uri="{BB962C8B-B14F-4D97-AF65-F5344CB8AC3E}">
        <p14:creationId xmlns:p14="http://schemas.microsoft.com/office/powerpoint/2010/main" val="2133078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ECFBD1B-DDE4-BF4C-8D63-FC73016B3E04}" type="slidenum">
              <a:rPr lang="en-US" altLang="en-US" sz="1300"/>
              <a:pPr eaLnBrk="1" hangingPunct="1"/>
              <a:t>69</a:t>
            </a:fld>
            <a:endParaRPr lang="en-US" altLang="en-US" sz="13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That is, SlyFi is basically the same as the symmetric key approach, but …</a:t>
            </a:r>
          </a:p>
        </p:txBody>
      </p:sp>
    </p:spTree>
    <p:extLst>
      <p:ext uri="{BB962C8B-B14F-4D97-AF65-F5344CB8AC3E}">
        <p14:creationId xmlns:p14="http://schemas.microsoft.com/office/powerpoint/2010/main" val="558665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For data messages we make the observation …</a:t>
            </a:r>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F84F187-8D80-304B-A372-E81C16972355}" type="slidenum">
              <a:rPr lang="en-US" altLang="en-US" sz="1300"/>
              <a:pPr eaLnBrk="1" hangingPunct="1"/>
              <a:t>70</a:t>
            </a:fld>
            <a:endParaRPr lang="en-US" altLang="en-US" sz="1300"/>
          </a:p>
        </p:txBody>
      </p:sp>
    </p:spTree>
    <p:extLst>
      <p:ext uri="{BB962C8B-B14F-4D97-AF65-F5344CB8AC3E}">
        <p14:creationId xmlns:p14="http://schemas.microsoft.com/office/powerpoint/2010/main" val="69784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For data messages we make the observation …</a:t>
            </a:r>
          </a:p>
        </p:txBody>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267930D-8DB7-B649-B90B-7502D490C577}" type="slidenum">
              <a:rPr lang="en-US" altLang="en-US" sz="1300"/>
              <a:pPr eaLnBrk="1" hangingPunct="1"/>
              <a:t>71</a:t>
            </a:fld>
            <a:endParaRPr lang="en-US" altLang="en-US" sz="1300"/>
          </a:p>
        </p:txBody>
      </p:sp>
    </p:spTree>
    <p:extLst>
      <p:ext uri="{BB962C8B-B14F-4D97-AF65-F5344CB8AC3E}">
        <p14:creationId xmlns:p14="http://schemas.microsoft.com/office/powerpoint/2010/main" val="1323492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We can not use the same approach for discovery and binding messages however, because discovery messages are often sent when the other party is not present. For example, Alice sends discovery probes whenever she opens up her laptop, even if bob is not present.</a:t>
            </a:r>
          </a:p>
        </p:txBody>
      </p:sp>
      <p:sp>
        <p:nvSpPr>
          <p:cNvPr id="124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DDB65EA-A858-8944-AF9C-B8544C5355B4}" type="slidenum">
              <a:rPr lang="en-US" altLang="en-US" sz="1300"/>
              <a:pPr eaLnBrk="1" hangingPunct="1"/>
              <a:t>72</a:t>
            </a:fld>
            <a:endParaRPr lang="en-US" altLang="en-US" sz="1300"/>
          </a:p>
        </p:txBody>
      </p:sp>
    </p:spTree>
    <p:extLst>
      <p:ext uri="{BB962C8B-B14F-4D97-AF65-F5344CB8AC3E}">
        <p14:creationId xmlns:p14="http://schemas.microsoft.com/office/powerpoint/2010/main" val="305857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Instead, we make two observations…</a:t>
            </a:r>
          </a:p>
        </p:txBody>
      </p:sp>
      <p:sp>
        <p:nvSpPr>
          <p:cNvPr id="1269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56A4797-3321-3E47-AC49-B541171A3886}" type="slidenum">
              <a:rPr lang="en-US" altLang="en-US" sz="1300"/>
              <a:pPr eaLnBrk="1" hangingPunct="1"/>
              <a:t>73</a:t>
            </a:fld>
            <a:endParaRPr lang="en-US" altLang="en-US" sz="1300"/>
          </a:p>
        </p:txBody>
      </p:sp>
    </p:spTree>
    <p:extLst>
      <p:ext uri="{BB962C8B-B14F-4D97-AF65-F5344CB8AC3E}">
        <p14:creationId xmlns:p14="http://schemas.microsoft.com/office/powerpoint/2010/main" val="1612483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Instead, we make two observations…</a:t>
            </a:r>
          </a:p>
        </p:txBody>
      </p:sp>
      <p:sp>
        <p:nvSpPr>
          <p:cNvPr id="1290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6ECF9F0-052A-A745-A899-35FA6E3EA576}" type="slidenum">
              <a:rPr lang="en-US" altLang="en-US" sz="1300"/>
              <a:pPr eaLnBrk="1" hangingPunct="1"/>
              <a:t>74</a:t>
            </a:fld>
            <a:endParaRPr lang="en-US" altLang="en-US" sz="1300"/>
          </a:p>
        </p:txBody>
      </p:sp>
    </p:spTree>
    <p:extLst>
      <p:ext uri="{BB962C8B-B14F-4D97-AF65-F5344CB8AC3E}">
        <p14:creationId xmlns:p14="http://schemas.microsoft.com/office/powerpoint/2010/main" val="1920211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Thus, we conclude that slyfi is efficient. For discovery and binding, it also provides …</a:t>
            </a:r>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098BA15-57C7-1F48-ABA9-EB3FA65AC950}" type="slidenum">
              <a:rPr lang="en-US" altLang="en-US" sz="1300"/>
              <a:pPr eaLnBrk="1" hangingPunct="1"/>
              <a:t>75</a:t>
            </a:fld>
            <a:endParaRPr lang="en-US" altLang="en-US" sz="1300"/>
          </a:p>
        </p:txBody>
      </p:sp>
    </p:spTree>
    <p:extLst>
      <p:ext uri="{BB962C8B-B14F-4D97-AF65-F5344CB8AC3E}">
        <p14:creationId xmlns:p14="http://schemas.microsoft.com/office/powerpoint/2010/main" val="604987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3C20A-6A11-E640-A087-A83D19A9AA4D}" type="slidenum">
              <a:rPr lang="en-US" altLang="en-US" smtClean="0"/>
              <a:pPr/>
              <a:t>76</a:t>
            </a:fld>
            <a:endParaRPr lang="en-US" altLang="en-US"/>
          </a:p>
        </p:txBody>
      </p:sp>
    </p:spTree>
    <p:extLst>
      <p:ext uri="{BB962C8B-B14F-4D97-AF65-F5344CB8AC3E}">
        <p14:creationId xmlns:p14="http://schemas.microsoft.com/office/powerpoint/2010/main" val="213903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75610B4-A200-C245-A79E-24491F4543F0}" type="slidenum">
              <a:rPr lang="en-US" altLang="en-US" sz="1300"/>
              <a:pPr eaLnBrk="1" hangingPunct="1"/>
              <a:t>21</a:t>
            </a:fld>
            <a:endParaRPr lang="en-US" altLang="en-US" sz="1300"/>
          </a:p>
        </p:txBody>
      </p:sp>
      <p:sp>
        <p:nvSpPr>
          <p:cNvPr id="40962" name="Rectangle 2"/>
          <p:cNvSpPr>
            <a:spLocks noGrp="1" noRot="1" noChangeAspect="1" noChangeArrowheads="1" noTextEdit="1"/>
          </p:cNvSpPr>
          <p:nvPr>
            <p:ph type="sldImg"/>
          </p:nvPr>
        </p:nvSpPr>
        <p:spPr>
          <a:xfrm>
            <a:off x="2974975" y="549275"/>
            <a:ext cx="3656013" cy="2741613"/>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007900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4BDCA5-2B67-824C-B390-CA3225F49C7F}" type="slidenum">
              <a:rPr lang="en-US" altLang="en-US" sz="1300"/>
              <a:pPr eaLnBrk="1" hangingPunct="1"/>
              <a:t>81</a:t>
            </a:fld>
            <a:endParaRPr lang="en-US" altLang="en-US" sz="13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44319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B08B62D-63AF-EC46-8705-28C655D7A531}" type="slidenum">
              <a:rPr lang="en-US" altLang="en-US" sz="1300"/>
              <a:pPr eaLnBrk="1" hangingPunct="1"/>
              <a:t>87</a:t>
            </a:fld>
            <a:endParaRPr lang="en-US" altLang="en-US" sz="13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9574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06746A0-06DB-F74F-8EAF-343898A87945}" type="slidenum">
              <a:rPr lang="en-US" altLang="en-US" sz="1300"/>
              <a:pPr eaLnBrk="1" hangingPunct="1"/>
              <a:t>22</a:t>
            </a:fld>
            <a:endParaRPr lang="en-US" altLang="en-US" sz="1300"/>
          </a:p>
        </p:txBody>
      </p:sp>
      <p:sp>
        <p:nvSpPr>
          <p:cNvPr id="43010" name="Rectangle 2"/>
          <p:cNvSpPr>
            <a:spLocks noGrp="1" noRot="1" noChangeAspect="1" noChangeArrowheads="1" noTextEdit="1"/>
          </p:cNvSpPr>
          <p:nvPr>
            <p:ph type="sldImg"/>
          </p:nvPr>
        </p:nvSpPr>
        <p:spPr>
          <a:xfrm>
            <a:off x="2974975" y="549275"/>
            <a:ext cx="3656013" cy="2741613"/>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2053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0EBF15-0EA7-4647-BEE7-4093D7319323}" type="slidenum">
              <a:rPr lang="en-US" altLang="en-US" sz="1300"/>
              <a:pPr eaLnBrk="1" hangingPunct="1"/>
              <a:t>25</a:t>
            </a:fld>
            <a:endParaRPr lang="en-US" altLang="en-US" sz="1300"/>
          </a:p>
        </p:txBody>
      </p:sp>
      <p:sp>
        <p:nvSpPr>
          <p:cNvPr id="47106" name="Rectangle 2"/>
          <p:cNvSpPr>
            <a:spLocks noGrp="1" noRot="1" noChangeAspect="1" noChangeArrowheads="1" noTextEdit="1"/>
          </p:cNvSpPr>
          <p:nvPr>
            <p:ph type="sldImg"/>
          </p:nvPr>
        </p:nvSpPr>
        <p:spPr>
          <a:xfrm>
            <a:off x="2974975" y="549275"/>
            <a:ext cx="3656013" cy="2741613"/>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1080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5FBCAAA-8EA0-9249-9509-A61F19DFE712}" type="slidenum">
              <a:rPr lang="en-US" altLang="en-US" sz="1300"/>
              <a:pPr eaLnBrk="1" hangingPunct="1"/>
              <a:t>26</a:t>
            </a:fld>
            <a:endParaRPr lang="en-US" altLang="en-US" sz="1300"/>
          </a:p>
        </p:txBody>
      </p:sp>
      <p:sp>
        <p:nvSpPr>
          <p:cNvPr id="49154" name="Rectangle 2"/>
          <p:cNvSpPr>
            <a:spLocks noGrp="1" noRot="1" noChangeAspect="1" noChangeArrowheads="1" noTextEdit="1"/>
          </p:cNvSpPr>
          <p:nvPr>
            <p:ph type="sldImg"/>
          </p:nvPr>
        </p:nvSpPr>
        <p:spPr>
          <a:xfrm>
            <a:off x="2974975" y="549275"/>
            <a:ext cx="3656013" cy="2741613"/>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4904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EA8B8C2-86A7-FE4F-8D08-B705D6A1AF29}" type="slidenum">
              <a:rPr lang="en-US" altLang="en-US" sz="1300"/>
              <a:pPr eaLnBrk="1" hangingPunct="1"/>
              <a:t>27</a:t>
            </a:fld>
            <a:endParaRPr lang="en-US" altLang="en-US" sz="1300"/>
          </a:p>
        </p:txBody>
      </p:sp>
      <p:sp>
        <p:nvSpPr>
          <p:cNvPr id="51202" name="Rectangle 2"/>
          <p:cNvSpPr>
            <a:spLocks noGrp="1" noRot="1" noChangeAspect="1" noChangeArrowheads="1" noTextEdit="1"/>
          </p:cNvSpPr>
          <p:nvPr>
            <p:ph type="sldImg"/>
          </p:nvPr>
        </p:nvSpPr>
        <p:spPr>
          <a:xfrm>
            <a:off x="2974975" y="549275"/>
            <a:ext cx="3656013" cy="2741613"/>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6233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8A8A0EF-AEF3-9E4A-832C-C8AD75269A26}" type="slidenum">
              <a:rPr lang="en-US" altLang="en-US" sz="1300"/>
              <a:pPr eaLnBrk="1" hangingPunct="1"/>
              <a:t>28</a:t>
            </a:fld>
            <a:endParaRPr lang="en-US" altLang="en-US" sz="1300"/>
          </a:p>
        </p:txBody>
      </p:sp>
      <p:sp>
        <p:nvSpPr>
          <p:cNvPr id="53250" name="Rectangle 2"/>
          <p:cNvSpPr>
            <a:spLocks noGrp="1" noRot="1" noChangeAspect="1" noChangeArrowheads="1" noTextEdit="1"/>
          </p:cNvSpPr>
          <p:nvPr>
            <p:ph type="sldImg"/>
          </p:nvPr>
        </p:nvSpPr>
        <p:spPr>
          <a:xfrm>
            <a:off x="2974975" y="549275"/>
            <a:ext cx="3656013" cy="2741613"/>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6609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gd name="T0" fmla="*/ 109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91"/>
            <p:cNvSpPr>
              <a:spLocks/>
            </p:cNvSpPr>
            <p:nvPr/>
          </p:nvSpPr>
          <p:spPr bwMode="auto">
            <a:xfrm>
              <a:off x="3947" y="4065"/>
              <a:ext cx="117" cy="112"/>
            </a:xfrm>
            <a:custGeom>
              <a:avLst/>
              <a:gdLst>
                <a:gd name="T0" fmla="*/ 118 w 115"/>
                <a:gd name="T1" fmla="*/ 112 h 112"/>
                <a:gd name="T2" fmla="*/ 121 w 115"/>
                <a:gd name="T3" fmla="*/ 0 h 112"/>
                <a:gd name="T4" fmla="*/ 0 w 115"/>
                <a:gd name="T5" fmla="*/ 0 h 112"/>
                <a:gd name="T6" fmla="*/ 0 w 115"/>
                <a:gd name="T7" fmla="*/ 112 h 112"/>
                <a:gd name="T8" fmla="*/ 121 w 115"/>
                <a:gd name="T9" fmla="*/ 112 h 112"/>
                <a:gd name="T10" fmla="*/ 121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92"/>
            <p:cNvSpPr>
              <a:spLocks/>
            </p:cNvSpPr>
            <p:nvPr/>
          </p:nvSpPr>
          <p:spPr bwMode="auto">
            <a:xfrm>
              <a:off x="4152" y="2448"/>
              <a:ext cx="110" cy="112"/>
            </a:xfrm>
            <a:custGeom>
              <a:avLst/>
              <a:gdLst>
                <a:gd name="T0" fmla="*/ 106 w 112"/>
                <a:gd name="T1" fmla="*/ 112 h 112"/>
                <a:gd name="T2" fmla="*/ 106 w 112"/>
                <a:gd name="T3" fmla="*/ 0 h 112"/>
                <a:gd name="T4" fmla="*/ 0 w 112"/>
                <a:gd name="T5" fmla="*/ 0 h 112"/>
                <a:gd name="T6" fmla="*/ 0 w 112"/>
                <a:gd name="T7" fmla="*/ 112 h 112"/>
                <a:gd name="T8" fmla="*/ 106 w 112"/>
                <a:gd name="T9" fmla="*/ 112 h 112"/>
                <a:gd name="T10" fmla="*/ 106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93"/>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94"/>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95"/>
            <p:cNvSpPr>
              <a:spLocks/>
            </p:cNvSpPr>
            <p:nvPr/>
          </p:nvSpPr>
          <p:spPr bwMode="auto">
            <a:xfrm>
              <a:off x="5081" y="3332"/>
              <a:ext cx="114" cy="115"/>
            </a:xfrm>
            <a:custGeom>
              <a:avLst/>
              <a:gdLst>
                <a:gd name="T0" fmla="*/ 0 w 112"/>
                <a:gd name="T1" fmla="*/ 115 h 114"/>
                <a:gd name="T2" fmla="*/ 118 w 112"/>
                <a:gd name="T3" fmla="*/ 117 h 114"/>
                <a:gd name="T4" fmla="*/ 118 w 112"/>
                <a:gd name="T5" fmla="*/ 0 h 114"/>
                <a:gd name="T6" fmla="*/ 0 w 112"/>
                <a:gd name="T7" fmla="*/ 0 h 114"/>
                <a:gd name="T8" fmla="*/ 0 w 112"/>
                <a:gd name="T9" fmla="*/ 117 h 114"/>
                <a:gd name="T10" fmla="*/ 0 w 112"/>
                <a:gd name="T11" fmla="*/ 11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96"/>
            <p:cNvSpPr>
              <a:spLocks/>
            </p:cNvSpPr>
            <p:nvPr/>
          </p:nvSpPr>
          <p:spPr bwMode="auto">
            <a:xfrm>
              <a:off x="3216" y="3336"/>
              <a:ext cx="114" cy="112"/>
            </a:xfrm>
            <a:custGeom>
              <a:avLst/>
              <a:gdLst>
                <a:gd name="T0" fmla="*/ 112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6 w 277"/>
                  <a:gd name="T17" fmla="*/ 0 h 228"/>
                  <a:gd name="T18" fmla="*/ 93 w 277"/>
                  <a:gd name="T19" fmla="*/ 4 h 228"/>
                  <a:gd name="T20" fmla="*/ 107 w 277"/>
                  <a:gd name="T21" fmla="*/ 11 h 228"/>
                  <a:gd name="T22" fmla="*/ 121 w 277"/>
                  <a:gd name="T23" fmla="*/ 23 h 228"/>
                  <a:gd name="T24" fmla="*/ 131 w 277"/>
                  <a:gd name="T25" fmla="*/ 33 h 228"/>
                  <a:gd name="T26" fmla="*/ 140 w 277"/>
                  <a:gd name="T27" fmla="*/ 42 h 228"/>
                  <a:gd name="T28" fmla="*/ 145 w 277"/>
                  <a:gd name="T29" fmla="*/ 52 h 228"/>
                  <a:gd name="T30" fmla="*/ 147 w 277"/>
                  <a:gd name="T31" fmla="*/ 59 h 228"/>
                  <a:gd name="T32" fmla="*/ 150 w 277"/>
                  <a:gd name="T33" fmla="*/ 66 h 228"/>
                  <a:gd name="T34" fmla="*/ 150 w 277"/>
                  <a:gd name="T35" fmla="*/ 73 h 228"/>
                  <a:gd name="T36" fmla="*/ 150 w 277"/>
                  <a:gd name="T37" fmla="*/ 78 h 228"/>
                  <a:gd name="T38" fmla="*/ 150 w 277"/>
                  <a:gd name="T39" fmla="*/ 81 h 228"/>
                  <a:gd name="T40" fmla="*/ 150 w 277"/>
                  <a:gd name="T41" fmla="*/ 81 h 228"/>
                  <a:gd name="T42" fmla="*/ 150 w 277"/>
                  <a:gd name="T43" fmla="*/ 81 h 228"/>
                  <a:gd name="T44" fmla="*/ 152 w 277"/>
                  <a:gd name="T45" fmla="*/ 78 h 228"/>
                  <a:gd name="T46" fmla="*/ 157 w 277"/>
                  <a:gd name="T47" fmla="*/ 76 h 228"/>
                  <a:gd name="T48" fmla="*/ 164 w 277"/>
                  <a:gd name="T49" fmla="*/ 73 h 228"/>
                  <a:gd name="T50" fmla="*/ 171 w 277"/>
                  <a:gd name="T51" fmla="*/ 71 h 228"/>
                  <a:gd name="T52" fmla="*/ 178 w 277"/>
                  <a:gd name="T53" fmla="*/ 69 h 228"/>
                  <a:gd name="T54" fmla="*/ 188 w 277"/>
                  <a:gd name="T55" fmla="*/ 69 h 228"/>
                  <a:gd name="T56" fmla="*/ 197 w 277"/>
                  <a:gd name="T57" fmla="*/ 71 h 228"/>
                  <a:gd name="T58" fmla="*/ 205 w 277"/>
                  <a:gd name="T59" fmla="*/ 73 h 228"/>
                  <a:gd name="T60" fmla="*/ 213 w 277"/>
                  <a:gd name="T61" fmla="*/ 81 h 228"/>
                  <a:gd name="T62" fmla="*/ 223 w 277"/>
                  <a:gd name="T63" fmla="*/ 90 h 228"/>
                  <a:gd name="T64" fmla="*/ 228 w 277"/>
                  <a:gd name="T65" fmla="*/ 97 h 228"/>
                  <a:gd name="T66" fmla="*/ 230 w 277"/>
                  <a:gd name="T67" fmla="*/ 107 h 228"/>
                  <a:gd name="T68" fmla="*/ 233 w 277"/>
                  <a:gd name="T69" fmla="*/ 116 h 228"/>
                  <a:gd name="T70" fmla="*/ 233 w 277"/>
                  <a:gd name="T71" fmla="*/ 124 h 228"/>
                  <a:gd name="T72" fmla="*/ 230 w 277"/>
                  <a:gd name="T73" fmla="*/ 131 h 228"/>
                  <a:gd name="T74" fmla="*/ 230 w 277"/>
                  <a:gd name="T75" fmla="*/ 138 h 228"/>
                  <a:gd name="T76" fmla="*/ 228 w 277"/>
                  <a:gd name="T77" fmla="*/ 143 h 228"/>
                  <a:gd name="T78" fmla="*/ 228 w 277"/>
                  <a:gd name="T79" fmla="*/ 145 h 228"/>
                  <a:gd name="T80" fmla="*/ 225 w 277"/>
                  <a:gd name="T81" fmla="*/ 145 h 228"/>
                  <a:gd name="T82" fmla="*/ 228 w 277"/>
                  <a:gd name="T83" fmla="*/ 147 h 228"/>
                  <a:gd name="T84" fmla="*/ 230 w 277"/>
                  <a:gd name="T85" fmla="*/ 147 h 228"/>
                  <a:gd name="T86" fmla="*/ 235 w 277"/>
                  <a:gd name="T87" fmla="*/ 152 h 228"/>
                  <a:gd name="T88" fmla="*/ 242 w 277"/>
                  <a:gd name="T89" fmla="*/ 157 h 228"/>
                  <a:gd name="T90" fmla="*/ 247 w 277"/>
                  <a:gd name="T91" fmla="*/ 164 h 228"/>
                  <a:gd name="T92" fmla="*/ 254 w 277"/>
                  <a:gd name="T93" fmla="*/ 174 h 228"/>
                  <a:gd name="T94" fmla="*/ 261 w 277"/>
                  <a:gd name="T95" fmla="*/ 183 h 228"/>
                  <a:gd name="T96" fmla="*/ 266 w 277"/>
                  <a:gd name="T97" fmla="*/ 195 h 228"/>
                  <a:gd name="T98" fmla="*/ 268 w 277"/>
                  <a:gd name="T99" fmla="*/ 212 h 228"/>
                  <a:gd name="T100" fmla="*/ 271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9"/>
              <p:cNvSpPr>
                <a:spLocks/>
              </p:cNvSpPr>
              <p:nvPr/>
            </p:nvSpPr>
            <p:spPr bwMode="auto">
              <a:xfrm>
                <a:off x="3892" y="2676"/>
                <a:ext cx="356" cy="238"/>
              </a:xfrm>
              <a:custGeom>
                <a:avLst/>
                <a:gdLst>
                  <a:gd name="T0" fmla="*/ 2 w 358"/>
                  <a:gd name="T1" fmla="*/ 225 h 236"/>
                  <a:gd name="T2" fmla="*/ 9 w 358"/>
                  <a:gd name="T3" fmla="*/ 199 h 236"/>
                  <a:gd name="T4" fmla="*/ 21 w 358"/>
                  <a:gd name="T5" fmla="*/ 177 h 236"/>
                  <a:gd name="T6" fmla="*/ 33 w 358"/>
                  <a:gd name="T7" fmla="*/ 165 h 236"/>
                  <a:gd name="T8" fmla="*/ 43 w 358"/>
                  <a:gd name="T9" fmla="*/ 158 h 236"/>
                  <a:gd name="T10" fmla="*/ 43 w 358"/>
                  <a:gd name="T11" fmla="*/ 158 h 236"/>
                  <a:gd name="T12" fmla="*/ 40 w 358"/>
                  <a:gd name="T13" fmla="*/ 148 h 236"/>
                  <a:gd name="T14" fmla="*/ 38 w 358"/>
                  <a:gd name="T15" fmla="*/ 137 h 236"/>
                  <a:gd name="T16" fmla="*/ 38 w 358"/>
                  <a:gd name="T17" fmla="*/ 120 h 236"/>
                  <a:gd name="T18" fmla="*/ 48 w 358"/>
                  <a:gd name="T19" fmla="*/ 101 h 236"/>
                  <a:gd name="T20" fmla="*/ 67 w 358"/>
                  <a:gd name="T21" fmla="*/ 86 h 236"/>
                  <a:gd name="T22" fmla="*/ 83 w 358"/>
                  <a:gd name="T23" fmla="*/ 82 h 236"/>
                  <a:gd name="T24" fmla="*/ 99 w 358"/>
                  <a:gd name="T25" fmla="*/ 84 h 236"/>
                  <a:gd name="T26" fmla="*/ 111 w 358"/>
                  <a:gd name="T27" fmla="*/ 89 h 236"/>
                  <a:gd name="T28" fmla="*/ 118 w 358"/>
                  <a:gd name="T29" fmla="*/ 94 h 236"/>
                  <a:gd name="T30" fmla="*/ 121 w 358"/>
                  <a:gd name="T31" fmla="*/ 91 h 236"/>
                  <a:gd name="T32" fmla="*/ 118 w 358"/>
                  <a:gd name="T33" fmla="*/ 84 h 236"/>
                  <a:gd name="T34" fmla="*/ 121 w 358"/>
                  <a:gd name="T35" fmla="*/ 72 h 236"/>
                  <a:gd name="T36" fmla="*/ 130 w 358"/>
                  <a:gd name="T37" fmla="*/ 52 h 236"/>
                  <a:gd name="T38" fmla="*/ 149 w 358"/>
                  <a:gd name="T39" fmla="*/ 31 h 236"/>
                  <a:gd name="T40" fmla="*/ 178 w 358"/>
                  <a:gd name="T41" fmla="*/ 14 h 236"/>
                  <a:gd name="T42" fmla="*/ 209 w 358"/>
                  <a:gd name="T43" fmla="*/ 10 h 236"/>
                  <a:gd name="T44" fmla="*/ 235 w 358"/>
                  <a:gd name="T45" fmla="*/ 14 h 236"/>
                  <a:gd name="T46" fmla="*/ 257 w 358"/>
                  <a:gd name="T47" fmla="*/ 24 h 236"/>
                  <a:gd name="T48" fmla="*/ 267 w 358"/>
                  <a:gd name="T49" fmla="*/ 31 h 236"/>
                  <a:gd name="T50" fmla="*/ 268 w 358"/>
                  <a:gd name="T51" fmla="*/ 31 h 236"/>
                  <a:gd name="T52" fmla="*/ 268 w 358"/>
                  <a:gd name="T53" fmla="*/ 26 h 236"/>
                  <a:gd name="T54" fmla="*/ 273 w 358"/>
                  <a:gd name="T55" fmla="*/ 17 h 236"/>
                  <a:gd name="T56" fmla="*/ 282 w 358"/>
                  <a:gd name="T57" fmla="*/ 7 h 236"/>
                  <a:gd name="T58" fmla="*/ 299 w 358"/>
                  <a:gd name="T59" fmla="*/ 2 h 236"/>
                  <a:gd name="T60" fmla="*/ 321 w 358"/>
                  <a:gd name="T61" fmla="*/ 2 h 236"/>
                  <a:gd name="T62" fmla="*/ 337 w 358"/>
                  <a:gd name="T63" fmla="*/ 7 h 236"/>
                  <a:gd name="T64" fmla="*/ 344 w 358"/>
                  <a:gd name="T65" fmla="*/ 17 h 236"/>
                  <a:gd name="T66" fmla="*/ 349 w 358"/>
                  <a:gd name="T67" fmla="*/ 26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00"/>
              <p:cNvSpPr>
                <a:spLocks/>
              </p:cNvSpPr>
              <p:nvPr/>
            </p:nvSpPr>
            <p:spPr bwMode="auto">
              <a:xfrm>
                <a:off x="3892" y="2910"/>
                <a:ext cx="272" cy="231"/>
              </a:xfrm>
              <a:custGeom>
                <a:avLst/>
                <a:gdLst>
                  <a:gd name="T0" fmla="*/ 272 w 272"/>
                  <a:gd name="T1" fmla="*/ 208 h 229"/>
                  <a:gd name="T2" fmla="*/ 272 w 272"/>
                  <a:gd name="T3" fmla="*/ 211 h 229"/>
                  <a:gd name="T4" fmla="*/ 267 w 272"/>
                  <a:gd name="T5" fmla="*/ 213 h 229"/>
                  <a:gd name="T6" fmla="*/ 260 w 272"/>
                  <a:gd name="T7" fmla="*/ 218 h 229"/>
                  <a:gd name="T8" fmla="*/ 250 w 272"/>
                  <a:gd name="T9" fmla="*/ 223 h 229"/>
                  <a:gd name="T10" fmla="*/ 238 w 272"/>
                  <a:gd name="T11" fmla="*/ 227 h 229"/>
                  <a:gd name="T12" fmla="*/ 226 w 272"/>
                  <a:gd name="T13" fmla="*/ 232 h 229"/>
                  <a:gd name="T14" fmla="*/ 212 w 272"/>
                  <a:gd name="T15" fmla="*/ 235 h 229"/>
                  <a:gd name="T16" fmla="*/ 195 w 272"/>
                  <a:gd name="T17" fmla="*/ 232 h 229"/>
                  <a:gd name="T18" fmla="*/ 181 w 272"/>
                  <a:gd name="T19" fmla="*/ 230 h 229"/>
                  <a:gd name="T20" fmla="*/ 164 w 272"/>
                  <a:gd name="T21" fmla="*/ 220 h 229"/>
                  <a:gd name="T22" fmla="*/ 152 w 272"/>
                  <a:gd name="T23" fmla="*/ 211 h 229"/>
                  <a:gd name="T24" fmla="*/ 141 w 272"/>
                  <a:gd name="T25" fmla="*/ 201 h 229"/>
                  <a:gd name="T26" fmla="*/ 133 w 272"/>
                  <a:gd name="T27" fmla="*/ 192 h 229"/>
                  <a:gd name="T28" fmla="*/ 129 w 272"/>
                  <a:gd name="T29" fmla="*/ 182 h 229"/>
                  <a:gd name="T30" fmla="*/ 124 w 272"/>
                  <a:gd name="T31" fmla="*/ 170 h 229"/>
                  <a:gd name="T32" fmla="*/ 124 w 272"/>
                  <a:gd name="T33" fmla="*/ 162 h 229"/>
                  <a:gd name="T34" fmla="*/ 121 w 272"/>
                  <a:gd name="T35" fmla="*/ 158 h 229"/>
                  <a:gd name="T36" fmla="*/ 121 w 272"/>
                  <a:gd name="T37" fmla="*/ 153 h 229"/>
                  <a:gd name="T38" fmla="*/ 124 w 272"/>
                  <a:gd name="T39" fmla="*/ 151 h 229"/>
                  <a:gd name="T40" fmla="*/ 124 w 272"/>
                  <a:gd name="T41" fmla="*/ 148 h 229"/>
                  <a:gd name="T42" fmla="*/ 121 w 272"/>
                  <a:gd name="T43" fmla="*/ 151 h 229"/>
                  <a:gd name="T44" fmla="*/ 119 w 272"/>
                  <a:gd name="T45" fmla="*/ 153 h 229"/>
                  <a:gd name="T46" fmla="*/ 114 w 272"/>
                  <a:gd name="T47" fmla="*/ 155 h 229"/>
                  <a:gd name="T48" fmla="*/ 110 w 272"/>
                  <a:gd name="T49" fmla="*/ 158 h 229"/>
                  <a:gd name="T50" fmla="*/ 102 w 272"/>
                  <a:gd name="T51" fmla="*/ 160 h 229"/>
                  <a:gd name="T52" fmla="*/ 93 w 272"/>
                  <a:gd name="T53" fmla="*/ 160 h 229"/>
                  <a:gd name="T54" fmla="*/ 83 w 272"/>
                  <a:gd name="T55" fmla="*/ 160 h 229"/>
                  <a:gd name="T56" fmla="*/ 76 w 272"/>
                  <a:gd name="T57" fmla="*/ 160 h 229"/>
                  <a:gd name="T58" fmla="*/ 67 w 272"/>
                  <a:gd name="T59" fmla="*/ 155 h 229"/>
                  <a:gd name="T60" fmla="*/ 55 w 272"/>
                  <a:gd name="T61" fmla="*/ 148 h 229"/>
                  <a:gd name="T62" fmla="*/ 48 w 272"/>
                  <a:gd name="T63" fmla="*/ 141 h 229"/>
                  <a:gd name="T64" fmla="*/ 43 w 272"/>
                  <a:gd name="T65" fmla="*/ 131 h 229"/>
                  <a:gd name="T66" fmla="*/ 38 w 272"/>
                  <a:gd name="T67" fmla="*/ 124 h 229"/>
                  <a:gd name="T68" fmla="*/ 38 w 272"/>
                  <a:gd name="T69" fmla="*/ 115 h 229"/>
                  <a:gd name="T70" fmla="*/ 38 w 272"/>
                  <a:gd name="T71" fmla="*/ 108 h 229"/>
                  <a:gd name="T72" fmla="*/ 38 w 272"/>
                  <a:gd name="T73" fmla="*/ 100 h 229"/>
                  <a:gd name="T74" fmla="*/ 40 w 272"/>
                  <a:gd name="T75" fmla="*/ 93 h 229"/>
                  <a:gd name="T76" fmla="*/ 40 w 272"/>
                  <a:gd name="T77" fmla="*/ 89 h 229"/>
                  <a:gd name="T78" fmla="*/ 43 w 272"/>
                  <a:gd name="T79" fmla="*/ 86 h 229"/>
                  <a:gd name="T80" fmla="*/ 43 w 272"/>
                  <a:gd name="T81" fmla="*/ 84 h 229"/>
                  <a:gd name="T82" fmla="*/ 43 w 272"/>
                  <a:gd name="T83" fmla="*/ 84 h 229"/>
                  <a:gd name="T84" fmla="*/ 38 w 272"/>
                  <a:gd name="T85" fmla="*/ 81 h 229"/>
                  <a:gd name="T86" fmla="*/ 33 w 272"/>
                  <a:gd name="T87" fmla="*/ 79 h 229"/>
                  <a:gd name="T88" fmla="*/ 29 w 272"/>
                  <a:gd name="T89" fmla="*/ 74 h 229"/>
                  <a:gd name="T90" fmla="*/ 21 w 272"/>
                  <a:gd name="T91" fmla="*/ 67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01"/>
              <p:cNvSpPr>
                <a:spLocks/>
              </p:cNvSpPr>
              <p:nvPr/>
            </p:nvSpPr>
            <p:spPr bwMode="auto">
              <a:xfrm>
                <a:off x="4167" y="2910"/>
                <a:ext cx="352" cy="238"/>
              </a:xfrm>
              <a:custGeom>
                <a:avLst/>
                <a:gdLst>
                  <a:gd name="T0" fmla="*/ 346 w 355"/>
                  <a:gd name="T1" fmla="*/ 16 h 236"/>
                  <a:gd name="T2" fmla="*/ 339 w 355"/>
                  <a:gd name="T3" fmla="*/ 45 h 236"/>
                  <a:gd name="T4" fmla="*/ 325 w 355"/>
                  <a:gd name="T5" fmla="*/ 67 h 236"/>
                  <a:gd name="T6" fmla="*/ 313 w 355"/>
                  <a:gd name="T7" fmla="*/ 79 h 236"/>
                  <a:gd name="T8" fmla="*/ 306 w 355"/>
                  <a:gd name="T9" fmla="*/ 84 h 236"/>
                  <a:gd name="T10" fmla="*/ 306 w 355"/>
                  <a:gd name="T11" fmla="*/ 86 h 236"/>
                  <a:gd name="T12" fmla="*/ 308 w 355"/>
                  <a:gd name="T13" fmla="*/ 93 h 236"/>
                  <a:gd name="T14" fmla="*/ 311 w 355"/>
                  <a:gd name="T15" fmla="*/ 108 h 236"/>
                  <a:gd name="T16" fmla="*/ 308 w 355"/>
                  <a:gd name="T17" fmla="*/ 124 h 236"/>
                  <a:gd name="T18" fmla="*/ 301 w 355"/>
                  <a:gd name="T19" fmla="*/ 141 h 236"/>
                  <a:gd name="T20" fmla="*/ 285 w 355"/>
                  <a:gd name="T21" fmla="*/ 155 h 236"/>
                  <a:gd name="T22" fmla="*/ 266 w 355"/>
                  <a:gd name="T23" fmla="*/ 162 h 236"/>
                  <a:gd name="T24" fmla="*/ 249 w 355"/>
                  <a:gd name="T25" fmla="*/ 160 h 236"/>
                  <a:gd name="T26" fmla="*/ 235 w 355"/>
                  <a:gd name="T27" fmla="*/ 155 h 236"/>
                  <a:gd name="T28" fmla="*/ 228 w 355"/>
                  <a:gd name="T29" fmla="*/ 151 h 236"/>
                  <a:gd name="T30" fmla="*/ 228 w 355"/>
                  <a:gd name="T31" fmla="*/ 151 h 236"/>
                  <a:gd name="T32" fmla="*/ 228 w 355"/>
                  <a:gd name="T33" fmla="*/ 158 h 236"/>
                  <a:gd name="T34" fmla="*/ 225 w 355"/>
                  <a:gd name="T35" fmla="*/ 172 h 236"/>
                  <a:gd name="T36" fmla="*/ 218 w 355"/>
                  <a:gd name="T37" fmla="*/ 192 h 236"/>
                  <a:gd name="T38" fmla="*/ 199 w 355"/>
                  <a:gd name="T39" fmla="*/ 211 h 236"/>
                  <a:gd name="T40" fmla="*/ 174 w 355"/>
                  <a:gd name="T41" fmla="*/ 230 h 236"/>
                  <a:gd name="T42" fmla="*/ 143 w 355"/>
                  <a:gd name="T43" fmla="*/ 235 h 236"/>
                  <a:gd name="T44" fmla="*/ 114 w 355"/>
                  <a:gd name="T45" fmla="*/ 230 h 236"/>
                  <a:gd name="T46" fmla="*/ 95 w 355"/>
                  <a:gd name="T47" fmla="*/ 220 h 236"/>
                  <a:gd name="T48" fmla="*/ 83 w 355"/>
                  <a:gd name="T49" fmla="*/ 211 h 236"/>
                  <a:gd name="T50" fmla="*/ 81 w 355"/>
                  <a:gd name="T51" fmla="*/ 211 h 236"/>
                  <a:gd name="T52" fmla="*/ 78 w 355"/>
                  <a:gd name="T53" fmla="*/ 218 h 236"/>
                  <a:gd name="T54" fmla="*/ 73 w 355"/>
                  <a:gd name="T55" fmla="*/ 225 h 236"/>
                  <a:gd name="T56" fmla="*/ 66 w 355"/>
                  <a:gd name="T57" fmla="*/ 235 h 236"/>
                  <a:gd name="T58" fmla="*/ 53 w 355"/>
                  <a:gd name="T59" fmla="*/ 242 h 236"/>
                  <a:gd name="T60" fmla="*/ 31 w 355"/>
                  <a:gd name="T61" fmla="*/ 242 h 236"/>
                  <a:gd name="T62" fmla="*/ 14 w 355"/>
                  <a:gd name="T63" fmla="*/ 235 h 236"/>
                  <a:gd name="T64" fmla="*/ 5 w 355"/>
                  <a:gd name="T65" fmla="*/ 225 h 236"/>
                  <a:gd name="T66" fmla="*/ 0 w 355"/>
                  <a:gd name="T67" fmla="*/ 218 h 236"/>
                  <a:gd name="T68" fmla="*/ 0 w 355"/>
                  <a:gd name="T69" fmla="*/ 21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4 w 274"/>
                  <a:gd name="T27" fmla="*/ 43 h 228"/>
                  <a:gd name="T28" fmla="*/ 149 w 274"/>
                  <a:gd name="T29" fmla="*/ 52 h 228"/>
                  <a:gd name="T30" fmla="*/ 151 w 274"/>
                  <a:gd name="T31" fmla="*/ 59 h 228"/>
                  <a:gd name="T32" fmla="*/ 154 w 274"/>
                  <a:gd name="T33" fmla="*/ 66 h 228"/>
                  <a:gd name="T34" fmla="*/ 154 w 274"/>
                  <a:gd name="T35" fmla="*/ 71 h 228"/>
                  <a:gd name="T36" fmla="*/ 154 w 274"/>
                  <a:gd name="T37" fmla="*/ 76 h 228"/>
                  <a:gd name="T38" fmla="*/ 154 w 274"/>
                  <a:gd name="T39" fmla="*/ 78 h 228"/>
                  <a:gd name="T40" fmla="*/ 154 w 274"/>
                  <a:gd name="T41" fmla="*/ 81 h 228"/>
                  <a:gd name="T42" fmla="*/ 154 w 274"/>
                  <a:gd name="T43" fmla="*/ 81 h 228"/>
                  <a:gd name="T44" fmla="*/ 158 w 274"/>
                  <a:gd name="T45" fmla="*/ 78 h 228"/>
                  <a:gd name="T46" fmla="*/ 163 w 274"/>
                  <a:gd name="T47" fmla="*/ 76 h 228"/>
                  <a:gd name="T48" fmla="*/ 168 w 274"/>
                  <a:gd name="T49" fmla="*/ 74 h 228"/>
                  <a:gd name="T50" fmla="*/ 175 w 274"/>
                  <a:gd name="T51" fmla="*/ 71 h 228"/>
                  <a:gd name="T52" fmla="*/ 185 w 274"/>
                  <a:gd name="T53" fmla="*/ 69 h 228"/>
                  <a:gd name="T54" fmla="*/ 192 w 274"/>
                  <a:gd name="T55" fmla="*/ 69 h 228"/>
                  <a:gd name="T56" fmla="*/ 201 w 274"/>
                  <a:gd name="T57" fmla="*/ 71 h 228"/>
                  <a:gd name="T58" fmla="*/ 211 w 274"/>
                  <a:gd name="T59" fmla="*/ 74 h 228"/>
                  <a:gd name="T60" fmla="*/ 220 w 274"/>
                  <a:gd name="T61" fmla="*/ 81 h 228"/>
                  <a:gd name="T62" fmla="*/ 230 w 274"/>
                  <a:gd name="T63" fmla="*/ 88 h 228"/>
                  <a:gd name="T64" fmla="*/ 235 w 274"/>
                  <a:gd name="T65" fmla="*/ 97 h 228"/>
                  <a:gd name="T66" fmla="*/ 237 w 274"/>
                  <a:gd name="T67" fmla="*/ 107 h 228"/>
                  <a:gd name="T68" fmla="*/ 239 w 274"/>
                  <a:gd name="T69" fmla="*/ 114 h 228"/>
                  <a:gd name="T70" fmla="*/ 239 w 274"/>
                  <a:gd name="T71" fmla="*/ 124 h 228"/>
                  <a:gd name="T72" fmla="*/ 239 w 274"/>
                  <a:gd name="T73" fmla="*/ 131 h 228"/>
                  <a:gd name="T74" fmla="*/ 237 w 274"/>
                  <a:gd name="T75" fmla="*/ 135 h 228"/>
                  <a:gd name="T76" fmla="*/ 235 w 274"/>
                  <a:gd name="T77" fmla="*/ 140 h 228"/>
                  <a:gd name="T78" fmla="*/ 235 w 274"/>
                  <a:gd name="T79" fmla="*/ 145 h 228"/>
                  <a:gd name="T80" fmla="*/ 235 w 274"/>
                  <a:gd name="T81" fmla="*/ 145 h 228"/>
                  <a:gd name="T82" fmla="*/ 235 w 274"/>
                  <a:gd name="T83" fmla="*/ 145 h 228"/>
                  <a:gd name="T84" fmla="*/ 239 w 274"/>
                  <a:gd name="T85" fmla="*/ 147 h 228"/>
                  <a:gd name="T86" fmla="*/ 244 w 274"/>
                  <a:gd name="T87" fmla="*/ 152 h 228"/>
                  <a:gd name="T88" fmla="*/ 249 w 274"/>
                  <a:gd name="T89" fmla="*/ 157 h 228"/>
                  <a:gd name="T90" fmla="*/ 256 w 274"/>
                  <a:gd name="T91" fmla="*/ 164 h 228"/>
                  <a:gd name="T92" fmla="*/ 261 w 274"/>
                  <a:gd name="T93" fmla="*/ 171 h 228"/>
                  <a:gd name="T94" fmla="*/ 268 w 274"/>
                  <a:gd name="T95" fmla="*/ 183 h 228"/>
                  <a:gd name="T96" fmla="*/ 273 w 274"/>
                  <a:gd name="T97" fmla="*/ 195 h 228"/>
                  <a:gd name="T98" fmla="*/ 275 w 274"/>
                  <a:gd name="T99" fmla="*/ 209 h 228"/>
                  <a:gd name="T100" fmla="*/ 277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04"/>
              <p:cNvSpPr>
                <a:spLocks/>
              </p:cNvSpPr>
              <p:nvPr/>
            </p:nvSpPr>
            <p:spPr bwMode="auto">
              <a:xfrm>
                <a:off x="4409" y="3428"/>
                <a:ext cx="356" cy="234"/>
              </a:xfrm>
              <a:custGeom>
                <a:avLst/>
                <a:gdLst>
                  <a:gd name="T0" fmla="*/ 2 w 357"/>
                  <a:gd name="T1" fmla="*/ 213 h 236"/>
                  <a:gd name="T2" fmla="*/ 9 w 357"/>
                  <a:gd name="T3" fmla="*/ 185 h 236"/>
                  <a:gd name="T4" fmla="*/ 21 w 357"/>
                  <a:gd name="T5" fmla="*/ 169 h 236"/>
                  <a:gd name="T6" fmla="*/ 33 w 357"/>
                  <a:gd name="T7" fmla="*/ 157 h 236"/>
                  <a:gd name="T8" fmla="*/ 43 w 357"/>
                  <a:gd name="T9" fmla="*/ 152 h 236"/>
                  <a:gd name="T10" fmla="*/ 43 w 357"/>
                  <a:gd name="T11" fmla="*/ 150 h 236"/>
                  <a:gd name="T12" fmla="*/ 40 w 357"/>
                  <a:gd name="T13" fmla="*/ 142 h 236"/>
                  <a:gd name="T14" fmla="*/ 38 w 357"/>
                  <a:gd name="T15" fmla="*/ 128 h 236"/>
                  <a:gd name="T16" fmla="*/ 40 w 357"/>
                  <a:gd name="T17" fmla="*/ 111 h 236"/>
                  <a:gd name="T18" fmla="*/ 47 w 357"/>
                  <a:gd name="T19" fmla="*/ 95 h 236"/>
                  <a:gd name="T20" fmla="*/ 66 w 357"/>
                  <a:gd name="T21" fmla="*/ 81 h 236"/>
                  <a:gd name="T22" fmla="*/ 85 w 357"/>
                  <a:gd name="T23" fmla="*/ 76 h 236"/>
                  <a:gd name="T24" fmla="*/ 102 w 357"/>
                  <a:gd name="T25" fmla="*/ 76 h 236"/>
                  <a:gd name="T26" fmla="*/ 114 w 357"/>
                  <a:gd name="T27" fmla="*/ 81 h 236"/>
                  <a:gd name="T28" fmla="*/ 124 w 357"/>
                  <a:gd name="T29" fmla="*/ 85 h 236"/>
                  <a:gd name="T30" fmla="*/ 124 w 357"/>
                  <a:gd name="T31" fmla="*/ 85 h 236"/>
                  <a:gd name="T32" fmla="*/ 124 w 357"/>
                  <a:gd name="T33" fmla="*/ 78 h 236"/>
                  <a:gd name="T34" fmla="*/ 126 w 357"/>
                  <a:gd name="T35" fmla="*/ 66 h 236"/>
                  <a:gd name="T36" fmla="*/ 133 w 357"/>
                  <a:gd name="T37" fmla="*/ 50 h 236"/>
                  <a:gd name="T38" fmla="*/ 152 w 357"/>
                  <a:gd name="T39" fmla="*/ 31 h 236"/>
                  <a:gd name="T40" fmla="*/ 178 w 357"/>
                  <a:gd name="T41" fmla="*/ 12 h 236"/>
                  <a:gd name="T42" fmla="*/ 209 w 357"/>
                  <a:gd name="T43" fmla="*/ 7 h 236"/>
                  <a:gd name="T44" fmla="*/ 235 w 357"/>
                  <a:gd name="T45" fmla="*/ 14 h 236"/>
                  <a:gd name="T46" fmla="*/ 257 w 357"/>
                  <a:gd name="T47" fmla="*/ 24 h 236"/>
                  <a:gd name="T48" fmla="*/ 268 w 357"/>
                  <a:gd name="T49" fmla="*/ 31 h 236"/>
                  <a:gd name="T50" fmla="*/ 271 w 357"/>
                  <a:gd name="T51" fmla="*/ 31 h 236"/>
                  <a:gd name="T52" fmla="*/ 271 w 357"/>
                  <a:gd name="T53" fmla="*/ 26 h 236"/>
                  <a:gd name="T54" fmla="*/ 276 w 357"/>
                  <a:gd name="T55" fmla="*/ 17 h 236"/>
                  <a:gd name="T56" fmla="*/ 285 w 357"/>
                  <a:gd name="T57" fmla="*/ 7 h 236"/>
                  <a:gd name="T58" fmla="*/ 302 w 357"/>
                  <a:gd name="T59" fmla="*/ 2 h 236"/>
                  <a:gd name="T60" fmla="*/ 323 w 357"/>
                  <a:gd name="T61" fmla="*/ 2 h 236"/>
                  <a:gd name="T62" fmla="*/ 340 w 357"/>
                  <a:gd name="T63" fmla="*/ 7 h 236"/>
                  <a:gd name="T64" fmla="*/ 350 w 357"/>
                  <a:gd name="T65" fmla="*/ 17 h 236"/>
                  <a:gd name="T66" fmla="*/ 354 w 357"/>
                  <a:gd name="T67" fmla="*/ 26 h 236"/>
                  <a:gd name="T68" fmla="*/ 354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05"/>
              <p:cNvSpPr>
                <a:spLocks/>
              </p:cNvSpPr>
              <p:nvPr/>
            </p:nvSpPr>
            <p:spPr bwMode="auto">
              <a:xfrm>
                <a:off x="4409" y="3659"/>
                <a:ext cx="275" cy="228"/>
              </a:xfrm>
              <a:custGeom>
                <a:avLst/>
                <a:gdLst>
                  <a:gd name="T0" fmla="*/ 277 w 274"/>
                  <a:gd name="T1" fmla="*/ 202 h 229"/>
                  <a:gd name="T2" fmla="*/ 274 w 274"/>
                  <a:gd name="T3" fmla="*/ 205 h 229"/>
                  <a:gd name="T4" fmla="*/ 270 w 274"/>
                  <a:gd name="T5" fmla="*/ 207 h 229"/>
                  <a:gd name="T6" fmla="*/ 263 w 274"/>
                  <a:gd name="T7" fmla="*/ 212 h 229"/>
                  <a:gd name="T8" fmla="*/ 253 w 274"/>
                  <a:gd name="T9" fmla="*/ 217 h 229"/>
                  <a:gd name="T10" fmla="*/ 241 w 274"/>
                  <a:gd name="T11" fmla="*/ 221 h 229"/>
                  <a:gd name="T12" fmla="*/ 229 w 274"/>
                  <a:gd name="T13" fmla="*/ 226 h 229"/>
                  <a:gd name="T14" fmla="*/ 215 w 274"/>
                  <a:gd name="T15" fmla="*/ 226 h 229"/>
                  <a:gd name="T16" fmla="*/ 201 w 274"/>
                  <a:gd name="T17" fmla="*/ 226 h 229"/>
                  <a:gd name="T18" fmla="*/ 184 w 274"/>
                  <a:gd name="T19" fmla="*/ 221 h 229"/>
                  <a:gd name="T20" fmla="*/ 170 w 274"/>
                  <a:gd name="T21" fmla="*/ 214 h 229"/>
                  <a:gd name="T22" fmla="*/ 155 w 274"/>
                  <a:gd name="T23" fmla="*/ 205 h 229"/>
                  <a:gd name="T24" fmla="*/ 143 w 274"/>
                  <a:gd name="T25" fmla="*/ 193 h 229"/>
                  <a:gd name="T26" fmla="*/ 133 w 274"/>
                  <a:gd name="T27" fmla="*/ 183 h 229"/>
                  <a:gd name="T28" fmla="*/ 128 w 274"/>
                  <a:gd name="T29" fmla="*/ 176 h 229"/>
                  <a:gd name="T30" fmla="*/ 126 w 274"/>
                  <a:gd name="T31" fmla="*/ 167 h 229"/>
                  <a:gd name="T32" fmla="*/ 124 w 274"/>
                  <a:gd name="T33" fmla="*/ 159 h 229"/>
                  <a:gd name="T34" fmla="*/ 124 w 274"/>
                  <a:gd name="T35" fmla="*/ 155 h 229"/>
                  <a:gd name="T36" fmla="*/ 124 w 274"/>
                  <a:gd name="T37" fmla="*/ 150 h 229"/>
                  <a:gd name="T38" fmla="*/ 124 w 274"/>
                  <a:gd name="T39" fmla="*/ 148 h 229"/>
                  <a:gd name="T40" fmla="*/ 124 w 274"/>
                  <a:gd name="T41" fmla="*/ 145 h 229"/>
                  <a:gd name="T42" fmla="*/ 124 w 274"/>
                  <a:gd name="T43" fmla="*/ 145 h 229"/>
                  <a:gd name="T44" fmla="*/ 119 w 274"/>
                  <a:gd name="T45" fmla="*/ 148 h 229"/>
                  <a:gd name="T46" fmla="*/ 114 w 274"/>
                  <a:gd name="T47" fmla="*/ 150 h 229"/>
                  <a:gd name="T48" fmla="*/ 109 w 274"/>
                  <a:gd name="T49" fmla="*/ 152 h 229"/>
                  <a:gd name="T50" fmla="*/ 102 w 274"/>
                  <a:gd name="T51" fmla="*/ 155 h 229"/>
                  <a:gd name="T52" fmla="*/ 93 w 274"/>
                  <a:gd name="T53" fmla="*/ 157 h 229"/>
                  <a:gd name="T54" fmla="*/ 85 w 274"/>
                  <a:gd name="T55" fmla="*/ 157 h 229"/>
                  <a:gd name="T56" fmla="*/ 76 w 274"/>
                  <a:gd name="T57" fmla="*/ 155 h 229"/>
                  <a:gd name="T58" fmla="*/ 66 w 274"/>
                  <a:gd name="T59" fmla="*/ 152 h 229"/>
                  <a:gd name="T60" fmla="*/ 57 w 274"/>
                  <a:gd name="T61" fmla="*/ 145 h 229"/>
                  <a:gd name="T62" fmla="*/ 47 w 274"/>
                  <a:gd name="T63" fmla="*/ 138 h 229"/>
                  <a:gd name="T64" fmla="*/ 43 w 274"/>
                  <a:gd name="T65" fmla="*/ 128 h 229"/>
                  <a:gd name="T66" fmla="*/ 40 w 274"/>
                  <a:gd name="T67" fmla="*/ 119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06"/>
              <p:cNvSpPr>
                <a:spLocks/>
              </p:cNvSpPr>
              <p:nvPr/>
            </p:nvSpPr>
            <p:spPr bwMode="auto">
              <a:xfrm>
                <a:off x="4685" y="3659"/>
                <a:ext cx="352" cy="238"/>
              </a:xfrm>
              <a:custGeom>
                <a:avLst/>
                <a:gdLst>
                  <a:gd name="T0" fmla="*/ 346 w 355"/>
                  <a:gd name="T1" fmla="*/ 19 h 239"/>
                  <a:gd name="T2" fmla="*/ 339 w 355"/>
                  <a:gd name="T3" fmla="*/ 48 h 239"/>
                  <a:gd name="T4" fmla="*/ 327 w 355"/>
                  <a:gd name="T5" fmla="*/ 67 h 239"/>
                  <a:gd name="T6" fmla="*/ 315 w 355"/>
                  <a:gd name="T7" fmla="*/ 79 h 239"/>
                  <a:gd name="T8" fmla="*/ 306 w 355"/>
                  <a:gd name="T9" fmla="*/ 84 h 239"/>
                  <a:gd name="T10" fmla="*/ 306 w 355"/>
                  <a:gd name="T11" fmla="*/ 86 h 239"/>
                  <a:gd name="T12" fmla="*/ 308 w 355"/>
                  <a:gd name="T13" fmla="*/ 93 h 239"/>
                  <a:gd name="T14" fmla="*/ 310 w 355"/>
                  <a:gd name="T15" fmla="*/ 108 h 239"/>
                  <a:gd name="T16" fmla="*/ 308 w 355"/>
                  <a:gd name="T17" fmla="*/ 121 h 239"/>
                  <a:gd name="T18" fmla="*/ 301 w 355"/>
                  <a:gd name="T19" fmla="*/ 138 h 239"/>
                  <a:gd name="T20" fmla="*/ 285 w 355"/>
                  <a:gd name="T21" fmla="*/ 152 h 239"/>
                  <a:gd name="T22" fmla="*/ 266 w 355"/>
                  <a:gd name="T23" fmla="*/ 157 h 239"/>
                  <a:gd name="T24" fmla="*/ 249 w 355"/>
                  <a:gd name="T25" fmla="*/ 157 h 239"/>
                  <a:gd name="T26" fmla="*/ 237 w 355"/>
                  <a:gd name="T27" fmla="*/ 152 h 239"/>
                  <a:gd name="T28" fmla="*/ 228 w 355"/>
                  <a:gd name="T29" fmla="*/ 148 h 239"/>
                  <a:gd name="T30" fmla="*/ 228 w 355"/>
                  <a:gd name="T31" fmla="*/ 148 h 239"/>
                  <a:gd name="T32" fmla="*/ 228 w 355"/>
                  <a:gd name="T33" fmla="*/ 155 h 239"/>
                  <a:gd name="T34" fmla="*/ 225 w 355"/>
                  <a:gd name="T35" fmla="*/ 167 h 239"/>
                  <a:gd name="T36" fmla="*/ 218 w 355"/>
                  <a:gd name="T37" fmla="*/ 186 h 239"/>
                  <a:gd name="T38" fmla="*/ 199 w 355"/>
                  <a:gd name="T39" fmla="*/ 205 h 239"/>
                  <a:gd name="T40" fmla="*/ 173 w 355"/>
                  <a:gd name="T41" fmla="*/ 224 h 239"/>
                  <a:gd name="T42" fmla="*/ 142 w 355"/>
                  <a:gd name="T43" fmla="*/ 229 h 239"/>
                  <a:gd name="T44" fmla="*/ 116 w 355"/>
                  <a:gd name="T45" fmla="*/ 221 h 239"/>
                  <a:gd name="T46" fmla="*/ 95 w 355"/>
                  <a:gd name="T47" fmla="*/ 212 h 239"/>
                  <a:gd name="T48" fmla="*/ 83 w 355"/>
                  <a:gd name="T49" fmla="*/ 205 h 239"/>
                  <a:gd name="T50" fmla="*/ 80 w 355"/>
                  <a:gd name="T51" fmla="*/ 205 h 239"/>
                  <a:gd name="T52" fmla="*/ 80 w 355"/>
                  <a:gd name="T53" fmla="*/ 210 h 239"/>
                  <a:gd name="T54" fmla="*/ 76 w 355"/>
                  <a:gd name="T55" fmla="*/ 219 h 239"/>
                  <a:gd name="T56" fmla="*/ 66 w 355"/>
                  <a:gd name="T57" fmla="*/ 229 h 239"/>
                  <a:gd name="T58" fmla="*/ 52 w 355"/>
                  <a:gd name="T59" fmla="*/ 233 h 239"/>
                  <a:gd name="T60" fmla="*/ 31 w 355"/>
                  <a:gd name="T61" fmla="*/ 233 h 239"/>
                  <a:gd name="T62" fmla="*/ 14 w 355"/>
                  <a:gd name="T63" fmla="*/ 229 h 239"/>
                  <a:gd name="T64" fmla="*/ 5 w 355"/>
                  <a:gd name="T65" fmla="*/ 219 h 239"/>
                  <a:gd name="T66" fmla="*/ 0 w 355"/>
                  <a:gd name="T67" fmla="*/ 210 h 239"/>
                  <a:gd name="T68" fmla="*/ 0 w 355"/>
                  <a:gd name="T69" fmla="*/ 205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0 w 276"/>
                  <a:gd name="T27" fmla="*/ 43 h 229"/>
                  <a:gd name="T28" fmla="*/ 144 w 276"/>
                  <a:gd name="T29" fmla="*/ 52 h 229"/>
                  <a:gd name="T30" fmla="*/ 147 w 276"/>
                  <a:gd name="T31" fmla="*/ 60 h 229"/>
                  <a:gd name="T32" fmla="*/ 149 w 276"/>
                  <a:gd name="T33" fmla="*/ 67 h 229"/>
                  <a:gd name="T34" fmla="*/ 149 w 276"/>
                  <a:gd name="T35" fmla="*/ 74 h 229"/>
                  <a:gd name="T36" fmla="*/ 149 w 276"/>
                  <a:gd name="T37" fmla="*/ 79 h 229"/>
                  <a:gd name="T38" fmla="*/ 149 w 276"/>
                  <a:gd name="T39" fmla="*/ 81 h 229"/>
                  <a:gd name="T40" fmla="*/ 149 w 276"/>
                  <a:gd name="T41" fmla="*/ 81 h 229"/>
                  <a:gd name="T42" fmla="*/ 149 w 276"/>
                  <a:gd name="T43" fmla="*/ 81 h 229"/>
                  <a:gd name="T44" fmla="*/ 152 w 276"/>
                  <a:gd name="T45" fmla="*/ 79 h 229"/>
                  <a:gd name="T46" fmla="*/ 156 w 276"/>
                  <a:gd name="T47" fmla="*/ 76 h 229"/>
                  <a:gd name="T48" fmla="*/ 164 w 276"/>
                  <a:gd name="T49" fmla="*/ 74 h 229"/>
                  <a:gd name="T50" fmla="*/ 171 w 276"/>
                  <a:gd name="T51" fmla="*/ 72 h 229"/>
                  <a:gd name="T52" fmla="*/ 178 w 276"/>
                  <a:gd name="T53" fmla="*/ 69 h 229"/>
                  <a:gd name="T54" fmla="*/ 187 w 276"/>
                  <a:gd name="T55" fmla="*/ 69 h 229"/>
                  <a:gd name="T56" fmla="*/ 197 w 276"/>
                  <a:gd name="T57" fmla="*/ 72 h 229"/>
                  <a:gd name="T58" fmla="*/ 206 w 276"/>
                  <a:gd name="T59" fmla="*/ 74 h 229"/>
                  <a:gd name="T60" fmla="*/ 216 w 276"/>
                  <a:gd name="T61" fmla="*/ 81 h 229"/>
                  <a:gd name="T62" fmla="*/ 226 w 276"/>
                  <a:gd name="T63" fmla="*/ 91 h 229"/>
                  <a:gd name="T64" fmla="*/ 230 w 276"/>
                  <a:gd name="T65" fmla="*/ 98 h 229"/>
                  <a:gd name="T66" fmla="*/ 233 w 276"/>
                  <a:gd name="T67" fmla="*/ 107 h 229"/>
                  <a:gd name="T68" fmla="*/ 235 w 276"/>
                  <a:gd name="T69" fmla="*/ 114 h 229"/>
                  <a:gd name="T70" fmla="*/ 235 w 276"/>
                  <a:gd name="T71" fmla="*/ 121 h 229"/>
                  <a:gd name="T72" fmla="*/ 233 w 276"/>
                  <a:gd name="T73" fmla="*/ 128 h 229"/>
                  <a:gd name="T74" fmla="*/ 233 w 276"/>
                  <a:gd name="T75" fmla="*/ 135 h 229"/>
                  <a:gd name="T76" fmla="*/ 230 w 276"/>
                  <a:gd name="T77" fmla="*/ 140 h 229"/>
                  <a:gd name="T78" fmla="*/ 230 w 276"/>
                  <a:gd name="T79" fmla="*/ 142 h 229"/>
                  <a:gd name="T80" fmla="*/ 228 w 276"/>
                  <a:gd name="T81" fmla="*/ 142 h 229"/>
                  <a:gd name="T82" fmla="*/ 230 w 276"/>
                  <a:gd name="T83" fmla="*/ 145 h 229"/>
                  <a:gd name="T84" fmla="*/ 233 w 276"/>
                  <a:gd name="T85" fmla="*/ 145 h 229"/>
                  <a:gd name="T86" fmla="*/ 237 w 276"/>
                  <a:gd name="T87" fmla="*/ 150 h 229"/>
                  <a:gd name="T88" fmla="*/ 245 w 276"/>
                  <a:gd name="T89" fmla="*/ 154 h 229"/>
                  <a:gd name="T90" fmla="*/ 249 w 276"/>
                  <a:gd name="T91" fmla="*/ 161 h 229"/>
                  <a:gd name="T92" fmla="*/ 256 w 276"/>
                  <a:gd name="T93" fmla="*/ 171 h 229"/>
                  <a:gd name="T94" fmla="*/ 264 w 276"/>
                  <a:gd name="T95" fmla="*/ 181 h 229"/>
                  <a:gd name="T96" fmla="*/ 268 w 276"/>
                  <a:gd name="T97" fmla="*/ 192 h 229"/>
                  <a:gd name="T98" fmla="*/ 271 w 276"/>
                  <a:gd name="T99" fmla="*/ 209 h 229"/>
                  <a:gd name="T100" fmla="*/ 273 w 276"/>
                  <a:gd name="T101" fmla="*/ 226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09"/>
              <p:cNvSpPr>
                <a:spLocks/>
              </p:cNvSpPr>
              <p:nvPr/>
            </p:nvSpPr>
            <p:spPr bwMode="auto">
              <a:xfrm>
                <a:off x="3367" y="3431"/>
                <a:ext cx="356" cy="234"/>
              </a:xfrm>
              <a:custGeom>
                <a:avLst/>
                <a:gdLst>
                  <a:gd name="T0" fmla="*/ 3 w 358"/>
                  <a:gd name="T1" fmla="*/ 214 h 236"/>
                  <a:gd name="T2" fmla="*/ 10 w 358"/>
                  <a:gd name="T3" fmla="*/ 188 h 236"/>
                  <a:gd name="T4" fmla="*/ 22 w 358"/>
                  <a:gd name="T5" fmla="*/ 171 h 236"/>
                  <a:gd name="T6" fmla="*/ 34 w 358"/>
                  <a:gd name="T7" fmla="*/ 160 h 236"/>
                  <a:gd name="T8" fmla="*/ 43 w 358"/>
                  <a:gd name="T9" fmla="*/ 152 h 236"/>
                  <a:gd name="T10" fmla="*/ 43 w 358"/>
                  <a:gd name="T11" fmla="*/ 152 h 236"/>
                  <a:gd name="T12" fmla="*/ 41 w 358"/>
                  <a:gd name="T13" fmla="*/ 143 h 236"/>
                  <a:gd name="T14" fmla="*/ 39 w 358"/>
                  <a:gd name="T15" fmla="*/ 131 h 236"/>
                  <a:gd name="T16" fmla="*/ 39 w 358"/>
                  <a:gd name="T17" fmla="*/ 114 h 236"/>
                  <a:gd name="T18" fmla="*/ 48 w 358"/>
                  <a:gd name="T19" fmla="*/ 95 h 236"/>
                  <a:gd name="T20" fmla="*/ 65 w 358"/>
                  <a:gd name="T21" fmla="*/ 81 h 236"/>
                  <a:gd name="T22" fmla="*/ 84 w 358"/>
                  <a:gd name="T23" fmla="*/ 76 h 236"/>
                  <a:gd name="T24" fmla="*/ 100 w 358"/>
                  <a:gd name="T25" fmla="*/ 79 h 236"/>
                  <a:gd name="T26" fmla="*/ 112 w 358"/>
                  <a:gd name="T27" fmla="*/ 83 h 236"/>
                  <a:gd name="T28" fmla="*/ 119 w 358"/>
                  <a:gd name="T29" fmla="*/ 88 h 236"/>
                  <a:gd name="T30" fmla="*/ 121 w 358"/>
                  <a:gd name="T31" fmla="*/ 86 h 236"/>
                  <a:gd name="T32" fmla="*/ 119 w 358"/>
                  <a:gd name="T33" fmla="*/ 79 h 236"/>
                  <a:gd name="T34" fmla="*/ 121 w 358"/>
                  <a:gd name="T35" fmla="*/ 67 h 236"/>
                  <a:gd name="T36" fmla="*/ 131 w 358"/>
                  <a:gd name="T37" fmla="*/ 53 h 236"/>
                  <a:gd name="T38" fmla="*/ 150 w 358"/>
                  <a:gd name="T39" fmla="*/ 31 h 236"/>
                  <a:gd name="T40" fmla="*/ 179 w 358"/>
                  <a:gd name="T41" fmla="*/ 15 h 236"/>
                  <a:gd name="T42" fmla="*/ 210 w 358"/>
                  <a:gd name="T43" fmla="*/ 10 h 236"/>
                  <a:gd name="T44" fmla="*/ 236 w 358"/>
                  <a:gd name="T45" fmla="*/ 15 h 236"/>
                  <a:gd name="T46" fmla="*/ 257 w 358"/>
                  <a:gd name="T47" fmla="*/ 24 h 236"/>
                  <a:gd name="T48" fmla="*/ 267 w 358"/>
                  <a:gd name="T49" fmla="*/ 31 h 236"/>
                  <a:gd name="T50" fmla="*/ 269 w 358"/>
                  <a:gd name="T51" fmla="*/ 31 h 236"/>
                  <a:gd name="T52" fmla="*/ 269 w 358"/>
                  <a:gd name="T53" fmla="*/ 27 h 236"/>
                  <a:gd name="T54" fmla="*/ 273 w 358"/>
                  <a:gd name="T55" fmla="*/ 17 h 236"/>
                  <a:gd name="T56" fmla="*/ 283 w 358"/>
                  <a:gd name="T57" fmla="*/ 8 h 236"/>
                  <a:gd name="T58" fmla="*/ 300 w 358"/>
                  <a:gd name="T59" fmla="*/ 3 h 236"/>
                  <a:gd name="T60" fmla="*/ 321 w 358"/>
                  <a:gd name="T61" fmla="*/ 3 h 236"/>
                  <a:gd name="T62" fmla="*/ 338 w 358"/>
                  <a:gd name="T63" fmla="*/ 8 h 236"/>
                  <a:gd name="T64" fmla="*/ 345 w 358"/>
                  <a:gd name="T65" fmla="*/ 17 h 236"/>
                  <a:gd name="T66" fmla="*/ 350 w 358"/>
                  <a:gd name="T67" fmla="*/ 27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0"/>
              <p:cNvSpPr>
                <a:spLocks/>
              </p:cNvSpPr>
              <p:nvPr/>
            </p:nvSpPr>
            <p:spPr bwMode="auto">
              <a:xfrm>
                <a:off x="3367" y="3666"/>
                <a:ext cx="272" cy="228"/>
              </a:xfrm>
              <a:custGeom>
                <a:avLst/>
                <a:gdLst>
                  <a:gd name="T0" fmla="*/ 272 w 272"/>
                  <a:gd name="T1" fmla="*/ 200 h 229"/>
                  <a:gd name="T2" fmla="*/ 272 w 272"/>
                  <a:gd name="T3" fmla="*/ 202 h 229"/>
                  <a:gd name="T4" fmla="*/ 267 w 272"/>
                  <a:gd name="T5" fmla="*/ 205 h 229"/>
                  <a:gd name="T6" fmla="*/ 260 w 272"/>
                  <a:gd name="T7" fmla="*/ 209 h 229"/>
                  <a:gd name="T8" fmla="*/ 251 w 272"/>
                  <a:gd name="T9" fmla="*/ 214 h 229"/>
                  <a:gd name="T10" fmla="*/ 239 w 272"/>
                  <a:gd name="T11" fmla="*/ 219 h 229"/>
                  <a:gd name="T12" fmla="*/ 227 w 272"/>
                  <a:gd name="T13" fmla="*/ 224 h 229"/>
                  <a:gd name="T14" fmla="*/ 213 w 272"/>
                  <a:gd name="T15" fmla="*/ 226 h 229"/>
                  <a:gd name="T16" fmla="*/ 196 w 272"/>
                  <a:gd name="T17" fmla="*/ 224 h 229"/>
                  <a:gd name="T18" fmla="*/ 182 w 272"/>
                  <a:gd name="T19" fmla="*/ 221 h 229"/>
                  <a:gd name="T20" fmla="*/ 165 w 272"/>
                  <a:gd name="T21" fmla="*/ 212 h 229"/>
                  <a:gd name="T22" fmla="*/ 153 w 272"/>
                  <a:gd name="T23" fmla="*/ 202 h 229"/>
                  <a:gd name="T24" fmla="*/ 141 w 272"/>
                  <a:gd name="T25" fmla="*/ 193 h 229"/>
                  <a:gd name="T26" fmla="*/ 134 w 272"/>
                  <a:gd name="T27" fmla="*/ 183 h 229"/>
                  <a:gd name="T28" fmla="*/ 129 w 272"/>
                  <a:gd name="T29" fmla="*/ 174 h 229"/>
                  <a:gd name="T30" fmla="*/ 124 w 272"/>
                  <a:gd name="T31" fmla="*/ 164 h 229"/>
                  <a:gd name="T32" fmla="*/ 124 w 272"/>
                  <a:gd name="T33" fmla="*/ 157 h 229"/>
                  <a:gd name="T34" fmla="*/ 122 w 272"/>
                  <a:gd name="T35" fmla="*/ 152 h 229"/>
                  <a:gd name="T36" fmla="*/ 122 w 272"/>
                  <a:gd name="T37" fmla="*/ 147 h 229"/>
                  <a:gd name="T38" fmla="*/ 124 w 272"/>
                  <a:gd name="T39" fmla="*/ 145 h 229"/>
                  <a:gd name="T40" fmla="*/ 124 w 272"/>
                  <a:gd name="T41" fmla="*/ 143 h 229"/>
                  <a:gd name="T42" fmla="*/ 122 w 272"/>
                  <a:gd name="T43" fmla="*/ 145 h 229"/>
                  <a:gd name="T44" fmla="*/ 120 w 272"/>
                  <a:gd name="T45" fmla="*/ 147 h 229"/>
                  <a:gd name="T46" fmla="*/ 115 w 272"/>
                  <a:gd name="T47" fmla="*/ 150 h 229"/>
                  <a:gd name="T48" fmla="*/ 110 w 272"/>
                  <a:gd name="T49" fmla="*/ 152 h 229"/>
                  <a:gd name="T50" fmla="*/ 103 w 272"/>
                  <a:gd name="T51" fmla="*/ 154 h 229"/>
                  <a:gd name="T52" fmla="*/ 93 w 272"/>
                  <a:gd name="T53" fmla="*/ 154 h 229"/>
                  <a:gd name="T54" fmla="*/ 84 w 272"/>
                  <a:gd name="T55" fmla="*/ 154 h 229"/>
                  <a:gd name="T56" fmla="*/ 77 w 272"/>
                  <a:gd name="T57" fmla="*/ 154 h 229"/>
                  <a:gd name="T58" fmla="*/ 65 w 272"/>
                  <a:gd name="T59" fmla="*/ 150 h 229"/>
                  <a:gd name="T60" fmla="*/ 55 w 272"/>
                  <a:gd name="T61" fmla="*/ 143 h 229"/>
                  <a:gd name="T62" fmla="*/ 48 w 272"/>
                  <a:gd name="T63" fmla="*/ 135 h 229"/>
                  <a:gd name="T64" fmla="*/ 43 w 272"/>
                  <a:gd name="T65" fmla="*/ 126 h 229"/>
                  <a:gd name="T66" fmla="*/ 39 w 272"/>
                  <a:gd name="T67" fmla="*/ 119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1"/>
              <p:cNvSpPr>
                <a:spLocks/>
              </p:cNvSpPr>
              <p:nvPr/>
            </p:nvSpPr>
            <p:spPr bwMode="auto">
              <a:xfrm>
                <a:off x="3638" y="3666"/>
                <a:ext cx="360" cy="234"/>
              </a:xfrm>
              <a:custGeom>
                <a:avLst/>
                <a:gdLst>
                  <a:gd name="T0" fmla="*/ 3 w 360"/>
                  <a:gd name="T1" fmla="*/ 199 h 236"/>
                  <a:gd name="T2" fmla="*/ 3 w 360"/>
                  <a:gd name="T3" fmla="*/ 206 h 236"/>
                  <a:gd name="T4" fmla="*/ 7 w 360"/>
                  <a:gd name="T5" fmla="*/ 213 h 236"/>
                  <a:gd name="T6" fmla="*/ 17 w 360"/>
                  <a:gd name="T7" fmla="*/ 223 h 236"/>
                  <a:gd name="T8" fmla="*/ 34 w 360"/>
                  <a:gd name="T9" fmla="*/ 230 h 236"/>
                  <a:gd name="T10" fmla="*/ 55 w 360"/>
                  <a:gd name="T11" fmla="*/ 230 h 236"/>
                  <a:gd name="T12" fmla="*/ 72 w 360"/>
                  <a:gd name="T13" fmla="*/ 223 h 236"/>
                  <a:gd name="T14" fmla="*/ 79 w 360"/>
                  <a:gd name="T15" fmla="*/ 213 h 236"/>
                  <a:gd name="T16" fmla="*/ 84 w 360"/>
                  <a:gd name="T17" fmla="*/ 206 h 236"/>
                  <a:gd name="T18" fmla="*/ 86 w 360"/>
                  <a:gd name="T19" fmla="*/ 199 h 236"/>
                  <a:gd name="T20" fmla="*/ 88 w 360"/>
                  <a:gd name="T21" fmla="*/ 199 h 236"/>
                  <a:gd name="T22" fmla="*/ 100 w 360"/>
                  <a:gd name="T23" fmla="*/ 209 h 236"/>
                  <a:gd name="T24" fmla="*/ 119 w 360"/>
                  <a:gd name="T25" fmla="*/ 218 h 236"/>
                  <a:gd name="T26" fmla="*/ 148 w 360"/>
                  <a:gd name="T27" fmla="*/ 223 h 236"/>
                  <a:gd name="T28" fmla="*/ 179 w 360"/>
                  <a:gd name="T29" fmla="*/ 218 h 236"/>
                  <a:gd name="T30" fmla="*/ 208 w 360"/>
                  <a:gd name="T31" fmla="*/ 199 h 236"/>
                  <a:gd name="T32" fmla="*/ 227 w 360"/>
                  <a:gd name="T33" fmla="*/ 180 h 236"/>
                  <a:gd name="T34" fmla="*/ 234 w 360"/>
                  <a:gd name="T35" fmla="*/ 166 h 236"/>
                  <a:gd name="T36" fmla="*/ 236 w 360"/>
                  <a:gd name="T37" fmla="*/ 152 h 236"/>
                  <a:gd name="T38" fmla="*/ 236 w 360"/>
                  <a:gd name="T39" fmla="*/ 145 h 236"/>
                  <a:gd name="T40" fmla="*/ 236 w 360"/>
                  <a:gd name="T41" fmla="*/ 145 h 236"/>
                  <a:gd name="T42" fmla="*/ 243 w 360"/>
                  <a:gd name="T43" fmla="*/ 150 h 236"/>
                  <a:gd name="T44" fmla="*/ 258 w 360"/>
                  <a:gd name="T45" fmla="*/ 154 h 236"/>
                  <a:gd name="T46" fmla="*/ 274 w 360"/>
                  <a:gd name="T47" fmla="*/ 157 h 236"/>
                  <a:gd name="T48" fmla="*/ 293 w 360"/>
                  <a:gd name="T49" fmla="*/ 150 h 236"/>
                  <a:gd name="T50" fmla="*/ 313 w 360"/>
                  <a:gd name="T51" fmla="*/ 135 h 236"/>
                  <a:gd name="T52" fmla="*/ 320 w 360"/>
                  <a:gd name="T53" fmla="*/ 119 h 236"/>
                  <a:gd name="T54" fmla="*/ 322 w 360"/>
                  <a:gd name="T55" fmla="*/ 102 h 236"/>
                  <a:gd name="T56" fmla="*/ 320 w 360"/>
                  <a:gd name="T57" fmla="*/ 88 h 236"/>
                  <a:gd name="T58" fmla="*/ 317 w 360"/>
                  <a:gd name="T59" fmla="*/ 81 h 236"/>
                  <a:gd name="T60" fmla="*/ 317 w 360"/>
                  <a:gd name="T61" fmla="*/ 78 h 236"/>
                  <a:gd name="T62" fmla="*/ 324 w 360"/>
                  <a:gd name="T63" fmla="*/ 73 h 236"/>
                  <a:gd name="T64" fmla="*/ 336 w 360"/>
                  <a:gd name="T65" fmla="*/ 61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2"/>
            <p:cNvSpPr>
              <a:spLocks/>
            </p:cNvSpPr>
            <p:nvPr/>
          </p:nvSpPr>
          <p:spPr bwMode="auto">
            <a:xfrm>
              <a:off x="4347" y="4062"/>
              <a:ext cx="114" cy="115"/>
            </a:xfrm>
            <a:custGeom>
              <a:avLst/>
              <a:gdLst>
                <a:gd name="T0" fmla="*/ 109 w 115"/>
                <a:gd name="T1" fmla="*/ 112 h 115"/>
                <a:gd name="T2" fmla="*/ 112 w 115"/>
                <a:gd name="T3" fmla="*/ 0 h 115"/>
                <a:gd name="T4" fmla="*/ 0 w 115"/>
                <a:gd name="T5" fmla="*/ 0 h 115"/>
                <a:gd name="T6" fmla="*/ 0 w 115"/>
                <a:gd name="T7" fmla="*/ 115 h 115"/>
                <a:gd name="T8" fmla="*/ 112 w 115"/>
                <a:gd name="T9" fmla="*/ 115 h 115"/>
                <a:gd name="T10" fmla="*/ 112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
            <p:cNvSpPr>
              <a:spLocks/>
            </p:cNvSpPr>
            <p:nvPr/>
          </p:nvSpPr>
          <p:spPr bwMode="auto">
            <a:xfrm>
              <a:off x="4986" y="4062"/>
              <a:ext cx="110" cy="115"/>
            </a:xfrm>
            <a:custGeom>
              <a:avLst/>
              <a:gdLst>
                <a:gd name="T0" fmla="*/ 106 w 112"/>
                <a:gd name="T1" fmla="*/ 112 h 115"/>
                <a:gd name="T2" fmla="*/ 106 w 112"/>
                <a:gd name="T3" fmla="*/ 0 h 115"/>
                <a:gd name="T4" fmla="*/ 0 w 112"/>
                <a:gd name="T5" fmla="*/ 0 h 115"/>
                <a:gd name="T6" fmla="*/ 0 w 112"/>
                <a:gd name="T7" fmla="*/ 115 h 115"/>
                <a:gd name="T8" fmla="*/ 106 w 112"/>
                <a:gd name="T9" fmla="*/ 115 h 115"/>
                <a:gd name="T10" fmla="*/ 106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gd name="T0" fmla="*/ 116 w 113"/>
                <a:gd name="T1" fmla="*/ 103 h 115"/>
                <a:gd name="T2" fmla="*/ 116 w 113"/>
                <a:gd name="T3" fmla="*/ 0 h 115"/>
                <a:gd name="T4" fmla="*/ 0 w 113"/>
                <a:gd name="T5" fmla="*/ 0 h 115"/>
                <a:gd name="T6" fmla="*/ 0 w 113"/>
                <a:gd name="T7" fmla="*/ 106 h 115"/>
                <a:gd name="T8" fmla="*/ 116 w 113"/>
                <a:gd name="T9" fmla="*/ 106 h 115"/>
                <a:gd name="T10" fmla="*/ 116 w 113"/>
                <a:gd name="T11" fmla="*/ 106 h 115"/>
                <a:gd name="T12" fmla="*/ 116 w 113"/>
                <a:gd name="T13" fmla="*/ 10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9"/>
            <p:cNvSpPr>
              <a:spLocks/>
            </p:cNvSpPr>
            <p:nvPr/>
          </p:nvSpPr>
          <p:spPr bwMode="auto">
            <a:xfrm>
              <a:off x="3983" y="3263"/>
              <a:ext cx="114" cy="115"/>
            </a:xfrm>
            <a:custGeom>
              <a:avLst/>
              <a:gdLst>
                <a:gd name="T0" fmla="*/ 116 w 113"/>
                <a:gd name="T1" fmla="*/ 112 h 115"/>
                <a:gd name="T2" fmla="*/ 116 w 113"/>
                <a:gd name="T3" fmla="*/ 0 h 115"/>
                <a:gd name="T4" fmla="*/ 0 w 113"/>
                <a:gd name="T5" fmla="*/ 0 h 115"/>
                <a:gd name="T6" fmla="*/ 0 w 113"/>
                <a:gd name="T7" fmla="*/ 115 h 115"/>
                <a:gd name="T8" fmla="*/ 116 w 113"/>
                <a:gd name="T9" fmla="*/ 115 h 115"/>
                <a:gd name="T10" fmla="*/ 116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2"/>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1"/>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966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966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35"/>
          <p:cNvSpPr>
            <a:spLocks noGrp="1" noChangeArrowheads="1"/>
          </p:cNvSpPr>
          <p:nvPr>
            <p:ph type="dt" sz="half" idx="10"/>
          </p:nvPr>
        </p:nvSpPr>
        <p:spPr/>
        <p:txBody>
          <a:bodyPr/>
          <a:lstStyle>
            <a:lvl1pPr>
              <a:defRPr/>
            </a:lvl1pPr>
          </a:lstStyle>
          <a:p>
            <a:pPr>
              <a:defRPr/>
            </a:pPr>
            <a:r>
              <a:rPr lang="en-US" smtClean="0"/>
              <a:t>L -10; 12-3-04</a:t>
            </a:r>
            <a:endParaRPr lang="en-US"/>
          </a:p>
        </p:txBody>
      </p:sp>
      <p:sp>
        <p:nvSpPr>
          <p:cNvPr id="212" name="Rectangle 36"/>
          <p:cNvSpPr>
            <a:spLocks noGrp="1" noChangeArrowheads="1"/>
          </p:cNvSpPr>
          <p:nvPr>
            <p:ph type="ftr" sz="quarter" idx="11"/>
          </p:nvPr>
        </p:nvSpPr>
        <p:spPr/>
        <p:txBody>
          <a:bodyPr/>
          <a:lstStyle>
            <a:lvl1pPr>
              <a:defRPr/>
            </a:lvl1pPr>
          </a:lstStyle>
          <a:p>
            <a:r>
              <a:rPr lang="en-US" altLang="en-US"/>
              <a:t>© Srinivasan Seshan, 2004</a:t>
            </a:r>
          </a:p>
        </p:txBody>
      </p:sp>
      <p:sp>
        <p:nvSpPr>
          <p:cNvPr id="213" name="Rectangle 37"/>
          <p:cNvSpPr>
            <a:spLocks noGrp="1" noChangeArrowheads="1"/>
          </p:cNvSpPr>
          <p:nvPr>
            <p:ph type="sldNum" sz="quarter" idx="12"/>
          </p:nvPr>
        </p:nvSpPr>
        <p:spPr/>
        <p:txBody>
          <a:bodyPr/>
          <a:lstStyle>
            <a:lvl1pPr>
              <a:defRPr/>
            </a:lvl1pPr>
          </a:lstStyle>
          <a:p>
            <a:fld id="{E4AD683D-EEA2-9F45-A994-91C78FD6CBC3}" type="slidenum">
              <a:rPr lang="en-US" altLang="en-US"/>
              <a:pPr/>
              <a:t>‹#›</a:t>
            </a:fld>
            <a:endParaRPr lang="en-US" altLang="en-US"/>
          </a:p>
        </p:txBody>
      </p:sp>
    </p:spTree>
    <p:extLst>
      <p:ext uri="{BB962C8B-B14F-4D97-AF65-F5344CB8AC3E}">
        <p14:creationId xmlns:p14="http://schemas.microsoft.com/office/powerpoint/2010/main" val="3683790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99C77AF7-BCE3-C14D-98AD-4381CE079B05}" type="slidenum">
              <a:rPr lang="en-US" altLang="en-US"/>
              <a:pPr/>
              <a:t>‹#›</a:t>
            </a:fld>
            <a:endParaRPr lang="en-US" altLang="en-US"/>
          </a:p>
        </p:txBody>
      </p:sp>
    </p:spTree>
    <p:extLst>
      <p:ext uri="{BB962C8B-B14F-4D97-AF65-F5344CB8AC3E}">
        <p14:creationId xmlns:p14="http://schemas.microsoft.com/office/powerpoint/2010/main" val="13792441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A54B221C-834F-584F-907F-43497C18C7DB}" type="slidenum">
              <a:rPr lang="en-US" altLang="en-US"/>
              <a:pPr/>
              <a:t>‹#›</a:t>
            </a:fld>
            <a:endParaRPr lang="en-US" altLang="en-US"/>
          </a:p>
        </p:txBody>
      </p:sp>
    </p:spTree>
    <p:extLst>
      <p:ext uri="{BB962C8B-B14F-4D97-AF65-F5344CB8AC3E}">
        <p14:creationId xmlns:p14="http://schemas.microsoft.com/office/powerpoint/2010/main" val="10172038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7"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a:ln/>
        </p:spPr>
        <p:txBody>
          <a:bodyPr/>
          <a:lstStyle>
            <a:lvl1pPr>
              <a:defRPr/>
            </a:lvl1pPr>
          </a:lstStyle>
          <a:p>
            <a:fld id="{2B44A23C-22DA-E344-9887-333C811972DA}" type="slidenum">
              <a:rPr lang="en-US" altLang="en-US"/>
              <a:pPr/>
              <a:t>‹#›</a:t>
            </a:fld>
            <a:endParaRPr lang="en-US" altLang="en-US"/>
          </a:p>
        </p:txBody>
      </p:sp>
    </p:spTree>
    <p:extLst>
      <p:ext uri="{BB962C8B-B14F-4D97-AF65-F5344CB8AC3E}">
        <p14:creationId xmlns:p14="http://schemas.microsoft.com/office/powerpoint/2010/main" val="273562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7"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a:ln/>
        </p:spPr>
        <p:txBody>
          <a:bodyPr/>
          <a:lstStyle>
            <a:lvl1pPr>
              <a:defRPr/>
            </a:lvl1pPr>
          </a:lstStyle>
          <a:p>
            <a:fld id="{D75990B6-216F-1E41-9467-576AC935850C}" type="slidenum">
              <a:rPr lang="en-US" altLang="en-US"/>
              <a:pPr/>
              <a:t>‹#›</a:t>
            </a:fld>
            <a:endParaRPr lang="en-US" altLang="en-US"/>
          </a:p>
        </p:txBody>
      </p:sp>
    </p:spTree>
    <p:extLst>
      <p:ext uri="{BB962C8B-B14F-4D97-AF65-F5344CB8AC3E}">
        <p14:creationId xmlns:p14="http://schemas.microsoft.com/office/powerpoint/2010/main" val="2141697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6613" y="1600200"/>
            <a:ext cx="4038600" cy="4524375"/>
          </a:xfrm>
        </p:spPr>
        <p:txBody>
          <a:bodyPr/>
          <a:lstStyle/>
          <a:p>
            <a:pPr lvl="0"/>
            <a:endParaRPr lang="en-US" noProof="0"/>
          </a:p>
        </p:txBody>
      </p:sp>
      <p:sp>
        <p:nvSpPr>
          <p:cNvPr id="5" name="Date Placeholder 4"/>
          <p:cNvSpPr>
            <a:spLocks noGrp="1"/>
          </p:cNvSpPr>
          <p:nvPr>
            <p:ph type="dt" idx="10"/>
          </p:nvPr>
        </p:nvSpPr>
        <p:spPr>
          <a:xfrm>
            <a:off x="457200" y="6245225"/>
            <a:ext cx="2132013" cy="474663"/>
          </a:xfrm>
        </p:spPr>
        <p:txBody>
          <a:bodyPr/>
          <a:lstStyle>
            <a:lvl1pPr>
              <a:defRPr>
                <a:ea typeface="ＭＳ Ｐゴシック" charset="0"/>
                <a:cs typeface="ＭＳ Ｐゴシック" charset="0"/>
              </a:defRPr>
            </a:lvl1pPr>
          </a:lstStyle>
          <a:p>
            <a:pPr>
              <a:defRPr/>
            </a:pPr>
            <a:r>
              <a:rPr lang="en-US" smtClean="0"/>
              <a:t>L -10; 12-3-04</a:t>
            </a:r>
            <a:endParaRPr lang="en-GB"/>
          </a:p>
        </p:txBody>
      </p:sp>
      <p:sp>
        <p:nvSpPr>
          <p:cNvPr id="6" name="Footer Placeholder 5"/>
          <p:cNvSpPr>
            <a:spLocks noGrp="1"/>
          </p:cNvSpPr>
          <p:nvPr>
            <p:ph type="ftr" idx="11"/>
          </p:nvPr>
        </p:nvSpPr>
        <p:spPr>
          <a:xfrm>
            <a:off x="3124200" y="6245225"/>
            <a:ext cx="2894013" cy="474663"/>
          </a:xfrm>
        </p:spPr>
        <p:txBody>
          <a:bodyPr/>
          <a:lstStyle>
            <a:lvl1pPr>
              <a:defRPr/>
            </a:lvl1pPr>
          </a:lstStyle>
          <a:p>
            <a:r>
              <a:rPr lang="en-US" altLang="en-US"/>
              <a:t>© Srinivasan Seshan, 2004</a:t>
            </a:r>
            <a:endParaRPr lang="en-GB" altLang="en-US"/>
          </a:p>
        </p:txBody>
      </p:sp>
      <p:sp>
        <p:nvSpPr>
          <p:cNvPr id="7" name="Slide Number Placeholder 6"/>
          <p:cNvSpPr>
            <a:spLocks noGrp="1"/>
          </p:cNvSpPr>
          <p:nvPr>
            <p:ph type="sldNum" idx="12"/>
          </p:nvPr>
        </p:nvSpPr>
        <p:spPr>
          <a:xfrm>
            <a:off x="6553200" y="6245225"/>
            <a:ext cx="2132013" cy="474663"/>
          </a:xfrm>
        </p:spPr>
        <p:txBody>
          <a:bodyPr/>
          <a:lstStyle>
            <a:lvl1pPr>
              <a:defRPr/>
            </a:lvl1pPr>
          </a:lstStyle>
          <a:p>
            <a:fld id="{FF8495C7-6856-DD48-AF54-2908FE501D9D}" type="slidenum">
              <a:rPr lang="en-GB" altLang="en-US"/>
              <a:pPr/>
              <a:t>‹#›</a:t>
            </a:fld>
            <a:endParaRPr lang="en-GB" altLang="en-US"/>
          </a:p>
        </p:txBody>
      </p:sp>
    </p:spTree>
    <p:extLst>
      <p:ext uri="{BB962C8B-B14F-4D97-AF65-F5344CB8AC3E}">
        <p14:creationId xmlns:p14="http://schemas.microsoft.com/office/powerpoint/2010/main" val="1516919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r>
              <a:rPr lang="en-US" smtClean="0"/>
              <a:t>L -10; 12-3-04</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ea typeface="+mn-ea"/>
              </a:defRPr>
            </a:lvl1pPr>
          </a:lstStyle>
          <a:p>
            <a:pPr>
              <a:defRPr/>
            </a:pPr>
            <a:r>
              <a:rPr lang="en-US" smtClean="0"/>
              <a:t>© Srinivasan Seshan, 2004</a:t>
            </a:r>
            <a:endParaRPr lang="en-US"/>
          </a:p>
        </p:txBody>
      </p:sp>
      <p:sp>
        <p:nvSpPr>
          <p:cNvPr id="7" name="Slide Number Placeholder 6"/>
          <p:cNvSpPr>
            <a:spLocks noGrp="1"/>
          </p:cNvSpPr>
          <p:nvPr>
            <p:ph type="sldNum" sz="quarter" idx="12"/>
          </p:nvPr>
        </p:nvSpPr>
        <p:spPr>
          <a:xfrm>
            <a:off x="6553200" y="6400800"/>
            <a:ext cx="2133600" cy="304800"/>
          </a:xfrm>
        </p:spPr>
        <p:txBody>
          <a:bodyPr/>
          <a:lstStyle>
            <a:lvl1pPr>
              <a:defRPr/>
            </a:lvl1pPr>
          </a:lstStyle>
          <a:p>
            <a:fld id="{525EC66B-5A89-BD4B-A0BF-1358B21875AC}" type="slidenum">
              <a:rPr lang="en-US" altLang="en-US"/>
              <a:pPr/>
              <a:t>‹#›</a:t>
            </a:fld>
            <a:endParaRPr lang="en-US" altLang="en-US"/>
          </a:p>
        </p:txBody>
      </p:sp>
    </p:spTree>
    <p:extLst>
      <p:ext uri="{BB962C8B-B14F-4D97-AF65-F5344CB8AC3E}">
        <p14:creationId xmlns:p14="http://schemas.microsoft.com/office/powerpoint/2010/main" val="42428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r>
              <a:rPr/>
              <a:t>Title Text</a:t>
            </a:r>
          </a:p>
        </p:txBody>
      </p:sp>
      <p:sp>
        <p:nvSpPr>
          <p:cNvPr id="25" name="Shape 25"/>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26"/>
          <p:cNvSpPr>
            <a:spLocks noGrp="1"/>
          </p:cNvSpPr>
          <p:nvPr>
            <p:ph type="sldNum" sz="quarter" idx="10"/>
          </p:nvPr>
        </p:nvSpPr>
        <p:spPr/>
        <p:txBody>
          <a:bodyPr/>
          <a:lstStyle>
            <a:lvl1pPr>
              <a:defRPr>
                <a:latin typeface="Helvetica Light" charset="0"/>
              </a:defRPr>
            </a:lvl1pPr>
          </a:lstStyle>
          <a:p>
            <a:fld id="{27B13319-ED2B-8742-BAF7-B10EC734E580}" type="slidenum">
              <a:rPr lang="en-US" altLang="en-US"/>
              <a:pPr/>
              <a:t>‹#›</a:t>
            </a:fld>
            <a:endParaRPr lang="en-US" altLang="en-US"/>
          </a:p>
        </p:txBody>
      </p:sp>
    </p:spTree>
    <p:extLst>
      <p:ext uri="{BB962C8B-B14F-4D97-AF65-F5344CB8AC3E}">
        <p14:creationId xmlns:p14="http://schemas.microsoft.com/office/powerpoint/2010/main" val="13590608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rPr/>
              <a:t>Title Text</a:t>
            </a:r>
          </a:p>
        </p:txBody>
      </p:sp>
      <p:sp>
        <p:nvSpPr>
          <p:cNvPr id="3" name="Shape 22"/>
          <p:cNvSpPr>
            <a:spLocks noGrp="1"/>
          </p:cNvSpPr>
          <p:nvPr>
            <p:ph type="sldNum" sz="quarter" idx="10"/>
          </p:nvPr>
        </p:nvSpPr>
        <p:spPr/>
        <p:txBody>
          <a:bodyPr/>
          <a:lstStyle>
            <a:lvl1pPr>
              <a:defRPr>
                <a:latin typeface="Helvetica Light" charset="0"/>
              </a:defRPr>
            </a:lvl1pPr>
          </a:lstStyle>
          <a:p>
            <a:fld id="{A70DFD2E-48D8-764F-BB21-3339769EF8C7}" type="slidenum">
              <a:rPr lang="en-US" altLang="en-US"/>
              <a:pPr/>
              <a:t>‹#›</a:t>
            </a:fld>
            <a:endParaRPr lang="en-US" altLang="en-US"/>
          </a:p>
        </p:txBody>
      </p:sp>
    </p:spTree>
    <p:extLst>
      <p:ext uri="{BB962C8B-B14F-4D97-AF65-F5344CB8AC3E}">
        <p14:creationId xmlns:p14="http://schemas.microsoft.com/office/powerpoint/2010/main" val="10994851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892969" y="4723805"/>
            <a:ext cx="7358063" cy="1000125"/>
          </a:xfrm>
          <a:prstGeom prst="rect">
            <a:avLst/>
          </a:prstGeom>
        </p:spPr>
        <p:txBody>
          <a:bodyPr anchor="b"/>
          <a:lstStyle/>
          <a:p>
            <a:pPr lvl="0"/>
            <a:r>
              <a:rPr/>
              <a:t>Title Text</a:t>
            </a:r>
          </a:p>
        </p:txBody>
      </p:sp>
      <p:sp>
        <p:nvSpPr>
          <p:cNvPr id="11" name="Shape 11"/>
          <p:cNvSpPr>
            <a:spLocks noGrp="1"/>
          </p:cNvSpPr>
          <p:nvPr>
            <p:ph type="body"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12"/>
          <p:cNvSpPr>
            <a:spLocks noGrp="1"/>
          </p:cNvSpPr>
          <p:nvPr>
            <p:ph type="sldNum" sz="quarter" idx="10"/>
          </p:nvPr>
        </p:nvSpPr>
        <p:spPr>
          <a:xfrm>
            <a:off x="4438650" y="6500813"/>
            <a:ext cx="258763" cy="268287"/>
          </a:xfrm>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E59D16FB-2F06-5E4C-A321-A5748E9EE017}" type="slidenum">
              <a:rPr lang="en-US" altLang="en-US"/>
              <a:pPr/>
              <a:t>‹#›</a:t>
            </a:fld>
            <a:endParaRPr lang="en-US" altLang="en-US"/>
          </a:p>
        </p:txBody>
      </p:sp>
    </p:spTree>
    <p:extLst>
      <p:ext uri="{BB962C8B-B14F-4D97-AF65-F5344CB8AC3E}">
        <p14:creationId xmlns:p14="http://schemas.microsoft.com/office/powerpoint/2010/main" val="20983735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892969" y="2268141"/>
            <a:ext cx="7358063" cy="2321719"/>
          </a:xfrm>
          <a:prstGeom prst="rect">
            <a:avLst/>
          </a:prstGeom>
        </p:spPr>
        <p:txBody>
          <a:bodyPr/>
          <a:lstStyle/>
          <a:p>
            <a:pPr lvl="0"/>
            <a:r>
              <a:rPr/>
              <a:t>Title Text</a:t>
            </a:r>
          </a:p>
        </p:txBody>
      </p:sp>
      <p:sp>
        <p:nvSpPr>
          <p:cNvPr id="3" name="Shape 15"/>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473C15DA-EBC5-C947-81EA-D7312610E414}" type="slidenum">
              <a:rPr lang="en-US" altLang="en-US"/>
              <a:pPr/>
              <a:t>‹#›</a:t>
            </a:fld>
            <a:endParaRPr lang="en-US" altLang="en-US"/>
          </a:p>
        </p:txBody>
      </p:sp>
    </p:spTree>
    <p:extLst>
      <p:ext uri="{BB962C8B-B14F-4D97-AF65-F5344CB8AC3E}">
        <p14:creationId xmlns:p14="http://schemas.microsoft.com/office/powerpoint/2010/main" val="13882576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743A1372-D0BF-3B45-A603-8F136B8AD2A9}" type="slidenum">
              <a:rPr lang="en-US" altLang="en-US"/>
              <a:pPr/>
              <a:t>‹#›</a:t>
            </a:fld>
            <a:endParaRPr lang="en-US" altLang="en-US"/>
          </a:p>
        </p:txBody>
      </p:sp>
    </p:spTree>
    <p:extLst>
      <p:ext uri="{BB962C8B-B14F-4D97-AF65-F5344CB8AC3E}">
        <p14:creationId xmlns:p14="http://schemas.microsoft.com/office/powerpoint/2010/main" val="4150692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7" name="Shape 17"/>
          <p:cNvSpPr>
            <a:spLocks noGrp="1"/>
          </p:cNvSpPr>
          <p:nvPr>
            <p:ph type="title"/>
          </p:nvPr>
        </p:nvSpPr>
        <p:spPr>
          <a:xfrm>
            <a:off x="669726" y="446484"/>
            <a:ext cx="3750469" cy="2803922"/>
          </a:xfrm>
          <a:prstGeom prst="rect">
            <a:avLst/>
          </a:prstGeom>
        </p:spPr>
        <p:txBody>
          <a:bodyPr anchor="b"/>
          <a:lstStyle>
            <a:lvl1pPr>
              <a:defRPr cap="none"/>
            </a:lvl1pPr>
          </a:lstStyle>
          <a:p>
            <a:pPr lvl="0"/>
            <a:r>
              <a:rPr/>
              <a:t>Title Text</a:t>
            </a:r>
          </a:p>
        </p:txBody>
      </p:sp>
      <p:sp>
        <p:nvSpPr>
          <p:cNvPr id="18" name="Shape 18"/>
          <p:cNvSpPr>
            <a:spLocks noGrp="1"/>
          </p:cNvSpPr>
          <p:nvPr>
            <p:ph type="body" idx="1"/>
          </p:nvPr>
        </p:nvSpPr>
        <p:spPr>
          <a:xfrm>
            <a:off x="669726" y="3348633"/>
            <a:ext cx="3750469" cy="288428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19"/>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DDB93D64-C83D-6E4E-8FFA-0D4F6C6A4ED2}" type="slidenum">
              <a:rPr lang="en-US" altLang="en-US"/>
              <a:pPr/>
              <a:t>‹#›</a:t>
            </a:fld>
            <a:endParaRPr lang="en-US" altLang="en-US"/>
          </a:p>
        </p:txBody>
      </p:sp>
    </p:spTree>
    <p:extLst>
      <p:ext uri="{BB962C8B-B14F-4D97-AF65-F5344CB8AC3E}">
        <p14:creationId xmlns:p14="http://schemas.microsoft.com/office/powerpoint/2010/main" val="3574258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rPr/>
              <a:t>Title Text</a:t>
            </a:r>
          </a:p>
        </p:txBody>
      </p:sp>
      <p:sp>
        <p:nvSpPr>
          <p:cNvPr id="3" name="Shape 22"/>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70368DD8-D6BF-DF4F-B8F9-F3DFF9C622EE}" type="slidenum">
              <a:rPr lang="en-US" altLang="en-US"/>
              <a:pPr/>
              <a:t>‹#›</a:t>
            </a:fld>
            <a:endParaRPr lang="en-US" altLang="en-US"/>
          </a:p>
        </p:txBody>
      </p:sp>
    </p:spTree>
    <p:extLst>
      <p:ext uri="{BB962C8B-B14F-4D97-AF65-F5344CB8AC3E}">
        <p14:creationId xmlns:p14="http://schemas.microsoft.com/office/powerpoint/2010/main" val="157760454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r>
              <a:rPr/>
              <a:t>Title Text</a:t>
            </a:r>
          </a:p>
        </p:txBody>
      </p:sp>
      <p:sp>
        <p:nvSpPr>
          <p:cNvPr id="25" name="Shape 25"/>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26"/>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EBAE902C-01F3-0149-A4B4-E9DAFCCABE42}" type="slidenum">
              <a:rPr lang="en-US" altLang="en-US"/>
              <a:pPr/>
              <a:t>‹#›</a:t>
            </a:fld>
            <a:endParaRPr lang="en-US" altLang="en-US"/>
          </a:p>
        </p:txBody>
      </p:sp>
    </p:spTree>
    <p:extLst>
      <p:ext uri="{BB962C8B-B14F-4D97-AF65-F5344CB8AC3E}">
        <p14:creationId xmlns:p14="http://schemas.microsoft.com/office/powerpoint/2010/main" val="196651556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8" name="Shape 28"/>
          <p:cNvSpPr>
            <a:spLocks noGrp="1"/>
          </p:cNvSpPr>
          <p:nvPr>
            <p:ph type="title"/>
          </p:nvPr>
        </p:nvSpPr>
        <p:spPr>
          <a:xfrm>
            <a:off x="669727" y="276820"/>
            <a:ext cx="7804547" cy="1518047"/>
          </a:xfrm>
          <a:prstGeom prst="rect">
            <a:avLst/>
          </a:prstGeom>
        </p:spPr>
        <p:txBody>
          <a:bodyPr/>
          <a:lstStyle/>
          <a:p>
            <a:pPr lvl="0"/>
            <a:r>
              <a:rPr/>
              <a:t>Title Text</a:t>
            </a:r>
          </a:p>
        </p:txBody>
      </p:sp>
      <p:sp>
        <p:nvSpPr>
          <p:cNvPr id="29" name="Shape 29"/>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30"/>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542873DF-5165-C342-8A95-B063ABA2D343}" type="slidenum">
              <a:rPr lang="en-US" altLang="en-US"/>
              <a:pPr/>
              <a:t>‹#›</a:t>
            </a:fld>
            <a:endParaRPr lang="en-US" altLang="en-US"/>
          </a:p>
        </p:txBody>
      </p:sp>
    </p:spTree>
    <p:extLst>
      <p:ext uri="{BB962C8B-B14F-4D97-AF65-F5344CB8AC3E}">
        <p14:creationId xmlns:p14="http://schemas.microsoft.com/office/powerpoint/2010/main" val="145380723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2" name="Shape 32"/>
          <p:cNvSpPr>
            <a:spLocks noGrp="1"/>
          </p:cNvSpPr>
          <p:nvPr>
            <p:ph type="body" idx="1"/>
          </p:nvPr>
        </p:nvSpPr>
        <p:spPr>
          <a:xfrm>
            <a:off x="669727" y="892969"/>
            <a:ext cx="7804547" cy="5072063"/>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 name="Shape 33"/>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0359A872-CD8B-534E-A52C-D55DB841B33D}" type="slidenum">
              <a:rPr lang="en-US" altLang="en-US"/>
              <a:pPr/>
              <a:t>‹#›</a:t>
            </a:fld>
            <a:endParaRPr lang="en-US" altLang="en-US"/>
          </a:p>
        </p:txBody>
      </p:sp>
    </p:spTree>
    <p:extLst>
      <p:ext uri="{BB962C8B-B14F-4D97-AF65-F5344CB8AC3E}">
        <p14:creationId xmlns:p14="http://schemas.microsoft.com/office/powerpoint/2010/main" val="6933030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2" name="Shape 35"/>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7E990482-E48A-A74F-91BC-AA3620752030}" type="slidenum">
              <a:rPr lang="en-US" altLang="en-US"/>
              <a:pPr/>
              <a:t>‹#›</a:t>
            </a:fld>
            <a:endParaRPr lang="en-US" altLang="en-US"/>
          </a:p>
        </p:txBody>
      </p:sp>
    </p:spTree>
    <p:extLst>
      <p:ext uri="{BB962C8B-B14F-4D97-AF65-F5344CB8AC3E}">
        <p14:creationId xmlns:p14="http://schemas.microsoft.com/office/powerpoint/2010/main" val="129833307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 name="Shape 37"/>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250A97E3-9018-FA47-91EA-465F0A51BA98}" type="slidenum">
              <a:rPr lang="en-US" altLang="en-US"/>
              <a:pPr/>
              <a:t>‹#›</a:t>
            </a:fld>
            <a:endParaRPr lang="en-US" altLang="en-US"/>
          </a:p>
        </p:txBody>
      </p:sp>
    </p:spTree>
    <p:extLst>
      <p:ext uri="{BB962C8B-B14F-4D97-AF65-F5344CB8AC3E}">
        <p14:creationId xmlns:p14="http://schemas.microsoft.com/office/powerpoint/2010/main" val="50265435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2" name="Shape 39"/>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D9069AC3-8A4C-2542-8B9B-F1D27C215740}" type="slidenum">
              <a:rPr lang="en-US" altLang="en-US"/>
              <a:pPr/>
              <a:t>‹#›</a:t>
            </a:fld>
            <a:endParaRPr lang="en-US" altLang="en-US"/>
          </a:p>
        </p:txBody>
      </p:sp>
    </p:spTree>
    <p:extLst>
      <p:ext uri="{BB962C8B-B14F-4D97-AF65-F5344CB8AC3E}">
        <p14:creationId xmlns:p14="http://schemas.microsoft.com/office/powerpoint/2010/main" val="205861125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1"/>
          <p:cNvSpPr>
            <a:spLocks noGrp="1"/>
          </p:cNvSpPr>
          <p:nvPr>
            <p:ph type="sldNum" sz="quarter" idx="10"/>
          </p:nvPr>
        </p:nvSpPr>
        <p:spPr>
          <a:ln w="12700">
            <a:miter lim="400000"/>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a:normAutofit/>
          </a:bodyPr>
          <a:lstStyle>
            <a:lvl1pPr algn="l" defTabSz="914400">
              <a:defRPr>
                <a:solidFill>
                  <a:schemeClr val="tx1"/>
                </a:solidFill>
              </a:defRPr>
            </a:lvl1pPr>
          </a:lstStyle>
          <a:p>
            <a:fld id="{74489EF1-57AD-0749-B635-46F59D23526B}" type="slidenum">
              <a:rPr lang="en-US" altLang="en-US"/>
              <a:pPr/>
              <a:t>‹#›</a:t>
            </a:fld>
            <a:endParaRPr lang="en-US" altLang="en-US"/>
          </a:p>
        </p:txBody>
      </p:sp>
    </p:spTree>
    <p:extLst>
      <p:ext uri="{BB962C8B-B14F-4D97-AF65-F5344CB8AC3E}">
        <p14:creationId xmlns:p14="http://schemas.microsoft.com/office/powerpoint/2010/main" val="9703259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5"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a:ln/>
        </p:spPr>
        <p:txBody>
          <a:bodyPr/>
          <a:lstStyle>
            <a:lvl1pPr>
              <a:defRPr/>
            </a:lvl1pPr>
          </a:lstStyle>
          <a:p>
            <a:fld id="{1B7C6E58-13B4-9E43-9E40-9592531E596A}" type="slidenum">
              <a:rPr lang="en-US" altLang="en-US"/>
              <a:pPr/>
              <a:t>‹#›</a:t>
            </a:fld>
            <a:endParaRPr lang="en-US" altLang="en-US"/>
          </a:p>
        </p:txBody>
      </p:sp>
    </p:spTree>
    <p:extLst>
      <p:ext uri="{BB962C8B-B14F-4D97-AF65-F5344CB8AC3E}">
        <p14:creationId xmlns:p14="http://schemas.microsoft.com/office/powerpoint/2010/main" val="10425875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6"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a:ln/>
        </p:spPr>
        <p:txBody>
          <a:bodyPr/>
          <a:lstStyle>
            <a:lvl1pPr>
              <a:defRPr/>
            </a:lvl1pPr>
          </a:lstStyle>
          <a:p>
            <a:fld id="{810F8DEE-DE05-344A-9D70-12A4DEB5C3CD}" type="slidenum">
              <a:rPr lang="en-US" altLang="en-US"/>
              <a:pPr/>
              <a:t>‹#›</a:t>
            </a:fld>
            <a:endParaRPr lang="en-US" altLang="en-US"/>
          </a:p>
        </p:txBody>
      </p:sp>
    </p:spTree>
    <p:extLst>
      <p:ext uri="{BB962C8B-B14F-4D97-AF65-F5344CB8AC3E}">
        <p14:creationId xmlns:p14="http://schemas.microsoft.com/office/powerpoint/2010/main" val="14496921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8"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9" name="Rectangle 89"/>
          <p:cNvSpPr>
            <a:spLocks noGrp="1" noChangeArrowheads="1"/>
          </p:cNvSpPr>
          <p:nvPr>
            <p:ph type="sldNum" sz="quarter" idx="12"/>
          </p:nvPr>
        </p:nvSpPr>
        <p:spPr>
          <a:ln/>
        </p:spPr>
        <p:txBody>
          <a:bodyPr/>
          <a:lstStyle>
            <a:lvl1pPr>
              <a:defRPr/>
            </a:lvl1pPr>
          </a:lstStyle>
          <a:p>
            <a:fld id="{CD0BAC73-17EB-2846-882E-1AC6B6CBD98F}" type="slidenum">
              <a:rPr lang="en-US" altLang="en-US"/>
              <a:pPr/>
              <a:t>‹#›</a:t>
            </a:fld>
            <a:endParaRPr lang="en-US" altLang="en-US"/>
          </a:p>
        </p:txBody>
      </p:sp>
    </p:spTree>
    <p:extLst>
      <p:ext uri="{BB962C8B-B14F-4D97-AF65-F5344CB8AC3E}">
        <p14:creationId xmlns:p14="http://schemas.microsoft.com/office/powerpoint/2010/main" val="17731494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4"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5" name="Rectangle 89"/>
          <p:cNvSpPr>
            <a:spLocks noGrp="1" noChangeArrowheads="1"/>
          </p:cNvSpPr>
          <p:nvPr>
            <p:ph type="sldNum" sz="quarter" idx="12"/>
          </p:nvPr>
        </p:nvSpPr>
        <p:spPr>
          <a:ln/>
        </p:spPr>
        <p:txBody>
          <a:bodyPr/>
          <a:lstStyle>
            <a:lvl1pPr>
              <a:defRPr/>
            </a:lvl1pPr>
          </a:lstStyle>
          <a:p>
            <a:fld id="{3B2B3BD8-89B0-D245-9504-7E184DF61EB3}" type="slidenum">
              <a:rPr lang="en-US" altLang="en-US"/>
              <a:pPr/>
              <a:t>‹#›</a:t>
            </a:fld>
            <a:endParaRPr lang="en-US" altLang="en-US"/>
          </a:p>
        </p:txBody>
      </p:sp>
    </p:spTree>
    <p:extLst>
      <p:ext uri="{BB962C8B-B14F-4D97-AF65-F5344CB8AC3E}">
        <p14:creationId xmlns:p14="http://schemas.microsoft.com/office/powerpoint/2010/main" val="6928249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3"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4" name="Rectangle 89"/>
          <p:cNvSpPr>
            <a:spLocks noGrp="1" noChangeArrowheads="1"/>
          </p:cNvSpPr>
          <p:nvPr>
            <p:ph type="sldNum" sz="quarter" idx="12"/>
          </p:nvPr>
        </p:nvSpPr>
        <p:spPr>
          <a:ln/>
        </p:spPr>
        <p:txBody>
          <a:bodyPr/>
          <a:lstStyle>
            <a:lvl1pPr>
              <a:defRPr/>
            </a:lvl1pPr>
          </a:lstStyle>
          <a:p>
            <a:fld id="{DE250BD4-EDA8-1E47-B0E2-03C1BECE13CA}" type="slidenum">
              <a:rPr lang="en-US" altLang="en-US"/>
              <a:pPr/>
              <a:t>‹#›</a:t>
            </a:fld>
            <a:endParaRPr lang="en-US" altLang="en-US"/>
          </a:p>
        </p:txBody>
      </p:sp>
    </p:spTree>
    <p:extLst>
      <p:ext uri="{BB962C8B-B14F-4D97-AF65-F5344CB8AC3E}">
        <p14:creationId xmlns:p14="http://schemas.microsoft.com/office/powerpoint/2010/main" val="6530375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6"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a:ln/>
        </p:spPr>
        <p:txBody>
          <a:bodyPr/>
          <a:lstStyle>
            <a:lvl1pPr>
              <a:defRPr/>
            </a:lvl1pPr>
          </a:lstStyle>
          <a:p>
            <a:fld id="{53AEA65D-32B1-CB49-A6F7-5728770CD19C}" type="slidenum">
              <a:rPr lang="en-US" altLang="en-US"/>
              <a:pPr/>
              <a:t>‹#›</a:t>
            </a:fld>
            <a:endParaRPr lang="en-US" altLang="en-US"/>
          </a:p>
        </p:txBody>
      </p:sp>
    </p:spTree>
    <p:extLst>
      <p:ext uri="{BB962C8B-B14F-4D97-AF65-F5344CB8AC3E}">
        <p14:creationId xmlns:p14="http://schemas.microsoft.com/office/powerpoint/2010/main" val="19614734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a:ln/>
        </p:spPr>
        <p:txBody>
          <a:bodyPr/>
          <a:lstStyle>
            <a:lvl1pPr>
              <a:defRPr/>
            </a:lvl1pPr>
          </a:lstStyle>
          <a:p>
            <a:pPr>
              <a:defRPr/>
            </a:pPr>
            <a:r>
              <a:rPr lang="en-US" smtClean="0"/>
              <a:t>L -10; 12-3-04</a:t>
            </a:r>
            <a:endParaRPr lang="en-US"/>
          </a:p>
        </p:txBody>
      </p:sp>
      <p:sp>
        <p:nvSpPr>
          <p:cNvPr id="6" name="Rectangle 88"/>
          <p:cNvSpPr>
            <a:spLocks noGrp="1" noChangeArrowheads="1"/>
          </p:cNvSpPr>
          <p:nvPr>
            <p:ph type="ftr" sz="quarter" idx="11"/>
          </p:nvPr>
        </p:nvSpPr>
        <p:spPr>
          <a:ln/>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a:ln/>
        </p:spPr>
        <p:txBody>
          <a:bodyPr/>
          <a:lstStyle>
            <a:lvl1pPr>
              <a:defRPr/>
            </a:lvl1pPr>
          </a:lstStyle>
          <a:p>
            <a:fld id="{46D8A51F-5C04-9649-8D8D-9F1D3B606E96}" type="slidenum">
              <a:rPr lang="en-US" altLang="en-US"/>
              <a:pPr/>
              <a:t>‹#›</a:t>
            </a:fld>
            <a:endParaRPr lang="en-US" altLang="en-US"/>
          </a:p>
        </p:txBody>
      </p:sp>
    </p:spTree>
    <p:extLst>
      <p:ext uri="{BB962C8B-B14F-4D97-AF65-F5344CB8AC3E}">
        <p14:creationId xmlns:p14="http://schemas.microsoft.com/office/powerpoint/2010/main" val="462237615"/>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160"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1"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2"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3"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4"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5"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6"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7"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8"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9"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0"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2"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3"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4"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5"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6"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8"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9"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0"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1"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2"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3"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4"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5"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6"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7"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8"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9"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0"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1"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869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charset="0"/>
                <a:ea typeface="+mn-ea"/>
                <a:cs typeface="+mn-cs"/>
              </a:defRPr>
            </a:lvl1pPr>
          </a:lstStyle>
          <a:p>
            <a:pPr>
              <a:defRPr/>
            </a:pPr>
            <a:r>
              <a:rPr lang="en-US" smtClean="0"/>
              <a:t>L -10; 12-3-04</a:t>
            </a:r>
            <a:endParaRPr lang="en-US"/>
          </a:p>
        </p:txBody>
      </p:sp>
      <p:sp>
        <p:nvSpPr>
          <p:cNvPr id="6869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charset="0"/>
              </a:defRPr>
            </a:lvl1pPr>
          </a:lstStyle>
          <a:p>
            <a:r>
              <a:rPr lang="en-US" altLang="en-US"/>
              <a:t>© Srinivasan Seshan, 2004</a:t>
            </a:r>
          </a:p>
        </p:txBody>
      </p:sp>
      <p:sp>
        <p:nvSpPr>
          <p:cNvPr id="6869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2AC7C6CA-2725-954D-97E7-F0FB47B2C667}"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09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8 w 115"/>
                <a:gd name="T1" fmla="*/ 112 h 112"/>
                <a:gd name="T2" fmla="*/ 121 w 115"/>
                <a:gd name="T3" fmla="*/ 0 h 112"/>
                <a:gd name="T4" fmla="*/ 0 w 115"/>
                <a:gd name="T5" fmla="*/ 0 h 112"/>
                <a:gd name="T6" fmla="*/ 0 w 115"/>
                <a:gd name="T7" fmla="*/ 112 h 112"/>
                <a:gd name="T8" fmla="*/ 121 w 115"/>
                <a:gd name="T9" fmla="*/ 112 h 112"/>
                <a:gd name="T10" fmla="*/ 121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06 w 112"/>
                <a:gd name="T1" fmla="*/ 112 h 112"/>
                <a:gd name="T2" fmla="*/ 106 w 112"/>
                <a:gd name="T3" fmla="*/ 0 h 112"/>
                <a:gd name="T4" fmla="*/ 0 w 112"/>
                <a:gd name="T5" fmla="*/ 0 h 112"/>
                <a:gd name="T6" fmla="*/ 0 w 112"/>
                <a:gd name="T7" fmla="*/ 112 h 112"/>
                <a:gd name="T8" fmla="*/ 106 w 112"/>
                <a:gd name="T9" fmla="*/ 112 h 112"/>
                <a:gd name="T10" fmla="*/ 106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5 h 114"/>
                <a:gd name="T2" fmla="*/ 118 w 112"/>
                <a:gd name="T3" fmla="*/ 117 h 114"/>
                <a:gd name="T4" fmla="*/ 118 w 112"/>
                <a:gd name="T5" fmla="*/ 0 h 114"/>
                <a:gd name="T6" fmla="*/ 0 w 112"/>
                <a:gd name="T7" fmla="*/ 0 h 114"/>
                <a:gd name="T8" fmla="*/ 0 w 112"/>
                <a:gd name="T9" fmla="*/ 117 h 114"/>
                <a:gd name="T10" fmla="*/ 0 w 112"/>
                <a:gd name="T11" fmla="*/ 11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2 w 115"/>
                <a:gd name="T1" fmla="*/ 112 h 112"/>
                <a:gd name="T2" fmla="*/ 112 w 115"/>
                <a:gd name="T3" fmla="*/ 0 h 112"/>
                <a:gd name="T4" fmla="*/ 0 w 115"/>
                <a:gd name="T5" fmla="*/ 0 h 112"/>
                <a:gd name="T6" fmla="*/ 0 w 115"/>
                <a:gd name="T7" fmla="*/ 112 h 112"/>
                <a:gd name="T8" fmla="*/ 112 w 115"/>
                <a:gd name="T9" fmla="*/ 112 h 112"/>
                <a:gd name="T10" fmla="*/ 112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6 w 277"/>
                  <a:gd name="T17" fmla="*/ 0 h 228"/>
                  <a:gd name="T18" fmla="*/ 93 w 277"/>
                  <a:gd name="T19" fmla="*/ 4 h 228"/>
                  <a:gd name="T20" fmla="*/ 107 w 277"/>
                  <a:gd name="T21" fmla="*/ 11 h 228"/>
                  <a:gd name="T22" fmla="*/ 121 w 277"/>
                  <a:gd name="T23" fmla="*/ 23 h 228"/>
                  <a:gd name="T24" fmla="*/ 131 w 277"/>
                  <a:gd name="T25" fmla="*/ 33 h 228"/>
                  <a:gd name="T26" fmla="*/ 140 w 277"/>
                  <a:gd name="T27" fmla="*/ 42 h 228"/>
                  <a:gd name="T28" fmla="*/ 145 w 277"/>
                  <a:gd name="T29" fmla="*/ 52 h 228"/>
                  <a:gd name="T30" fmla="*/ 147 w 277"/>
                  <a:gd name="T31" fmla="*/ 59 h 228"/>
                  <a:gd name="T32" fmla="*/ 150 w 277"/>
                  <a:gd name="T33" fmla="*/ 66 h 228"/>
                  <a:gd name="T34" fmla="*/ 150 w 277"/>
                  <a:gd name="T35" fmla="*/ 73 h 228"/>
                  <a:gd name="T36" fmla="*/ 150 w 277"/>
                  <a:gd name="T37" fmla="*/ 78 h 228"/>
                  <a:gd name="T38" fmla="*/ 150 w 277"/>
                  <a:gd name="T39" fmla="*/ 81 h 228"/>
                  <a:gd name="T40" fmla="*/ 150 w 277"/>
                  <a:gd name="T41" fmla="*/ 81 h 228"/>
                  <a:gd name="T42" fmla="*/ 150 w 277"/>
                  <a:gd name="T43" fmla="*/ 81 h 228"/>
                  <a:gd name="T44" fmla="*/ 152 w 277"/>
                  <a:gd name="T45" fmla="*/ 78 h 228"/>
                  <a:gd name="T46" fmla="*/ 157 w 277"/>
                  <a:gd name="T47" fmla="*/ 76 h 228"/>
                  <a:gd name="T48" fmla="*/ 164 w 277"/>
                  <a:gd name="T49" fmla="*/ 73 h 228"/>
                  <a:gd name="T50" fmla="*/ 171 w 277"/>
                  <a:gd name="T51" fmla="*/ 71 h 228"/>
                  <a:gd name="T52" fmla="*/ 178 w 277"/>
                  <a:gd name="T53" fmla="*/ 69 h 228"/>
                  <a:gd name="T54" fmla="*/ 188 w 277"/>
                  <a:gd name="T55" fmla="*/ 69 h 228"/>
                  <a:gd name="T56" fmla="*/ 197 w 277"/>
                  <a:gd name="T57" fmla="*/ 71 h 228"/>
                  <a:gd name="T58" fmla="*/ 205 w 277"/>
                  <a:gd name="T59" fmla="*/ 73 h 228"/>
                  <a:gd name="T60" fmla="*/ 213 w 277"/>
                  <a:gd name="T61" fmla="*/ 81 h 228"/>
                  <a:gd name="T62" fmla="*/ 223 w 277"/>
                  <a:gd name="T63" fmla="*/ 90 h 228"/>
                  <a:gd name="T64" fmla="*/ 228 w 277"/>
                  <a:gd name="T65" fmla="*/ 97 h 228"/>
                  <a:gd name="T66" fmla="*/ 230 w 277"/>
                  <a:gd name="T67" fmla="*/ 107 h 228"/>
                  <a:gd name="T68" fmla="*/ 233 w 277"/>
                  <a:gd name="T69" fmla="*/ 116 h 228"/>
                  <a:gd name="T70" fmla="*/ 233 w 277"/>
                  <a:gd name="T71" fmla="*/ 124 h 228"/>
                  <a:gd name="T72" fmla="*/ 230 w 277"/>
                  <a:gd name="T73" fmla="*/ 131 h 228"/>
                  <a:gd name="T74" fmla="*/ 230 w 277"/>
                  <a:gd name="T75" fmla="*/ 138 h 228"/>
                  <a:gd name="T76" fmla="*/ 228 w 277"/>
                  <a:gd name="T77" fmla="*/ 143 h 228"/>
                  <a:gd name="T78" fmla="*/ 228 w 277"/>
                  <a:gd name="T79" fmla="*/ 145 h 228"/>
                  <a:gd name="T80" fmla="*/ 225 w 277"/>
                  <a:gd name="T81" fmla="*/ 145 h 228"/>
                  <a:gd name="T82" fmla="*/ 228 w 277"/>
                  <a:gd name="T83" fmla="*/ 147 h 228"/>
                  <a:gd name="T84" fmla="*/ 230 w 277"/>
                  <a:gd name="T85" fmla="*/ 147 h 228"/>
                  <a:gd name="T86" fmla="*/ 235 w 277"/>
                  <a:gd name="T87" fmla="*/ 152 h 228"/>
                  <a:gd name="T88" fmla="*/ 242 w 277"/>
                  <a:gd name="T89" fmla="*/ 157 h 228"/>
                  <a:gd name="T90" fmla="*/ 247 w 277"/>
                  <a:gd name="T91" fmla="*/ 164 h 228"/>
                  <a:gd name="T92" fmla="*/ 254 w 277"/>
                  <a:gd name="T93" fmla="*/ 174 h 228"/>
                  <a:gd name="T94" fmla="*/ 261 w 277"/>
                  <a:gd name="T95" fmla="*/ 183 h 228"/>
                  <a:gd name="T96" fmla="*/ 266 w 277"/>
                  <a:gd name="T97" fmla="*/ 195 h 228"/>
                  <a:gd name="T98" fmla="*/ 268 w 277"/>
                  <a:gd name="T99" fmla="*/ 212 h 228"/>
                  <a:gd name="T100" fmla="*/ 271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25 h 236"/>
                  <a:gd name="T2" fmla="*/ 9 w 358"/>
                  <a:gd name="T3" fmla="*/ 199 h 236"/>
                  <a:gd name="T4" fmla="*/ 21 w 358"/>
                  <a:gd name="T5" fmla="*/ 177 h 236"/>
                  <a:gd name="T6" fmla="*/ 33 w 358"/>
                  <a:gd name="T7" fmla="*/ 165 h 236"/>
                  <a:gd name="T8" fmla="*/ 43 w 358"/>
                  <a:gd name="T9" fmla="*/ 158 h 236"/>
                  <a:gd name="T10" fmla="*/ 43 w 358"/>
                  <a:gd name="T11" fmla="*/ 158 h 236"/>
                  <a:gd name="T12" fmla="*/ 40 w 358"/>
                  <a:gd name="T13" fmla="*/ 148 h 236"/>
                  <a:gd name="T14" fmla="*/ 38 w 358"/>
                  <a:gd name="T15" fmla="*/ 137 h 236"/>
                  <a:gd name="T16" fmla="*/ 38 w 358"/>
                  <a:gd name="T17" fmla="*/ 120 h 236"/>
                  <a:gd name="T18" fmla="*/ 48 w 358"/>
                  <a:gd name="T19" fmla="*/ 101 h 236"/>
                  <a:gd name="T20" fmla="*/ 67 w 358"/>
                  <a:gd name="T21" fmla="*/ 86 h 236"/>
                  <a:gd name="T22" fmla="*/ 83 w 358"/>
                  <a:gd name="T23" fmla="*/ 82 h 236"/>
                  <a:gd name="T24" fmla="*/ 99 w 358"/>
                  <a:gd name="T25" fmla="*/ 84 h 236"/>
                  <a:gd name="T26" fmla="*/ 111 w 358"/>
                  <a:gd name="T27" fmla="*/ 89 h 236"/>
                  <a:gd name="T28" fmla="*/ 118 w 358"/>
                  <a:gd name="T29" fmla="*/ 94 h 236"/>
                  <a:gd name="T30" fmla="*/ 121 w 358"/>
                  <a:gd name="T31" fmla="*/ 91 h 236"/>
                  <a:gd name="T32" fmla="*/ 118 w 358"/>
                  <a:gd name="T33" fmla="*/ 84 h 236"/>
                  <a:gd name="T34" fmla="*/ 121 w 358"/>
                  <a:gd name="T35" fmla="*/ 72 h 236"/>
                  <a:gd name="T36" fmla="*/ 130 w 358"/>
                  <a:gd name="T37" fmla="*/ 52 h 236"/>
                  <a:gd name="T38" fmla="*/ 149 w 358"/>
                  <a:gd name="T39" fmla="*/ 31 h 236"/>
                  <a:gd name="T40" fmla="*/ 178 w 358"/>
                  <a:gd name="T41" fmla="*/ 14 h 236"/>
                  <a:gd name="T42" fmla="*/ 209 w 358"/>
                  <a:gd name="T43" fmla="*/ 10 h 236"/>
                  <a:gd name="T44" fmla="*/ 235 w 358"/>
                  <a:gd name="T45" fmla="*/ 14 h 236"/>
                  <a:gd name="T46" fmla="*/ 257 w 358"/>
                  <a:gd name="T47" fmla="*/ 24 h 236"/>
                  <a:gd name="T48" fmla="*/ 267 w 358"/>
                  <a:gd name="T49" fmla="*/ 31 h 236"/>
                  <a:gd name="T50" fmla="*/ 268 w 358"/>
                  <a:gd name="T51" fmla="*/ 31 h 236"/>
                  <a:gd name="T52" fmla="*/ 268 w 358"/>
                  <a:gd name="T53" fmla="*/ 26 h 236"/>
                  <a:gd name="T54" fmla="*/ 273 w 358"/>
                  <a:gd name="T55" fmla="*/ 17 h 236"/>
                  <a:gd name="T56" fmla="*/ 282 w 358"/>
                  <a:gd name="T57" fmla="*/ 7 h 236"/>
                  <a:gd name="T58" fmla="*/ 299 w 358"/>
                  <a:gd name="T59" fmla="*/ 2 h 236"/>
                  <a:gd name="T60" fmla="*/ 321 w 358"/>
                  <a:gd name="T61" fmla="*/ 2 h 236"/>
                  <a:gd name="T62" fmla="*/ 337 w 358"/>
                  <a:gd name="T63" fmla="*/ 7 h 236"/>
                  <a:gd name="T64" fmla="*/ 344 w 358"/>
                  <a:gd name="T65" fmla="*/ 17 h 236"/>
                  <a:gd name="T66" fmla="*/ 349 w 358"/>
                  <a:gd name="T67" fmla="*/ 26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8 h 229"/>
                  <a:gd name="T2" fmla="*/ 272 w 272"/>
                  <a:gd name="T3" fmla="*/ 211 h 229"/>
                  <a:gd name="T4" fmla="*/ 267 w 272"/>
                  <a:gd name="T5" fmla="*/ 213 h 229"/>
                  <a:gd name="T6" fmla="*/ 260 w 272"/>
                  <a:gd name="T7" fmla="*/ 218 h 229"/>
                  <a:gd name="T8" fmla="*/ 250 w 272"/>
                  <a:gd name="T9" fmla="*/ 223 h 229"/>
                  <a:gd name="T10" fmla="*/ 238 w 272"/>
                  <a:gd name="T11" fmla="*/ 227 h 229"/>
                  <a:gd name="T12" fmla="*/ 226 w 272"/>
                  <a:gd name="T13" fmla="*/ 232 h 229"/>
                  <a:gd name="T14" fmla="*/ 212 w 272"/>
                  <a:gd name="T15" fmla="*/ 235 h 229"/>
                  <a:gd name="T16" fmla="*/ 195 w 272"/>
                  <a:gd name="T17" fmla="*/ 232 h 229"/>
                  <a:gd name="T18" fmla="*/ 181 w 272"/>
                  <a:gd name="T19" fmla="*/ 230 h 229"/>
                  <a:gd name="T20" fmla="*/ 164 w 272"/>
                  <a:gd name="T21" fmla="*/ 220 h 229"/>
                  <a:gd name="T22" fmla="*/ 152 w 272"/>
                  <a:gd name="T23" fmla="*/ 211 h 229"/>
                  <a:gd name="T24" fmla="*/ 141 w 272"/>
                  <a:gd name="T25" fmla="*/ 201 h 229"/>
                  <a:gd name="T26" fmla="*/ 133 w 272"/>
                  <a:gd name="T27" fmla="*/ 192 h 229"/>
                  <a:gd name="T28" fmla="*/ 129 w 272"/>
                  <a:gd name="T29" fmla="*/ 182 h 229"/>
                  <a:gd name="T30" fmla="*/ 124 w 272"/>
                  <a:gd name="T31" fmla="*/ 170 h 229"/>
                  <a:gd name="T32" fmla="*/ 124 w 272"/>
                  <a:gd name="T33" fmla="*/ 162 h 229"/>
                  <a:gd name="T34" fmla="*/ 121 w 272"/>
                  <a:gd name="T35" fmla="*/ 158 h 229"/>
                  <a:gd name="T36" fmla="*/ 121 w 272"/>
                  <a:gd name="T37" fmla="*/ 153 h 229"/>
                  <a:gd name="T38" fmla="*/ 124 w 272"/>
                  <a:gd name="T39" fmla="*/ 151 h 229"/>
                  <a:gd name="T40" fmla="*/ 124 w 272"/>
                  <a:gd name="T41" fmla="*/ 148 h 229"/>
                  <a:gd name="T42" fmla="*/ 121 w 272"/>
                  <a:gd name="T43" fmla="*/ 151 h 229"/>
                  <a:gd name="T44" fmla="*/ 119 w 272"/>
                  <a:gd name="T45" fmla="*/ 153 h 229"/>
                  <a:gd name="T46" fmla="*/ 114 w 272"/>
                  <a:gd name="T47" fmla="*/ 155 h 229"/>
                  <a:gd name="T48" fmla="*/ 110 w 272"/>
                  <a:gd name="T49" fmla="*/ 158 h 229"/>
                  <a:gd name="T50" fmla="*/ 102 w 272"/>
                  <a:gd name="T51" fmla="*/ 160 h 229"/>
                  <a:gd name="T52" fmla="*/ 93 w 272"/>
                  <a:gd name="T53" fmla="*/ 160 h 229"/>
                  <a:gd name="T54" fmla="*/ 83 w 272"/>
                  <a:gd name="T55" fmla="*/ 160 h 229"/>
                  <a:gd name="T56" fmla="*/ 76 w 272"/>
                  <a:gd name="T57" fmla="*/ 160 h 229"/>
                  <a:gd name="T58" fmla="*/ 67 w 272"/>
                  <a:gd name="T59" fmla="*/ 155 h 229"/>
                  <a:gd name="T60" fmla="*/ 55 w 272"/>
                  <a:gd name="T61" fmla="*/ 148 h 229"/>
                  <a:gd name="T62" fmla="*/ 48 w 272"/>
                  <a:gd name="T63" fmla="*/ 141 h 229"/>
                  <a:gd name="T64" fmla="*/ 43 w 272"/>
                  <a:gd name="T65" fmla="*/ 131 h 229"/>
                  <a:gd name="T66" fmla="*/ 38 w 272"/>
                  <a:gd name="T67" fmla="*/ 124 h 229"/>
                  <a:gd name="T68" fmla="*/ 38 w 272"/>
                  <a:gd name="T69" fmla="*/ 115 h 229"/>
                  <a:gd name="T70" fmla="*/ 38 w 272"/>
                  <a:gd name="T71" fmla="*/ 108 h 229"/>
                  <a:gd name="T72" fmla="*/ 38 w 272"/>
                  <a:gd name="T73" fmla="*/ 100 h 229"/>
                  <a:gd name="T74" fmla="*/ 40 w 272"/>
                  <a:gd name="T75" fmla="*/ 93 h 229"/>
                  <a:gd name="T76" fmla="*/ 40 w 272"/>
                  <a:gd name="T77" fmla="*/ 89 h 229"/>
                  <a:gd name="T78" fmla="*/ 43 w 272"/>
                  <a:gd name="T79" fmla="*/ 86 h 229"/>
                  <a:gd name="T80" fmla="*/ 43 w 272"/>
                  <a:gd name="T81" fmla="*/ 84 h 229"/>
                  <a:gd name="T82" fmla="*/ 43 w 272"/>
                  <a:gd name="T83" fmla="*/ 84 h 229"/>
                  <a:gd name="T84" fmla="*/ 38 w 272"/>
                  <a:gd name="T85" fmla="*/ 81 h 229"/>
                  <a:gd name="T86" fmla="*/ 33 w 272"/>
                  <a:gd name="T87" fmla="*/ 79 h 229"/>
                  <a:gd name="T88" fmla="*/ 29 w 272"/>
                  <a:gd name="T89" fmla="*/ 74 h 229"/>
                  <a:gd name="T90" fmla="*/ 21 w 272"/>
                  <a:gd name="T91" fmla="*/ 67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46 w 355"/>
                  <a:gd name="T1" fmla="*/ 16 h 236"/>
                  <a:gd name="T2" fmla="*/ 339 w 355"/>
                  <a:gd name="T3" fmla="*/ 45 h 236"/>
                  <a:gd name="T4" fmla="*/ 325 w 355"/>
                  <a:gd name="T5" fmla="*/ 67 h 236"/>
                  <a:gd name="T6" fmla="*/ 313 w 355"/>
                  <a:gd name="T7" fmla="*/ 79 h 236"/>
                  <a:gd name="T8" fmla="*/ 306 w 355"/>
                  <a:gd name="T9" fmla="*/ 84 h 236"/>
                  <a:gd name="T10" fmla="*/ 306 w 355"/>
                  <a:gd name="T11" fmla="*/ 86 h 236"/>
                  <a:gd name="T12" fmla="*/ 308 w 355"/>
                  <a:gd name="T13" fmla="*/ 93 h 236"/>
                  <a:gd name="T14" fmla="*/ 311 w 355"/>
                  <a:gd name="T15" fmla="*/ 108 h 236"/>
                  <a:gd name="T16" fmla="*/ 308 w 355"/>
                  <a:gd name="T17" fmla="*/ 124 h 236"/>
                  <a:gd name="T18" fmla="*/ 301 w 355"/>
                  <a:gd name="T19" fmla="*/ 141 h 236"/>
                  <a:gd name="T20" fmla="*/ 285 w 355"/>
                  <a:gd name="T21" fmla="*/ 155 h 236"/>
                  <a:gd name="T22" fmla="*/ 266 w 355"/>
                  <a:gd name="T23" fmla="*/ 162 h 236"/>
                  <a:gd name="T24" fmla="*/ 249 w 355"/>
                  <a:gd name="T25" fmla="*/ 160 h 236"/>
                  <a:gd name="T26" fmla="*/ 235 w 355"/>
                  <a:gd name="T27" fmla="*/ 155 h 236"/>
                  <a:gd name="T28" fmla="*/ 228 w 355"/>
                  <a:gd name="T29" fmla="*/ 151 h 236"/>
                  <a:gd name="T30" fmla="*/ 228 w 355"/>
                  <a:gd name="T31" fmla="*/ 151 h 236"/>
                  <a:gd name="T32" fmla="*/ 228 w 355"/>
                  <a:gd name="T33" fmla="*/ 158 h 236"/>
                  <a:gd name="T34" fmla="*/ 225 w 355"/>
                  <a:gd name="T35" fmla="*/ 172 h 236"/>
                  <a:gd name="T36" fmla="*/ 218 w 355"/>
                  <a:gd name="T37" fmla="*/ 192 h 236"/>
                  <a:gd name="T38" fmla="*/ 199 w 355"/>
                  <a:gd name="T39" fmla="*/ 211 h 236"/>
                  <a:gd name="T40" fmla="*/ 174 w 355"/>
                  <a:gd name="T41" fmla="*/ 230 h 236"/>
                  <a:gd name="T42" fmla="*/ 143 w 355"/>
                  <a:gd name="T43" fmla="*/ 235 h 236"/>
                  <a:gd name="T44" fmla="*/ 114 w 355"/>
                  <a:gd name="T45" fmla="*/ 230 h 236"/>
                  <a:gd name="T46" fmla="*/ 95 w 355"/>
                  <a:gd name="T47" fmla="*/ 220 h 236"/>
                  <a:gd name="T48" fmla="*/ 83 w 355"/>
                  <a:gd name="T49" fmla="*/ 211 h 236"/>
                  <a:gd name="T50" fmla="*/ 81 w 355"/>
                  <a:gd name="T51" fmla="*/ 211 h 236"/>
                  <a:gd name="T52" fmla="*/ 78 w 355"/>
                  <a:gd name="T53" fmla="*/ 218 h 236"/>
                  <a:gd name="T54" fmla="*/ 73 w 355"/>
                  <a:gd name="T55" fmla="*/ 225 h 236"/>
                  <a:gd name="T56" fmla="*/ 66 w 355"/>
                  <a:gd name="T57" fmla="*/ 235 h 236"/>
                  <a:gd name="T58" fmla="*/ 53 w 355"/>
                  <a:gd name="T59" fmla="*/ 242 h 236"/>
                  <a:gd name="T60" fmla="*/ 31 w 355"/>
                  <a:gd name="T61" fmla="*/ 242 h 236"/>
                  <a:gd name="T62" fmla="*/ 14 w 355"/>
                  <a:gd name="T63" fmla="*/ 235 h 236"/>
                  <a:gd name="T64" fmla="*/ 5 w 355"/>
                  <a:gd name="T65" fmla="*/ 225 h 236"/>
                  <a:gd name="T66" fmla="*/ 0 w 355"/>
                  <a:gd name="T67" fmla="*/ 218 h 236"/>
                  <a:gd name="T68" fmla="*/ 0 w 355"/>
                  <a:gd name="T69" fmla="*/ 21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4 w 274"/>
                  <a:gd name="T27" fmla="*/ 43 h 228"/>
                  <a:gd name="T28" fmla="*/ 149 w 274"/>
                  <a:gd name="T29" fmla="*/ 52 h 228"/>
                  <a:gd name="T30" fmla="*/ 151 w 274"/>
                  <a:gd name="T31" fmla="*/ 59 h 228"/>
                  <a:gd name="T32" fmla="*/ 154 w 274"/>
                  <a:gd name="T33" fmla="*/ 66 h 228"/>
                  <a:gd name="T34" fmla="*/ 154 w 274"/>
                  <a:gd name="T35" fmla="*/ 71 h 228"/>
                  <a:gd name="T36" fmla="*/ 154 w 274"/>
                  <a:gd name="T37" fmla="*/ 76 h 228"/>
                  <a:gd name="T38" fmla="*/ 154 w 274"/>
                  <a:gd name="T39" fmla="*/ 78 h 228"/>
                  <a:gd name="T40" fmla="*/ 154 w 274"/>
                  <a:gd name="T41" fmla="*/ 81 h 228"/>
                  <a:gd name="T42" fmla="*/ 154 w 274"/>
                  <a:gd name="T43" fmla="*/ 81 h 228"/>
                  <a:gd name="T44" fmla="*/ 158 w 274"/>
                  <a:gd name="T45" fmla="*/ 78 h 228"/>
                  <a:gd name="T46" fmla="*/ 163 w 274"/>
                  <a:gd name="T47" fmla="*/ 76 h 228"/>
                  <a:gd name="T48" fmla="*/ 168 w 274"/>
                  <a:gd name="T49" fmla="*/ 74 h 228"/>
                  <a:gd name="T50" fmla="*/ 175 w 274"/>
                  <a:gd name="T51" fmla="*/ 71 h 228"/>
                  <a:gd name="T52" fmla="*/ 185 w 274"/>
                  <a:gd name="T53" fmla="*/ 69 h 228"/>
                  <a:gd name="T54" fmla="*/ 192 w 274"/>
                  <a:gd name="T55" fmla="*/ 69 h 228"/>
                  <a:gd name="T56" fmla="*/ 201 w 274"/>
                  <a:gd name="T57" fmla="*/ 71 h 228"/>
                  <a:gd name="T58" fmla="*/ 211 w 274"/>
                  <a:gd name="T59" fmla="*/ 74 h 228"/>
                  <a:gd name="T60" fmla="*/ 220 w 274"/>
                  <a:gd name="T61" fmla="*/ 81 h 228"/>
                  <a:gd name="T62" fmla="*/ 230 w 274"/>
                  <a:gd name="T63" fmla="*/ 88 h 228"/>
                  <a:gd name="T64" fmla="*/ 235 w 274"/>
                  <a:gd name="T65" fmla="*/ 97 h 228"/>
                  <a:gd name="T66" fmla="*/ 237 w 274"/>
                  <a:gd name="T67" fmla="*/ 107 h 228"/>
                  <a:gd name="T68" fmla="*/ 239 w 274"/>
                  <a:gd name="T69" fmla="*/ 114 h 228"/>
                  <a:gd name="T70" fmla="*/ 239 w 274"/>
                  <a:gd name="T71" fmla="*/ 124 h 228"/>
                  <a:gd name="T72" fmla="*/ 239 w 274"/>
                  <a:gd name="T73" fmla="*/ 131 h 228"/>
                  <a:gd name="T74" fmla="*/ 237 w 274"/>
                  <a:gd name="T75" fmla="*/ 135 h 228"/>
                  <a:gd name="T76" fmla="*/ 235 w 274"/>
                  <a:gd name="T77" fmla="*/ 140 h 228"/>
                  <a:gd name="T78" fmla="*/ 235 w 274"/>
                  <a:gd name="T79" fmla="*/ 145 h 228"/>
                  <a:gd name="T80" fmla="*/ 235 w 274"/>
                  <a:gd name="T81" fmla="*/ 145 h 228"/>
                  <a:gd name="T82" fmla="*/ 235 w 274"/>
                  <a:gd name="T83" fmla="*/ 145 h 228"/>
                  <a:gd name="T84" fmla="*/ 239 w 274"/>
                  <a:gd name="T85" fmla="*/ 147 h 228"/>
                  <a:gd name="T86" fmla="*/ 244 w 274"/>
                  <a:gd name="T87" fmla="*/ 152 h 228"/>
                  <a:gd name="T88" fmla="*/ 249 w 274"/>
                  <a:gd name="T89" fmla="*/ 157 h 228"/>
                  <a:gd name="T90" fmla="*/ 256 w 274"/>
                  <a:gd name="T91" fmla="*/ 164 h 228"/>
                  <a:gd name="T92" fmla="*/ 261 w 274"/>
                  <a:gd name="T93" fmla="*/ 171 h 228"/>
                  <a:gd name="T94" fmla="*/ 268 w 274"/>
                  <a:gd name="T95" fmla="*/ 183 h 228"/>
                  <a:gd name="T96" fmla="*/ 273 w 274"/>
                  <a:gd name="T97" fmla="*/ 195 h 228"/>
                  <a:gd name="T98" fmla="*/ 275 w 274"/>
                  <a:gd name="T99" fmla="*/ 209 h 228"/>
                  <a:gd name="T100" fmla="*/ 277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3 h 236"/>
                  <a:gd name="T2" fmla="*/ 9 w 357"/>
                  <a:gd name="T3" fmla="*/ 185 h 236"/>
                  <a:gd name="T4" fmla="*/ 21 w 357"/>
                  <a:gd name="T5" fmla="*/ 169 h 236"/>
                  <a:gd name="T6" fmla="*/ 33 w 357"/>
                  <a:gd name="T7" fmla="*/ 157 h 236"/>
                  <a:gd name="T8" fmla="*/ 43 w 357"/>
                  <a:gd name="T9" fmla="*/ 152 h 236"/>
                  <a:gd name="T10" fmla="*/ 43 w 357"/>
                  <a:gd name="T11" fmla="*/ 150 h 236"/>
                  <a:gd name="T12" fmla="*/ 40 w 357"/>
                  <a:gd name="T13" fmla="*/ 142 h 236"/>
                  <a:gd name="T14" fmla="*/ 38 w 357"/>
                  <a:gd name="T15" fmla="*/ 128 h 236"/>
                  <a:gd name="T16" fmla="*/ 40 w 357"/>
                  <a:gd name="T17" fmla="*/ 111 h 236"/>
                  <a:gd name="T18" fmla="*/ 47 w 357"/>
                  <a:gd name="T19" fmla="*/ 95 h 236"/>
                  <a:gd name="T20" fmla="*/ 66 w 357"/>
                  <a:gd name="T21" fmla="*/ 81 h 236"/>
                  <a:gd name="T22" fmla="*/ 85 w 357"/>
                  <a:gd name="T23" fmla="*/ 76 h 236"/>
                  <a:gd name="T24" fmla="*/ 102 w 357"/>
                  <a:gd name="T25" fmla="*/ 76 h 236"/>
                  <a:gd name="T26" fmla="*/ 114 w 357"/>
                  <a:gd name="T27" fmla="*/ 81 h 236"/>
                  <a:gd name="T28" fmla="*/ 124 w 357"/>
                  <a:gd name="T29" fmla="*/ 85 h 236"/>
                  <a:gd name="T30" fmla="*/ 124 w 357"/>
                  <a:gd name="T31" fmla="*/ 85 h 236"/>
                  <a:gd name="T32" fmla="*/ 124 w 357"/>
                  <a:gd name="T33" fmla="*/ 78 h 236"/>
                  <a:gd name="T34" fmla="*/ 126 w 357"/>
                  <a:gd name="T35" fmla="*/ 66 h 236"/>
                  <a:gd name="T36" fmla="*/ 133 w 357"/>
                  <a:gd name="T37" fmla="*/ 50 h 236"/>
                  <a:gd name="T38" fmla="*/ 152 w 357"/>
                  <a:gd name="T39" fmla="*/ 31 h 236"/>
                  <a:gd name="T40" fmla="*/ 178 w 357"/>
                  <a:gd name="T41" fmla="*/ 12 h 236"/>
                  <a:gd name="T42" fmla="*/ 209 w 357"/>
                  <a:gd name="T43" fmla="*/ 7 h 236"/>
                  <a:gd name="T44" fmla="*/ 235 w 357"/>
                  <a:gd name="T45" fmla="*/ 14 h 236"/>
                  <a:gd name="T46" fmla="*/ 257 w 357"/>
                  <a:gd name="T47" fmla="*/ 24 h 236"/>
                  <a:gd name="T48" fmla="*/ 268 w 357"/>
                  <a:gd name="T49" fmla="*/ 31 h 236"/>
                  <a:gd name="T50" fmla="*/ 271 w 357"/>
                  <a:gd name="T51" fmla="*/ 31 h 236"/>
                  <a:gd name="T52" fmla="*/ 271 w 357"/>
                  <a:gd name="T53" fmla="*/ 26 h 236"/>
                  <a:gd name="T54" fmla="*/ 276 w 357"/>
                  <a:gd name="T55" fmla="*/ 17 h 236"/>
                  <a:gd name="T56" fmla="*/ 285 w 357"/>
                  <a:gd name="T57" fmla="*/ 7 h 236"/>
                  <a:gd name="T58" fmla="*/ 302 w 357"/>
                  <a:gd name="T59" fmla="*/ 2 h 236"/>
                  <a:gd name="T60" fmla="*/ 323 w 357"/>
                  <a:gd name="T61" fmla="*/ 2 h 236"/>
                  <a:gd name="T62" fmla="*/ 340 w 357"/>
                  <a:gd name="T63" fmla="*/ 7 h 236"/>
                  <a:gd name="T64" fmla="*/ 350 w 357"/>
                  <a:gd name="T65" fmla="*/ 17 h 236"/>
                  <a:gd name="T66" fmla="*/ 354 w 357"/>
                  <a:gd name="T67" fmla="*/ 26 h 236"/>
                  <a:gd name="T68" fmla="*/ 354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7 w 274"/>
                  <a:gd name="T1" fmla="*/ 202 h 229"/>
                  <a:gd name="T2" fmla="*/ 274 w 274"/>
                  <a:gd name="T3" fmla="*/ 205 h 229"/>
                  <a:gd name="T4" fmla="*/ 270 w 274"/>
                  <a:gd name="T5" fmla="*/ 207 h 229"/>
                  <a:gd name="T6" fmla="*/ 263 w 274"/>
                  <a:gd name="T7" fmla="*/ 212 h 229"/>
                  <a:gd name="T8" fmla="*/ 253 w 274"/>
                  <a:gd name="T9" fmla="*/ 217 h 229"/>
                  <a:gd name="T10" fmla="*/ 241 w 274"/>
                  <a:gd name="T11" fmla="*/ 221 h 229"/>
                  <a:gd name="T12" fmla="*/ 229 w 274"/>
                  <a:gd name="T13" fmla="*/ 226 h 229"/>
                  <a:gd name="T14" fmla="*/ 215 w 274"/>
                  <a:gd name="T15" fmla="*/ 226 h 229"/>
                  <a:gd name="T16" fmla="*/ 201 w 274"/>
                  <a:gd name="T17" fmla="*/ 226 h 229"/>
                  <a:gd name="T18" fmla="*/ 184 w 274"/>
                  <a:gd name="T19" fmla="*/ 221 h 229"/>
                  <a:gd name="T20" fmla="*/ 170 w 274"/>
                  <a:gd name="T21" fmla="*/ 214 h 229"/>
                  <a:gd name="T22" fmla="*/ 155 w 274"/>
                  <a:gd name="T23" fmla="*/ 205 h 229"/>
                  <a:gd name="T24" fmla="*/ 143 w 274"/>
                  <a:gd name="T25" fmla="*/ 193 h 229"/>
                  <a:gd name="T26" fmla="*/ 133 w 274"/>
                  <a:gd name="T27" fmla="*/ 183 h 229"/>
                  <a:gd name="T28" fmla="*/ 128 w 274"/>
                  <a:gd name="T29" fmla="*/ 176 h 229"/>
                  <a:gd name="T30" fmla="*/ 126 w 274"/>
                  <a:gd name="T31" fmla="*/ 167 h 229"/>
                  <a:gd name="T32" fmla="*/ 124 w 274"/>
                  <a:gd name="T33" fmla="*/ 159 h 229"/>
                  <a:gd name="T34" fmla="*/ 124 w 274"/>
                  <a:gd name="T35" fmla="*/ 155 h 229"/>
                  <a:gd name="T36" fmla="*/ 124 w 274"/>
                  <a:gd name="T37" fmla="*/ 150 h 229"/>
                  <a:gd name="T38" fmla="*/ 124 w 274"/>
                  <a:gd name="T39" fmla="*/ 148 h 229"/>
                  <a:gd name="T40" fmla="*/ 124 w 274"/>
                  <a:gd name="T41" fmla="*/ 145 h 229"/>
                  <a:gd name="T42" fmla="*/ 124 w 274"/>
                  <a:gd name="T43" fmla="*/ 145 h 229"/>
                  <a:gd name="T44" fmla="*/ 119 w 274"/>
                  <a:gd name="T45" fmla="*/ 148 h 229"/>
                  <a:gd name="T46" fmla="*/ 114 w 274"/>
                  <a:gd name="T47" fmla="*/ 150 h 229"/>
                  <a:gd name="T48" fmla="*/ 109 w 274"/>
                  <a:gd name="T49" fmla="*/ 152 h 229"/>
                  <a:gd name="T50" fmla="*/ 102 w 274"/>
                  <a:gd name="T51" fmla="*/ 155 h 229"/>
                  <a:gd name="T52" fmla="*/ 93 w 274"/>
                  <a:gd name="T53" fmla="*/ 157 h 229"/>
                  <a:gd name="T54" fmla="*/ 85 w 274"/>
                  <a:gd name="T55" fmla="*/ 157 h 229"/>
                  <a:gd name="T56" fmla="*/ 76 w 274"/>
                  <a:gd name="T57" fmla="*/ 155 h 229"/>
                  <a:gd name="T58" fmla="*/ 66 w 274"/>
                  <a:gd name="T59" fmla="*/ 152 h 229"/>
                  <a:gd name="T60" fmla="*/ 57 w 274"/>
                  <a:gd name="T61" fmla="*/ 145 h 229"/>
                  <a:gd name="T62" fmla="*/ 47 w 274"/>
                  <a:gd name="T63" fmla="*/ 138 h 229"/>
                  <a:gd name="T64" fmla="*/ 43 w 274"/>
                  <a:gd name="T65" fmla="*/ 128 h 229"/>
                  <a:gd name="T66" fmla="*/ 40 w 274"/>
                  <a:gd name="T67" fmla="*/ 119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46 w 355"/>
                  <a:gd name="T1" fmla="*/ 19 h 239"/>
                  <a:gd name="T2" fmla="*/ 339 w 355"/>
                  <a:gd name="T3" fmla="*/ 48 h 239"/>
                  <a:gd name="T4" fmla="*/ 327 w 355"/>
                  <a:gd name="T5" fmla="*/ 67 h 239"/>
                  <a:gd name="T6" fmla="*/ 315 w 355"/>
                  <a:gd name="T7" fmla="*/ 79 h 239"/>
                  <a:gd name="T8" fmla="*/ 306 w 355"/>
                  <a:gd name="T9" fmla="*/ 84 h 239"/>
                  <a:gd name="T10" fmla="*/ 306 w 355"/>
                  <a:gd name="T11" fmla="*/ 86 h 239"/>
                  <a:gd name="T12" fmla="*/ 308 w 355"/>
                  <a:gd name="T13" fmla="*/ 93 h 239"/>
                  <a:gd name="T14" fmla="*/ 310 w 355"/>
                  <a:gd name="T15" fmla="*/ 108 h 239"/>
                  <a:gd name="T16" fmla="*/ 308 w 355"/>
                  <a:gd name="T17" fmla="*/ 121 h 239"/>
                  <a:gd name="T18" fmla="*/ 301 w 355"/>
                  <a:gd name="T19" fmla="*/ 138 h 239"/>
                  <a:gd name="T20" fmla="*/ 285 w 355"/>
                  <a:gd name="T21" fmla="*/ 152 h 239"/>
                  <a:gd name="T22" fmla="*/ 266 w 355"/>
                  <a:gd name="T23" fmla="*/ 157 h 239"/>
                  <a:gd name="T24" fmla="*/ 249 w 355"/>
                  <a:gd name="T25" fmla="*/ 157 h 239"/>
                  <a:gd name="T26" fmla="*/ 237 w 355"/>
                  <a:gd name="T27" fmla="*/ 152 h 239"/>
                  <a:gd name="T28" fmla="*/ 228 w 355"/>
                  <a:gd name="T29" fmla="*/ 148 h 239"/>
                  <a:gd name="T30" fmla="*/ 228 w 355"/>
                  <a:gd name="T31" fmla="*/ 148 h 239"/>
                  <a:gd name="T32" fmla="*/ 228 w 355"/>
                  <a:gd name="T33" fmla="*/ 155 h 239"/>
                  <a:gd name="T34" fmla="*/ 225 w 355"/>
                  <a:gd name="T35" fmla="*/ 167 h 239"/>
                  <a:gd name="T36" fmla="*/ 218 w 355"/>
                  <a:gd name="T37" fmla="*/ 186 h 239"/>
                  <a:gd name="T38" fmla="*/ 199 w 355"/>
                  <a:gd name="T39" fmla="*/ 205 h 239"/>
                  <a:gd name="T40" fmla="*/ 173 w 355"/>
                  <a:gd name="T41" fmla="*/ 224 h 239"/>
                  <a:gd name="T42" fmla="*/ 142 w 355"/>
                  <a:gd name="T43" fmla="*/ 229 h 239"/>
                  <a:gd name="T44" fmla="*/ 116 w 355"/>
                  <a:gd name="T45" fmla="*/ 221 h 239"/>
                  <a:gd name="T46" fmla="*/ 95 w 355"/>
                  <a:gd name="T47" fmla="*/ 212 h 239"/>
                  <a:gd name="T48" fmla="*/ 83 w 355"/>
                  <a:gd name="T49" fmla="*/ 205 h 239"/>
                  <a:gd name="T50" fmla="*/ 80 w 355"/>
                  <a:gd name="T51" fmla="*/ 205 h 239"/>
                  <a:gd name="T52" fmla="*/ 80 w 355"/>
                  <a:gd name="T53" fmla="*/ 210 h 239"/>
                  <a:gd name="T54" fmla="*/ 76 w 355"/>
                  <a:gd name="T55" fmla="*/ 219 h 239"/>
                  <a:gd name="T56" fmla="*/ 66 w 355"/>
                  <a:gd name="T57" fmla="*/ 229 h 239"/>
                  <a:gd name="T58" fmla="*/ 52 w 355"/>
                  <a:gd name="T59" fmla="*/ 233 h 239"/>
                  <a:gd name="T60" fmla="*/ 31 w 355"/>
                  <a:gd name="T61" fmla="*/ 233 h 239"/>
                  <a:gd name="T62" fmla="*/ 14 w 355"/>
                  <a:gd name="T63" fmla="*/ 229 h 239"/>
                  <a:gd name="T64" fmla="*/ 5 w 355"/>
                  <a:gd name="T65" fmla="*/ 219 h 239"/>
                  <a:gd name="T66" fmla="*/ 0 w 355"/>
                  <a:gd name="T67" fmla="*/ 210 h 239"/>
                  <a:gd name="T68" fmla="*/ 0 w 355"/>
                  <a:gd name="T69" fmla="*/ 205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0 w 276"/>
                  <a:gd name="T27" fmla="*/ 43 h 229"/>
                  <a:gd name="T28" fmla="*/ 144 w 276"/>
                  <a:gd name="T29" fmla="*/ 52 h 229"/>
                  <a:gd name="T30" fmla="*/ 147 w 276"/>
                  <a:gd name="T31" fmla="*/ 60 h 229"/>
                  <a:gd name="T32" fmla="*/ 149 w 276"/>
                  <a:gd name="T33" fmla="*/ 67 h 229"/>
                  <a:gd name="T34" fmla="*/ 149 w 276"/>
                  <a:gd name="T35" fmla="*/ 74 h 229"/>
                  <a:gd name="T36" fmla="*/ 149 w 276"/>
                  <a:gd name="T37" fmla="*/ 79 h 229"/>
                  <a:gd name="T38" fmla="*/ 149 w 276"/>
                  <a:gd name="T39" fmla="*/ 81 h 229"/>
                  <a:gd name="T40" fmla="*/ 149 w 276"/>
                  <a:gd name="T41" fmla="*/ 81 h 229"/>
                  <a:gd name="T42" fmla="*/ 149 w 276"/>
                  <a:gd name="T43" fmla="*/ 81 h 229"/>
                  <a:gd name="T44" fmla="*/ 152 w 276"/>
                  <a:gd name="T45" fmla="*/ 79 h 229"/>
                  <a:gd name="T46" fmla="*/ 156 w 276"/>
                  <a:gd name="T47" fmla="*/ 76 h 229"/>
                  <a:gd name="T48" fmla="*/ 164 w 276"/>
                  <a:gd name="T49" fmla="*/ 74 h 229"/>
                  <a:gd name="T50" fmla="*/ 171 w 276"/>
                  <a:gd name="T51" fmla="*/ 72 h 229"/>
                  <a:gd name="T52" fmla="*/ 178 w 276"/>
                  <a:gd name="T53" fmla="*/ 69 h 229"/>
                  <a:gd name="T54" fmla="*/ 187 w 276"/>
                  <a:gd name="T55" fmla="*/ 69 h 229"/>
                  <a:gd name="T56" fmla="*/ 197 w 276"/>
                  <a:gd name="T57" fmla="*/ 72 h 229"/>
                  <a:gd name="T58" fmla="*/ 206 w 276"/>
                  <a:gd name="T59" fmla="*/ 74 h 229"/>
                  <a:gd name="T60" fmla="*/ 216 w 276"/>
                  <a:gd name="T61" fmla="*/ 81 h 229"/>
                  <a:gd name="T62" fmla="*/ 226 w 276"/>
                  <a:gd name="T63" fmla="*/ 91 h 229"/>
                  <a:gd name="T64" fmla="*/ 230 w 276"/>
                  <a:gd name="T65" fmla="*/ 98 h 229"/>
                  <a:gd name="T66" fmla="*/ 233 w 276"/>
                  <a:gd name="T67" fmla="*/ 107 h 229"/>
                  <a:gd name="T68" fmla="*/ 235 w 276"/>
                  <a:gd name="T69" fmla="*/ 114 h 229"/>
                  <a:gd name="T70" fmla="*/ 235 w 276"/>
                  <a:gd name="T71" fmla="*/ 121 h 229"/>
                  <a:gd name="T72" fmla="*/ 233 w 276"/>
                  <a:gd name="T73" fmla="*/ 128 h 229"/>
                  <a:gd name="T74" fmla="*/ 233 w 276"/>
                  <a:gd name="T75" fmla="*/ 135 h 229"/>
                  <a:gd name="T76" fmla="*/ 230 w 276"/>
                  <a:gd name="T77" fmla="*/ 140 h 229"/>
                  <a:gd name="T78" fmla="*/ 230 w 276"/>
                  <a:gd name="T79" fmla="*/ 142 h 229"/>
                  <a:gd name="T80" fmla="*/ 228 w 276"/>
                  <a:gd name="T81" fmla="*/ 142 h 229"/>
                  <a:gd name="T82" fmla="*/ 230 w 276"/>
                  <a:gd name="T83" fmla="*/ 145 h 229"/>
                  <a:gd name="T84" fmla="*/ 233 w 276"/>
                  <a:gd name="T85" fmla="*/ 145 h 229"/>
                  <a:gd name="T86" fmla="*/ 237 w 276"/>
                  <a:gd name="T87" fmla="*/ 150 h 229"/>
                  <a:gd name="T88" fmla="*/ 245 w 276"/>
                  <a:gd name="T89" fmla="*/ 154 h 229"/>
                  <a:gd name="T90" fmla="*/ 249 w 276"/>
                  <a:gd name="T91" fmla="*/ 161 h 229"/>
                  <a:gd name="T92" fmla="*/ 256 w 276"/>
                  <a:gd name="T93" fmla="*/ 171 h 229"/>
                  <a:gd name="T94" fmla="*/ 264 w 276"/>
                  <a:gd name="T95" fmla="*/ 181 h 229"/>
                  <a:gd name="T96" fmla="*/ 268 w 276"/>
                  <a:gd name="T97" fmla="*/ 192 h 229"/>
                  <a:gd name="T98" fmla="*/ 271 w 276"/>
                  <a:gd name="T99" fmla="*/ 209 h 229"/>
                  <a:gd name="T100" fmla="*/ 273 w 276"/>
                  <a:gd name="T101" fmla="*/ 226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14 h 236"/>
                  <a:gd name="T2" fmla="*/ 10 w 358"/>
                  <a:gd name="T3" fmla="*/ 188 h 236"/>
                  <a:gd name="T4" fmla="*/ 22 w 358"/>
                  <a:gd name="T5" fmla="*/ 171 h 236"/>
                  <a:gd name="T6" fmla="*/ 34 w 358"/>
                  <a:gd name="T7" fmla="*/ 160 h 236"/>
                  <a:gd name="T8" fmla="*/ 43 w 358"/>
                  <a:gd name="T9" fmla="*/ 152 h 236"/>
                  <a:gd name="T10" fmla="*/ 43 w 358"/>
                  <a:gd name="T11" fmla="*/ 152 h 236"/>
                  <a:gd name="T12" fmla="*/ 41 w 358"/>
                  <a:gd name="T13" fmla="*/ 143 h 236"/>
                  <a:gd name="T14" fmla="*/ 39 w 358"/>
                  <a:gd name="T15" fmla="*/ 131 h 236"/>
                  <a:gd name="T16" fmla="*/ 39 w 358"/>
                  <a:gd name="T17" fmla="*/ 114 h 236"/>
                  <a:gd name="T18" fmla="*/ 48 w 358"/>
                  <a:gd name="T19" fmla="*/ 95 h 236"/>
                  <a:gd name="T20" fmla="*/ 65 w 358"/>
                  <a:gd name="T21" fmla="*/ 81 h 236"/>
                  <a:gd name="T22" fmla="*/ 84 w 358"/>
                  <a:gd name="T23" fmla="*/ 76 h 236"/>
                  <a:gd name="T24" fmla="*/ 100 w 358"/>
                  <a:gd name="T25" fmla="*/ 79 h 236"/>
                  <a:gd name="T26" fmla="*/ 112 w 358"/>
                  <a:gd name="T27" fmla="*/ 83 h 236"/>
                  <a:gd name="T28" fmla="*/ 119 w 358"/>
                  <a:gd name="T29" fmla="*/ 88 h 236"/>
                  <a:gd name="T30" fmla="*/ 121 w 358"/>
                  <a:gd name="T31" fmla="*/ 86 h 236"/>
                  <a:gd name="T32" fmla="*/ 119 w 358"/>
                  <a:gd name="T33" fmla="*/ 79 h 236"/>
                  <a:gd name="T34" fmla="*/ 121 w 358"/>
                  <a:gd name="T35" fmla="*/ 67 h 236"/>
                  <a:gd name="T36" fmla="*/ 131 w 358"/>
                  <a:gd name="T37" fmla="*/ 53 h 236"/>
                  <a:gd name="T38" fmla="*/ 150 w 358"/>
                  <a:gd name="T39" fmla="*/ 31 h 236"/>
                  <a:gd name="T40" fmla="*/ 179 w 358"/>
                  <a:gd name="T41" fmla="*/ 15 h 236"/>
                  <a:gd name="T42" fmla="*/ 210 w 358"/>
                  <a:gd name="T43" fmla="*/ 10 h 236"/>
                  <a:gd name="T44" fmla="*/ 236 w 358"/>
                  <a:gd name="T45" fmla="*/ 15 h 236"/>
                  <a:gd name="T46" fmla="*/ 257 w 358"/>
                  <a:gd name="T47" fmla="*/ 24 h 236"/>
                  <a:gd name="T48" fmla="*/ 267 w 358"/>
                  <a:gd name="T49" fmla="*/ 31 h 236"/>
                  <a:gd name="T50" fmla="*/ 269 w 358"/>
                  <a:gd name="T51" fmla="*/ 31 h 236"/>
                  <a:gd name="T52" fmla="*/ 269 w 358"/>
                  <a:gd name="T53" fmla="*/ 27 h 236"/>
                  <a:gd name="T54" fmla="*/ 273 w 358"/>
                  <a:gd name="T55" fmla="*/ 17 h 236"/>
                  <a:gd name="T56" fmla="*/ 283 w 358"/>
                  <a:gd name="T57" fmla="*/ 8 h 236"/>
                  <a:gd name="T58" fmla="*/ 300 w 358"/>
                  <a:gd name="T59" fmla="*/ 3 h 236"/>
                  <a:gd name="T60" fmla="*/ 321 w 358"/>
                  <a:gd name="T61" fmla="*/ 3 h 236"/>
                  <a:gd name="T62" fmla="*/ 338 w 358"/>
                  <a:gd name="T63" fmla="*/ 8 h 236"/>
                  <a:gd name="T64" fmla="*/ 345 w 358"/>
                  <a:gd name="T65" fmla="*/ 17 h 236"/>
                  <a:gd name="T66" fmla="*/ 350 w 358"/>
                  <a:gd name="T67" fmla="*/ 27 h 236"/>
                  <a:gd name="T68" fmla="*/ 352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0 h 229"/>
                  <a:gd name="T2" fmla="*/ 272 w 272"/>
                  <a:gd name="T3" fmla="*/ 202 h 229"/>
                  <a:gd name="T4" fmla="*/ 267 w 272"/>
                  <a:gd name="T5" fmla="*/ 205 h 229"/>
                  <a:gd name="T6" fmla="*/ 260 w 272"/>
                  <a:gd name="T7" fmla="*/ 209 h 229"/>
                  <a:gd name="T8" fmla="*/ 251 w 272"/>
                  <a:gd name="T9" fmla="*/ 214 h 229"/>
                  <a:gd name="T10" fmla="*/ 239 w 272"/>
                  <a:gd name="T11" fmla="*/ 219 h 229"/>
                  <a:gd name="T12" fmla="*/ 227 w 272"/>
                  <a:gd name="T13" fmla="*/ 224 h 229"/>
                  <a:gd name="T14" fmla="*/ 213 w 272"/>
                  <a:gd name="T15" fmla="*/ 226 h 229"/>
                  <a:gd name="T16" fmla="*/ 196 w 272"/>
                  <a:gd name="T17" fmla="*/ 224 h 229"/>
                  <a:gd name="T18" fmla="*/ 182 w 272"/>
                  <a:gd name="T19" fmla="*/ 221 h 229"/>
                  <a:gd name="T20" fmla="*/ 165 w 272"/>
                  <a:gd name="T21" fmla="*/ 212 h 229"/>
                  <a:gd name="T22" fmla="*/ 153 w 272"/>
                  <a:gd name="T23" fmla="*/ 202 h 229"/>
                  <a:gd name="T24" fmla="*/ 141 w 272"/>
                  <a:gd name="T25" fmla="*/ 193 h 229"/>
                  <a:gd name="T26" fmla="*/ 134 w 272"/>
                  <a:gd name="T27" fmla="*/ 183 h 229"/>
                  <a:gd name="T28" fmla="*/ 129 w 272"/>
                  <a:gd name="T29" fmla="*/ 174 h 229"/>
                  <a:gd name="T30" fmla="*/ 124 w 272"/>
                  <a:gd name="T31" fmla="*/ 164 h 229"/>
                  <a:gd name="T32" fmla="*/ 124 w 272"/>
                  <a:gd name="T33" fmla="*/ 157 h 229"/>
                  <a:gd name="T34" fmla="*/ 122 w 272"/>
                  <a:gd name="T35" fmla="*/ 152 h 229"/>
                  <a:gd name="T36" fmla="*/ 122 w 272"/>
                  <a:gd name="T37" fmla="*/ 147 h 229"/>
                  <a:gd name="T38" fmla="*/ 124 w 272"/>
                  <a:gd name="T39" fmla="*/ 145 h 229"/>
                  <a:gd name="T40" fmla="*/ 124 w 272"/>
                  <a:gd name="T41" fmla="*/ 143 h 229"/>
                  <a:gd name="T42" fmla="*/ 122 w 272"/>
                  <a:gd name="T43" fmla="*/ 145 h 229"/>
                  <a:gd name="T44" fmla="*/ 120 w 272"/>
                  <a:gd name="T45" fmla="*/ 147 h 229"/>
                  <a:gd name="T46" fmla="*/ 115 w 272"/>
                  <a:gd name="T47" fmla="*/ 150 h 229"/>
                  <a:gd name="T48" fmla="*/ 110 w 272"/>
                  <a:gd name="T49" fmla="*/ 152 h 229"/>
                  <a:gd name="T50" fmla="*/ 103 w 272"/>
                  <a:gd name="T51" fmla="*/ 154 h 229"/>
                  <a:gd name="T52" fmla="*/ 93 w 272"/>
                  <a:gd name="T53" fmla="*/ 154 h 229"/>
                  <a:gd name="T54" fmla="*/ 84 w 272"/>
                  <a:gd name="T55" fmla="*/ 154 h 229"/>
                  <a:gd name="T56" fmla="*/ 77 w 272"/>
                  <a:gd name="T57" fmla="*/ 154 h 229"/>
                  <a:gd name="T58" fmla="*/ 65 w 272"/>
                  <a:gd name="T59" fmla="*/ 150 h 229"/>
                  <a:gd name="T60" fmla="*/ 55 w 272"/>
                  <a:gd name="T61" fmla="*/ 143 h 229"/>
                  <a:gd name="T62" fmla="*/ 48 w 272"/>
                  <a:gd name="T63" fmla="*/ 135 h 229"/>
                  <a:gd name="T64" fmla="*/ 43 w 272"/>
                  <a:gd name="T65" fmla="*/ 126 h 229"/>
                  <a:gd name="T66" fmla="*/ 39 w 272"/>
                  <a:gd name="T67" fmla="*/ 119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199 h 236"/>
                  <a:gd name="T2" fmla="*/ 3 w 360"/>
                  <a:gd name="T3" fmla="*/ 206 h 236"/>
                  <a:gd name="T4" fmla="*/ 7 w 360"/>
                  <a:gd name="T5" fmla="*/ 213 h 236"/>
                  <a:gd name="T6" fmla="*/ 17 w 360"/>
                  <a:gd name="T7" fmla="*/ 223 h 236"/>
                  <a:gd name="T8" fmla="*/ 34 w 360"/>
                  <a:gd name="T9" fmla="*/ 230 h 236"/>
                  <a:gd name="T10" fmla="*/ 55 w 360"/>
                  <a:gd name="T11" fmla="*/ 230 h 236"/>
                  <a:gd name="T12" fmla="*/ 72 w 360"/>
                  <a:gd name="T13" fmla="*/ 223 h 236"/>
                  <a:gd name="T14" fmla="*/ 79 w 360"/>
                  <a:gd name="T15" fmla="*/ 213 h 236"/>
                  <a:gd name="T16" fmla="*/ 84 w 360"/>
                  <a:gd name="T17" fmla="*/ 206 h 236"/>
                  <a:gd name="T18" fmla="*/ 86 w 360"/>
                  <a:gd name="T19" fmla="*/ 199 h 236"/>
                  <a:gd name="T20" fmla="*/ 88 w 360"/>
                  <a:gd name="T21" fmla="*/ 199 h 236"/>
                  <a:gd name="T22" fmla="*/ 100 w 360"/>
                  <a:gd name="T23" fmla="*/ 209 h 236"/>
                  <a:gd name="T24" fmla="*/ 119 w 360"/>
                  <a:gd name="T25" fmla="*/ 218 h 236"/>
                  <a:gd name="T26" fmla="*/ 148 w 360"/>
                  <a:gd name="T27" fmla="*/ 223 h 236"/>
                  <a:gd name="T28" fmla="*/ 179 w 360"/>
                  <a:gd name="T29" fmla="*/ 218 h 236"/>
                  <a:gd name="T30" fmla="*/ 208 w 360"/>
                  <a:gd name="T31" fmla="*/ 199 h 236"/>
                  <a:gd name="T32" fmla="*/ 227 w 360"/>
                  <a:gd name="T33" fmla="*/ 180 h 236"/>
                  <a:gd name="T34" fmla="*/ 234 w 360"/>
                  <a:gd name="T35" fmla="*/ 166 h 236"/>
                  <a:gd name="T36" fmla="*/ 236 w 360"/>
                  <a:gd name="T37" fmla="*/ 152 h 236"/>
                  <a:gd name="T38" fmla="*/ 236 w 360"/>
                  <a:gd name="T39" fmla="*/ 145 h 236"/>
                  <a:gd name="T40" fmla="*/ 236 w 360"/>
                  <a:gd name="T41" fmla="*/ 145 h 236"/>
                  <a:gd name="T42" fmla="*/ 243 w 360"/>
                  <a:gd name="T43" fmla="*/ 150 h 236"/>
                  <a:gd name="T44" fmla="*/ 258 w 360"/>
                  <a:gd name="T45" fmla="*/ 154 h 236"/>
                  <a:gd name="T46" fmla="*/ 274 w 360"/>
                  <a:gd name="T47" fmla="*/ 157 h 236"/>
                  <a:gd name="T48" fmla="*/ 293 w 360"/>
                  <a:gd name="T49" fmla="*/ 150 h 236"/>
                  <a:gd name="T50" fmla="*/ 313 w 360"/>
                  <a:gd name="T51" fmla="*/ 135 h 236"/>
                  <a:gd name="T52" fmla="*/ 320 w 360"/>
                  <a:gd name="T53" fmla="*/ 119 h 236"/>
                  <a:gd name="T54" fmla="*/ 322 w 360"/>
                  <a:gd name="T55" fmla="*/ 102 h 236"/>
                  <a:gd name="T56" fmla="*/ 320 w 360"/>
                  <a:gd name="T57" fmla="*/ 88 h 236"/>
                  <a:gd name="T58" fmla="*/ 317 w 360"/>
                  <a:gd name="T59" fmla="*/ 81 h 236"/>
                  <a:gd name="T60" fmla="*/ 317 w 360"/>
                  <a:gd name="T61" fmla="*/ 78 h 236"/>
                  <a:gd name="T62" fmla="*/ 324 w 360"/>
                  <a:gd name="T63" fmla="*/ 73 h 236"/>
                  <a:gd name="T64" fmla="*/ 336 w 360"/>
                  <a:gd name="T65" fmla="*/ 61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09 w 115"/>
                <a:gd name="T1" fmla="*/ 112 h 115"/>
                <a:gd name="T2" fmla="*/ 112 w 115"/>
                <a:gd name="T3" fmla="*/ 0 h 115"/>
                <a:gd name="T4" fmla="*/ 0 w 115"/>
                <a:gd name="T5" fmla="*/ 0 h 115"/>
                <a:gd name="T6" fmla="*/ 0 w 115"/>
                <a:gd name="T7" fmla="*/ 115 h 115"/>
                <a:gd name="T8" fmla="*/ 112 w 115"/>
                <a:gd name="T9" fmla="*/ 115 h 115"/>
                <a:gd name="T10" fmla="*/ 112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06 w 112"/>
                <a:gd name="T1" fmla="*/ 112 h 115"/>
                <a:gd name="T2" fmla="*/ 106 w 112"/>
                <a:gd name="T3" fmla="*/ 0 h 115"/>
                <a:gd name="T4" fmla="*/ 0 w 112"/>
                <a:gd name="T5" fmla="*/ 0 h 115"/>
                <a:gd name="T6" fmla="*/ 0 w 112"/>
                <a:gd name="T7" fmla="*/ 115 h 115"/>
                <a:gd name="T8" fmla="*/ 106 w 112"/>
                <a:gd name="T9" fmla="*/ 115 h 115"/>
                <a:gd name="T10" fmla="*/ 106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6 w 113"/>
                <a:gd name="T1" fmla="*/ 103 h 115"/>
                <a:gd name="T2" fmla="*/ 116 w 113"/>
                <a:gd name="T3" fmla="*/ 0 h 115"/>
                <a:gd name="T4" fmla="*/ 0 w 113"/>
                <a:gd name="T5" fmla="*/ 0 h 115"/>
                <a:gd name="T6" fmla="*/ 0 w 113"/>
                <a:gd name="T7" fmla="*/ 106 h 115"/>
                <a:gd name="T8" fmla="*/ 116 w 113"/>
                <a:gd name="T9" fmla="*/ 106 h 115"/>
                <a:gd name="T10" fmla="*/ 116 w 113"/>
                <a:gd name="T11" fmla="*/ 106 h 115"/>
                <a:gd name="T12" fmla="*/ 116 w 113"/>
                <a:gd name="T13" fmla="*/ 10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6 w 113"/>
                <a:gd name="T1" fmla="*/ 112 h 115"/>
                <a:gd name="T2" fmla="*/ 116 w 113"/>
                <a:gd name="T3" fmla="*/ 0 h 115"/>
                <a:gd name="T4" fmla="*/ 0 w 113"/>
                <a:gd name="T5" fmla="*/ 0 h 115"/>
                <a:gd name="T6" fmla="*/ 0 w 113"/>
                <a:gd name="T7" fmla="*/ 115 h 115"/>
                <a:gd name="T8" fmla="*/ 116 w 113"/>
                <a:gd name="T9" fmla="*/ 115 h 115"/>
                <a:gd name="T10" fmla="*/ 116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8 w 112"/>
                <a:gd name="T1" fmla="*/ 103 h 112"/>
                <a:gd name="T2" fmla="*/ 118 w 112"/>
                <a:gd name="T3" fmla="*/ 0 h 112"/>
                <a:gd name="T4" fmla="*/ 0 w 112"/>
                <a:gd name="T5" fmla="*/ 0 h 112"/>
                <a:gd name="T6" fmla="*/ 0 w 112"/>
                <a:gd name="T7" fmla="*/ 103 h 112"/>
                <a:gd name="T8" fmla="*/ 118 w 112"/>
                <a:gd name="T9" fmla="*/ 103 h 112"/>
                <a:gd name="T10" fmla="*/ 118 w 112"/>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8 w 112"/>
                <a:gd name="T1" fmla="*/ 112 h 112"/>
                <a:gd name="T2" fmla="*/ 118 w 112"/>
                <a:gd name="T3" fmla="*/ 0 h 112"/>
                <a:gd name="T4" fmla="*/ 0 w 112"/>
                <a:gd name="T5" fmla="*/ 0 h 112"/>
                <a:gd name="T6" fmla="*/ 0 w 112"/>
                <a:gd name="T7" fmla="*/ 112 h 112"/>
                <a:gd name="T8" fmla="*/ 118 w 112"/>
                <a:gd name="T9" fmla="*/ 112 h 112"/>
                <a:gd name="T10" fmla="*/ 118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966"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7" r:id="rId14"/>
    <p:sldLayoutId id="2147483968" r:id="rId15"/>
    <p:sldLayoutId id="2147483969" r:id="rId16"/>
    <p:sldLayoutId id="2147483970" r:id="rId17"/>
  </p:sldLayoutIdLst>
  <p:transition/>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r>
              <a:rPr/>
              <a:t>Title Text</a:t>
            </a:r>
          </a:p>
        </p:txBody>
      </p:sp>
      <p:sp>
        <p:nvSpPr>
          <p:cNvPr id="19459" name="Shape 3"/>
          <p:cNvSpPr>
            <a:spLocks noGrp="1"/>
          </p:cNvSpPr>
          <p:nvPr>
            <p:ph type="body" idx="1"/>
          </p:nvPr>
        </p:nvSpPr>
        <p:spPr bwMode="auto">
          <a:xfrm>
            <a:off x="669925" y="1830388"/>
            <a:ext cx="78041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val="1"/>
            </a:ext>
            <a:ext uri="{C572A759-6A51-4108-AA02-DFA0A04FC94B}">
              <ma14:wrappingTextBox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ltLang="en-US">
                <a:sym typeface="Avenir Book" charset="0"/>
              </a:rPr>
              <a:t>Body Level One</a:t>
            </a:r>
          </a:p>
          <a:p>
            <a:pPr lvl="1"/>
            <a:r>
              <a:rPr lang="en-US" altLang="en-US">
                <a:sym typeface="Avenir Book" charset="0"/>
              </a:rPr>
              <a:t>Body Level Two</a:t>
            </a:r>
          </a:p>
          <a:p>
            <a:pPr lvl="2"/>
            <a:r>
              <a:rPr lang="en-US" altLang="en-US">
                <a:sym typeface="Avenir Book" charset="0"/>
              </a:rPr>
              <a:t>Body Level Three</a:t>
            </a:r>
          </a:p>
          <a:p>
            <a:pPr lvl="3"/>
            <a:r>
              <a:rPr lang="en-US" altLang="en-US">
                <a:sym typeface="Avenir Book" charset="0"/>
              </a:rPr>
              <a:t>Body Level Four</a:t>
            </a:r>
          </a:p>
          <a:p>
            <a:pPr lvl="4"/>
            <a:r>
              <a:rPr lang="en-US" altLang="en-US">
                <a:sym typeface="Avenir Book" charset="0"/>
              </a:rPr>
              <a:t>Body Level Five</a:t>
            </a:r>
          </a:p>
        </p:txBody>
      </p:sp>
      <p:sp>
        <p:nvSpPr>
          <p:cNvPr id="149508" name="Shape 4"/>
          <p:cNvSpPr>
            <a:spLocks noGrp="1"/>
          </p:cNvSpPr>
          <p:nvPr>
            <p:ph type="sldNum" sz="quarter" idx="2"/>
          </p:nvPr>
        </p:nvSpPr>
        <p:spPr bwMode="auto">
          <a:xfrm>
            <a:off x="4438650" y="6505575"/>
            <a:ext cx="258763" cy="26828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none" lIns="0" tIns="0" rIns="0" bIns="0" numCol="1" anchor="t" anchorCtr="0" compatLnSpc="1">
            <a:prstTxWarp prst="textNoShape">
              <a:avLst/>
            </a:prstTxWarp>
          </a:bodyPr>
          <a:lstStyle>
            <a:lvl1pPr algn="ctr" defTabSz="409575">
              <a:defRPr sz="1300">
                <a:solidFill>
                  <a:srgbClr val="000000"/>
                </a:solidFill>
                <a:latin typeface="Helvetica Light" charset="0"/>
                <a:sym typeface="Helvetica Light" charset="0"/>
              </a:defRPr>
            </a:lvl1pPr>
          </a:lstStyle>
          <a:p>
            <a:fld id="{07A9E854-1F55-024B-87CE-ED12ADB673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spd="med"/>
  <p:hf hdr="0" ftr="0" dt="0"/>
  <p:txStyles>
    <p:titleStyle>
      <a:lvl1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1pPr>
      <a:lvl2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2pPr>
      <a:lvl3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3pPr>
      <a:lvl4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4pPr>
      <a:lvl5pPr algn="ctr" defTabSz="409575" rtl="0" eaLnBrk="0" fontAlgn="base" hangingPunct="0">
        <a:spcBef>
          <a:spcPct val="0"/>
        </a:spcBef>
        <a:spcAft>
          <a:spcPct val="0"/>
        </a:spcAft>
        <a:defRPr sz="4200" cap="all">
          <a:solidFill>
            <a:schemeClr val="tx2"/>
          </a:solidFill>
          <a:latin typeface="+mj-lt"/>
          <a:ea typeface="ＭＳ Ｐゴシック" charset="0"/>
          <a:cs typeface="+mj-cs"/>
          <a:sym typeface="Avenir Book" charset="0"/>
        </a:defRPr>
      </a:lvl5pPr>
      <a:lvl6pPr indent="803643" algn="ctr" defTabSz="410751">
        <a:defRPr sz="4200" cap="all">
          <a:latin typeface="+mj-lt"/>
          <a:ea typeface="+mj-ea"/>
          <a:cs typeface="+mj-cs"/>
          <a:sym typeface="Avenir Book"/>
        </a:defRPr>
      </a:lvl6pPr>
      <a:lvl7pPr indent="964372" algn="ctr" defTabSz="410751">
        <a:defRPr sz="4200" cap="all">
          <a:latin typeface="+mj-lt"/>
          <a:ea typeface="+mj-ea"/>
          <a:cs typeface="+mj-cs"/>
          <a:sym typeface="Avenir Book"/>
        </a:defRPr>
      </a:lvl7pPr>
      <a:lvl8pPr indent="1125101" algn="ctr" defTabSz="410751">
        <a:defRPr sz="4200" cap="all">
          <a:latin typeface="+mj-lt"/>
          <a:ea typeface="+mj-ea"/>
          <a:cs typeface="+mj-cs"/>
          <a:sym typeface="Avenir Book"/>
        </a:defRPr>
      </a:lvl8pPr>
      <a:lvl9pPr indent="1285829" algn="ctr" defTabSz="410751">
        <a:defRPr sz="4200" cap="all">
          <a:latin typeface="+mj-lt"/>
          <a:ea typeface="+mj-ea"/>
          <a:cs typeface="+mj-cs"/>
          <a:sym typeface="Avenir Book"/>
        </a:defRPr>
      </a:lvl9pPr>
    </p:titleStyle>
    <p:bodyStyle>
      <a:lvl1pPr marL="311150" indent="-311150" algn="l" defTabSz="409575" rtl="0" eaLnBrk="0" fontAlgn="base" hangingPunct="0">
        <a:spcBef>
          <a:spcPts val="2950"/>
        </a:spcBef>
        <a:spcAft>
          <a:spcPct val="0"/>
        </a:spcAft>
        <a:buSzPct val="75000"/>
        <a:buChar char="•"/>
        <a:defRPr sz="2500">
          <a:solidFill>
            <a:schemeClr val="tx1"/>
          </a:solidFill>
          <a:latin typeface="+mj-lt"/>
          <a:ea typeface="ＭＳ Ｐゴシック" charset="0"/>
          <a:cs typeface="+mj-cs"/>
          <a:sym typeface="Avenir Book" charset="0"/>
        </a:defRPr>
      </a:lvl1pPr>
      <a:lvl2pPr marL="623888"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2pPr>
      <a:lvl3pPr marL="936625"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3pPr>
      <a:lvl4pPr marL="1249363"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4pPr>
      <a:lvl5pPr marL="1562100" indent="-311150" algn="l" defTabSz="409575" rtl="0" eaLnBrk="0" fontAlgn="base" hangingPunct="0">
        <a:spcBef>
          <a:spcPts val="2950"/>
        </a:spcBef>
        <a:spcAft>
          <a:spcPct val="0"/>
        </a:spcAft>
        <a:buSzPct val="75000"/>
        <a:buChar char="•"/>
        <a:defRPr sz="2500">
          <a:solidFill>
            <a:schemeClr val="tx1"/>
          </a:solidFill>
          <a:latin typeface="+mj-lt"/>
          <a:ea typeface="+mj-ea"/>
          <a:cs typeface="+mj-cs"/>
          <a:sym typeface="Avenir Book" charset="0"/>
        </a:defRPr>
      </a:lvl5pPr>
      <a:lvl6pPr marL="1875168" indent="-312528" defTabSz="410751">
        <a:spcBef>
          <a:spcPts val="2953"/>
        </a:spcBef>
        <a:buSzPct val="75000"/>
        <a:buChar char="•"/>
        <a:defRPr sz="2500">
          <a:latin typeface="+mj-lt"/>
          <a:ea typeface="+mj-ea"/>
          <a:cs typeface="+mj-cs"/>
          <a:sym typeface="Avenir Book"/>
        </a:defRPr>
      </a:lvl6pPr>
      <a:lvl7pPr marL="2187696" indent="-312528" defTabSz="410751">
        <a:spcBef>
          <a:spcPts val="2953"/>
        </a:spcBef>
        <a:buSzPct val="75000"/>
        <a:buChar char="•"/>
        <a:defRPr sz="2500">
          <a:latin typeface="+mj-lt"/>
          <a:ea typeface="+mj-ea"/>
          <a:cs typeface="+mj-cs"/>
          <a:sym typeface="Avenir Book"/>
        </a:defRPr>
      </a:lvl7pPr>
      <a:lvl8pPr marL="2500224" indent="-312528" defTabSz="410751">
        <a:spcBef>
          <a:spcPts val="2953"/>
        </a:spcBef>
        <a:buSzPct val="75000"/>
        <a:buChar char="•"/>
        <a:defRPr sz="2500">
          <a:latin typeface="+mj-lt"/>
          <a:ea typeface="+mj-ea"/>
          <a:cs typeface="+mj-cs"/>
          <a:sym typeface="Avenir Book"/>
        </a:defRPr>
      </a:lvl8pPr>
      <a:lvl9pPr marL="2812752" indent="-312528" defTabSz="410751">
        <a:spcBef>
          <a:spcPts val="2953"/>
        </a:spcBef>
        <a:buSzPct val="75000"/>
        <a:buChar char="•"/>
        <a:defRPr sz="2500">
          <a:latin typeface="+mj-lt"/>
          <a:ea typeface="+mj-ea"/>
          <a:cs typeface="+mj-cs"/>
          <a:sym typeface="Avenir Book"/>
        </a:defRPr>
      </a:lvl9pPr>
    </p:bodyStyle>
    <p:otherStyle>
      <a:lvl1pPr algn="ctr" defTabSz="410751">
        <a:defRPr>
          <a:solidFill>
            <a:schemeClr val="tx1"/>
          </a:solidFill>
          <a:latin typeface="+mn-lt"/>
          <a:ea typeface="+mn-ea"/>
          <a:cs typeface="+mn-cs"/>
          <a:sym typeface="Helvetica Light"/>
        </a:defRPr>
      </a:lvl1pPr>
      <a:lvl2pPr indent="160729" algn="ctr" defTabSz="410751">
        <a:defRPr>
          <a:solidFill>
            <a:schemeClr val="tx1"/>
          </a:solidFill>
          <a:latin typeface="+mn-lt"/>
          <a:ea typeface="+mn-ea"/>
          <a:cs typeface="+mn-cs"/>
          <a:sym typeface="Helvetica Light"/>
        </a:defRPr>
      </a:lvl2pPr>
      <a:lvl3pPr indent="321457" algn="ctr" defTabSz="410751">
        <a:defRPr>
          <a:solidFill>
            <a:schemeClr val="tx1"/>
          </a:solidFill>
          <a:latin typeface="+mn-lt"/>
          <a:ea typeface="+mn-ea"/>
          <a:cs typeface="+mn-cs"/>
          <a:sym typeface="Helvetica Light"/>
        </a:defRPr>
      </a:lvl3pPr>
      <a:lvl4pPr indent="482186" algn="ctr" defTabSz="410751">
        <a:defRPr>
          <a:solidFill>
            <a:schemeClr val="tx1"/>
          </a:solidFill>
          <a:latin typeface="+mn-lt"/>
          <a:ea typeface="+mn-ea"/>
          <a:cs typeface="+mn-cs"/>
          <a:sym typeface="Helvetica Light"/>
        </a:defRPr>
      </a:lvl4pPr>
      <a:lvl5pPr indent="642915" algn="ctr" defTabSz="410751">
        <a:defRPr>
          <a:solidFill>
            <a:schemeClr val="tx1"/>
          </a:solidFill>
          <a:latin typeface="+mn-lt"/>
          <a:ea typeface="+mn-ea"/>
          <a:cs typeface="+mn-cs"/>
          <a:sym typeface="Helvetica Light"/>
        </a:defRPr>
      </a:lvl5pPr>
      <a:lvl6pPr indent="803643" algn="ctr" defTabSz="410751">
        <a:defRPr>
          <a:solidFill>
            <a:schemeClr val="tx1"/>
          </a:solidFill>
          <a:latin typeface="+mn-lt"/>
          <a:ea typeface="+mn-ea"/>
          <a:cs typeface="+mn-cs"/>
          <a:sym typeface="Helvetica Light"/>
        </a:defRPr>
      </a:lvl6pPr>
      <a:lvl7pPr indent="964372" algn="ctr" defTabSz="410751">
        <a:defRPr>
          <a:solidFill>
            <a:schemeClr val="tx1"/>
          </a:solidFill>
          <a:latin typeface="+mn-lt"/>
          <a:ea typeface="+mn-ea"/>
          <a:cs typeface="+mn-cs"/>
          <a:sym typeface="Helvetica Light"/>
        </a:defRPr>
      </a:lvl7pPr>
      <a:lvl8pPr indent="1125101" algn="ctr" defTabSz="410751">
        <a:defRPr>
          <a:solidFill>
            <a:schemeClr val="tx1"/>
          </a:solidFill>
          <a:latin typeface="+mn-lt"/>
          <a:ea typeface="+mn-ea"/>
          <a:cs typeface="+mn-cs"/>
          <a:sym typeface="Helvetica Light"/>
        </a:defRPr>
      </a:lvl8pPr>
      <a:lvl9pPr indent="1285829" algn="ctr" defTabSz="41075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s>
</file>

<file path=ppt/slides/_rels/slide114.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104.wmf"/><Relationship Id="rId1" Type="http://schemas.openxmlformats.org/officeDocument/2006/relationships/slideLayout" Target="../slideLayouts/slideLayout2.xml"/><Relationship Id="rId2" Type="http://schemas.openxmlformats.org/officeDocument/2006/relationships/image" Target="../media/image103.wmf"/></Relationships>
</file>

<file path=ppt/slides/_rels/slide115.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104.wmf"/><Relationship Id="rId5" Type="http://schemas.openxmlformats.org/officeDocument/2006/relationships/image" Target="../media/image105.wmf"/><Relationship Id="rId1" Type="http://schemas.openxmlformats.org/officeDocument/2006/relationships/slideLayout" Target="../slideLayouts/slideLayout2.xml"/><Relationship Id="rId2" Type="http://schemas.openxmlformats.org/officeDocument/2006/relationships/image" Target="../media/image103.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3.png"/><Relationship Id="rId3" Type="http://schemas.openxmlformats.org/officeDocument/2006/relationships/image" Target="../media/image31.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7.xml"/><Relationship Id="rId2" Type="http://schemas.openxmlformats.org/officeDocument/2006/relationships/image" Target="../media/image31.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png"/><Relationship Id="rId3" Type="http://schemas.openxmlformats.org/officeDocument/2006/relationships/image" Target="../media/image3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7.xml"/><Relationship Id="rId2" Type="http://schemas.openxmlformats.org/officeDocument/2006/relationships/image" Target="../media/image3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7.xml"/><Relationship Id="rId2" Type="http://schemas.openxmlformats.org/officeDocument/2006/relationships/image" Target="../media/image31.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7.xml"/><Relationship Id="rId2" Type="http://schemas.openxmlformats.org/officeDocument/2006/relationships/image" Target="../media/image3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8.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1.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3.png"/><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1.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1.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1.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2.png"/><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png"/><Relationship Id="rId1" Type="http://schemas.openxmlformats.org/officeDocument/2006/relationships/slideLayout" Target="../slideLayouts/slideLayout21.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3.png"/><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8.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33.png"/><Relationship Id="rId1" Type="http://schemas.openxmlformats.org/officeDocument/2006/relationships/slideLayout" Target="../slideLayouts/slideLayout21.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8.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9" Type="http://schemas.openxmlformats.org/officeDocument/2006/relationships/image" Target="../media/image44.png"/><Relationship Id="rId20" Type="http://schemas.openxmlformats.org/officeDocument/2006/relationships/image" Target="../media/image55.jpeg"/><Relationship Id="rId10" Type="http://schemas.openxmlformats.org/officeDocument/2006/relationships/image" Target="../media/image45.png"/><Relationship Id="rId11" Type="http://schemas.openxmlformats.org/officeDocument/2006/relationships/image" Target="../media/image46.png"/><Relationship Id="rId12" Type="http://schemas.openxmlformats.org/officeDocument/2006/relationships/image" Target="../media/image47.png"/><Relationship Id="rId13" Type="http://schemas.openxmlformats.org/officeDocument/2006/relationships/image" Target="../media/image48.png"/><Relationship Id="rId14" Type="http://schemas.openxmlformats.org/officeDocument/2006/relationships/image" Target="../media/image49.jpeg"/><Relationship Id="rId15" Type="http://schemas.openxmlformats.org/officeDocument/2006/relationships/image" Target="../media/image50.png"/><Relationship Id="rId16" Type="http://schemas.openxmlformats.org/officeDocument/2006/relationships/image" Target="../media/image51.png"/><Relationship Id="rId17" Type="http://schemas.openxmlformats.org/officeDocument/2006/relationships/image" Target="../media/image52.png"/><Relationship Id="rId18" Type="http://schemas.openxmlformats.org/officeDocument/2006/relationships/image" Target="../media/image53.png"/><Relationship Id="rId19"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jpe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 Id="rId11"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1" Type="http://schemas.openxmlformats.org/officeDocument/2006/relationships/image" Target="../media/image58.png"/><Relationship Id="rId12"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9.jpeg"/><Relationship Id="rId4" Type="http://schemas.openxmlformats.org/officeDocument/2006/relationships/image" Target="../media/image56.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4.jpeg"/><Relationship Id="rId8" Type="http://schemas.openxmlformats.org/officeDocument/2006/relationships/image" Target="../media/image48.png"/><Relationship Id="rId9" Type="http://schemas.openxmlformats.org/officeDocument/2006/relationships/image" Target="../media/image65.png"/><Relationship Id="rId10"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1.png"/><Relationship Id="rId5" Type="http://schemas.openxmlformats.org/officeDocument/2006/relationships/image" Target="../media/image49.jpeg"/><Relationship Id="rId6" Type="http://schemas.openxmlformats.org/officeDocument/2006/relationships/image" Target="../media/image66.png"/><Relationship Id="rId7" Type="http://schemas.openxmlformats.org/officeDocument/2006/relationships/image" Target="../media/image59.jpeg"/><Relationship Id="rId8" Type="http://schemas.openxmlformats.org/officeDocument/2006/relationships/image" Target="../media/image67.jpeg"/><Relationship Id="rId9" Type="http://schemas.openxmlformats.org/officeDocument/2006/relationships/image" Target="../media/image68.png"/><Relationship Id="rId10" Type="http://schemas.openxmlformats.org/officeDocument/2006/relationships/image" Target="../media/image69.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1" Type="http://schemas.openxmlformats.org/officeDocument/2006/relationships/image" Target="../media/image78.jpeg"/><Relationship Id="rId12" Type="http://schemas.openxmlformats.org/officeDocument/2006/relationships/image" Target="../media/image79.png"/><Relationship Id="rId13" Type="http://schemas.openxmlformats.org/officeDocument/2006/relationships/image" Target="../media/image80.png"/><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jpeg"/><Relationship Id="rId9" Type="http://schemas.openxmlformats.org/officeDocument/2006/relationships/image" Target="../media/image76.png"/><Relationship Id="rId10" Type="http://schemas.openxmlformats.org/officeDocument/2006/relationships/image" Target="../media/image77.png"/></Relationships>
</file>

<file path=ppt/slides/_rels/slide55.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59.jpeg"/><Relationship Id="rId13" Type="http://schemas.openxmlformats.org/officeDocument/2006/relationships/image" Target="../media/image81.png"/><Relationship Id="rId14" Type="http://schemas.openxmlformats.org/officeDocument/2006/relationships/image" Target="../media/image82.png"/><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83.wmf"/><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57.xml.rels><?xml version="1.0" encoding="UTF-8" standalone="yes"?>
<Relationships xmlns="http://schemas.openxmlformats.org/package/2006/relationships"><Relationship Id="rId11" Type="http://schemas.openxmlformats.org/officeDocument/2006/relationships/image" Target="../media/image64.jpeg"/><Relationship Id="rId12" Type="http://schemas.openxmlformats.org/officeDocument/2006/relationships/image" Target="../media/image59.jpeg"/><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48.png"/><Relationship Id="rId6" Type="http://schemas.openxmlformats.org/officeDocument/2006/relationships/image" Target="../media/image56.png"/><Relationship Id="rId7" Type="http://schemas.openxmlformats.org/officeDocument/2006/relationships/image" Target="../media/image39.png"/><Relationship Id="rId8" Type="http://schemas.openxmlformats.org/officeDocument/2006/relationships/image" Target="../media/image65.png"/><Relationship Id="rId9" Type="http://schemas.openxmlformats.org/officeDocument/2006/relationships/image" Target="../media/image60.png"/><Relationship Id="rId10"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56.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48.png"/><Relationship Id="rId10" Type="http://schemas.openxmlformats.org/officeDocument/2006/relationships/image" Target="../media/image39.png"/><Relationship Id="rId11"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7.png"/><Relationship Id="rId13" Type="http://schemas.openxmlformats.org/officeDocument/2006/relationships/image" Target="../media/image40.png"/><Relationship Id="rId14" Type="http://schemas.openxmlformats.org/officeDocument/2006/relationships/image" Target="../media/image43.png"/><Relationship Id="rId15"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9.jpeg"/><Relationship Id="rId4"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image" Target="../media/image65.png"/><Relationship Id="rId7" Type="http://schemas.openxmlformats.org/officeDocument/2006/relationships/image" Target="../media/image41.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9.jpeg"/></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89.jpeg"/><Relationship Id="rId5" Type="http://schemas.openxmlformats.org/officeDocument/2006/relationships/image" Target="../media/image90.jpe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5.xml.rels><?xml version="1.0" encoding="UTF-8" standalone="yes"?>
<Relationships xmlns="http://schemas.openxmlformats.org/package/2006/relationships"><Relationship Id="rId11" Type="http://schemas.openxmlformats.org/officeDocument/2006/relationships/image" Target="../media/image89.jpeg"/><Relationship Id="rId12" Type="http://schemas.openxmlformats.org/officeDocument/2006/relationships/image" Target="../media/image57.png"/><Relationship Id="rId13" Type="http://schemas.openxmlformats.org/officeDocument/2006/relationships/image" Target="../media/image90.jpeg"/><Relationship Id="rId14" Type="http://schemas.openxmlformats.org/officeDocument/2006/relationships/image" Target="../media/image58.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8.xml"/><Relationship Id="rId4" Type="http://schemas.openxmlformats.org/officeDocument/2006/relationships/image" Target="../media/image91.jpeg"/><Relationship Id="rId5" Type="http://schemas.openxmlformats.org/officeDocument/2006/relationships/image" Target="../media/image92.png"/><Relationship Id="rId6" Type="http://schemas.openxmlformats.org/officeDocument/2006/relationships/image" Target="../media/image93.jpeg"/><Relationship Id="rId7" Type="http://schemas.openxmlformats.org/officeDocument/2006/relationships/image" Target="../media/image94.png"/><Relationship Id="rId8" Type="http://schemas.openxmlformats.org/officeDocument/2006/relationships/image" Target="../media/image95.png"/><Relationship Id="rId9" Type="http://schemas.openxmlformats.org/officeDocument/2006/relationships/image" Target="../media/image59.jpeg"/><Relationship Id="rId10" Type="http://schemas.openxmlformats.org/officeDocument/2006/relationships/image" Target="../media/image96.png"/></Relationships>
</file>

<file path=ppt/slides/_rels/slide66.xml.rels><?xml version="1.0" encoding="UTF-8" standalone="yes"?>
<Relationships xmlns="http://schemas.openxmlformats.org/package/2006/relationships"><Relationship Id="rId11" Type="http://schemas.openxmlformats.org/officeDocument/2006/relationships/image" Target="../media/image57.png"/><Relationship Id="rId12" Type="http://schemas.openxmlformats.org/officeDocument/2006/relationships/image" Target="../media/image90.jpeg"/><Relationship Id="rId13" Type="http://schemas.openxmlformats.org/officeDocument/2006/relationships/image" Target="../media/image58.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9.xml"/><Relationship Id="rId4" Type="http://schemas.openxmlformats.org/officeDocument/2006/relationships/image" Target="../media/image91.jpeg"/><Relationship Id="rId5" Type="http://schemas.openxmlformats.org/officeDocument/2006/relationships/image" Target="../media/image93.jpeg"/><Relationship Id="rId6" Type="http://schemas.openxmlformats.org/officeDocument/2006/relationships/image" Target="../media/image94.png"/><Relationship Id="rId7" Type="http://schemas.openxmlformats.org/officeDocument/2006/relationships/image" Target="../media/image97.jpeg"/><Relationship Id="rId8" Type="http://schemas.openxmlformats.org/officeDocument/2006/relationships/image" Target="../media/image95.png"/><Relationship Id="rId9" Type="http://schemas.openxmlformats.org/officeDocument/2006/relationships/image" Target="../media/image59.jpeg"/><Relationship Id="rId10" Type="http://schemas.openxmlformats.org/officeDocument/2006/relationships/image" Target="../media/image89.jpeg"/></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9.xml.rels><?xml version="1.0" encoding="UTF-8" standalone="yes"?>
<Relationships xmlns="http://schemas.openxmlformats.org/package/2006/relationships"><Relationship Id="rId11" Type="http://schemas.openxmlformats.org/officeDocument/2006/relationships/image" Target="../media/image90.jpeg"/><Relationship Id="rId12" Type="http://schemas.openxmlformats.org/officeDocument/2006/relationships/image" Target="../media/image58.png"/><Relationship Id="rId13" Type="http://schemas.openxmlformats.org/officeDocument/2006/relationships/image" Target="../media/image59.jpeg"/><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32.xml"/><Relationship Id="rId4" Type="http://schemas.openxmlformats.org/officeDocument/2006/relationships/image" Target="../media/image95.png"/><Relationship Id="rId5" Type="http://schemas.openxmlformats.org/officeDocument/2006/relationships/image" Target="../media/image91.jpeg"/><Relationship Id="rId6" Type="http://schemas.openxmlformats.org/officeDocument/2006/relationships/image" Target="../media/image93.jpeg"/><Relationship Id="rId7" Type="http://schemas.openxmlformats.org/officeDocument/2006/relationships/image" Target="../media/image94.png"/><Relationship Id="rId8" Type="http://schemas.openxmlformats.org/officeDocument/2006/relationships/image" Target="../media/image97.jpeg"/><Relationship Id="rId9" Type="http://schemas.openxmlformats.org/officeDocument/2006/relationships/image" Target="../media/image89.jpeg"/><Relationship Id="rId10"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89.jpeg"/><Relationship Id="rId5" Type="http://schemas.openxmlformats.org/officeDocument/2006/relationships/image" Target="../media/image90.jpe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98.png"/><Relationship Id="rId9" Type="http://schemas.openxmlformats.org/officeDocument/2006/relationships/image" Target="../media/image59.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89.jpeg"/><Relationship Id="rId5" Type="http://schemas.openxmlformats.org/officeDocument/2006/relationships/image" Target="../media/image57.png"/><Relationship Id="rId6" Type="http://schemas.openxmlformats.org/officeDocument/2006/relationships/image" Target="../media/image98.png"/><Relationship Id="rId7" Type="http://schemas.openxmlformats.org/officeDocument/2006/relationships/image" Target="../media/image59.jpeg"/><Relationship Id="rId8" Type="http://schemas.openxmlformats.org/officeDocument/2006/relationships/image" Target="../media/image90.jpeg"/><Relationship Id="rId9" Type="http://schemas.openxmlformats.org/officeDocument/2006/relationships/image" Target="../media/image58.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89.jpeg"/><Relationship Id="rId5" Type="http://schemas.openxmlformats.org/officeDocument/2006/relationships/image" Target="../media/image90.jpe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98.png"/><Relationship Id="rId9" Type="http://schemas.openxmlformats.org/officeDocument/2006/relationships/image" Target="../media/image59.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9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0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it.edu/" TargetMode="External"/><Relationship Id="rId3" Type="http://schemas.openxmlformats.org/officeDocument/2006/relationships/hyperlink" Target="http://stanford.edu/"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p:txBody>
          <a:bodyPr/>
          <a:lstStyle/>
          <a:p>
            <a:pPr algn="ctr" eaLnBrk="1" hangingPunct="1"/>
            <a:r>
              <a:rPr lang="en-US" altLang="en-US"/>
              <a:t>15-744: Computer Networking</a:t>
            </a:r>
          </a:p>
        </p:txBody>
      </p:sp>
      <p:sp>
        <p:nvSpPr>
          <p:cNvPr id="33794" name="Rectangle 3"/>
          <p:cNvSpPr>
            <a:spLocks noGrp="1" noChangeArrowheads="1"/>
          </p:cNvSpPr>
          <p:nvPr>
            <p:ph type="subTitle" idx="1"/>
          </p:nvPr>
        </p:nvSpPr>
        <p:spPr/>
        <p:txBody>
          <a:bodyPr/>
          <a:lstStyle/>
          <a:p>
            <a:pPr eaLnBrk="1" hangingPunct="1"/>
            <a:r>
              <a:rPr lang="en-US" altLang="en-US" dirty="0" smtClean="0"/>
              <a:t>L-18 </a:t>
            </a:r>
            <a:r>
              <a:rPr lang="en-US" altLang="en-US" dirty="0"/>
              <a:t>Privacy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en-US">
                <a:ea typeface="ＭＳ Ｐゴシック" charset="-128"/>
              </a:rPr>
              <a:t>Names Route Interests</a:t>
            </a:r>
          </a:p>
        </p:txBody>
      </p:sp>
      <p:sp>
        <p:nvSpPr>
          <p:cNvPr id="63490" name="Rectangle 1"/>
          <p:cNvSpPr>
            <a:spLocks noGrp="1" noChangeArrowheads="1"/>
          </p:cNvSpPr>
          <p:nvPr>
            <p:ph type="body" idx="1"/>
          </p:nvPr>
        </p:nvSpPr>
        <p:spPr/>
        <p:txBody>
          <a:bodyPr/>
          <a:lstStyle/>
          <a:p>
            <a:r>
              <a:rPr lang="en-US" altLang="en-US">
                <a:ea typeface="ＭＳ Ｐゴシック" charset="-128"/>
              </a:rPr>
              <a:t>FIB lookups are longest match (like IP prefix lookups) which helps guarantee log(n) state scaling for globally accessible data.</a:t>
            </a:r>
          </a:p>
          <a:p>
            <a:r>
              <a:rPr lang="en-US" altLang="en-US">
                <a:ea typeface="ＭＳ Ｐゴシック" charset="-128"/>
              </a:rPr>
              <a:t>Although CCN names are longer than IP identifiers, their explicit structure allows lookups as efficient as IP’s.</a:t>
            </a:r>
          </a:p>
          <a:p>
            <a:r>
              <a:rPr lang="en-US" altLang="en-US">
                <a:ea typeface="ＭＳ Ｐゴシック" charset="-128"/>
              </a:rPr>
              <a:t>Since nothing can loop, state can be approximate (e.g., bloom filters).</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a:t>
            </a:fld>
            <a:endParaRPr lang="en-US" altLang="en-US"/>
          </a:p>
        </p:txBody>
      </p:sp>
    </p:spTree>
    <p:extLst>
      <p:ext uri="{BB962C8B-B14F-4D97-AF65-F5344CB8AC3E}">
        <p14:creationId xmlns:p14="http://schemas.microsoft.com/office/powerpoint/2010/main" val="1559787406"/>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Freenet</a:t>
            </a:r>
          </a:p>
        </p:txBody>
      </p:sp>
      <p:sp>
        <p:nvSpPr>
          <p:cNvPr id="158723" name="Rectangle 3"/>
          <p:cNvSpPr>
            <a:spLocks noGrp="1" noChangeArrowheads="1"/>
          </p:cNvSpPr>
          <p:nvPr>
            <p:ph type="body" idx="1"/>
          </p:nvPr>
        </p:nvSpPr>
        <p:spPr>
          <a:xfrm>
            <a:off x="304800" y="1295400"/>
            <a:ext cx="8458200" cy="4876800"/>
          </a:xfrm>
        </p:spPr>
        <p:txBody>
          <a:bodyPr/>
          <a:lstStyle/>
          <a:p>
            <a:pPr>
              <a:lnSpc>
                <a:spcPct val="80000"/>
              </a:lnSpc>
            </a:pPr>
            <a:r>
              <a:rPr lang="en-US" altLang="en-US" sz="2800"/>
              <a:t>Addition goals to file location:</a:t>
            </a:r>
          </a:p>
          <a:p>
            <a:pPr lvl="1">
              <a:lnSpc>
                <a:spcPct val="80000"/>
              </a:lnSpc>
            </a:pPr>
            <a:r>
              <a:rPr lang="en-US" altLang="en-US" sz="2400"/>
              <a:t>Provide publisher anonymity, security </a:t>
            </a:r>
          </a:p>
          <a:p>
            <a:pPr lvl="1">
              <a:lnSpc>
                <a:spcPct val="80000"/>
              </a:lnSpc>
            </a:pPr>
            <a:r>
              <a:rPr lang="en-US" altLang="en-US" sz="2400"/>
              <a:t>Resistant to attacks – a third party shouldn</a:t>
            </a:r>
            <a:r>
              <a:rPr lang="ja-JP" altLang="en-US" sz="2400"/>
              <a:t>’</a:t>
            </a:r>
            <a:r>
              <a:rPr lang="en-US" altLang="ja-JP" sz="2400"/>
              <a:t>t be able to deny the access to a particular file (data item, object), even if it compromises a large fraction of machines</a:t>
            </a:r>
          </a:p>
          <a:p>
            <a:pPr>
              <a:lnSpc>
                <a:spcPct val="80000"/>
              </a:lnSpc>
            </a:pPr>
            <a:r>
              <a:rPr lang="en-US" altLang="en-US" sz="2800"/>
              <a:t>Files are stored according to associated key</a:t>
            </a:r>
          </a:p>
          <a:p>
            <a:pPr lvl="1">
              <a:lnSpc>
                <a:spcPct val="80000"/>
              </a:lnSpc>
            </a:pPr>
            <a:r>
              <a:rPr lang="en-US" altLang="en-US" sz="2400"/>
              <a:t>Core idea: try to cluster information about similar keys</a:t>
            </a:r>
          </a:p>
          <a:p>
            <a:pPr>
              <a:lnSpc>
                <a:spcPct val="80000"/>
              </a:lnSpc>
            </a:pPr>
            <a:r>
              <a:rPr lang="en-US" altLang="en-US" sz="2800"/>
              <a:t>Messages</a:t>
            </a:r>
          </a:p>
          <a:p>
            <a:pPr lvl="1">
              <a:lnSpc>
                <a:spcPct val="80000"/>
              </a:lnSpc>
            </a:pPr>
            <a:r>
              <a:rPr lang="en-US" altLang="en-US" sz="2400"/>
              <a:t>Random 64bit ID used for loop detection</a:t>
            </a:r>
          </a:p>
          <a:p>
            <a:pPr lvl="1">
              <a:lnSpc>
                <a:spcPct val="80000"/>
              </a:lnSpc>
            </a:pPr>
            <a:r>
              <a:rPr lang="en-US" altLang="en-US" sz="2400"/>
              <a:t>TTL</a:t>
            </a:r>
          </a:p>
          <a:p>
            <a:pPr lvl="2">
              <a:lnSpc>
                <a:spcPct val="80000"/>
              </a:lnSpc>
            </a:pPr>
            <a:r>
              <a:rPr lang="en-US" altLang="en-US" sz="2000"/>
              <a:t>TTL 1 are forwarded with finite probablity</a:t>
            </a:r>
          </a:p>
          <a:p>
            <a:pPr lvl="2">
              <a:lnSpc>
                <a:spcPct val="80000"/>
              </a:lnSpc>
            </a:pPr>
            <a:r>
              <a:rPr lang="en-US" altLang="en-US" sz="2000"/>
              <a:t>Helps anonymity</a:t>
            </a:r>
          </a:p>
          <a:p>
            <a:pPr lvl="1">
              <a:lnSpc>
                <a:spcPct val="80000"/>
              </a:lnSpc>
            </a:pPr>
            <a:r>
              <a:rPr lang="en-US" altLang="en-US" sz="2400"/>
              <a:t>Depth counter </a:t>
            </a:r>
          </a:p>
          <a:p>
            <a:pPr lvl="2">
              <a:lnSpc>
                <a:spcPct val="80000"/>
              </a:lnSpc>
            </a:pPr>
            <a:r>
              <a:rPr lang="en-US" altLang="en-US" sz="2000"/>
              <a:t>Opposite of TTL – incremented with each hop</a:t>
            </a:r>
          </a:p>
          <a:p>
            <a:pPr lvl="2">
              <a:lnSpc>
                <a:spcPct val="80000"/>
              </a:lnSpc>
            </a:pPr>
            <a:r>
              <a:rPr lang="en-US" altLang="en-US" sz="2000"/>
              <a:t>Depth counter initialized to small random value</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100</a:t>
            </a:fld>
            <a:endParaRPr lang="en-US" alt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a:t>Data Structure</a:t>
            </a:r>
          </a:p>
        </p:txBody>
      </p:sp>
      <p:sp>
        <p:nvSpPr>
          <p:cNvPr id="159747" name="Rectangle 3"/>
          <p:cNvSpPr>
            <a:spLocks noGrp="1" noChangeArrowheads="1"/>
          </p:cNvSpPr>
          <p:nvPr>
            <p:ph type="body" idx="1"/>
          </p:nvPr>
        </p:nvSpPr>
        <p:spPr>
          <a:xfrm>
            <a:off x="304800" y="1524000"/>
            <a:ext cx="6553200" cy="4648200"/>
          </a:xfrm>
        </p:spPr>
        <p:txBody>
          <a:bodyPr/>
          <a:lstStyle/>
          <a:p>
            <a:pPr marL="285750" indent="-285750">
              <a:lnSpc>
                <a:spcPct val="90000"/>
              </a:lnSpc>
            </a:pPr>
            <a:r>
              <a:rPr lang="en-US" altLang="en-US" sz="2400"/>
              <a:t>Each node maintains a common stack</a:t>
            </a:r>
          </a:p>
          <a:p>
            <a:pPr marL="685800" lvl="1" indent="-228600">
              <a:lnSpc>
                <a:spcPct val="90000"/>
              </a:lnSpc>
            </a:pPr>
            <a:r>
              <a:rPr lang="en-US" altLang="en-US" sz="2000" i="1"/>
              <a:t>id </a:t>
            </a:r>
            <a:r>
              <a:rPr lang="en-US" altLang="en-US" sz="2000"/>
              <a:t>– file identifier</a:t>
            </a:r>
          </a:p>
          <a:p>
            <a:pPr marL="685800" lvl="1" indent="-228600">
              <a:lnSpc>
                <a:spcPct val="90000"/>
              </a:lnSpc>
            </a:pPr>
            <a:r>
              <a:rPr lang="en-US" altLang="en-US" sz="2000" i="1"/>
              <a:t>next_hop</a:t>
            </a:r>
            <a:r>
              <a:rPr lang="en-US" altLang="en-US" sz="2000"/>
              <a:t> – another node that store the file id</a:t>
            </a:r>
          </a:p>
          <a:p>
            <a:pPr marL="685800" lvl="1" indent="-228600">
              <a:lnSpc>
                <a:spcPct val="90000"/>
              </a:lnSpc>
            </a:pPr>
            <a:r>
              <a:rPr lang="en-US" altLang="en-US" sz="2000" i="1"/>
              <a:t>file</a:t>
            </a:r>
            <a:r>
              <a:rPr lang="en-US" altLang="en-US" sz="2000"/>
              <a:t> – file identified by </a:t>
            </a:r>
            <a:r>
              <a:rPr lang="en-US" altLang="en-US" sz="2000" i="1"/>
              <a:t>id</a:t>
            </a:r>
            <a:r>
              <a:rPr lang="en-US" altLang="en-US" sz="2000"/>
              <a:t> being stored on the local node </a:t>
            </a:r>
          </a:p>
          <a:p>
            <a:pPr marL="285750" indent="-285750">
              <a:lnSpc>
                <a:spcPct val="90000"/>
              </a:lnSpc>
            </a:pPr>
            <a:r>
              <a:rPr lang="en-US" altLang="en-US" sz="2400"/>
              <a:t>Forwarding: </a:t>
            </a:r>
          </a:p>
          <a:p>
            <a:pPr marL="685800" lvl="1" indent="-228600">
              <a:lnSpc>
                <a:spcPct val="90000"/>
              </a:lnSpc>
            </a:pPr>
            <a:r>
              <a:rPr lang="en-US" altLang="en-US" sz="2000"/>
              <a:t>Each message contains the file </a:t>
            </a:r>
            <a:r>
              <a:rPr lang="en-US" altLang="en-US" sz="2000" i="1"/>
              <a:t>id</a:t>
            </a:r>
            <a:r>
              <a:rPr lang="en-US" altLang="en-US" sz="2000"/>
              <a:t> it is referring to</a:t>
            </a:r>
          </a:p>
          <a:p>
            <a:pPr marL="685800" lvl="1" indent="-228600">
              <a:lnSpc>
                <a:spcPct val="90000"/>
              </a:lnSpc>
            </a:pPr>
            <a:r>
              <a:rPr lang="en-US" altLang="en-US" sz="2000"/>
              <a:t>If file </a:t>
            </a:r>
            <a:r>
              <a:rPr lang="en-US" altLang="en-US" sz="2000" i="1"/>
              <a:t>id</a:t>
            </a:r>
            <a:r>
              <a:rPr lang="en-US" altLang="en-US" sz="2000"/>
              <a:t> stored locally, then stop</a:t>
            </a:r>
          </a:p>
          <a:p>
            <a:pPr lvl="2">
              <a:lnSpc>
                <a:spcPct val="90000"/>
              </a:lnSpc>
            </a:pPr>
            <a:r>
              <a:rPr lang="en-US" altLang="en-US" sz="1800"/>
              <a:t>Forwards data back to upstream requestor</a:t>
            </a:r>
          </a:p>
          <a:p>
            <a:pPr lvl="2">
              <a:lnSpc>
                <a:spcPct val="90000"/>
              </a:lnSpc>
            </a:pPr>
            <a:r>
              <a:rPr lang="en-US" altLang="en-US" sz="1800"/>
              <a:t>Requestor adds file to cache, adds entry in routing table</a:t>
            </a:r>
          </a:p>
          <a:p>
            <a:pPr marL="685800" lvl="1" indent="-228600">
              <a:lnSpc>
                <a:spcPct val="90000"/>
              </a:lnSpc>
            </a:pPr>
            <a:r>
              <a:rPr lang="en-US" altLang="en-US" sz="2000"/>
              <a:t>If not, search for the </a:t>
            </a:r>
            <a:r>
              <a:rPr lang="ja-JP" altLang="en-US" sz="2000"/>
              <a:t>“</a:t>
            </a:r>
            <a:r>
              <a:rPr lang="en-US" altLang="ja-JP" sz="2000"/>
              <a:t>closest</a:t>
            </a:r>
            <a:r>
              <a:rPr lang="ja-JP" altLang="en-US" sz="2000"/>
              <a:t>”</a:t>
            </a:r>
            <a:r>
              <a:rPr lang="en-US" altLang="ja-JP" sz="2000"/>
              <a:t> </a:t>
            </a:r>
            <a:r>
              <a:rPr lang="en-US" altLang="ja-JP" sz="2000" i="1"/>
              <a:t>id</a:t>
            </a:r>
            <a:r>
              <a:rPr lang="en-US" altLang="ja-JP" sz="2000"/>
              <a:t> in the stack, and forward the message to the corresponding </a:t>
            </a:r>
            <a:r>
              <a:rPr lang="en-US" altLang="ja-JP" sz="2000" i="1"/>
              <a:t>next_hop</a:t>
            </a:r>
            <a:endParaRPr lang="en-US" altLang="en-US" sz="2000" i="1"/>
          </a:p>
        </p:txBody>
      </p:sp>
      <p:sp>
        <p:nvSpPr>
          <p:cNvPr id="159748" name="Text Box 4"/>
          <p:cNvSpPr txBox="1">
            <a:spLocks noChangeArrowheads="1"/>
          </p:cNvSpPr>
          <p:nvPr/>
        </p:nvSpPr>
        <p:spPr bwMode="auto">
          <a:xfrm>
            <a:off x="6919913" y="2514600"/>
            <a:ext cx="1668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id   next_hop     file</a:t>
            </a:r>
          </a:p>
        </p:txBody>
      </p:sp>
      <p:sp>
        <p:nvSpPr>
          <p:cNvPr id="159749" name="Rectangle 5"/>
          <p:cNvSpPr>
            <a:spLocks noChangeArrowheads="1"/>
          </p:cNvSpPr>
          <p:nvPr/>
        </p:nvSpPr>
        <p:spPr bwMode="auto">
          <a:xfrm>
            <a:off x="6934200" y="2578100"/>
            <a:ext cx="1143000" cy="1981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50" name="Rectangle 6"/>
          <p:cNvSpPr>
            <a:spLocks noChangeArrowheads="1"/>
          </p:cNvSpPr>
          <p:nvPr/>
        </p:nvSpPr>
        <p:spPr bwMode="auto">
          <a:xfrm>
            <a:off x="6934200" y="2578100"/>
            <a:ext cx="17526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51" name="Rectangle 7"/>
          <p:cNvSpPr>
            <a:spLocks noChangeArrowheads="1"/>
          </p:cNvSpPr>
          <p:nvPr/>
        </p:nvSpPr>
        <p:spPr bwMode="auto">
          <a:xfrm>
            <a:off x="6934200" y="2578100"/>
            <a:ext cx="1752600" cy="1066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52" name="Line 8"/>
          <p:cNvSpPr>
            <a:spLocks noChangeShapeType="1"/>
          </p:cNvSpPr>
          <p:nvPr/>
        </p:nvSpPr>
        <p:spPr bwMode="auto">
          <a:xfrm>
            <a:off x="6934200" y="3035300"/>
            <a:ext cx="1752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3" name="Line 9"/>
          <p:cNvSpPr>
            <a:spLocks noChangeShapeType="1"/>
          </p:cNvSpPr>
          <p:nvPr/>
        </p:nvSpPr>
        <p:spPr bwMode="auto">
          <a:xfrm>
            <a:off x="6934200" y="3416300"/>
            <a:ext cx="1752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4" name="Text Box 10"/>
          <p:cNvSpPr txBox="1">
            <a:spLocks noChangeArrowheads="1"/>
          </p:cNvSpPr>
          <p:nvPr/>
        </p:nvSpPr>
        <p:spPr bwMode="auto">
          <a:xfrm rot="5400000">
            <a:off x="7454900" y="2974975"/>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a:t>
            </a:r>
          </a:p>
        </p:txBody>
      </p:sp>
      <p:sp>
        <p:nvSpPr>
          <p:cNvPr id="159755" name="Line 11"/>
          <p:cNvSpPr>
            <a:spLocks noChangeShapeType="1"/>
          </p:cNvSpPr>
          <p:nvPr/>
        </p:nvSpPr>
        <p:spPr bwMode="auto">
          <a:xfrm>
            <a:off x="6934200" y="3873500"/>
            <a:ext cx="114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6" name="Line 12"/>
          <p:cNvSpPr>
            <a:spLocks noChangeShapeType="1"/>
          </p:cNvSpPr>
          <p:nvPr/>
        </p:nvSpPr>
        <p:spPr bwMode="auto">
          <a:xfrm>
            <a:off x="6934200" y="4254500"/>
            <a:ext cx="114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7" name="Text Box 13"/>
          <p:cNvSpPr txBox="1">
            <a:spLocks noChangeArrowheads="1"/>
          </p:cNvSpPr>
          <p:nvPr/>
        </p:nvSpPr>
        <p:spPr bwMode="auto">
          <a:xfrm rot="5400000">
            <a:off x="7451725" y="38608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a:t>
            </a:r>
          </a:p>
        </p:txBody>
      </p:sp>
      <p:sp>
        <p:nvSpPr>
          <p:cNvPr id="159758" name="Line 14"/>
          <p:cNvSpPr>
            <a:spLocks noChangeShapeType="1"/>
          </p:cNvSpPr>
          <p:nvPr/>
        </p:nvSpPr>
        <p:spPr bwMode="auto">
          <a:xfrm>
            <a:off x="7239000" y="2578100"/>
            <a:ext cx="0" cy="198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59" name="Rectangle 15"/>
          <p:cNvSpPr>
            <a:spLocks noChangeArrowheads="1"/>
          </p:cNvSpPr>
          <p:nvPr/>
        </p:nvSpPr>
        <p:spPr bwMode="auto">
          <a:xfrm>
            <a:off x="6934200" y="3644900"/>
            <a:ext cx="1143000" cy="914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9760" name="Line 16"/>
          <p:cNvSpPr>
            <a:spLocks noChangeShapeType="1"/>
          </p:cNvSpPr>
          <p:nvPr/>
        </p:nvSpPr>
        <p:spPr bwMode="auto">
          <a:xfrm>
            <a:off x="7086600" y="28829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9761" name="Line 17"/>
          <p:cNvSpPr>
            <a:spLocks noChangeShapeType="1"/>
          </p:cNvSpPr>
          <p:nvPr/>
        </p:nvSpPr>
        <p:spPr bwMode="auto">
          <a:xfrm>
            <a:off x="7467600" y="2882900"/>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101</a:t>
            </a:fld>
            <a:endParaRPr lang="en-US" alt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76" name="Rectangle 60"/>
          <p:cNvSpPr>
            <a:spLocks noChangeArrowheads="1"/>
          </p:cNvSpPr>
          <p:nvPr/>
        </p:nvSpPr>
        <p:spPr bwMode="auto">
          <a:xfrm>
            <a:off x="609600" y="1676400"/>
            <a:ext cx="8077200" cy="46482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ea typeface="+mn-ea"/>
            </a:endParaRPr>
          </a:p>
        </p:txBody>
      </p:sp>
      <p:sp>
        <p:nvSpPr>
          <p:cNvPr id="160771" name="Rectangle 2"/>
          <p:cNvSpPr>
            <a:spLocks noGrp="1" noChangeArrowheads="1"/>
          </p:cNvSpPr>
          <p:nvPr>
            <p:ph type="title"/>
          </p:nvPr>
        </p:nvSpPr>
        <p:spPr/>
        <p:txBody>
          <a:bodyPr/>
          <a:lstStyle/>
          <a:p>
            <a:r>
              <a:rPr lang="en-US" altLang="en-US"/>
              <a:t>Query Example</a:t>
            </a:r>
          </a:p>
        </p:txBody>
      </p:sp>
      <p:sp>
        <p:nvSpPr>
          <p:cNvPr id="160772" name="Rectangle 3"/>
          <p:cNvSpPr>
            <a:spLocks noGrp="1" noChangeArrowheads="1"/>
          </p:cNvSpPr>
          <p:nvPr>
            <p:ph type="body" idx="1"/>
          </p:nvPr>
        </p:nvSpPr>
        <p:spPr>
          <a:xfrm>
            <a:off x="685800" y="5257800"/>
            <a:ext cx="7467600" cy="914400"/>
          </a:xfrm>
        </p:spPr>
        <p:txBody>
          <a:bodyPr/>
          <a:lstStyle/>
          <a:p>
            <a:pPr marL="0" indent="0">
              <a:buFontTx/>
              <a:buNone/>
            </a:pPr>
            <a:r>
              <a:rPr lang="en-US" altLang="en-US">
                <a:solidFill>
                  <a:srgbClr val="FF6600"/>
                </a:solidFill>
              </a:rPr>
              <a:t>Note:</a:t>
            </a:r>
            <a:r>
              <a:rPr lang="en-US" altLang="en-US"/>
              <a:t> doesn</a:t>
            </a:r>
            <a:r>
              <a:rPr lang="ja-JP" altLang="en-US"/>
              <a:t>’</a:t>
            </a:r>
            <a:r>
              <a:rPr lang="en-US" altLang="ja-JP"/>
              <a:t>t show file caching on the reverse path </a:t>
            </a:r>
            <a:endParaRPr lang="en-US" altLang="en-US"/>
          </a:p>
        </p:txBody>
      </p:sp>
      <p:sp>
        <p:nvSpPr>
          <p:cNvPr id="188420" name="Rectangle 4"/>
          <p:cNvSpPr>
            <a:spLocks noChangeArrowheads="1"/>
          </p:cNvSpPr>
          <p:nvPr/>
        </p:nvSpPr>
        <p:spPr bwMode="auto">
          <a:xfrm>
            <a:off x="7189788" y="3568700"/>
            <a:ext cx="990600" cy="22860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1" name="Rectangle 5"/>
          <p:cNvSpPr>
            <a:spLocks noChangeArrowheads="1"/>
          </p:cNvSpPr>
          <p:nvPr/>
        </p:nvSpPr>
        <p:spPr bwMode="auto">
          <a:xfrm>
            <a:off x="5284788" y="33401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2" name="Rectangle 6"/>
          <p:cNvSpPr>
            <a:spLocks noChangeArrowheads="1"/>
          </p:cNvSpPr>
          <p:nvPr/>
        </p:nvSpPr>
        <p:spPr bwMode="auto">
          <a:xfrm>
            <a:off x="5284788" y="35687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3" name="Rectangle 7"/>
          <p:cNvSpPr>
            <a:spLocks noChangeArrowheads="1"/>
          </p:cNvSpPr>
          <p:nvPr/>
        </p:nvSpPr>
        <p:spPr bwMode="auto">
          <a:xfrm>
            <a:off x="3048000" y="43307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4" name="Rectangle 8"/>
          <p:cNvSpPr>
            <a:spLocks noChangeArrowheads="1"/>
          </p:cNvSpPr>
          <p:nvPr/>
        </p:nvSpPr>
        <p:spPr bwMode="auto">
          <a:xfrm>
            <a:off x="2986088" y="25019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8425" name="Rectangle 9"/>
          <p:cNvSpPr>
            <a:spLocks noChangeArrowheads="1"/>
          </p:cNvSpPr>
          <p:nvPr/>
        </p:nvSpPr>
        <p:spPr bwMode="auto">
          <a:xfrm>
            <a:off x="1004888" y="2730500"/>
            <a:ext cx="990600" cy="2286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79" name="Text Box 10"/>
          <p:cNvSpPr txBox="1">
            <a:spLocks noChangeArrowheads="1"/>
          </p:cNvSpPr>
          <p:nvPr/>
        </p:nvSpPr>
        <p:spPr bwMode="auto">
          <a:xfrm>
            <a:off x="990600" y="2501900"/>
            <a:ext cx="10175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4  n1  f4</a:t>
            </a:r>
          </a:p>
          <a:p>
            <a:r>
              <a:rPr lang="en-US" altLang="en-US" sz="1400">
                <a:solidFill>
                  <a:srgbClr val="000000"/>
                </a:solidFill>
                <a:latin typeface="Arial" charset="0"/>
              </a:rPr>
              <a:t>12  n2  f12</a:t>
            </a:r>
          </a:p>
          <a:p>
            <a:r>
              <a:rPr lang="en-US" altLang="en-US" sz="1400">
                <a:solidFill>
                  <a:srgbClr val="000000"/>
                </a:solidFill>
                <a:latin typeface="Arial" charset="0"/>
              </a:rPr>
              <a:t>  5  n3</a:t>
            </a:r>
          </a:p>
        </p:txBody>
      </p:sp>
      <p:sp>
        <p:nvSpPr>
          <p:cNvPr id="160780" name="Text Box 11"/>
          <p:cNvSpPr txBox="1">
            <a:spLocks noChangeArrowheads="1"/>
          </p:cNvSpPr>
          <p:nvPr/>
        </p:nvSpPr>
        <p:spPr bwMode="auto">
          <a:xfrm>
            <a:off x="2959100" y="2501900"/>
            <a:ext cx="9191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9  n3  f9</a:t>
            </a:r>
          </a:p>
          <a:p>
            <a:r>
              <a:rPr lang="en-US" altLang="en-US" sz="1400">
                <a:solidFill>
                  <a:srgbClr val="000000"/>
                </a:solidFill>
                <a:latin typeface="Arial" charset="0"/>
              </a:rPr>
              <a:t>  </a:t>
            </a:r>
          </a:p>
        </p:txBody>
      </p:sp>
      <p:sp>
        <p:nvSpPr>
          <p:cNvPr id="160781" name="Text Box 12"/>
          <p:cNvSpPr txBox="1">
            <a:spLocks noChangeArrowheads="1"/>
          </p:cNvSpPr>
          <p:nvPr/>
        </p:nvSpPr>
        <p:spPr bwMode="auto">
          <a:xfrm>
            <a:off x="3021013" y="4060825"/>
            <a:ext cx="10175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3  n1  f3</a:t>
            </a:r>
          </a:p>
          <a:p>
            <a:r>
              <a:rPr lang="en-US" altLang="en-US" sz="1400">
                <a:solidFill>
                  <a:srgbClr val="000000"/>
                </a:solidFill>
                <a:latin typeface="Arial" charset="0"/>
              </a:rPr>
              <a:t>14  n4  f14</a:t>
            </a:r>
          </a:p>
          <a:p>
            <a:r>
              <a:rPr lang="en-US" altLang="en-US" sz="1400">
                <a:solidFill>
                  <a:srgbClr val="000000"/>
                </a:solidFill>
                <a:latin typeface="Arial" charset="0"/>
              </a:rPr>
              <a:t>  5  n3</a:t>
            </a:r>
          </a:p>
        </p:txBody>
      </p:sp>
      <p:sp>
        <p:nvSpPr>
          <p:cNvPr id="160782" name="Text Box 13"/>
          <p:cNvSpPr txBox="1">
            <a:spLocks noChangeArrowheads="1"/>
          </p:cNvSpPr>
          <p:nvPr/>
        </p:nvSpPr>
        <p:spPr bwMode="auto">
          <a:xfrm>
            <a:off x="5257800" y="3340100"/>
            <a:ext cx="10175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14  n5  f14</a:t>
            </a:r>
          </a:p>
          <a:p>
            <a:r>
              <a:rPr lang="en-US" altLang="en-US" sz="1400">
                <a:solidFill>
                  <a:srgbClr val="000000"/>
                </a:solidFill>
                <a:latin typeface="Arial" charset="0"/>
              </a:rPr>
              <a:t>13  n2  f13</a:t>
            </a:r>
          </a:p>
          <a:p>
            <a:r>
              <a:rPr lang="en-US" altLang="en-US" sz="1400">
                <a:solidFill>
                  <a:srgbClr val="000000"/>
                </a:solidFill>
                <a:latin typeface="Arial" charset="0"/>
              </a:rPr>
              <a:t>  3  n6</a:t>
            </a:r>
          </a:p>
        </p:txBody>
      </p:sp>
      <p:sp>
        <p:nvSpPr>
          <p:cNvPr id="160783" name="Rectangle 14"/>
          <p:cNvSpPr>
            <a:spLocks noChangeArrowheads="1"/>
          </p:cNvSpPr>
          <p:nvPr/>
        </p:nvSpPr>
        <p:spPr bwMode="auto">
          <a:xfrm>
            <a:off x="1004888" y="25019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4" name="Line 15"/>
          <p:cNvSpPr>
            <a:spLocks noChangeShapeType="1"/>
          </p:cNvSpPr>
          <p:nvPr/>
        </p:nvSpPr>
        <p:spPr bwMode="auto">
          <a:xfrm>
            <a:off x="1309688" y="25019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85" name="Rectangle 16"/>
          <p:cNvSpPr>
            <a:spLocks noChangeArrowheads="1"/>
          </p:cNvSpPr>
          <p:nvPr/>
        </p:nvSpPr>
        <p:spPr bwMode="auto">
          <a:xfrm>
            <a:off x="1004888" y="25019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6" name="Line 17"/>
          <p:cNvSpPr>
            <a:spLocks noChangeShapeType="1"/>
          </p:cNvSpPr>
          <p:nvPr/>
        </p:nvSpPr>
        <p:spPr bwMode="auto">
          <a:xfrm>
            <a:off x="1004888" y="27305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87" name="Rectangle 18"/>
          <p:cNvSpPr>
            <a:spLocks noChangeArrowheads="1"/>
          </p:cNvSpPr>
          <p:nvPr/>
        </p:nvSpPr>
        <p:spPr bwMode="auto">
          <a:xfrm>
            <a:off x="2986088" y="25019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8" name="Rectangle 19"/>
          <p:cNvSpPr>
            <a:spLocks noChangeArrowheads="1"/>
          </p:cNvSpPr>
          <p:nvPr/>
        </p:nvSpPr>
        <p:spPr bwMode="auto">
          <a:xfrm>
            <a:off x="2986088" y="25019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89" name="Line 20"/>
          <p:cNvSpPr>
            <a:spLocks noChangeShapeType="1"/>
          </p:cNvSpPr>
          <p:nvPr/>
        </p:nvSpPr>
        <p:spPr bwMode="auto">
          <a:xfrm>
            <a:off x="2986088" y="27305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0" name="Line 21"/>
          <p:cNvSpPr>
            <a:spLocks noChangeShapeType="1"/>
          </p:cNvSpPr>
          <p:nvPr/>
        </p:nvSpPr>
        <p:spPr bwMode="auto">
          <a:xfrm>
            <a:off x="3290888" y="25019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1" name="Text Box 22"/>
          <p:cNvSpPr txBox="1">
            <a:spLocks noChangeArrowheads="1"/>
          </p:cNvSpPr>
          <p:nvPr/>
        </p:nvSpPr>
        <p:spPr bwMode="auto">
          <a:xfrm>
            <a:off x="914400" y="22098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n1</a:t>
            </a:r>
          </a:p>
        </p:txBody>
      </p:sp>
      <p:sp>
        <p:nvSpPr>
          <p:cNvPr id="160792" name="Text Box 23"/>
          <p:cNvSpPr txBox="1">
            <a:spLocks noChangeArrowheads="1"/>
          </p:cNvSpPr>
          <p:nvPr/>
        </p:nvSpPr>
        <p:spPr bwMode="auto">
          <a:xfrm>
            <a:off x="2913063" y="21971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n2</a:t>
            </a:r>
          </a:p>
        </p:txBody>
      </p:sp>
      <p:sp>
        <p:nvSpPr>
          <p:cNvPr id="160793" name="Rectangle 24"/>
          <p:cNvSpPr>
            <a:spLocks noChangeArrowheads="1"/>
          </p:cNvSpPr>
          <p:nvPr/>
        </p:nvSpPr>
        <p:spPr bwMode="auto">
          <a:xfrm>
            <a:off x="3048000" y="41021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94" name="Rectangle 25"/>
          <p:cNvSpPr>
            <a:spLocks noChangeArrowheads="1"/>
          </p:cNvSpPr>
          <p:nvPr/>
        </p:nvSpPr>
        <p:spPr bwMode="auto">
          <a:xfrm>
            <a:off x="3048000" y="41021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795" name="Line 26"/>
          <p:cNvSpPr>
            <a:spLocks noChangeShapeType="1"/>
          </p:cNvSpPr>
          <p:nvPr/>
        </p:nvSpPr>
        <p:spPr bwMode="auto">
          <a:xfrm>
            <a:off x="3048000" y="43307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6" name="Line 27"/>
          <p:cNvSpPr>
            <a:spLocks noChangeShapeType="1"/>
          </p:cNvSpPr>
          <p:nvPr/>
        </p:nvSpPr>
        <p:spPr bwMode="auto">
          <a:xfrm>
            <a:off x="3352800" y="41021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797" name="Text Box 28"/>
          <p:cNvSpPr txBox="1">
            <a:spLocks noChangeArrowheads="1"/>
          </p:cNvSpPr>
          <p:nvPr/>
        </p:nvSpPr>
        <p:spPr bwMode="auto">
          <a:xfrm>
            <a:off x="2971800" y="37973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n3</a:t>
            </a:r>
          </a:p>
        </p:txBody>
      </p:sp>
      <p:sp>
        <p:nvSpPr>
          <p:cNvPr id="160798" name="Text Box 29"/>
          <p:cNvSpPr txBox="1">
            <a:spLocks noChangeArrowheads="1"/>
          </p:cNvSpPr>
          <p:nvPr/>
        </p:nvSpPr>
        <p:spPr bwMode="auto">
          <a:xfrm>
            <a:off x="5287963" y="30353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n4</a:t>
            </a:r>
          </a:p>
        </p:txBody>
      </p:sp>
      <p:sp>
        <p:nvSpPr>
          <p:cNvPr id="160799" name="Rectangle 30"/>
          <p:cNvSpPr>
            <a:spLocks noChangeArrowheads="1"/>
          </p:cNvSpPr>
          <p:nvPr/>
        </p:nvSpPr>
        <p:spPr bwMode="auto">
          <a:xfrm>
            <a:off x="5284788" y="33401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0" name="Rectangle 31"/>
          <p:cNvSpPr>
            <a:spLocks noChangeArrowheads="1"/>
          </p:cNvSpPr>
          <p:nvPr/>
        </p:nvSpPr>
        <p:spPr bwMode="auto">
          <a:xfrm>
            <a:off x="5284788" y="33401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1" name="Line 32"/>
          <p:cNvSpPr>
            <a:spLocks noChangeShapeType="1"/>
          </p:cNvSpPr>
          <p:nvPr/>
        </p:nvSpPr>
        <p:spPr bwMode="auto">
          <a:xfrm>
            <a:off x="5284788" y="35687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2" name="Line 33"/>
          <p:cNvSpPr>
            <a:spLocks noChangeShapeType="1"/>
          </p:cNvSpPr>
          <p:nvPr/>
        </p:nvSpPr>
        <p:spPr bwMode="auto">
          <a:xfrm>
            <a:off x="5589588" y="33401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3" name="Text Box 34"/>
          <p:cNvSpPr txBox="1">
            <a:spLocks noChangeArrowheads="1"/>
          </p:cNvSpPr>
          <p:nvPr/>
        </p:nvSpPr>
        <p:spPr bwMode="auto">
          <a:xfrm>
            <a:off x="7162800" y="3340100"/>
            <a:ext cx="10175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457200" indent="-4572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  4  n1  f4</a:t>
            </a:r>
          </a:p>
          <a:p>
            <a:r>
              <a:rPr lang="en-US" altLang="en-US" sz="1400">
                <a:solidFill>
                  <a:srgbClr val="000000"/>
                </a:solidFill>
                <a:latin typeface="Arial" charset="0"/>
              </a:rPr>
              <a:t>10  n5  f10</a:t>
            </a:r>
          </a:p>
          <a:p>
            <a:r>
              <a:rPr lang="en-US" altLang="en-US" sz="1400">
                <a:solidFill>
                  <a:srgbClr val="000000"/>
                </a:solidFill>
                <a:latin typeface="Arial" charset="0"/>
              </a:rPr>
              <a:t>  8  n6</a:t>
            </a:r>
          </a:p>
        </p:txBody>
      </p:sp>
      <p:sp>
        <p:nvSpPr>
          <p:cNvPr id="160804" name="Text Box 35"/>
          <p:cNvSpPr txBox="1">
            <a:spLocks noChangeArrowheads="1"/>
          </p:cNvSpPr>
          <p:nvPr/>
        </p:nvSpPr>
        <p:spPr bwMode="auto">
          <a:xfrm>
            <a:off x="7192963" y="3035300"/>
            <a:ext cx="37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n5</a:t>
            </a:r>
          </a:p>
        </p:txBody>
      </p:sp>
      <p:sp>
        <p:nvSpPr>
          <p:cNvPr id="160805" name="Rectangle 36"/>
          <p:cNvSpPr>
            <a:spLocks noChangeArrowheads="1"/>
          </p:cNvSpPr>
          <p:nvPr/>
        </p:nvSpPr>
        <p:spPr bwMode="auto">
          <a:xfrm>
            <a:off x="7189788" y="3340100"/>
            <a:ext cx="9906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6" name="Rectangle 37"/>
          <p:cNvSpPr>
            <a:spLocks noChangeArrowheads="1"/>
          </p:cNvSpPr>
          <p:nvPr/>
        </p:nvSpPr>
        <p:spPr bwMode="auto">
          <a:xfrm>
            <a:off x="7189788" y="3340100"/>
            <a:ext cx="6096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807" name="Line 38"/>
          <p:cNvSpPr>
            <a:spLocks noChangeShapeType="1"/>
          </p:cNvSpPr>
          <p:nvPr/>
        </p:nvSpPr>
        <p:spPr bwMode="auto">
          <a:xfrm>
            <a:off x="7189788" y="35687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8" name="Line 39"/>
          <p:cNvSpPr>
            <a:spLocks noChangeShapeType="1"/>
          </p:cNvSpPr>
          <p:nvPr/>
        </p:nvSpPr>
        <p:spPr bwMode="auto">
          <a:xfrm>
            <a:off x="7494588" y="3340100"/>
            <a:ext cx="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09" name="Line 40"/>
          <p:cNvSpPr>
            <a:spLocks noChangeShapeType="1"/>
          </p:cNvSpPr>
          <p:nvPr/>
        </p:nvSpPr>
        <p:spPr bwMode="auto">
          <a:xfrm>
            <a:off x="1524000" y="2120900"/>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10" name="Text Box 41"/>
          <p:cNvSpPr txBox="1">
            <a:spLocks noChangeArrowheads="1"/>
          </p:cNvSpPr>
          <p:nvPr/>
        </p:nvSpPr>
        <p:spPr bwMode="auto">
          <a:xfrm>
            <a:off x="1143000" y="1752600"/>
            <a:ext cx="9382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Arial" charset="0"/>
              </a:rPr>
              <a:t>query(10)</a:t>
            </a:r>
          </a:p>
        </p:txBody>
      </p:sp>
      <p:grpSp>
        <p:nvGrpSpPr>
          <p:cNvPr id="2" name="Group 42"/>
          <p:cNvGrpSpPr>
            <a:grpSpLocks/>
          </p:cNvGrpSpPr>
          <p:nvPr/>
        </p:nvGrpSpPr>
        <p:grpSpPr bwMode="auto">
          <a:xfrm>
            <a:off x="2133600" y="2438400"/>
            <a:ext cx="762000" cy="301625"/>
            <a:chOff x="1344" y="1880"/>
            <a:chExt cx="480" cy="190"/>
          </a:xfrm>
        </p:grpSpPr>
        <p:sp>
          <p:nvSpPr>
            <p:cNvPr id="160827" name="Line 43"/>
            <p:cNvSpPr>
              <a:spLocks noChangeShapeType="1"/>
            </p:cNvSpPr>
            <p:nvPr/>
          </p:nvSpPr>
          <p:spPr bwMode="auto">
            <a:xfrm>
              <a:off x="1344" y="2064"/>
              <a:ext cx="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8" name="Text Box 44"/>
            <p:cNvSpPr txBox="1">
              <a:spLocks noChangeArrowheads="1"/>
            </p:cNvSpPr>
            <p:nvPr/>
          </p:nvSpPr>
          <p:spPr bwMode="auto">
            <a:xfrm>
              <a:off x="1479" y="1880"/>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1</a:t>
              </a:r>
            </a:p>
          </p:txBody>
        </p:sp>
      </p:grpSp>
      <p:grpSp>
        <p:nvGrpSpPr>
          <p:cNvPr id="3" name="Group 45"/>
          <p:cNvGrpSpPr>
            <a:grpSpLocks/>
          </p:cNvGrpSpPr>
          <p:nvPr/>
        </p:nvGrpSpPr>
        <p:grpSpPr bwMode="auto">
          <a:xfrm>
            <a:off x="3414713" y="3263900"/>
            <a:ext cx="279400" cy="685800"/>
            <a:chOff x="2151" y="2400"/>
            <a:chExt cx="176" cy="432"/>
          </a:xfrm>
        </p:grpSpPr>
        <p:sp>
          <p:nvSpPr>
            <p:cNvPr id="160825" name="Line 46"/>
            <p:cNvSpPr>
              <a:spLocks noChangeShapeType="1"/>
            </p:cNvSpPr>
            <p:nvPr/>
          </p:nvSpPr>
          <p:spPr bwMode="auto">
            <a:xfrm>
              <a:off x="2160" y="2400"/>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6" name="Text Box 47"/>
            <p:cNvSpPr txBox="1">
              <a:spLocks noChangeArrowheads="1"/>
            </p:cNvSpPr>
            <p:nvPr/>
          </p:nvSpPr>
          <p:spPr bwMode="auto">
            <a:xfrm>
              <a:off x="2151" y="2504"/>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2</a:t>
              </a:r>
            </a:p>
          </p:txBody>
        </p:sp>
      </p:grpSp>
      <p:grpSp>
        <p:nvGrpSpPr>
          <p:cNvPr id="4" name="Group 48"/>
          <p:cNvGrpSpPr>
            <a:grpSpLocks/>
          </p:cNvGrpSpPr>
          <p:nvPr/>
        </p:nvGrpSpPr>
        <p:grpSpPr bwMode="auto">
          <a:xfrm rot="-1305395">
            <a:off x="4114800" y="3721100"/>
            <a:ext cx="990600" cy="301625"/>
            <a:chOff x="1344" y="1880"/>
            <a:chExt cx="480" cy="190"/>
          </a:xfrm>
        </p:grpSpPr>
        <p:sp>
          <p:nvSpPr>
            <p:cNvPr id="160823" name="Line 49"/>
            <p:cNvSpPr>
              <a:spLocks noChangeShapeType="1"/>
            </p:cNvSpPr>
            <p:nvPr/>
          </p:nvSpPr>
          <p:spPr bwMode="auto">
            <a:xfrm>
              <a:off x="1344" y="2064"/>
              <a:ext cx="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4" name="Text Box 50"/>
            <p:cNvSpPr txBox="1">
              <a:spLocks noChangeArrowheads="1"/>
            </p:cNvSpPr>
            <p:nvPr/>
          </p:nvSpPr>
          <p:spPr bwMode="auto">
            <a:xfrm>
              <a:off x="1479" y="1880"/>
              <a:ext cx="13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3</a:t>
              </a:r>
            </a:p>
          </p:txBody>
        </p:sp>
      </p:grpSp>
      <p:grpSp>
        <p:nvGrpSpPr>
          <p:cNvPr id="5" name="Group 51"/>
          <p:cNvGrpSpPr>
            <a:grpSpLocks/>
          </p:cNvGrpSpPr>
          <p:nvPr/>
        </p:nvGrpSpPr>
        <p:grpSpPr bwMode="auto">
          <a:xfrm>
            <a:off x="4038600" y="2959100"/>
            <a:ext cx="1066800" cy="685800"/>
            <a:chOff x="2544" y="2208"/>
            <a:chExt cx="672" cy="432"/>
          </a:xfrm>
        </p:grpSpPr>
        <p:sp>
          <p:nvSpPr>
            <p:cNvPr id="160821" name="Line 52"/>
            <p:cNvSpPr>
              <a:spLocks noChangeShapeType="1"/>
            </p:cNvSpPr>
            <p:nvPr/>
          </p:nvSpPr>
          <p:spPr bwMode="auto">
            <a:xfrm flipH="1" flipV="1">
              <a:off x="2544" y="2208"/>
              <a:ext cx="672"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2" name="Text Box 53"/>
            <p:cNvSpPr txBox="1">
              <a:spLocks noChangeArrowheads="1"/>
            </p:cNvSpPr>
            <p:nvPr/>
          </p:nvSpPr>
          <p:spPr bwMode="auto">
            <a:xfrm>
              <a:off x="2775" y="2216"/>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4</a:t>
              </a:r>
            </a:p>
          </p:txBody>
        </p:sp>
      </p:grpSp>
      <p:grpSp>
        <p:nvGrpSpPr>
          <p:cNvPr id="6" name="Group 54"/>
          <p:cNvGrpSpPr>
            <a:grpSpLocks/>
          </p:cNvGrpSpPr>
          <p:nvPr/>
        </p:nvGrpSpPr>
        <p:grpSpPr bwMode="auto">
          <a:xfrm>
            <a:off x="4114800" y="2654300"/>
            <a:ext cx="1143000" cy="762000"/>
            <a:chOff x="2592" y="2016"/>
            <a:chExt cx="720" cy="480"/>
          </a:xfrm>
        </p:grpSpPr>
        <p:sp>
          <p:nvSpPr>
            <p:cNvPr id="160819" name="Line 55"/>
            <p:cNvSpPr>
              <a:spLocks noChangeShapeType="1"/>
            </p:cNvSpPr>
            <p:nvPr/>
          </p:nvSpPr>
          <p:spPr bwMode="auto">
            <a:xfrm>
              <a:off x="2592" y="2016"/>
              <a:ext cx="720" cy="48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20" name="Text Box 56"/>
            <p:cNvSpPr txBox="1">
              <a:spLocks noChangeArrowheads="1"/>
            </p:cNvSpPr>
            <p:nvPr/>
          </p:nvSpPr>
          <p:spPr bwMode="auto">
            <a:xfrm>
              <a:off x="2919" y="2024"/>
              <a:ext cx="20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4</a:t>
              </a:r>
              <a:r>
                <a:rPr lang="ja-JP" altLang="en-US" sz="1400" i="1">
                  <a:solidFill>
                    <a:srgbClr val="000000"/>
                  </a:solidFill>
                  <a:latin typeface="Arial" charset="0"/>
                </a:rPr>
                <a:t>’</a:t>
              </a:r>
              <a:endParaRPr lang="en-US" altLang="en-US" sz="1400" i="1">
                <a:solidFill>
                  <a:srgbClr val="000000"/>
                </a:solidFill>
                <a:latin typeface="Arial" charset="0"/>
              </a:endParaRPr>
            </a:p>
          </p:txBody>
        </p:sp>
      </p:grpSp>
      <p:grpSp>
        <p:nvGrpSpPr>
          <p:cNvPr id="7" name="Group 57"/>
          <p:cNvGrpSpPr>
            <a:grpSpLocks/>
          </p:cNvGrpSpPr>
          <p:nvPr/>
        </p:nvGrpSpPr>
        <p:grpSpPr bwMode="auto">
          <a:xfrm>
            <a:off x="6324600" y="3343275"/>
            <a:ext cx="762000" cy="301625"/>
            <a:chOff x="1344" y="1880"/>
            <a:chExt cx="480" cy="190"/>
          </a:xfrm>
        </p:grpSpPr>
        <p:sp>
          <p:nvSpPr>
            <p:cNvPr id="160817" name="Line 58"/>
            <p:cNvSpPr>
              <a:spLocks noChangeShapeType="1"/>
            </p:cNvSpPr>
            <p:nvPr/>
          </p:nvSpPr>
          <p:spPr bwMode="auto">
            <a:xfrm>
              <a:off x="1344" y="2064"/>
              <a:ext cx="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0818" name="Text Box 59"/>
            <p:cNvSpPr txBox="1">
              <a:spLocks noChangeArrowheads="1"/>
            </p:cNvSpPr>
            <p:nvPr/>
          </p:nvSpPr>
          <p:spPr bwMode="auto">
            <a:xfrm>
              <a:off x="1479" y="1880"/>
              <a:ext cx="1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5</a:t>
              </a:r>
            </a:p>
          </p:txBody>
        </p:sp>
      </p:grpSp>
      <p:sp>
        <p:nvSpPr>
          <p:cNvPr id="8" name="Slide Number Placeholder 7"/>
          <p:cNvSpPr>
            <a:spLocks noGrp="1"/>
          </p:cNvSpPr>
          <p:nvPr>
            <p:ph type="sldNum" sz="quarter" idx="12"/>
          </p:nvPr>
        </p:nvSpPr>
        <p:spPr/>
        <p:txBody>
          <a:bodyPr/>
          <a:lstStyle/>
          <a:p>
            <a:fld id="{743A1372-D0BF-3B45-A603-8F136B8AD2A9}" type="slidenum">
              <a:rPr lang="en-US" altLang="en-US" smtClean="0"/>
              <a:pPr/>
              <a:t>102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4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84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84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84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8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1" grpId="0" animBg="1"/>
      <p:bldP spid="188422" grpId="0" animBg="1"/>
      <p:bldP spid="188423" grpId="0" animBg="1"/>
      <p:bldP spid="188424" grpId="0" animBg="1"/>
      <p:bldP spid="188425"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a:t>Freenet Requests</a:t>
            </a:r>
          </a:p>
        </p:txBody>
      </p:sp>
      <p:sp>
        <p:nvSpPr>
          <p:cNvPr id="161795" name="Rectangle 3"/>
          <p:cNvSpPr>
            <a:spLocks noGrp="1" noChangeArrowheads="1"/>
          </p:cNvSpPr>
          <p:nvPr>
            <p:ph type="body" idx="1"/>
          </p:nvPr>
        </p:nvSpPr>
        <p:spPr/>
        <p:txBody>
          <a:bodyPr/>
          <a:lstStyle/>
          <a:p>
            <a:pPr>
              <a:lnSpc>
                <a:spcPct val="90000"/>
              </a:lnSpc>
            </a:pPr>
            <a:r>
              <a:rPr lang="en-US" altLang="en-US" sz="2400"/>
              <a:t>Any node forwarding reply may change the source of the reply (to itself or any other node)</a:t>
            </a:r>
          </a:p>
          <a:p>
            <a:pPr lvl="1">
              <a:lnSpc>
                <a:spcPct val="90000"/>
              </a:lnSpc>
            </a:pPr>
            <a:r>
              <a:rPr lang="en-US" altLang="en-US" sz="2000"/>
              <a:t>Helps anonymity</a:t>
            </a:r>
          </a:p>
          <a:p>
            <a:pPr>
              <a:lnSpc>
                <a:spcPct val="90000"/>
              </a:lnSpc>
            </a:pPr>
            <a:r>
              <a:rPr lang="en-US" altLang="en-US" sz="2400"/>
              <a:t>Each query is associated a TTL that is decremented each time the query message is forwarded; to obscure distance to originator:</a:t>
            </a:r>
          </a:p>
          <a:p>
            <a:pPr lvl="1">
              <a:lnSpc>
                <a:spcPct val="90000"/>
              </a:lnSpc>
            </a:pPr>
            <a:r>
              <a:rPr lang="en-US" altLang="en-US" sz="2000"/>
              <a:t>TTL can be initiated to a random value within some bounds</a:t>
            </a:r>
          </a:p>
          <a:p>
            <a:pPr lvl="1">
              <a:lnSpc>
                <a:spcPct val="90000"/>
              </a:lnSpc>
            </a:pPr>
            <a:r>
              <a:rPr lang="en-US" altLang="en-US" sz="2000"/>
              <a:t>When TTL=1, the query is forwarded with a finite probability</a:t>
            </a:r>
          </a:p>
          <a:p>
            <a:pPr>
              <a:lnSpc>
                <a:spcPct val="90000"/>
              </a:lnSpc>
            </a:pPr>
            <a:r>
              <a:rPr lang="en-US" altLang="en-US" sz="2400"/>
              <a:t>Each node maintains the state for all outstanding queries that have traversed it </a:t>
            </a:r>
            <a:r>
              <a:rPr lang="en-US" altLang="en-US" sz="2400">
                <a:sym typeface="Wingdings" charset="2"/>
              </a:rPr>
              <a:t></a:t>
            </a:r>
            <a:r>
              <a:rPr lang="en-US" altLang="en-US" sz="2400"/>
              <a:t> help to avoid cycles</a:t>
            </a:r>
          </a:p>
          <a:p>
            <a:pPr>
              <a:lnSpc>
                <a:spcPct val="90000"/>
              </a:lnSpc>
            </a:pPr>
            <a:r>
              <a:rPr lang="en-US" altLang="en-US" sz="2400"/>
              <a:t>If data is not found, failure is reported back</a:t>
            </a:r>
          </a:p>
          <a:p>
            <a:pPr lvl="1">
              <a:lnSpc>
                <a:spcPct val="90000"/>
              </a:lnSpc>
            </a:pPr>
            <a:r>
              <a:rPr lang="en-US" altLang="en-US" sz="2000"/>
              <a:t>Requestor then tries next closest match in routing table</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103</a:t>
            </a:fld>
            <a:endParaRPr lang="en-US" alt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a:t>Freenet Request</a:t>
            </a:r>
          </a:p>
        </p:txBody>
      </p:sp>
      <p:sp>
        <p:nvSpPr>
          <p:cNvPr id="108549" name="Rectangle 5"/>
          <p:cNvSpPr>
            <a:spLocks noChangeArrowheads="1"/>
          </p:cNvSpPr>
          <p:nvPr/>
        </p:nvSpPr>
        <p:spPr bwMode="auto">
          <a:xfrm>
            <a:off x="381000" y="1295400"/>
            <a:ext cx="8305800" cy="5181600"/>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endParaRPr>
          </a:p>
        </p:txBody>
      </p:sp>
      <p:sp>
        <p:nvSpPr>
          <p:cNvPr id="162820" name="Rectangle 6"/>
          <p:cNvSpPr>
            <a:spLocks noChangeArrowheads="1"/>
          </p:cNvSpPr>
          <p:nvPr/>
        </p:nvSpPr>
        <p:spPr bwMode="auto">
          <a:xfrm>
            <a:off x="32004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a:t>
            </a:r>
          </a:p>
        </p:txBody>
      </p:sp>
      <p:sp>
        <p:nvSpPr>
          <p:cNvPr id="162821" name="Line 7"/>
          <p:cNvSpPr>
            <a:spLocks noChangeShapeType="1"/>
          </p:cNvSpPr>
          <p:nvPr/>
        </p:nvSpPr>
        <p:spPr bwMode="auto">
          <a:xfrm flipV="1">
            <a:off x="4705350" y="2133600"/>
            <a:ext cx="1314450" cy="12954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22" name="Oval 8"/>
          <p:cNvSpPr>
            <a:spLocks noChangeArrowheads="1"/>
          </p:cNvSpPr>
          <p:nvPr/>
        </p:nvSpPr>
        <p:spPr bwMode="auto">
          <a:xfrm>
            <a:off x="2133600" y="33528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A</a:t>
            </a:r>
          </a:p>
        </p:txBody>
      </p:sp>
      <p:sp>
        <p:nvSpPr>
          <p:cNvPr id="162823" name="Oval 9"/>
          <p:cNvSpPr>
            <a:spLocks noChangeArrowheads="1"/>
          </p:cNvSpPr>
          <p:nvPr/>
        </p:nvSpPr>
        <p:spPr bwMode="auto">
          <a:xfrm>
            <a:off x="4419600" y="33528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B</a:t>
            </a:r>
          </a:p>
        </p:txBody>
      </p:sp>
      <p:sp>
        <p:nvSpPr>
          <p:cNvPr id="162824" name="Oval 11"/>
          <p:cNvSpPr>
            <a:spLocks noChangeArrowheads="1"/>
          </p:cNvSpPr>
          <p:nvPr/>
        </p:nvSpPr>
        <p:spPr bwMode="auto">
          <a:xfrm>
            <a:off x="6019800" y="16764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C</a:t>
            </a:r>
          </a:p>
        </p:txBody>
      </p:sp>
      <p:sp>
        <p:nvSpPr>
          <p:cNvPr id="162825" name="Oval 12"/>
          <p:cNvSpPr>
            <a:spLocks noChangeArrowheads="1"/>
          </p:cNvSpPr>
          <p:nvPr/>
        </p:nvSpPr>
        <p:spPr bwMode="auto">
          <a:xfrm>
            <a:off x="6019800" y="39624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D</a:t>
            </a:r>
          </a:p>
        </p:txBody>
      </p:sp>
      <p:sp>
        <p:nvSpPr>
          <p:cNvPr id="162826" name="Oval 13"/>
          <p:cNvSpPr>
            <a:spLocks noChangeArrowheads="1"/>
          </p:cNvSpPr>
          <p:nvPr/>
        </p:nvSpPr>
        <p:spPr bwMode="auto">
          <a:xfrm>
            <a:off x="5029200" y="51816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E</a:t>
            </a:r>
          </a:p>
        </p:txBody>
      </p:sp>
      <p:sp>
        <p:nvSpPr>
          <p:cNvPr id="162827" name="Oval 14"/>
          <p:cNvSpPr>
            <a:spLocks noChangeArrowheads="1"/>
          </p:cNvSpPr>
          <p:nvPr/>
        </p:nvSpPr>
        <p:spPr bwMode="auto">
          <a:xfrm>
            <a:off x="2971800" y="5410200"/>
            <a:ext cx="533400" cy="5334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F</a:t>
            </a:r>
          </a:p>
        </p:txBody>
      </p:sp>
      <p:sp>
        <p:nvSpPr>
          <p:cNvPr id="162828" name="Line 15"/>
          <p:cNvSpPr>
            <a:spLocks noChangeShapeType="1"/>
          </p:cNvSpPr>
          <p:nvPr/>
        </p:nvSpPr>
        <p:spPr bwMode="auto">
          <a:xfrm>
            <a:off x="2667000" y="3505200"/>
            <a:ext cx="1676400" cy="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29" name="Rectangle 16"/>
          <p:cNvSpPr>
            <a:spLocks noChangeArrowheads="1"/>
          </p:cNvSpPr>
          <p:nvPr/>
        </p:nvSpPr>
        <p:spPr bwMode="auto">
          <a:xfrm>
            <a:off x="1371600" y="1447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Data Request</a:t>
            </a:r>
          </a:p>
        </p:txBody>
      </p:sp>
      <p:sp>
        <p:nvSpPr>
          <p:cNvPr id="162830" name="Rectangle 19"/>
          <p:cNvSpPr>
            <a:spLocks noChangeArrowheads="1"/>
          </p:cNvSpPr>
          <p:nvPr/>
        </p:nvSpPr>
        <p:spPr bwMode="auto">
          <a:xfrm>
            <a:off x="1371600" y="1752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Data Reply</a:t>
            </a:r>
          </a:p>
        </p:txBody>
      </p:sp>
      <p:sp>
        <p:nvSpPr>
          <p:cNvPr id="162831" name="Rectangle 20"/>
          <p:cNvSpPr>
            <a:spLocks noChangeArrowheads="1"/>
          </p:cNvSpPr>
          <p:nvPr/>
        </p:nvSpPr>
        <p:spPr bwMode="auto">
          <a:xfrm>
            <a:off x="1371600" y="20574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Request Failed</a:t>
            </a:r>
          </a:p>
        </p:txBody>
      </p:sp>
      <p:sp>
        <p:nvSpPr>
          <p:cNvPr id="162832" name="Line 21"/>
          <p:cNvSpPr>
            <a:spLocks noChangeShapeType="1"/>
          </p:cNvSpPr>
          <p:nvPr/>
        </p:nvSpPr>
        <p:spPr bwMode="auto">
          <a:xfrm>
            <a:off x="457200" y="1600200"/>
            <a:ext cx="762000" cy="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33" name="Line 22"/>
          <p:cNvSpPr>
            <a:spLocks noChangeShapeType="1"/>
          </p:cNvSpPr>
          <p:nvPr/>
        </p:nvSpPr>
        <p:spPr bwMode="auto">
          <a:xfrm>
            <a:off x="457200" y="1905000"/>
            <a:ext cx="762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34" name="Line 23"/>
          <p:cNvSpPr>
            <a:spLocks noChangeShapeType="1"/>
          </p:cNvSpPr>
          <p:nvPr/>
        </p:nvSpPr>
        <p:spPr bwMode="auto">
          <a:xfrm>
            <a:off x="457200" y="22098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35" name="Line 24"/>
          <p:cNvSpPr>
            <a:spLocks noChangeShapeType="1"/>
          </p:cNvSpPr>
          <p:nvPr/>
        </p:nvSpPr>
        <p:spPr bwMode="auto">
          <a:xfrm flipV="1">
            <a:off x="4876800" y="2209800"/>
            <a:ext cx="1314450" cy="1295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36" name="Line 25"/>
          <p:cNvSpPr>
            <a:spLocks noChangeShapeType="1"/>
          </p:cNvSpPr>
          <p:nvPr/>
        </p:nvSpPr>
        <p:spPr bwMode="auto">
          <a:xfrm>
            <a:off x="2667000" y="3657600"/>
            <a:ext cx="1676400" cy="0"/>
          </a:xfrm>
          <a:prstGeom prst="line">
            <a:avLst/>
          </a:prstGeom>
          <a:noFill/>
          <a:ln w="38100">
            <a:solidFill>
              <a:srgbClr val="FF6600"/>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37" name="Rectangle 26"/>
          <p:cNvSpPr>
            <a:spLocks noChangeArrowheads="1"/>
          </p:cNvSpPr>
          <p:nvPr/>
        </p:nvSpPr>
        <p:spPr bwMode="auto">
          <a:xfrm>
            <a:off x="5029200" y="2514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2</a:t>
            </a:r>
          </a:p>
        </p:txBody>
      </p:sp>
      <p:sp>
        <p:nvSpPr>
          <p:cNvPr id="162838" name="Rectangle 27"/>
          <p:cNvSpPr>
            <a:spLocks noChangeArrowheads="1"/>
          </p:cNvSpPr>
          <p:nvPr/>
        </p:nvSpPr>
        <p:spPr bwMode="auto">
          <a:xfrm>
            <a:off x="5562600" y="274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3</a:t>
            </a:r>
          </a:p>
        </p:txBody>
      </p:sp>
      <p:sp>
        <p:nvSpPr>
          <p:cNvPr id="162839" name="Rectangle 28"/>
          <p:cNvSpPr>
            <a:spLocks noChangeArrowheads="1"/>
          </p:cNvSpPr>
          <p:nvPr/>
        </p:nvSpPr>
        <p:spPr bwMode="auto">
          <a:xfrm>
            <a:off x="3200400" y="3733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12</a:t>
            </a:r>
          </a:p>
        </p:txBody>
      </p:sp>
      <p:sp>
        <p:nvSpPr>
          <p:cNvPr id="162840" name="Line 29"/>
          <p:cNvSpPr>
            <a:spLocks noChangeShapeType="1"/>
          </p:cNvSpPr>
          <p:nvPr/>
        </p:nvSpPr>
        <p:spPr bwMode="auto">
          <a:xfrm flipV="1">
            <a:off x="3276600" y="3886200"/>
            <a:ext cx="1143000" cy="14478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41" name="Line 30"/>
          <p:cNvSpPr>
            <a:spLocks noChangeShapeType="1"/>
          </p:cNvSpPr>
          <p:nvPr/>
        </p:nvSpPr>
        <p:spPr bwMode="auto">
          <a:xfrm flipV="1">
            <a:off x="3429000" y="4038600"/>
            <a:ext cx="1143000" cy="1447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42" name="Rectangle 31"/>
          <p:cNvSpPr>
            <a:spLocks noChangeArrowheads="1"/>
          </p:cNvSpPr>
          <p:nvPr/>
        </p:nvSpPr>
        <p:spPr bwMode="auto">
          <a:xfrm>
            <a:off x="3505200" y="4343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6</a:t>
            </a:r>
          </a:p>
        </p:txBody>
      </p:sp>
      <p:sp>
        <p:nvSpPr>
          <p:cNvPr id="162843" name="Rectangle 32"/>
          <p:cNvSpPr>
            <a:spLocks noChangeArrowheads="1"/>
          </p:cNvSpPr>
          <p:nvPr/>
        </p:nvSpPr>
        <p:spPr bwMode="auto">
          <a:xfrm>
            <a:off x="4038600" y="4648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7</a:t>
            </a:r>
          </a:p>
        </p:txBody>
      </p:sp>
      <p:sp>
        <p:nvSpPr>
          <p:cNvPr id="162844" name="Line 33"/>
          <p:cNvSpPr>
            <a:spLocks noChangeShapeType="1"/>
          </p:cNvSpPr>
          <p:nvPr/>
        </p:nvSpPr>
        <p:spPr bwMode="auto">
          <a:xfrm>
            <a:off x="4724400" y="3962400"/>
            <a:ext cx="304800" cy="12192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45" name="Line 34"/>
          <p:cNvSpPr>
            <a:spLocks noChangeShapeType="1"/>
          </p:cNvSpPr>
          <p:nvPr/>
        </p:nvSpPr>
        <p:spPr bwMode="auto">
          <a:xfrm>
            <a:off x="4953000" y="3810000"/>
            <a:ext cx="304800" cy="1219200"/>
          </a:xfrm>
          <a:prstGeom prst="line">
            <a:avLst/>
          </a:prstGeom>
          <a:noFill/>
          <a:ln w="38100">
            <a:solidFill>
              <a:srgbClr val="FF6600"/>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46" name="Rectangle 35"/>
          <p:cNvSpPr>
            <a:spLocks noChangeArrowheads="1"/>
          </p:cNvSpPr>
          <p:nvPr/>
        </p:nvSpPr>
        <p:spPr bwMode="auto">
          <a:xfrm>
            <a:off x="4572000" y="4495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4</a:t>
            </a:r>
          </a:p>
        </p:txBody>
      </p:sp>
      <p:sp>
        <p:nvSpPr>
          <p:cNvPr id="162847" name="Rectangle 36"/>
          <p:cNvSpPr>
            <a:spLocks noChangeArrowheads="1"/>
          </p:cNvSpPr>
          <p:nvPr/>
        </p:nvSpPr>
        <p:spPr bwMode="auto">
          <a:xfrm>
            <a:off x="5105400" y="4343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11</a:t>
            </a:r>
          </a:p>
        </p:txBody>
      </p:sp>
      <p:sp>
        <p:nvSpPr>
          <p:cNvPr id="162848" name="Line 37"/>
          <p:cNvSpPr>
            <a:spLocks noChangeShapeType="1"/>
          </p:cNvSpPr>
          <p:nvPr/>
        </p:nvSpPr>
        <p:spPr bwMode="auto">
          <a:xfrm flipH="1">
            <a:off x="5334000" y="4419600"/>
            <a:ext cx="685800" cy="685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49" name="Line 38"/>
          <p:cNvSpPr>
            <a:spLocks noChangeShapeType="1"/>
          </p:cNvSpPr>
          <p:nvPr/>
        </p:nvSpPr>
        <p:spPr bwMode="auto">
          <a:xfrm flipH="1">
            <a:off x="5562600" y="4572000"/>
            <a:ext cx="685800" cy="685800"/>
          </a:xfrm>
          <a:prstGeom prst="line">
            <a:avLst/>
          </a:prstGeom>
          <a:noFill/>
          <a:ln w="38100">
            <a:solidFill>
              <a:schemeClr val="folHlink"/>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50" name="Rectangle 39"/>
          <p:cNvSpPr>
            <a:spLocks noChangeArrowheads="1"/>
          </p:cNvSpPr>
          <p:nvPr/>
        </p:nvSpPr>
        <p:spPr bwMode="auto">
          <a:xfrm>
            <a:off x="5410200" y="4419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10</a:t>
            </a:r>
          </a:p>
        </p:txBody>
      </p:sp>
      <p:sp>
        <p:nvSpPr>
          <p:cNvPr id="162851" name="Rectangle 40"/>
          <p:cNvSpPr>
            <a:spLocks noChangeArrowheads="1"/>
          </p:cNvSpPr>
          <p:nvPr/>
        </p:nvSpPr>
        <p:spPr bwMode="auto">
          <a:xfrm>
            <a:off x="5791200" y="4876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9</a:t>
            </a:r>
          </a:p>
        </p:txBody>
      </p:sp>
      <p:sp>
        <p:nvSpPr>
          <p:cNvPr id="162852" name="Line 41"/>
          <p:cNvSpPr>
            <a:spLocks noChangeShapeType="1"/>
          </p:cNvSpPr>
          <p:nvPr/>
        </p:nvSpPr>
        <p:spPr bwMode="auto">
          <a:xfrm flipH="1">
            <a:off x="3581400" y="5410200"/>
            <a:ext cx="1371600" cy="152400"/>
          </a:xfrm>
          <a:prstGeom prst="line">
            <a:avLst/>
          </a:prstGeom>
          <a:noFill/>
          <a:ln w="38100">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2853" name="Line 42"/>
          <p:cNvSpPr>
            <a:spLocks noChangeShapeType="1"/>
          </p:cNvSpPr>
          <p:nvPr/>
        </p:nvSpPr>
        <p:spPr bwMode="auto">
          <a:xfrm flipH="1">
            <a:off x="3581400" y="5638800"/>
            <a:ext cx="1371600" cy="152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162854" name="Rectangle 43"/>
          <p:cNvSpPr>
            <a:spLocks noChangeArrowheads="1"/>
          </p:cNvSpPr>
          <p:nvPr/>
        </p:nvSpPr>
        <p:spPr bwMode="auto">
          <a:xfrm>
            <a:off x="4038600" y="5181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5</a:t>
            </a:r>
          </a:p>
        </p:txBody>
      </p:sp>
      <p:sp>
        <p:nvSpPr>
          <p:cNvPr id="162855" name="Rectangle 44"/>
          <p:cNvSpPr>
            <a:spLocks noChangeArrowheads="1"/>
          </p:cNvSpPr>
          <p:nvPr/>
        </p:nvSpPr>
        <p:spPr bwMode="auto">
          <a:xfrm>
            <a:off x="4038600" y="5715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buClr>
                <a:srgbClr val="000000"/>
              </a:buClr>
            </a:pPr>
            <a:r>
              <a:rPr lang="en-US" altLang="en-US" sz="1600">
                <a:solidFill>
                  <a:srgbClr val="000000"/>
                </a:solidFill>
                <a:latin typeface="Arial" charset="0"/>
              </a:rPr>
              <a:t>8</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104</a:t>
            </a:fld>
            <a:endParaRPr lang="en-US" alt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Freenet Search Features</a:t>
            </a:r>
          </a:p>
        </p:txBody>
      </p:sp>
      <p:sp>
        <p:nvSpPr>
          <p:cNvPr id="163843" name="Rectangle 3"/>
          <p:cNvSpPr>
            <a:spLocks noGrp="1" noChangeArrowheads="1"/>
          </p:cNvSpPr>
          <p:nvPr>
            <p:ph type="body" idx="1"/>
          </p:nvPr>
        </p:nvSpPr>
        <p:spPr/>
        <p:txBody>
          <a:bodyPr/>
          <a:lstStyle/>
          <a:p>
            <a:r>
              <a:rPr lang="en-US" altLang="en-US"/>
              <a:t>Nodes tend to specialize in searching for similar keys over time</a:t>
            </a:r>
          </a:p>
          <a:p>
            <a:pPr lvl="1"/>
            <a:r>
              <a:rPr lang="en-US" altLang="en-US"/>
              <a:t>Gets queries from other nodes for similar keys</a:t>
            </a:r>
          </a:p>
          <a:p>
            <a:r>
              <a:rPr lang="en-US" altLang="en-US"/>
              <a:t>Nodes store similar keys over time</a:t>
            </a:r>
          </a:p>
          <a:p>
            <a:pPr lvl="1"/>
            <a:r>
              <a:rPr lang="en-US" altLang="en-US"/>
              <a:t>Caching of files as a result of successful queries</a:t>
            </a:r>
          </a:p>
          <a:p>
            <a:r>
              <a:rPr lang="en-US" altLang="en-US"/>
              <a:t>Similarity of keys does not reflect similarity of files</a:t>
            </a:r>
          </a:p>
          <a:p>
            <a:r>
              <a:rPr lang="en-US" altLang="en-US"/>
              <a:t>Routing does not reflect network topology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105</a:t>
            </a:fld>
            <a:endParaRPr lang="en-US" alt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a:t>Freenet File Creation</a:t>
            </a:r>
          </a:p>
        </p:txBody>
      </p:sp>
      <p:sp>
        <p:nvSpPr>
          <p:cNvPr id="164867" name="Rectangle 3"/>
          <p:cNvSpPr>
            <a:spLocks noGrp="1" noChangeArrowheads="1"/>
          </p:cNvSpPr>
          <p:nvPr>
            <p:ph type="body" idx="1"/>
          </p:nvPr>
        </p:nvSpPr>
        <p:spPr/>
        <p:txBody>
          <a:bodyPr/>
          <a:lstStyle/>
          <a:p>
            <a:r>
              <a:rPr lang="en-US" altLang="en-US" sz="2800"/>
              <a:t>Key for file generated and searched </a:t>
            </a:r>
            <a:r>
              <a:rPr lang="en-US" altLang="en-US" sz="2800">
                <a:sym typeface="Wingdings" charset="2"/>
              </a:rPr>
              <a:t> helps identify collision</a:t>
            </a:r>
          </a:p>
          <a:p>
            <a:pPr lvl="1"/>
            <a:r>
              <a:rPr lang="en-US" altLang="en-US" sz="2400">
                <a:sym typeface="Wingdings" charset="2"/>
              </a:rPr>
              <a:t>Not found (</a:t>
            </a:r>
            <a:r>
              <a:rPr lang="ja-JP" altLang="en-US" sz="2400">
                <a:sym typeface="Wingdings" charset="2"/>
              </a:rPr>
              <a:t>“</a:t>
            </a:r>
            <a:r>
              <a:rPr lang="en-US" altLang="ja-JP" sz="2400">
                <a:sym typeface="Wingdings" charset="2"/>
              </a:rPr>
              <a:t>All clear</a:t>
            </a:r>
            <a:r>
              <a:rPr lang="ja-JP" altLang="en-US" sz="2400">
                <a:sym typeface="Wingdings" charset="2"/>
              </a:rPr>
              <a:t>”</a:t>
            </a:r>
            <a:r>
              <a:rPr lang="en-US" altLang="ja-JP" sz="2400">
                <a:sym typeface="Wingdings" charset="2"/>
              </a:rPr>
              <a:t>) result indicates success</a:t>
            </a:r>
          </a:p>
          <a:p>
            <a:pPr lvl="1"/>
            <a:r>
              <a:rPr lang="en-US" altLang="en-US" sz="2400"/>
              <a:t>Source of insert message can be change by any forwarding node</a:t>
            </a:r>
          </a:p>
          <a:p>
            <a:r>
              <a:rPr lang="en-US" altLang="en-US" sz="2800"/>
              <a:t>Creation mechanism adds files/info to locations with similar keys</a:t>
            </a:r>
          </a:p>
          <a:p>
            <a:r>
              <a:rPr lang="en-US" altLang="en-US" sz="2800"/>
              <a:t>New nodes are discovered through file creation</a:t>
            </a:r>
          </a:p>
          <a:p>
            <a:r>
              <a:rPr lang="en-US" altLang="en-US" sz="2800"/>
              <a:t>Erroneous/malicious inserts propagate original file further</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106</a:t>
            </a:fld>
            <a:endParaRPr lang="en-US" alt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a:t>Cache Management</a:t>
            </a:r>
          </a:p>
        </p:txBody>
      </p:sp>
      <p:sp>
        <p:nvSpPr>
          <p:cNvPr id="165891" name="Rectangle 3"/>
          <p:cNvSpPr>
            <a:spLocks noGrp="1" noChangeArrowheads="1"/>
          </p:cNvSpPr>
          <p:nvPr>
            <p:ph type="body" idx="1"/>
          </p:nvPr>
        </p:nvSpPr>
        <p:spPr/>
        <p:txBody>
          <a:bodyPr/>
          <a:lstStyle/>
          <a:p>
            <a:r>
              <a:rPr lang="en-US" altLang="en-US"/>
              <a:t>LRU Cache of files</a:t>
            </a:r>
          </a:p>
          <a:p>
            <a:r>
              <a:rPr lang="en-US" altLang="en-US"/>
              <a:t>Files are not guaranteed to live forever</a:t>
            </a:r>
          </a:p>
          <a:p>
            <a:pPr lvl="1"/>
            <a:r>
              <a:rPr lang="en-US" altLang="en-US"/>
              <a:t>Files </a:t>
            </a:r>
            <a:r>
              <a:rPr lang="ja-JP" altLang="en-US"/>
              <a:t>“</a:t>
            </a:r>
            <a:r>
              <a:rPr lang="en-US" altLang="ja-JP"/>
              <a:t>fade away</a:t>
            </a:r>
            <a:r>
              <a:rPr lang="ja-JP" altLang="en-US"/>
              <a:t>”</a:t>
            </a:r>
            <a:r>
              <a:rPr lang="en-US" altLang="ja-JP"/>
              <a:t> as fewer requests are made for them</a:t>
            </a:r>
          </a:p>
          <a:p>
            <a:r>
              <a:rPr lang="en-US" altLang="en-US"/>
              <a:t>File contents can be encrypted with original text names as key</a:t>
            </a:r>
          </a:p>
          <a:p>
            <a:pPr lvl="1"/>
            <a:r>
              <a:rPr lang="en-US" altLang="en-US"/>
              <a:t>Cache owners do not know either original name or contents </a:t>
            </a:r>
            <a:r>
              <a:rPr lang="en-US" altLang="en-US">
                <a:sym typeface="Wingdings" charset="2"/>
              </a:rPr>
              <a:t> cannot be held responsible</a:t>
            </a:r>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107</a:t>
            </a:fld>
            <a:endParaRPr lang="en-US" alt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a:t>Freenet Naming</a:t>
            </a:r>
          </a:p>
        </p:txBody>
      </p:sp>
      <p:sp>
        <p:nvSpPr>
          <p:cNvPr id="166915" name="Rectangle 3"/>
          <p:cNvSpPr>
            <a:spLocks noGrp="1" noChangeArrowheads="1"/>
          </p:cNvSpPr>
          <p:nvPr>
            <p:ph type="body" idx="1"/>
          </p:nvPr>
        </p:nvSpPr>
        <p:spPr/>
        <p:txBody>
          <a:bodyPr/>
          <a:lstStyle/>
          <a:p>
            <a:r>
              <a:rPr lang="en-US" altLang="en-US"/>
              <a:t>Freenet deals with keys</a:t>
            </a:r>
          </a:p>
          <a:p>
            <a:pPr lvl="1"/>
            <a:r>
              <a:rPr lang="en-US" altLang="en-US"/>
              <a:t>But humans </a:t>
            </a:r>
            <a:r>
              <a:rPr lang="en-US" altLang="en-US">
                <a:sym typeface="Wingdings" charset="2"/>
              </a:rPr>
              <a:t>need names</a:t>
            </a:r>
          </a:p>
          <a:p>
            <a:pPr lvl="1"/>
            <a:r>
              <a:rPr lang="en-US" altLang="en-US">
                <a:sym typeface="Wingdings" charset="2"/>
              </a:rPr>
              <a:t>Keys are flat  would like structure as well</a:t>
            </a:r>
            <a:endParaRPr lang="en-US" altLang="en-US"/>
          </a:p>
          <a:p>
            <a:r>
              <a:rPr lang="en-US" altLang="en-US"/>
              <a:t>Could have files that store keys for other files</a:t>
            </a:r>
          </a:p>
          <a:p>
            <a:pPr lvl="1"/>
            <a:r>
              <a:rPr lang="en-US" altLang="en-US"/>
              <a:t>File /text/philiosophy could store keys for files in that directory </a:t>
            </a:r>
            <a:r>
              <a:rPr lang="en-US" altLang="en-US">
                <a:sym typeface="Wingdings" charset="2"/>
              </a:rPr>
              <a:t> how to update this file though?</a:t>
            </a:r>
          </a:p>
          <a:p>
            <a:r>
              <a:rPr lang="en-US" altLang="en-US">
                <a:sym typeface="Wingdings" charset="2"/>
              </a:rPr>
              <a:t>Search engine  undesirable centralized solution</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108</a:t>
            </a:fld>
            <a:endParaRPr lang="en-US" alt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a:t>Freenet Naming - Indirect files</a:t>
            </a:r>
          </a:p>
        </p:txBody>
      </p:sp>
      <p:sp>
        <p:nvSpPr>
          <p:cNvPr id="167939" name="Rectangle 3"/>
          <p:cNvSpPr>
            <a:spLocks noGrp="1" noChangeArrowheads="1"/>
          </p:cNvSpPr>
          <p:nvPr>
            <p:ph type="body" idx="1"/>
          </p:nvPr>
        </p:nvSpPr>
        <p:spPr/>
        <p:txBody>
          <a:bodyPr/>
          <a:lstStyle/>
          <a:p>
            <a:pPr>
              <a:lnSpc>
                <a:spcPct val="90000"/>
              </a:lnSpc>
            </a:pPr>
            <a:r>
              <a:rPr lang="en-US" altLang="en-US" sz="2800"/>
              <a:t>Normal files stored using content-hash key</a:t>
            </a:r>
          </a:p>
          <a:p>
            <a:pPr lvl="1">
              <a:lnSpc>
                <a:spcPct val="90000"/>
              </a:lnSpc>
            </a:pPr>
            <a:r>
              <a:rPr lang="en-US" altLang="en-US" sz="2400"/>
              <a:t>Prevents tampering, enables versioning, etc.</a:t>
            </a:r>
          </a:p>
          <a:p>
            <a:pPr>
              <a:lnSpc>
                <a:spcPct val="90000"/>
              </a:lnSpc>
            </a:pPr>
            <a:r>
              <a:rPr lang="en-US" altLang="en-US" sz="2800"/>
              <a:t>Indirect files stored using name-based key</a:t>
            </a:r>
          </a:p>
          <a:p>
            <a:pPr lvl="1">
              <a:lnSpc>
                <a:spcPct val="90000"/>
              </a:lnSpc>
            </a:pPr>
            <a:r>
              <a:rPr lang="en-US" altLang="en-US" sz="2400"/>
              <a:t>Indirect files store keys for normal files</a:t>
            </a:r>
          </a:p>
          <a:p>
            <a:pPr lvl="1">
              <a:lnSpc>
                <a:spcPct val="90000"/>
              </a:lnSpc>
            </a:pPr>
            <a:r>
              <a:rPr lang="en-US" altLang="en-US" sz="2400"/>
              <a:t>Inserted at same time as normal file</a:t>
            </a:r>
          </a:p>
          <a:p>
            <a:pPr>
              <a:lnSpc>
                <a:spcPct val="90000"/>
              </a:lnSpc>
            </a:pPr>
            <a:r>
              <a:rPr lang="en-US" altLang="en-US" sz="2800"/>
              <a:t>Has same update problems as directory files</a:t>
            </a:r>
          </a:p>
          <a:p>
            <a:pPr lvl="1">
              <a:lnSpc>
                <a:spcPct val="90000"/>
              </a:lnSpc>
            </a:pPr>
            <a:r>
              <a:rPr lang="en-US" altLang="en-US" sz="2400"/>
              <a:t>Updates handled by signing indirect file with public/private key</a:t>
            </a:r>
          </a:p>
          <a:p>
            <a:pPr lvl="1">
              <a:lnSpc>
                <a:spcPct val="90000"/>
              </a:lnSpc>
            </a:pPr>
            <a:r>
              <a:rPr lang="en-US" altLang="en-US" sz="2400"/>
              <a:t>Collisions for insert of new indirect file handled specially </a:t>
            </a:r>
            <a:r>
              <a:rPr lang="en-US" altLang="en-US" sz="2400">
                <a:sym typeface="Wingdings" charset="2"/>
              </a:rPr>
              <a:t> check to ensure same key used for signing</a:t>
            </a:r>
          </a:p>
          <a:p>
            <a:pPr>
              <a:lnSpc>
                <a:spcPct val="90000"/>
              </a:lnSpc>
            </a:pPr>
            <a:r>
              <a:rPr lang="en-US" altLang="en-US" sz="2800"/>
              <a:t>Allows for files to be split into multiple smaller parts</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109</a:t>
            </a:fld>
            <a:endParaRPr lang="en-US"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1"/>
          <p:cNvSpPr>
            <a:spLocks/>
          </p:cNvSpPr>
          <p:nvPr/>
        </p:nvSpPr>
        <p:spPr bwMode="auto">
          <a:xfrm>
            <a:off x="1204913" y="1465263"/>
            <a:ext cx="6734175" cy="4732337"/>
          </a:xfrm>
          <a:prstGeom prst="roundRect">
            <a:avLst>
              <a:gd name="adj" fmla="val 2829"/>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14" name="Rectangle 2"/>
          <p:cNvSpPr>
            <a:spLocks noGrp="1" noChangeArrowheads="1"/>
          </p:cNvSpPr>
          <p:nvPr>
            <p:ph type="title"/>
          </p:nvPr>
        </p:nvSpPr>
        <p:spPr/>
        <p:txBody>
          <a:bodyPr/>
          <a:lstStyle/>
          <a:p>
            <a:r>
              <a:rPr lang="en-US" altLang="en-US">
                <a:ea typeface="ＭＳ Ｐゴシック" charset="-128"/>
              </a:rPr>
              <a:t>CCN node model</a:t>
            </a: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054225"/>
            <a:ext cx="591026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11</a:t>
            </a:fld>
            <a:endParaRPr lang="en-US" altLang="en-US"/>
          </a:p>
        </p:txBody>
      </p:sp>
    </p:spTree>
    <p:extLst>
      <p:ext uri="{BB962C8B-B14F-4D97-AF65-F5344CB8AC3E}">
        <p14:creationId xmlns:p14="http://schemas.microsoft.com/office/powerpoint/2010/main" val="1014053713"/>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endParaRPr lang="en-US" altLang="en-US"/>
          </a:p>
        </p:txBody>
      </p:sp>
      <p:sp>
        <p:nvSpPr>
          <p:cNvPr id="168962" name="Content Placeholder 2"/>
          <p:cNvSpPr>
            <a:spLocks noGrp="1"/>
          </p:cNvSpPr>
          <p:nvPr>
            <p:ph idx="1"/>
          </p:nvPr>
        </p:nvSpPr>
        <p:spPr/>
        <p:txBody>
          <a:bodyPr/>
          <a:lstStyle/>
          <a:p>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110</a:t>
            </a:fld>
            <a:endParaRPr lang="en-US" altLang="en-US"/>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r>
              <a:rPr lang="en-US" altLang="zh-CN"/>
              <a:t>How does Tor work?</a:t>
            </a:r>
          </a:p>
        </p:txBody>
      </p:sp>
      <p:sp>
        <p:nvSpPr>
          <p:cNvPr id="169986" name="Rectangle 3"/>
          <p:cNvSpPr>
            <a:spLocks noGrp="1" noChangeArrowheads="1"/>
          </p:cNvSpPr>
          <p:nvPr>
            <p:ph type="body" idx="1"/>
          </p:nvPr>
        </p:nvSpPr>
        <p:spPr/>
        <p:txBody>
          <a:bodyPr/>
          <a:lstStyle/>
          <a:p>
            <a:endParaRPr lang="en-US" altLang="en-US"/>
          </a:p>
        </p:txBody>
      </p:sp>
      <p:pic>
        <p:nvPicPr>
          <p:cNvPr id="169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162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111</a:t>
            </a:fld>
            <a:endParaRPr lang="en-US" alt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r>
              <a:rPr lang="en-US" altLang="zh-CN"/>
              <a:t>How does Tor work?</a:t>
            </a:r>
          </a:p>
        </p:txBody>
      </p:sp>
      <p:sp>
        <p:nvSpPr>
          <p:cNvPr id="171010" name="Rectangle 3"/>
          <p:cNvSpPr>
            <a:spLocks noGrp="1" noChangeArrowheads="1"/>
          </p:cNvSpPr>
          <p:nvPr>
            <p:ph type="body" idx="1"/>
          </p:nvPr>
        </p:nvSpPr>
        <p:spPr/>
        <p:txBody>
          <a:bodyPr/>
          <a:lstStyle/>
          <a:p>
            <a:endParaRPr lang="en-US" altLang="en-US"/>
          </a:p>
        </p:txBody>
      </p:sp>
      <p:pic>
        <p:nvPicPr>
          <p:cNvPr id="1710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934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112</a:t>
            </a:fld>
            <a:endParaRPr lang="en-US" alt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r>
              <a:rPr lang="en-US" altLang="zh-CN"/>
              <a:t>How does Tor work?</a:t>
            </a:r>
          </a:p>
        </p:txBody>
      </p:sp>
      <p:sp>
        <p:nvSpPr>
          <p:cNvPr id="172034" name="Rectangle 3"/>
          <p:cNvSpPr>
            <a:spLocks noGrp="1" noChangeArrowheads="1"/>
          </p:cNvSpPr>
          <p:nvPr>
            <p:ph type="body" idx="1"/>
          </p:nvPr>
        </p:nvSpPr>
        <p:spPr/>
        <p:txBody>
          <a:bodyPr/>
          <a:lstStyle/>
          <a:p>
            <a:endParaRPr lang="en-US" altLang="en-US"/>
          </a:p>
        </p:txBody>
      </p:sp>
      <p:pic>
        <p:nvPicPr>
          <p:cNvPr id="172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104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113</a:t>
            </a:fld>
            <a:endParaRPr lang="en-US" alt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64" name="Line 24"/>
          <p:cNvSpPr>
            <a:spLocks noChangeShapeType="1"/>
          </p:cNvSpPr>
          <p:nvPr/>
        </p:nvSpPr>
        <p:spPr bwMode="auto">
          <a:xfrm>
            <a:off x="3733800" y="2362200"/>
            <a:ext cx="2286000" cy="0"/>
          </a:xfrm>
          <a:prstGeom prst="line">
            <a:avLst/>
          </a:prstGeom>
          <a:noFill/>
          <a:ln w="38100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22"/>
          <p:cNvSpPr>
            <a:spLocks noChangeShapeType="1"/>
          </p:cNvSpPr>
          <p:nvPr/>
        </p:nvSpPr>
        <p:spPr bwMode="auto">
          <a:xfrm flipV="1">
            <a:off x="1600200" y="2667000"/>
            <a:ext cx="1676400" cy="1600200"/>
          </a:xfrm>
          <a:prstGeom prst="line">
            <a:avLst/>
          </a:prstGeom>
          <a:noFill/>
          <a:ln w="3810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59" name="Rectangle 2"/>
          <p:cNvSpPr>
            <a:spLocks noGrp="1" noChangeArrowheads="1"/>
          </p:cNvSpPr>
          <p:nvPr>
            <p:ph type="title"/>
          </p:nvPr>
        </p:nvSpPr>
        <p:spPr/>
        <p:txBody>
          <a:bodyPr/>
          <a:lstStyle/>
          <a:p>
            <a:r>
              <a:rPr lang="en-US" altLang="en-US"/>
              <a:t>Building a circuit</a:t>
            </a:r>
          </a:p>
        </p:txBody>
      </p:sp>
      <p:pic>
        <p:nvPicPr>
          <p:cNvPr id="173060" name="Picture 5" descr="MCj02644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1111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6" descr="MCFD0051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1428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7" descr="MCj041021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1274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6"/>
          <p:cNvSpPr txBox="1">
            <a:spLocks noChangeArrowheads="1"/>
          </p:cNvSpPr>
          <p:nvPr/>
        </p:nvSpPr>
        <p:spPr bwMode="auto">
          <a:xfrm>
            <a:off x="1143000" y="3429000"/>
            <a:ext cx="990600" cy="5270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 c</a:t>
            </a:r>
            <a:r>
              <a:rPr lang="en-US" altLang="en-US" sz="1400" baseline="-25000"/>
              <a:t>1</a:t>
            </a:r>
            <a:r>
              <a:rPr lang="en-US" altLang="en-US" sz="1400"/>
              <a:t>, E(g</a:t>
            </a:r>
            <a:r>
              <a:rPr lang="en-US" altLang="en-US" sz="1400" baseline="30000"/>
              <a:t>x1</a:t>
            </a:r>
            <a:r>
              <a:rPr lang="en-US" altLang="en-US" sz="1400"/>
              <a:t>)</a:t>
            </a:r>
          </a:p>
        </p:txBody>
      </p:sp>
      <p:sp>
        <p:nvSpPr>
          <p:cNvPr id="10257" name="Text Box 17"/>
          <p:cNvSpPr txBox="1">
            <a:spLocks noChangeArrowheads="1"/>
          </p:cNvSpPr>
          <p:nvPr/>
        </p:nvSpPr>
        <p:spPr bwMode="auto">
          <a:xfrm>
            <a:off x="2346325" y="2362200"/>
            <a:ext cx="10826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Created c</a:t>
            </a:r>
            <a:r>
              <a:rPr lang="en-US" altLang="en-US" sz="1400" baseline="-25000"/>
              <a:t>1</a:t>
            </a:r>
            <a:r>
              <a:rPr lang="en-US" altLang="en-US" sz="1400"/>
              <a:t>, g</a:t>
            </a:r>
            <a:r>
              <a:rPr lang="en-US" altLang="en-US" sz="1400" baseline="30000"/>
              <a:t>y1</a:t>
            </a:r>
            <a:r>
              <a:rPr lang="en-US" altLang="en-US" sz="1400"/>
              <a:t>, H(K</a:t>
            </a:r>
            <a:r>
              <a:rPr lang="en-US" altLang="en-US" sz="1400" baseline="-25000"/>
              <a:t>1</a:t>
            </a:r>
            <a:r>
              <a:rPr lang="en-US" altLang="en-US" sz="1400"/>
              <a:t>)</a:t>
            </a:r>
          </a:p>
        </p:txBody>
      </p:sp>
      <p:sp>
        <p:nvSpPr>
          <p:cNvPr id="10258" name="Text Box 18"/>
          <p:cNvSpPr txBox="1">
            <a:spLocks noChangeArrowheads="1"/>
          </p:cNvSpPr>
          <p:nvPr/>
        </p:nvSpPr>
        <p:spPr bwMode="auto">
          <a:xfrm>
            <a:off x="1066800" y="4114800"/>
            <a:ext cx="1235075" cy="739775"/>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 (Extend, OR</a:t>
            </a:r>
            <a:r>
              <a:rPr lang="en-US" altLang="en-US" sz="1400" baseline="-25000"/>
              <a:t>2</a:t>
            </a:r>
            <a:r>
              <a:rPr lang="en-US" altLang="en-US" sz="1400"/>
              <a:t>, E(g</a:t>
            </a:r>
            <a:r>
              <a:rPr lang="en-US" altLang="en-US" sz="1400" baseline="30000"/>
              <a:t>x1</a:t>
            </a:r>
            <a:r>
              <a:rPr lang="en-US" altLang="en-US" sz="1400"/>
              <a:t>))</a:t>
            </a:r>
          </a:p>
        </p:txBody>
      </p:sp>
      <p:sp>
        <p:nvSpPr>
          <p:cNvPr id="10259" name="Text Box 19"/>
          <p:cNvSpPr txBox="1">
            <a:spLocks noChangeArrowheads="1"/>
          </p:cNvSpPr>
          <p:nvPr/>
        </p:nvSpPr>
        <p:spPr bwMode="auto">
          <a:xfrm>
            <a:off x="3429000" y="1905000"/>
            <a:ext cx="11588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 c</a:t>
            </a:r>
            <a:r>
              <a:rPr lang="en-US" altLang="en-US" sz="1400" baseline="-25000"/>
              <a:t>2</a:t>
            </a:r>
            <a:r>
              <a:rPr lang="en-US" altLang="en-US" sz="1400"/>
              <a:t> E(g</a:t>
            </a:r>
            <a:r>
              <a:rPr lang="en-US" altLang="en-US" sz="1400" baseline="30000"/>
              <a:t>x2</a:t>
            </a:r>
            <a:r>
              <a:rPr lang="en-US" altLang="en-US" sz="1400"/>
              <a:t>)</a:t>
            </a:r>
          </a:p>
        </p:txBody>
      </p:sp>
      <p:sp>
        <p:nvSpPr>
          <p:cNvPr id="10260" name="Text Box 20"/>
          <p:cNvSpPr txBox="1">
            <a:spLocks noChangeArrowheads="1"/>
          </p:cNvSpPr>
          <p:nvPr/>
        </p:nvSpPr>
        <p:spPr bwMode="auto">
          <a:xfrm>
            <a:off x="5257800" y="2286000"/>
            <a:ext cx="1082675" cy="527050"/>
          </a:xfrm>
          <a:prstGeom prst="rect">
            <a:avLst/>
          </a:prstGeom>
          <a:solidFill>
            <a:srgbClr val="CC99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Created c</a:t>
            </a:r>
            <a:r>
              <a:rPr lang="en-US" altLang="en-US" sz="1400" baseline="-25000"/>
              <a:t>2</a:t>
            </a:r>
            <a:r>
              <a:rPr lang="en-US" altLang="en-US" sz="1400"/>
              <a:t>, g</a:t>
            </a:r>
            <a:r>
              <a:rPr lang="en-US" altLang="en-US" sz="1400" baseline="30000"/>
              <a:t>y2</a:t>
            </a:r>
            <a:r>
              <a:rPr lang="en-US" altLang="en-US" sz="1400"/>
              <a:t>, H(K</a:t>
            </a:r>
            <a:r>
              <a:rPr lang="en-US" altLang="en-US" sz="1400" baseline="-25000"/>
              <a:t>2</a:t>
            </a:r>
            <a:r>
              <a:rPr lang="en-US" altLang="en-US" sz="1400"/>
              <a:t>)</a:t>
            </a:r>
          </a:p>
        </p:txBody>
      </p:sp>
      <p:sp>
        <p:nvSpPr>
          <p:cNvPr id="10261" name="Text Box 21"/>
          <p:cNvSpPr txBox="1">
            <a:spLocks noChangeArrowheads="1"/>
          </p:cNvSpPr>
          <p:nvPr/>
        </p:nvSpPr>
        <p:spPr bwMode="auto">
          <a:xfrm>
            <a:off x="2895600" y="2743200"/>
            <a:ext cx="1387475" cy="739775"/>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(Extended, g</a:t>
            </a:r>
            <a:r>
              <a:rPr lang="en-US" altLang="en-US" sz="1400" baseline="30000"/>
              <a:t>y2</a:t>
            </a:r>
            <a:r>
              <a:rPr lang="en-US" altLang="en-US" sz="1400"/>
              <a:t>, H(K</a:t>
            </a:r>
            <a:r>
              <a:rPr lang="en-US" altLang="en-US" sz="1400" baseline="-25000"/>
              <a:t>2</a:t>
            </a:r>
            <a:r>
              <a:rPr lang="en-US" altLang="en-US" sz="1400"/>
              <a:t>)</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114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0.02917 0.05065 L 0.1375 -0.1716 " pathEditMode="relative" rAng="0" ptsTypes="AA">
                                      <p:cBhvr>
                                        <p:cTn id="6" dur="2000" fill="hold"/>
                                        <p:tgtEl>
                                          <p:spTgt spid="10256"/>
                                        </p:tgtEl>
                                        <p:attrNameLst>
                                          <p:attrName>ppt_x</p:attrName>
                                          <p:attrName>ppt_y</p:attrName>
                                        </p:attrNameLst>
                                      </p:cBhvr>
                                      <p:rCtr x="8333" y="-11124"/>
                                    </p:animMotion>
                                  </p:childTnLst>
                                </p:cTn>
                              </p:par>
                            </p:childTnLst>
                          </p:cTn>
                        </p:par>
                        <p:par>
                          <p:cTn id="7" fill="hold" nodeType="afterGroup">
                            <p:stCondLst>
                              <p:cond delay="2000"/>
                            </p:stCondLst>
                            <p:childTnLst>
                              <p:par>
                                <p:cTn id="8" presetID="9" presetClass="exit" presetSubtype="0" fill="hold" grpId="1" nodeType="afterEffect">
                                  <p:stCondLst>
                                    <p:cond delay="2000"/>
                                  </p:stCondLst>
                                  <p:childTnLst>
                                    <p:animEffect transition="out" filter="dissolve">
                                      <p:cBhvr>
                                        <p:cTn id="9" dur="500"/>
                                        <p:tgtEl>
                                          <p:spTgt spid="10256"/>
                                        </p:tgtEl>
                                      </p:cBhvr>
                                    </p:animEffect>
                                    <p:set>
                                      <p:cBhvr>
                                        <p:cTn id="10" dur="1" fill="hold">
                                          <p:stCondLst>
                                            <p:cond delay="499"/>
                                          </p:stCondLst>
                                        </p:cTn>
                                        <p:tgtEl>
                                          <p:spTgt spid="1025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257"/>
                                        </p:tgtEl>
                                        <p:attrNameLst>
                                          <p:attrName>style.visibility</p:attrName>
                                        </p:attrNameLst>
                                      </p:cBhvr>
                                      <p:to>
                                        <p:strVal val="visible"/>
                                      </p:to>
                                    </p:set>
                                    <p:animEffect transition="in" filter="dissolve">
                                      <p:cBhvr>
                                        <p:cTn id="15" dur="500"/>
                                        <p:tgtEl>
                                          <p:spTgt spid="10257"/>
                                        </p:tgtEl>
                                      </p:cBhvr>
                                    </p:animEffect>
                                  </p:childTnLst>
                                </p:cTn>
                              </p:par>
                            </p:childTnLst>
                          </p:cTn>
                        </p:par>
                        <p:par>
                          <p:cTn id="16" fill="hold" nodeType="afterGroup">
                            <p:stCondLst>
                              <p:cond delay="500"/>
                            </p:stCondLst>
                            <p:childTnLst>
                              <p:par>
                                <p:cTn id="17" presetID="49" presetClass="path" presetSubtype="0" accel="50000" decel="50000" fill="hold" grpId="1" nodeType="afterEffect">
                                  <p:stCondLst>
                                    <p:cond delay="500"/>
                                  </p:stCondLst>
                                  <p:childTnLst>
                                    <p:animMotion origin="layout" path="M 0.02587 -0.02058 L -0.1408 0.20167 " pathEditMode="relative" rAng="0" ptsTypes="AA">
                                      <p:cBhvr>
                                        <p:cTn id="18" dur="2000" fill="hold"/>
                                        <p:tgtEl>
                                          <p:spTgt spid="10257"/>
                                        </p:tgtEl>
                                        <p:attrNameLst>
                                          <p:attrName>ppt_x</p:attrName>
                                          <p:attrName>ppt_y</p:attrName>
                                        </p:attrNameLst>
                                      </p:cBhvr>
                                      <p:rCtr x="-8333" y="11101"/>
                                    </p:animMotion>
                                  </p:childTnLst>
                                </p:cTn>
                              </p:par>
                            </p:childTnLst>
                          </p:cTn>
                        </p:par>
                        <p:par>
                          <p:cTn id="19" fill="hold" nodeType="afterGroup">
                            <p:stCondLst>
                              <p:cond delay="3000"/>
                            </p:stCondLst>
                            <p:childTnLst>
                              <p:par>
                                <p:cTn id="20" presetID="9" presetClass="exit" presetSubtype="0" fill="hold" grpId="2" nodeType="afterEffect">
                                  <p:stCondLst>
                                    <p:cond delay="1000"/>
                                  </p:stCondLst>
                                  <p:childTnLst>
                                    <p:animEffect transition="out" filter="dissolve">
                                      <p:cBhvr>
                                        <p:cTn id="21" dur="500"/>
                                        <p:tgtEl>
                                          <p:spTgt spid="10257"/>
                                        </p:tgtEl>
                                      </p:cBhvr>
                                    </p:animEffect>
                                    <p:set>
                                      <p:cBhvr>
                                        <p:cTn id="22" dur="1" fill="hold">
                                          <p:stCondLst>
                                            <p:cond delay="499"/>
                                          </p:stCondLst>
                                        </p:cTn>
                                        <p:tgtEl>
                                          <p:spTgt spid="10257"/>
                                        </p:tgtEl>
                                        <p:attrNameLst>
                                          <p:attrName>style.visibility</p:attrName>
                                        </p:attrNameLst>
                                      </p:cBhvr>
                                      <p:to>
                                        <p:strVal val="hidden"/>
                                      </p:to>
                                    </p:set>
                                  </p:childTnLst>
                                </p:cTn>
                              </p:par>
                              <p:par>
                                <p:cTn id="23" presetID="9" presetClass="entr" presetSubtype="0" fill="hold" grpId="0" nodeType="withEffect">
                                  <p:stCondLst>
                                    <p:cond delay="1000"/>
                                  </p:stCondLst>
                                  <p:childTnLst>
                                    <p:set>
                                      <p:cBhvr>
                                        <p:cTn id="24" dur="1" fill="hold">
                                          <p:stCondLst>
                                            <p:cond delay="0"/>
                                          </p:stCondLst>
                                        </p:cTn>
                                        <p:tgtEl>
                                          <p:spTgt spid="10262"/>
                                        </p:tgtEl>
                                        <p:attrNameLst>
                                          <p:attrName>style.visibility</p:attrName>
                                        </p:attrNameLst>
                                      </p:cBhvr>
                                      <p:to>
                                        <p:strVal val="visible"/>
                                      </p:to>
                                    </p:set>
                                    <p:animEffect transition="in" filter="dissolve">
                                      <p:cBhvr>
                                        <p:cTn id="25" dur="500"/>
                                        <p:tgtEl>
                                          <p:spTgt spid="102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258"/>
                                        </p:tgtEl>
                                        <p:attrNameLst>
                                          <p:attrName>style.visibility</p:attrName>
                                        </p:attrNameLst>
                                      </p:cBhvr>
                                      <p:to>
                                        <p:strVal val="visible"/>
                                      </p:to>
                                    </p:set>
                                    <p:animEffect transition="in" filter="dissolve">
                                      <p:cBhvr>
                                        <p:cTn id="30" dur="500"/>
                                        <p:tgtEl>
                                          <p:spTgt spid="10258"/>
                                        </p:tgtEl>
                                      </p:cBhvr>
                                    </p:animEffect>
                                  </p:childTnLst>
                                </p:cTn>
                              </p:par>
                            </p:childTnLst>
                          </p:cTn>
                        </p:par>
                        <p:par>
                          <p:cTn id="31" fill="hold" nodeType="afterGroup">
                            <p:stCondLst>
                              <p:cond delay="500"/>
                            </p:stCondLst>
                            <p:childTnLst>
                              <p:par>
                                <p:cTn id="32" presetID="56" presetClass="path" presetSubtype="0" accel="50000" decel="50000" fill="hold" grpId="1" nodeType="afterEffect">
                                  <p:stCondLst>
                                    <p:cond delay="1000"/>
                                  </p:stCondLst>
                                  <p:childTnLst>
                                    <p:animMotion origin="layout" path="M 0.00747 -0.02058 L 0.16493 -0.22988 " pathEditMode="relative" rAng="0" ptsTypes="AA">
                                      <p:cBhvr>
                                        <p:cTn id="33" dur="2000" fill="hold"/>
                                        <p:tgtEl>
                                          <p:spTgt spid="10258"/>
                                        </p:tgtEl>
                                        <p:attrNameLst>
                                          <p:attrName>ppt_x</p:attrName>
                                          <p:attrName>ppt_y</p:attrName>
                                        </p:attrNameLst>
                                      </p:cBhvr>
                                      <p:rCtr x="7865" y="-10476"/>
                                    </p:animMotion>
                                  </p:childTnLst>
                                </p:cTn>
                              </p:par>
                            </p:childTnLst>
                          </p:cTn>
                        </p:par>
                        <p:par>
                          <p:cTn id="34" fill="hold" nodeType="afterGroup">
                            <p:stCondLst>
                              <p:cond delay="3500"/>
                            </p:stCondLst>
                            <p:childTnLst>
                              <p:par>
                                <p:cTn id="35" presetID="9" presetClass="exit" presetSubtype="0" fill="hold" grpId="2" nodeType="afterEffect">
                                  <p:stCondLst>
                                    <p:cond delay="2000"/>
                                  </p:stCondLst>
                                  <p:childTnLst>
                                    <p:animEffect transition="out" filter="dissolve">
                                      <p:cBhvr>
                                        <p:cTn id="36" dur="500"/>
                                        <p:tgtEl>
                                          <p:spTgt spid="10258"/>
                                        </p:tgtEl>
                                      </p:cBhvr>
                                    </p:animEffect>
                                    <p:set>
                                      <p:cBhvr>
                                        <p:cTn id="37" dur="1" fill="hold">
                                          <p:stCondLst>
                                            <p:cond delay="499"/>
                                          </p:stCondLst>
                                        </p:cTn>
                                        <p:tgtEl>
                                          <p:spTgt spid="1025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259"/>
                                        </p:tgtEl>
                                        <p:attrNameLst>
                                          <p:attrName>style.visibility</p:attrName>
                                        </p:attrNameLst>
                                      </p:cBhvr>
                                      <p:to>
                                        <p:strVal val="visible"/>
                                      </p:to>
                                    </p:set>
                                    <p:animEffect transition="in" filter="dissolve">
                                      <p:cBhvr>
                                        <p:cTn id="42" dur="500"/>
                                        <p:tgtEl>
                                          <p:spTgt spid="10259"/>
                                        </p:tgtEl>
                                      </p:cBhvr>
                                    </p:animEffect>
                                  </p:childTnLst>
                                </p:cTn>
                              </p:par>
                            </p:childTnLst>
                          </p:cTn>
                        </p:par>
                        <p:par>
                          <p:cTn id="43" fill="hold" nodeType="afterGroup">
                            <p:stCondLst>
                              <p:cond delay="500"/>
                            </p:stCondLst>
                            <p:childTnLst>
                              <p:par>
                                <p:cTn id="44" presetID="35" presetClass="path" presetSubtype="0" accel="50000" decel="50000" fill="hold" grpId="1" nodeType="afterEffect">
                                  <p:stCondLst>
                                    <p:cond delay="1000"/>
                                  </p:stCondLst>
                                  <p:childTnLst>
                                    <p:animMotion origin="layout" path="M 0.01163 -0.01619 L 0.1783 -0.01619 " pathEditMode="relative" rAng="0" ptsTypes="AA">
                                      <p:cBhvr>
                                        <p:cTn id="45" dur="2000" fill="hold"/>
                                        <p:tgtEl>
                                          <p:spTgt spid="10259"/>
                                        </p:tgtEl>
                                        <p:attrNameLst>
                                          <p:attrName>ppt_x</p:attrName>
                                          <p:attrName>ppt_y</p:attrName>
                                        </p:attrNameLst>
                                      </p:cBhvr>
                                      <p:rCtr x="8333" y="0"/>
                                    </p:animMotion>
                                  </p:childTnLst>
                                </p:cTn>
                              </p:par>
                            </p:childTnLst>
                          </p:cTn>
                        </p:par>
                        <p:par>
                          <p:cTn id="46" fill="hold" nodeType="afterGroup">
                            <p:stCondLst>
                              <p:cond delay="3500"/>
                            </p:stCondLst>
                            <p:childTnLst>
                              <p:par>
                                <p:cTn id="47" presetID="9" presetClass="exit" presetSubtype="0" fill="hold" grpId="2" nodeType="afterEffect">
                                  <p:stCondLst>
                                    <p:cond delay="1000"/>
                                  </p:stCondLst>
                                  <p:childTnLst>
                                    <p:animEffect transition="out" filter="dissolve">
                                      <p:cBhvr>
                                        <p:cTn id="48" dur="500"/>
                                        <p:tgtEl>
                                          <p:spTgt spid="10259"/>
                                        </p:tgtEl>
                                      </p:cBhvr>
                                    </p:animEffect>
                                    <p:set>
                                      <p:cBhvr>
                                        <p:cTn id="49" dur="1" fill="hold">
                                          <p:stCondLst>
                                            <p:cond delay="499"/>
                                          </p:stCondLst>
                                        </p:cTn>
                                        <p:tgtEl>
                                          <p:spTgt spid="10259"/>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0260"/>
                                        </p:tgtEl>
                                        <p:attrNameLst>
                                          <p:attrName>style.visibility</p:attrName>
                                        </p:attrNameLst>
                                      </p:cBhvr>
                                      <p:to>
                                        <p:strVal val="visible"/>
                                      </p:to>
                                    </p:set>
                                    <p:animEffect transition="in" filter="dissolve">
                                      <p:cBhvr>
                                        <p:cTn id="54" dur="500"/>
                                        <p:tgtEl>
                                          <p:spTgt spid="10260"/>
                                        </p:tgtEl>
                                      </p:cBhvr>
                                    </p:animEffect>
                                  </p:childTnLst>
                                </p:cTn>
                              </p:par>
                            </p:childTnLst>
                          </p:cTn>
                        </p:par>
                        <p:par>
                          <p:cTn id="55" fill="hold" nodeType="afterGroup">
                            <p:stCondLst>
                              <p:cond delay="500"/>
                            </p:stCondLst>
                            <p:childTnLst>
                              <p:par>
                                <p:cTn id="56" presetID="35" presetClass="path" presetSubtype="0" accel="50000" decel="50000" fill="hold" grpId="1" nodeType="afterEffect">
                                  <p:stCondLst>
                                    <p:cond delay="1000"/>
                                  </p:stCondLst>
                                  <p:childTnLst>
                                    <p:animMotion origin="layout" path="M -1.38889E-6 0.00601 L -0.19167 0.00601 " pathEditMode="relative" rAng="0" ptsTypes="AA">
                                      <p:cBhvr>
                                        <p:cTn id="57" dur="2000" fill="hold"/>
                                        <p:tgtEl>
                                          <p:spTgt spid="10260"/>
                                        </p:tgtEl>
                                        <p:attrNameLst>
                                          <p:attrName>ppt_x</p:attrName>
                                          <p:attrName>ppt_y</p:attrName>
                                        </p:attrNameLst>
                                      </p:cBhvr>
                                      <p:rCtr x="-9583" y="0"/>
                                    </p:animMotion>
                                  </p:childTnLst>
                                </p:cTn>
                              </p:par>
                            </p:childTnLst>
                          </p:cTn>
                        </p:par>
                        <p:par>
                          <p:cTn id="58" fill="hold" nodeType="afterGroup">
                            <p:stCondLst>
                              <p:cond delay="3500"/>
                            </p:stCondLst>
                            <p:childTnLst>
                              <p:par>
                                <p:cTn id="59" presetID="9" presetClass="exit" presetSubtype="0" fill="hold" grpId="2" nodeType="afterEffect">
                                  <p:stCondLst>
                                    <p:cond delay="1000"/>
                                  </p:stCondLst>
                                  <p:childTnLst>
                                    <p:animEffect transition="out" filter="dissolve">
                                      <p:cBhvr>
                                        <p:cTn id="60" dur="500"/>
                                        <p:tgtEl>
                                          <p:spTgt spid="10260"/>
                                        </p:tgtEl>
                                      </p:cBhvr>
                                    </p:animEffect>
                                    <p:set>
                                      <p:cBhvr>
                                        <p:cTn id="61" dur="1" fill="hold">
                                          <p:stCondLst>
                                            <p:cond delay="499"/>
                                          </p:stCondLst>
                                        </p:cTn>
                                        <p:tgtEl>
                                          <p:spTgt spid="10260"/>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261"/>
                                        </p:tgtEl>
                                        <p:attrNameLst>
                                          <p:attrName>style.visibility</p:attrName>
                                        </p:attrNameLst>
                                      </p:cBhvr>
                                      <p:to>
                                        <p:strVal val="visible"/>
                                      </p:to>
                                    </p:set>
                                    <p:animEffect transition="in" filter="dissolve">
                                      <p:cBhvr>
                                        <p:cTn id="66" dur="500"/>
                                        <p:tgtEl>
                                          <p:spTgt spid="10261"/>
                                        </p:tgtEl>
                                      </p:cBhvr>
                                    </p:animEffect>
                                  </p:childTnLst>
                                </p:cTn>
                              </p:par>
                            </p:childTnLst>
                          </p:cTn>
                        </p:par>
                        <p:par>
                          <p:cTn id="67" fill="hold" nodeType="afterGroup">
                            <p:stCondLst>
                              <p:cond delay="500"/>
                            </p:stCondLst>
                            <p:childTnLst>
                              <p:par>
                                <p:cTn id="68" presetID="49" presetClass="path" presetSubtype="0" accel="50000" decel="50000" fill="hold" grpId="1" nodeType="afterEffect">
                                  <p:stCondLst>
                                    <p:cond delay="1000"/>
                                  </p:stCondLst>
                                  <p:childTnLst>
                                    <p:animMotion origin="layout" path="M -0.01666 -0.00949 L -0.19253 0.21415 " pathEditMode="relative" rAng="0" ptsTypes="AA">
                                      <p:cBhvr>
                                        <p:cTn id="69" dur="2000" fill="hold"/>
                                        <p:tgtEl>
                                          <p:spTgt spid="10261"/>
                                        </p:tgtEl>
                                        <p:attrNameLst>
                                          <p:attrName>ppt_x</p:attrName>
                                          <p:attrName>ppt_y</p:attrName>
                                        </p:attrNameLst>
                                      </p:cBhvr>
                                      <p:rCtr x="-8802" y="11170"/>
                                    </p:animMotion>
                                  </p:childTnLst>
                                </p:cTn>
                              </p:par>
                            </p:childTnLst>
                          </p:cTn>
                        </p:par>
                        <p:par>
                          <p:cTn id="70" fill="hold" nodeType="afterGroup">
                            <p:stCondLst>
                              <p:cond delay="3500"/>
                            </p:stCondLst>
                            <p:childTnLst>
                              <p:par>
                                <p:cTn id="71" presetID="9" presetClass="exit" presetSubtype="0" fill="hold" grpId="2" nodeType="afterEffect">
                                  <p:stCondLst>
                                    <p:cond delay="1000"/>
                                  </p:stCondLst>
                                  <p:childTnLst>
                                    <p:animEffect transition="out" filter="dissolve">
                                      <p:cBhvr>
                                        <p:cTn id="72" dur="500"/>
                                        <p:tgtEl>
                                          <p:spTgt spid="10261"/>
                                        </p:tgtEl>
                                      </p:cBhvr>
                                    </p:animEffect>
                                    <p:set>
                                      <p:cBhvr>
                                        <p:cTn id="73" dur="1" fill="hold">
                                          <p:stCondLst>
                                            <p:cond delay="499"/>
                                          </p:stCondLst>
                                        </p:cTn>
                                        <p:tgtEl>
                                          <p:spTgt spid="10261"/>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10264"/>
                                        </p:tgtEl>
                                        <p:attrNameLst>
                                          <p:attrName>style.visibility</p:attrName>
                                        </p:attrNameLst>
                                      </p:cBhvr>
                                      <p:to>
                                        <p:strVal val="visible"/>
                                      </p:to>
                                    </p:set>
                                    <p:animEffect transition="in" filter="dissolve">
                                      <p:cBhvr>
                                        <p:cTn id="76"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4" grpId="0" animBg="1"/>
      <p:bldP spid="10262" grpId="0" animBg="1"/>
      <p:bldP spid="10256" grpId="0" animBg="1"/>
      <p:bldP spid="10256" grpId="1" animBg="1"/>
      <p:bldP spid="10257" grpId="0" animBg="1"/>
      <p:bldP spid="10257" grpId="1" animBg="1"/>
      <p:bldP spid="10257" grpId="2" animBg="1"/>
      <p:bldP spid="10258" grpId="0" animBg="1"/>
      <p:bldP spid="10258" grpId="1" animBg="1"/>
      <p:bldP spid="10258" grpId="2" animBg="1"/>
      <p:bldP spid="10259" grpId="0" animBg="1"/>
      <p:bldP spid="10259" grpId="1" animBg="1"/>
      <p:bldP spid="10259" grpId="2" animBg="1"/>
      <p:bldP spid="10260" grpId="0" animBg="1"/>
      <p:bldP spid="10260" grpId="1" animBg="1"/>
      <p:bldP spid="10260" grpId="2" animBg="1"/>
      <p:bldP spid="10261" grpId="0" animBg="1"/>
      <p:bldP spid="10261" grpId="1" animBg="1"/>
      <p:bldP spid="10261" grpId="2"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1" name="Line 17"/>
          <p:cNvSpPr>
            <a:spLocks noChangeShapeType="1"/>
          </p:cNvSpPr>
          <p:nvPr/>
        </p:nvSpPr>
        <p:spPr bwMode="auto">
          <a:xfrm>
            <a:off x="3733800" y="2362200"/>
            <a:ext cx="2286000" cy="0"/>
          </a:xfrm>
          <a:prstGeom prst="line">
            <a:avLst/>
          </a:prstGeom>
          <a:noFill/>
          <a:ln w="38100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2" name="Line 18"/>
          <p:cNvSpPr>
            <a:spLocks noChangeShapeType="1"/>
          </p:cNvSpPr>
          <p:nvPr/>
        </p:nvSpPr>
        <p:spPr bwMode="auto">
          <a:xfrm flipV="1">
            <a:off x="1600200" y="2667000"/>
            <a:ext cx="1676400" cy="1600200"/>
          </a:xfrm>
          <a:prstGeom prst="line">
            <a:avLst/>
          </a:prstGeom>
          <a:noFill/>
          <a:ln w="3810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3" name="Rectangle 2"/>
          <p:cNvSpPr>
            <a:spLocks noGrp="1" noChangeArrowheads="1"/>
          </p:cNvSpPr>
          <p:nvPr>
            <p:ph type="title"/>
          </p:nvPr>
        </p:nvSpPr>
        <p:spPr/>
        <p:txBody>
          <a:bodyPr/>
          <a:lstStyle/>
          <a:p>
            <a:r>
              <a:rPr lang="en-US" altLang="en-US"/>
              <a:t>Fetching a web page</a:t>
            </a:r>
          </a:p>
        </p:txBody>
      </p:sp>
      <p:pic>
        <p:nvPicPr>
          <p:cNvPr id="174084" name="Picture 3" descr="MCj02644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1111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4" descr="MCFD0051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14287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Picture 5" descr="MCj041021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1274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6" descr="j02346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495800"/>
            <a:ext cx="13716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5"/>
          <p:cNvSpPr txBox="1">
            <a:spLocks noChangeArrowheads="1"/>
          </p:cNvSpPr>
          <p:nvPr/>
        </p:nvSpPr>
        <p:spPr bwMode="auto">
          <a:xfrm>
            <a:off x="304800" y="548640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Last onion router should get the IP address of Bob</a:t>
            </a:r>
            <a:r>
              <a:rPr lang="ja-JP" altLang="en-US"/>
              <a:t>’</a:t>
            </a:r>
            <a:r>
              <a:rPr lang="en-US" altLang="ja-JP"/>
              <a:t>s website to protect Alice</a:t>
            </a:r>
            <a:r>
              <a:rPr lang="ja-JP" altLang="en-US"/>
              <a:t>’</a:t>
            </a:r>
            <a:r>
              <a:rPr lang="en-US" altLang="ja-JP"/>
              <a:t>s anonymity.</a:t>
            </a:r>
            <a:endParaRPr lang="en-US" altLang="en-US"/>
          </a:p>
        </p:txBody>
      </p:sp>
      <p:sp>
        <p:nvSpPr>
          <p:cNvPr id="12307" name="Text Box 19"/>
          <p:cNvSpPr txBox="1">
            <a:spLocks noChangeArrowheads="1"/>
          </p:cNvSpPr>
          <p:nvPr/>
        </p:nvSpPr>
        <p:spPr bwMode="auto">
          <a:xfrm>
            <a:off x="990600" y="3810000"/>
            <a:ext cx="1463675" cy="5270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 (Begin &lt;Bob&gt;)</a:t>
            </a:r>
          </a:p>
        </p:txBody>
      </p:sp>
      <p:sp>
        <p:nvSpPr>
          <p:cNvPr id="12308" name="Text Box 20"/>
          <p:cNvSpPr txBox="1">
            <a:spLocks noChangeArrowheads="1"/>
          </p:cNvSpPr>
          <p:nvPr/>
        </p:nvSpPr>
        <p:spPr bwMode="auto">
          <a:xfrm>
            <a:off x="3352800" y="2057400"/>
            <a:ext cx="14636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2</a:t>
            </a:r>
            <a:r>
              <a:rPr lang="en-US" altLang="en-US" sz="1400"/>
              <a:t> (Begin &lt;Bob&gt;)</a:t>
            </a:r>
          </a:p>
        </p:txBody>
      </p:sp>
      <p:sp>
        <p:nvSpPr>
          <p:cNvPr id="12309" name="Line 21"/>
          <p:cNvSpPr>
            <a:spLocks noChangeShapeType="1"/>
          </p:cNvSpPr>
          <p:nvPr/>
        </p:nvSpPr>
        <p:spPr bwMode="auto">
          <a:xfrm>
            <a:off x="6781800" y="2743200"/>
            <a:ext cx="1143000" cy="1752600"/>
          </a:xfrm>
          <a:prstGeom prst="line">
            <a:avLst/>
          </a:prstGeom>
          <a:noFill/>
          <a:ln w="3175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Text Box 22"/>
          <p:cNvSpPr txBox="1">
            <a:spLocks noChangeArrowheads="1"/>
          </p:cNvSpPr>
          <p:nvPr/>
        </p:nvSpPr>
        <p:spPr bwMode="auto">
          <a:xfrm>
            <a:off x="7451725" y="3211513"/>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TCP Handshake</a:t>
            </a:r>
          </a:p>
        </p:txBody>
      </p:sp>
      <p:sp>
        <p:nvSpPr>
          <p:cNvPr id="12311" name="Text Box 23"/>
          <p:cNvSpPr txBox="1">
            <a:spLocks noChangeArrowheads="1"/>
          </p:cNvSpPr>
          <p:nvPr/>
        </p:nvSpPr>
        <p:spPr bwMode="auto">
          <a:xfrm>
            <a:off x="5486400" y="2133600"/>
            <a:ext cx="1235075" cy="527050"/>
          </a:xfrm>
          <a:prstGeom prst="rect">
            <a:avLst/>
          </a:prstGeom>
          <a:solidFill>
            <a:srgbClr val="CC99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2</a:t>
            </a:r>
            <a:r>
              <a:rPr lang="en-US" altLang="en-US" sz="1400"/>
              <a:t> (Connected)</a:t>
            </a:r>
          </a:p>
        </p:txBody>
      </p:sp>
      <p:sp>
        <p:nvSpPr>
          <p:cNvPr id="12312" name="Text Box 24"/>
          <p:cNvSpPr txBox="1">
            <a:spLocks noChangeArrowheads="1"/>
          </p:cNvSpPr>
          <p:nvPr/>
        </p:nvSpPr>
        <p:spPr bwMode="auto">
          <a:xfrm>
            <a:off x="2971800" y="2286000"/>
            <a:ext cx="1235075" cy="5270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t>Relay c</a:t>
            </a:r>
            <a:r>
              <a:rPr lang="en-US" altLang="en-US" sz="1400" baseline="-25000"/>
              <a:t>1</a:t>
            </a:r>
            <a:r>
              <a:rPr lang="en-US" altLang="en-US" sz="1400"/>
              <a:t> (Connected)</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115</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07"/>
                                        </p:tgtEl>
                                        <p:attrNameLst>
                                          <p:attrName>style.visibility</p:attrName>
                                        </p:attrNameLst>
                                      </p:cBhvr>
                                      <p:to>
                                        <p:strVal val="visible"/>
                                      </p:to>
                                    </p:set>
                                    <p:animEffect transition="in" filter="dissolve">
                                      <p:cBhvr>
                                        <p:cTn id="7" dur="500"/>
                                        <p:tgtEl>
                                          <p:spTgt spid="12307"/>
                                        </p:tgtEl>
                                      </p:cBhvr>
                                    </p:animEffect>
                                  </p:childTnLst>
                                </p:cTn>
                              </p:par>
                            </p:childTnLst>
                          </p:cTn>
                        </p:par>
                        <p:par>
                          <p:cTn id="8" fill="hold" nodeType="afterGroup">
                            <p:stCondLst>
                              <p:cond delay="500"/>
                            </p:stCondLst>
                            <p:childTnLst>
                              <p:par>
                                <p:cTn id="9" presetID="56" presetClass="path" presetSubtype="0" accel="50000" decel="50000" fill="hold" grpId="1" nodeType="afterEffect">
                                  <p:stCondLst>
                                    <p:cond delay="1000"/>
                                  </p:stCondLst>
                                  <p:childTnLst>
                                    <p:animMotion origin="layout" path="M 1.94444E-6 -2.0074E-6 L 0.1533 -0.2049 " pathEditMode="relative" rAng="0" ptsTypes="AA">
                                      <p:cBhvr>
                                        <p:cTn id="10" dur="2000" fill="hold"/>
                                        <p:tgtEl>
                                          <p:spTgt spid="12307"/>
                                        </p:tgtEl>
                                        <p:attrNameLst>
                                          <p:attrName>ppt_x</p:attrName>
                                          <p:attrName>ppt_y</p:attrName>
                                        </p:attrNameLst>
                                      </p:cBhvr>
                                      <p:rCtr x="7656" y="-1024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2" nodeType="clickEffect">
                                  <p:stCondLst>
                                    <p:cond delay="0"/>
                                  </p:stCondLst>
                                  <p:childTnLst>
                                    <p:animEffect transition="out" filter="dissolve">
                                      <p:cBhvr>
                                        <p:cTn id="14" dur="500"/>
                                        <p:tgtEl>
                                          <p:spTgt spid="12307"/>
                                        </p:tgtEl>
                                      </p:cBhvr>
                                    </p:animEffect>
                                    <p:set>
                                      <p:cBhvr>
                                        <p:cTn id="15" dur="1" fill="hold">
                                          <p:stCondLst>
                                            <p:cond delay="499"/>
                                          </p:stCondLst>
                                        </p:cTn>
                                        <p:tgtEl>
                                          <p:spTgt spid="12307"/>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2308"/>
                                        </p:tgtEl>
                                        <p:attrNameLst>
                                          <p:attrName>style.visibility</p:attrName>
                                        </p:attrNameLst>
                                      </p:cBhvr>
                                      <p:to>
                                        <p:strVal val="visible"/>
                                      </p:to>
                                    </p:set>
                                    <p:animEffect transition="in" filter="dissolve">
                                      <p:cBhvr>
                                        <p:cTn id="18" dur="500"/>
                                        <p:tgtEl>
                                          <p:spTgt spid="12308"/>
                                        </p:tgtEl>
                                      </p:cBhvr>
                                    </p:animEffect>
                                  </p:childTnLst>
                                </p:cTn>
                              </p:par>
                            </p:childTnLst>
                          </p:cTn>
                        </p:par>
                        <p:par>
                          <p:cTn id="19" fill="hold" nodeType="afterGroup">
                            <p:stCondLst>
                              <p:cond delay="500"/>
                            </p:stCondLst>
                            <p:childTnLst>
                              <p:par>
                                <p:cTn id="20" presetID="56" presetClass="path" presetSubtype="0" accel="50000" decel="50000" fill="hold" grpId="1" nodeType="afterEffect">
                                  <p:stCondLst>
                                    <p:cond delay="1000"/>
                                  </p:stCondLst>
                                  <p:childTnLst>
                                    <p:animMotion origin="layout" path="M -0.00503 -0.00509 L 0.2283 -0.00509 " pathEditMode="relative" rAng="0" ptsTypes="AA">
                                      <p:cBhvr>
                                        <p:cTn id="21" dur="2000" fill="hold"/>
                                        <p:tgtEl>
                                          <p:spTgt spid="12308"/>
                                        </p:tgtEl>
                                        <p:attrNameLst>
                                          <p:attrName>ppt_x</p:attrName>
                                          <p:attrName>ppt_y</p:attrName>
                                        </p:attrNameLst>
                                      </p:cBhvr>
                                      <p:rCtr x="11667" y="0"/>
                                    </p:animMotion>
                                  </p:childTnLst>
                                </p:cTn>
                              </p:par>
                            </p:childTnLst>
                          </p:cTn>
                        </p:par>
                        <p:par>
                          <p:cTn id="22" fill="hold" nodeType="afterGroup">
                            <p:stCondLst>
                              <p:cond delay="3500"/>
                            </p:stCondLst>
                            <p:childTnLst>
                              <p:par>
                                <p:cTn id="23" presetID="9" presetClass="exit" presetSubtype="0" fill="hold" grpId="2" nodeType="afterEffect">
                                  <p:stCondLst>
                                    <p:cond delay="1000"/>
                                  </p:stCondLst>
                                  <p:childTnLst>
                                    <p:animEffect transition="out" filter="dissolve">
                                      <p:cBhvr>
                                        <p:cTn id="24" dur="500"/>
                                        <p:tgtEl>
                                          <p:spTgt spid="12308"/>
                                        </p:tgtEl>
                                      </p:cBhvr>
                                    </p:animEffect>
                                    <p:set>
                                      <p:cBhvr>
                                        <p:cTn id="25" dur="1" fill="hold">
                                          <p:stCondLst>
                                            <p:cond delay="499"/>
                                          </p:stCondLst>
                                        </p:cTn>
                                        <p:tgtEl>
                                          <p:spTgt spid="1230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309"/>
                                        </p:tgtEl>
                                        <p:attrNameLst>
                                          <p:attrName>style.visibility</p:attrName>
                                        </p:attrNameLst>
                                      </p:cBhvr>
                                      <p:to>
                                        <p:strVal val="visible"/>
                                      </p:to>
                                    </p:set>
                                    <p:animEffect transition="in" filter="dissolve">
                                      <p:cBhvr>
                                        <p:cTn id="30" dur="500"/>
                                        <p:tgtEl>
                                          <p:spTgt spid="1230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310"/>
                                        </p:tgtEl>
                                        <p:attrNameLst>
                                          <p:attrName>style.visibility</p:attrName>
                                        </p:attrNameLst>
                                      </p:cBhvr>
                                      <p:to>
                                        <p:strVal val="visible"/>
                                      </p:to>
                                    </p:set>
                                    <p:animEffect transition="in" filter="dissolve">
                                      <p:cBhvr>
                                        <p:cTn id="33" dur="500"/>
                                        <p:tgtEl>
                                          <p:spTgt spid="1231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303"/>
                                        </p:tgtEl>
                                        <p:attrNameLst>
                                          <p:attrName>style.visibility</p:attrName>
                                        </p:attrNameLst>
                                      </p:cBhvr>
                                      <p:to>
                                        <p:strVal val="visible"/>
                                      </p:to>
                                    </p:set>
                                    <p:animEffect transition="in" filter="dissolve">
                                      <p:cBhvr>
                                        <p:cTn id="36" dur="500"/>
                                        <p:tgtEl>
                                          <p:spTgt spid="1230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311"/>
                                        </p:tgtEl>
                                        <p:attrNameLst>
                                          <p:attrName>style.visibility</p:attrName>
                                        </p:attrNameLst>
                                      </p:cBhvr>
                                      <p:to>
                                        <p:strVal val="visible"/>
                                      </p:to>
                                    </p:set>
                                    <p:animEffect transition="in" filter="dissolve">
                                      <p:cBhvr>
                                        <p:cTn id="41" dur="500"/>
                                        <p:tgtEl>
                                          <p:spTgt spid="12311"/>
                                        </p:tgtEl>
                                      </p:cBhvr>
                                    </p:animEffect>
                                  </p:childTnLst>
                                </p:cTn>
                              </p:par>
                            </p:childTnLst>
                          </p:cTn>
                        </p:par>
                        <p:par>
                          <p:cTn id="42" fill="hold" nodeType="afterGroup">
                            <p:stCondLst>
                              <p:cond delay="500"/>
                            </p:stCondLst>
                            <p:childTnLst>
                              <p:par>
                                <p:cTn id="43" presetID="35" presetClass="path" presetSubtype="0" accel="50000" decel="50000" fill="hold" grpId="1" nodeType="afterEffect">
                                  <p:stCondLst>
                                    <p:cond delay="1000"/>
                                  </p:stCondLst>
                                  <p:childTnLst>
                                    <p:animMotion origin="layout" path="M 0 0  L -0.25 0  E" pathEditMode="relative" ptsTypes="">
                                      <p:cBhvr>
                                        <p:cTn id="44" dur="2000" fill="hold"/>
                                        <p:tgtEl>
                                          <p:spTgt spid="12311"/>
                                        </p:tgtEl>
                                        <p:attrNameLst>
                                          <p:attrName>ppt_x</p:attrName>
                                          <p:attrName>ppt_y</p:attrName>
                                        </p:attrNameLst>
                                      </p:cBhvr>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xit" presetSubtype="0" fill="hold" grpId="2" nodeType="clickEffect">
                                  <p:stCondLst>
                                    <p:cond delay="0"/>
                                  </p:stCondLst>
                                  <p:childTnLst>
                                    <p:animEffect transition="out" filter="dissolve">
                                      <p:cBhvr>
                                        <p:cTn id="48" dur="500"/>
                                        <p:tgtEl>
                                          <p:spTgt spid="12311"/>
                                        </p:tgtEl>
                                      </p:cBhvr>
                                    </p:animEffect>
                                    <p:set>
                                      <p:cBhvr>
                                        <p:cTn id="49" dur="1" fill="hold">
                                          <p:stCondLst>
                                            <p:cond delay="499"/>
                                          </p:stCondLst>
                                        </p:cTn>
                                        <p:tgtEl>
                                          <p:spTgt spid="12311"/>
                                        </p:tgtEl>
                                        <p:attrNameLst>
                                          <p:attrName>style.visibility</p:attrName>
                                        </p:attrNameLst>
                                      </p:cBhvr>
                                      <p:to>
                                        <p:strVal val="hidden"/>
                                      </p:to>
                                    </p:se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2312"/>
                                        </p:tgtEl>
                                        <p:attrNameLst>
                                          <p:attrName>style.visibility</p:attrName>
                                        </p:attrNameLst>
                                      </p:cBhvr>
                                      <p:to>
                                        <p:strVal val="visible"/>
                                      </p:to>
                                    </p:set>
                                    <p:animEffect transition="in" filter="dissolve">
                                      <p:cBhvr>
                                        <p:cTn id="53" dur="500"/>
                                        <p:tgtEl>
                                          <p:spTgt spid="12312"/>
                                        </p:tgtEl>
                                      </p:cBhvr>
                                    </p:animEffect>
                                  </p:childTnLst>
                                </p:cTn>
                              </p:par>
                            </p:childTnLst>
                          </p:cTn>
                        </p:par>
                        <p:par>
                          <p:cTn id="54" fill="hold" nodeType="afterGroup">
                            <p:stCondLst>
                              <p:cond delay="1000"/>
                            </p:stCondLst>
                            <p:childTnLst>
                              <p:par>
                                <p:cTn id="55" presetID="35" presetClass="path" presetSubtype="0" accel="50000" decel="50000" fill="hold" grpId="1" nodeType="afterEffect">
                                  <p:stCondLst>
                                    <p:cond delay="0"/>
                                  </p:stCondLst>
                                  <p:childTnLst>
                                    <p:animMotion origin="layout" path="M 3.33333E-6 -4.97687E-6 L -0.2 0.25532 " pathEditMode="relative" rAng="0" ptsTypes="AA">
                                      <p:cBhvr>
                                        <p:cTn id="56" dur="2000" fill="hold"/>
                                        <p:tgtEl>
                                          <p:spTgt spid="12312"/>
                                        </p:tgtEl>
                                        <p:attrNameLst>
                                          <p:attrName>ppt_x</p:attrName>
                                          <p:attrName>ppt_y</p:attrName>
                                        </p:attrNameLst>
                                      </p:cBhvr>
                                      <p:rCtr x="-10000" y="12766"/>
                                    </p:animMotion>
                                  </p:childTnLst>
                                </p:cTn>
                              </p:par>
                            </p:childTnLst>
                          </p:cTn>
                        </p:par>
                        <p:par>
                          <p:cTn id="57" fill="hold" nodeType="afterGroup">
                            <p:stCondLst>
                              <p:cond delay="3000"/>
                            </p:stCondLst>
                            <p:childTnLst>
                              <p:par>
                                <p:cTn id="58" presetID="9" presetClass="exit" presetSubtype="0" fill="hold" grpId="2" nodeType="afterEffect">
                                  <p:stCondLst>
                                    <p:cond delay="1000"/>
                                  </p:stCondLst>
                                  <p:childTnLst>
                                    <p:animEffect transition="out" filter="dissolve">
                                      <p:cBhvr>
                                        <p:cTn id="59" dur="500"/>
                                        <p:tgtEl>
                                          <p:spTgt spid="12312"/>
                                        </p:tgtEl>
                                      </p:cBhvr>
                                    </p:animEffect>
                                    <p:set>
                                      <p:cBhvr>
                                        <p:cTn id="60" dur="1" fill="hold">
                                          <p:stCondLst>
                                            <p:cond delay="499"/>
                                          </p:stCondLst>
                                        </p:cTn>
                                        <p:tgtEl>
                                          <p:spTgt spid="123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p:bldP spid="12307" grpId="0" animBg="1"/>
      <p:bldP spid="12307" grpId="1" animBg="1"/>
      <p:bldP spid="12307" grpId="2" animBg="1"/>
      <p:bldP spid="12308" grpId="0" animBg="1"/>
      <p:bldP spid="12308" grpId="1" animBg="1"/>
      <p:bldP spid="12308" grpId="2" animBg="1"/>
      <p:bldP spid="12309" grpId="0" animBg="1"/>
      <p:bldP spid="12310" grpId="0"/>
      <p:bldP spid="12311" grpId="0" animBg="1"/>
      <p:bldP spid="12311" grpId="1" animBg="1"/>
      <p:bldP spid="12311" grpId="2" animBg="1"/>
      <p:bldP spid="12312" grpId="0" animBg="1"/>
      <p:bldP spid="12312" grpId="1" animBg="1"/>
      <p:bldP spid="12312" grpId="2"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 name="Shape 93"/>
          <p:cNvSpPr/>
          <p:nvPr/>
        </p:nvSpPr>
        <p:spPr>
          <a:xfrm>
            <a:off x="292100" y="1498600"/>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a:solidFill>
                  <a:srgbClr val="70BF41"/>
                </a:solidFill>
                <a:latin typeface="Avenir Book"/>
                <a:ea typeface="Avenir Book"/>
                <a:cs typeface="Avenir Book"/>
                <a:sym typeface="Avenir Book"/>
              </a:rPr>
              <a:t>operators </a:t>
            </a:r>
            <a:r>
              <a:rPr sz="2800" kern="0">
                <a:solidFill>
                  <a:srgbClr val="70BF41"/>
                </a:solidFill>
                <a:latin typeface="Avenir Book"/>
                <a:ea typeface="Avenir Book"/>
                <a:cs typeface="Avenir Book"/>
                <a:sym typeface="Avenir Book"/>
              </a:rPr>
              <a:t>want to</a:t>
            </a:r>
            <a:r>
              <a:rPr sz="2800" b="1" kern="0">
                <a:solidFill>
                  <a:srgbClr val="70BF41"/>
                </a:solidFill>
                <a:latin typeface="Avenir Book"/>
                <a:ea typeface="Avenir Book"/>
                <a:cs typeface="Avenir Book"/>
                <a:sym typeface="Avenir Book"/>
              </a:rPr>
              <a:t> know who sends each packet</a:t>
            </a:r>
          </a:p>
          <a:p>
            <a:pPr algn="ctr" defTabSz="410730" fontAlgn="auto">
              <a:spcBef>
                <a:spcPts val="0"/>
              </a:spcBef>
              <a:spcAft>
                <a:spcPts val="0"/>
              </a:spcAft>
              <a:defRPr sz="1800"/>
            </a:pPr>
            <a:r>
              <a:rPr sz="1300" i="1" kern="0">
                <a:solidFill>
                  <a:srgbClr val="70BF41"/>
                </a:solidFill>
                <a:latin typeface="Avenir Book"/>
                <a:ea typeface="Avenir Book"/>
                <a:cs typeface="Avenir Book"/>
                <a:sym typeface="Avenir Book"/>
              </a:rPr>
              <a:t>so they can stop malicious senders</a:t>
            </a:r>
          </a:p>
        </p:txBody>
      </p:sp>
      <p:sp>
        <p:nvSpPr>
          <p:cNvPr id="94" name="Shape 94"/>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95" name="Shape 95"/>
          <p:cNvSpPr/>
          <p:nvPr/>
        </p:nvSpPr>
        <p:spPr>
          <a:xfrm>
            <a:off x="292100" y="5341938"/>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users</a:t>
            </a:r>
            <a:r>
              <a:rPr sz="2800" kern="0">
                <a:solidFill>
                  <a:srgbClr val="FFFFFF"/>
                </a:solidFill>
                <a:latin typeface="Avenir Book"/>
                <a:ea typeface="Avenir Book"/>
                <a:cs typeface="Avenir Book"/>
                <a:sym typeface="Avenir Book"/>
              </a:rPr>
              <a:t> want to </a:t>
            </a:r>
            <a:r>
              <a:rPr sz="2800" b="1" kern="0">
                <a:solidFill>
                  <a:srgbClr val="FFFFFF"/>
                </a:solidFill>
                <a:latin typeface="Avenir Book"/>
                <a:ea typeface="Avenir Book"/>
                <a:cs typeface="Avenir Book"/>
                <a:sym typeface="Avenir Book"/>
              </a:rPr>
              <a:t>hide who sends certain packets</a:t>
            </a:r>
          </a:p>
          <a:p>
            <a:pPr algn="ct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so they can do stuff without the whole world knowing</a:t>
            </a:r>
          </a:p>
        </p:txBody>
      </p:sp>
      <p:sp>
        <p:nvSpPr>
          <p:cNvPr id="96" name="Shape 96"/>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97" name="Shape 97"/>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98" name="Shape 98"/>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99" name="Shape 99"/>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2" name="Slide Number Placeholder 1"/>
          <p:cNvSpPr>
            <a:spLocks noGrp="1"/>
          </p:cNvSpPr>
          <p:nvPr>
            <p:ph type="sldNum" sz="quarter" idx="12"/>
          </p:nvPr>
        </p:nvSpPr>
        <p:spPr/>
        <p:txBody>
          <a:bodyPr/>
          <a:lstStyle/>
          <a:p>
            <a:fld id="{DE250BD4-EDA8-1E47-B0E2-03C1BECE13CA}" type="slidenum">
              <a:rPr lang="en-US" altLang="en-US" smtClean="0"/>
              <a:pPr/>
              <a:t>116</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93"/>
                                        </p:tgtEl>
                                        <p:attrNameLst>
                                          <p:attrName>style.visibility</p:attrName>
                                        </p:attrNameLst>
                                      </p:cBhvr>
                                      <p:to>
                                        <p:strVal val="visible"/>
                                      </p:to>
                                    </p:set>
                                    <p:anim calcmode="lin" valueType="num">
                                      <p:cBhvr>
                                        <p:cTn id="7" dur="300" fill="hold"/>
                                        <p:tgtEl>
                                          <p:spTgt spid="93"/>
                                        </p:tgtEl>
                                        <p:attrNameLst>
                                          <p:attrName>ppt_x</p:attrName>
                                        </p:attrNameLst>
                                      </p:cBhvr>
                                      <p:tavLst>
                                        <p:tav tm="0">
                                          <p:val>
                                            <p:strVal val="1+#ppt_w/2"/>
                                          </p:val>
                                        </p:tav>
                                        <p:tav tm="100000">
                                          <p:val>
                                            <p:strVal val="#ppt_x"/>
                                          </p:val>
                                        </p:tav>
                                      </p:tavLst>
                                    </p:anim>
                                    <p:anim calcmode="lin" valueType="num">
                                      <p:cBhvr>
                                        <p:cTn id="8" dur="3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95"/>
                                        </p:tgtEl>
                                        <p:attrNameLst>
                                          <p:attrName>style.visibility</p:attrName>
                                        </p:attrNameLst>
                                      </p:cBhvr>
                                      <p:to>
                                        <p:strVal val="visible"/>
                                      </p:to>
                                    </p:set>
                                    <p:anim calcmode="lin" valueType="num">
                                      <p:cBhvr>
                                        <p:cTn id="13" dur="300" fill="hold"/>
                                        <p:tgtEl>
                                          <p:spTgt spid="95"/>
                                        </p:tgtEl>
                                        <p:attrNameLst>
                                          <p:attrName>ppt_x</p:attrName>
                                        </p:attrNameLst>
                                      </p:cBhvr>
                                      <p:tavLst>
                                        <p:tav tm="0">
                                          <p:val>
                                            <p:strVal val="1+#ppt_w/2"/>
                                          </p:val>
                                        </p:tav>
                                        <p:tav tm="100000">
                                          <p:val>
                                            <p:strVal val="#ppt_x"/>
                                          </p:val>
                                        </p:tav>
                                      </p:tavLst>
                                    </p:anim>
                                    <p:anim calcmode="lin" valueType="num">
                                      <p:cBhvr>
                                        <p:cTn id="14" dur="3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1" nodeType="clickEffect">
                                  <p:stCondLst>
                                    <p:cond delay="0"/>
                                  </p:stCondLst>
                                  <p:iterate>
                                    <p:tmAbs val="0"/>
                                  </p:iterate>
                                  <p:childTnLst>
                                    <p:anim calcmode="lin" valueType="num">
                                      <p:cBhvr>
                                        <p:cTn id="18" dur="300" fill="hold"/>
                                        <p:tgtEl>
                                          <p:spTgt spid="93"/>
                                        </p:tgtEl>
                                        <p:attrNameLst>
                                          <p:attrName>ppt_x</p:attrName>
                                        </p:attrNameLst>
                                      </p:cBhvr>
                                      <p:tavLst>
                                        <p:tav tm="0">
                                          <p:val>
                                            <p:strVal val="ppt_x"/>
                                          </p:val>
                                        </p:tav>
                                        <p:tav tm="100000">
                                          <p:val>
                                            <p:strVal val="0-ppt_w/2"/>
                                          </p:val>
                                        </p:tav>
                                      </p:tavLst>
                                    </p:anim>
                                    <p:anim calcmode="lin" valueType="num">
                                      <p:cBhvr>
                                        <p:cTn id="19" dur="300" fill="hold"/>
                                        <p:tgtEl>
                                          <p:spTgt spid="93"/>
                                        </p:tgtEl>
                                        <p:attrNameLst>
                                          <p:attrName>ppt_y</p:attrName>
                                        </p:attrNameLst>
                                      </p:cBhvr>
                                      <p:tavLst>
                                        <p:tav tm="0">
                                          <p:val>
                                            <p:strVal val="ppt_y"/>
                                          </p:val>
                                        </p:tav>
                                        <p:tav tm="100000">
                                          <p:val>
                                            <p:strVal val="ppt_y"/>
                                          </p:val>
                                        </p:tav>
                                      </p:tavLst>
                                    </p:anim>
                                    <p:set>
                                      <p:cBhvr>
                                        <p:cTn id="20" fill="hold">
                                          <p:stCondLst>
                                            <p:cond delay="299"/>
                                          </p:stCondLst>
                                        </p:cTn>
                                        <p:tgtEl>
                                          <p:spTgt spid="9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8" fill="hold" grpId="1" nodeType="clickEffect">
                                  <p:stCondLst>
                                    <p:cond delay="0"/>
                                  </p:stCondLst>
                                  <p:iterate>
                                    <p:tmAbs val="0"/>
                                  </p:iterate>
                                  <p:childTnLst>
                                    <p:anim calcmode="lin" valueType="num">
                                      <p:cBhvr>
                                        <p:cTn id="24" dur="300" fill="hold"/>
                                        <p:tgtEl>
                                          <p:spTgt spid="95"/>
                                        </p:tgtEl>
                                        <p:attrNameLst>
                                          <p:attrName>ppt_x</p:attrName>
                                        </p:attrNameLst>
                                      </p:cBhvr>
                                      <p:tavLst>
                                        <p:tav tm="0">
                                          <p:val>
                                            <p:strVal val="ppt_x"/>
                                          </p:val>
                                        </p:tav>
                                        <p:tav tm="100000">
                                          <p:val>
                                            <p:strVal val="0-ppt_w/2"/>
                                          </p:val>
                                        </p:tav>
                                      </p:tavLst>
                                    </p:anim>
                                    <p:anim calcmode="lin" valueType="num">
                                      <p:cBhvr>
                                        <p:cTn id="25" dur="300" fill="hold"/>
                                        <p:tgtEl>
                                          <p:spTgt spid="95"/>
                                        </p:tgtEl>
                                        <p:attrNameLst>
                                          <p:attrName>ppt_y</p:attrName>
                                        </p:attrNameLst>
                                      </p:cBhvr>
                                      <p:tavLst>
                                        <p:tav tm="0">
                                          <p:val>
                                            <p:strVal val="ppt_y"/>
                                          </p:val>
                                        </p:tav>
                                        <p:tav tm="100000">
                                          <p:val>
                                            <p:strVal val="ppt_y"/>
                                          </p:val>
                                        </p:tav>
                                      </p:tavLst>
                                    </p:anim>
                                    <p:set>
                                      <p:cBhvr>
                                        <p:cTn id="26" fill="hold">
                                          <p:stCondLst>
                                            <p:cond delay="2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advAuto="0"/>
      <p:bldP spid="93" grpId="1" animBg="1" advAuto="0"/>
      <p:bldP spid="95" grpId="0" animBg="1" advAuto="0"/>
      <p:bldP spid="95" grpId="1" animBg="1" advAuto="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 name="Shape 102"/>
          <p:cNvSpPr/>
          <p:nvPr/>
        </p:nvSpPr>
        <p:spPr>
          <a:xfrm>
            <a:off x="292100" y="1354138"/>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Accountable Internet Protocol</a:t>
            </a:r>
          </a:p>
        </p:txBody>
      </p:sp>
      <p:sp>
        <p:nvSpPr>
          <p:cNvPr id="103" name="Shape 103"/>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04" name="Shape 104"/>
          <p:cNvSpPr/>
          <p:nvPr/>
        </p:nvSpPr>
        <p:spPr>
          <a:xfrm>
            <a:off x="292100" y="5054600"/>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FFFFF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Tor Instead of IP</a:t>
            </a:r>
          </a:p>
        </p:txBody>
      </p:sp>
      <p:sp>
        <p:nvSpPr>
          <p:cNvPr id="105" name="Shape 105"/>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06" name="Shape 106"/>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07" name="Shape 107"/>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08" name="Shape 108"/>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110" name="Shape 110"/>
          <p:cNvSpPr/>
          <p:nvPr/>
        </p:nvSpPr>
        <p:spPr>
          <a:xfrm>
            <a:off x="3263900" y="1668463"/>
            <a:ext cx="2616200" cy="27146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70BF41"/>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[Andersen et al., SIGCOMM 2008]</a:t>
            </a:r>
          </a:p>
        </p:txBody>
      </p:sp>
      <p:sp>
        <p:nvSpPr>
          <p:cNvPr id="111" name="Shape 111"/>
          <p:cNvSpPr/>
          <p:nvPr/>
        </p:nvSpPr>
        <p:spPr>
          <a:xfrm>
            <a:off x="3611563" y="5337175"/>
            <a:ext cx="1920875"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[Liu et al., HotNets 2011]</a:t>
            </a:r>
          </a:p>
        </p:txBody>
      </p:sp>
      <p:sp>
        <p:nvSpPr>
          <p:cNvPr id="112" name="Shape 112"/>
          <p:cNvSpPr/>
          <p:nvPr/>
        </p:nvSpPr>
        <p:spPr>
          <a:xfrm>
            <a:off x="150813" y="2559050"/>
            <a:ext cx="3529012" cy="820738"/>
          </a:xfrm>
          <a:prstGeom prst="roundRect">
            <a:avLst>
              <a:gd name="adj" fmla="val 24677"/>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anti-spoofing mechanism</a:t>
            </a:r>
          </a:p>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 shutoff protocol</a:t>
            </a:r>
          </a:p>
        </p:txBody>
      </p:sp>
      <p:sp>
        <p:nvSpPr>
          <p:cNvPr id="113" name="Shape 113"/>
          <p:cNvSpPr/>
          <p:nvPr/>
        </p:nvSpPr>
        <p:spPr>
          <a:xfrm>
            <a:off x="6799263" y="1876425"/>
            <a:ext cx="1535112" cy="430213"/>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Privacy</a:t>
            </a:r>
          </a:p>
        </p:txBody>
      </p:sp>
      <p:sp>
        <p:nvSpPr>
          <p:cNvPr id="114" name="Shape 114"/>
          <p:cNvSpPr/>
          <p:nvPr/>
        </p:nvSpPr>
        <p:spPr>
          <a:xfrm>
            <a:off x="6200775" y="2395538"/>
            <a:ext cx="2732088"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Shutoff is Stop-Gap Fix</a:t>
            </a:r>
          </a:p>
        </p:txBody>
      </p:sp>
      <p:sp>
        <p:nvSpPr>
          <p:cNvPr id="115" name="Shape 115"/>
          <p:cNvSpPr/>
          <p:nvPr/>
        </p:nvSpPr>
        <p:spPr>
          <a:xfrm>
            <a:off x="6294438" y="2916238"/>
            <a:ext cx="254476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Helvetica" charset="0"/>
                <a:sym typeface="Helvetica" charset="0"/>
              </a:rPr>
              <a:t>Requires </a:t>
            </a:r>
            <a:r>
              <a:rPr lang="ja-JP" altLang="en-US" sz="1300">
                <a:solidFill>
                  <a:srgbClr val="000000"/>
                </a:solidFill>
                <a:latin typeface="Helvetica" charset="0"/>
                <a:sym typeface="Helvetica" charset="0"/>
              </a:rPr>
              <a:t>“</a:t>
            </a:r>
            <a:r>
              <a:rPr lang="en-US" altLang="en-US" sz="1300">
                <a:solidFill>
                  <a:srgbClr val="000000"/>
                </a:solidFill>
                <a:latin typeface="Helvetica" charset="0"/>
                <a:sym typeface="Helvetica" charset="0"/>
              </a:rPr>
              <a:t>Smart NIC</a:t>
            </a:r>
            <a:r>
              <a:rPr lang="ja-JP" altLang="en-US" sz="1300">
                <a:solidFill>
                  <a:srgbClr val="000000"/>
                </a:solidFill>
                <a:latin typeface="Helvetica" charset="0"/>
                <a:sym typeface="Helvetica" charset="0"/>
              </a:rPr>
              <a:t>”</a:t>
            </a:r>
            <a:endParaRPr lang="en-US" altLang="en-US" sz="1300">
              <a:solidFill>
                <a:srgbClr val="000000"/>
              </a:solidFill>
              <a:latin typeface="Helvetica" charset="0"/>
              <a:sym typeface="Helvetica" charset="0"/>
            </a:endParaRPr>
          </a:p>
        </p:txBody>
      </p:sp>
      <p:sp>
        <p:nvSpPr>
          <p:cNvPr id="116" name="Shape 116"/>
          <p:cNvSpPr/>
          <p:nvPr/>
        </p:nvSpPr>
        <p:spPr>
          <a:xfrm>
            <a:off x="150813" y="5845175"/>
            <a:ext cx="3729037"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routers act as onion nodes</a:t>
            </a:r>
          </a:p>
        </p:txBody>
      </p:sp>
      <p:sp>
        <p:nvSpPr>
          <p:cNvPr id="117" name="Shape 117"/>
          <p:cNvSpPr/>
          <p:nvPr/>
        </p:nvSpPr>
        <p:spPr>
          <a:xfrm>
            <a:off x="6799263" y="6151563"/>
            <a:ext cx="1601787"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Heavyweight</a:t>
            </a:r>
          </a:p>
        </p:txBody>
      </p:sp>
      <p:sp>
        <p:nvSpPr>
          <p:cNvPr id="118" name="Shape 118"/>
          <p:cNvSpPr/>
          <p:nvPr/>
        </p:nvSpPr>
        <p:spPr>
          <a:xfrm>
            <a:off x="6500813" y="5557838"/>
            <a:ext cx="213201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Accountability</a:t>
            </a:r>
          </a:p>
        </p:txBody>
      </p:sp>
      <p:sp>
        <p:nvSpPr>
          <p:cNvPr id="119" name="Shape 119"/>
          <p:cNvSpPr/>
          <p:nvPr/>
        </p:nvSpPr>
        <p:spPr>
          <a:xfrm>
            <a:off x="195263" y="1960563"/>
            <a:ext cx="3438525"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cryptographic addresses</a:t>
            </a:r>
          </a:p>
        </p:txBody>
      </p:sp>
      <p:sp>
        <p:nvSpPr>
          <p:cNvPr id="2" name="Slide Number Placeholder 1"/>
          <p:cNvSpPr>
            <a:spLocks noGrp="1"/>
          </p:cNvSpPr>
          <p:nvPr>
            <p:ph type="sldNum" sz="quarter" idx="12"/>
          </p:nvPr>
        </p:nvSpPr>
        <p:spPr/>
        <p:txBody>
          <a:bodyPr/>
          <a:lstStyle/>
          <a:p>
            <a:fld id="{DE250BD4-EDA8-1E47-B0E2-03C1BECE13CA}" type="slidenum">
              <a:rPr lang="en-US" altLang="en-US" smtClean="0"/>
              <a:pPr/>
              <a:t>117</a:t>
            </a:fld>
            <a:endParaRPr lang="en-US" altLang="en-US"/>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300" fill="hold"/>
                                        <p:tgtEl>
                                          <p:spTgt spid="102"/>
                                        </p:tgtEl>
                                        <p:attrNameLst>
                                          <p:attrName>ppt_x</p:attrName>
                                        </p:attrNameLst>
                                      </p:cBhvr>
                                      <p:tavLst>
                                        <p:tav tm="0">
                                          <p:val>
                                            <p:strVal val="1+#ppt_w/2"/>
                                          </p:val>
                                        </p:tav>
                                        <p:tav tm="100000">
                                          <p:val>
                                            <p:strVal val="#ppt_x"/>
                                          </p:val>
                                        </p:tav>
                                      </p:tavLst>
                                    </p:anim>
                                    <p:anim calcmode="lin" valueType="num">
                                      <p:cBhvr>
                                        <p:cTn id="8" dur="300" fill="hold"/>
                                        <p:tgtEl>
                                          <p:spTgt spid="1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110"/>
                                        </p:tgtEl>
                                        <p:attrNameLst>
                                          <p:attrName>style.visibility</p:attrName>
                                        </p:attrNameLst>
                                      </p:cBhvr>
                                      <p:to>
                                        <p:strVal val="visible"/>
                                      </p:to>
                                    </p:set>
                                    <p:anim calcmode="lin" valueType="num">
                                      <p:cBhvr>
                                        <p:cTn id="12" dur="300" fill="hold"/>
                                        <p:tgtEl>
                                          <p:spTgt spid="110"/>
                                        </p:tgtEl>
                                        <p:attrNameLst>
                                          <p:attrName>ppt_x</p:attrName>
                                        </p:attrNameLst>
                                      </p:cBhvr>
                                      <p:tavLst>
                                        <p:tav tm="0">
                                          <p:val>
                                            <p:strVal val="1+#ppt_w/2"/>
                                          </p:val>
                                        </p:tav>
                                        <p:tav tm="100000">
                                          <p:val>
                                            <p:strVal val="#ppt_x"/>
                                          </p:val>
                                        </p:tav>
                                      </p:tavLst>
                                    </p:anim>
                                    <p:anim calcmode="lin" valueType="num">
                                      <p:cBhvr>
                                        <p:cTn id="13" dur="3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iterate>
                                    <p:tmAbs val="0"/>
                                  </p:iterate>
                                  <p:childTnLst>
                                    <p:set>
                                      <p:cBhvr>
                                        <p:cTn id="17" fill="hold"/>
                                        <p:tgtEl>
                                          <p:spTgt spid="104"/>
                                        </p:tgtEl>
                                        <p:attrNameLst>
                                          <p:attrName>style.visibility</p:attrName>
                                        </p:attrNameLst>
                                      </p:cBhvr>
                                      <p:to>
                                        <p:strVal val="visible"/>
                                      </p:to>
                                    </p:set>
                                    <p:anim calcmode="lin" valueType="num">
                                      <p:cBhvr>
                                        <p:cTn id="18" dur="300" fill="hold"/>
                                        <p:tgtEl>
                                          <p:spTgt spid="104"/>
                                        </p:tgtEl>
                                        <p:attrNameLst>
                                          <p:attrName>ppt_x</p:attrName>
                                        </p:attrNameLst>
                                      </p:cBhvr>
                                      <p:tavLst>
                                        <p:tav tm="0">
                                          <p:val>
                                            <p:strVal val="1+#ppt_w/2"/>
                                          </p:val>
                                        </p:tav>
                                        <p:tav tm="100000">
                                          <p:val>
                                            <p:strVal val="#ppt_x"/>
                                          </p:val>
                                        </p:tav>
                                      </p:tavLst>
                                    </p:anim>
                                    <p:anim calcmode="lin" valueType="num">
                                      <p:cBhvr>
                                        <p:cTn id="19" dur="300" fill="hold"/>
                                        <p:tgtEl>
                                          <p:spTgt spid="10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300"/>
                            </p:stCondLst>
                            <p:childTnLst>
                              <p:par>
                                <p:cTn id="21" presetID="2" presetClass="entr" presetSubtype="2" fill="hold" grpId="0" nodeType="afterEffect">
                                  <p:stCondLst>
                                    <p:cond delay="0"/>
                                  </p:stCondLst>
                                  <p:iterate>
                                    <p:tmAbs val="0"/>
                                  </p:iterate>
                                  <p:childTnLst>
                                    <p:set>
                                      <p:cBhvr>
                                        <p:cTn id="22" fill="hold"/>
                                        <p:tgtEl>
                                          <p:spTgt spid="111"/>
                                        </p:tgtEl>
                                        <p:attrNameLst>
                                          <p:attrName>style.visibility</p:attrName>
                                        </p:attrNameLst>
                                      </p:cBhvr>
                                      <p:to>
                                        <p:strVal val="visible"/>
                                      </p:to>
                                    </p:set>
                                    <p:anim calcmode="lin" valueType="num">
                                      <p:cBhvr>
                                        <p:cTn id="23" dur="300" fill="hold"/>
                                        <p:tgtEl>
                                          <p:spTgt spid="111"/>
                                        </p:tgtEl>
                                        <p:attrNameLst>
                                          <p:attrName>ppt_x</p:attrName>
                                        </p:attrNameLst>
                                      </p:cBhvr>
                                      <p:tavLst>
                                        <p:tav tm="0">
                                          <p:val>
                                            <p:strVal val="1+#ppt_w/2"/>
                                          </p:val>
                                        </p:tav>
                                        <p:tav tm="100000">
                                          <p:val>
                                            <p:strVal val="#ppt_x"/>
                                          </p:val>
                                        </p:tav>
                                      </p:tavLst>
                                    </p:anim>
                                    <p:anim calcmode="lin" valueType="num">
                                      <p:cBhvr>
                                        <p:cTn id="24" dur="3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p:tmAbs val="0"/>
                                  </p:iterate>
                                  <p:childTnLst>
                                    <p:set>
                                      <p:cBhvr>
                                        <p:cTn id="28" fill="hold"/>
                                        <p:tgtEl>
                                          <p:spTgt spid="119"/>
                                        </p:tgtEl>
                                        <p:attrNameLst>
                                          <p:attrName>style.visibility</p:attrName>
                                        </p:attrNameLst>
                                      </p:cBhvr>
                                      <p:to>
                                        <p:strVal val="visible"/>
                                      </p:to>
                                    </p:set>
                                    <p:anim calcmode="lin" valueType="num">
                                      <p:cBhvr>
                                        <p:cTn id="29" dur="300" fill="hold"/>
                                        <p:tgtEl>
                                          <p:spTgt spid="119"/>
                                        </p:tgtEl>
                                        <p:attrNameLst>
                                          <p:attrName>ppt_x</p:attrName>
                                        </p:attrNameLst>
                                      </p:cBhvr>
                                      <p:tavLst>
                                        <p:tav tm="0">
                                          <p:val>
                                            <p:strVal val="1+#ppt_w/2"/>
                                          </p:val>
                                        </p:tav>
                                        <p:tav tm="100000">
                                          <p:val>
                                            <p:strVal val="#ppt_x"/>
                                          </p:val>
                                        </p:tav>
                                      </p:tavLst>
                                    </p:anim>
                                    <p:anim calcmode="lin" valueType="num">
                                      <p:cBhvr>
                                        <p:cTn id="30" dur="3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p:tmAbs val="0"/>
                                  </p:iterate>
                                  <p:childTnLst>
                                    <p:set>
                                      <p:cBhvr>
                                        <p:cTn id="34" fill="hold"/>
                                        <p:tgtEl>
                                          <p:spTgt spid="112"/>
                                        </p:tgtEl>
                                        <p:attrNameLst>
                                          <p:attrName>style.visibility</p:attrName>
                                        </p:attrNameLst>
                                      </p:cBhvr>
                                      <p:to>
                                        <p:strVal val="visible"/>
                                      </p:to>
                                    </p:set>
                                    <p:anim calcmode="lin" valueType="num">
                                      <p:cBhvr>
                                        <p:cTn id="35" dur="300" fill="hold"/>
                                        <p:tgtEl>
                                          <p:spTgt spid="112"/>
                                        </p:tgtEl>
                                        <p:attrNameLst>
                                          <p:attrName>ppt_x</p:attrName>
                                        </p:attrNameLst>
                                      </p:cBhvr>
                                      <p:tavLst>
                                        <p:tav tm="0">
                                          <p:val>
                                            <p:strVal val="1+#ppt_w/2"/>
                                          </p:val>
                                        </p:tav>
                                        <p:tav tm="100000">
                                          <p:val>
                                            <p:strVal val="#ppt_x"/>
                                          </p:val>
                                        </p:tav>
                                      </p:tavLst>
                                    </p:anim>
                                    <p:anim calcmode="lin" valueType="num">
                                      <p:cBhvr>
                                        <p:cTn id="36" dur="3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iterate>
                                    <p:tmAbs val="0"/>
                                  </p:iterate>
                                  <p:childTnLst>
                                    <p:set>
                                      <p:cBhvr>
                                        <p:cTn id="40" fill="hold"/>
                                        <p:tgtEl>
                                          <p:spTgt spid="113"/>
                                        </p:tgtEl>
                                        <p:attrNameLst>
                                          <p:attrName>style.visibility</p:attrName>
                                        </p:attrNameLst>
                                      </p:cBhvr>
                                      <p:to>
                                        <p:strVal val="visible"/>
                                      </p:to>
                                    </p:set>
                                    <p:anim calcmode="lin" valueType="num">
                                      <p:cBhvr>
                                        <p:cTn id="41" dur="300" fill="hold"/>
                                        <p:tgtEl>
                                          <p:spTgt spid="113"/>
                                        </p:tgtEl>
                                        <p:attrNameLst>
                                          <p:attrName>ppt_x</p:attrName>
                                        </p:attrNameLst>
                                      </p:cBhvr>
                                      <p:tavLst>
                                        <p:tav tm="0">
                                          <p:val>
                                            <p:strVal val="1+#ppt_w/2"/>
                                          </p:val>
                                        </p:tav>
                                        <p:tav tm="100000">
                                          <p:val>
                                            <p:strVal val="#ppt_x"/>
                                          </p:val>
                                        </p:tav>
                                      </p:tavLst>
                                    </p:anim>
                                    <p:anim calcmode="lin" valueType="num">
                                      <p:cBhvr>
                                        <p:cTn id="42" dur="3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iterate>
                                    <p:tmAbs val="0"/>
                                  </p:iterate>
                                  <p:childTnLst>
                                    <p:set>
                                      <p:cBhvr>
                                        <p:cTn id="46" fill="hold"/>
                                        <p:tgtEl>
                                          <p:spTgt spid="114"/>
                                        </p:tgtEl>
                                        <p:attrNameLst>
                                          <p:attrName>style.visibility</p:attrName>
                                        </p:attrNameLst>
                                      </p:cBhvr>
                                      <p:to>
                                        <p:strVal val="visible"/>
                                      </p:to>
                                    </p:set>
                                    <p:anim calcmode="lin" valueType="num">
                                      <p:cBhvr>
                                        <p:cTn id="47" dur="300" fill="hold"/>
                                        <p:tgtEl>
                                          <p:spTgt spid="114"/>
                                        </p:tgtEl>
                                        <p:attrNameLst>
                                          <p:attrName>ppt_x</p:attrName>
                                        </p:attrNameLst>
                                      </p:cBhvr>
                                      <p:tavLst>
                                        <p:tav tm="0">
                                          <p:val>
                                            <p:strVal val="1+#ppt_w/2"/>
                                          </p:val>
                                        </p:tav>
                                        <p:tav tm="100000">
                                          <p:val>
                                            <p:strVal val="#ppt_x"/>
                                          </p:val>
                                        </p:tav>
                                      </p:tavLst>
                                    </p:anim>
                                    <p:anim calcmode="lin" valueType="num">
                                      <p:cBhvr>
                                        <p:cTn id="48" dur="3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iterate>
                                    <p:tmAbs val="0"/>
                                  </p:iterate>
                                  <p:childTnLst>
                                    <p:set>
                                      <p:cBhvr>
                                        <p:cTn id="52" fill="hold"/>
                                        <p:tgtEl>
                                          <p:spTgt spid="115"/>
                                        </p:tgtEl>
                                        <p:attrNameLst>
                                          <p:attrName>style.visibility</p:attrName>
                                        </p:attrNameLst>
                                      </p:cBhvr>
                                      <p:to>
                                        <p:strVal val="visible"/>
                                      </p:to>
                                    </p:set>
                                    <p:anim calcmode="lin" valueType="num">
                                      <p:cBhvr>
                                        <p:cTn id="53" dur="300" fill="hold"/>
                                        <p:tgtEl>
                                          <p:spTgt spid="115"/>
                                        </p:tgtEl>
                                        <p:attrNameLst>
                                          <p:attrName>ppt_x</p:attrName>
                                        </p:attrNameLst>
                                      </p:cBhvr>
                                      <p:tavLst>
                                        <p:tav tm="0">
                                          <p:val>
                                            <p:strVal val="1+#ppt_w/2"/>
                                          </p:val>
                                        </p:tav>
                                        <p:tav tm="100000">
                                          <p:val>
                                            <p:strVal val="#ppt_x"/>
                                          </p:val>
                                        </p:tav>
                                      </p:tavLst>
                                    </p:anim>
                                    <p:anim calcmode="lin" valueType="num">
                                      <p:cBhvr>
                                        <p:cTn id="54" dur="3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iterate>
                                    <p:tmAbs val="0"/>
                                  </p:iterate>
                                  <p:childTnLst>
                                    <p:set>
                                      <p:cBhvr>
                                        <p:cTn id="58" fill="hold"/>
                                        <p:tgtEl>
                                          <p:spTgt spid="116"/>
                                        </p:tgtEl>
                                        <p:attrNameLst>
                                          <p:attrName>style.visibility</p:attrName>
                                        </p:attrNameLst>
                                      </p:cBhvr>
                                      <p:to>
                                        <p:strVal val="visible"/>
                                      </p:to>
                                    </p:set>
                                    <p:anim calcmode="lin" valueType="num">
                                      <p:cBhvr>
                                        <p:cTn id="59" dur="300" fill="hold"/>
                                        <p:tgtEl>
                                          <p:spTgt spid="116"/>
                                        </p:tgtEl>
                                        <p:attrNameLst>
                                          <p:attrName>ppt_x</p:attrName>
                                        </p:attrNameLst>
                                      </p:cBhvr>
                                      <p:tavLst>
                                        <p:tav tm="0">
                                          <p:val>
                                            <p:strVal val="1+#ppt_w/2"/>
                                          </p:val>
                                        </p:tav>
                                        <p:tav tm="100000">
                                          <p:val>
                                            <p:strVal val="#ppt_x"/>
                                          </p:val>
                                        </p:tav>
                                      </p:tavLst>
                                    </p:anim>
                                    <p:anim calcmode="lin" valueType="num">
                                      <p:cBhvr>
                                        <p:cTn id="60" dur="3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iterate>
                                    <p:tmAbs val="0"/>
                                  </p:iterate>
                                  <p:childTnLst>
                                    <p:set>
                                      <p:cBhvr>
                                        <p:cTn id="64" fill="hold"/>
                                        <p:tgtEl>
                                          <p:spTgt spid="117"/>
                                        </p:tgtEl>
                                        <p:attrNameLst>
                                          <p:attrName>style.visibility</p:attrName>
                                        </p:attrNameLst>
                                      </p:cBhvr>
                                      <p:to>
                                        <p:strVal val="visible"/>
                                      </p:to>
                                    </p:set>
                                    <p:anim calcmode="lin" valueType="num">
                                      <p:cBhvr>
                                        <p:cTn id="65" dur="300" fill="hold"/>
                                        <p:tgtEl>
                                          <p:spTgt spid="117"/>
                                        </p:tgtEl>
                                        <p:attrNameLst>
                                          <p:attrName>ppt_x</p:attrName>
                                        </p:attrNameLst>
                                      </p:cBhvr>
                                      <p:tavLst>
                                        <p:tav tm="0">
                                          <p:val>
                                            <p:strVal val="1+#ppt_w/2"/>
                                          </p:val>
                                        </p:tav>
                                        <p:tav tm="100000">
                                          <p:val>
                                            <p:strVal val="#ppt_x"/>
                                          </p:val>
                                        </p:tav>
                                      </p:tavLst>
                                    </p:anim>
                                    <p:anim calcmode="lin" valueType="num">
                                      <p:cBhvr>
                                        <p:cTn id="66" dur="3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iterate>
                                    <p:tmAbs val="0"/>
                                  </p:iterate>
                                  <p:childTnLst>
                                    <p:set>
                                      <p:cBhvr>
                                        <p:cTn id="70" fill="hold"/>
                                        <p:tgtEl>
                                          <p:spTgt spid="118"/>
                                        </p:tgtEl>
                                        <p:attrNameLst>
                                          <p:attrName>style.visibility</p:attrName>
                                        </p:attrNameLst>
                                      </p:cBhvr>
                                      <p:to>
                                        <p:strVal val="visible"/>
                                      </p:to>
                                    </p:set>
                                    <p:anim calcmode="lin" valueType="num">
                                      <p:cBhvr>
                                        <p:cTn id="71" dur="300" fill="hold"/>
                                        <p:tgtEl>
                                          <p:spTgt spid="118"/>
                                        </p:tgtEl>
                                        <p:attrNameLst>
                                          <p:attrName>ppt_x</p:attrName>
                                        </p:attrNameLst>
                                      </p:cBhvr>
                                      <p:tavLst>
                                        <p:tav tm="0">
                                          <p:val>
                                            <p:strVal val="1+#ppt_w/2"/>
                                          </p:val>
                                        </p:tav>
                                        <p:tav tm="100000">
                                          <p:val>
                                            <p:strVal val="#ppt_x"/>
                                          </p:val>
                                        </p:tav>
                                      </p:tavLst>
                                    </p:anim>
                                    <p:anim calcmode="lin" valueType="num">
                                      <p:cBhvr>
                                        <p:cTn id="72" dur="3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8" fill="hold" grpId="1" nodeType="clickEffect">
                                  <p:stCondLst>
                                    <p:cond delay="0"/>
                                  </p:stCondLst>
                                  <p:iterate>
                                    <p:tmAbs val="0"/>
                                  </p:iterate>
                                  <p:childTnLst>
                                    <p:anim calcmode="lin" valueType="num">
                                      <p:cBhvr>
                                        <p:cTn id="76" dur="300" fill="hold"/>
                                        <p:tgtEl>
                                          <p:spTgt spid="119"/>
                                        </p:tgtEl>
                                        <p:attrNameLst>
                                          <p:attrName>ppt_x</p:attrName>
                                        </p:attrNameLst>
                                      </p:cBhvr>
                                      <p:tavLst>
                                        <p:tav tm="0">
                                          <p:val>
                                            <p:strVal val="ppt_x"/>
                                          </p:val>
                                        </p:tav>
                                        <p:tav tm="100000">
                                          <p:val>
                                            <p:strVal val="0-ppt_w/2"/>
                                          </p:val>
                                        </p:tav>
                                      </p:tavLst>
                                    </p:anim>
                                    <p:anim calcmode="lin" valueType="num">
                                      <p:cBhvr>
                                        <p:cTn id="77" dur="300" fill="hold"/>
                                        <p:tgtEl>
                                          <p:spTgt spid="119"/>
                                        </p:tgtEl>
                                        <p:attrNameLst>
                                          <p:attrName>ppt_y</p:attrName>
                                        </p:attrNameLst>
                                      </p:cBhvr>
                                      <p:tavLst>
                                        <p:tav tm="0">
                                          <p:val>
                                            <p:strVal val="ppt_y"/>
                                          </p:val>
                                        </p:tav>
                                        <p:tav tm="100000">
                                          <p:val>
                                            <p:strVal val="ppt_y"/>
                                          </p:val>
                                        </p:tav>
                                      </p:tavLst>
                                    </p:anim>
                                    <p:set>
                                      <p:cBhvr>
                                        <p:cTn id="78" fill="hold">
                                          <p:stCondLst>
                                            <p:cond delay="299"/>
                                          </p:stCondLst>
                                        </p:cTn>
                                        <p:tgtEl>
                                          <p:spTgt spid="119"/>
                                        </p:tgtEl>
                                        <p:attrNameLst>
                                          <p:attrName>style.visibility</p:attrName>
                                        </p:attrNameLst>
                                      </p:cBhvr>
                                      <p:to>
                                        <p:strVal val="hidden"/>
                                      </p:to>
                                    </p:set>
                                  </p:childTnLst>
                                </p:cTn>
                              </p:par>
                            </p:childTnLst>
                          </p:cTn>
                        </p:par>
                        <p:par>
                          <p:cTn id="79" fill="hold" nodeType="afterGroup">
                            <p:stCondLst>
                              <p:cond delay="300"/>
                            </p:stCondLst>
                            <p:childTnLst>
                              <p:par>
                                <p:cTn id="80" presetID="2" presetClass="exit" presetSubtype="8" fill="hold" grpId="1" nodeType="afterEffect">
                                  <p:stCondLst>
                                    <p:cond delay="0"/>
                                  </p:stCondLst>
                                  <p:iterate>
                                    <p:tmAbs val="0"/>
                                  </p:iterate>
                                  <p:childTnLst>
                                    <p:anim calcmode="lin" valueType="num">
                                      <p:cBhvr>
                                        <p:cTn id="81" dur="300" fill="hold"/>
                                        <p:tgtEl>
                                          <p:spTgt spid="112"/>
                                        </p:tgtEl>
                                        <p:attrNameLst>
                                          <p:attrName>ppt_x</p:attrName>
                                        </p:attrNameLst>
                                      </p:cBhvr>
                                      <p:tavLst>
                                        <p:tav tm="0">
                                          <p:val>
                                            <p:strVal val="ppt_x"/>
                                          </p:val>
                                        </p:tav>
                                        <p:tav tm="100000">
                                          <p:val>
                                            <p:strVal val="0-ppt_w/2"/>
                                          </p:val>
                                        </p:tav>
                                      </p:tavLst>
                                    </p:anim>
                                    <p:anim calcmode="lin" valueType="num">
                                      <p:cBhvr>
                                        <p:cTn id="82" dur="300" fill="hold"/>
                                        <p:tgtEl>
                                          <p:spTgt spid="112"/>
                                        </p:tgtEl>
                                        <p:attrNameLst>
                                          <p:attrName>ppt_y</p:attrName>
                                        </p:attrNameLst>
                                      </p:cBhvr>
                                      <p:tavLst>
                                        <p:tav tm="0">
                                          <p:val>
                                            <p:strVal val="ppt_y"/>
                                          </p:val>
                                        </p:tav>
                                        <p:tav tm="100000">
                                          <p:val>
                                            <p:strVal val="ppt_y"/>
                                          </p:val>
                                        </p:tav>
                                      </p:tavLst>
                                    </p:anim>
                                    <p:set>
                                      <p:cBhvr>
                                        <p:cTn id="83" fill="hold">
                                          <p:stCondLst>
                                            <p:cond delay="299"/>
                                          </p:stCondLst>
                                        </p:cTn>
                                        <p:tgtEl>
                                          <p:spTgt spid="112"/>
                                        </p:tgtEl>
                                        <p:attrNameLst>
                                          <p:attrName>style.visibility</p:attrName>
                                        </p:attrNameLst>
                                      </p:cBhvr>
                                      <p:to>
                                        <p:strVal val="hidden"/>
                                      </p:to>
                                    </p:set>
                                  </p:childTnLst>
                                </p:cTn>
                              </p:par>
                            </p:childTnLst>
                          </p:cTn>
                        </p:par>
                        <p:par>
                          <p:cTn id="84" fill="hold" nodeType="afterGroup">
                            <p:stCondLst>
                              <p:cond delay="600"/>
                            </p:stCondLst>
                            <p:childTnLst>
                              <p:par>
                                <p:cTn id="85" presetID="2" presetClass="exit" presetSubtype="8" fill="hold" grpId="1" nodeType="afterEffect">
                                  <p:stCondLst>
                                    <p:cond delay="0"/>
                                  </p:stCondLst>
                                  <p:iterate>
                                    <p:tmAbs val="0"/>
                                  </p:iterate>
                                  <p:childTnLst>
                                    <p:anim calcmode="lin" valueType="num">
                                      <p:cBhvr>
                                        <p:cTn id="86" dur="300" fill="hold"/>
                                        <p:tgtEl>
                                          <p:spTgt spid="116"/>
                                        </p:tgtEl>
                                        <p:attrNameLst>
                                          <p:attrName>ppt_x</p:attrName>
                                        </p:attrNameLst>
                                      </p:cBhvr>
                                      <p:tavLst>
                                        <p:tav tm="0">
                                          <p:val>
                                            <p:strVal val="ppt_x"/>
                                          </p:val>
                                        </p:tav>
                                        <p:tav tm="100000">
                                          <p:val>
                                            <p:strVal val="0-ppt_w/2"/>
                                          </p:val>
                                        </p:tav>
                                      </p:tavLst>
                                    </p:anim>
                                    <p:anim calcmode="lin" valueType="num">
                                      <p:cBhvr>
                                        <p:cTn id="87" dur="300" fill="hold"/>
                                        <p:tgtEl>
                                          <p:spTgt spid="116"/>
                                        </p:tgtEl>
                                        <p:attrNameLst>
                                          <p:attrName>ppt_y</p:attrName>
                                        </p:attrNameLst>
                                      </p:cBhvr>
                                      <p:tavLst>
                                        <p:tav tm="0">
                                          <p:val>
                                            <p:strVal val="ppt_y"/>
                                          </p:val>
                                        </p:tav>
                                        <p:tav tm="100000">
                                          <p:val>
                                            <p:strVal val="ppt_y"/>
                                          </p:val>
                                        </p:tav>
                                      </p:tavLst>
                                    </p:anim>
                                    <p:set>
                                      <p:cBhvr>
                                        <p:cTn id="88" fill="hold">
                                          <p:stCondLst>
                                            <p:cond delay="299"/>
                                          </p:stCondLst>
                                        </p:cTn>
                                        <p:tgtEl>
                                          <p:spTgt spid="116"/>
                                        </p:tgtEl>
                                        <p:attrNameLst>
                                          <p:attrName>style.visibility</p:attrName>
                                        </p:attrNameLst>
                                      </p:cBhvr>
                                      <p:to>
                                        <p:strVal val="hidden"/>
                                      </p:to>
                                    </p:set>
                                  </p:childTnLst>
                                </p:cTn>
                              </p:par>
                            </p:childTnLst>
                          </p:cTn>
                        </p:par>
                        <p:par>
                          <p:cTn id="89" fill="hold" nodeType="afterGroup">
                            <p:stCondLst>
                              <p:cond delay="900"/>
                            </p:stCondLst>
                            <p:childTnLst>
                              <p:par>
                                <p:cTn id="90" presetID="2" presetClass="exit" presetSubtype="8" fill="hold" grpId="1" nodeType="afterEffect">
                                  <p:stCondLst>
                                    <p:cond delay="0"/>
                                  </p:stCondLst>
                                  <p:iterate>
                                    <p:tmAbs val="0"/>
                                  </p:iterate>
                                  <p:childTnLst>
                                    <p:anim calcmode="lin" valueType="num">
                                      <p:cBhvr>
                                        <p:cTn id="91" dur="300" fill="hold"/>
                                        <p:tgtEl>
                                          <p:spTgt spid="113"/>
                                        </p:tgtEl>
                                        <p:attrNameLst>
                                          <p:attrName>ppt_x</p:attrName>
                                        </p:attrNameLst>
                                      </p:cBhvr>
                                      <p:tavLst>
                                        <p:tav tm="0">
                                          <p:val>
                                            <p:strVal val="ppt_x"/>
                                          </p:val>
                                        </p:tav>
                                        <p:tav tm="100000">
                                          <p:val>
                                            <p:strVal val="0-ppt_w/2"/>
                                          </p:val>
                                        </p:tav>
                                      </p:tavLst>
                                    </p:anim>
                                    <p:anim calcmode="lin" valueType="num">
                                      <p:cBhvr>
                                        <p:cTn id="92" dur="300" fill="hold"/>
                                        <p:tgtEl>
                                          <p:spTgt spid="113"/>
                                        </p:tgtEl>
                                        <p:attrNameLst>
                                          <p:attrName>ppt_y</p:attrName>
                                        </p:attrNameLst>
                                      </p:cBhvr>
                                      <p:tavLst>
                                        <p:tav tm="0">
                                          <p:val>
                                            <p:strVal val="ppt_y"/>
                                          </p:val>
                                        </p:tav>
                                        <p:tav tm="100000">
                                          <p:val>
                                            <p:strVal val="ppt_y"/>
                                          </p:val>
                                        </p:tav>
                                      </p:tavLst>
                                    </p:anim>
                                    <p:set>
                                      <p:cBhvr>
                                        <p:cTn id="93" fill="hold">
                                          <p:stCondLst>
                                            <p:cond delay="299"/>
                                          </p:stCondLst>
                                        </p:cTn>
                                        <p:tgtEl>
                                          <p:spTgt spid="113"/>
                                        </p:tgtEl>
                                        <p:attrNameLst>
                                          <p:attrName>style.visibility</p:attrName>
                                        </p:attrNameLst>
                                      </p:cBhvr>
                                      <p:to>
                                        <p:strVal val="hidden"/>
                                      </p:to>
                                    </p:set>
                                  </p:childTnLst>
                                </p:cTn>
                              </p:par>
                            </p:childTnLst>
                          </p:cTn>
                        </p:par>
                        <p:par>
                          <p:cTn id="94" fill="hold" nodeType="afterGroup">
                            <p:stCondLst>
                              <p:cond delay="1200"/>
                            </p:stCondLst>
                            <p:childTnLst>
                              <p:par>
                                <p:cTn id="95" presetID="2" presetClass="exit" presetSubtype="8" fill="hold" grpId="1" nodeType="afterEffect">
                                  <p:stCondLst>
                                    <p:cond delay="0"/>
                                  </p:stCondLst>
                                  <p:iterate>
                                    <p:tmAbs val="0"/>
                                  </p:iterate>
                                  <p:childTnLst>
                                    <p:anim calcmode="lin" valueType="num">
                                      <p:cBhvr>
                                        <p:cTn id="96" dur="300" fill="hold"/>
                                        <p:tgtEl>
                                          <p:spTgt spid="114"/>
                                        </p:tgtEl>
                                        <p:attrNameLst>
                                          <p:attrName>ppt_x</p:attrName>
                                        </p:attrNameLst>
                                      </p:cBhvr>
                                      <p:tavLst>
                                        <p:tav tm="0">
                                          <p:val>
                                            <p:strVal val="ppt_x"/>
                                          </p:val>
                                        </p:tav>
                                        <p:tav tm="100000">
                                          <p:val>
                                            <p:strVal val="0-ppt_w/2"/>
                                          </p:val>
                                        </p:tav>
                                      </p:tavLst>
                                    </p:anim>
                                    <p:anim calcmode="lin" valueType="num">
                                      <p:cBhvr>
                                        <p:cTn id="97" dur="300" fill="hold"/>
                                        <p:tgtEl>
                                          <p:spTgt spid="114"/>
                                        </p:tgtEl>
                                        <p:attrNameLst>
                                          <p:attrName>ppt_y</p:attrName>
                                        </p:attrNameLst>
                                      </p:cBhvr>
                                      <p:tavLst>
                                        <p:tav tm="0">
                                          <p:val>
                                            <p:strVal val="ppt_y"/>
                                          </p:val>
                                        </p:tav>
                                        <p:tav tm="100000">
                                          <p:val>
                                            <p:strVal val="ppt_y"/>
                                          </p:val>
                                        </p:tav>
                                      </p:tavLst>
                                    </p:anim>
                                    <p:set>
                                      <p:cBhvr>
                                        <p:cTn id="98" fill="hold">
                                          <p:stCondLst>
                                            <p:cond delay="299"/>
                                          </p:stCondLst>
                                        </p:cTn>
                                        <p:tgtEl>
                                          <p:spTgt spid="114"/>
                                        </p:tgtEl>
                                        <p:attrNameLst>
                                          <p:attrName>style.visibility</p:attrName>
                                        </p:attrNameLst>
                                      </p:cBhvr>
                                      <p:to>
                                        <p:strVal val="hidden"/>
                                      </p:to>
                                    </p:set>
                                  </p:childTnLst>
                                </p:cTn>
                              </p:par>
                            </p:childTnLst>
                          </p:cTn>
                        </p:par>
                        <p:par>
                          <p:cTn id="99" fill="hold" nodeType="afterGroup">
                            <p:stCondLst>
                              <p:cond delay="1500"/>
                            </p:stCondLst>
                            <p:childTnLst>
                              <p:par>
                                <p:cTn id="100" presetID="2" presetClass="exit" presetSubtype="8" fill="hold" grpId="1" nodeType="afterEffect">
                                  <p:stCondLst>
                                    <p:cond delay="0"/>
                                  </p:stCondLst>
                                  <p:iterate>
                                    <p:tmAbs val="0"/>
                                  </p:iterate>
                                  <p:childTnLst>
                                    <p:anim calcmode="lin" valueType="num">
                                      <p:cBhvr>
                                        <p:cTn id="101" dur="300" fill="hold"/>
                                        <p:tgtEl>
                                          <p:spTgt spid="115"/>
                                        </p:tgtEl>
                                        <p:attrNameLst>
                                          <p:attrName>ppt_x</p:attrName>
                                        </p:attrNameLst>
                                      </p:cBhvr>
                                      <p:tavLst>
                                        <p:tav tm="0">
                                          <p:val>
                                            <p:strVal val="ppt_x"/>
                                          </p:val>
                                        </p:tav>
                                        <p:tav tm="100000">
                                          <p:val>
                                            <p:strVal val="0-ppt_w/2"/>
                                          </p:val>
                                        </p:tav>
                                      </p:tavLst>
                                    </p:anim>
                                    <p:anim calcmode="lin" valueType="num">
                                      <p:cBhvr>
                                        <p:cTn id="102" dur="300" fill="hold"/>
                                        <p:tgtEl>
                                          <p:spTgt spid="115"/>
                                        </p:tgtEl>
                                        <p:attrNameLst>
                                          <p:attrName>ppt_y</p:attrName>
                                        </p:attrNameLst>
                                      </p:cBhvr>
                                      <p:tavLst>
                                        <p:tav tm="0">
                                          <p:val>
                                            <p:strVal val="ppt_y"/>
                                          </p:val>
                                        </p:tav>
                                        <p:tav tm="100000">
                                          <p:val>
                                            <p:strVal val="ppt_y"/>
                                          </p:val>
                                        </p:tav>
                                      </p:tavLst>
                                    </p:anim>
                                    <p:set>
                                      <p:cBhvr>
                                        <p:cTn id="103" fill="hold">
                                          <p:stCondLst>
                                            <p:cond delay="299"/>
                                          </p:stCondLst>
                                        </p:cTn>
                                        <p:tgtEl>
                                          <p:spTgt spid="115"/>
                                        </p:tgtEl>
                                        <p:attrNameLst>
                                          <p:attrName>style.visibility</p:attrName>
                                        </p:attrNameLst>
                                      </p:cBhvr>
                                      <p:to>
                                        <p:strVal val="hidden"/>
                                      </p:to>
                                    </p:set>
                                  </p:childTnLst>
                                </p:cTn>
                              </p:par>
                            </p:childTnLst>
                          </p:cTn>
                        </p:par>
                        <p:par>
                          <p:cTn id="104" fill="hold" nodeType="afterGroup">
                            <p:stCondLst>
                              <p:cond delay="1800"/>
                            </p:stCondLst>
                            <p:childTnLst>
                              <p:par>
                                <p:cTn id="105" presetID="2" presetClass="exit" presetSubtype="8" fill="hold" grpId="1" nodeType="afterEffect">
                                  <p:stCondLst>
                                    <p:cond delay="0"/>
                                  </p:stCondLst>
                                  <p:iterate>
                                    <p:tmAbs val="0"/>
                                  </p:iterate>
                                  <p:childTnLst>
                                    <p:anim calcmode="lin" valueType="num">
                                      <p:cBhvr>
                                        <p:cTn id="106" dur="300" fill="hold"/>
                                        <p:tgtEl>
                                          <p:spTgt spid="118"/>
                                        </p:tgtEl>
                                        <p:attrNameLst>
                                          <p:attrName>ppt_x</p:attrName>
                                        </p:attrNameLst>
                                      </p:cBhvr>
                                      <p:tavLst>
                                        <p:tav tm="0">
                                          <p:val>
                                            <p:strVal val="ppt_x"/>
                                          </p:val>
                                        </p:tav>
                                        <p:tav tm="100000">
                                          <p:val>
                                            <p:strVal val="0-ppt_w/2"/>
                                          </p:val>
                                        </p:tav>
                                      </p:tavLst>
                                    </p:anim>
                                    <p:anim calcmode="lin" valueType="num">
                                      <p:cBhvr>
                                        <p:cTn id="107" dur="300" fill="hold"/>
                                        <p:tgtEl>
                                          <p:spTgt spid="118"/>
                                        </p:tgtEl>
                                        <p:attrNameLst>
                                          <p:attrName>ppt_y</p:attrName>
                                        </p:attrNameLst>
                                      </p:cBhvr>
                                      <p:tavLst>
                                        <p:tav tm="0">
                                          <p:val>
                                            <p:strVal val="ppt_y"/>
                                          </p:val>
                                        </p:tav>
                                        <p:tav tm="100000">
                                          <p:val>
                                            <p:strVal val="ppt_y"/>
                                          </p:val>
                                        </p:tav>
                                      </p:tavLst>
                                    </p:anim>
                                    <p:set>
                                      <p:cBhvr>
                                        <p:cTn id="108" fill="hold">
                                          <p:stCondLst>
                                            <p:cond delay="299"/>
                                          </p:stCondLst>
                                        </p:cTn>
                                        <p:tgtEl>
                                          <p:spTgt spid="118"/>
                                        </p:tgtEl>
                                        <p:attrNameLst>
                                          <p:attrName>style.visibility</p:attrName>
                                        </p:attrNameLst>
                                      </p:cBhvr>
                                      <p:to>
                                        <p:strVal val="hidden"/>
                                      </p:to>
                                    </p:set>
                                  </p:childTnLst>
                                </p:cTn>
                              </p:par>
                            </p:childTnLst>
                          </p:cTn>
                        </p:par>
                        <p:par>
                          <p:cTn id="109" fill="hold" nodeType="afterGroup">
                            <p:stCondLst>
                              <p:cond delay="2100"/>
                            </p:stCondLst>
                            <p:childTnLst>
                              <p:par>
                                <p:cTn id="110" presetID="2" presetClass="exit" presetSubtype="8" fill="hold" grpId="1" nodeType="afterEffect">
                                  <p:stCondLst>
                                    <p:cond delay="0"/>
                                  </p:stCondLst>
                                  <p:iterate>
                                    <p:tmAbs val="0"/>
                                  </p:iterate>
                                  <p:childTnLst>
                                    <p:anim calcmode="lin" valueType="num">
                                      <p:cBhvr>
                                        <p:cTn id="111" dur="300" fill="hold"/>
                                        <p:tgtEl>
                                          <p:spTgt spid="117"/>
                                        </p:tgtEl>
                                        <p:attrNameLst>
                                          <p:attrName>ppt_x</p:attrName>
                                        </p:attrNameLst>
                                      </p:cBhvr>
                                      <p:tavLst>
                                        <p:tav tm="0">
                                          <p:val>
                                            <p:strVal val="ppt_x"/>
                                          </p:val>
                                        </p:tav>
                                        <p:tav tm="100000">
                                          <p:val>
                                            <p:strVal val="0-ppt_w/2"/>
                                          </p:val>
                                        </p:tav>
                                      </p:tavLst>
                                    </p:anim>
                                    <p:anim calcmode="lin" valueType="num">
                                      <p:cBhvr>
                                        <p:cTn id="112" dur="300" fill="hold"/>
                                        <p:tgtEl>
                                          <p:spTgt spid="117"/>
                                        </p:tgtEl>
                                        <p:attrNameLst>
                                          <p:attrName>ppt_y</p:attrName>
                                        </p:attrNameLst>
                                      </p:cBhvr>
                                      <p:tavLst>
                                        <p:tav tm="0">
                                          <p:val>
                                            <p:strVal val="ppt_y"/>
                                          </p:val>
                                        </p:tav>
                                        <p:tav tm="100000">
                                          <p:val>
                                            <p:strVal val="ppt_y"/>
                                          </p:val>
                                        </p:tav>
                                      </p:tavLst>
                                    </p:anim>
                                    <p:set>
                                      <p:cBhvr>
                                        <p:cTn id="113" fill="hold">
                                          <p:stCondLst>
                                            <p:cond delay="299"/>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advAuto="0"/>
      <p:bldP spid="104" grpId="0" animBg="1" advAuto="0"/>
      <p:bldP spid="110" grpId="0" animBg="1" advAuto="0"/>
      <p:bldP spid="111" grpId="0" animBg="1" advAuto="0"/>
      <p:bldP spid="112" grpId="0" animBg="1" advAuto="0"/>
      <p:bldP spid="112" grpId="1" animBg="1" advAuto="0"/>
      <p:bldP spid="113" grpId="0" animBg="1" advAuto="0"/>
      <p:bldP spid="113" grpId="1" animBg="1" advAuto="0"/>
      <p:bldP spid="114" grpId="0" animBg="1" advAuto="0"/>
      <p:bldP spid="114" grpId="1" animBg="1" advAuto="0"/>
      <p:bldP spid="115" grpId="0" animBg="1" advAuto="0"/>
      <p:bldP spid="115" grpId="1" animBg="1" advAuto="0"/>
      <p:bldP spid="116" grpId="0" animBg="1" advAuto="0"/>
      <p:bldP spid="116" grpId="1" animBg="1" advAuto="0"/>
      <p:bldP spid="117" grpId="0" animBg="1" advAuto="0"/>
      <p:bldP spid="117" grpId="1" animBg="1" advAuto="0"/>
      <p:bldP spid="118" grpId="0" animBg="1" advAuto="0"/>
      <p:bldP spid="118" grpId="1" animBg="1" advAuto="0"/>
      <p:bldP spid="119" grpId="0" animBg="1" advAuto="0"/>
      <p:bldP spid="119" grpId="1" animBg="1" advAuto="0"/>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 name="Shape 121"/>
          <p:cNvSpPr/>
          <p:nvPr/>
        </p:nvSpPr>
        <p:spPr>
          <a:xfrm>
            <a:off x="292100" y="1533525"/>
            <a:ext cx="8559800" cy="27146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Accountable Internet Protocol</a:t>
            </a:r>
          </a:p>
        </p:txBody>
      </p:sp>
      <p:sp>
        <p:nvSpPr>
          <p:cNvPr id="122" name="Shape 122"/>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23" name="Shape 123"/>
          <p:cNvSpPr/>
          <p:nvPr/>
        </p:nvSpPr>
        <p:spPr>
          <a:xfrm>
            <a:off x="292100" y="5322888"/>
            <a:ext cx="8559800" cy="271462"/>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FFFFF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Tor Instead of IP</a:t>
            </a:r>
          </a:p>
        </p:txBody>
      </p:sp>
      <p:sp>
        <p:nvSpPr>
          <p:cNvPr id="124" name="Shape 124"/>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25" name="Shape 125"/>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26" name="Shape 126"/>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27" name="Shape 127"/>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129" name="Shape 129"/>
          <p:cNvSpPr/>
          <p:nvPr/>
        </p:nvSpPr>
        <p:spPr>
          <a:xfrm>
            <a:off x="292100" y="2132013"/>
            <a:ext cx="8559800" cy="503237"/>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130" name="Shape 130"/>
          <p:cNvSpPr/>
          <p:nvPr/>
        </p:nvSpPr>
        <p:spPr>
          <a:xfrm>
            <a:off x="292100" y="5822950"/>
            <a:ext cx="8559800" cy="503238"/>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sp>
        <p:nvSpPr>
          <p:cNvPr id="2" name="Slide Number Placeholder 1"/>
          <p:cNvSpPr>
            <a:spLocks noGrp="1"/>
          </p:cNvSpPr>
          <p:nvPr>
            <p:ph type="sldNum" sz="quarter" idx="12"/>
          </p:nvPr>
        </p:nvSpPr>
        <p:spPr/>
        <p:txBody>
          <a:bodyPr/>
          <a:lstStyle/>
          <a:p>
            <a:fld id="{DE250BD4-EDA8-1E47-B0E2-03C1BECE13CA}" type="slidenum">
              <a:rPr lang="en-US" altLang="en-US" smtClean="0"/>
              <a:pPr/>
              <a:t>118</a:t>
            </a:fld>
            <a:endParaRPr lang="en-US" altLang="en-US"/>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121"/>
                                        </p:tgtEl>
                                        <p:attrNameLst>
                                          <p:attrName>style.visibility</p:attrName>
                                        </p:attrNameLst>
                                      </p:cBhvr>
                                      <p:to>
                                        <p:strVal val="visible"/>
                                      </p:to>
                                    </p:set>
                                    <p:anim calcmode="lin" valueType="num">
                                      <p:cBhvr>
                                        <p:cTn id="7" dur="300" fill="hold"/>
                                        <p:tgtEl>
                                          <p:spTgt spid="121"/>
                                        </p:tgtEl>
                                        <p:attrNameLst>
                                          <p:attrName>ppt_x</p:attrName>
                                        </p:attrNameLst>
                                      </p:cBhvr>
                                      <p:tavLst>
                                        <p:tav tm="0">
                                          <p:val>
                                            <p:strVal val="1+#ppt_w/2"/>
                                          </p:val>
                                        </p:tav>
                                        <p:tav tm="100000">
                                          <p:val>
                                            <p:strVal val="#ppt_x"/>
                                          </p:val>
                                        </p:tav>
                                      </p:tavLst>
                                    </p:anim>
                                    <p:anim calcmode="lin" valueType="num">
                                      <p:cBhvr>
                                        <p:cTn id="8" dur="3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123"/>
                                        </p:tgtEl>
                                        <p:attrNameLst>
                                          <p:attrName>style.visibility</p:attrName>
                                        </p:attrNameLst>
                                      </p:cBhvr>
                                      <p:to>
                                        <p:strVal val="visible"/>
                                      </p:to>
                                    </p:set>
                                    <p:anim calcmode="lin" valueType="num">
                                      <p:cBhvr>
                                        <p:cTn id="13" dur="300" fill="hold"/>
                                        <p:tgtEl>
                                          <p:spTgt spid="123"/>
                                        </p:tgtEl>
                                        <p:attrNameLst>
                                          <p:attrName>ppt_x</p:attrName>
                                        </p:attrNameLst>
                                      </p:cBhvr>
                                      <p:tavLst>
                                        <p:tav tm="0">
                                          <p:val>
                                            <p:strVal val="1+#ppt_w/2"/>
                                          </p:val>
                                        </p:tav>
                                        <p:tav tm="100000">
                                          <p:val>
                                            <p:strVal val="#ppt_x"/>
                                          </p:val>
                                        </p:tav>
                                      </p:tavLst>
                                    </p:anim>
                                    <p:anim calcmode="lin" valueType="num">
                                      <p:cBhvr>
                                        <p:cTn id="14" dur="3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1" nodeType="clickEffect">
                                  <p:stCondLst>
                                    <p:cond delay="0"/>
                                  </p:stCondLst>
                                  <p:iterate>
                                    <p:tmAbs val="0"/>
                                  </p:iterate>
                                  <p:childTnLst>
                                    <p:anim calcmode="lin" valueType="num">
                                      <p:cBhvr>
                                        <p:cTn id="18" dur="300" fill="hold"/>
                                        <p:tgtEl>
                                          <p:spTgt spid="121"/>
                                        </p:tgtEl>
                                        <p:attrNameLst>
                                          <p:attrName>ppt_x</p:attrName>
                                        </p:attrNameLst>
                                      </p:cBhvr>
                                      <p:tavLst>
                                        <p:tav tm="0">
                                          <p:val>
                                            <p:strVal val="ppt_x"/>
                                          </p:val>
                                        </p:tav>
                                        <p:tav tm="100000">
                                          <p:val>
                                            <p:strVal val="0-ppt_w/2"/>
                                          </p:val>
                                        </p:tav>
                                      </p:tavLst>
                                    </p:anim>
                                    <p:anim calcmode="lin" valueType="num">
                                      <p:cBhvr>
                                        <p:cTn id="19" dur="300" fill="hold"/>
                                        <p:tgtEl>
                                          <p:spTgt spid="121"/>
                                        </p:tgtEl>
                                        <p:attrNameLst>
                                          <p:attrName>ppt_y</p:attrName>
                                        </p:attrNameLst>
                                      </p:cBhvr>
                                      <p:tavLst>
                                        <p:tav tm="0">
                                          <p:val>
                                            <p:strVal val="ppt_y"/>
                                          </p:val>
                                        </p:tav>
                                        <p:tav tm="100000">
                                          <p:val>
                                            <p:strVal val="ppt_y"/>
                                          </p:val>
                                        </p:tav>
                                      </p:tavLst>
                                    </p:anim>
                                    <p:set>
                                      <p:cBhvr>
                                        <p:cTn id="20" fill="hold">
                                          <p:stCondLst>
                                            <p:cond delay="299"/>
                                          </p:stCondLst>
                                        </p:cTn>
                                        <p:tgtEl>
                                          <p:spTgt spid="12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8" fill="hold" grpId="1" nodeType="clickEffect">
                                  <p:stCondLst>
                                    <p:cond delay="0"/>
                                  </p:stCondLst>
                                  <p:iterate>
                                    <p:tmAbs val="0"/>
                                  </p:iterate>
                                  <p:childTnLst>
                                    <p:anim calcmode="lin" valueType="num">
                                      <p:cBhvr>
                                        <p:cTn id="24" dur="300" fill="hold"/>
                                        <p:tgtEl>
                                          <p:spTgt spid="123"/>
                                        </p:tgtEl>
                                        <p:attrNameLst>
                                          <p:attrName>ppt_x</p:attrName>
                                        </p:attrNameLst>
                                      </p:cBhvr>
                                      <p:tavLst>
                                        <p:tav tm="0">
                                          <p:val>
                                            <p:strVal val="ppt_x"/>
                                          </p:val>
                                        </p:tav>
                                        <p:tav tm="100000">
                                          <p:val>
                                            <p:strVal val="0-ppt_w/2"/>
                                          </p:val>
                                        </p:tav>
                                      </p:tavLst>
                                    </p:anim>
                                    <p:anim calcmode="lin" valueType="num">
                                      <p:cBhvr>
                                        <p:cTn id="25" dur="300" fill="hold"/>
                                        <p:tgtEl>
                                          <p:spTgt spid="123"/>
                                        </p:tgtEl>
                                        <p:attrNameLst>
                                          <p:attrName>ppt_y</p:attrName>
                                        </p:attrNameLst>
                                      </p:cBhvr>
                                      <p:tavLst>
                                        <p:tav tm="0">
                                          <p:val>
                                            <p:strVal val="ppt_y"/>
                                          </p:val>
                                        </p:tav>
                                        <p:tav tm="100000">
                                          <p:val>
                                            <p:strVal val="ppt_y"/>
                                          </p:val>
                                        </p:tav>
                                      </p:tavLst>
                                    </p:anim>
                                    <p:set>
                                      <p:cBhvr>
                                        <p:cTn id="26" fill="hold">
                                          <p:stCondLst>
                                            <p:cond delay="299"/>
                                          </p:stCondLst>
                                        </p:cTn>
                                        <p:tgtEl>
                                          <p:spTgt spid="123"/>
                                        </p:tgtEl>
                                        <p:attrNameLst>
                                          <p:attrName>style.visibility</p:attrName>
                                        </p:attrNameLst>
                                      </p:cBhvr>
                                      <p:to>
                                        <p:strVal val="hidden"/>
                                      </p:to>
                                    </p:set>
                                  </p:childTnLst>
                                </p:cTn>
                              </p:par>
                            </p:childTnLst>
                          </p:cTn>
                        </p:par>
                        <p:par>
                          <p:cTn id="27" fill="hold" nodeType="afterGroup">
                            <p:stCondLst>
                              <p:cond delay="300"/>
                            </p:stCondLst>
                            <p:childTnLst>
                              <p:par>
                                <p:cTn id="28" presetID="2" presetClass="entr" presetSubtype="2" fill="hold" grpId="0" nodeType="afterEffect">
                                  <p:stCondLst>
                                    <p:cond delay="0"/>
                                  </p:stCondLst>
                                  <p:iterate>
                                    <p:tmAbs val="0"/>
                                  </p:iterate>
                                  <p:childTnLst>
                                    <p:set>
                                      <p:cBhvr>
                                        <p:cTn id="29" fill="hold"/>
                                        <p:tgtEl>
                                          <p:spTgt spid="129"/>
                                        </p:tgtEl>
                                        <p:attrNameLst>
                                          <p:attrName>style.visibility</p:attrName>
                                        </p:attrNameLst>
                                      </p:cBhvr>
                                      <p:to>
                                        <p:strVal val="visible"/>
                                      </p:to>
                                    </p:set>
                                    <p:anim calcmode="lin" valueType="num">
                                      <p:cBhvr>
                                        <p:cTn id="30" dur="300" fill="hold"/>
                                        <p:tgtEl>
                                          <p:spTgt spid="129"/>
                                        </p:tgtEl>
                                        <p:attrNameLst>
                                          <p:attrName>ppt_x</p:attrName>
                                        </p:attrNameLst>
                                      </p:cBhvr>
                                      <p:tavLst>
                                        <p:tav tm="0">
                                          <p:val>
                                            <p:strVal val="1+#ppt_w/2"/>
                                          </p:val>
                                        </p:tav>
                                        <p:tav tm="100000">
                                          <p:val>
                                            <p:strVal val="#ppt_x"/>
                                          </p:val>
                                        </p:tav>
                                      </p:tavLst>
                                    </p:anim>
                                    <p:anim calcmode="lin" valueType="num">
                                      <p:cBhvr>
                                        <p:cTn id="31" dur="300" fill="hold"/>
                                        <p:tgtEl>
                                          <p:spTgt spid="12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600"/>
                            </p:stCondLst>
                            <p:childTnLst>
                              <p:par>
                                <p:cTn id="33" presetID="2" presetClass="entr" presetSubtype="2" fill="hold" grpId="0" nodeType="afterEffect">
                                  <p:stCondLst>
                                    <p:cond delay="0"/>
                                  </p:stCondLst>
                                  <p:iterate>
                                    <p:tmAbs val="0"/>
                                  </p:iterate>
                                  <p:childTnLst>
                                    <p:set>
                                      <p:cBhvr>
                                        <p:cTn id="34" fill="hold"/>
                                        <p:tgtEl>
                                          <p:spTgt spid="130"/>
                                        </p:tgtEl>
                                        <p:attrNameLst>
                                          <p:attrName>style.visibility</p:attrName>
                                        </p:attrNameLst>
                                      </p:cBhvr>
                                      <p:to>
                                        <p:strVal val="visible"/>
                                      </p:to>
                                    </p:set>
                                    <p:anim calcmode="lin" valueType="num">
                                      <p:cBhvr>
                                        <p:cTn id="35" dur="300" fill="hold"/>
                                        <p:tgtEl>
                                          <p:spTgt spid="130"/>
                                        </p:tgtEl>
                                        <p:attrNameLst>
                                          <p:attrName>ppt_x</p:attrName>
                                        </p:attrNameLst>
                                      </p:cBhvr>
                                      <p:tavLst>
                                        <p:tav tm="0">
                                          <p:val>
                                            <p:strVal val="1+#ppt_w/2"/>
                                          </p:val>
                                        </p:tav>
                                        <p:tav tm="100000">
                                          <p:val>
                                            <p:strVal val="#ppt_x"/>
                                          </p:val>
                                        </p:tav>
                                      </p:tavLst>
                                    </p:anim>
                                    <p:anim calcmode="lin" valueType="num">
                                      <p:cBhvr>
                                        <p:cTn id="36" dur="3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advAuto="0"/>
      <p:bldP spid="121" grpId="1" animBg="1" advAuto="0"/>
      <p:bldP spid="123" grpId="0" animBg="1" advAuto="0"/>
      <p:bldP spid="123" grpId="1" animBg="1" advAuto="0"/>
      <p:bldP spid="129" grpId="0" animBg="1" advAuto="0"/>
      <p:bldP spid="130" grpId="0" animBg="1" advAuto="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 name="Shape 141"/>
          <p:cNvSpPr/>
          <p:nvPr/>
        </p:nvSpPr>
        <p:spPr>
          <a:xfrm>
            <a:off x="3024188" y="2492375"/>
            <a:ext cx="3095625" cy="449263"/>
          </a:xfrm>
          <a:prstGeom prst="rect">
            <a:avLst/>
          </a:prstGeom>
          <a:solidFill>
            <a:srgbClr val="70BF41">
              <a:alpha val="30000"/>
            </a:srgbClr>
          </a:solidFill>
          <a:ln w="25400">
            <a:solidFill>
              <a:srgbClr val="FFFFFF">
                <a:alpha val="30000"/>
              </a:srgbClr>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42" name="Shape 142"/>
          <p:cNvSpPr/>
          <p:nvPr/>
        </p:nvSpPr>
        <p:spPr>
          <a:xfrm>
            <a:off x="3024188" y="2933700"/>
            <a:ext cx="3095625" cy="45085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43" name="Shape 143"/>
          <p:cNvSpPr/>
          <p:nvPr/>
        </p:nvSpPr>
        <p:spPr>
          <a:xfrm>
            <a:off x="3024188" y="3384550"/>
            <a:ext cx="3095625" cy="660400"/>
          </a:xfrm>
          <a:prstGeom prst="rect">
            <a:avLst/>
          </a:prstGeom>
          <a:solidFill>
            <a:srgbClr val="70BF41">
              <a:alpha val="30000"/>
            </a:srgbClr>
          </a:solidFill>
          <a:ln w="25400">
            <a:solidFill>
              <a:srgbClr val="FFFFFF">
                <a:alpha val="30000"/>
              </a:srgbClr>
            </a:solidFill>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44" name="Shape 144"/>
          <p:cNvSpPr/>
          <p:nvPr/>
        </p:nvSpPr>
        <p:spPr>
          <a:xfrm>
            <a:off x="2378075" y="4813300"/>
            <a:ext cx="114141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4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return address</a:t>
            </a:r>
          </a:p>
        </p:txBody>
      </p:sp>
      <p:sp>
        <p:nvSpPr>
          <p:cNvPr id="145" name="Shape 145"/>
          <p:cNvSpPr/>
          <p:nvPr/>
        </p:nvSpPr>
        <p:spPr>
          <a:xfrm>
            <a:off x="5686425" y="4813300"/>
            <a:ext cx="110013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4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accountability</a:t>
            </a:r>
          </a:p>
        </p:txBody>
      </p:sp>
      <p:sp>
        <p:nvSpPr>
          <p:cNvPr id="146" name="Shape 146"/>
          <p:cNvSpPr/>
          <p:nvPr/>
        </p:nvSpPr>
        <p:spPr>
          <a:xfrm>
            <a:off x="2427288" y="5556250"/>
            <a:ext cx="11779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sender identity</a:t>
            </a:r>
          </a:p>
        </p:txBody>
      </p:sp>
      <p:sp>
        <p:nvSpPr>
          <p:cNvPr id="147" name="Shape 147"/>
          <p:cNvSpPr/>
          <p:nvPr/>
        </p:nvSpPr>
        <p:spPr>
          <a:xfrm>
            <a:off x="4367213" y="5556250"/>
            <a:ext cx="1168400"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error reporting</a:t>
            </a:r>
          </a:p>
        </p:txBody>
      </p:sp>
      <p:sp>
        <p:nvSpPr>
          <p:cNvPr id="148" name="Shape 148"/>
          <p:cNvSpPr/>
          <p:nvPr/>
        </p:nvSpPr>
        <p:spPr>
          <a:xfrm>
            <a:off x="6207125" y="5556250"/>
            <a:ext cx="60007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flow ID</a:t>
            </a:r>
          </a:p>
        </p:txBody>
      </p:sp>
      <p:sp>
        <p:nvSpPr>
          <p:cNvPr id="2" name="Slide Number Placeholder 1"/>
          <p:cNvSpPr>
            <a:spLocks noGrp="1"/>
          </p:cNvSpPr>
          <p:nvPr>
            <p:ph type="sldNum" sz="quarter" idx="10"/>
          </p:nvPr>
        </p:nvSpPr>
        <p:spPr/>
        <p:txBody>
          <a:bodyPr/>
          <a:lstStyle/>
          <a:p>
            <a:fld id="{27B13319-ED2B-8742-BAF7-B10EC734E580}" type="slidenum">
              <a:rPr lang="en-US" altLang="en-US" smtClean="0"/>
              <a:pPr/>
              <a:t>119</a:t>
            </a:fld>
            <a:endParaRPr lang="en-US" altLang="en-US"/>
          </a:p>
        </p:txBody>
      </p:sp>
    </p:spTree>
  </p:cSld>
  <p:clrMapOvr>
    <a:masterClrMapping/>
  </p:clrMapOvr>
  <p:transition spd="med" advClick="0" advTm="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1"/>
          <p:cNvSpPr>
            <a:spLocks/>
          </p:cNvSpPr>
          <p:nvPr/>
        </p:nvSpPr>
        <p:spPr bwMode="auto">
          <a:xfrm>
            <a:off x="1204913" y="1465263"/>
            <a:ext cx="6734175" cy="4732337"/>
          </a:xfrm>
          <a:prstGeom prst="roundRect">
            <a:avLst>
              <a:gd name="adj" fmla="val 2829"/>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5538" name="Rectangle 2"/>
          <p:cNvSpPr>
            <a:spLocks noGrp="1" noChangeArrowheads="1"/>
          </p:cNvSpPr>
          <p:nvPr>
            <p:ph type="title"/>
          </p:nvPr>
        </p:nvSpPr>
        <p:spPr/>
        <p:txBody>
          <a:bodyPr/>
          <a:lstStyle/>
          <a:p>
            <a:r>
              <a:rPr lang="en-US" altLang="en-US">
                <a:ea typeface="ＭＳ Ｐゴシック" charset="-128"/>
              </a:rPr>
              <a:t>CCN node model</a:t>
            </a: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054225"/>
            <a:ext cx="591026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65540" name="Group 4"/>
          <p:cNvGrpSpPr>
            <a:grpSpLocks/>
          </p:cNvGrpSpPr>
          <p:nvPr/>
        </p:nvGrpSpPr>
        <p:grpSpPr bwMode="auto">
          <a:xfrm>
            <a:off x="5915025" y="2559050"/>
            <a:ext cx="2943225" cy="446088"/>
            <a:chOff x="0" y="0"/>
            <a:chExt cx="2637" cy="400"/>
          </a:xfrm>
        </p:grpSpPr>
        <p:sp>
          <p:nvSpPr>
            <p:cNvPr id="65548" name="Line 5"/>
            <p:cNvSpPr>
              <a:spLocks noChangeShapeType="1"/>
            </p:cNvSpPr>
            <p:nvPr/>
          </p:nvSpPr>
          <p:spPr bwMode="auto">
            <a:xfrm>
              <a:off x="0" y="200"/>
              <a:ext cx="620" cy="10"/>
            </a:xfrm>
            <a:prstGeom prst="line">
              <a:avLst/>
            </a:prstGeom>
            <a:noFill/>
            <a:ln w="762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9" name="AutoShape 6"/>
            <p:cNvSpPr>
              <a:spLocks/>
            </p:cNvSpPr>
            <p:nvPr/>
          </p:nvSpPr>
          <p:spPr bwMode="auto">
            <a:xfrm>
              <a:off x="620" y="60"/>
              <a:ext cx="2008" cy="280"/>
            </a:xfrm>
            <a:prstGeom prst="roundRect">
              <a:avLst>
                <a:gd name="adj" fmla="val 42856"/>
              </a:avLst>
            </a:prstGeom>
            <a:solidFill>
              <a:schemeClr val="accent1">
                <a:alpha val="65881"/>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5550" name="Rectangle 7"/>
            <p:cNvSpPr>
              <a:spLocks/>
            </p:cNvSpPr>
            <p:nvPr/>
          </p:nvSpPr>
          <p:spPr bwMode="auto">
            <a:xfrm>
              <a:off x="613" y="0"/>
              <a:ext cx="202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solidFill>
                    <a:srgbClr val="FF0000"/>
                  </a:solidFill>
                </a:rPr>
                <a:t>get /parc.com/videos/WidgetA.mpg/v3/s2</a:t>
              </a:r>
            </a:p>
          </p:txBody>
        </p:sp>
      </p:grpSp>
      <p:sp>
        <p:nvSpPr>
          <p:cNvPr id="65541" name="Freeform 8"/>
          <p:cNvSpPr>
            <a:spLocks/>
          </p:cNvSpPr>
          <p:nvPr/>
        </p:nvSpPr>
        <p:spPr bwMode="auto">
          <a:xfrm>
            <a:off x="5189538" y="2786063"/>
            <a:ext cx="685800" cy="1357312"/>
          </a:xfrm>
          <a:custGeom>
            <a:avLst/>
            <a:gdLst>
              <a:gd name="T0" fmla="*/ 866548592 w 19293"/>
              <a:gd name="T1" fmla="*/ 1121693 h 20744"/>
              <a:gd name="T2" fmla="*/ 0 w 19293"/>
              <a:gd name="T3" fmla="*/ 2147483647 h 20744"/>
              <a:gd name="T4" fmla="*/ 0 60000 65536"/>
              <a:gd name="T5" fmla="*/ 0 60000 65536"/>
              <a:gd name="T6" fmla="*/ 0 w 19293"/>
              <a:gd name="T7" fmla="*/ 0 h 20744"/>
              <a:gd name="T8" fmla="*/ 19293 w 19293"/>
              <a:gd name="T9" fmla="*/ 20744 h 20744"/>
            </a:gdLst>
            <a:ahLst/>
            <a:cxnLst>
              <a:cxn ang="T4">
                <a:pos x="T0" y="T1"/>
              </a:cxn>
              <a:cxn ang="T5">
                <a:pos x="T2" y="T3"/>
              </a:cxn>
            </a:cxnLst>
            <a:rect l="T6" t="T7" r="T8" b="T9"/>
            <a:pathLst>
              <a:path w="19293" h="20744">
                <a:moveTo>
                  <a:pt x="19293" y="4"/>
                </a:moveTo>
                <a:cubicBezTo>
                  <a:pt x="3475" y="-363"/>
                  <a:pt x="21600" y="21237"/>
                  <a:pt x="0" y="20735"/>
                </a:cubicBezTo>
              </a:path>
            </a:pathLst>
          </a:custGeom>
          <a:noFill/>
          <a:ln w="63500">
            <a:solidFill>
              <a:srgbClr val="FF0000">
                <a:alpha val="50195"/>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2" name="Freeform 9"/>
          <p:cNvSpPr>
            <a:spLocks/>
          </p:cNvSpPr>
          <p:nvPr/>
        </p:nvSpPr>
        <p:spPr bwMode="auto">
          <a:xfrm>
            <a:off x="3551238" y="4133850"/>
            <a:ext cx="1200150" cy="985838"/>
          </a:xfrm>
          <a:custGeom>
            <a:avLst/>
            <a:gdLst>
              <a:gd name="T0" fmla="*/ 2147483647 w 11435"/>
              <a:gd name="T1" fmla="*/ 0 h 17785"/>
              <a:gd name="T2" fmla="*/ 0 w 11435"/>
              <a:gd name="T3" fmla="*/ 2147483647 h 17785"/>
              <a:gd name="T4" fmla="*/ 0 60000 65536"/>
              <a:gd name="T5" fmla="*/ 0 60000 65536"/>
              <a:gd name="T6" fmla="*/ 0 w 11435"/>
              <a:gd name="T7" fmla="*/ 0 h 17785"/>
              <a:gd name="T8" fmla="*/ 11435 w 11435"/>
              <a:gd name="T9" fmla="*/ 17785 h 17785"/>
            </a:gdLst>
            <a:ahLst/>
            <a:cxnLst>
              <a:cxn ang="T4">
                <a:pos x="T0" y="T1"/>
              </a:cxn>
              <a:cxn ang="T5">
                <a:pos x="T2" y="T3"/>
              </a:cxn>
            </a:cxnLst>
            <a:rect l="T6" t="T7" r="T8" b="T9"/>
            <a:pathLst>
              <a:path w="11435" h="17785">
                <a:moveTo>
                  <a:pt x="11435" y="0"/>
                </a:moveTo>
                <a:cubicBezTo>
                  <a:pt x="915" y="-14"/>
                  <a:pt x="21600" y="21586"/>
                  <a:pt x="0" y="17197"/>
                </a:cubicBezTo>
              </a:path>
            </a:pathLst>
          </a:custGeom>
          <a:noFill/>
          <a:ln w="63500">
            <a:solidFill>
              <a:srgbClr val="FF0000">
                <a:alpha val="50980"/>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3" name="Freeform 10"/>
          <p:cNvSpPr>
            <a:spLocks/>
          </p:cNvSpPr>
          <p:nvPr/>
        </p:nvSpPr>
        <p:spPr bwMode="auto">
          <a:xfrm>
            <a:off x="3048000" y="3979863"/>
            <a:ext cx="3101975" cy="1368425"/>
          </a:xfrm>
          <a:custGeom>
            <a:avLst/>
            <a:gdLst>
              <a:gd name="T0" fmla="*/ 2147483647 w 17302"/>
              <a:gd name="T1" fmla="*/ 2147483647 h 21485"/>
              <a:gd name="T2" fmla="*/ 2147483647 w 17302"/>
              <a:gd name="T3" fmla="*/ 2147483647 h 21485"/>
              <a:gd name="T4" fmla="*/ 2147483647 w 17302"/>
              <a:gd name="T5" fmla="*/ 0 h 21485"/>
              <a:gd name="T6" fmla="*/ 0 60000 65536"/>
              <a:gd name="T7" fmla="*/ 0 60000 65536"/>
              <a:gd name="T8" fmla="*/ 0 60000 65536"/>
              <a:gd name="T9" fmla="*/ 0 w 17302"/>
              <a:gd name="T10" fmla="*/ 0 h 21485"/>
              <a:gd name="T11" fmla="*/ 17302 w 17302"/>
              <a:gd name="T12" fmla="*/ 21485 h 21485"/>
            </a:gdLst>
            <a:ahLst/>
            <a:cxnLst>
              <a:cxn ang="T6">
                <a:pos x="T0" y="T1"/>
              </a:cxn>
              <a:cxn ang="T7">
                <a:pos x="T2" y="T3"/>
              </a:cxn>
              <a:cxn ang="T8">
                <a:pos x="T4" y="T5"/>
              </a:cxn>
            </a:cxnLst>
            <a:rect l="T9" t="T10" r="T11" b="T12"/>
            <a:pathLst>
              <a:path w="17302" h="21485">
                <a:moveTo>
                  <a:pt x="2486" y="17469"/>
                </a:moveTo>
                <a:cubicBezTo>
                  <a:pt x="-1513" y="17569"/>
                  <a:pt x="-85" y="21500"/>
                  <a:pt x="2557" y="21485"/>
                </a:cubicBezTo>
                <a:cubicBezTo>
                  <a:pt x="20087" y="21384"/>
                  <a:pt x="7734" y="-100"/>
                  <a:pt x="17302" y="0"/>
                </a:cubicBezTo>
              </a:path>
            </a:pathLst>
          </a:custGeom>
          <a:noFill/>
          <a:ln w="63500">
            <a:solidFill>
              <a:srgbClr val="FF0000">
                <a:alpha val="52156"/>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4" name="Rectangle 11"/>
          <p:cNvSpPr>
            <a:spLocks/>
          </p:cNvSpPr>
          <p:nvPr/>
        </p:nvSpPr>
        <p:spPr bwMode="auto">
          <a:xfrm>
            <a:off x="1957388" y="4076700"/>
            <a:ext cx="2035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800">
                <a:solidFill>
                  <a:srgbClr val="FF0000"/>
                </a:solidFill>
                <a:latin typeface="Helvetica" charset="0"/>
                <a:sym typeface="Helvetica" charset="0"/>
              </a:rPr>
              <a:t>/parc.com/videos/WidgetA.mpg/v3/s2          0</a:t>
            </a:r>
          </a:p>
        </p:txBody>
      </p:sp>
      <p:sp>
        <p:nvSpPr>
          <p:cNvPr id="65545" name="Freeform 12"/>
          <p:cNvSpPr>
            <a:spLocks/>
          </p:cNvSpPr>
          <p:nvPr/>
        </p:nvSpPr>
        <p:spPr bwMode="auto">
          <a:xfrm>
            <a:off x="2844800" y="4235450"/>
            <a:ext cx="642938" cy="857250"/>
          </a:xfrm>
          <a:custGeom>
            <a:avLst/>
            <a:gdLst>
              <a:gd name="T0" fmla="*/ 982981116 w 16443"/>
              <a:gd name="T1" fmla="*/ 1350252451 h 21600"/>
              <a:gd name="T2" fmla="*/ 43879121 w 16443"/>
              <a:gd name="T3" fmla="*/ 0 h 21600"/>
              <a:gd name="T4" fmla="*/ 0 60000 65536"/>
              <a:gd name="T5" fmla="*/ 0 60000 65536"/>
              <a:gd name="T6" fmla="*/ 0 w 16443"/>
              <a:gd name="T7" fmla="*/ 0 h 21600"/>
              <a:gd name="T8" fmla="*/ 16443 w 16443"/>
              <a:gd name="T9" fmla="*/ 21600 h 21600"/>
            </a:gdLst>
            <a:ahLst/>
            <a:cxnLst>
              <a:cxn ang="T4">
                <a:pos x="T0" y="T1"/>
              </a:cxn>
              <a:cxn ang="T5">
                <a:pos x="T2" y="T3"/>
              </a:cxn>
            </a:cxnLst>
            <a:rect l="T6" t="T7" r="T8" b="T9"/>
            <a:pathLst>
              <a:path w="16443" h="21600">
                <a:moveTo>
                  <a:pt x="16443" y="21600"/>
                </a:moveTo>
                <a:cubicBezTo>
                  <a:pt x="-5157" y="21278"/>
                  <a:pt x="734" y="0"/>
                  <a:pt x="734" y="0"/>
                </a:cubicBezTo>
              </a:path>
            </a:pathLst>
          </a:custGeom>
          <a:noFill/>
          <a:ln w="63500">
            <a:solidFill>
              <a:srgbClr val="FF0000">
                <a:alpha val="50195"/>
              </a:srgbClr>
            </a:solidFill>
            <a:prstDash val="sysDot"/>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6" name="Freeform 13"/>
          <p:cNvSpPr>
            <a:spLocks/>
          </p:cNvSpPr>
          <p:nvPr/>
        </p:nvSpPr>
        <p:spPr bwMode="auto">
          <a:xfrm>
            <a:off x="4191000" y="3971925"/>
            <a:ext cx="684213" cy="161925"/>
          </a:xfrm>
          <a:custGeom>
            <a:avLst/>
            <a:gdLst>
              <a:gd name="T0" fmla="*/ 1753386275 w 13516"/>
              <a:gd name="T1" fmla="*/ 48415 h 18221"/>
              <a:gd name="T2" fmla="*/ 0 w 13516"/>
              <a:gd name="T3" fmla="*/ 12681151 h 18221"/>
              <a:gd name="T4" fmla="*/ 0 60000 65536"/>
              <a:gd name="T5" fmla="*/ 0 60000 65536"/>
              <a:gd name="T6" fmla="*/ 0 w 13516"/>
              <a:gd name="T7" fmla="*/ 0 h 18221"/>
              <a:gd name="T8" fmla="*/ 13516 w 13516"/>
              <a:gd name="T9" fmla="*/ 18221 h 18221"/>
            </a:gdLst>
            <a:ahLst/>
            <a:cxnLst>
              <a:cxn ang="T4">
                <a:pos x="T0" y="T1"/>
              </a:cxn>
              <a:cxn ang="T5">
                <a:pos x="T2" y="T3"/>
              </a:cxn>
            </a:cxnLst>
            <a:rect l="T6" t="T7" r="T8" b="T9"/>
            <a:pathLst>
              <a:path w="13516" h="18221">
                <a:moveTo>
                  <a:pt x="13516" y="69"/>
                </a:moveTo>
                <a:cubicBezTo>
                  <a:pt x="2021" y="-1371"/>
                  <a:pt x="21600" y="20229"/>
                  <a:pt x="0" y="18069"/>
                </a:cubicBezTo>
              </a:path>
            </a:pathLst>
          </a:custGeom>
          <a:noFill/>
          <a:ln w="12700">
            <a:solidFill>
              <a:srgbClr val="FF0000"/>
            </a:solidFill>
            <a:miter lim="800000"/>
            <a:headEnd type="oval"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7" name="Rectangle 14"/>
          <p:cNvSpPr>
            <a:spLocks/>
          </p:cNvSpPr>
          <p:nvPr/>
        </p:nvSpPr>
        <p:spPr bwMode="auto">
          <a:xfrm>
            <a:off x="5057775" y="3894138"/>
            <a:ext cx="79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800">
                <a:solidFill>
                  <a:srgbClr val="FF0000"/>
                </a:solidFill>
                <a:latin typeface="Myriad Pro" charset="0"/>
                <a:sym typeface="Myriad Pro" charset="0"/>
              </a:rPr>
              <a:t>P</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12</a:t>
            </a:fld>
            <a:endParaRPr lang="en-US" altLang="en-US"/>
          </a:p>
        </p:txBody>
      </p:sp>
    </p:spTree>
    <p:extLst>
      <p:ext uri="{BB962C8B-B14F-4D97-AF65-F5344CB8AC3E}">
        <p14:creationId xmlns:p14="http://schemas.microsoft.com/office/powerpoint/2010/main" val="770531799"/>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Shape 150"/>
          <p:cNvSpPr/>
          <p:nvPr/>
        </p:nvSpPr>
        <p:spPr>
          <a:xfrm>
            <a:off x="3024188" y="2492375"/>
            <a:ext cx="3094037" cy="449263"/>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51" name="Shape 151"/>
          <p:cNvSpPr/>
          <p:nvPr/>
        </p:nvSpPr>
        <p:spPr>
          <a:xfrm>
            <a:off x="3024188" y="3813175"/>
            <a:ext cx="3094037" cy="66040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52" name="Shape 152"/>
          <p:cNvSpPr/>
          <p:nvPr/>
        </p:nvSpPr>
        <p:spPr>
          <a:xfrm>
            <a:off x="3024188" y="3371850"/>
            <a:ext cx="3094037" cy="447675"/>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53" name="Shape 153"/>
          <p:cNvSpPr/>
          <p:nvPr/>
        </p:nvSpPr>
        <p:spPr>
          <a:xfrm>
            <a:off x="3024188" y="2936875"/>
            <a:ext cx="3094037" cy="446088"/>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54" name="Shape 154"/>
          <p:cNvSpPr/>
          <p:nvPr/>
        </p:nvSpPr>
        <p:spPr>
          <a:xfrm>
            <a:off x="3024188" y="3378200"/>
            <a:ext cx="3094037" cy="446088"/>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55" name="Shape 155"/>
          <p:cNvSpPr/>
          <p:nvPr/>
        </p:nvSpPr>
        <p:spPr>
          <a:xfrm>
            <a:off x="3024188" y="2941638"/>
            <a:ext cx="3094037" cy="446087"/>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sp>
        <p:nvSpPr>
          <p:cNvPr id="2" name="Slide Number Placeholder 1"/>
          <p:cNvSpPr>
            <a:spLocks noGrp="1"/>
          </p:cNvSpPr>
          <p:nvPr>
            <p:ph type="sldNum" sz="quarter" idx="10"/>
          </p:nvPr>
        </p:nvSpPr>
        <p:spPr/>
        <p:txBody>
          <a:bodyPr/>
          <a:lstStyle/>
          <a:p>
            <a:fld id="{27B13319-ED2B-8742-BAF7-B10EC734E580}" type="slidenum">
              <a:rPr lang="en-US" altLang="en-US" smtClean="0"/>
              <a:pPr/>
              <a:t>120</a:t>
            </a:fld>
            <a:endParaRPr lang="en-US" altLang="en-US"/>
          </a:p>
        </p:txBody>
      </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8" fill="hold" grpId="0" nodeType="clickEffect">
                                  <p:stCondLst>
                                    <p:cond delay="0"/>
                                  </p:stCondLst>
                                  <p:iterate>
                                    <p:tmAbs val="0"/>
                                  </p:iterate>
                                  <p:childTnLst>
                                    <p:set>
                                      <p:cBhvr>
                                        <p:cTn id="6" fill="hold"/>
                                        <p:tgtEl>
                                          <p:spTgt spid="155"/>
                                        </p:tgtEl>
                                        <p:attrNameLst>
                                          <p:attrName>style.visibility</p:attrName>
                                        </p:attrNameLst>
                                      </p:cBhvr>
                                      <p:to>
                                        <p:strVal val="visible"/>
                                      </p:to>
                                    </p:set>
                                    <p:animEffect transition="in" filter="(null)(right)">
                                      <p:cBhvr>
                                        <p:cTn id="7" dur="500"/>
                                        <p:tgtEl>
                                          <p:spTgt spid="155"/>
                                        </p:tgtEl>
                                      </p:cBhvr>
                                    </p:animEffect>
                                  </p:childTnLst>
                                </p:cTn>
                              </p:par>
                            </p:childTnLst>
                          </p:cTn>
                        </p:par>
                        <p:par>
                          <p:cTn id="8" fill="hold" nodeType="afterGroup">
                            <p:stCondLst>
                              <p:cond delay="500"/>
                            </p:stCondLst>
                            <p:childTnLst>
                              <p:par>
                                <p:cTn id="9" presetID="1" presetClass="exit" presetSubtype="2" fill="hold" grpId="0" nodeType="afterEffect">
                                  <p:stCondLst>
                                    <p:cond delay="0"/>
                                  </p:stCondLst>
                                  <p:iterate>
                                    <p:tmAbs val="0"/>
                                  </p:iterate>
                                  <p:childTnLst>
                                    <p:animEffect transition="out" filter="(null)(left)">
                                      <p:cBhvr>
                                        <p:cTn id="10" dur="500" fill="hold"/>
                                        <p:tgtEl>
                                          <p:spTgt spid="153"/>
                                        </p:tgtEl>
                                      </p:cBhvr>
                                    </p:animEffect>
                                    <p:set>
                                      <p:cBhvr>
                                        <p:cTn id="11" fill="hold">
                                          <p:stCondLst>
                                            <p:cond delay="499"/>
                                          </p:stCondLst>
                                        </p:cTn>
                                        <p:tgtEl>
                                          <p:spTgt spid="15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8" fill="hold" grpId="0" nodeType="clickEffect">
                                  <p:stCondLst>
                                    <p:cond delay="0"/>
                                  </p:stCondLst>
                                  <p:iterate>
                                    <p:tmAbs val="0"/>
                                  </p:iterate>
                                  <p:childTnLst>
                                    <p:set>
                                      <p:cBhvr>
                                        <p:cTn id="15" fill="hold"/>
                                        <p:tgtEl>
                                          <p:spTgt spid="154"/>
                                        </p:tgtEl>
                                        <p:attrNameLst>
                                          <p:attrName>style.visibility</p:attrName>
                                        </p:attrNameLst>
                                      </p:cBhvr>
                                      <p:to>
                                        <p:strVal val="visible"/>
                                      </p:to>
                                    </p:set>
                                    <p:animEffect transition="in" filter="(null)(right)">
                                      <p:cBhvr>
                                        <p:cTn id="16" dur="500"/>
                                        <p:tgtEl>
                                          <p:spTgt spid="154"/>
                                        </p:tgtEl>
                                      </p:cBhvr>
                                    </p:animEffect>
                                  </p:childTnLst>
                                </p:cTn>
                              </p:par>
                            </p:childTnLst>
                          </p:cTn>
                        </p:par>
                        <p:par>
                          <p:cTn id="17" fill="hold" nodeType="afterGroup">
                            <p:stCondLst>
                              <p:cond delay="500"/>
                            </p:stCondLst>
                            <p:childTnLst>
                              <p:par>
                                <p:cTn id="18" presetID="1" presetClass="exit" presetSubtype="2" fill="hold" grpId="0" nodeType="afterEffect">
                                  <p:stCondLst>
                                    <p:cond delay="0"/>
                                  </p:stCondLst>
                                  <p:iterate>
                                    <p:tmAbs val="0"/>
                                  </p:iterate>
                                  <p:childTnLst>
                                    <p:animEffect transition="out" filter="(null)(left)">
                                      <p:cBhvr>
                                        <p:cTn id="19" dur="500" fill="hold"/>
                                        <p:tgtEl>
                                          <p:spTgt spid="152"/>
                                        </p:tgtEl>
                                      </p:cBhvr>
                                    </p:animEffect>
                                    <p:set>
                                      <p:cBhvr>
                                        <p:cTn id="20" fill="hold">
                                          <p:stCondLst>
                                            <p:cond delay="499"/>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advAuto="0"/>
      <p:bldP spid="153" grpId="0" animBg="1" advAuto="0"/>
      <p:bldP spid="154" grpId="0" animBg="1" advAuto="0"/>
      <p:bldP spid="155" grpId="0" animBg="1" advAuto="0"/>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0225" name="Group 199"/>
          <p:cNvGrpSpPr>
            <a:grpSpLocks/>
          </p:cNvGrpSpPr>
          <p:nvPr/>
        </p:nvGrpSpPr>
        <p:grpSpPr bwMode="auto">
          <a:xfrm>
            <a:off x="379413" y="2174875"/>
            <a:ext cx="1984375" cy="1271588"/>
            <a:chOff x="518" y="0"/>
            <a:chExt cx="2820744" cy="1806637"/>
          </a:xfrm>
        </p:grpSpPr>
        <p:sp>
          <p:nvSpPr>
            <p:cNvPr id="195" name="Shape 195"/>
            <p:cNvSpPr/>
            <p:nvPr/>
          </p:nvSpPr>
          <p:spPr>
            <a:xfrm>
              <a:off x="518" y="0"/>
              <a:ext cx="2820744" cy="41049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96" name="Shape 196"/>
            <p:cNvSpPr/>
            <p:nvPr/>
          </p:nvSpPr>
          <p:spPr>
            <a:xfrm>
              <a:off x="518" y="1204424"/>
              <a:ext cx="2820744" cy="602213"/>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97" name="Shape 197"/>
            <p:cNvSpPr/>
            <p:nvPr/>
          </p:nvSpPr>
          <p:spPr>
            <a:xfrm>
              <a:off x="518" y="802949"/>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98" name="Shape 198"/>
            <p:cNvSpPr/>
            <p:nvPr/>
          </p:nvSpPr>
          <p:spPr>
            <a:xfrm>
              <a:off x="518" y="405986"/>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200" name="Shape 200"/>
          <p:cNvSpPr/>
          <p:nvPr/>
        </p:nvSpPr>
        <p:spPr>
          <a:xfrm>
            <a:off x="47625" y="3694113"/>
            <a:ext cx="2649538" cy="6350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and Return Addresses</a:t>
            </a:r>
          </a:p>
        </p:txBody>
      </p:sp>
      <p:grpSp>
        <p:nvGrpSpPr>
          <p:cNvPr id="180227" name="Group 213"/>
          <p:cNvGrpSpPr>
            <a:grpSpLocks/>
          </p:cNvGrpSpPr>
          <p:nvPr/>
        </p:nvGrpSpPr>
        <p:grpSpPr bwMode="auto">
          <a:xfrm>
            <a:off x="2824163" y="2174875"/>
            <a:ext cx="3127375" cy="2025650"/>
            <a:chOff x="476468" y="233331"/>
            <a:chExt cx="4447065" cy="2881229"/>
          </a:xfrm>
        </p:grpSpPr>
        <p:grpSp>
          <p:nvGrpSpPr>
            <p:cNvPr id="180245" name="Group 210"/>
            <p:cNvGrpSpPr>
              <a:grpSpLocks/>
            </p:cNvGrpSpPr>
            <p:nvPr/>
          </p:nvGrpSpPr>
          <p:grpSpPr bwMode="auto">
            <a:xfrm>
              <a:off x="590882" y="233331"/>
              <a:ext cx="4137553" cy="1806638"/>
              <a:chOff x="-605824" y="0"/>
              <a:chExt cx="4137551" cy="1806637"/>
            </a:xfrm>
          </p:grpSpPr>
          <p:pic>
            <p:nvPicPr>
              <p:cNvPr id="180248"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0249"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025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025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5" name="Shape 205"/>
              <p:cNvSpPr/>
              <p:nvPr/>
            </p:nvSpPr>
            <p:spPr>
              <a:xfrm>
                <a:off x="595821" y="1526418"/>
                <a:ext cx="93004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DCDEE0"/>
                  </a:solidFill>
                  <a:latin typeface="Avenir Book"/>
                  <a:ea typeface="Avenir Book"/>
                  <a:cs typeface="Avenir Book"/>
                  <a:sym typeface="Avenir Book"/>
                </a:endParaRPr>
              </a:p>
            </p:txBody>
          </p:sp>
          <p:sp>
            <p:nvSpPr>
              <p:cNvPr id="231" name="Shape 231"/>
              <p:cNvSpPr/>
              <p:nvPr/>
            </p:nvSpPr>
            <p:spPr>
              <a:xfrm>
                <a:off x="126284" y="18064"/>
                <a:ext cx="1133211" cy="8851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DCDEE0"/>
                  </a:solidFill>
                  <a:latin typeface="Avenir Book"/>
                  <a:ea typeface="Avenir Book"/>
                  <a:cs typeface="Avenir Book"/>
                  <a:sym typeface="Avenir Book"/>
                </a:endParaRPr>
              </a:p>
            </p:txBody>
          </p:sp>
          <p:sp>
            <p:nvSpPr>
              <p:cNvPr id="207" name="Shape 207"/>
              <p:cNvSpPr/>
              <p:nvPr/>
            </p:nvSpPr>
            <p:spPr>
              <a:xfrm flipV="1">
                <a:off x="1814813" y="609664"/>
                <a:ext cx="0" cy="704501"/>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DCDEE0"/>
                  </a:solidFill>
                  <a:latin typeface="Avenir Book"/>
                  <a:ea typeface="Avenir Book"/>
                  <a:cs typeface="Avenir Book"/>
                  <a:sym typeface="Avenir Book"/>
                </a:endParaRPr>
              </a:p>
            </p:txBody>
          </p:sp>
          <p:sp>
            <p:nvSpPr>
              <p:cNvPr id="232" name="Shape 232"/>
              <p:cNvSpPr/>
              <p:nvPr/>
            </p:nvSpPr>
            <p:spPr>
              <a:xfrm>
                <a:off x="-605112" y="60967"/>
                <a:ext cx="1365723" cy="8399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DCDEE0"/>
                  </a:solidFill>
                  <a:latin typeface="Avenir Book"/>
                  <a:ea typeface="Avenir Book"/>
                  <a:cs typeface="Avenir Book"/>
                  <a:sym typeface="Avenir Book"/>
                </a:endParaRPr>
              </a:p>
            </p:txBody>
          </p:sp>
          <p:sp>
            <p:nvSpPr>
              <p:cNvPr id="209" name="Shape 209"/>
              <p:cNvSpPr/>
              <p:nvPr/>
            </p:nvSpPr>
            <p:spPr>
              <a:xfrm flipV="1">
                <a:off x="2096988" y="1526418"/>
                <a:ext cx="103388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DCDEE0"/>
                  </a:solidFill>
                  <a:latin typeface="Avenir Book"/>
                  <a:ea typeface="Avenir Book"/>
                  <a:cs typeface="Avenir Book"/>
                  <a:sym typeface="Avenir Book"/>
                </a:endParaRPr>
              </a:p>
            </p:txBody>
          </p:sp>
        </p:grpSp>
        <p:sp>
          <p:nvSpPr>
            <p:cNvPr id="211" name="Shape 211"/>
            <p:cNvSpPr/>
            <p:nvPr/>
          </p:nvSpPr>
          <p:spPr>
            <a:xfrm>
              <a:off x="476468" y="940091"/>
              <a:ext cx="218966" cy="3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800" b="0" kern="0">
                  <a:solidFill>
                    <a:srgbClr val="DCDEE0"/>
                  </a:solidFill>
                  <a:latin typeface="Avenir Book"/>
                  <a:ea typeface="Avenir Book"/>
                  <a:cs typeface="Avenir Book"/>
                  <a:sym typeface="Avenir Book"/>
                </a:rPr>
                <a:t>+</a:t>
              </a:r>
            </a:p>
          </p:txBody>
        </p:sp>
        <p:sp>
          <p:nvSpPr>
            <p:cNvPr id="212" name="Shape 212"/>
            <p:cNvSpPr/>
            <p:nvPr/>
          </p:nvSpPr>
          <p:spPr>
            <a:xfrm>
              <a:off x="1002440" y="2574895"/>
              <a:ext cx="3921093" cy="5396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Delegated Accountability</a:t>
              </a:r>
            </a:p>
          </p:txBody>
        </p:sp>
      </p:grpSp>
      <p:grpSp>
        <p:nvGrpSpPr>
          <p:cNvPr id="180228" name="Group 222"/>
          <p:cNvGrpSpPr>
            <a:grpSpLocks/>
          </p:cNvGrpSpPr>
          <p:nvPr/>
        </p:nvGrpSpPr>
        <p:grpSpPr bwMode="auto">
          <a:xfrm>
            <a:off x="6303963" y="2498725"/>
            <a:ext cx="2441575" cy="1841500"/>
            <a:chOff x="506833" y="692008"/>
            <a:chExt cx="3473757" cy="2619527"/>
          </a:xfrm>
        </p:grpSpPr>
        <p:sp>
          <p:nvSpPr>
            <p:cNvPr id="217" name="Shape 217"/>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218" name="Shape 218"/>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180242" name="Group 221"/>
            <p:cNvGrpSpPr>
              <a:grpSpLocks/>
            </p:cNvGrpSpPr>
            <p:nvPr/>
          </p:nvGrpSpPr>
          <p:grpSpPr bwMode="auto">
            <a:xfrm>
              <a:off x="1428926" y="692008"/>
              <a:ext cx="2551664" cy="825784"/>
              <a:chOff x="-63500" y="-63500"/>
              <a:chExt cx="2551663" cy="825783"/>
            </a:xfrm>
          </p:grpSpPr>
          <p:sp>
            <p:nvSpPr>
              <p:cNvPr id="219" name="Shape 219"/>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180244"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223" name="Shape 223"/>
          <p:cNvSpPr/>
          <p:nvPr/>
        </p:nvSpPr>
        <p:spPr>
          <a:xfrm>
            <a:off x="7651750" y="4383088"/>
            <a:ext cx="446088"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24" name="Shape 224"/>
          <p:cNvSpPr/>
          <p:nvPr/>
        </p:nvSpPr>
        <p:spPr>
          <a:xfrm>
            <a:off x="6288088" y="5656263"/>
            <a:ext cx="446087" cy="4460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25" name="Shape 225"/>
          <p:cNvSpPr/>
          <p:nvPr/>
        </p:nvSpPr>
        <p:spPr>
          <a:xfrm>
            <a:off x="1427163" y="4408488"/>
            <a:ext cx="2914650" cy="619125"/>
          </a:xfrm>
          <a:custGeom>
            <a:avLst/>
            <a:gdLst/>
            <a:ahLst/>
            <a:cxnLst>
              <a:cxn ang="0">
                <a:pos x="wd2" y="hd2"/>
              </a:cxn>
              <a:cxn ang="5400000">
                <a:pos x="wd2" y="hd2"/>
              </a:cxn>
              <a:cxn ang="10800000">
                <a:pos x="wd2" y="hd2"/>
              </a:cxn>
              <a:cxn ang="16200000">
                <a:pos x="wd2" y="hd2"/>
              </a:cxn>
            </a:cxnLst>
            <a:rect l="0" t="0" r="r" b="b"/>
            <a:pathLst>
              <a:path w="21600" h="17068" extrusionOk="0">
                <a:moveTo>
                  <a:pt x="0" y="8596"/>
                </a:moveTo>
                <a:cubicBezTo>
                  <a:pt x="1599" y="16217"/>
                  <a:pt x="4389" y="19082"/>
                  <a:pt x="6850" y="15601"/>
                </a:cubicBezTo>
                <a:cubicBezTo>
                  <a:pt x="9901" y="11287"/>
                  <a:pt x="12033" y="-2518"/>
                  <a:pt x="15378" y="401"/>
                </a:cubicBezTo>
                <a:cubicBezTo>
                  <a:pt x="16296" y="1203"/>
                  <a:pt x="17073" y="3367"/>
                  <a:pt x="17957" y="4423"/>
                </a:cubicBezTo>
                <a:cubicBezTo>
                  <a:pt x="19184" y="5888"/>
                  <a:pt x="20523" y="5208"/>
                  <a:pt x="21600" y="2565"/>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26" name="Shape 226"/>
          <p:cNvSpPr/>
          <p:nvPr/>
        </p:nvSpPr>
        <p:spPr>
          <a:xfrm>
            <a:off x="5219700" y="6134100"/>
            <a:ext cx="2581275"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Real-World Deployment</a:t>
            </a:r>
          </a:p>
        </p:txBody>
      </p:sp>
      <p:sp>
        <p:nvSpPr>
          <p:cNvPr id="227" name="Shape 227"/>
          <p:cNvSpPr/>
          <p:nvPr/>
        </p:nvSpPr>
        <p:spPr>
          <a:xfrm>
            <a:off x="4760913" y="4318000"/>
            <a:ext cx="2874962" cy="577850"/>
          </a:xfrm>
          <a:custGeom>
            <a:avLst/>
            <a:gdLst/>
            <a:ahLst/>
            <a:cxnLst>
              <a:cxn ang="0">
                <a:pos x="wd2" y="hd2"/>
              </a:cxn>
              <a:cxn ang="5400000">
                <a:pos x="wd2" y="hd2"/>
              </a:cxn>
              <a:cxn ang="10800000">
                <a:pos x="wd2" y="hd2"/>
              </a:cxn>
              <a:cxn ang="16200000">
                <a:pos x="wd2" y="hd2"/>
              </a:cxn>
            </a:cxnLst>
            <a:rect l="0" t="0" r="r" b="b"/>
            <a:pathLst>
              <a:path w="21600" h="19453" extrusionOk="0">
                <a:moveTo>
                  <a:pt x="0" y="464"/>
                </a:moveTo>
                <a:cubicBezTo>
                  <a:pt x="1714" y="-884"/>
                  <a:pt x="3478" y="729"/>
                  <a:pt x="4937" y="4976"/>
                </a:cubicBezTo>
                <a:cubicBezTo>
                  <a:pt x="6591" y="9793"/>
                  <a:pt x="7834" y="17900"/>
                  <a:pt x="9808" y="19255"/>
                </a:cubicBezTo>
                <a:cubicBezTo>
                  <a:pt x="11936" y="20716"/>
                  <a:pt x="13724" y="13723"/>
                  <a:pt x="15681" y="9975"/>
                </a:cubicBezTo>
                <a:cubicBezTo>
                  <a:pt x="17553" y="6390"/>
                  <a:pt x="19645" y="5827"/>
                  <a:pt x="21600" y="8383"/>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28" name="Shape 228"/>
          <p:cNvSpPr/>
          <p:nvPr/>
        </p:nvSpPr>
        <p:spPr>
          <a:xfrm>
            <a:off x="6626225" y="4638675"/>
            <a:ext cx="1790700" cy="1009650"/>
          </a:xfrm>
          <a:custGeom>
            <a:avLst/>
            <a:gdLst/>
            <a:ahLst/>
            <a:cxnLst>
              <a:cxn ang="0">
                <a:pos x="wd2" y="hd2"/>
              </a:cxn>
              <a:cxn ang="5400000">
                <a:pos x="wd2" y="hd2"/>
              </a:cxn>
              <a:cxn ang="10800000">
                <a:pos x="wd2" y="hd2"/>
              </a:cxn>
              <a:cxn ang="16200000">
                <a:pos x="wd2" y="hd2"/>
              </a:cxn>
            </a:cxnLst>
            <a:rect l="0" t="0" r="r" b="b"/>
            <a:pathLst>
              <a:path w="20461" h="21600" extrusionOk="0">
                <a:moveTo>
                  <a:pt x="16871" y="0"/>
                </a:moveTo>
                <a:cubicBezTo>
                  <a:pt x="20152" y="926"/>
                  <a:pt x="21600" y="8247"/>
                  <a:pt x="19431" y="12941"/>
                </a:cubicBezTo>
                <a:cubicBezTo>
                  <a:pt x="16822" y="18587"/>
                  <a:pt x="12478" y="13993"/>
                  <a:pt x="8588" y="13384"/>
                </a:cubicBezTo>
                <a:cubicBezTo>
                  <a:pt x="5122" y="12841"/>
                  <a:pt x="1792" y="16027"/>
                  <a:pt x="0" y="21600"/>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29" name="Shape 229"/>
          <p:cNvSpPr/>
          <p:nvPr/>
        </p:nvSpPr>
        <p:spPr>
          <a:xfrm>
            <a:off x="4348163" y="4205288"/>
            <a:ext cx="447675"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B3B3B"/>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30" name="Shape 230"/>
          <p:cNvSpPr/>
          <p:nvPr/>
        </p:nvSpPr>
        <p:spPr>
          <a:xfrm>
            <a:off x="1046163" y="4383088"/>
            <a:ext cx="446087"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70BF4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grpSp>
        <p:nvGrpSpPr>
          <p:cNvPr id="180237" name="Group 166"/>
          <p:cNvGrpSpPr>
            <a:grpSpLocks/>
          </p:cNvGrpSpPr>
          <p:nvPr/>
        </p:nvGrpSpPr>
        <p:grpSpPr bwMode="auto">
          <a:xfrm>
            <a:off x="228600" y="296863"/>
            <a:ext cx="8686800" cy="1274762"/>
            <a:chOff x="0" y="149458"/>
            <a:chExt cx="12355971" cy="1812820"/>
          </a:xfrm>
        </p:grpSpPr>
        <p:sp>
          <p:nvSpPr>
            <p:cNvPr id="39" name="Shape 164"/>
            <p:cNvSpPr/>
            <p:nvPr/>
          </p:nvSpPr>
          <p:spPr>
            <a:xfrm>
              <a:off x="0" y="1567206"/>
              <a:ext cx="12355971" cy="395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800" b="0" kern="0" cap="none" dirty="0">
                  <a:solidFill>
                    <a:srgbClr val="FFFFFF"/>
                  </a:solidFill>
                  <a:latin typeface="Avenir Book"/>
                  <a:ea typeface="Avenir Book"/>
                  <a:cs typeface="Avenir Book"/>
                  <a:sym typeface="Avenir Book"/>
                </a:rPr>
                <a:t>Accountable and Private Internet Protocol</a:t>
              </a:r>
            </a:p>
          </p:txBody>
        </p:sp>
        <p:sp>
          <p:nvSpPr>
            <p:cNvPr id="40" name="Shape 165"/>
            <p:cNvSpPr/>
            <p:nvPr/>
          </p:nvSpPr>
          <p:spPr>
            <a:xfrm>
              <a:off x="0" y="149458"/>
              <a:ext cx="12355971" cy="1467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dirty="0">
                  <a:solidFill>
                    <a:srgbClr val="FFFFFF"/>
                  </a:solidFill>
                  <a:latin typeface="Avenir Book"/>
                  <a:ea typeface="Avenir Book"/>
                  <a:cs typeface="Avenir Book"/>
                  <a:sym typeface="Avenir Book"/>
                </a:rPr>
                <a:t>APIP:</a:t>
              </a:r>
            </a:p>
          </p:txBody>
        </p:sp>
      </p:grpSp>
      <p:sp>
        <p:nvSpPr>
          <p:cNvPr id="2" name="Slide Number Placeholder 1"/>
          <p:cNvSpPr>
            <a:spLocks noGrp="1"/>
          </p:cNvSpPr>
          <p:nvPr>
            <p:ph type="sldNum" sz="quarter" idx="12"/>
          </p:nvPr>
        </p:nvSpPr>
        <p:spPr/>
        <p:txBody>
          <a:bodyPr/>
          <a:lstStyle/>
          <a:p>
            <a:fld id="{DE250BD4-EDA8-1E47-B0E2-03C1BECE13CA}" type="slidenum">
              <a:rPr lang="en-US" altLang="en-US" smtClean="0"/>
              <a:pPr/>
              <a:t>121</a:t>
            </a:fld>
            <a:endParaRPr lang="en-US" altLang="en-US"/>
          </a:p>
        </p:txBody>
      </p:sp>
    </p:spTree>
  </p:cSld>
  <p:clrMapOvr>
    <a:masterClrMapping/>
  </p:clrMapOvr>
  <p:transition>
    <p:dissolv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1249" name="Group 238"/>
          <p:cNvGrpSpPr>
            <a:grpSpLocks/>
          </p:cNvGrpSpPr>
          <p:nvPr/>
        </p:nvGrpSpPr>
        <p:grpSpPr bwMode="auto">
          <a:xfrm>
            <a:off x="379413" y="2174875"/>
            <a:ext cx="1984375" cy="1271588"/>
            <a:chOff x="518" y="0"/>
            <a:chExt cx="2820744" cy="1806637"/>
          </a:xfrm>
        </p:grpSpPr>
        <p:sp>
          <p:nvSpPr>
            <p:cNvPr id="234" name="Shape 234"/>
            <p:cNvSpPr/>
            <p:nvPr/>
          </p:nvSpPr>
          <p:spPr>
            <a:xfrm>
              <a:off x="518" y="0"/>
              <a:ext cx="2820744" cy="41049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235" name="Shape 235"/>
            <p:cNvSpPr/>
            <p:nvPr/>
          </p:nvSpPr>
          <p:spPr>
            <a:xfrm>
              <a:off x="518" y="1204424"/>
              <a:ext cx="2820744" cy="602213"/>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236" name="Shape 236"/>
            <p:cNvSpPr/>
            <p:nvPr/>
          </p:nvSpPr>
          <p:spPr>
            <a:xfrm>
              <a:off x="518" y="802949"/>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237" name="Shape 237"/>
            <p:cNvSpPr/>
            <p:nvPr/>
          </p:nvSpPr>
          <p:spPr>
            <a:xfrm>
              <a:off x="518" y="405986"/>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239" name="Shape 239"/>
          <p:cNvSpPr/>
          <p:nvPr/>
        </p:nvSpPr>
        <p:spPr>
          <a:xfrm>
            <a:off x="47625" y="3694113"/>
            <a:ext cx="2649538" cy="6350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and Return Addresses</a:t>
            </a:r>
          </a:p>
        </p:txBody>
      </p:sp>
      <p:grpSp>
        <p:nvGrpSpPr>
          <p:cNvPr id="181251" name="Group 252"/>
          <p:cNvGrpSpPr>
            <a:grpSpLocks/>
          </p:cNvGrpSpPr>
          <p:nvPr/>
        </p:nvGrpSpPr>
        <p:grpSpPr bwMode="auto">
          <a:xfrm>
            <a:off x="2824163" y="2174875"/>
            <a:ext cx="3127375" cy="2025650"/>
            <a:chOff x="476468" y="233331"/>
            <a:chExt cx="4447065" cy="2881229"/>
          </a:xfrm>
        </p:grpSpPr>
        <p:grpSp>
          <p:nvGrpSpPr>
            <p:cNvPr id="181276" name="Group 249"/>
            <p:cNvGrpSpPr>
              <a:grpSpLocks/>
            </p:cNvGrpSpPr>
            <p:nvPr/>
          </p:nvGrpSpPr>
          <p:grpSpPr bwMode="auto">
            <a:xfrm>
              <a:off x="590882" y="233331"/>
              <a:ext cx="4137553" cy="1806638"/>
              <a:chOff x="-605824" y="0"/>
              <a:chExt cx="4137551" cy="1806637"/>
            </a:xfrm>
          </p:grpSpPr>
          <p:pic>
            <p:nvPicPr>
              <p:cNvPr id="18127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128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128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128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44" name="Shape 244"/>
              <p:cNvSpPr/>
              <p:nvPr/>
            </p:nvSpPr>
            <p:spPr>
              <a:xfrm>
                <a:off x="595821" y="1526418"/>
                <a:ext cx="93004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7" name="Shape 277"/>
              <p:cNvSpPr/>
              <p:nvPr/>
            </p:nvSpPr>
            <p:spPr>
              <a:xfrm>
                <a:off x="126284" y="18064"/>
                <a:ext cx="1133211" cy="8851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FFFFFF"/>
                  </a:solidFill>
                  <a:latin typeface="Avenir Book"/>
                  <a:ea typeface="Avenir Book"/>
                  <a:cs typeface="Avenir Book"/>
                  <a:sym typeface="Avenir Book"/>
                </a:endParaRPr>
              </a:p>
            </p:txBody>
          </p:sp>
          <p:sp>
            <p:nvSpPr>
              <p:cNvPr id="246" name="Shape 246"/>
              <p:cNvSpPr/>
              <p:nvPr/>
            </p:nvSpPr>
            <p:spPr>
              <a:xfrm flipV="1">
                <a:off x="1814813" y="609664"/>
                <a:ext cx="0" cy="704501"/>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8" name="Shape 278"/>
              <p:cNvSpPr/>
              <p:nvPr/>
            </p:nvSpPr>
            <p:spPr>
              <a:xfrm>
                <a:off x="-605112" y="60967"/>
                <a:ext cx="1365723" cy="8399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3600" kern="0">
                  <a:solidFill>
                    <a:srgbClr val="FFFFFF"/>
                  </a:solidFill>
                  <a:latin typeface="Avenir Book"/>
                  <a:ea typeface="Avenir Book"/>
                  <a:cs typeface="Avenir Book"/>
                  <a:sym typeface="Avenir Book"/>
                </a:endParaRPr>
              </a:p>
            </p:txBody>
          </p:sp>
          <p:sp>
            <p:nvSpPr>
              <p:cNvPr id="248" name="Shape 248"/>
              <p:cNvSpPr/>
              <p:nvPr/>
            </p:nvSpPr>
            <p:spPr>
              <a:xfrm flipV="1">
                <a:off x="2096988" y="1526418"/>
                <a:ext cx="103388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grpSp>
        <p:sp>
          <p:nvSpPr>
            <p:cNvPr id="250" name="Shape 250"/>
            <p:cNvSpPr/>
            <p:nvPr/>
          </p:nvSpPr>
          <p:spPr>
            <a:xfrm>
              <a:off x="476468" y="940091"/>
              <a:ext cx="218966" cy="3928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800" b="0" kern="0">
                  <a:solidFill>
                    <a:srgbClr val="FFFFFF"/>
                  </a:solidFill>
                  <a:latin typeface="Avenir Book"/>
                  <a:ea typeface="Avenir Book"/>
                  <a:cs typeface="Avenir Book"/>
                  <a:sym typeface="Avenir Book"/>
                </a:rPr>
                <a:t>+</a:t>
              </a:r>
            </a:p>
          </p:txBody>
        </p:sp>
        <p:sp>
          <p:nvSpPr>
            <p:cNvPr id="251" name="Shape 251"/>
            <p:cNvSpPr/>
            <p:nvPr/>
          </p:nvSpPr>
          <p:spPr>
            <a:xfrm>
              <a:off x="1002440" y="2574895"/>
              <a:ext cx="3921093" cy="5396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70BF41"/>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a:solidFill>
                    <a:srgbClr val="FFFFFF"/>
                  </a:solidFill>
                </a:rPr>
                <a:t>Delegated Accountability</a:t>
              </a:r>
            </a:p>
          </p:txBody>
        </p:sp>
      </p:grpSp>
      <p:grpSp>
        <p:nvGrpSpPr>
          <p:cNvPr id="181252" name="Group 261"/>
          <p:cNvGrpSpPr>
            <a:grpSpLocks/>
          </p:cNvGrpSpPr>
          <p:nvPr/>
        </p:nvGrpSpPr>
        <p:grpSpPr bwMode="auto">
          <a:xfrm>
            <a:off x="6303963" y="2498725"/>
            <a:ext cx="2441575" cy="1841500"/>
            <a:chOff x="506833" y="692008"/>
            <a:chExt cx="3473757" cy="2619527"/>
          </a:xfrm>
        </p:grpSpPr>
        <p:sp>
          <p:nvSpPr>
            <p:cNvPr id="256" name="Shape 256"/>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257" name="Shape 257"/>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181273" name="Group 260"/>
            <p:cNvGrpSpPr>
              <a:grpSpLocks/>
            </p:cNvGrpSpPr>
            <p:nvPr/>
          </p:nvGrpSpPr>
          <p:grpSpPr bwMode="auto">
            <a:xfrm>
              <a:off x="1428926" y="692008"/>
              <a:ext cx="2551664" cy="825784"/>
              <a:chOff x="-63500" y="-63500"/>
              <a:chExt cx="2551663" cy="825783"/>
            </a:xfrm>
          </p:grpSpPr>
          <p:sp>
            <p:nvSpPr>
              <p:cNvPr id="258" name="Shape 258"/>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181275"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262" name="Shape 262"/>
          <p:cNvSpPr/>
          <p:nvPr/>
        </p:nvSpPr>
        <p:spPr>
          <a:xfrm>
            <a:off x="1046163" y="4383088"/>
            <a:ext cx="446087"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63" name="Shape 263"/>
          <p:cNvSpPr/>
          <p:nvPr/>
        </p:nvSpPr>
        <p:spPr>
          <a:xfrm>
            <a:off x="7651750" y="4383088"/>
            <a:ext cx="446088"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64" name="Shape 264"/>
          <p:cNvSpPr/>
          <p:nvPr/>
        </p:nvSpPr>
        <p:spPr>
          <a:xfrm>
            <a:off x="6288088" y="5656263"/>
            <a:ext cx="446087" cy="4460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265" name="Shape 265"/>
          <p:cNvSpPr/>
          <p:nvPr/>
        </p:nvSpPr>
        <p:spPr>
          <a:xfrm>
            <a:off x="1382713" y="4408488"/>
            <a:ext cx="2959100" cy="619125"/>
          </a:xfrm>
          <a:custGeom>
            <a:avLst/>
            <a:gdLst/>
            <a:ahLst/>
            <a:cxnLst>
              <a:cxn ang="0">
                <a:pos x="wd2" y="hd2"/>
              </a:cxn>
              <a:cxn ang="5400000">
                <a:pos x="wd2" y="hd2"/>
              </a:cxn>
              <a:cxn ang="10800000">
                <a:pos x="wd2" y="hd2"/>
              </a:cxn>
              <a:cxn ang="16200000">
                <a:pos x="wd2" y="hd2"/>
              </a:cxn>
            </a:cxnLst>
            <a:rect l="0" t="0" r="r" b="b"/>
            <a:pathLst>
              <a:path w="21600" h="16868" extrusionOk="0">
                <a:moveTo>
                  <a:pt x="0" y="6936"/>
                </a:moveTo>
                <a:cubicBezTo>
                  <a:pt x="1506" y="15546"/>
                  <a:pt x="4462" y="19112"/>
                  <a:pt x="7074" y="15420"/>
                </a:cubicBezTo>
                <a:cubicBezTo>
                  <a:pt x="10079" y="11171"/>
                  <a:pt x="12178" y="-2488"/>
                  <a:pt x="15472" y="396"/>
                </a:cubicBezTo>
                <a:cubicBezTo>
                  <a:pt x="16377" y="1187"/>
                  <a:pt x="17142" y="3327"/>
                  <a:pt x="18012" y="4371"/>
                </a:cubicBezTo>
                <a:cubicBezTo>
                  <a:pt x="19220" y="5819"/>
                  <a:pt x="20540" y="5147"/>
                  <a:pt x="21600" y="2535"/>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66" name="Shape 266"/>
          <p:cNvSpPr/>
          <p:nvPr/>
        </p:nvSpPr>
        <p:spPr>
          <a:xfrm>
            <a:off x="5219700" y="6134100"/>
            <a:ext cx="2581275"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Real-World Deployment</a:t>
            </a:r>
          </a:p>
        </p:txBody>
      </p:sp>
      <p:sp>
        <p:nvSpPr>
          <p:cNvPr id="267" name="Shape 267"/>
          <p:cNvSpPr/>
          <p:nvPr/>
        </p:nvSpPr>
        <p:spPr>
          <a:xfrm>
            <a:off x="4760913" y="4318000"/>
            <a:ext cx="2874962" cy="577850"/>
          </a:xfrm>
          <a:custGeom>
            <a:avLst/>
            <a:gdLst/>
            <a:ahLst/>
            <a:cxnLst>
              <a:cxn ang="0">
                <a:pos x="wd2" y="hd2"/>
              </a:cxn>
              <a:cxn ang="5400000">
                <a:pos x="wd2" y="hd2"/>
              </a:cxn>
              <a:cxn ang="10800000">
                <a:pos x="wd2" y="hd2"/>
              </a:cxn>
              <a:cxn ang="16200000">
                <a:pos x="wd2" y="hd2"/>
              </a:cxn>
            </a:cxnLst>
            <a:rect l="0" t="0" r="r" b="b"/>
            <a:pathLst>
              <a:path w="21600" h="19453" extrusionOk="0">
                <a:moveTo>
                  <a:pt x="0" y="464"/>
                </a:moveTo>
                <a:cubicBezTo>
                  <a:pt x="1714" y="-884"/>
                  <a:pt x="3478" y="729"/>
                  <a:pt x="4937" y="4976"/>
                </a:cubicBezTo>
                <a:cubicBezTo>
                  <a:pt x="6591" y="9793"/>
                  <a:pt x="7834" y="17900"/>
                  <a:pt x="9808" y="19255"/>
                </a:cubicBezTo>
                <a:cubicBezTo>
                  <a:pt x="11936" y="20716"/>
                  <a:pt x="13724" y="13723"/>
                  <a:pt x="15681" y="9975"/>
                </a:cubicBezTo>
                <a:cubicBezTo>
                  <a:pt x="17553" y="6390"/>
                  <a:pt x="19645" y="5827"/>
                  <a:pt x="21600" y="8383"/>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68" name="Shape 268"/>
          <p:cNvSpPr/>
          <p:nvPr/>
        </p:nvSpPr>
        <p:spPr>
          <a:xfrm>
            <a:off x="6626225" y="4638675"/>
            <a:ext cx="1790700" cy="1009650"/>
          </a:xfrm>
          <a:custGeom>
            <a:avLst/>
            <a:gdLst/>
            <a:ahLst/>
            <a:cxnLst>
              <a:cxn ang="0">
                <a:pos x="wd2" y="hd2"/>
              </a:cxn>
              <a:cxn ang="5400000">
                <a:pos x="wd2" y="hd2"/>
              </a:cxn>
              <a:cxn ang="10800000">
                <a:pos x="wd2" y="hd2"/>
              </a:cxn>
              <a:cxn ang="16200000">
                <a:pos x="wd2" y="hd2"/>
              </a:cxn>
            </a:cxnLst>
            <a:rect l="0" t="0" r="r" b="b"/>
            <a:pathLst>
              <a:path w="20461" h="21600" extrusionOk="0">
                <a:moveTo>
                  <a:pt x="16871" y="0"/>
                </a:moveTo>
                <a:cubicBezTo>
                  <a:pt x="20152" y="926"/>
                  <a:pt x="21600" y="8247"/>
                  <a:pt x="19431" y="12941"/>
                </a:cubicBezTo>
                <a:cubicBezTo>
                  <a:pt x="16822" y="18587"/>
                  <a:pt x="12478" y="13993"/>
                  <a:pt x="8588" y="13384"/>
                </a:cubicBezTo>
                <a:cubicBezTo>
                  <a:pt x="5122" y="12841"/>
                  <a:pt x="1792" y="16027"/>
                  <a:pt x="0" y="21600"/>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181260" name="Group 275"/>
          <p:cNvGrpSpPr>
            <a:grpSpLocks/>
          </p:cNvGrpSpPr>
          <p:nvPr/>
        </p:nvGrpSpPr>
        <p:grpSpPr bwMode="auto">
          <a:xfrm>
            <a:off x="2813050" y="4429125"/>
            <a:ext cx="3282950" cy="1166813"/>
            <a:chOff x="-87732" y="-1"/>
            <a:chExt cx="4668715" cy="1658336"/>
          </a:xfrm>
        </p:grpSpPr>
        <p:sp>
          <p:nvSpPr>
            <p:cNvPr id="269" name="Shape 269"/>
            <p:cNvSpPr/>
            <p:nvPr/>
          </p:nvSpPr>
          <p:spPr>
            <a:xfrm>
              <a:off x="-87732" y="591133"/>
              <a:ext cx="2079250" cy="541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70BF41"/>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800" kern="0">
                  <a:solidFill>
                    <a:srgbClr val="FFFFFF"/>
                  </a:solidFill>
                </a:rPr>
                <a:t>How it Works</a:t>
              </a:r>
            </a:p>
          </p:txBody>
        </p:sp>
        <p:sp>
          <p:nvSpPr>
            <p:cNvPr id="270" name="Shape 270"/>
            <p:cNvSpPr/>
            <p:nvPr/>
          </p:nvSpPr>
          <p:spPr>
            <a:xfrm>
              <a:off x="1481300" y="1119093"/>
              <a:ext cx="1598380" cy="5392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70BF41"/>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800" kern="0">
                  <a:solidFill>
                    <a:srgbClr val="FFFFFF"/>
                  </a:solidFill>
                </a:rPr>
                <a:t>Feasibility</a:t>
              </a:r>
            </a:p>
          </p:txBody>
        </p:sp>
        <p:sp>
          <p:nvSpPr>
            <p:cNvPr id="271" name="Shape 271"/>
            <p:cNvSpPr/>
            <p:nvPr/>
          </p:nvSpPr>
          <p:spPr>
            <a:xfrm>
              <a:off x="2835860" y="428684"/>
              <a:ext cx="1745123" cy="7152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lnSpc>
                  <a:spcPct val="70000"/>
                </a:lnSpc>
                <a:spcBef>
                  <a:spcPts val="0"/>
                </a:spcBef>
                <a:spcAft>
                  <a:spcPts val="0"/>
                </a:spcAft>
                <a:defRPr sz="1800"/>
              </a:pPr>
              <a:r>
                <a:rPr sz="1800" kern="0" dirty="0">
                  <a:solidFill>
                    <a:srgbClr val="FFFFFF"/>
                  </a:solidFill>
                  <a:latin typeface="Avenir Light"/>
                  <a:ea typeface="Avenir Light"/>
                  <a:cs typeface="Avenir Light"/>
                  <a:sym typeface="Avenir Light"/>
                </a:rPr>
                <a:t>Flow</a:t>
              </a:r>
            </a:p>
            <a:p>
              <a:pPr algn="ctr" defTabSz="410730" fontAlgn="auto">
                <a:lnSpc>
                  <a:spcPct val="70000"/>
                </a:lnSpc>
                <a:spcBef>
                  <a:spcPts val="0"/>
                </a:spcBef>
                <a:spcAft>
                  <a:spcPts val="0"/>
                </a:spcAft>
                <a:defRPr sz="1800"/>
              </a:pPr>
              <a:r>
                <a:rPr sz="1800" kern="0" dirty="0">
                  <a:solidFill>
                    <a:srgbClr val="FFFFFF"/>
                  </a:solidFill>
                  <a:latin typeface="Avenir Light"/>
                  <a:ea typeface="Avenir Light"/>
                  <a:cs typeface="Avenir Light"/>
                  <a:sym typeface="Avenir Light"/>
                </a:rPr>
                <a:t>Granularity</a:t>
              </a:r>
            </a:p>
          </p:txBody>
        </p:sp>
        <p:sp>
          <p:nvSpPr>
            <p:cNvPr id="272" name="Shape 272"/>
            <p:cNvSpPr/>
            <p:nvPr/>
          </p:nvSpPr>
          <p:spPr>
            <a:xfrm flipV="1">
              <a:off x="1754469" y="6768"/>
              <a:ext cx="650189" cy="706202"/>
            </a:xfrm>
            <a:prstGeom prst="line">
              <a:avLst/>
            </a:prstGeom>
            <a:noFill/>
            <a:ln w="25400" cap="flat">
              <a:solidFill>
                <a:srgbClr val="70BF41"/>
              </a:solidFill>
              <a:prstDash val="solid"/>
              <a:miter lim="400000"/>
              <a:headEnd type="oval"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3" name="Shape 273"/>
            <p:cNvSpPr/>
            <p:nvPr/>
          </p:nvSpPr>
          <p:spPr>
            <a:xfrm flipV="1">
              <a:off x="2298551" y="-1"/>
              <a:ext cx="108365" cy="1159707"/>
            </a:xfrm>
            <a:prstGeom prst="line">
              <a:avLst/>
            </a:prstGeom>
            <a:noFill/>
            <a:ln w="25400" cap="flat">
              <a:solidFill>
                <a:srgbClr val="70BF41"/>
              </a:solidFill>
              <a:prstDash val="solid"/>
              <a:miter lim="400000"/>
              <a:headEnd type="oval"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sp>
          <p:nvSpPr>
            <p:cNvPr id="274" name="Shape 274"/>
            <p:cNvSpPr/>
            <p:nvPr/>
          </p:nvSpPr>
          <p:spPr>
            <a:xfrm flipH="1" flipV="1">
              <a:off x="2427233" y="9024"/>
              <a:ext cx="853372" cy="681384"/>
            </a:xfrm>
            <a:prstGeom prst="line">
              <a:avLst/>
            </a:prstGeom>
            <a:noFill/>
            <a:ln w="25400" cap="flat">
              <a:solidFill>
                <a:srgbClr val="70BF41"/>
              </a:solidFill>
              <a:prstDash val="solid"/>
              <a:miter lim="400000"/>
              <a:headEnd type="oval" w="med" len="med"/>
            </a:ln>
            <a:effectLst/>
          </p:spPr>
          <p:txBody>
            <a:bodyPr lIns="0" tIns="0" rIns="0" bIns="0" anchor="ctr"/>
            <a:lstStyle/>
            <a:p>
              <a:pPr algn="ctr" defTabSz="410730" fontAlgn="auto">
                <a:spcBef>
                  <a:spcPts val="0"/>
                </a:spcBef>
                <a:spcAft>
                  <a:spcPts val="0"/>
                </a:spcAft>
                <a:defRPr sz="2400"/>
              </a:pPr>
              <a:endParaRPr sz="3600" kern="0">
                <a:solidFill>
                  <a:srgbClr val="FFFFFF"/>
                </a:solidFill>
                <a:latin typeface="Avenir Book"/>
                <a:ea typeface="Avenir Book"/>
                <a:cs typeface="Avenir Book"/>
                <a:sym typeface="Avenir Book"/>
              </a:endParaRPr>
            </a:p>
          </p:txBody>
        </p:sp>
      </p:grpSp>
      <p:sp>
        <p:nvSpPr>
          <p:cNvPr id="276" name="Shape 276"/>
          <p:cNvSpPr/>
          <p:nvPr/>
        </p:nvSpPr>
        <p:spPr>
          <a:xfrm>
            <a:off x="4348163" y="4205288"/>
            <a:ext cx="447675"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B3B3B"/>
          </a:solidFill>
          <a:ln w="25400">
            <a:solidFill>
              <a:srgbClr val="70BF4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grpSp>
        <p:nvGrpSpPr>
          <p:cNvPr id="181262" name="Group 166"/>
          <p:cNvGrpSpPr>
            <a:grpSpLocks/>
          </p:cNvGrpSpPr>
          <p:nvPr/>
        </p:nvGrpSpPr>
        <p:grpSpPr bwMode="auto">
          <a:xfrm>
            <a:off x="228600" y="296863"/>
            <a:ext cx="8686800" cy="1274762"/>
            <a:chOff x="0" y="149458"/>
            <a:chExt cx="12355971" cy="1812820"/>
          </a:xfrm>
        </p:grpSpPr>
        <p:sp>
          <p:nvSpPr>
            <p:cNvPr id="46" name="Shape 164"/>
            <p:cNvSpPr/>
            <p:nvPr/>
          </p:nvSpPr>
          <p:spPr>
            <a:xfrm>
              <a:off x="0" y="1567206"/>
              <a:ext cx="12355971" cy="395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800" b="0" kern="0" cap="none" dirty="0">
                  <a:solidFill>
                    <a:srgbClr val="FFFFFF"/>
                  </a:solidFill>
                  <a:latin typeface="Avenir Book"/>
                  <a:ea typeface="Avenir Book"/>
                  <a:cs typeface="Avenir Book"/>
                  <a:sym typeface="Avenir Book"/>
                </a:rPr>
                <a:t>Accountable and Private Internet Protocol</a:t>
              </a:r>
            </a:p>
          </p:txBody>
        </p:sp>
        <p:sp>
          <p:nvSpPr>
            <p:cNvPr id="47" name="Shape 165"/>
            <p:cNvSpPr/>
            <p:nvPr/>
          </p:nvSpPr>
          <p:spPr>
            <a:xfrm>
              <a:off x="0" y="149458"/>
              <a:ext cx="12355971" cy="1467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dirty="0">
                  <a:solidFill>
                    <a:srgbClr val="FFFFFF"/>
                  </a:solidFill>
                  <a:latin typeface="Avenir Book"/>
                  <a:ea typeface="Avenir Book"/>
                  <a:cs typeface="Avenir Book"/>
                  <a:sym typeface="Avenir Book"/>
                </a:rPr>
                <a:t>APIP:</a:t>
              </a:r>
            </a:p>
          </p:txBody>
        </p:sp>
      </p:grpSp>
      <p:sp>
        <p:nvSpPr>
          <p:cNvPr id="2" name="Slide Number Placeholder 1"/>
          <p:cNvSpPr>
            <a:spLocks noGrp="1"/>
          </p:cNvSpPr>
          <p:nvPr>
            <p:ph type="sldNum" sz="quarter" idx="12"/>
          </p:nvPr>
        </p:nvSpPr>
        <p:spPr/>
        <p:txBody>
          <a:bodyPr/>
          <a:lstStyle/>
          <a:p>
            <a:fld id="{DE250BD4-EDA8-1E47-B0E2-03C1BECE13CA}" type="slidenum">
              <a:rPr lang="en-US" altLang="en-US" smtClean="0"/>
              <a:pPr/>
              <a:t>122</a:t>
            </a:fld>
            <a:endParaRPr lang="en-US" alt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9" name="Shape 369"/>
          <p:cNvSpPr>
            <a:spLocks noGrp="1"/>
          </p:cNvSpPr>
          <p:nvPr>
            <p:ph type="title"/>
          </p:nvPr>
        </p:nvSpPr>
        <p:spPr/>
        <p:txBody>
          <a:bodyPr/>
          <a:lstStyle/>
          <a:p>
            <a:pPr>
              <a:defRPr sz="1800" cap="none"/>
            </a:pPr>
            <a:r>
              <a:rPr sz="1800" b="1" spc="-168">
                <a:solidFill>
                  <a:srgbClr val="70BF41"/>
                </a:solidFill>
                <a:latin typeface="Menlo"/>
                <a:ea typeface="Menlo"/>
                <a:cs typeface="Menlo"/>
                <a:sym typeface="Menlo"/>
              </a:rPr>
              <a:t>brief</a:t>
            </a:r>
            <a:r>
              <a:rPr sz="1800" spc="-168">
                <a:solidFill>
                  <a:srgbClr val="70BF41"/>
                </a:solidFill>
                <a:latin typeface="Menlo"/>
                <a:ea typeface="Menlo"/>
                <a:cs typeface="Menlo"/>
                <a:sym typeface="Menlo"/>
              </a:rPr>
              <a:t>(P)</a:t>
            </a:r>
          </a:p>
        </p:txBody>
      </p:sp>
      <p:grpSp>
        <p:nvGrpSpPr>
          <p:cNvPr id="372" name="Group 372"/>
          <p:cNvGrpSpPr>
            <a:grpSpLocks/>
          </p:cNvGrpSpPr>
          <p:nvPr/>
        </p:nvGrpSpPr>
        <p:grpSpPr bwMode="auto">
          <a:xfrm>
            <a:off x="750888" y="2970213"/>
            <a:ext cx="7681912" cy="1641475"/>
            <a:chOff x="0" y="216585"/>
            <a:chExt cx="10923710" cy="2335811"/>
          </a:xfrm>
        </p:grpSpPr>
        <p:sp>
          <p:nvSpPr>
            <p:cNvPr id="370" name="Shape 370"/>
            <p:cNvSpPr/>
            <p:nvPr/>
          </p:nvSpPr>
          <p:spPr>
            <a:xfrm>
              <a:off x="0" y="939467"/>
              <a:ext cx="10923710"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I sent this packet.</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371" name="Shape 371"/>
            <p:cNvSpPr/>
            <p:nvPr/>
          </p:nvSpPr>
          <p:spPr>
            <a:xfrm>
              <a:off x="0" y="216585"/>
              <a:ext cx="2289035"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Sender to Delegate:</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123</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372"/>
                                        </p:tgtEl>
                                        <p:attrNameLst>
                                          <p:attrName>ppt_x</p:attrName>
                                        </p:attrNameLst>
                                      </p:cBhvr>
                                      <p:tavLst>
                                        <p:tav tm="0">
                                          <p:val>
                                            <p:strVal val="ppt_x"/>
                                          </p:val>
                                        </p:tav>
                                        <p:tav tm="100000">
                                          <p:val>
                                            <p:strVal val="0-ppt_w/2"/>
                                          </p:val>
                                        </p:tav>
                                      </p:tavLst>
                                    </p:anim>
                                    <p:anim calcmode="lin" valueType="num">
                                      <p:cBhvr>
                                        <p:cTn id="7" dur="300" fill="hold"/>
                                        <p:tgtEl>
                                          <p:spTgt spid="372"/>
                                        </p:tgtEl>
                                        <p:attrNameLst>
                                          <p:attrName>ppt_y</p:attrName>
                                        </p:attrNameLst>
                                      </p:cBhvr>
                                      <p:tavLst>
                                        <p:tav tm="0">
                                          <p:val>
                                            <p:strVal val="ppt_y"/>
                                          </p:val>
                                        </p:tav>
                                        <p:tav tm="100000">
                                          <p:val>
                                            <p:strVal val="ppt_y"/>
                                          </p:val>
                                        </p:tav>
                                      </p:tavLst>
                                    </p:anim>
                                    <p:set>
                                      <p:cBhvr>
                                        <p:cTn id="8" fill="hold">
                                          <p:stCondLst>
                                            <p:cond delay="299"/>
                                          </p:stCondLst>
                                        </p:cTn>
                                        <p:tgtEl>
                                          <p:spTgt spid="3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advAuto="0"/>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4" name="Shape 374"/>
          <p:cNvSpPr>
            <a:spLocks noGrp="1"/>
          </p:cNvSpPr>
          <p:nvPr>
            <p:ph type="title"/>
          </p:nvPr>
        </p:nvSpPr>
        <p:spPr/>
        <p:txBody>
          <a:bodyPr/>
          <a:lstStyle/>
          <a:p>
            <a:pPr>
              <a:defRPr sz="1800" cap="none"/>
            </a:pPr>
            <a:r>
              <a:rPr sz="1800" b="1" spc="-168">
                <a:solidFill>
                  <a:srgbClr val="70BF41"/>
                </a:solidFill>
                <a:latin typeface="Menlo"/>
                <a:ea typeface="Menlo"/>
                <a:cs typeface="Menlo"/>
                <a:sym typeface="Menlo"/>
              </a:rPr>
              <a:t>brief</a:t>
            </a:r>
            <a:r>
              <a:rPr sz="1800" spc="-168">
                <a:solidFill>
                  <a:srgbClr val="70BF41"/>
                </a:solidFill>
                <a:latin typeface="Menlo"/>
                <a:ea typeface="Menlo"/>
                <a:cs typeface="Menlo"/>
                <a:sym typeface="Menlo"/>
              </a:rPr>
              <a:t>(P)</a:t>
            </a:r>
          </a:p>
        </p:txBody>
      </p:sp>
      <p:grpSp>
        <p:nvGrpSpPr>
          <p:cNvPr id="377" name="Group 377"/>
          <p:cNvGrpSpPr>
            <a:grpSpLocks/>
          </p:cNvGrpSpPr>
          <p:nvPr/>
        </p:nvGrpSpPr>
        <p:grpSpPr bwMode="auto">
          <a:xfrm>
            <a:off x="1306513" y="4694238"/>
            <a:ext cx="1581150" cy="379412"/>
            <a:chOff x="-1" y="146736"/>
            <a:chExt cx="2248559" cy="540335"/>
          </a:xfrm>
        </p:grpSpPr>
        <p:sp>
          <p:nvSpPr>
            <p:cNvPr id="375" name="Shape 375"/>
            <p:cNvSpPr/>
            <p:nvPr/>
          </p:nvSpPr>
          <p:spPr>
            <a:xfrm>
              <a:off x="-1" y="687071"/>
              <a:ext cx="224855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376" name="Shape 376"/>
            <p:cNvSpPr/>
            <p:nvPr/>
          </p:nvSpPr>
          <p:spPr>
            <a:xfrm>
              <a:off x="984308" y="146736"/>
              <a:ext cx="279941" cy="4295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384" name="Group 384"/>
          <p:cNvGrpSpPr>
            <a:grpSpLocks/>
          </p:cNvGrpSpPr>
          <p:nvPr/>
        </p:nvGrpSpPr>
        <p:grpSpPr bwMode="auto">
          <a:xfrm>
            <a:off x="415925" y="2360613"/>
            <a:ext cx="2498725" cy="3487737"/>
            <a:chOff x="-1" y="0"/>
            <a:chExt cx="3553628" cy="4960571"/>
          </a:xfrm>
        </p:grpSpPr>
        <p:grpSp>
          <p:nvGrpSpPr>
            <p:cNvPr id="183311" name="Group 380"/>
            <p:cNvGrpSpPr>
              <a:grpSpLocks/>
            </p:cNvGrpSpPr>
            <p:nvPr/>
          </p:nvGrpSpPr>
          <p:grpSpPr bwMode="auto">
            <a:xfrm>
              <a:off x="2422834" y="0"/>
              <a:ext cx="1130793" cy="1542535"/>
              <a:chOff x="0" y="0"/>
              <a:chExt cx="1130792" cy="1542534"/>
            </a:xfrm>
          </p:grpSpPr>
          <p:pic>
            <p:nvPicPr>
              <p:cNvPr id="183315"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25" y="0"/>
                <a:ext cx="669635" cy="103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79" name="Shape 379"/>
              <p:cNvSpPr/>
              <p:nvPr/>
            </p:nvSpPr>
            <p:spPr>
              <a:xfrm>
                <a:off x="-317" y="1110878"/>
                <a:ext cx="113110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Delegate</a:t>
                </a:r>
              </a:p>
            </p:txBody>
          </p:sp>
        </p:grpSp>
        <p:grpSp>
          <p:nvGrpSpPr>
            <p:cNvPr id="183312" name="Group 383"/>
            <p:cNvGrpSpPr>
              <a:grpSpLocks/>
            </p:cNvGrpSpPr>
            <p:nvPr/>
          </p:nvGrpSpPr>
          <p:grpSpPr bwMode="auto">
            <a:xfrm>
              <a:off x="-1" y="3338433"/>
              <a:ext cx="1227888" cy="1622138"/>
              <a:chOff x="-26131" y="0"/>
              <a:chExt cx="1227887" cy="1622136"/>
            </a:xfrm>
          </p:grpSpPr>
          <p:pic>
            <p:nvPicPr>
              <p:cNvPr id="183313"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1756" cy="11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82" name="Shape 382"/>
              <p:cNvSpPr/>
              <p:nvPr/>
            </p:nvSpPr>
            <p:spPr>
              <a:xfrm>
                <a:off x="-26131" y="1190881"/>
                <a:ext cx="90533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Sender</a:t>
                </a:r>
              </a:p>
            </p:txBody>
          </p:sp>
        </p:grpSp>
      </p:grpSp>
      <p:grpSp>
        <p:nvGrpSpPr>
          <p:cNvPr id="387" name="Group 387"/>
          <p:cNvGrpSpPr>
            <a:grpSpLocks/>
          </p:cNvGrpSpPr>
          <p:nvPr/>
        </p:nvGrpSpPr>
        <p:grpSpPr bwMode="auto">
          <a:xfrm>
            <a:off x="631825" y="2800350"/>
            <a:ext cx="1716088" cy="1890713"/>
            <a:chOff x="-749" y="0"/>
            <a:chExt cx="2442470" cy="2688908"/>
          </a:xfrm>
        </p:grpSpPr>
        <p:sp>
          <p:nvSpPr>
            <p:cNvPr id="396" name="Shape 396"/>
            <p:cNvSpPr/>
            <p:nvPr/>
          </p:nvSpPr>
          <p:spPr>
            <a:xfrm>
              <a:off x="532482" y="0"/>
              <a:ext cx="1909239" cy="26889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70" y="11188"/>
                    <a:pt x="8770" y="39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386" name="Shape 386"/>
            <p:cNvSpPr/>
            <p:nvPr/>
          </p:nvSpPr>
          <p:spPr>
            <a:xfrm>
              <a:off x="-749" y="428961"/>
              <a:ext cx="1014495" cy="8240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grpSp>
      <p:grpSp>
        <p:nvGrpSpPr>
          <p:cNvPr id="395" name="Group 395"/>
          <p:cNvGrpSpPr>
            <a:grpSpLocks/>
          </p:cNvGrpSpPr>
          <p:nvPr/>
        </p:nvGrpSpPr>
        <p:grpSpPr bwMode="auto">
          <a:xfrm>
            <a:off x="2917825" y="2195513"/>
            <a:ext cx="1701800" cy="1825625"/>
            <a:chOff x="-610128" y="9608"/>
            <a:chExt cx="2420939" cy="2597945"/>
          </a:xfrm>
        </p:grpSpPr>
        <p:sp>
          <p:nvSpPr>
            <p:cNvPr id="388" name="Shape 388"/>
            <p:cNvSpPr/>
            <p:nvPr/>
          </p:nvSpPr>
          <p:spPr>
            <a:xfrm>
              <a:off x="-610128" y="9608"/>
              <a:ext cx="2420939" cy="2597945"/>
            </a:xfrm>
            <a:custGeom>
              <a:avLst/>
              <a:gdLst/>
              <a:ahLst/>
              <a:cxnLst>
                <a:cxn ang="0">
                  <a:pos x="wd2" y="hd2"/>
                </a:cxn>
                <a:cxn ang="5400000">
                  <a:pos x="wd2" y="hd2"/>
                </a:cxn>
                <a:cxn ang="10800000">
                  <a:pos x="wd2" y="hd2"/>
                </a:cxn>
                <a:cxn ang="16200000">
                  <a:pos x="wd2" y="hd2"/>
                </a:cxn>
              </a:cxnLst>
              <a:rect l="0" t="0" r="r" b="b"/>
              <a:pathLst>
                <a:path w="21600" h="21600" extrusionOk="0">
                  <a:moveTo>
                    <a:pt x="6048" y="0"/>
                  </a:moveTo>
                  <a:cubicBezTo>
                    <a:pt x="5735" y="0"/>
                    <a:pt x="5481" y="236"/>
                    <a:pt x="5481" y="528"/>
                  </a:cubicBezTo>
                  <a:lnTo>
                    <a:pt x="5481" y="4663"/>
                  </a:lnTo>
                  <a:lnTo>
                    <a:pt x="0" y="5722"/>
                  </a:lnTo>
                  <a:lnTo>
                    <a:pt x="5481" y="6778"/>
                  </a:lnTo>
                  <a:lnTo>
                    <a:pt x="5481" y="21072"/>
                  </a:lnTo>
                  <a:cubicBezTo>
                    <a:pt x="5481" y="21364"/>
                    <a:pt x="5735" y="21600"/>
                    <a:pt x="6048" y="21600"/>
                  </a:cubicBezTo>
                  <a:lnTo>
                    <a:pt x="21033" y="21600"/>
                  </a:lnTo>
                  <a:cubicBezTo>
                    <a:pt x="21346" y="21600"/>
                    <a:pt x="21600" y="21364"/>
                    <a:pt x="21600" y="21072"/>
                  </a:cubicBezTo>
                  <a:lnTo>
                    <a:pt x="21600" y="528"/>
                  </a:lnTo>
                  <a:cubicBezTo>
                    <a:pt x="21600" y="236"/>
                    <a:pt x="21346" y="0"/>
                    <a:pt x="21033" y="0"/>
                  </a:cubicBezTo>
                  <a:lnTo>
                    <a:pt x="604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389" name="Shape 389"/>
            <p:cNvSpPr/>
            <p:nvPr/>
          </p:nvSpPr>
          <p:spPr>
            <a:xfrm>
              <a:off x="74149" y="23162"/>
              <a:ext cx="1659878" cy="716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Fingerprint</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Cache</a:t>
              </a:r>
            </a:p>
          </p:txBody>
        </p:sp>
        <p:sp>
          <p:nvSpPr>
            <p:cNvPr id="390" name="Shape 390"/>
            <p:cNvSpPr/>
            <p:nvPr/>
          </p:nvSpPr>
          <p:spPr>
            <a:xfrm>
              <a:off x="117057" y="73703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04AF4DE779</a:t>
              </a:r>
            </a:p>
          </p:txBody>
        </p:sp>
        <p:sp>
          <p:nvSpPr>
            <p:cNvPr id="391" name="Shape 391"/>
            <p:cNvSpPr/>
            <p:nvPr/>
          </p:nvSpPr>
          <p:spPr>
            <a:xfrm>
              <a:off x="117057" y="109396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B217C45091</a:t>
              </a:r>
            </a:p>
          </p:txBody>
        </p:sp>
        <p:sp>
          <p:nvSpPr>
            <p:cNvPr id="392" name="Shape 392"/>
            <p:cNvSpPr/>
            <p:nvPr/>
          </p:nvSpPr>
          <p:spPr>
            <a:xfrm>
              <a:off x="117057" y="216477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70BF41"/>
                  </a:solidFill>
                  <a:latin typeface="Menlo"/>
                  <a:ea typeface="Menlo"/>
                  <a:cs typeface="Menlo"/>
                  <a:sym typeface="Menlo"/>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rPr>
                <a:t>30e26e83b2</a:t>
              </a:r>
            </a:p>
          </p:txBody>
        </p:sp>
        <p:sp>
          <p:nvSpPr>
            <p:cNvPr id="393" name="Shape 393"/>
            <p:cNvSpPr/>
            <p:nvPr/>
          </p:nvSpPr>
          <p:spPr>
            <a:xfrm>
              <a:off x="117057" y="145090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cf24dba5f0</a:t>
              </a:r>
            </a:p>
          </p:txBody>
        </p:sp>
        <p:sp>
          <p:nvSpPr>
            <p:cNvPr id="394" name="Shape 394"/>
            <p:cNvSpPr/>
            <p:nvPr/>
          </p:nvSpPr>
          <p:spPr>
            <a:xfrm>
              <a:off x="117057" y="180783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b0afd9c282</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124</a:t>
            </a:fld>
            <a:endParaRPr lang="en-US" altLang="en-US"/>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384"/>
                                        </p:tgtEl>
                                        <p:attrNameLst>
                                          <p:attrName>style.visibility</p:attrName>
                                        </p:attrNameLst>
                                      </p:cBhvr>
                                      <p:to>
                                        <p:strVal val="visible"/>
                                      </p:to>
                                    </p:set>
                                    <p:anim calcmode="lin" valueType="num">
                                      <p:cBhvr>
                                        <p:cTn id="7" dur="300" fill="hold"/>
                                        <p:tgtEl>
                                          <p:spTgt spid="384"/>
                                        </p:tgtEl>
                                        <p:attrNameLst>
                                          <p:attrName>ppt_x</p:attrName>
                                        </p:attrNameLst>
                                      </p:cBhvr>
                                      <p:tavLst>
                                        <p:tav tm="0">
                                          <p:val>
                                            <p:strVal val="1+#ppt_w/2"/>
                                          </p:val>
                                        </p:tav>
                                        <p:tav tm="100000">
                                          <p:val>
                                            <p:strVal val="#ppt_x"/>
                                          </p:val>
                                        </p:tav>
                                      </p:tavLst>
                                    </p:anim>
                                    <p:anim calcmode="lin" valueType="num">
                                      <p:cBhvr>
                                        <p:cTn id="8" dur="300" fill="hold"/>
                                        <p:tgtEl>
                                          <p:spTgt spid="3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iterate>
                                    <p:tmAbs val="0"/>
                                  </p:iterate>
                                  <p:childTnLst>
                                    <p:set>
                                      <p:cBhvr>
                                        <p:cTn id="12" fill="hold"/>
                                        <p:tgtEl>
                                          <p:spTgt spid="377"/>
                                        </p:tgtEl>
                                        <p:attrNameLst>
                                          <p:attrName>style.visibility</p:attrName>
                                        </p:attrNameLst>
                                      </p:cBhvr>
                                      <p:to>
                                        <p:strVal val="visible"/>
                                      </p:to>
                                    </p:set>
                                    <p:animEffect transition="in" filter="wipe(left)">
                                      <p:cBhvr>
                                        <p:cTn id="13" dur="300"/>
                                        <p:tgtEl>
                                          <p:spTgt spid="3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387"/>
                                        </p:tgtEl>
                                        <p:attrNameLst>
                                          <p:attrName>style.visibility</p:attrName>
                                        </p:attrNameLst>
                                      </p:cBhvr>
                                      <p:to>
                                        <p:strVal val="visible"/>
                                      </p:to>
                                    </p:set>
                                    <p:animEffect transition="in" filter="wipe(left)">
                                      <p:cBhvr>
                                        <p:cTn id="18" dur="300"/>
                                        <p:tgtEl>
                                          <p:spTgt spid="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iterate>
                                    <p:tmAbs val="0"/>
                                  </p:iterate>
                                  <p:childTnLst>
                                    <p:set>
                                      <p:cBhvr>
                                        <p:cTn id="22" fill="hold"/>
                                        <p:tgtEl>
                                          <p:spTgt spid="395"/>
                                        </p:tgtEl>
                                        <p:attrNameLst>
                                          <p:attrName>style.visibility</p:attrName>
                                        </p:attrNameLst>
                                      </p:cBhvr>
                                      <p:to>
                                        <p:strVal val="visible"/>
                                      </p:to>
                                    </p:set>
                                    <p:animEffect transition="in" filter="fade">
                                      <p:cBhvr>
                                        <p:cTn id="23" dur="3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advAuto="0"/>
      <p:bldP spid="384" grpId="0" animBg="1" advAuto="0"/>
      <p:bldP spid="387" grpId="0" animBg="1" advAuto="0"/>
      <p:bldP spid="395" grpId="0" animBg="1" advAuto="0"/>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1" name="Shape 398"/>
          <p:cNvSpPr>
            <a:spLocks noGrp="1"/>
          </p:cNvSpPr>
          <p:nvPr>
            <p:ph type="title"/>
          </p:nvPr>
        </p:nvSpPr>
        <p:spPr/>
        <p:txBody>
          <a:bodyPr/>
          <a:lstStyle/>
          <a:p>
            <a:r>
              <a:rPr lang="en-US" altLang="en-US" sz="1800" b="1">
                <a:solidFill>
                  <a:srgbClr val="70BF41"/>
                </a:solidFill>
                <a:latin typeface="Menlo" charset="0"/>
                <a:sym typeface="Menlo" charset="0"/>
              </a:rPr>
              <a:t>brief</a:t>
            </a:r>
            <a:r>
              <a:rPr lang="en-US" altLang="en-US" sz="1800">
                <a:solidFill>
                  <a:srgbClr val="70BF41"/>
                </a:solidFill>
                <a:latin typeface="Menlo" charset="0"/>
                <a:sym typeface="Menlo" charset="0"/>
              </a:rPr>
              <a:t>(P)</a:t>
            </a:r>
          </a:p>
        </p:txBody>
      </p:sp>
      <p:grpSp>
        <p:nvGrpSpPr>
          <p:cNvPr id="402" name="Group 402"/>
          <p:cNvGrpSpPr>
            <a:grpSpLocks/>
          </p:cNvGrpSpPr>
          <p:nvPr/>
        </p:nvGrpSpPr>
        <p:grpSpPr bwMode="auto">
          <a:xfrm>
            <a:off x="5035550" y="2689225"/>
            <a:ext cx="3871913" cy="2478088"/>
            <a:chOff x="4227512" y="50800"/>
            <a:chExt cx="5507101" cy="3523919"/>
          </a:xfrm>
        </p:grpSpPr>
        <p:sp>
          <p:nvSpPr>
            <p:cNvPr id="399" name="Shape 399"/>
            <p:cNvSpPr/>
            <p:nvPr/>
          </p:nvSpPr>
          <p:spPr>
            <a:xfrm>
              <a:off x="4227512" y="50800"/>
              <a:ext cx="5461942" cy="3523919"/>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cs typeface="Helvetica Light"/>
                <a:sym typeface="Helvetica Light"/>
              </a:endParaRPr>
            </a:p>
          </p:txBody>
        </p:sp>
        <p:sp>
          <p:nvSpPr>
            <p:cNvPr id="400" name="Shape 400"/>
            <p:cNvSpPr/>
            <p:nvPr/>
          </p:nvSpPr>
          <p:spPr>
            <a:xfrm>
              <a:off x="4498464" y="195278"/>
              <a:ext cx="5236149" cy="13454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Batch fingerprints in Bloom filter</a:t>
              </a:r>
            </a:p>
          </p:txBody>
        </p:sp>
        <p:sp>
          <p:nvSpPr>
            <p:cNvPr id="401" name="Shape 401"/>
            <p:cNvSpPr/>
            <p:nvPr/>
          </p:nvSpPr>
          <p:spPr>
            <a:xfrm>
              <a:off x="4500723" y="2066726"/>
              <a:ext cx="5231632" cy="1347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does not learn packet contents</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125</a:t>
            </a:fld>
            <a:endParaRPr lang="en-US" altLang="en-US"/>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advAuto="0"/>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5" name="Shape 469"/>
          <p:cNvSpPr>
            <a:spLocks noGrp="1"/>
          </p:cNvSpPr>
          <p:nvPr>
            <p:ph type="title"/>
          </p:nvPr>
        </p:nvSpPr>
        <p:spPr/>
        <p:txBody>
          <a:bodyPr/>
          <a:lstStyle/>
          <a:p>
            <a:r>
              <a:rPr lang="en-US" altLang="en-US" sz="1800" b="1">
                <a:solidFill>
                  <a:srgbClr val="70BF41"/>
                </a:solidFill>
                <a:latin typeface="Menlo" charset="0"/>
                <a:sym typeface="Menlo" charset="0"/>
              </a:rPr>
              <a:t>verify</a:t>
            </a:r>
            <a:r>
              <a:rPr lang="en-US" altLang="en-US" sz="1800">
                <a:solidFill>
                  <a:srgbClr val="70BF41"/>
                </a:solidFill>
                <a:latin typeface="Menlo" charset="0"/>
                <a:sym typeface="Menlo" charset="0"/>
              </a:rPr>
              <a:t>(P)</a:t>
            </a:r>
          </a:p>
        </p:txBody>
      </p:sp>
      <p:grpSp>
        <p:nvGrpSpPr>
          <p:cNvPr id="472" name="Group 472"/>
          <p:cNvGrpSpPr>
            <a:grpSpLocks/>
          </p:cNvGrpSpPr>
          <p:nvPr/>
        </p:nvGrpSpPr>
        <p:grpSpPr bwMode="auto">
          <a:xfrm>
            <a:off x="669925" y="2747963"/>
            <a:ext cx="7804150" cy="1763712"/>
            <a:chOff x="0" y="216585"/>
            <a:chExt cx="11099800" cy="2508999"/>
          </a:xfrm>
        </p:grpSpPr>
        <p:sp>
          <p:nvSpPr>
            <p:cNvPr id="470" name="Shape 470"/>
            <p:cNvSpPr/>
            <p:nvPr/>
          </p:nvSpPr>
          <p:spPr>
            <a:xfrm>
              <a:off x="0" y="2294245"/>
              <a:ext cx="11099800" cy="431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1300">
                  <a:solidFill>
                    <a:srgbClr val="000000"/>
                  </a:solidFill>
                  <a:latin typeface="Avenir Book" charset="0"/>
                  <a:sym typeface="Avenir Book" charset="0"/>
                </a:rPr>
                <a:t>“</a:t>
              </a:r>
              <a:r>
                <a:rPr lang="en-US" altLang="en-US" sz="1300">
                  <a:solidFill>
                    <a:srgbClr val="000000"/>
                  </a:solidFill>
                  <a:latin typeface="Avenir Book" charset="0"/>
                  <a:sym typeface="Avenir Book" charset="0"/>
                </a:rPr>
                <a:t>Do you vouch for 			this packet?</a:t>
              </a:r>
              <a:r>
                <a:rPr lang="ja-JP" altLang="en-US" sz="1300">
                  <a:solidFill>
                    <a:srgbClr val="000000"/>
                  </a:solidFill>
                  <a:latin typeface="Avenir Book" charset="0"/>
                  <a:sym typeface="Avenir Book" charset="0"/>
                </a:rPr>
                <a:t>”</a:t>
              </a:r>
              <a:endParaRPr lang="en-US" altLang="en-US" sz="1300">
                <a:solidFill>
                  <a:srgbClr val="000000"/>
                </a:solidFill>
                <a:latin typeface="Avenir Book" charset="0"/>
                <a:sym typeface="Avenir Book" charset="0"/>
              </a:endParaRPr>
            </a:p>
          </p:txBody>
        </p:sp>
        <p:sp>
          <p:nvSpPr>
            <p:cNvPr id="471" name="Shape 471"/>
            <p:cNvSpPr/>
            <p:nvPr/>
          </p:nvSpPr>
          <p:spPr>
            <a:xfrm>
              <a:off x="0" y="216585"/>
              <a:ext cx="2287246" cy="431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Verifier to Delegate:</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126</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472"/>
                                        </p:tgtEl>
                                        <p:attrNameLst>
                                          <p:attrName>ppt_x</p:attrName>
                                        </p:attrNameLst>
                                      </p:cBhvr>
                                      <p:tavLst>
                                        <p:tav tm="0">
                                          <p:val>
                                            <p:strVal val="ppt_x"/>
                                          </p:val>
                                        </p:tav>
                                        <p:tav tm="100000">
                                          <p:val>
                                            <p:strVal val="0-ppt_w/2"/>
                                          </p:val>
                                        </p:tav>
                                      </p:tavLst>
                                    </p:anim>
                                    <p:anim calcmode="lin" valueType="num">
                                      <p:cBhvr>
                                        <p:cTn id="7" dur="300" fill="hold"/>
                                        <p:tgtEl>
                                          <p:spTgt spid="472"/>
                                        </p:tgtEl>
                                        <p:attrNameLst>
                                          <p:attrName>ppt_y</p:attrName>
                                        </p:attrNameLst>
                                      </p:cBhvr>
                                      <p:tavLst>
                                        <p:tav tm="0">
                                          <p:val>
                                            <p:strVal val="ppt_y"/>
                                          </p:val>
                                        </p:tav>
                                        <p:tav tm="100000">
                                          <p:val>
                                            <p:strVal val="ppt_y"/>
                                          </p:val>
                                        </p:tav>
                                      </p:tavLst>
                                    </p:anim>
                                    <p:set>
                                      <p:cBhvr>
                                        <p:cTn id="8" fill="hold">
                                          <p:stCondLst>
                                            <p:cond delay="299"/>
                                          </p:stCondLst>
                                        </p:cTn>
                                        <p:tgtEl>
                                          <p:spTgt spid="4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69" name="Shape 475"/>
          <p:cNvSpPr>
            <a:spLocks noGrp="1"/>
          </p:cNvSpPr>
          <p:nvPr>
            <p:ph type="title"/>
          </p:nvPr>
        </p:nvSpPr>
        <p:spPr/>
        <p:txBody>
          <a:bodyPr/>
          <a:lstStyle/>
          <a:p>
            <a:r>
              <a:rPr lang="en-US" altLang="en-US" sz="1800" b="1">
                <a:solidFill>
                  <a:srgbClr val="70BF41"/>
                </a:solidFill>
                <a:latin typeface="Menlo" charset="0"/>
                <a:sym typeface="Menlo" charset="0"/>
              </a:rPr>
              <a:t>verify</a:t>
            </a:r>
            <a:r>
              <a:rPr lang="en-US" altLang="en-US" sz="1800">
                <a:solidFill>
                  <a:srgbClr val="70BF41"/>
                </a:solidFill>
                <a:latin typeface="Menlo" charset="0"/>
                <a:sym typeface="Menlo" charset="0"/>
              </a:rPr>
              <a:t>(P)</a:t>
            </a:r>
          </a:p>
        </p:txBody>
      </p:sp>
      <p:grpSp>
        <p:nvGrpSpPr>
          <p:cNvPr id="481" name="Group 481"/>
          <p:cNvGrpSpPr>
            <a:grpSpLocks/>
          </p:cNvGrpSpPr>
          <p:nvPr/>
        </p:nvGrpSpPr>
        <p:grpSpPr bwMode="auto">
          <a:xfrm>
            <a:off x="660400" y="2024063"/>
            <a:ext cx="7653338" cy="4519612"/>
            <a:chOff x="0" y="0"/>
            <a:chExt cx="10884580" cy="6429236"/>
          </a:xfrm>
        </p:grpSpPr>
        <p:pic>
          <p:nvPicPr>
            <p:cNvPr id="18639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6618"/>
              <a:ext cx="1853063"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640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405" y="4555009"/>
              <a:ext cx="1495791" cy="9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78" name="Shape 478"/>
            <p:cNvSpPr/>
            <p:nvPr/>
          </p:nvSpPr>
          <p:spPr>
            <a:xfrm>
              <a:off x="706674" y="5801443"/>
              <a:ext cx="438002"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A</a:t>
              </a:r>
            </a:p>
          </p:txBody>
        </p:sp>
        <p:pic>
          <p:nvPicPr>
            <p:cNvPr id="18640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421"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80" name="Shape 480"/>
            <p:cNvSpPr/>
            <p:nvPr/>
          </p:nvSpPr>
          <p:spPr>
            <a:xfrm>
              <a:off x="8389773" y="392935"/>
              <a:ext cx="2494807"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484" name="Group 484"/>
          <p:cNvGrpSpPr>
            <a:grpSpLocks/>
          </p:cNvGrpSpPr>
          <p:nvPr/>
        </p:nvGrpSpPr>
        <p:grpSpPr bwMode="auto">
          <a:xfrm>
            <a:off x="1917700" y="4983163"/>
            <a:ext cx="3627438" cy="579437"/>
            <a:chOff x="-2305918" y="-50242"/>
            <a:chExt cx="5160167" cy="824386"/>
          </a:xfrm>
        </p:grpSpPr>
        <p:sp>
          <p:nvSpPr>
            <p:cNvPr id="482" name="Shape 482"/>
            <p:cNvSpPr/>
            <p:nvPr/>
          </p:nvSpPr>
          <p:spPr>
            <a:xfrm flipV="1">
              <a:off x="-2305918" y="686060"/>
              <a:ext cx="5160167"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6398" name="Shape 483"/>
            <p:cNvSpPr>
              <a:spLocks noChangeArrowheads="1"/>
            </p:cNvSpPr>
            <p:nvPr/>
          </p:nvSpPr>
          <p:spPr bwMode="auto">
            <a:xfrm>
              <a:off x="-501553" y="-50242"/>
              <a:ext cx="1551437"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487" name="Group 487"/>
          <p:cNvGrpSpPr>
            <a:grpSpLocks/>
          </p:cNvGrpSpPr>
          <p:nvPr/>
        </p:nvGrpSpPr>
        <p:grpSpPr bwMode="auto">
          <a:xfrm>
            <a:off x="6740525" y="5402263"/>
            <a:ext cx="1954213" cy="889000"/>
            <a:chOff x="-425054" y="0"/>
            <a:chExt cx="2779317" cy="1264444"/>
          </a:xfrm>
        </p:grpSpPr>
        <p:sp>
          <p:nvSpPr>
            <p:cNvPr id="485" name="Shape 485"/>
            <p:cNvSpPr/>
            <p:nvPr/>
          </p:nvSpPr>
          <p:spPr>
            <a:xfrm>
              <a:off x="-425054" y="0"/>
              <a:ext cx="2779317" cy="1264444"/>
            </a:xfrm>
            <a:custGeom>
              <a:avLst/>
              <a:gdLst/>
              <a:ahLst/>
              <a:cxnLst>
                <a:cxn ang="0">
                  <a:pos x="wd2" y="hd2"/>
                </a:cxn>
                <a:cxn ang="5400000">
                  <a:pos x="wd2" y="hd2"/>
                </a:cxn>
                <a:cxn ang="10800000">
                  <a:pos x="wd2" y="hd2"/>
                </a:cxn>
                <a:cxn ang="16200000">
                  <a:pos x="wd2" y="hd2"/>
                </a:cxn>
              </a:cxnLst>
              <a:rect l="0" t="0" r="r" b="b"/>
              <a:pathLst>
                <a:path w="21600" h="21600" extrusionOk="0">
                  <a:moveTo>
                    <a:pt x="3797" y="0"/>
                  </a:moveTo>
                  <a:cubicBezTo>
                    <a:pt x="3524" y="0"/>
                    <a:pt x="3303" y="486"/>
                    <a:pt x="3303" y="1085"/>
                  </a:cubicBezTo>
                  <a:lnTo>
                    <a:pt x="3303" y="2942"/>
                  </a:lnTo>
                  <a:lnTo>
                    <a:pt x="0" y="5119"/>
                  </a:lnTo>
                  <a:lnTo>
                    <a:pt x="3303" y="7288"/>
                  </a:lnTo>
                  <a:lnTo>
                    <a:pt x="3303" y="20515"/>
                  </a:lnTo>
                  <a:cubicBezTo>
                    <a:pt x="3303" y="21114"/>
                    <a:pt x="3524" y="21600"/>
                    <a:pt x="3797" y="21600"/>
                  </a:cubicBezTo>
                  <a:lnTo>
                    <a:pt x="21106" y="21600"/>
                  </a:lnTo>
                  <a:cubicBezTo>
                    <a:pt x="21379" y="21600"/>
                    <a:pt x="21600" y="21114"/>
                    <a:pt x="21600" y="20515"/>
                  </a:cubicBezTo>
                  <a:lnTo>
                    <a:pt x="21600" y="1085"/>
                  </a:lnTo>
                  <a:cubicBezTo>
                    <a:pt x="21600" y="486"/>
                    <a:pt x="21379" y="0"/>
                    <a:pt x="21106" y="0"/>
                  </a:cubicBezTo>
                  <a:lnTo>
                    <a:pt x="3797"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486" name="Shape 486"/>
            <p:cNvSpPr/>
            <p:nvPr/>
          </p:nvSpPr>
          <p:spPr>
            <a:xfrm>
              <a:off x="351619" y="76770"/>
              <a:ext cx="1641400" cy="4312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grpSp>
        <p:nvGrpSpPr>
          <p:cNvPr id="490" name="Group 490"/>
          <p:cNvGrpSpPr>
            <a:grpSpLocks/>
          </p:cNvGrpSpPr>
          <p:nvPr/>
        </p:nvGrpSpPr>
        <p:grpSpPr bwMode="auto">
          <a:xfrm>
            <a:off x="1881188" y="5676900"/>
            <a:ext cx="3754437" cy="746125"/>
            <a:chOff x="-2576385" y="-265430"/>
            <a:chExt cx="5339230" cy="1061459"/>
          </a:xfrm>
        </p:grpSpPr>
        <p:sp>
          <p:nvSpPr>
            <p:cNvPr id="488" name="Shape 488"/>
            <p:cNvSpPr/>
            <p:nvPr/>
          </p:nvSpPr>
          <p:spPr>
            <a:xfrm flipV="1">
              <a:off x="-2576385" y="-265430"/>
              <a:ext cx="5160880" cy="0"/>
            </a:xfrm>
            <a:prstGeom prst="line">
              <a:avLst/>
            </a:prstGeom>
            <a:noFill/>
            <a:ln w="50800" cap="flat">
              <a:solidFill>
                <a:srgbClr val="A6AAA9"/>
              </a:solidFill>
              <a:prstDash val="solid"/>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89" name="Shape 489"/>
            <p:cNvSpPr/>
            <p:nvPr/>
          </p:nvSpPr>
          <p:spPr>
            <a:xfrm>
              <a:off x="-2215169" y="-71206"/>
              <a:ext cx="4978014" cy="8672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a:solidFill>
                    <a:srgbClr val="A6AAA9"/>
                  </a:solidFill>
                  <a:latin typeface="Menlo"/>
                  <a:ea typeface="Menlo"/>
                  <a:cs typeface="Menlo"/>
                  <a:sym typeface="Menlo"/>
                </a:rPr>
                <a:t>DROPPED P</a:t>
              </a:r>
            </a:p>
            <a:p>
              <a:pPr algn="ctr" defTabSz="410730" fontAlgn="auto">
                <a:spcBef>
                  <a:spcPts val="0"/>
                </a:spcBef>
                <a:spcAft>
                  <a:spcPts val="0"/>
                </a:spcAft>
                <a:defRPr sz="1800"/>
              </a:pPr>
              <a:r>
                <a:rPr sz="2000" kern="0">
                  <a:solidFill>
                    <a:srgbClr val="A6AAA9"/>
                  </a:solidFill>
                  <a:latin typeface="Menlo"/>
                  <a:ea typeface="Menlo"/>
                  <a:cs typeface="Menlo"/>
                  <a:sym typeface="Menlo"/>
                </a:rPr>
                <a:t>(PENDING VERIFICATION)</a:t>
              </a:r>
            </a:p>
          </p:txBody>
        </p:sp>
      </p:grpSp>
      <p:sp>
        <p:nvSpPr>
          <p:cNvPr id="491" name="Shape 491"/>
          <p:cNvSpPr>
            <a:spLocks noChangeArrowheads="1"/>
          </p:cNvSpPr>
          <p:nvPr/>
        </p:nvSpPr>
        <p:spPr bwMode="auto">
          <a:xfrm>
            <a:off x="7591425" y="5846763"/>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495" name="Group 495"/>
          <p:cNvGrpSpPr>
            <a:grpSpLocks/>
          </p:cNvGrpSpPr>
          <p:nvPr/>
        </p:nvGrpSpPr>
        <p:grpSpPr bwMode="auto">
          <a:xfrm>
            <a:off x="2081213" y="1843088"/>
            <a:ext cx="3697287" cy="1190625"/>
            <a:chOff x="-147200" y="0"/>
            <a:chExt cx="5256610" cy="1693466"/>
          </a:xfrm>
        </p:grpSpPr>
        <p:sp>
          <p:nvSpPr>
            <p:cNvPr id="492" name="Shape 492"/>
            <p:cNvSpPr/>
            <p:nvPr/>
          </p:nvSpPr>
          <p:spPr>
            <a:xfrm>
              <a:off x="-147200" y="0"/>
              <a:ext cx="5256610" cy="1693466"/>
            </a:xfrm>
            <a:custGeom>
              <a:avLst/>
              <a:gdLst/>
              <a:ahLst/>
              <a:cxnLst>
                <a:cxn ang="0">
                  <a:pos x="wd2" y="hd2"/>
                </a:cxn>
                <a:cxn ang="5400000">
                  <a:pos x="wd2" y="hd2"/>
                </a:cxn>
                <a:cxn ang="10800000">
                  <a:pos x="wd2" y="hd2"/>
                </a:cxn>
                <a:cxn ang="16200000">
                  <a:pos x="wd2" y="hd2"/>
                </a:cxn>
              </a:cxnLst>
              <a:rect l="0" t="0" r="r" b="b"/>
              <a:pathLst>
                <a:path w="21600" h="21600" extrusionOk="0">
                  <a:moveTo>
                    <a:pt x="261" y="0"/>
                  </a:moveTo>
                  <a:cubicBezTo>
                    <a:pt x="117" y="0"/>
                    <a:pt x="0" y="363"/>
                    <a:pt x="0" y="810"/>
                  </a:cubicBezTo>
                  <a:lnTo>
                    <a:pt x="0" y="20790"/>
                  </a:lnTo>
                  <a:cubicBezTo>
                    <a:pt x="0" y="21237"/>
                    <a:pt x="117" y="21600"/>
                    <a:pt x="261" y="21600"/>
                  </a:cubicBezTo>
                  <a:lnTo>
                    <a:pt x="19188" y="21600"/>
                  </a:lnTo>
                  <a:cubicBezTo>
                    <a:pt x="19332" y="21600"/>
                    <a:pt x="19449" y="21237"/>
                    <a:pt x="19449" y="20790"/>
                  </a:cubicBezTo>
                  <a:lnTo>
                    <a:pt x="19449" y="10995"/>
                  </a:lnTo>
                  <a:lnTo>
                    <a:pt x="21600" y="9380"/>
                  </a:lnTo>
                  <a:lnTo>
                    <a:pt x="19449" y="7760"/>
                  </a:lnTo>
                  <a:lnTo>
                    <a:pt x="19449" y="810"/>
                  </a:lnTo>
                  <a:cubicBezTo>
                    <a:pt x="19449" y="363"/>
                    <a:pt x="19332" y="0"/>
                    <a:pt x="19188" y="0"/>
                  </a:cubicBezTo>
                  <a:lnTo>
                    <a:pt x="26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493" name="Shape 493"/>
            <p:cNvSpPr/>
            <p:nvPr/>
          </p:nvSpPr>
          <p:spPr>
            <a:xfrm>
              <a:off x="1340179" y="101607"/>
              <a:ext cx="1762737" cy="431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TWO CHECKS:</a:t>
              </a:r>
            </a:p>
          </p:txBody>
        </p:sp>
        <p:sp>
          <p:nvSpPr>
            <p:cNvPr id="186392" name="Shape 494"/>
            <p:cNvSpPr>
              <a:spLocks noChangeArrowheads="1"/>
            </p:cNvSpPr>
            <p:nvPr/>
          </p:nvSpPr>
          <p:spPr bwMode="auto">
            <a:xfrm>
              <a:off x="-79489" y="541909"/>
              <a:ext cx="4613359" cy="10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marL="346075" indent="-346075"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SzPct val="100000"/>
                <a:buFontTx/>
                <a:buAutoNum type="arabicPeriod"/>
              </a:pPr>
              <a:r>
                <a:rPr lang="en-US" altLang="en-US" sz="2000">
                  <a:solidFill>
                    <a:srgbClr val="53585F"/>
                  </a:solidFill>
                  <a:latin typeface="Avenir Book" charset="0"/>
                  <a:sym typeface="Avenir Book" charset="0"/>
                </a:rPr>
                <a:t>P</a:t>
              </a:r>
              <a:r>
                <a:rPr lang="en-US" altLang="en-US" sz="2000" baseline="-6000">
                  <a:solidFill>
                    <a:srgbClr val="53585F"/>
                  </a:solidFill>
                  <a:latin typeface="Avenir Book" charset="0"/>
                  <a:sym typeface="Avenir Book" charset="0"/>
                </a:rPr>
                <a:t>A➞B</a:t>
              </a:r>
              <a:r>
                <a:rPr lang="en-US" altLang="en-US" sz="2000">
                  <a:solidFill>
                    <a:srgbClr val="53585F"/>
                  </a:solidFill>
                  <a:latin typeface="Avenir Book" charset="0"/>
                  <a:sym typeface="Avenir Book" charset="0"/>
                </a:rPr>
                <a:t> in fingerprint cache</a:t>
              </a:r>
            </a:p>
            <a:p>
              <a:pPr eaLnBrk="1" hangingPunct="1">
                <a:buSzPct val="100000"/>
                <a:buFontTx/>
                <a:buAutoNum type="arabicPeriod"/>
              </a:pPr>
              <a:r>
                <a:rPr lang="en-US" altLang="en-US" sz="2000">
                  <a:solidFill>
                    <a:srgbClr val="53585F"/>
                  </a:solidFill>
                  <a:latin typeface="Avenir Book" charset="0"/>
                  <a:sym typeface="Avenir Book" charset="0"/>
                </a:rPr>
                <a:t>Flow A➞B not shut off</a:t>
              </a:r>
            </a:p>
          </p:txBody>
        </p:sp>
      </p:grpSp>
      <p:grpSp>
        <p:nvGrpSpPr>
          <p:cNvPr id="500" name="Group 500"/>
          <p:cNvGrpSpPr>
            <a:grpSpLocks/>
          </p:cNvGrpSpPr>
          <p:nvPr/>
        </p:nvGrpSpPr>
        <p:grpSpPr bwMode="auto">
          <a:xfrm>
            <a:off x="2728913" y="3340100"/>
            <a:ext cx="3297237" cy="1778000"/>
            <a:chOff x="-50800" y="-1"/>
            <a:chExt cx="4689024" cy="2528633"/>
          </a:xfrm>
        </p:grpSpPr>
        <p:sp>
          <p:nvSpPr>
            <p:cNvPr id="496" name="Shape 496"/>
            <p:cNvSpPr/>
            <p:nvPr/>
          </p:nvSpPr>
          <p:spPr>
            <a:xfrm flipV="1">
              <a:off x="4638224" y="-1"/>
              <a:ext cx="0" cy="2528633"/>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186387" name="Group 499"/>
            <p:cNvGrpSpPr>
              <a:grpSpLocks/>
            </p:cNvGrpSpPr>
            <p:nvPr/>
          </p:nvGrpSpPr>
          <p:grpSpPr bwMode="auto">
            <a:xfrm>
              <a:off x="-50800" y="719642"/>
              <a:ext cx="4428604" cy="1089348"/>
              <a:chOff x="0" y="0"/>
              <a:chExt cx="4428603" cy="1089346"/>
            </a:xfrm>
          </p:grpSpPr>
          <p:sp>
            <p:nvSpPr>
              <p:cNvPr id="497" name="Shape 497"/>
              <p:cNvSpPr/>
              <p:nvPr/>
            </p:nvSpPr>
            <p:spPr>
              <a:xfrm>
                <a:off x="0" y="566"/>
                <a:ext cx="4429401" cy="1088214"/>
              </a:xfrm>
              <a:prstGeom prst="roundRect">
                <a:avLst>
                  <a:gd name="adj" fmla="val 659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498" name="Shape 498"/>
              <p:cNvSpPr/>
              <p:nvPr/>
            </p:nvSpPr>
            <p:spPr>
              <a:xfrm>
                <a:off x="711142" y="72813"/>
                <a:ext cx="3007116" cy="82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508" name="Group 508"/>
          <p:cNvGrpSpPr>
            <a:grpSpLocks/>
          </p:cNvGrpSpPr>
          <p:nvPr/>
        </p:nvGrpSpPr>
        <p:grpSpPr bwMode="auto">
          <a:xfrm>
            <a:off x="6305550" y="3340100"/>
            <a:ext cx="2003425" cy="1778000"/>
            <a:chOff x="-1" y="-1"/>
            <a:chExt cx="2849460" cy="2528633"/>
          </a:xfrm>
        </p:grpSpPr>
        <p:sp>
          <p:nvSpPr>
            <p:cNvPr id="501" name="Shape 501"/>
            <p:cNvSpPr/>
            <p:nvPr/>
          </p:nvSpPr>
          <p:spPr>
            <a:xfrm flipV="1">
              <a:off x="-1" y="-1"/>
              <a:ext cx="0" cy="2528633"/>
            </a:xfrm>
            <a:prstGeom prst="line">
              <a:avLst/>
            </a:prstGeom>
            <a:noFill/>
            <a:ln w="50800" cap="flat">
              <a:solidFill>
                <a:srgbClr val="70BF41"/>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186380" name="Group 507"/>
            <p:cNvGrpSpPr>
              <a:grpSpLocks/>
            </p:cNvGrpSpPr>
            <p:nvPr/>
          </p:nvGrpSpPr>
          <p:grpSpPr bwMode="auto">
            <a:xfrm>
              <a:off x="225687" y="511991"/>
              <a:ext cx="2623772" cy="1504651"/>
              <a:chOff x="0" y="0"/>
              <a:chExt cx="2623771" cy="1504649"/>
            </a:xfrm>
          </p:grpSpPr>
          <p:sp>
            <p:nvSpPr>
              <p:cNvPr id="502" name="Shape 502"/>
              <p:cNvSpPr/>
              <p:nvPr/>
            </p:nvSpPr>
            <p:spPr>
              <a:xfrm>
                <a:off x="101" y="509"/>
                <a:ext cx="2623670" cy="1503632"/>
              </a:xfrm>
              <a:prstGeom prst="roundRect">
                <a:avLst>
                  <a:gd name="adj" fmla="val 477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503" name="Shape 503"/>
              <p:cNvSpPr/>
              <p:nvPr/>
            </p:nvSpPr>
            <p:spPr>
              <a:xfrm>
                <a:off x="1092921" y="217249"/>
                <a:ext cx="438031" cy="4289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spc="-176">
                    <a:solidFill>
                      <a:srgbClr val="70BF41"/>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OK</a:t>
                </a:r>
              </a:p>
            </p:txBody>
          </p:sp>
          <p:grpSp>
            <p:nvGrpSpPr>
              <p:cNvPr id="186383" name="Group 506"/>
              <p:cNvGrpSpPr>
                <a:grpSpLocks/>
              </p:cNvGrpSpPr>
              <p:nvPr/>
            </p:nvGrpSpPr>
            <p:grpSpPr bwMode="auto">
              <a:xfrm>
                <a:off x="118094" y="799012"/>
                <a:ext cx="2387582" cy="564507"/>
                <a:chOff x="0" y="0"/>
                <a:chExt cx="2387581" cy="564506"/>
              </a:xfrm>
            </p:grpSpPr>
            <p:sp>
              <p:nvSpPr>
                <p:cNvPr id="504" name="Shape 504"/>
                <p:cNvSpPr/>
                <p:nvPr/>
              </p:nvSpPr>
              <p:spPr>
                <a:xfrm>
                  <a:off x="-583" y="725"/>
                  <a:ext cx="2388848" cy="564425"/>
                </a:xfrm>
                <a:prstGeom prst="roundRect">
                  <a:avLst>
                    <a:gd name="adj" fmla="val 686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505" name="Shape 505"/>
                <p:cNvSpPr/>
                <p:nvPr/>
              </p:nvSpPr>
              <p:spPr>
                <a:xfrm>
                  <a:off x="401321" y="59426"/>
                  <a:ext cx="1585039" cy="404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p>
                  <a:pPr algn="ctr" defTabSz="410730" fontAlgn="auto">
                    <a:spcBef>
                      <a:spcPts val="0"/>
                    </a:spcBef>
                    <a:spcAft>
                      <a:spcPts val="0"/>
                    </a:spcAft>
                    <a:defRPr sz="1800"/>
                  </a:pPr>
                  <a:r>
                    <a:rPr sz="1500" b="1" kern="0" spc="-62">
                      <a:solidFill>
                        <a:srgbClr val="70BF41"/>
                      </a:solidFill>
                      <a:latin typeface="Menlo"/>
                      <a:ea typeface="Menlo"/>
                      <a:cs typeface="Menlo"/>
                      <a:sym typeface="Menlo"/>
                    </a:rPr>
                    <a:t>verify(</a:t>
                  </a:r>
                  <a:r>
                    <a:rPr sz="1500" kern="0" spc="-62">
                      <a:solidFill>
                        <a:srgbClr val="70BF41"/>
                      </a:solidFill>
                      <a:latin typeface="Menlo"/>
                      <a:ea typeface="Menlo"/>
                      <a:cs typeface="Menlo"/>
                      <a:sym typeface="Menlo"/>
                    </a:rPr>
                    <a:t>P</a:t>
                  </a:r>
                  <a:r>
                    <a:rPr sz="1500" b="1" kern="0" spc="-62">
                      <a:solidFill>
                        <a:srgbClr val="70BF41"/>
                      </a:solidFill>
                      <a:latin typeface="Menlo"/>
                      <a:ea typeface="Menlo"/>
                      <a:cs typeface="Menlo"/>
                      <a:sym typeface="Menlo"/>
                    </a:rPr>
                    <a:t>)</a:t>
                  </a:r>
                </a:p>
              </p:txBody>
            </p:sp>
          </p:grpSp>
        </p:gr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127</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481"/>
                                        </p:tgtEl>
                                        <p:attrNameLst>
                                          <p:attrName>style.visibility</p:attrName>
                                        </p:attrNameLst>
                                      </p:cBhvr>
                                      <p:to>
                                        <p:strVal val="visible"/>
                                      </p:to>
                                    </p:set>
                                    <p:anim calcmode="lin" valueType="num">
                                      <p:cBhvr>
                                        <p:cTn id="7" dur="300" fill="hold"/>
                                        <p:tgtEl>
                                          <p:spTgt spid="481"/>
                                        </p:tgtEl>
                                        <p:attrNameLst>
                                          <p:attrName>ppt_x</p:attrName>
                                        </p:attrNameLst>
                                      </p:cBhvr>
                                      <p:tavLst>
                                        <p:tav tm="0">
                                          <p:val>
                                            <p:strVal val="1+#ppt_w/2"/>
                                          </p:val>
                                        </p:tav>
                                        <p:tav tm="100000">
                                          <p:val>
                                            <p:strVal val="#ppt_x"/>
                                          </p:val>
                                        </p:tav>
                                      </p:tavLst>
                                    </p:anim>
                                    <p:anim calcmode="lin" valueType="num">
                                      <p:cBhvr>
                                        <p:cTn id="8" dur="300" fill="hold"/>
                                        <p:tgtEl>
                                          <p:spTgt spid="4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iterate>
                                    <p:tmAbs val="0"/>
                                  </p:iterate>
                                  <p:childTnLst>
                                    <p:set>
                                      <p:cBhvr>
                                        <p:cTn id="12" fill="hold"/>
                                        <p:tgtEl>
                                          <p:spTgt spid="484"/>
                                        </p:tgtEl>
                                        <p:attrNameLst>
                                          <p:attrName>style.visibility</p:attrName>
                                        </p:attrNameLst>
                                      </p:cBhvr>
                                      <p:to>
                                        <p:strVal val="visible"/>
                                      </p:to>
                                    </p:set>
                                    <p:animEffect transition="in" filter="wipe(left)">
                                      <p:cBhvr>
                                        <p:cTn id="13" dur="300"/>
                                        <p:tgtEl>
                                          <p:spTgt spid="4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p:tmAbs val="0"/>
                                  </p:iterate>
                                  <p:childTnLst>
                                    <p:set>
                                      <p:cBhvr>
                                        <p:cTn id="17" fill="hold"/>
                                        <p:tgtEl>
                                          <p:spTgt spid="48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iterate>
                                    <p:tmAbs val="0"/>
                                  </p:iterate>
                                  <p:childTnLst>
                                    <p:set>
                                      <p:cBhvr>
                                        <p:cTn id="21" fill="hold"/>
                                        <p:tgtEl>
                                          <p:spTgt spid="490"/>
                                        </p:tgtEl>
                                        <p:attrNameLst>
                                          <p:attrName>style.visibility</p:attrName>
                                        </p:attrNameLst>
                                      </p:cBhvr>
                                      <p:to>
                                        <p:strVal val="visible"/>
                                      </p:to>
                                    </p:set>
                                    <p:animEffect transition="in" filter="wipe(right)">
                                      <p:cBhvr>
                                        <p:cTn id="22" dur="300"/>
                                        <p:tgtEl>
                                          <p:spTgt spid="4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iterate>
                                    <p:tmAbs val="0"/>
                                  </p:iterate>
                                  <p:childTnLst>
                                    <p:set>
                                      <p:cBhvr>
                                        <p:cTn id="26" fill="hold"/>
                                        <p:tgtEl>
                                          <p:spTgt spid="500"/>
                                        </p:tgtEl>
                                        <p:attrNameLst>
                                          <p:attrName>style.visibility</p:attrName>
                                        </p:attrNameLst>
                                      </p:cBhvr>
                                      <p:to>
                                        <p:strVal val="visible"/>
                                      </p:to>
                                    </p:set>
                                    <p:animEffect transition="in" filter="wipe(down)">
                                      <p:cBhvr>
                                        <p:cTn id="27" dur="300"/>
                                        <p:tgtEl>
                                          <p:spTgt spid="5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iterate>
                                    <p:tmAbs val="0"/>
                                  </p:iterate>
                                  <p:childTnLst>
                                    <p:set>
                                      <p:cBhvr>
                                        <p:cTn id="31" fill="hold"/>
                                        <p:tgtEl>
                                          <p:spTgt spid="49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iterate>
                                    <p:tmAbs val="0"/>
                                  </p:iterate>
                                  <p:childTnLst>
                                    <p:set>
                                      <p:cBhvr>
                                        <p:cTn id="35" fill="hold"/>
                                        <p:tgtEl>
                                          <p:spTgt spid="508"/>
                                        </p:tgtEl>
                                        <p:attrNameLst>
                                          <p:attrName>style.visibility</p:attrName>
                                        </p:attrNameLst>
                                      </p:cBhvr>
                                      <p:to>
                                        <p:strVal val="visible"/>
                                      </p:to>
                                    </p:set>
                                    <p:animEffect transition="in" filter="wipe(up)">
                                      <p:cBhvr>
                                        <p:cTn id="36" dur="300"/>
                                        <p:tgtEl>
                                          <p:spTgt spid="50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iterate>
                                    <p:tmAbs val="0"/>
                                  </p:iterate>
                                  <p:childTnLst>
                                    <p:set>
                                      <p:cBhvr>
                                        <p:cTn id="40" fill="hold"/>
                                        <p:tgtEl>
                                          <p:spTgt spid="491"/>
                                        </p:tgtEl>
                                        <p:attrNameLst>
                                          <p:attrName>style.visibility</p:attrName>
                                        </p:attrNameLst>
                                      </p:cBhvr>
                                      <p:to>
                                        <p:strVal val="visible"/>
                                      </p:to>
                                    </p:set>
                                    <p:anim calcmode="lin" valueType="num">
                                      <p:cBhvr>
                                        <p:cTn id="41" dur="200" fill="hold"/>
                                        <p:tgtEl>
                                          <p:spTgt spid="491"/>
                                        </p:tgtEl>
                                        <p:attrNameLst>
                                          <p:attrName>ppt_w</p:attrName>
                                        </p:attrNameLst>
                                      </p:cBhvr>
                                      <p:tavLst>
                                        <p:tav tm="0">
                                          <p:val>
                                            <p:fltVal val="0"/>
                                          </p:val>
                                        </p:tav>
                                        <p:tav tm="100000">
                                          <p:val>
                                            <p:strVal val="#ppt_w"/>
                                          </p:val>
                                        </p:tav>
                                      </p:tavLst>
                                    </p:anim>
                                    <p:anim calcmode="lin" valueType="num">
                                      <p:cBhvr>
                                        <p:cTn id="42" dur="200" fill="hold"/>
                                        <p:tgtEl>
                                          <p:spTgt spid="4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0" animBg="1" advAuto="0"/>
      <p:bldP spid="484" grpId="0" animBg="1" advAuto="0"/>
      <p:bldP spid="487" grpId="0" animBg="1" advAuto="0"/>
      <p:bldP spid="490" grpId="0" animBg="1" advAuto="0"/>
      <p:bldP spid="491" grpId="0" animBg="1" advAuto="0"/>
      <p:bldP spid="495" grpId="0" animBg="1" advAuto="0"/>
      <p:bldP spid="500" grpId="0" animBg="1" advAuto="0"/>
      <p:bldP spid="508" grpId="0" animBg="1" advAuto="0"/>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393" name="Shape 511"/>
          <p:cNvSpPr>
            <a:spLocks noGrp="1"/>
          </p:cNvSpPr>
          <p:nvPr>
            <p:ph type="title"/>
          </p:nvPr>
        </p:nvSpPr>
        <p:spPr/>
        <p:txBody>
          <a:bodyPr/>
          <a:lstStyle/>
          <a:p>
            <a:r>
              <a:rPr lang="en-US" altLang="en-US" sz="1800" b="1">
                <a:solidFill>
                  <a:srgbClr val="70BF41"/>
                </a:solidFill>
                <a:latin typeface="Menlo" charset="0"/>
                <a:sym typeface="Menlo" charset="0"/>
              </a:rPr>
              <a:t>verify</a:t>
            </a:r>
            <a:r>
              <a:rPr lang="en-US" altLang="en-US" sz="1800">
                <a:solidFill>
                  <a:srgbClr val="70BF41"/>
                </a:solidFill>
                <a:latin typeface="Menlo" charset="0"/>
                <a:sym typeface="Menlo" charset="0"/>
              </a:rPr>
              <a:t>(P)</a:t>
            </a:r>
          </a:p>
        </p:txBody>
      </p:sp>
      <p:grpSp>
        <p:nvGrpSpPr>
          <p:cNvPr id="517" name="Group 517"/>
          <p:cNvGrpSpPr>
            <a:grpSpLocks/>
          </p:cNvGrpSpPr>
          <p:nvPr/>
        </p:nvGrpSpPr>
        <p:grpSpPr bwMode="auto">
          <a:xfrm>
            <a:off x="1098550" y="2654300"/>
            <a:ext cx="6946900" cy="2782888"/>
            <a:chOff x="0" y="0"/>
            <a:chExt cx="9880600" cy="3957440"/>
          </a:xfrm>
        </p:grpSpPr>
        <p:sp>
          <p:nvSpPr>
            <p:cNvPr id="513" name="Shape 513"/>
            <p:cNvSpPr/>
            <p:nvPr/>
          </p:nvSpPr>
          <p:spPr>
            <a:xfrm>
              <a:off x="0" y="0"/>
              <a:ext cx="9880600" cy="3957440"/>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cs typeface="Helvetica Light"/>
                <a:sym typeface="Helvetica Light"/>
              </a:endParaRPr>
            </a:p>
          </p:txBody>
        </p:sp>
        <p:sp>
          <p:nvSpPr>
            <p:cNvPr id="514" name="Shape 514"/>
            <p:cNvSpPr/>
            <p:nvPr/>
          </p:nvSpPr>
          <p:spPr>
            <a:xfrm>
              <a:off x="451581" y="652425"/>
              <a:ext cx="284496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Most effective at first hop</a:t>
              </a:r>
            </a:p>
          </p:txBody>
        </p:sp>
        <p:sp>
          <p:nvSpPr>
            <p:cNvPr id="515" name="Shape 515"/>
            <p:cNvSpPr/>
            <p:nvPr/>
          </p:nvSpPr>
          <p:spPr>
            <a:xfrm>
              <a:off x="451581" y="1763127"/>
              <a:ext cx="4253896"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Verified flow entries periodically expire</a:t>
              </a:r>
            </a:p>
          </p:txBody>
        </p:sp>
        <p:sp>
          <p:nvSpPr>
            <p:cNvPr id="516" name="Shape 516"/>
            <p:cNvSpPr/>
            <p:nvPr/>
          </p:nvSpPr>
          <p:spPr>
            <a:xfrm>
              <a:off x="451581" y="2873829"/>
              <a:ext cx="443001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Routers keep no state during verification</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128</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517"/>
                                        </p:tgtEl>
                                        <p:attrNameLst>
                                          <p:attrName>style.visibility</p:attrName>
                                        </p:attrNameLst>
                                      </p:cBhvr>
                                      <p:to>
                                        <p:strVal val="visible"/>
                                      </p:to>
                                    </p:set>
                                    <p:animEffect transition="in" filter="fade">
                                      <p:cBhvr>
                                        <p:cTn id="7"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animBg="1" advAuto="0"/>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17" name="Shape 588"/>
          <p:cNvSpPr>
            <a:spLocks noGrp="1"/>
          </p:cNvSpPr>
          <p:nvPr>
            <p:ph type="title"/>
          </p:nvPr>
        </p:nvSpPr>
        <p:spPr/>
        <p:txBody>
          <a:bodyPr/>
          <a:lstStyle/>
          <a:p>
            <a:r>
              <a:rPr lang="en-US" altLang="en-US" sz="1800" b="1">
                <a:solidFill>
                  <a:srgbClr val="70BF41"/>
                </a:solidFill>
                <a:latin typeface="Menlo" charset="0"/>
                <a:sym typeface="Menlo" charset="0"/>
              </a:rPr>
              <a:t>shutoff</a:t>
            </a:r>
            <a:r>
              <a:rPr lang="en-US" altLang="en-US" sz="1800">
                <a:solidFill>
                  <a:srgbClr val="70BF41"/>
                </a:solidFill>
                <a:latin typeface="Menlo" charset="0"/>
                <a:sym typeface="Menlo" charset="0"/>
              </a:rPr>
              <a:t>(P)</a:t>
            </a:r>
          </a:p>
        </p:txBody>
      </p:sp>
      <p:grpSp>
        <p:nvGrpSpPr>
          <p:cNvPr id="591" name="Group 591"/>
          <p:cNvGrpSpPr>
            <a:grpSpLocks/>
          </p:cNvGrpSpPr>
          <p:nvPr/>
        </p:nvGrpSpPr>
        <p:grpSpPr bwMode="auto">
          <a:xfrm>
            <a:off x="750888" y="2970213"/>
            <a:ext cx="6434137" cy="1641475"/>
            <a:chOff x="0" y="216585"/>
            <a:chExt cx="9150582" cy="2335811"/>
          </a:xfrm>
        </p:grpSpPr>
        <p:sp>
          <p:nvSpPr>
            <p:cNvPr id="589" name="Shape 589"/>
            <p:cNvSpPr/>
            <p:nvPr/>
          </p:nvSpPr>
          <p:spPr>
            <a:xfrm>
              <a:off x="0" y="939467"/>
              <a:ext cx="9150582"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Stop this flow.</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590" name="Shape 590"/>
            <p:cNvSpPr/>
            <p:nvPr/>
          </p:nvSpPr>
          <p:spPr>
            <a:xfrm>
              <a:off x="0" y="216585"/>
              <a:ext cx="2438349"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Receiver to Delegate:</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129</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591"/>
                                        </p:tgtEl>
                                        <p:attrNameLst>
                                          <p:attrName>ppt_x</p:attrName>
                                        </p:attrNameLst>
                                      </p:cBhvr>
                                      <p:tavLst>
                                        <p:tav tm="0">
                                          <p:val>
                                            <p:strVal val="ppt_x"/>
                                          </p:val>
                                        </p:tav>
                                        <p:tav tm="100000">
                                          <p:val>
                                            <p:strVal val="0-ppt_w/2"/>
                                          </p:val>
                                        </p:tav>
                                      </p:tavLst>
                                    </p:anim>
                                    <p:anim calcmode="lin" valueType="num">
                                      <p:cBhvr>
                                        <p:cTn id="7" dur="300" fill="hold"/>
                                        <p:tgtEl>
                                          <p:spTgt spid="591"/>
                                        </p:tgtEl>
                                        <p:attrNameLst>
                                          <p:attrName>ppt_y</p:attrName>
                                        </p:attrNameLst>
                                      </p:cBhvr>
                                      <p:tavLst>
                                        <p:tav tm="0">
                                          <p:val>
                                            <p:strVal val="ppt_y"/>
                                          </p:val>
                                        </p:tav>
                                        <p:tav tm="100000">
                                          <p:val>
                                            <p:strVal val="ppt_y"/>
                                          </p:val>
                                        </p:tav>
                                      </p:tavLst>
                                    </p:anim>
                                    <p:set>
                                      <p:cBhvr>
                                        <p:cTn id="8" fill="hold">
                                          <p:stCondLst>
                                            <p:cond delay="299"/>
                                          </p:stCondLst>
                                        </p:cTn>
                                        <p:tgtEl>
                                          <p:spTgt spid="5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ea typeface="ＭＳ Ｐゴシック" charset="-128"/>
              </a:rPr>
              <a:t>Flow/Congestion Control</a:t>
            </a:r>
          </a:p>
        </p:txBody>
      </p:sp>
      <p:sp>
        <p:nvSpPr>
          <p:cNvPr id="66562" name="Content Placeholder 2"/>
          <p:cNvSpPr>
            <a:spLocks noGrp="1"/>
          </p:cNvSpPr>
          <p:nvPr>
            <p:ph idx="1"/>
          </p:nvPr>
        </p:nvSpPr>
        <p:spPr/>
        <p:txBody>
          <a:bodyPr/>
          <a:lstStyle/>
          <a:p>
            <a:r>
              <a:rPr lang="en-US" altLang="en-US">
                <a:ea typeface="ＭＳ Ｐゴシック" charset="-128"/>
              </a:rPr>
              <a:t>One Interest pkt </a:t>
            </a:r>
            <a:r>
              <a:rPr lang="en-US" altLang="en-US">
                <a:ea typeface="ＭＳ Ｐゴシック" charset="-128"/>
                <a:sym typeface="Wingdings" charset="2"/>
              </a:rPr>
              <a:t> one data packet</a:t>
            </a:r>
          </a:p>
          <a:p>
            <a:endParaRPr lang="en-US" altLang="en-US">
              <a:ea typeface="ＭＳ Ｐゴシック" charset="-128"/>
              <a:sym typeface="Wingdings" charset="2"/>
            </a:endParaRPr>
          </a:p>
          <a:p>
            <a:r>
              <a:rPr lang="en-US" altLang="en-US">
                <a:ea typeface="ＭＳ Ｐゴシック" charset="-128"/>
                <a:sym typeface="Wingdings" charset="2"/>
              </a:rPr>
              <a:t>All xfers are done hop-by-hop – so no need for congestion control</a:t>
            </a:r>
          </a:p>
          <a:p>
            <a:endParaRPr lang="en-US" altLang="en-US">
              <a:ea typeface="ＭＳ Ｐゴシック" charset="-128"/>
              <a:sym typeface="Wingdings" charset="2"/>
            </a:endParaRPr>
          </a:p>
          <a:p>
            <a:r>
              <a:rPr lang="en-US" altLang="en-US">
                <a:ea typeface="ＭＳ Ｐゴシック" charset="-128"/>
                <a:sym typeface="Wingdings" charset="2"/>
              </a:rPr>
              <a:t>Sequence numbers are part of the name space</a:t>
            </a:r>
            <a:endParaRPr lang="en-US" altLang="en-US">
              <a:ea typeface="ＭＳ Ｐゴシック" charset="-128"/>
            </a:endParaRP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13</a:t>
            </a:fld>
            <a:endParaRPr lang="en-US" altLang="en-US"/>
          </a:p>
        </p:txBody>
      </p:sp>
    </p:spTree>
    <p:extLst>
      <p:ext uri="{BB962C8B-B14F-4D97-AF65-F5344CB8AC3E}">
        <p14:creationId xmlns:p14="http://schemas.microsoft.com/office/powerpoint/2010/main" val="1001554383"/>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1" name="Shape 594"/>
          <p:cNvSpPr>
            <a:spLocks noGrp="1"/>
          </p:cNvSpPr>
          <p:nvPr>
            <p:ph type="title"/>
          </p:nvPr>
        </p:nvSpPr>
        <p:spPr/>
        <p:txBody>
          <a:bodyPr/>
          <a:lstStyle/>
          <a:p>
            <a:r>
              <a:rPr lang="en-US" altLang="en-US" sz="1800" b="1">
                <a:solidFill>
                  <a:srgbClr val="70BF41"/>
                </a:solidFill>
                <a:latin typeface="Menlo" charset="0"/>
                <a:sym typeface="Menlo" charset="0"/>
              </a:rPr>
              <a:t>shutoff</a:t>
            </a:r>
            <a:r>
              <a:rPr lang="en-US" altLang="en-US" sz="1800">
                <a:solidFill>
                  <a:srgbClr val="70BF41"/>
                </a:solidFill>
                <a:latin typeface="Menlo" charset="0"/>
                <a:sym typeface="Menlo" charset="0"/>
              </a:rPr>
              <a:t>(P)</a:t>
            </a:r>
          </a:p>
        </p:txBody>
      </p:sp>
      <p:grpSp>
        <p:nvGrpSpPr>
          <p:cNvPr id="600" name="Group 600"/>
          <p:cNvGrpSpPr>
            <a:grpSpLocks/>
          </p:cNvGrpSpPr>
          <p:nvPr/>
        </p:nvGrpSpPr>
        <p:grpSpPr bwMode="auto">
          <a:xfrm>
            <a:off x="1144588" y="1816100"/>
            <a:ext cx="4227512" cy="4348163"/>
            <a:chOff x="0" y="0"/>
            <a:chExt cx="6012996" cy="6182645"/>
          </a:xfrm>
        </p:grpSpPr>
        <p:pic>
          <p:nvPicPr>
            <p:cNvPr id="189472" name="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6710"/>
              <a:ext cx="1495790" cy="98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9473"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238" y="3820028"/>
              <a:ext cx="1111758"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97" name="Shape 597"/>
            <p:cNvSpPr/>
            <p:nvPr/>
          </p:nvSpPr>
          <p:spPr>
            <a:xfrm>
              <a:off x="5258831" y="5555126"/>
              <a:ext cx="397404"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B</a:t>
              </a:r>
            </a:p>
          </p:txBody>
        </p:sp>
        <p:pic>
          <p:nvPicPr>
            <p:cNvPr id="189475"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6"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99" name="Shape 599"/>
            <p:cNvSpPr/>
            <p:nvPr/>
          </p:nvSpPr>
          <p:spPr>
            <a:xfrm>
              <a:off x="1302853" y="392764"/>
              <a:ext cx="2495067"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603" name="Group 603"/>
          <p:cNvGrpSpPr>
            <a:grpSpLocks/>
          </p:cNvGrpSpPr>
          <p:nvPr/>
        </p:nvGrpSpPr>
        <p:grpSpPr bwMode="auto">
          <a:xfrm>
            <a:off x="2271713" y="4565650"/>
            <a:ext cx="2254250" cy="579438"/>
            <a:chOff x="-255412" y="19607"/>
            <a:chExt cx="3207969" cy="824386"/>
          </a:xfrm>
        </p:grpSpPr>
        <p:sp>
          <p:nvSpPr>
            <p:cNvPr id="601" name="Shape 601"/>
            <p:cNvSpPr/>
            <p:nvPr/>
          </p:nvSpPr>
          <p:spPr>
            <a:xfrm flipV="1">
              <a:off x="-255412" y="789787"/>
              <a:ext cx="32079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9471" name="Shape 602"/>
            <p:cNvSpPr>
              <a:spLocks noChangeArrowheads="1"/>
            </p:cNvSpPr>
            <p:nvPr/>
          </p:nvSpPr>
          <p:spPr bwMode="auto">
            <a:xfrm>
              <a:off x="736347" y="19607"/>
              <a:ext cx="1552025"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606" name="Group 606"/>
          <p:cNvGrpSpPr>
            <a:grpSpLocks/>
          </p:cNvGrpSpPr>
          <p:nvPr/>
        </p:nvGrpSpPr>
        <p:grpSpPr bwMode="auto">
          <a:xfrm>
            <a:off x="866775" y="5503863"/>
            <a:ext cx="1606550" cy="962025"/>
            <a:chOff x="0" y="-305991"/>
            <a:chExt cx="2285207" cy="1369616"/>
          </a:xfrm>
        </p:grpSpPr>
        <p:sp>
          <p:nvSpPr>
            <p:cNvPr id="604" name="Shape 604"/>
            <p:cNvSpPr/>
            <p:nvPr/>
          </p:nvSpPr>
          <p:spPr>
            <a:xfrm>
              <a:off x="0" y="-305991"/>
              <a:ext cx="2285207" cy="1369616"/>
            </a:xfrm>
            <a:custGeom>
              <a:avLst/>
              <a:gdLst/>
              <a:ahLst/>
              <a:cxnLst>
                <a:cxn ang="0">
                  <a:pos x="wd2" y="hd2"/>
                </a:cxn>
                <a:cxn ang="5400000">
                  <a:pos x="wd2" y="hd2"/>
                </a:cxn>
                <a:cxn ang="10800000">
                  <a:pos x="wd2" y="hd2"/>
                </a:cxn>
                <a:cxn ang="16200000">
                  <a:pos x="wd2" y="hd2"/>
                </a:cxn>
              </a:cxnLst>
              <a:rect l="0" t="0" r="r" b="b"/>
              <a:pathLst>
                <a:path w="21600" h="21600" extrusionOk="0">
                  <a:moveTo>
                    <a:pt x="11318" y="0"/>
                  </a:moveTo>
                  <a:lnTo>
                    <a:pt x="10114" y="4826"/>
                  </a:lnTo>
                  <a:lnTo>
                    <a:pt x="600" y="4826"/>
                  </a:lnTo>
                  <a:cubicBezTo>
                    <a:pt x="269" y="4826"/>
                    <a:pt x="0" y="5274"/>
                    <a:pt x="0" y="5827"/>
                  </a:cubicBezTo>
                  <a:lnTo>
                    <a:pt x="0" y="20599"/>
                  </a:lnTo>
                  <a:cubicBezTo>
                    <a:pt x="0" y="21152"/>
                    <a:pt x="269" y="21600"/>
                    <a:pt x="600" y="21600"/>
                  </a:cubicBezTo>
                  <a:lnTo>
                    <a:pt x="21000" y="21600"/>
                  </a:lnTo>
                  <a:cubicBezTo>
                    <a:pt x="21331" y="21600"/>
                    <a:pt x="21600" y="21152"/>
                    <a:pt x="21600" y="20599"/>
                  </a:cubicBezTo>
                  <a:lnTo>
                    <a:pt x="21600" y="5827"/>
                  </a:lnTo>
                  <a:cubicBezTo>
                    <a:pt x="21600" y="5274"/>
                    <a:pt x="21331" y="4826"/>
                    <a:pt x="21000" y="4826"/>
                  </a:cubicBezTo>
                  <a:lnTo>
                    <a:pt x="12518" y="4826"/>
                  </a:lnTo>
                  <a:lnTo>
                    <a:pt x="1131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605" name="Shape 605"/>
            <p:cNvSpPr/>
            <p:nvPr/>
          </p:nvSpPr>
          <p:spPr>
            <a:xfrm>
              <a:off x="327427" y="12681"/>
              <a:ext cx="1641645" cy="4316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sp>
        <p:nvSpPr>
          <p:cNvPr id="607" name="Shape 607"/>
          <p:cNvSpPr>
            <a:spLocks noChangeArrowheads="1"/>
          </p:cNvSpPr>
          <p:nvPr/>
        </p:nvSpPr>
        <p:spPr bwMode="auto">
          <a:xfrm>
            <a:off x="1382713" y="6072188"/>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610" name="Group 610"/>
          <p:cNvGrpSpPr>
            <a:grpSpLocks/>
          </p:cNvGrpSpPr>
          <p:nvPr/>
        </p:nvGrpSpPr>
        <p:grpSpPr bwMode="auto">
          <a:xfrm>
            <a:off x="20638" y="4565650"/>
            <a:ext cx="1092200" cy="579438"/>
            <a:chOff x="1460160" y="19607"/>
            <a:chExt cx="1552979" cy="824386"/>
          </a:xfrm>
        </p:grpSpPr>
        <p:sp>
          <p:nvSpPr>
            <p:cNvPr id="608" name="Shape 608"/>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9467" name="Shape 609"/>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615" name="Group 615"/>
          <p:cNvGrpSpPr>
            <a:grpSpLocks/>
          </p:cNvGrpSpPr>
          <p:nvPr/>
        </p:nvGrpSpPr>
        <p:grpSpPr bwMode="auto">
          <a:xfrm>
            <a:off x="3454400" y="2520950"/>
            <a:ext cx="5400675" cy="1839913"/>
            <a:chOff x="0" y="269093"/>
            <a:chExt cx="7681158" cy="2617724"/>
          </a:xfrm>
        </p:grpSpPr>
        <p:sp>
          <p:nvSpPr>
            <p:cNvPr id="630" name="Shape 630"/>
            <p:cNvSpPr/>
            <p:nvPr/>
          </p:nvSpPr>
          <p:spPr>
            <a:xfrm>
              <a:off x="0" y="269093"/>
              <a:ext cx="2327830" cy="26177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grpSp>
          <p:nvGrpSpPr>
            <p:cNvPr id="189463" name="Group 614"/>
            <p:cNvGrpSpPr>
              <a:grpSpLocks/>
            </p:cNvGrpSpPr>
            <p:nvPr/>
          </p:nvGrpSpPr>
          <p:grpSpPr bwMode="auto">
            <a:xfrm>
              <a:off x="1918271" y="368322"/>
              <a:ext cx="5762887" cy="900942"/>
              <a:chOff x="0" y="-4211"/>
              <a:chExt cx="5762886" cy="900941"/>
            </a:xfrm>
          </p:grpSpPr>
          <p:sp>
            <p:nvSpPr>
              <p:cNvPr id="612" name="Shape 612"/>
              <p:cNvSpPr/>
              <p:nvPr/>
            </p:nvSpPr>
            <p:spPr>
              <a:xfrm>
                <a:off x="889" y="456"/>
                <a:ext cx="5761997" cy="896666"/>
              </a:xfrm>
              <a:prstGeom prst="roundRect">
                <a:avLst>
                  <a:gd name="adj" fmla="val 801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613" name="Shape 613"/>
              <p:cNvSpPr/>
              <p:nvPr/>
            </p:nvSpPr>
            <p:spPr>
              <a:xfrm>
                <a:off x="1220120" y="-4062"/>
                <a:ext cx="3323534" cy="824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618" name="Group 618"/>
          <p:cNvGrpSpPr>
            <a:grpSpLocks/>
          </p:cNvGrpSpPr>
          <p:nvPr/>
        </p:nvGrpSpPr>
        <p:grpSpPr bwMode="auto">
          <a:xfrm>
            <a:off x="20638" y="4610100"/>
            <a:ext cx="1092200" cy="579438"/>
            <a:chOff x="1460160" y="19607"/>
            <a:chExt cx="1552979" cy="824386"/>
          </a:xfrm>
        </p:grpSpPr>
        <p:sp>
          <p:nvSpPr>
            <p:cNvPr id="616" name="Shape 616"/>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89461" name="Shape 617"/>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621" name="Group 621"/>
          <p:cNvGrpSpPr>
            <a:grpSpLocks/>
          </p:cNvGrpSpPr>
          <p:nvPr/>
        </p:nvGrpSpPr>
        <p:grpSpPr bwMode="auto">
          <a:xfrm>
            <a:off x="17463" y="3113088"/>
            <a:ext cx="1577975" cy="1563687"/>
            <a:chOff x="-1137" y="0"/>
            <a:chExt cx="2243871" cy="2225158"/>
          </a:xfrm>
        </p:grpSpPr>
        <p:sp>
          <p:nvSpPr>
            <p:cNvPr id="619" name="Shape 619"/>
            <p:cNvSpPr/>
            <p:nvPr/>
          </p:nvSpPr>
          <p:spPr>
            <a:xfrm flipV="1">
              <a:off x="2242734" y="0"/>
              <a:ext cx="0" cy="2225158"/>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20" name="Shape 620"/>
            <p:cNvSpPr/>
            <p:nvPr/>
          </p:nvSpPr>
          <p:spPr>
            <a:xfrm>
              <a:off x="-1137" y="795184"/>
              <a:ext cx="2171634" cy="6280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2200" b="1" kern="0" spc="-90">
                  <a:solidFill>
                    <a:srgbClr val="70BF41"/>
                  </a:solidFill>
                  <a:latin typeface="Menlo"/>
                  <a:ea typeface="Menlo"/>
                  <a:cs typeface="Menlo"/>
                  <a:sym typeface="Menlo"/>
                </a:rPr>
                <a:t>verify(</a:t>
              </a:r>
              <a:r>
                <a:rPr sz="2200" kern="0" spc="-90">
                  <a:solidFill>
                    <a:srgbClr val="70BF41"/>
                  </a:solidFill>
                  <a:latin typeface="Menlo"/>
                  <a:ea typeface="Menlo"/>
                  <a:cs typeface="Menlo"/>
                  <a:sym typeface="Menlo"/>
                </a:rPr>
                <a:t>P</a:t>
              </a:r>
              <a:r>
                <a:rPr sz="2200" b="1" kern="0" spc="-90">
                  <a:solidFill>
                    <a:srgbClr val="70BF41"/>
                  </a:solidFill>
                  <a:latin typeface="Menlo"/>
                  <a:ea typeface="Menlo"/>
                  <a:cs typeface="Menlo"/>
                  <a:sym typeface="Menlo"/>
                </a:rPr>
                <a:t>)</a:t>
              </a:r>
            </a:p>
          </p:txBody>
        </p:sp>
      </p:grpSp>
      <p:grpSp>
        <p:nvGrpSpPr>
          <p:cNvPr id="624" name="Group 624"/>
          <p:cNvGrpSpPr>
            <a:grpSpLocks/>
          </p:cNvGrpSpPr>
          <p:nvPr/>
        </p:nvGrpSpPr>
        <p:grpSpPr bwMode="auto">
          <a:xfrm>
            <a:off x="1793875" y="3113088"/>
            <a:ext cx="1441450" cy="1563687"/>
            <a:chOff x="-1" y="0"/>
            <a:chExt cx="2049737" cy="2225158"/>
          </a:xfrm>
        </p:grpSpPr>
        <p:sp>
          <p:nvSpPr>
            <p:cNvPr id="622" name="Shape 622"/>
            <p:cNvSpPr/>
            <p:nvPr/>
          </p:nvSpPr>
          <p:spPr>
            <a:xfrm flipV="1">
              <a:off x="-1" y="0"/>
              <a:ext cx="0" cy="2225158"/>
            </a:xfrm>
            <a:prstGeom prst="line">
              <a:avLst/>
            </a:prstGeom>
            <a:noFill/>
            <a:ln w="50800" cap="flat">
              <a:solidFill>
                <a:srgbClr val="EC5D57"/>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23" name="Shape 623"/>
            <p:cNvSpPr/>
            <p:nvPr/>
          </p:nvSpPr>
          <p:spPr>
            <a:xfrm>
              <a:off x="591443" y="894582"/>
              <a:ext cx="1458293" cy="4292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144">
                  <a:solidFill>
                    <a:srgbClr val="EC5D57"/>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DROP_FLOW</a:t>
              </a:r>
            </a:p>
          </p:txBody>
        </p:sp>
      </p:grpSp>
      <p:grpSp>
        <p:nvGrpSpPr>
          <p:cNvPr id="628" name="Group 628"/>
          <p:cNvGrpSpPr>
            <a:grpSpLocks/>
          </p:cNvGrpSpPr>
          <p:nvPr/>
        </p:nvGrpSpPr>
        <p:grpSpPr bwMode="auto">
          <a:xfrm>
            <a:off x="79375" y="1901825"/>
            <a:ext cx="1174750" cy="998538"/>
            <a:chOff x="0" y="0"/>
            <a:chExt cx="1670447" cy="1420019"/>
          </a:xfrm>
        </p:grpSpPr>
        <p:sp>
          <p:nvSpPr>
            <p:cNvPr id="625" name="Shape 625"/>
            <p:cNvSpPr/>
            <p:nvPr/>
          </p:nvSpPr>
          <p:spPr>
            <a:xfrm>
              <a:off x="0" y="0"/>
              <a:ext cx="1670447" cy="1420019"/>
            </a:xfrm>
            <a:custGeom>
              <a:avLst/>
              <a:gdLst/>
              <a:ahLst/>
              <a:cxnLst>
                <a:cxn ang="0">
                  <a:pos x="wd2" y="hd2"/>
                </a:cxn>
                <a:cxn ang="5400000">
                  <a:pos x="wd2" y="hd2"/>
                </a:cxn>
                <a:cxn ang="10800000">
                  <a:pos x="wd2" y="hd2"/>
                </a:cxn>
                <a:cxn ang="16200000">
                  <a:pos x="wd2" y="hd2"/>
                </a:cxn>
              </a:cxnLst>
              <a:rect l="0" t="0" r="r" b="b"/>
              <a:pathLst>
                <a:path w="21600" h="21600" extrusionOk="0">
                  <a:moveTo>
                    <a:pt x="821" y="0"/>
                  </a:moveTo>
                  <a:cubicBezTo>
                    <a:pt x="368" y="0"/>
                    <a:pt x="0" y="432"/>
                    <a:pt x="0" y="966"/>
                  </a:cubicBezTo>
                  <a:lnTo>
                    <a:pt x="0" y="20634"/>
                  </a:lnTo>
                  <a:cubicBezTo>
                    <a:pt x="0" y="21168"/>
                    <a:pt x="368" y="21600"/>
                    <a:pt x="821" y="21600"/>
                  </a:cubicBezTo>
                  <a:lnTo>
                    <a:pt x="17089" y="21600"/>
                  </a:lnTo>
                  <a:cubicBezTo>
                    <a:pt x="17543" y="21600"/>
                    <a:pt x="17910" y="21168"/>
                    <a:pt x="17910" y="20634"/>
                  </a:cubicBezTo>
                  <a:lnTo>
                    <a:pt x="17910" y="8711"/>
                  </a:lnTo>
                  <a:lnTo>
                    <a:pt x="21600" y="6779"/>
                  </a:lnTo>
                  <a:lnTo>
                    <a:pt x="17910" y="4848"/>
                  </a:lnTo>
                  <a:lnTo>
                    <a:pt x="17910" y="966"/>
                  </a:lnTo>
                  <a:cubicBezTo>
                    <a:pt x="17910" y="432"/>
                    <a:pt x="17543" y="0"/>
                    <a:pt x="17089" y="0"/>
                  </a:cubicBezTo>
                  <a:lnTo>
                    <a:pt x="82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626" name="Shape 626"/>
            <p:cNvSpPr/>
            <p:nvPr/>
          </p:nvSpPr>
          <p:spPr>
            <a:xfrm>
              <a:off x="76750" y="33864"/>
              <a:ext cx="1257351" cy="715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BLOCKED</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Flows</a:t>
              </a:r>
            </a:p>
          </p:txBody>
        </p:sp>
        <p:sp>
          <p:nvSpPr>
            <p:cNvPr id="189455" name="Shape 627"/>
            <p:cNvSpPr>
              <a:spLocks noChangeArrowheads="1"/>
            </p:cNvSpPr>
            <p:nvPr/>
          </p:nvSpPr>
          <p:spPr bwMode="auto">
            <a:xfrm>
              <a:off x="261854" y="801442"/>
              <a:ext cx="860055" cy="42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130</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600"/>
                                        </p:tgtEl>
                                        <p:attrNameLst>
                                          <p:attrName>style.visibility</p:attrName>
                                        </p:attrNameLst>
                                      </p:cBhvr>
                                      <p:to>
                                        <p:strVal val="visible"/>
                                      </p:to>
                                    </p:set>
                                    <p:anim calcmode="lin" valueType="num">
                                      <p:cBhvr>
                                        <p:cTn id="7" dur="500" fill="hold"/>
                                        <p:tgtEl>
                                          <p:spTgt spid="600"/>
                                        </p:tgtEl>
                                        <p:attrNameLst>
                                          <p:attrName>ppt_x</p:attrName>
                                        </p:attrNameLst>
                                      </p:cBhvr>
                                      <p:tavLst>
                                        <p:tav tm="0">
                                          <p:val>
                                            <p:strVal val="1+#ppt_w/2"/>
                                          </p:val>
                                        </p:tav>
                                        <p:tav tm="100000">
                                          <p:val>
                                            <p:strVal val="#ppt_x"/>
                                          </p:val>
                                        </p:tav>
                                      </p:tavLst>
                                    </p:anim>
                                    <p:anim calcmode="lin" valueType="num">
                                      <p:cBhvr>
                                        <p:cTn id="8" dur="500" fill="hold"/>
                                        <p:tgtEl>
                                          <p:spTgt spid="6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iterate>
                                    <p:tmAbs val="0"/>
                                  </p:iterate>
                                  <p:childTnLst>
                                    <p:set>
                                      <p:cBhvr>
                                        <p:cTn id="12" fill="hold"/>
                                        <p:tgtEl>
                                          <p:spTgt spid="610"/>
                                        </p:tgtEl>
                                        <p:attrNameLst>
                                          <p:attrName>style.visibility</p:attrName>
                                        </p:attrNameLst>
                                      </p:cBhvr>
                                      <p:to>
                                        <p:strVal val="visible"/>
                                      </p:to>
                                    </p:set>
                                    <p:animEffect transition="in" filter="wipe(left)">
                                      <p:cBhvr>
                                        <p:cTn id="13" dur="300"/>
                                        <p:tgtEl>
                                          <p:spTgt spid="6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p:tmAbs val="0"/>
                                  </p:iterate>
                                  <p:childTnLst>
                                    <p:set>
                                      <p:cBhvr>
                                        <p:cTn id="17" fill="hold"/>
                                        <p:tgtEl>
                                          <p:spTgt spid="606"/>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iterate>
                                    <p:tmAbs val="0"/>
                                  </p:iterate>
                                  <p:childTnLst>
                                    <p:set>
                                      <p:cBhvr>
                                        <p:cTn id="20" fill="hold"/>
                                        <p:tgtEl>
                                          <p:spTgt spid="60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iterate>
                                    <p:tmAbs val="0"/>
                                  </p:iterate>
                                  <p:childTnLst>
                                    <p:set>
                                      <p:cBhvr>
                                        <p:cTn id="24" fill="hold"/>
                                        <p:tgtEl>
                                          <p:spTgt spid="603"/>
                                        </p:tgtEl>
                                        <p:attrNameLst>
                                          <p:attrName>style.visibility</p:attrName>
                                        </p:attrNameLst>
                                      </p:cBhvr>
                                      <p:to>
                                        <p:strVal val="visible"/>
                                      </p:to>
                                    </p:set>
                                    <p:animEffect transition="in" filter="wipe(left)">
                                      <p:cBhvr>
                                        <p:cTn id="25" dur="300"/>
                                        <p:tgtEl>
                                          <p:spTgt spid="6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9" fill="hold" grpId="0" nodeType="clickEffect">
                                  <p:stCondLst>
                                    <p:cond delay="0"/>
                                  </p:stCondLst>
                                  <p:iterate>
                                    <p:tmAbs val="0"/>
                                  </p:iterate>
                                  <p:childTnLst>
                                    <p:set>
                                      <p:cBhvr>
                                        <p:cTn id="29" fill="hold"/>
                                        <p:tgtEl>
                                          <p:spTgt spid="615"/>
                                        </p:tgtEl>
                                        <p:attrNameLst>
                                          <p:attrName>style.visibility</p:attrName>
                                        </p:attrNameLst>
                                      </p:cBhvr>
                                      <p:to>
                                        <p:strVal val="visible"/>
                                      </p:to>
                                    </p:set>
                                    <p:animEffect transition="in" filter="strips(upLeft)">
                                      <p:cBhvr>
                                        <p:cTn id="30" dur="300"/>
                                        <p:tgtEl>
                                          <p:spTgt spid="6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iterate>
                                    <p:tmAbs val="0"/>
                                  </p:iterate>
                                  <p:childTnLst>
                                    <p:set>
                                      <p:cBhvr>
                                        <p:cTn id="34" fill="hold"/>
                                        <p:tgtEl>
                                          <p:spTgt spid="6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iterate>
                                    <p:tmAbs val="0"/>
                                  </p:iterate>
                                  <p:childTnLst>
                                    <p:set>
                                      <p:cBhvr>
                                        <p:cTn id="38" fill="hold">
                                          <p:stCondLst>
                                            <p:cond delay="0"/>
                                          </p:stCondLst>
                                        </p:cTn>
                                        <p:tgtEl>
                                          <p:spTgt spid="610"/>
                                        </p:tgtEl>
                                        <p:attrNameLst>
                                          <p:attrName>style.visibility</p:attrName>
                                        </p:attrNameLst>
                                      </p:cBhvr>
                                      <p:to>
                                        <p:strVal val="hidden"/>
                                      </p:to>
                                    </p:set>
                                  </p:childTnLst>
                                </p:cTn>
                              </p:par>
                            </p:childTnLst>
                          </p:cTn>
                        </p:par>
                        <p:par>
                          <p:cTn id="39" fill="hold" nodeType="afterGroup">
                            <p:stCondLst>
                              <p:cond delay="0"/>
                            </p:stCondLst>
                            <p:childTnLst>
                              <p:par>
                                <p:cTn id="40" presetID="1" presetClass="exit" presetSubtype="0" fill="hold" grpId="1" nodeType="afterEffect">
                                  <p:stCondLst>
                                    <p:cond delay="0"/>
                                  </p:stCondLst>
                                  <p:iterate>
                                    <p:tmAbs val="0"/>
                                  </p:iterate>
                                  <p:childTnLst>
                                    <p:set>
                                      <p:cBhvr>
                                        <p:cTn id="41" fill="hold">
                                          <p:stCondLst>
                                            <p:cond delay="0"/>
                                          </p:stCondLst>
                                        </p:cTn>
                                        <p:tgtEl>
                                          <p:spTgt spid="603"/>
                                        </p:tgtEl>
                                        <p:attrNameLst>
                                          <p:attrName>style.visibility</p:attrName>
                                        </p:attrNameLst>
                                      </p:cBhvr>
                                      <p:to>
                                        <p:strVal val="hidden"/>
                                      </p:to>
                                    </p:set>
                                  </p:childTnLst>
                                </p:cTn>
                              </p:par>
                            </p:childTnLst>
                          </p:cTn>
                        </p:par>
                        <p:par>
                          <p:cTn id="42" fill="hold" nodeType="afterGroup">
                            <p:stCondLst>
                              <p:cond delay="0"/>
                            </p:stCondLst>
                            <p:childTnLst>
                              <p:par>
                                <p:cTn id="43" presetID="22" presetClass="exit" presetSubtype="8" fill="hold" grpId="1" nodeType="afterEffect">
                                  <p:stCondLst>
                                    <p:cond delay="0"/>
                                  </p:stCondLst>
                                  <p:iterate>
                                    <p:tmAbs val="0"/>
                                  </p:iterate>
                                  <p:childTnLst>
                                    <p:animEffect transition="out" filter="wipe(left)">
                                      <p:cBhvr>
                                        <p:cTn id="44" dur="500" fill="hold"/>
                                        <p:tgtEl>
                                          <p:spTgt spid="607"/>
                                        </p:tgtEl>
                                      </p:cBhvr>
                                    </p:animEffect>
                                    <p:set>
                                      <p:cBhvr>
                                        <p:cTn id="45" fill="hold">
                                          <p:stCondLst>
                                            <p:cond delay="499"/>
                                          </p:stCondLst>
                                        </p:cTn>
                                        <p:tgtEl>
                                          <p:spTgt spid="60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iterate>
                                    <p:tmAbs val="0"/>
                                  </p:iterate>
                                  <p:childTnLst>
                                    <p:set>
                                      <p:cBhvr>
                                        <p:cTn id="49" fill="hold"/>
                                        <p:tgtEl>
                                          <p:spTgt spid="618"/>
                                        </p:tgtEl>
                                        <p:attrNameLst>
                                          <p:attrName>style.visibility</p:attrName>
                                        </p:attrNameLst>
                                      </p:cBhvr>
                                      <p:to>
                                        <p:strVal val="visible"/>
                                      </p:to>
                                    </p:set>
                                    <p:animEffect transition="in" filter="wipe(left)">
                                      <p:cBhvr>
                                        <p:cTn id="50" dur="300"/>
                                        <p:tgtEl>
                                          <p:spTgt spid="6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iterate>
                                    <p:tmAbs val="0"/>
                                  </p:iterate>
                                  <p:childTnLst>
                                    <p:set>
                                      <p:cBhvr>
                                        <p:cTn id="54" fill="hold"/>
                                        <p:tgtEl>
                                          <p:spTgt spid="621"/>
                                        </p:tgtEl>
                                        <p:attrNameLst>
                                          <p:attrName>style.visibility</p:attrName>
                                        </p:attrNameLst>
                                      </p:cBhvr>
                                      <p:to>
                                        <p:strVal val="visible"/>
                                      </p:to>
                                    </p:set>
                                    <p:animEffect transition="in" filter="wipe(down)">
                                      <p:cBhvr>
                                        <p:cTn id="55" dur="300"/>
                                        <p:tgtEl>
                                          <p:spTgt spid="6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iterate>
                                    <p:tmAbs val="0"/>
                                  </p:iterate>
                                  <p:childTnLst>
                                    <p:set>
                                      <p:cBhvr>
                                        <p:cTn id="59" fill="hold"/>
                                        <p:tgtEl>
                                          <p:spTgt spid="624"/>
                                        </p:tgtEl>
                                        <p:attrNameLst>
                                          <p:attrName>style.visibility</p:attrName>
                                        </p:attrNameLst>
                                      </p:cBhvr>
                                      <p:to>
                                        <p:strVal val="visible"/>
                                      </p:to>
                                    </p:set>
                                    <p:animEffect transition="in" filter="wipe(up)">
                                      <p:cBhvr>
                                        <p:cTn id="60" dur="3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0" animBg="1" advAuto="0"/>
      <p:bldP spid="603" grpId="0" animBg="1" advAuto="0"/>
      <p:bldP spid="603" grpId="1" animBg="1" advAuto="0"/>
      <p:bldP spid="606" grpId="0" animBg="1" advAuto="0"/>
      <p:bldP spid="607" grpId="0" animBg="1" advAuto="0"/>
      <p:bldP spid="607" grpId="1" animBg="1" advAuto="0"/>
      <p:bldP spid="610" grpId="0" animBg="1" advAuto="0"/>
      <p:bldP spid="610" grpId="1" animBg="1" advAuto="0"/>
      <p:bldP spid="615" grpId="0" animBg="1" advAuto="0"/>
      <p:bldP spid="618" grpId="0" animBg="1" advAuto="0"/>
      <p:bldP spid="621" grpId="0" animBg="1" advAuto="0"/>
      <p:bldP spid="624" grpId="0" animBg="1" advAuto="0"/>
      <p:bldP spid="628" grpId="0" animBg="1" advAuto="0"/>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5" name="Shape 632"/>
          <p:cNvSpPr>
            <a:spLocks noGrp="1"/>
          </p:cNvSpPr>
          <p:nvPr>
            <p:ph type="title"/>
          </p:nvPr>
        </p:nvSpPr>
        <p:spPr/>
        <p:txBody>
          <a:bodyPr/>
          <a:lstStyle/>
          <a:p>
            <a:r>
              <a:rPr lang="en-US" altLang="en-US" sz="1800" b="1">
                <a:solidFill>
                  <a:srgbClr val="70BF41"/>
                </a:solidFill>
                <a:latin typeface="Menlo" charset="0"/>
                <a:sym typeface="Menlo" charset="0"/>
              </a:rPr>
              <a:t>shutoff</a:t>
            </a:r>
            <a:r>
              <a:rPr lang="en-US" altLang="en-US" sz="1800">
                <a:solidFill>
                  <a:srgbClr val="70BF41"/>
                </a:solidFill>
                <a:latin typeface="Menlo" charset="0"/>
                <a:sym typeface="Menlo" charset="0"/>
              </a:rPr>
              <a:t>(P)</a:t>
            </a:r>
          </a:p>
        </p:txBody>
      </p:sp>
      <p:grpSp>
        <p:nvGrpSpPr>
          <p:cNvPr id="638" name="Group 638"/>
          <p:cNvGrpSpPr>
            <a:grpSpLocks/>
          </p:cNvGrpSpPr>
          <p:nvPr/>
        </p:nvGrpSpPr>
        <p:grpSpPr bwMode="auto">
          <a:xfrm>
            <a:off x="1098550" y="3060700"/>
            <a:ext cx="6946900" cy="2587625"/>
            <a:chOff x="0" y="0"/>
            <a:chExt cx="9880600" cy="3681744"/>
          </a:xfrm>
        </p:grpSpPr>
        <p:sp>
          <p:nvSpPr>
            <p:cNvPr id="634" name="Shape 634"/>
            <p:cNvSpPr/>
            <p:nvPr/>
          </p:nvSpPr>
          <p:spPr>
            <a:xfrm>
              <a:off x="0" y="0"/>
              <a:ext cx="9880600" cy="3681744"/>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cs typeface="Helvetica Light"/>
                <a:sym typeface="Helvetica Light"/>
              </a:endParaRPr>
            </a:p>
          </p:txBody>
        </p:sp>
        <p:sp>
          <p:nvSpPr>
            <p:cNvPr id="635" name="Shape 635"/>
            <p:cNvSpPr/>
            <p:nvPr/>
          </p:nvSpPr>
          <p:spPr>
            <a:xfrm>
              <a:off x="480935" y="589531"/>
              <a:ext cx="4141001"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Signature proves receiver sent shutoff</a:t>
              </a:r>
            </a:p>
          </p:txBody>
        </p:sp>
        <p:sp>
          <p:nvSpPr>
            <p:cNvPr id="636" name="Shape 636"/>
            <p:cNvSpPr/>
            <p:nvPr/>
          </p:nvSpPr>
          <p:spPr>
            <a:xfrm>
              <a:off x="480935" y="2647242"/>
              <a:ext cx="4086811" cy="431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also facilitates long-term fix</a:t>
              </a:r>
            </a:p>
          </p:txBody>
        </p:sp>
        <p:sp>
          <p:nvSpPr>
            <p:cNvPr id="637" name="Shape 637"/>
            <p:cNvSpPr/>
            <p:nvPr/>
          </p:nvSpPr>
          <p:spPr>
            <a:xfrm>
              <a:off x="480935" y="1619516"/>
              <a:ext cx="3926499"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Filtering happens at router, not NIC</a:t>
              </a:r>
            </a:p>
          </p:txBody>
        </p:sp>
      </p:grpSp>
      <p:sp>
        <p:nvSpPr>
          <p:cNvPr id="2" name="Slide Number Placeholder 1"/>
          <p:cNvSpPr>
            <a:spLocks noGrp="1"/>
          </p:cNvSpPr>
          <p:nvPr>
            <p:ph type="sldNum" sz="quarter" idx="10"/>
          </p:nvPr>
        </p:nvSpPr>
        <p:spPr/>
        <p:txBody>
          <a:bodyPr/>
          <a:lstStyle/>
          <a:p>
            <a:fld id="{A70DFD2E-48D8-764F-BB21-3339769EF8C7}" type="slidenum">
              <a:rPr lang="en-US" altLang="en-US" smtClean="0"/>
              <a:pPr/>
              <a:t>131</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638"/>
                                        </p:tgtEl>
                                        <p:attrNameLst>
                                          <p:attrName>style.visibility</p:attrName>
                                        </p:attrNameLst>
                                      </p:cBhvr>
                                      <p:to>
                                        <p:strVal val="visible"/>
                                      </p:to>
                                    </p:set>
                                    <p:animEffect transition="in" filter="fade">
                                      <p:cBhvr>
                                        <p:cTn id="7" dur="3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 grpId="0" animBg="1" advAuto="0"/>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148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149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149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43" name="Shape 643"/>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644" name="Shape 644"/>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191494"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46" name="Shape 646"/>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662" name="Shape 662"/>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48" name="Shape 648"/>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49" name="Shape 649"/>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663" name="Shape 663"/>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51" name="Shape 651"/>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191501" name="Group 658"/>
          <p:cNvGrpSpPr>
            <a:grpSpLocks/>
          </p:cNvGrpSpPr>
          <p:nvPr/>
        </p:nvGrpSpPr>
        <p:grpSpPr bwMode="auto">
          <a:xfrm>
            <a:off x="1941513" y="4897438"/>
            <a:ext cx="5468937" cy="330200"/>
            <a:chOff x="0" y="216585"/>
            <a:chExt cx="7778095" cy="470486"/>
          </a:xfrm>
        </p:grpSpPr>
        <p:grpSp>
          <p:nvGrpSpPr>
            <p:cNvPr id="191505" name="Group 654"/>
            <p:cNvGrpSpPr>
              <a:grpSpLocks/>
            </p:cNvGrpSpPr>
            <p:nvPr/>
          </p:nvGrpSpPr>
          <p:grpSpPr bwMode="auto">
            <a:xfrm>
              <a:off x="0" y="216585"/>
              <a:ext cx="2854250" cy="470486"/>
              <a:chOff x="0" y="216585"/>
              <a:chExt cx="2854249" cy="470486"/>
            </a:xfrm>
          </p:grpSpPr>
          <p:sp>
            <p:nvSpPr>
              <p:cNvPr id="652" name="Shape 652"/>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53" name="Shape 653"/>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191506" name="Group 657"/>
            <p:cNvGrpSpPr>
              <a:grpSpLocks/>
            </p:cNvGrpSpPr>
            <p:nvPr/>
          </p:nvGrpSpPr>
          <p:grpSpPr bwMode="auto">
            <a:xfrm>
              <a:off x="4605859" y="216585"/>
              <a:ext cx="3172236" cy="470486"/>
              <a:chOff x="0" y="216585"/>
              <a:chExt cx="3172234" cy="470486"/>
            </a:xfrm>
          </p:grpSpPr>
          <p:sp>
            <p:nvSpPr>
              <p:cNvPr id="655" name="Shape 655"/>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56" name="Shape 656"/>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59" name="Shape 659"/>
          <p:cNvSpPr>
            <a:spLocks noGrp="1"/>
          </p:cNvSpPr>
          <p:nvPr>
            <p:ph type="title"/>
          </p:nvPr>
        </p:nvSpPr>
        <p:spPr/>
        <p:txBody>
          <a:bodyPr/>
          <a:lstStyle/>
          <a:p>
            <a:pPr defTabSz="577850"/>
            <a:r>
              <a:rPr lang="en-US" altLang="en-US" sz="4200"/>
              <a:t>Delegated Accountability</a:t>
            </a:r>
          </a:p>
        </p:txBody>
      </p:sp>
      <p:sp>
        <p:nvSpPr>
          <p:cNvPr id="660" name="Shape 660"/>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61" name="Shape 661"/>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132</a:t>
            </a:fld>
            <a:endParaRPr lang="en-US"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500" fill="hold"/>
                                        <p:tgtEl>
                                          <p:spTgt spid="659"/>
                                        </p:tgtEl>
                                        <p:attrNameLst>
                                          <p:attrName>ppt_x</p:attrName>
                                        </p:attrNameLst>
                                      </p:cBhvr>
                                      <p:tavLst>
                                        <p:tav tm="0">
                                          <p:val>
                                            <p:strVal val="ppt_x"/>
                                          </p:val>
                                        </p:tav>
                                        <p:tav tm="100000">
                                          <p:val>
                                            <p:strVal val="0-ppt_w/2"/>
                                          </p:val>
                                        </p:tav>
                                      </p:tavLst>
                                    </p:anim>
                                    <p:anim calcmode="lin" valueType="num">
                                      <p:cBhvr>
                                        <p:cTn id="7" dur="500" fill="hold"/>
                                        <p:tgtEl>
                                          <p:spTgt spid="659"/>
                                        </p:tgtEl>
                                        <p:attrNameLst>
                                          <p:attrName>ppt_y</p:attrName>
                                        </p:attrNameLst>
                                      </p:cBhvr>
                                      <p:tavLst>
                                        <p:tav tm="0">
                                          <p:val>
                                            <p:strVal val="ppt_y"/>
                                          </p:val>
                                        </p:tav>
                                        <p:tav tm="100000">
                                          <p:val>
                                            <p:strVal val="ppt_y"/>
                                          </p:val>
                                        </p:tav>
                                      </p:tavLst>
                                    </p:anim>
                                    <p:set>
                                      <p:cBhvr>
                                        <p:cTn id="8" fill="hold">
                                          <p:stCondLst>
                                            <p:cond delay="499"/>
                                          </p:stCondLst>
                                        </p:cTn>
                                        <p:tgtEl>
                                          <p:spTgt spid="65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2" fill="hold" grpId="0" nodeType="afterEffect">
                                  <p:stCondLst>
                                    <p:cond delay="0"/>
                                  </p:stCondLst>
                                  <p:iterate>
                                    <p:tmAbs val="0"/>
                                  </p:iterate>
                                  <p:childTnLst>
                                    <p:set>
                                      <p:cBhvr>
                                        <p:cTn id="11" fill="hold"/>
                                        <p:tgtEl>
                                          <p:spTgt spid="660"/>
                                        </p:tgtEl>
                                        <p:attrNameLst>
                                          <p:attrName>style.visibility</p:attrName>
                                        </p:attrNameLst>
                                      </p:cBhvr>
                                      <p:to>
                                        <p:strVal val="visible"/>
                                      </p:to>
                                    </p:set>
                                    <p:anim calcmode="lin" valueType="num">
                                      <p:cBhvr>
                                        <p:cTn id="12" dur="500" fill="hold"/>
                                        <p:tgtEl>
                                          <p:spTgt spid="660"/>
                                        </p:tgtEl>
                                        <p:attrNameLst>
                                          <p:attrName>ppt_x</p:attrName>
                                        </p:attrNameLst>
                                      </p:cBhvr>
                                      <p:tavLst>
                                        <p:tav tm="0">
                                          <p:val>
                                            <p:strVal val="1+#ppt_w/2"/>
                                          </p:val>
                                        </p:tav>
                                        <p:tav tm="100000">
                                          <p:val>
                                            <p:strVal val="#ppt_x"/>
                                          </p:val>
                                        </p:tav>
                                      </p:tavLst>
                                    </p:anim>
                                    <p:anim calcmode="lin" valueType="num">
                                      <p:cBhvr>
                                        <p:cTn id="13" dur="500" fill="hold"/>
                                        <p:tgtEl>
                                          <p:spTgt spid="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advAuto="0"/>
      <p:bldP spid="660" grpId="0" animBg="1" advAuto="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 name="Shape 665"/>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66" name="Shape 666"/>
          <p:cNvSpPr/>
          <p:nvPr/>
        </p:nvSpPr>
        <p:spPr>
          <a:xfrm>
            <a:off x="3783013" y="1508125"/>
            <a:ext cx="1577975"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667" name="Shape 667"/>
          <p:cNvSpPr/>
          <p:nvPr/>
        </p:nvSpPr>
        <p:spPr>
          <a:xfrm>
            <a:off x="5973763" y="2973388"/>
            <a:ext cx="1785937" cy="893762"/>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FFFFFF"/>
                </a:solidFill>
                <a:effectLst>
                  <a:outerShdw blurRad="12700" dist="12700" dir="3060000" rotWithShape="0">
                    <a:srgbClr val="53585F"/>
                  </a:outerShdw>
                </a:effectLst>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effectLst/>
              </a:defRPr>
            </a:pPr>
            <a:r>
              <a:rPr sz="1300" b="0" kern="0">
                <a:solidFill>
                  <a:srgbClr val="000000"/>
                </a:solidFill>
                <a:effectLst/>
              </a:rPr>
              <a:t>&lt; 1GB</a:t>
            </a:r>
          </a:p>
        </p:txBody>
      </p:sp>
      <p:sp>
        <p:nvSpPr>
          <p:cNvPr id="668" name="Shape 668"/>
          <p:cNvSpPr/>
          <p:nvPr/>
        </p:nvSpPr>
        <p:spPr>
          <a:xfrm>
            <a:off x="1208088" y="2906713"/>
            <a:ext cx="4238625" cy="102711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Storage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fingerprints at delegate</a:t>
            </a:r>
          </a:p>
        </p:txBody>
      </p:sp>
      <p:sp>
        <p:nvSpPr>
          <p:cNvPr id="669" name="Shape 669"/>
          <p:cNvSpPr/>
          <p:nvPr/>
        </p:nvSpPr>
        <p:spPr>
          <a:xfrm>
            <a:off x="5973763" y="2973388"/>
            <a:ext cx="1785937" cy="893762"/>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670" name="Shape 670"/>
          <p:cNvSpPr/>
          <p:nvPr/>
        </p:nvSpPr>
        <p:spPr>
          <a:xfrm>
            <a:off x="5973763" y="4727575"/>
            <a:ext cx="1785937" cy="892175"/>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FFFFFF"/>
                </a:solidFill>
                <a:effectLst>
                  <a:outerShdw blurRad="12700" dist="12700" dir="3060000" rotWithShape="0">
                    <a:srgbClr val="53585F"/>
                  </a:outerShdw>
                </a:effectLst>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effectLst/>
              </a:defRPr>
            </a:pPr>
            <a:r>
              <a:rPr sz="1300" b="0" kern="0">
                <a:solidFill>
                  <a:srgbClr val="000000"/>
                </a:solidFill>
                <a:effectLst/>
              </a:rPr>
              <a:t>0.5%</a:t>
            </a:r>
          </a:p>
        </p:txBody>
      </p:sp>
      <p:sp>
        <p:nvSpPr>
          <p:cNvPr id="671" name="Shape 671"/>
          <p:cNvSpPr/>
          <p:nvPr/>
        </p:nvSpPr>
        <p:spPr>
          <a:xfrm>
            <a:off x="1820863" y="4660900"/>
            <a:ext cx="3625850" cy="102552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Network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sending fingerprints</a:t>
            </a:r>
          </a:p>
        </p:txBody>
      </p:sp>
      <p:sp>
        <p:nvSpPr>
          <p:cNvPr id="672" name="Shape 672"/>
          <p:cNvSpPr/>
          <p:nvPr/>
        </p:nvSpPr>
        <p:spPr>
          <a:xfrm>
            <a:off x="5973763" y="4727575"/>
            <a:ext cx="1785937" cy="892175"/>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133</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p:tmAbs val="0"/>
                                  </p:iterate>
                                  <p:childTnLst>
                                    <p:set>
                                      <p:cBhvr>
                                        <p:cTn id="6" fill="hold"/>
                                        <p:tgtEl>
                                          <p:spTgt spid="669"/>
                                        </p:tgtEl>
                                        <p:attrNameLst>
                                          <p:attrName>style.visibility</p:attrName>
                                        </p:attrNameLst>
                                      </p:cBhvr>
                                      <p:to>
                                        <p:strVal val="visible"/>
                                      </p:to>
                                    </p:set>
                                    <p:anim calcmode="lin" valueType="num">
                                      <p:cBhvr>
                                        <p:cTn id="7" dur="500" fill="hold"/>
                                        <p:tgtEl>
                                          <p:spTgt spid="669"/>
                                        </p:tgtEl>
                                        <p:attrNameLst>
                                          <p:attrName>ppt_x</p:attrName>
                                        </p:attrNameLst>
                                      </p:cBhvr>
                                      <p:tavLst>
                                        <p:tav tm="0">
                                          <p:val>
                                            <p:strVal val="0-#ppt_w/2"/>
                                          </p:val>
                                        </p:tav>
                                        <p:tav tm="100000">
                                          <p:val>
                                            <p:strVal val="#ppt_x"/>
                                          </p:val>
                                        </p:tav>
                                      </p:tavLst>
                                    </p:anim>
                                    <p:anim calcmode="lin" valueType="num">
                                      <p:cBhvr>
                                        <p:cTn id="8" dur="500" fill="hold"/>
                                        <p:tgtEl>
                                          <p:spTgt spid="6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iterate>
                                    <p:tmAbs val="0"/>
                                  </p:iterate>
                                  <p:childTnLst>
                                    <p:set>
                                      <p:cBhvr>
                                        <p:cTn id="11" fill="hold"/>
                                        <p:tgtEl>
                                          <p:spTgt spid="668"/>
                                        </p:tgtEl>
                                        <p:attrNameLst>
                                          <p:attrName>style.visibility</p:attrName>
                                        </p:attrNameLst>
                                      </p:cBhvr>
                                      <p:to>
                                        <p:strVal val="visible"/>
                                      </p:to>
                                    </p:set>
                                    <p:anim calcmode="lin" valueType="num">
                                      <p:cBhvr>
                                        <p:cTn id="12" dur="500" fill="hold"/>
                                        <p:tgtEl>
                                          <p:spTgt spid="668"/>
                                        </p:tgtEl>
                                        <p:attrNameLst>
                                          <p:attrName>ppt_x</p:attrName>
                                        </p:attrNameLst>
                                      </p:cBhvr>
                                      <p:tavLst>
                                        <p:tav tm="0">
                                          <p:val>
                                            <p:strVal val="0-#ppt_w/2"/>
                                          </p:val>
                                        </p:tav>
                                        <p:tav tm="100000">
                                          <p:val>
                                            <p:strVal val="#ppt_x"/>
                                          </p:val>
                                        </p:tav>
                                      </p:tavLst>
                                    </p:anim>
                                    <p:anim calcmode="lin" valueType="num">
                                      <p:cBhvr>
                                        <p:cTn id="13" dur="500" fill="hold"/>
                                        <p:tgtEl>
                                          <p:spTgt spid="66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iterate>
                                    <p:tmAbs val="0"/>
                                  </p:iterate>
                                  <p:childTnLst>
                                    <p:set>
                                      <p:cBhvr>
                                        <p:cTn id="17" fill="hold"/>
                                        <p:tgtEl>
                                          <p:spTgt spid="672"/>
                                        </p:tgtEl>
                                        <p:attrNameLst>
                                          <p:attrName>style.visibility</p:attrName>
                                        </p:attrNameLst>
                                      </p:cBhvr>
                                      <p:to>
                                        <p:strVal val="visible"/>
                                      </p:to>
                                    </p:set>
                                    <p:anim calcmode="lin" valueType="num">
                                      <p:cBhvr>
                                        <p:cTn id="18" dur="500" fill="hold"/>
                                        <p:tgtEl>
                                          <p:spTgt spid="672"/>
                                        </p:tgtEl>
                                        <p:attrNameLst>
                                          <p:attrName>ppt_x</p:attrName>
                                        </p:attrNameLst>
                                      </p:cBhvr>
                                      <p:tavLst>
                                        <p:tav tm="0">
                                          <p:val>
                                            <p:strVal val="0-#ppt_w/2"/>
                                          </p:val>
                                        </p:tav>
                                        <p:tav tm="100000">
                                          <p:val>
                                            <p:strVal val="#ppt_x"/>
                                          </p:val>
                                        </p:tav>
                                      </p:tavLst>
                                    </p:anim>
                                    <p:anim calcmode="lin" valueType="num">
                                      <p:cBhvr>
                                        <p:cTn id="19" dur="500" fill="hold"/>
                                        <p:tgtEl>
                                          <p:spTgt spid="672"/>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iterate>
                                    <p:tmAbs val="0"/>
                                  </p:iterate>
                                  <p:childTnLst>
                                    <p:set>
                                      <p:cBhvr>
                                        <p:cTn id="22" fill="hold"/>
                                        <p:tgtEl>
                                          <p:spTgt spid="671"/>
                                        </p:tgtEl>
                                        <p:attrNameLst>
                                          <p:attrName>style.visibility</p:attrName>
                                        </p:attrNameLst>
                                      </p:cBhvr>
                                      <p:to>
                                        <p:strVal val="visible"/>
                                      </p:to>
                                    </p:set>
                                    <p:anim calcmode="lin" valueType="num">
                                      <p:cBhvr>
                                        <p:cTn id="23" dur="500" fill="hold"/>
                                        <p:tgtEl>
                                          <p:spTgt spid="671"/>
                                        </p:tgtEl>
                                        <p:attrNameLst>
                                          <p:attrName>ppt_x</p:attrName>
                                        </p:attrNameLst>
                                      </p:cBhvr>
                                      <p:tavLst>
                                        <p:tav tm="0">
                                          <p:val>
                                            <p:strVal val="0-#ppt_w/2"/>
                                          </p:val>
                                        </p:tav>
                                        <p:tav tm="100000">
                                          <p:val>
                                            <p:strVal val="#ppt_x"/>
                                          </p:val>
                                        </p:tav>
                                      </p:tavLst>
                                    </p:anim>
                                    <p:anim calcmode="lin" valueType="num">
                                      <p:cBhvr>
                                        <p:cTn id="24" dur="500" fill="hold"/>
                                        <p:tgtEl>
                                          <p:spTgt spid="67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2" fill="hold" grpId="1" nodeType="clickEffect">
                                  <p:stCondLst>
                                    <p:cond delay="0"/>
                                  </p:stCondLst>
                                  <p:iterate>
                                    <p:tmAbs val="0"/>
                                  </p:iterate>
                                  <p:childTnLst>
                                    <p:animEffect transition="out" filter="(null)(left)">
                                      <p:cBhvr>
                                        <p:cTn id="28" dur="500" fill="hold"/>
                                        <p:tgtEl>
                                          <p:spTgt spid="669"/>
                                        </p:tgtEl>
                                      </p:cBhvr>
                                    </p:animEffect>
                                    <p:set>
                                      <p:cBhvr>
                                        <p:cTn id="29" fill="hold">
                                          <p:stCondLst>
                                            <p:cond delay="499"/>
                                          </p:stCondLst>
                                        </p:cTn>
                                        <p:tgtEl>
                                          <p:spTgt spid="669"/>
                                        </p:tgtEl>
                                        <p:attrNameLst>
                                          <p:attrName>style.visibility</p:attrName>
                                        </p:attrNameLst>
                                      </p:cBhvr>
                                      <p:to>
                                        <p:strVal val="hidden"/>
                                      </p:to>
                                    </p:set>
                                  </p:childTnLst>
                                </p:cTn>
                              </p:par>
                            </p:childTnLst>
                          </p:cTn>
                        </p:par>
                        <p:par>
                          <p:cTn id="30" fill="hold" nodeType="afterGroup">
                            <p:stCondLst>
                              <p:cond delay="500"/>
                            </p:stCondLst>
                            <p:childTnLst>
                              <p:par>
                                <p:cTn id="31" presetID="1" presetClass="entr" presetSubtype="8" fill="hold" grpId="0" nodeType="afterEffect">
                                  <p:stCondLst>
                                    <p:cond delay="0"/>
                                  </p:stCondLst>
                                  <p:iterate>
                                    <p:tmAbs val="0"/>
                                  </p:iterate>
                                  <p:childTnLst>
                                    <p:set>
                                      <p:cBhvr>
                                        <p:cTn id="32" fill="hold"/>
                                        <p:tgtEl>
                                          <p:spTgt spid="667"/>
                                        </p:tgtEl>
                                        <p:attrNameLst>
                                          <p:attrName>style.visibility</p:attrName>
                                        </p:attrNameLst>
                                      </p:cBhvr>
                                      <p:to>
                                        <p:strVal val="visible"/>
                                      </p:to>
                                    </p:set>
                                    <p:animEffect transition="in" filter="(null)(right)">
                                      <p:cBhvr>
                                        <p:cTn id="33" dur="500"/>
                                        <p:tgtEl>
                                          <p:spTgt spid="6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2" fill="hold" grpId="1" nodeType="clickEffect">
                                  <p:stCondLst>
                                    <p:cond delay="0"/>
                                  </p:stCondLst>
                                  <p:iterate>
                                    <p:tmAbs val="0"/>
                                  </p:iterate>
                                  <p:childTnLst>
                                    <p:animEffect transition="out" filter="(null)(left)">
                                      <p:cBhvr>
                                        <p:cTn id="37" dur="500" fill="hold"/>
                                        <p:tgtEl>
                                          <p:spTgt spid="672"/>
                                        </p:tgtEl>
                                      </p:cBhvr>
                                    </p:animEffect>
                                    <p:set>
                                      <p:cBhvr>
                                        <p:cTn id="38" fill="hold">
                                          <p:stCondLst>
                                            <p:cond delay="499"/>
                                          </p:stCondLst>
                                        </p:cTn>
                                        <p:tgtEl>
                                          <p:spTgt spid="672"/>
                                        </p:tgtEl>
                                        <p:attrNameLst>
                                          <p:attrName>style.visibility</p:attrName>
                                        </p:attrNameLst>
                                      </p:cBhvr>
                                      <p:to>
                                        <p:strVal val="hidden"/>
                                      </p:to>
                                    </p:set>
                                  </p:childTnLst>
                                </p:cTn>
                              </p:par>
                            </p:childTnLst>
                          </p:cTn>
                        </p:par>
                        <p:par>
                          <p:cTn id="39" fill="hold" nodeType="afterGroup">
                            <p:stCondLst>
                              <p:cond delay="500"/>
                            </p:stCondLst>
                            <p:childTnLst>
                              <p:par>
                                <p:cTn id="40" presetID="1" presetClass="entr" presetSubtype="8" fill="hold" grpId="0" nodeType="afterEffect">
                                  <p:stCondLst>
                                    <p:cond delay="0"/>
                                  </p:stCondLst>
                                  <p:iterate>
                                    <p:tmAbs val="0"/>
                                  </p:iterate>
                                  <p:childTnLst>
                                    <p:set>
                                      <p:cBhvr>
                                        <p:cTn id="41" fill="hold"/>
                                        <p:tgtEl>
                                          <p:spTgt spid="670"/>
                                        </p:tgtEl>
                                        <p:attrNameLst>
                                          <p:attrName>style.visibility</p:attrName>
                                        </p:attrNameLst>
                                      </p:cBhvr>
                                      <p:to>
                                        <p:strVal val="visible"/>
                                      </p:to>
                                    </p:set>
                                    <p:animEffect transition="in" filter="(null)(right)">
                                      <p:cBhvr>
                                        <p:cTn id="42"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animBg="1" advAuto="0"/>
      <p:bldP spid="668" grpId="0" animBg="1" advAuto="0"/>
      <p:bldP spid="669" grpId="0" animBg="1" advAuto="0"/>
      <p:bldP spid="669" grpId="1" animBg="1" advAuto="0"/>
      <p:bldP spid="670" grpId="0" animBg="1" advAuto="0"/>
      <p:bldP spid="671" grpId="0" animBg="1" advAuto="0"/>
      <p:bldP spid="672" grpId="0" animBg="1" advAuto="0"/>
      <p:bldP spid="672" grpId="1" animBg="1" advAuto="0"/>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3537"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3538"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3539"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77" name="Shape 677"/>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678" name="Shape 678"/>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19354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80" name="Shape 680"/>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695" name="Shape 695"/>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82" name="Shape 682"/>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83" name="Shape 683"/>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696" name="Shape 696"/>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685" name="Shape 685"/>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193549" name="Group 692"/>
          <p:cNvGrpSpPr>
            <a:grpSpLocks/>
          </p:cNvGrpSpPr>
          <p:nvPr/>
        </p:nvGrpSpPr>
        <p:grpSpPr bwMode="auto">
          <a:xfrm>
            <a:off x="1941513" y="4897438"/>
            <a:ext cx="5468937" cy="330200"/>
            <a:chOff x="0" y="216585"/>
            <a:chExt cx="7778095" cy="470486"/>
          </a:xfrm>
        </p:grpSpPr>
        <p:grpSp>
          <p:nvGrpSpPr>
            <p:cNvPr id="193552" name="Group 688"/>
            <p:cNvGrpSpPr>
              <a:grpSpLocks/>
            </p:cNvGrpSpPr>
            <p:nvPr/>
          </p:nvGrpSpPr>
          <p:grpSpPr bwMode="auto">
            <a:xfrm>
              <a:off x="0" y="216585"/>
              <a:ext cx="2854250" cy="470486"/>
              <a:chOff x="0" y="216585"/>
              <a:chExt cx="2854249" cy="470486"/>
            </a:xfrm>
          </p:grpSpPr>
          <p:sp>
            <p:nvSpPr>
              <p:cNvPr id="686" name="Shape 686"/>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87" name="Shape 687"/>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193553" name="Group 691"/>
            <p:cNvGrpSpPr>
              <a:grpSpLocks/>
            </p:cNvGrpSpPr>
            <p:nvPr/>
          </p:nvGrpSpPr>
          <p:grpSpPr bwMode="auto">
            <a:xfrm>
              <a:off x="4605859" y="216585"/>
              <a:ext cx="3172236" cy="470486"/>
              <a:chOff x="0" y="216585"/>
              <a:chExt cx="3172234" cy="470486"/>
            </a:xfrm>
          </p:grpSpPr>
          <p:sp>
            <p:nvSpPr>
              <p:cNvPr id="689" name="Shape 689"/>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90" name="Shape 690"/>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93" name="Shape 693"/>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94" name="Shape 694"/>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134</a:t>
            </a:fld>
            <a:endParaRPr lang="en-US" altLang="en-US"/>
          </a:p>
        </p:txBody>
      </p:sp>
    </p:spTree>
  </p:cSld>
  <p:clrMapOvr>
    <a:masterClrMapping/>
  </p:clrMapOvr>
  <p:transition spd="med">
    <p:dissolv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8" name="Shape 698"/>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699" name="Shape 699"/>
          <p:cNvSpPr/>
          <p:nvPr/>
        </p:nvSpPr>
        <p:spPr>
          <a:xfrm>
            <a:off x="3671888" y="1508125"/>
            <a:ext cx="1800225"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700" name="Shape 700"/>
          <p:cNvSpPr/>
          <p:nvPr/>
        </p:nvSpPr>
        <p:spPr>
          <a:xfrm>
            <a:off x="6205538" y="2973388"/>
            <a:ext cx="1785937" cy="893762"/>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p>
            <a:pPr algn="ctr" defTabSz="410730" fontAlgn="auto">
              <a:spcBef>
                <a:spcPts val="0"/>
              </a:spcBef>
              <a:spcAft>
                <a:spcPts val="0"/>
              </a:spcAft>
              <a:defRPr sz="1800"/>
            </a:pPr>
            <a:r>
              <a:rPr sz="4000" b="1" kern="0">
                <a:solidFill>
                  <a:srgbClr val="FFFFFF"/>
                </a:solidFill>
                <a:effectLst>
                  <a:outerShdw blurRad="12700" dist="12700" dir="3060000" rotWithShape="0">
                    <a:srgbClr val="53585F"/>
                  </a:outerShdw>
                </a:effectLst>
                <a:latin typeface="Helvetica"/>
                <a:ea typeface="Helvetica"/>
                <a:cs typeface="Helvetica"/>
                <a:sym typeface="Helvetica"/>
              </a:rPr>
              <a:t>78K</a:t>
            </a:r>
            <a:endParaRPr sz="1400" b="1" kern="0">
              <a:solidFill>
                <a:srgbClr val="FFFFFF"/>
              </a:solidFill>
              <a:effectLst>
                <a:outerShdw blurRad="12700" dist="12700" dir="3060000" rotWithShape="0">
                  <a:srgbClr val="53585F"/>
                </a:outerShdw>
              </a:effectLst>
              <a:latin typeface="Helvetica"/>
              <a:ea typeface="Helvetica"/>
              <a:cs typeface="Helvetica"/>
              <a:sym typeface="Helvetica"/>
            </a:endParaRPr>
          </a:p>
          <a:p>
            <a:pPr algn="ctr" defTabSz="410730" fontAlgn="auto">
              <a:spcBef>
                <a:spcPts val="0"/>
              </a:spcBef>
              <a:spcAft>
                <a:spcPts val="0"/>
              </a:spcAft>
              <a:defRPr sz="1800"/>
            </a:pPr>
            <a:r>
              <a:rPr sz="1400" b="1" kern="0">
                <a:solidFill>
                  <a:srgbClr val="FFFFFF"/>
                </a:solidFill>
                <a:latin typeface="Helvetica"/>
                <a:ea typeface="Helvetica"/>
                <a:cs typeface="Helvetica"/>
                <a:sym typeface="Helvetica"/>
              </a:rPr>
              <a:t>verifies per sec</a:t>
            </a:r>
          </a:p>
        </p:txBody>
      </p:sp>
      <p:sp>
        <p:nvSpPr>
          <p:cNvPr id="701" name="Shape 701"/>
          <p:cNvSpPr/>
          <p:nvPr/>
        </p:nvSpPr>
        <p:spPr>
          <a:xfrm>
            <a:off x="6205538" y="4727575"/>
            <a:ext cx="1785937" cy="892175"/>
          </a:xfrm>
          <a:prstGeom prst="roundRect">
            <a:avLst>
              <a:gd name="adj" fmla="val 11563"/>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FFFFFF"/>
                </a:solidFill>
                <a:effectLst>
                  <a:outerShdw blurRad="12700" dist="12700" dir="3060000" rotWithShape="0">
                    <a:srgbClr val="53585F"/>
                  </a:outerShdw>
                </a:effectLst>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effectLst/>
              </a:defRPr>
            </a:pPr>
            <a:r>
              <a:rPr sz="1300" b="0" kern="0">
                <a:solidFill>
                  <a:srgbClr val="000000"/>
                </a:solidFill>
                <a:effectLst/>
              </a:rPr>
              <a:t>94MB</a:t>
            </a:r>
          </a:p>
        </p:txBody>
      </p:sp>
      <p:sp>
        <p:nvSpPr>
          <p:cNvPr id="702" name="Shape 702"/>
          <p:cNvSpPr/>
          <p:nvPr/>
        </p:nvSpPr>
        <p:spPr>
          <a:xfrm>
            <a:off x="6205538" y="2973388"/>
            <a:ext cx="1785937" cy="893762"/>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703" name="Shape 703"/>
          <p:cNvSpPr/>
          <p:nvPr/>
        </p:nvSpPr>
        <p:spPr>
          <a:xfrm>
            <a:off x="1085850" y="2906713"/>
            <a:ext cx="4592638" cy="102711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Computational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at delegate</a:t>
            </a:r>
          </a:p>
        </p:txBody>
      </p:sp>
      <p:sp>
        <p:nvSpPr>
          <p:cNvPr id="704" name="Shape 704"/>
          <p:cNvSpPr/>
          <p:nvPr/>
        </p:nvSpPr>
        <p:spPr>
          <a:xfrm>
            <a:off x="6205538" y="4727575"/>
            <a:ext cx="1785937" cy="892175"/>
          </a:xfrm>
          <a:prstGeom prst="roundRect">
            <a:avLst>
              <a:gd name="adj" fmla="val 11563"/>
            </a:avLst>
          </a:prstGeom>
          <a:ln w="38100">
            <a:solidFill>
              <a:srgbClr val="A6AAA9"/>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lvl1pPr>
              <a:defRPr sz="5700" b="1">
                <a:solidFill>
                  <a:srgbClr val="A6AAA9"/>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a:t>
            </a:r>
          </a:p>
        </p:txBody>
      </p:sp>
      <p:sp>
        <p:nvSpPr>
          <p:cNvPr id="705" name="Shape 705"/>
          <p:cNvSpPr/>
          <p:nvPr/>
        </p:nvSpPr>
        <p:spPr>
          <a:xfrm>
            <a:off x="1195388" y="4660900"/>
            <a:ext cx="4483100" cy="102552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r" defTabSz="410730" fontAlgn="auto">
              <a:spcBef>
                <a:spcPts val="2953"/>
              </a:spcBef>
              <a:spcAft>
                <a:spcPts val="0"/>
              </a:spcAft>
              <a:defRPr sz="1800"/>
            </a:pPr>
            <a:r>
              <a:rPr sz="3100" b="1" kern="0">
                <a:solidFill>
                  <a:srgbClr val="53585F"/>
                </a:solidFill>
                <a:latin typeface="Avenir Book"/>
                <a:ea typeface="Avenir Book"/>
                <a:cs typeface="Avenir Book"/>
                <a:sym typeface="Avenir Book"/>
              </a:rPr>
              <a:t>Storage Overhead</a:t>
            </a:r>
          </a:p>
          <a:p>
            <a:pPr algn="r" defTabSz="410730" fontAlgn="auto">
              <a:spcBef>
                <a:spcPts val="0"/>
              </a:spcBef>
              <a:spcAft>
                <a:spcPts val="0"/>
              </a:spcAft>
              <a:defRPr sz="1800"/>
            </a:pPr>
            <a:r>
              <a:rPr sz="3100" kern="0">
                <a:solidFill>
                  <a:srgbClr val="53585F"/>
                </a:solidFill>
                <a:latin typeface="Avenir Book"/>
                <a:ea typeface="Avenir Book"/>
                <a:cs typeface="Avenir Book"/>
                <a:sym typeface="Avenir Book"/>
              </a:rPr>
              <a:t>verified flow list at router</a:t>
            </a:r>
          </a:p>
        </p:txBody>
      </p:sp>
      <p:sp>
        <p:nvSpPr>
          <p:cNvPr id="706" name="Shape 706"/>
          <p:cNvSpPr/>
          <p:nvPr/>
        </p:nvSpPr>
        <p:spPr>
          <a:xfrm>
            <a:off x="530225" y="6242050"/>
            <a:ext cx="4335463"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737A84"/>
                </a:solidFill>
                <a:latin typeface="Avenir Book"/>
                <a:ea typeface="Avenir Book"/>
                <a:cs typeface="Avenir Book"/>
                <a:sym typeface="Avenir Book"/>
              </a:rPr>
              <a:t>CuckooFilter:</a:t>
            </a:r>
            <a:r>
              <a:rPr sz="1800" kern="0">
                <a:solidFill>
                  <a:srgbClr val="737A84"/>
                </a:solidFill>
                <a:latin typeface="Avenir Book"/>
                <a:ea typeface="Avenir Book"/>
                <a:cs typeface="Avenir Book"/>
                <a:sym typeface="Avenir Book"/>
              </a:rPr>
              <a:t> [Zhou et al., CoNEXT 2013]</a:t>
            </a:r>
          </a:p>
        </p:txBody>
      </p:sp>
      <p:sp>
        <p:nvSpPr>
          <p:cNvPr id="707" name="Shape 707"/>
          <p:cNvSpPr/>
          <p:nvPr/>
        </p:nvSpPr>
        <p:spPr>
          <a:xfrm>
            <a:off x="5156200" y="6242050"/>
            <a:ext cx="3424238" cy="3492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737A84"/>
                </a:solidFill>
                <a:latin typeface="Avenir Book"/>
                <a:ea typeface="Avenir Book"/>
                <a:cs typeface="Avenir Book"/>
                <a:sym typeface="Avenir Book"/>
              </a:rPr>
              <a:t>ed25519:</a:t>
            </a:r>
            <a:r>
              <a:rPr sz="1800" kern="0">
                <a:solidFill>
                  <a:srgbClr val="737A84"/>
                </a:solidFill>
                <a:latin typeface="Avenir Book"/>
                <a:ea typeface="Avenir Book"/>
                <a:cs typeface="Avenir Book"/>
                <a:sym typeface="Avenir Book"/>
              </a:rPr>
              <a:t> [Bernstein et al., 2012]</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135</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p:tmAbs val="0"/>
                                  </p:iterate>
                                  <p:childTnLst>
                                    <p:set>
                                      <p:cBhvr>
                                        <p:cTn id="6" fill="hold"/>
                                        <p:tgtEl>
                                          <p:spTgt spid="702"/>
                                        </p:tgtEl>
                                        <p:attrNameLst>
                                          <p:attrName>style.visibility</p:attrName>
                                        </p:attrNameLst>
                                      </p:cBhvr>
                                      <p:to>
                                        <p:strVal val="visible"/>
                                      </p:to>
                                    </p:set>
                                    <p:anim calcmode="lin" valueType="num">
                                      <p:cBhvr>
                                        <p:cTn id="7" dur="500" fill="hold"/>
                                        <p:tgtEl>
                                          <p:spTgt spid="702"/>
                                        </p:tgtEl>
                                        <p:attrNameLst>
                                          <p:attrName>ppt_x</p:attrName>
                                        </p:attrNameLst>
                                      </p:cBhvr>
                                      <p:tavLst>
                                        <p:tav tm="0">
                                          <p:val>
                                            <p:strVal val="0-#ppt_w/2"/>
                                          </p:val>
                                        </p:tav>
                                        <p:tav tm="100000">
                                          <p:val>
                                            <p:strVal val="#ppt_x"/>
                                          </p:val>
                                        </p:tav>
                                      </p:tavLst>
                                    </p:anim>
                                    <p:anim calcmode="lin" valueType="num">
                                      <p:cBhvr>
                                        <p:cTn id="8" dur="500" fill="hold"/>
                                        <p:tgtEl>
                                          <p:spTgt spid="7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iterate>
                                    <p:tmAbs val="0"/>
                                  </p:iterate>
                                  <p:childTnLst>
                                    <p:set>
                                      <p:cBhvr>
                                        <p:cTn id="11" fill="hold"/>
                                        <p:tgtEl>
                                          <p:spTgt spid="703"/>
                                        </p:tgtEl>
                                        <p:attrNameLst>
                                          <p:attrName>style.visibility</p:attrName>
                                        </p:attrNameLst>
                                      </p:cBhvr>
                                      <p:to>
                                        <p:strVal val="visible"/>
                                      </p:to>
                                    </p:set>
                                    <p:anim calcmode="lin" valueType="num">
                                      <p:cBhvr>
                                        <p:cTn id="12" dur="500" fill="hold"/>
                                        <p:tgtEl>
                                          <p:spTgt spid="703"/>
                                        </p:tgtEl>
                                        <p:attrNameLst>
                                          <p:attrName>ppt_x</p:attrName>
                                        </p:attrNameLst>
                                      </p:cBhvr>
                                      <p:tavLst>
                                        <p:tav tm="0">
                                          <p:val>
                                            <p:strVal val="0-#ppt_w/2"/>
                                          </p:val>
                                        </p:tav>
                                        <p:tav tm="100000">
                                          <p:val>
                                            <p:strVal val="#ppt_x"/>
                                          </p:val>
                                        </p:tav>
                                      </p:tavLst>
                                    </p:anim>
                                    <p:anim calcmode="lin" valueType="num">
                                      <p:cBhvr>
                                        <p:cTn id="13" dur="500" fill="hold"/>
                                        <p:tgtEl>
                                          <p:spTgt spid="7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iterate>
                                    <p:tmAbs val="0"/>
                                  </p:iterate>
                                  <p:childTnLst>
                                    <p:set>
                                      <p:cBhvr>
                                        <p:cTn id="17" fill="hold"/>
                                        <p:tgtEl>
                                          <p:spTgt spid="704"/>
                                        </p:tgtEl>
                                        <p:attrNameLst>
                                          <p:attrName>style.visibility</p:attrName>
                                        </p:attrNameLst>
                                      </p:cBhvr>
                                      <p:to>
                                        <p:strVal val="visible"/>
                                      </p:to>
                                    </p:set>
                                    <p:anim calcmode="lin" valueType="num">
                                      <p:cBhvr>
                                        <p:cTn id="18" dur="500" fill="hold"/>
                                        <p:tgtEl>
                                          <p:spTgt spid="704"/>
                                        </p:tgtEl>
                                        <p:attrNameLst>
                                          <p:attrName>ppt_x</p:attrName>
                                        </p:attrNameLst>
                                      </p:cBhvr>
                                      <p:tavLst>
                                        <p:tav tm="0">
                                          <p:val>
                                            <p:strVal val="0-#ppt_w/2"/>
                                          </p:val>
                                        </p:tav>
                                        <p:tav tm="100000">
                                          <p:val>
                                            <p:strVal val="#ppt_x"/>
                                          </p:val>
                                        </p:tav>
                                      </p:tavLst>
                                    </p:anim>
                                    <p:anim calcmode="lin" valueType="num">
                                      <p:cBhvr>
                                        <p:cTn id="19" dur="500" fill="hold"/>
                                        <p:tgtEl>
                                          <p:spTgt spid="70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iterate>
                                    <p:tmAbs val="0"/>
                                  </p:iterate>
                                  <p:childTnLst>
                                    <p:set>
                                      <p:cBhvr>
                                        <p:cTn id="22" fill="hold"/>
                                        <p:tgtEl>
                                          <p:spTgt spid="705"/>
                                        </p:tgtEl>
                                        <p:attrNameLst>
                                          <p:attrName>style.visibility</p:attrName>
                                        </p:attrNameLst>
                                      </p:cBhvr>
                                      <p:to>
                                        <p:strVal val="visible"/>
                                      </p:to>
                                    </p:set>
                                    <p:anim calcmode="lin" valueType="num">
                                      <p:cBhvr>
                                        <p:cTn id="23" dur="500" fill="hold"/>
                                        <p:tgtEl>
                                          <p:spTgt spid="705"/>
                                        </p:tgtEl>
                                        <p:attrNameLst>
                                          <p:attrName>ppt_x</p:attrName>
                                        </p:attrNameLst>
                                      </p:cBhvr>
                                      <p:tavLst>
                                        <p:tav tm="0">
                                          <p:val>
                                            <p:strVal val="0-#ppt_w/2"/>
                                          </p:val>
                                        </p:tav>
                                        <p:tav tm="100000">
                                          <p:val>
                                            <p:strVal val="#ppt_x"/>
                                          </p:val>
                                        </p:tav>
                                      </p:tavLst>
                                    </p:anim>
                                    <p:anim calcmode="lin" valueType="num">
                                      <p:cBhvr>
                                        <p:cTn id="24" dur="500" fill="hold"/>
                                        <p:tgtEl>
                                          <p:spTgt spid="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2" fill="hold" grpId="1" nodeType="clickEffect">
                                  <p:stCondLst>
                                    <p:cond delay="0"/>
                                  </p:stCondLst>
                                  <p:iterate>
                                    <p:tmAbs val="0"/>
                                  </p:iterate>
                                  <p:childTnLst>
                                    <p:animEffect transition="out" filter="(null)(left)">
                                      <p:cBhvr>
                                        <p:cTn id="28" dur="500" fill="hold"/>
                                        <p:tgtEl>
                                          <p:spTgt spid="702"/>
                                        </p:tgtEl>
                                      </p:cBhvr>
                                    </p:animEffect>
                                    <p:set>
                                      <p:cBhvr>
                                        <p:cTn id="29" fill="hold">
                                          <p:stCondLst>
                                            <p:cond delay="499"/>
                                          </p:stCondLst>
                                        </p:cTn>
                                        <p:tgtEl>
                                          <p:spTgt spid="702"/>
                                        </p:tgtEl>
                                        <p:attrNameLst>
                                          <p:attrName>style.visibility</p:attrName>
                                        </p:attrNameLst>
                                      </p:cBhvr>
                                      <p:to>
                                        <p:strVal val="hidden"/>
                                      </p:to>
                                    </p:set>
                                  </p:childTnLst>
                                </p:cTn>
                              </p:par>
                            </p:childTnLst>
                          </p:cTn>
                        </p:par>
                        <p:par>
                          <p:cTn id="30" fill="hold" nodeType="afterGroup">
                            <p:stCondLst>
                              <p:cond delay="500"/>
                            </p:stCondLst>
                            <p:childTnLst>
                              <p:par>
                                <p:cTn id="31" presetID="1" presetClass="entr" presetSubtype="8" fill="hold" grpId="0" nodeType="afterEffect">
                                  <p:stCondLst>
                                    <p:cond delay="0"/>
                                  </p:stCondLst>
                                  <p:iterate>
                                    <p:tmAbs val="0"/>
                                  </p:iterate>
                                  <p:childTnLst>
                                    <p:set>
                                      <p:cBhvr>
                                        <p:cTn id="32" fill="hold"/>
                                        <p:tgtEl>
                                          <p:spTgt spid="700"/>
                                        </p:tgtEl>
                                        <p:attrNameLst>
                                          <p:attrName>style.visibility</p:attrName>
                                        </p:attrNameLst>
                                      </p:cBhvr>
                                      <p:to>
                                        <p:strVal val="visible"/>
                                      </p:to>
                                    </p:set>
                                    <p:animEffect transition="in" filter="(null)(right)">
                                      <p:cBhvr>
                                        <p:cTn id="33" dur="500"/>
                                        <p:tgtEl>
                                          <p:spTgt spid="7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iterate>
                                    <p:tmAbs val="0"/>
                                  </p:iterate>
                                  <p:childTnLst>
                                    <p:set>
                                      <p:cBhvr>
                                        <p:cTn id="37" fill="hold"/>
                                        <p:tgtEl>
                                          <p:spTgt spid="706"/>
                                        </p:tgtEl>
                                        <p:attrNameLst>
                                          <p:attrName>style.visibility</p:attrName>
                                        </p:attrNameLst>
                                      </p:cBhvr>
                                      <p:to>
                                        <p:strVal val="visible"/>
                                      </p:to>
                                    </p:set>
                                    <p:animEffect transition="in" filter="dissolve">
                                      <p:cBhvr>
                                        <p:cTn id="38" dur="200"/>
                                        <p:tgtEl>
                                          <p:spTgt spid="706"/>
                                        </p:tgtEl>
                                      </p:cBhvr>
                                    </p:animEffect>
                                  </p:childTnLst>
                                </p:cTn>
                              </p:par>
                            </p:childTnLst>
                          </p:cTn>
                        </p:par>
                        <p:par>
                          <p:cTn id="39" fill="hold" nodeType="afterGroup">
                            <p:stCondLst>
                              <p:cond delay="200"/>
                            </p:stCondLst>
                            <p:childTnLst>
                              <p:par>
                                <p:cTn id="40" presetID="9" presetClass="entr" presetSubtype="0" fill="hold" grpId="0" nodeType="afterEffect">
                                  <p:stCondLst>
                                    <p:cond delay="0"/>
                                  </p:stCondLst>
                                  <p:iterate>
                                    <p:tmAbs val="0"/>
                                  </p:iterate>
                                  <p:childTnLst>
                                    <p:set>
                                      <p:cBhvr>
                                        <p:cTn id="41" fill="hold"/>
                                        <p:tgtEl>
                                          <p:spTgt spid="707"/>
                                        </p:tgtEl>
                                        <p:attrNameLst>
                                          <p:attrName>style.visibility</p:attrName>
                                        </p:attrNameLst>
                                      </p:cBhvr>
                                      <p:to>
                                        <p:strVal val="visible"/>
                                      </p:to>
                                    </p:set>
                                    <p:animEffect transition="in" filter="dissolve">
                                      <p:cBhvr>
                                        <p:cTn id="42" dur="200"/>
                                        <p:tgtEl>
                                          <p:spTgt spid="7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2" fill="hold" grpId="1" nodeType="clickEffect">
                                  <p:stCondLst>
                                    <p:cond delay="0"/>
                                  </p:stCondLst>
                                  <p:iterate>
                                    <p:tmAbs val="0"/>
                                  </p:iterate>
                                  <p:childTnLst>
                                    <p:animEffect transition="out" filter="(null)(left)">
                                      <p:cBhvr>
                                        <p:cTn id="46" dur="500" fill="hold"/>
                                        <p:tgtEl>
                                          <p:spTgt spid="704"/>
                                        </p:tgtEl>
                                      </p:cBhvr>
                                    </p:animEffect>
                                    <p:set>
                                      <p:cBhvr>
                                        <p:cTn id="47" fill="hold">
                                          <p:stCondLst>
                                            <p:cond delay="499"/>
                                          </p:stCondLst>
                                        </p:cTn>
                                        <p:tgtEl>
                                          <p:spTgt spid="704"/>
                                        </p:tgtEl>
                                        <p:attrNameLst>
                                          <p:attrName>style.visibility</p:attrName>
                                        </p:attrNameLst>
                                      </p:cBhvr>
                                      <p:to>
                                        <p:strVal val="hidden"/>
                                      </p:to>
                                    </p:set>
                                  </p:childTnLst>
                                </p:cTn>
                              </p:par>
                            </p:childTnLst>
                          </p:cTn>
                        </p:par>
                        <p:par>
                          <p:cTn id="48" fill="hold" nodeType="afterGroup">
                            <p:stCondLst>
                              <p:cond delay="500"/>
                            </p:stCondLst>
                            <p:childTnLst>
                              <p:par>
                                <p:cTn id="49" presetID="1" presetClass="entr" presetSubtype="8" fill="hold" grpId="0" nodeType="afterEffect">
                                  <p:stCondLst>
                                    <p:cond delay="0"/>
                                  </p:stCondLst>
                                  <p:iterate>
                                    <p:tmAbs val="0"/>
                                  </p:iterate>
                                  <p:childTnLst>
                                    <p:set>
                                      <p:cBhvr>
                                        <p:cTn id="50" fill="hold"/>
                                        <p:tgtEl>
                                          <p:spTgt spid="701"/>
                                        </p:tgtEl>
                                        <p:attrNameLst>
                                          <p:attrName>style.visibility</p:attrName>
                                        </p:attrNameLst>
                                      </p:cBhvr>
                                      <p:to>
                                        <p:strVal val="visible"/>
                                      </p:to>
                                    </p:set>
                                    <p:animEffect transition="in" filter="(null)(right)">
                                      <p:cBhvr>
                                        <p:cTn id="51" dur="5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0" animBg="1" advAuto="0"/>
      <p:bldP spid="701" grpId="0" animBg="1" advAuto="0"/>
      <p:bldP spid="702" grpId="0" animBg="1" advAuto="0"/>
      <p:bldP spid="702" grpId="1" animBg="1" advAuto="0"/>
      <p:bldP spid="703" grpId="0" animBg="1" advAuto="0"/>
      <p:bldP spid="704" grpId="0" animBg="1" advAuto="0"/>
      <p:bldP spid="704" grpId="1" animBg="1" advAuto="0"/>
      <p:bldP spid="705" grpId="0" animBg="1" advAuto="0"/>
      <p:bldP spid="706" grpId="0" animBg="1" advAuto="0"/>
      <p:bldP spid="707" grpId="0" animBg="1" advAuto="0"/>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558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5586"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5587"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2" name="Shape 712"/>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713" name="Shape 713"/>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19559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5" name="Shape 715"/>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730" name="Shape 730"/>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717" name="Shape 717"/>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18" name="Shape 718"/>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731" name="Shape 731"/>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720" name="Shape 720"/>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195597" name="Group 727"/>
          <p:cNvGrpSpPr>
            <a:grpSpLocks/>
          </p:cNvGrpSpPr>
          <p:nvPr/>
        </p:nvGrpSpPr>
        <p:grpSpPr bwMode="auto">
          <a:xfrm>
            <a:off x="1941513" y="4897438"/>
            <a:ext cx="5468937" cy="330200"/>
            <a:chOff x="0" y="216585"/>
            <a:chExt cx="7778095" cy="470486"/>
          </a:xfrm>
        </p:grpSpPr>
        <p:grpSp>
          <p:nvGrpSpPr>
            <p:cNvPr id="195600" name="Group 723"/>
            <p:cNvGrpSpPr>
              <a:grpSpLocks/>
            </p:cNvGrpSpPr>
            <p:nvPr/>
          </p:nvGrpSpPr>
          <p:grpSpPr bwMode="auto">
            <a:xfrm>
              <a:off x="0" y="216585"/>
              <a:ext cx="2854250" cy="470486"/>
              <a:chOff x="0" y="216585"/>
              <a:chExt cx="2854249" cy="470486"/>
            </a:xfrm>
          </p:grpSpPr>
          <p:sp>
            <p:nvSpPr>
              <p:cNvPr id="721" name="Shape 721"/>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22" name="Shape 722"/>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195601" name="Group 726"/>
            <p:cNvGrpSpPr>
              <a:grpSpLocks/>
            </p:cNvGrpSpPr>
            <p:nvPr/>
          </p:nvGrpSpPr>
          <p:grpSpPr bwMode="auto">
            <a:xfrm>
              <a:off x="4605859" y="216585"/>
              <a:ext cx="3172236" cy="470486"/>
              <a:chOff x="0" y="216585"/>
              <a:chExt cx="3172234" cy="470486"/>
            </a:xfrm>
          </p:grpSpPr>
          <p:sp>
            <p:nvSpPr>
              <p:cNvPr id="724" name="Shape 724"/>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25" name="Shape 725"/>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728" name="Shape 728"/>
          <p:cNvSpPr/>
          <p:nvPr/>
        </p:nvSpPr>
        <p:spPr>
          <a:xfrm>
            <a:off x="669925" y="312738"/>
            <a:ext cx="7804150" cy="1517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5700" cap="all"/>
            </a:lvl1pPr>
          </a:lstStyle>
          <a:p>
            <a:pPr algn="ctr" defTabSz="410730" fontAlgn="auto">
              <a:spcBef>
                <a:spcPts val="0"/>
              </a:spcBef>
              <a:spcAft>
                <a:spcPts val="0"/>
              </a:spcAft>
              <a:defRPr sz="1800" cap="none"/>
            </a:pPr>
            <a:r>
              <a:rPr sz="1300" kern="0" cap="none">
                <a:solidFill>
                  <a:sysClr val="windowText" lastClr="000000"/>
                </a:solidFill>
                <a:latin typeface="Avenir Book"/>
                <a:ea typeface="Avenir Book"/>
                <a:cs typeface="Avenir Book"/>
                <a:sym typeface="Avenir Book"/>
              </a:rPr>
              <a:t>Is This Technically Feasible?</a:t>
            </a:r>
          </a:p>
        </p:txBody>
      </p:sp>
      <p:sp>
        <p:nvSpPr>
          <p:cNvPr id="729" name="Shape 729"/>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2" name="Slide Number Placeholder 1"/>
          <p:cNvSpPr>
            <a:spLocks noGrp="1"/>
          </p:cNvSpPr>
          <p:nvPr>
            <p:ph type="sldNum" sz="quarter" idx="10"/>
          </p:nvPr>
        </p:nvSpPr>
        <p:spPr/>
        <p:txBody>
          <a:bodyPr/>
          <a:lstStyle/>
          <a:p>
            <a:fld id="{A70DFD2E-48D8-764F-BB21-3339769EF8C7}" type="slidenum">
              <a:rPr lang="en-US" altLang="en-US" smtClean="0"/>
              <a:pPr/>
              <a:t>136</a:t>
            </a:fld>
            <a:endParaRPr lang="en-US" altLang="en-US"/>
          </a:p>
        </p:txBody>
      </p:sp>
    </p:spTree>
  </p:cSld>
  <p:clrMapOvr>
    <a:masterClrMapping/>
  </p:clrMapOvr>
  <p:transition spd="med">
    <p:dissolv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0" name="Shape 1170"/>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71" name="Shape 1171"/>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172" name="Shape 1172"/>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173" name="Shape 1173"/>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74" name="Shape 1174"/>
          <p:cNvSpPr/>
          <p:nvPr/>
        </p:nvSpPr>
        <p:spPr>
          <a:xfrm>
            <a:off x="292100" y="1597025"/>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1175" name="Shape 1175"/>
          <p:cNvSpPr/>
          <p:nvPr/>
        </p:nvSpPr>
        <p:spPr>
          <a:xfrm>
            <a:off x="292100" y="5440363"/>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sp>
        <p:nvSpPr>
          <p:cNvPr id="1176" name="Shape 1176"/>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2" name="Slide Number Placeholder 1"/>
          <p:cNvSpPr>
            <a:spLocks noGrp="1"/>
          </p:cNvSpPr>
          <p:nvPr>
            <p:ph type="sldNum" sz="quarter" idx="12"/>
          </p:nvPr>
        </p:nvSpPr>
        <p:spPr/>
        <p:txBody>
          <a:bodyPr/>
          <a:lstStyle/>
          <a:p>
            <a:fld id="{DE250BD4-EDA8-1E47-B0E2-03C1BECE13CA}" type="slidenum">
              <a:rPr lang="en-US" altLang="en-US" smtClean="0"/>
              <a:pPr/>
              <a:t>137</a:t>
            </a:fld>
            <a:endParaRPr lang="en-US" altLang="en-US"/>
          </a:p>
        </p:txBody>
      </p:sp>
    </p:spTree>
  </p:cSld>
  <p:clrMapOvr>
    <a:masterClrMapping/>
  </p:clrMapOvr>
  <p:transition>
    <p:push dir="u"/>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1174"/>
                                        </p:tgtEl>
                                        <p:attrNameLst>
                                          <p:attrName>ppt_x</p:attrName>
                                        </p:attrNameLst>
                                      </p:cBhvr>
                                      <p:tavLst>
                                        <p:tav tm="0">
                                          <p:val>
                                            <p:strVal val="ppt_x"/>
                                          </p:val>
                                        </p:tav>
                                        <p:tav tm="100000">
                                          <p:val>
                                            <p:strVal val="0-ppt_w/2"/>
                                          </p:val>
                                        </p:tav>
                                      </p:tavLst>
                                    </p:anim>
                                    <p:anim calcmode="lin" valueType="num">
                                      <p:cBhvr>
                                        <p:cTn id="7" dur="300" fill="hold"/>
                                        <p:tgtEl>
                                          <p:spTgt spid="1174"/>
                                        </p:tgtEl>
                                        <p:attrNameLst>
                                          <p:attrName>ppt_y</p:attrName>
                                        </p:attrNameLst>
                                      </p:cBhvr>
                                      <p:tavLst>
                                        <p:tav tm="0">
                                          <p:val>
                                            <p:strVal val="ppt_y"/>
                                          </p:val>
                                        </p:tav>
                                        <p:tav tm="100000">
                                          <p:val>
                                            <p:strVal val="ppt_y"/>
                                          </p:val>
                                        </p:tav>
                                      </p:tavLst>
                                    </p:anim>
                                    <p:set>
                                      <p:cBhvr>
                                        <p:cTn id="8" fill="hold">
                                          <p:stCondLst>
                                            <p:cond delay="299"/>
                                          </p:stCondLst>
                                        </p:cTn>
                                        <p:tgtEl>
                                          <p:spTgt spid="117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iterate>
                                    <p:tmAbs val="0"/>
                                  </p:iterate>
                                  <p:childTnLst>
                                    <p:anim calcmode="lin" valueType="num">
                                      <p:cBhvr>
                                        <p:cTn id="12" dur="300" fill="hold"/>
                                        <p:tgtEl>
                                          <p:spTgt spid="1175"/>
                                        </p:tgtEl>
                                        <p:attrNameLst>
                                          <p:attrName>ppt_x</p:attrName>
                                        </p:attrNameLst>
                                      </p:cBhvr>
                                      <p:tavLst>
                                        <p:tav tm="0">
                                          <p:val>
                                            <p:strVal val="ppt_x"/>
                                          </p:val>
                                        </p:tav>
                                        <p:tav tm="100000">
                                          <p:val>
                                            <p:strVal val="0-ppt_w/2"/>
                                          </p:val>
                                        </p:tav>
                                      </p:tavLst>
                                    </p:anim>
                                    <p:anim calcmode="lin" valueType="num">
                                      <p:cBhvr>
                                        <p:cTn id="13" dur="300" fill="hold"/>
                                        <p:tgtEl>
                                          <p:spTgt spid="1175"/>
                                        </p:tgtEl>
                                        <p:attrNameLst>
                                          <p:attrName>ppt_y</p:attrName>
                                        </p:attrNameLst>
                                      </p:cBhvr>
                                      <p:tavLst>
                                        <p:tav tm="0">
                                          <p:val>
                                            <p:strVal val="ppt_y"/>
                                          </p:val>
                                        </p:tav>
                                        <p:tav tm="100000">
                                          <p:val>
                                            <p:strVal val="ppt_y"/>
                                          </p:val>
                                        </p:tav>
                                      </p:tavLst>
                                    </p:anim>
                                    <p:set>
                                      <p:cBhvr>
                                        <p:cTn id="14" fill="hold">
                                          <p:stCondLst>
                                            <p:cond delay="299"/>
                                          </p:stCondLst>
                                        </p:cTn>
                                        <p:tgtEl>
                                          <p:spTgt spid="1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 grpId="0" animBg="1" advAuto="0"/>
      <p:bldP spid="1175" grpId="0" animBg="1" advAuto="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9" name="Shape 1179"/>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80" name="Shape 1180"/>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181" name="Shape 1181"/>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182" name="Shape 1182"/>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cs typeface="Helvetica Light"/>
              <a:sym typeface="Helvetica Light"/>
            </a:endParaRPr>
          </a:p>
        </p:txBody>
      </p:sp>
      <p:sp>
        <p:nvSpPr>
          <p:cNvPr id="1183" name="Shape 1183"/>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grpSp>
        <p:nvGrpSpPr>
          <p:cNvPr id="1197" name="Group 1197"/>
          <p:cNvGrpSpPr>
            <a:grpSpLocks/>
          </p:cNvGrpSpPr>
          <p:nvPr/>
        </p:nvGrpSpPr>
        <p:grpSpPr bwMode="auto">
          <a:xfrm>
            <a:off x="619125" y="1395413"/>
            <a:ext cx="7754938" cy="1177925"/>
            <a:chOff x="465800" y="213419"/>
            <a:chExt cx="11031219" cy="1675062"/>
          </a:xfrm>
        </p:grpSpPr>
        <p:sp>
          <p:nvSpPr>
            <p:cNvPr id="1185" name="Shape 1185"/>
            <p:cNvSpPr/>
            <p:nvPr/>
          </p:nvSpPr>
          <p:spPr>
            <a:xfrm>
              <a:off x="4327291" y="231479"/>
              <a:ext cx="7169728" cy="16570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70BF41"/>
                  </a:solidFill>
                  <a:latin typeface="Avenir Book"/>
                  <a:ea typeface="Avenir Book"/>
                  <a:cs typeface="Avenir Book"/>
                  <a:sym typeface="Avenir Book"/>
                </a:rPr>
                <a:t>every packet carries an accountability address</a:t>
              </a:r>
            </a:p>
            <a:p>
              <a:pPr defTabSz="410730" fontAlgn="auto">
                <a:spcBef>
                  <a:spcPts val="0"/>
                </a:spcBef>
                <a:spcAft>
                  <a:spcPts val="0"/>
                </a:spcAft>
                <a:defRPr sz="1800"/>
              </a:pPr>
              <a:r>
                <a:rPr sz="1300" i="1" kern="0">
                  <a:solidFill>
                    <a:srgbClr val="70BF41"/>
                  </a:solidFill>
                  <a:latin typeface="Avenir Book"/>
                  <a:ea typeface="Avenir Book"/>
                  <a:cs typeface="Avenir Book"/>
                  <a:sym typeface="Avenir Book"/>
                </a:rPr>
                <a:t>for reporting misbehavior</a:t>
              </a:r>
            </a:p>
          </p:txBody>
        </p:sp>
        <p:grpSp>
          <p:nvGrpSpPr>
            <p:cNvPr id="197647" name="Group 1195"/>
            <p:cNvGrpSpPr>
              <a:grpSpLocks/>
            </p:cNvGrpSpPr>
            <p:nvPr/>
          </p:nvGrpSpPr>
          <p:grpSpPr bwMode="auto">
            <a:xfrm>
              <a:off x="465800" y="213419"/>
              <a:ext cx="2599971" cy="1135262"/>
              <a:chOff x="-380690" y="0"/>
              <a:chExt cx="2599970" cy="1135261"/>
            </a:xfrm>
          </p:grpSpPr>
          <p:pic>
            <p:nvPicPr>
              <p:cNvPr id="19764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981"/>
                <a:ext cx="379818"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765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12" y="858138"/>
                <a:ext cx="306589" cy="2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765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406" y="782981"/>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765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9" y="0"/>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90" name="Shape 1190"/>
              <p:cNvSpPr/>
              <p:nvPr/>
            </p:nvSpPr>
            <p:spPr>
              <a:xfrm>
                <a:off x="373542" y="959434"/>
                <a:ext cx="5848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204" name="Shape 1204"/>
              <p:cNvSpPr/>
              <p:nvPr/>
            </p:nvSpPr>
            <p:spPr>
              <a:xfrm>
                <a:off x="79979" y="11287"/>
                <a:ext cx="711328" cy="5553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92" name="Shape 1192"/>
              <p:cNvSpPr/>
              <p:nvPr/>
            </p:nvSpPr>
            <p:spPr>
              <a:xfrm flipV="1">
                <a:off x="1139066" y="383774"/>
                <a:ext cx="0" cy="442469"/>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205" name="Shape 1205"/>
              <p:cNvSpPr/>
              <p:nvPr/>
            </p:nvSpPr>
            <p:spPr>
              <a:xfrm>
                <a:off x="-380690" y="38377"/>
                <a:ext cx="858109" cy="5282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94" name="Shape 1194"/>
              <p:cNvSpPr/>
              <p:nvPr/>
            </p:nvSpPr>
            <p:spPr>
              <a:xfrm flipV="1">
                <a:off x="1317462" y="959434"/>
                <a:ext cx="65035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1196" name="Shape 1196"/>
            <p:cNvSpPr/>
            <p:nvPr/>
          </p:nvSpPr>
          <p:spPr>
            <a:xfrm>
              <a:off x="519996" y="1412149"/>
              <a:ext cx="2872407" cy="4311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latin typeface="Avenir Medium"/>
                  <a:ea typeface="Avenir Medium"/>
                  <a:cs typeface="Avenir Medium"/>
                  <a:sym typeface="Avenir Medium"/>
                </a:defRPr>
              </a:lvl1pPr>
            </a:lstStyle>
            <a:p>
              <a:pPr algn="ctr" defTabSz="410730" fontAlgn="auto">
                <a:spcBef>
                  <a:spcPts val="0"/>
                </a:spcBef>
                <a:spcAft>
                  <a:spcPts val="0"/>
                </a:spcAft>
                <a:defRPr sz="1800" i="0"/>
              </a:pPr>
              <a:r>
                <a:rPr sz="1300" i="0" kern="0">
                  <a:solidFill>
                    <a:sysClr val="windowText" lastClr="000000"/>
                  </a:solidFill>
                </a:rPr>
                <a:t>Delegated Accountability</a:t>
              </a:r>
            </a:p>
          </p:txBody>
        </p:sp>
      </p:grpSp>
      <p:grpSp>
        <p:nvGrpSpPr>
          <p:cNvPr id="1203" name="Group 1203"/>
          <p:cNvGrpSpPr>
            <a:grpSpLocks/>
          </p:cNvGrpSpPr>
          <p:nvPr/>
        </p:nvGrpSpPr>
        <p:grpSpPr bwMode="auto">
          <a:xfrm>
            <a:off x="769938" y="4924425"/>
            <a:ext cx="7604125" cy="1350963"/>
            <a:chOff x="0" y="0"/>
            <a:chExt cx="10816720" cy="1920116"/>
          </a:xfrm>
        </p:grpSpPr>
        <p:sp>
          <p:nvSpPr>
            <p:cNvPr id="1198" name="Shape 1198"/>
            <p:cNvSpPr/>
            <p:nvPr/>
          </p:nvSpPr>
          <p:spPr>
            <a:xfrm>
              <a:off x="3646973" y="593409"/>
              <a:ext cx="7169747" cy="1044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return address can be hidden</a:t>
              </a:r>
            </a:p>
            <a:p>
              <a:pP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since network just needs accountability address</a:t>
              </a:r>
            </a:p>
          </p:txBody>
        </p:sp>
        <p:sp>
          <p:nvSpPr>
            <p:cNvPr id="1199" name="Shape 1199"/>
            <p:cNvSpPr/>
            <p:nvPr/>
          </p:nvSpPr>
          <p:spPr>
            <a:xfrm>
              <a:off x="85811" y="986006"/>
              <a:ext cx="2380130" cy="9341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197643" name="Group 1202"/>
            <p:cNvGrpSpPr>
              <a:grpSpLocks/>
            </p:cNvGrpSpPr>
            <p:nvPr/>
          </p:nvGrpSpPr>
          <p:grpSpPr bwMode="auto">
            <a:xfrm>
              <a:off x="0" y="0"/>
              <a:ext cx="2551664" cy="825784"/>
              <a:chOff x="-63500" y="-63500"/>
              <a:chExt cx="2551663" cy="825783"/>
            </a:xfrm>
          </p:grpSpPr>
          <p:sp>
            <p:nvSpPr>
              <p:cNvPr id="1200" name="Shape 1200"/>
              <p:cNvSpPr/>
              <p:nvPr/>
            </p:nvSpPr>
            <p:spPr>
              <a:xfrm>
                <a:off x="291035" y="356172"/>
                <a:ext cx="2197217" cy="406135"/>
              </a:xfrm>
              <a:prstGeom prst="rect">
                <a:avLst/>
              </a:prstGeom>
              <a:solidFill>
                <a:srgbClr val="DCDEE0"/>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lvl1pPr>
              </a:lstStyle>
              <a:p>
                <a:pPr algn="ct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Return Address</a:t>
                </a:r>
              </a:p>
            </p:txBody>
          </p:sp>
          <p:pic>
            <p:nvPicPr>
              <p:cNvPr id="1201" name="padlock_closed_inv.png"/>
              <p:cNvPicPr/>
              <p:nvPr/>
            </p:nvPicPr>
            <p:blipFill>
              <a:blip r:embed="rId5">
                <a:extLst/>
              </a:blip>
              <a:stretch>
                <a:fillRect/>
              </a:stretch>
            </p:blipFill>
            <p:spPr>
              <a:xfrm>
                <a:off x="-63500" y="-63500"/>
                <a:ext cx="668423" cy="667866"/>
              </a:xfrm>
              <a:prstGeom prst="rect">
                <a:avLst/>
              </a:prstGeom>
              <a:ln w="12700" cap="flat">
                <a:noFill/>
                <a:miter lim="400000"/>
              </a:ln>
              <a:effectLst>
                <a:outerShdw blurRad="63500" dist="25400" dir="5400000" rotWithShape="0">
                  <a:srgbClr val="000000">
                    <a:alpha val="50000"/>
                  </a:srgbClr>
                </a:outerShdw>
              </a:effectLst>
            </p:spPr>
          </p:pic>
        </p:grpSp>
      </p:grpSp>
      <p:sp>
        <p:nvSpPr>
          <p:cNvPr id="2" name="Slide Number Placeholder 1"/>
          <p:cNvSpPr>
            <a:spLocks noGrp="1"/>
          </p:cNvSpPr>
          <p:nvPr>
            <p:ph type="sldNum" sz="quarter" idx="12"/>
          </p:nvPr>
        </p:nvSpPr>
        <p:spPr/>
        <p:txBody>
          <a:bodyPr/>
          <a:lstStyle/>
          <a:p>
            <a:fld id="{DE250BD4-EDA8-1E47-B0E2-03C1BECE13CA}" type="slidenum">
              <a:rPr lang="en-US" altLang="en-US" smtClean="0"/>
              <a:pPr/>
              <a:t>138</a:t>
            </a:fld>
            <a:endParaRPr lang="en-US" altLang="en-US"/>
          </a:p>
        </p:txBody>
      </p:sp>
    </p:spTree>
  </p:cSld>
  <p:clrMapOvr>
    <a:masterClrMapping/>
  </p:clrMapOvr>
  <p:transition>
    <p:push dir="d"/>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1197"/>
                                        </p:tgtEl>
                                        <p:attrNameLst>
                                          <p:attrName>style.visibility</p:attrName>
                                        </p:attrNameLst>
                                      </p:cBhvr>
                                      <p:to>
                                        <p:strVal val="visible"/>
                                      </p:to>
                                    </p:set>
                                    <p:anim calcmode="lin" valueType="num">
                                      <p:cBhvr>
                                        <p:cTn id="7" dur="300" fill="hold"/>
                                        <p:tgtEl>
                                          <p:spTgt spid="1197"/>
                                        </p:tgtEl>
                                        <p:attrNameLst>
                                          <p:attrName>ppt_x</p:attrName>
                                        </p:attrNameLst>
                                      </p:cBhvr>
                                      <p:tavLst>
                                        <p:tav tm="0">
                                          <p:val>
                                            <p:strVal val="1+#ppt_w/2"/>
                                          </p:val>
                                        </p:tav>
                                        <p:tav tm="100000">
                                          <p:val>
                                            <p:strVal val="#ppt_x"/>
                                          </p:val>
                                        </p:tav>
                                      </p:tavLst>
                                    </p:anim>
                                    <p:anim calcmode="lin" valueType="num">
                                      <p:cBhvr>
                                        <p:cTn id="8" dur="300" fill="hold"/>
                                        <p:tgtEl>
                                          <p:spTgt spid="11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1203"/>
                                        </p:tgtEl>
                                        <p:attrNameLst>
                                          <p:attrName>style.visibility</p:attrName>
                                        </p:attrNameLst>
                                      </p:cBhvr>
                                      <p:to>
                                        <p:strVal val="visible"/>
                                      </p:to>
                                    </p:set>
                                    <p:anim calcmode="lin" valueType="num">
                                      <p:cBhvr>
                                        <p:cTn id="13" dur="300" fill="hold"/>
                                        <p:tgtEl>
                                          <p:spTgt spid="1203"/>
                                        </p:tgtEl>
                                        <p:attrNameLst>
                                          <p:attrName>ppt_x</p:attrName>
                                        </p:attrNameLst>
                                      </p:cBhvr>
                                      <p:tavLst>
                                        <p:tav tm="0">
                                          <p:val>
                                            <p:strVal val="1+#ppt_w/2"/>
                                          </p:val>
                                        </p:tav>
                                        <p:tav tm="100000">
                                          <p:val>
                                            <p:strVal val="#ppt_x"/>
                                          </p:val>
                                        </p:tav>
                                      </p:tavLst>
                                    </p:anim>
                                    <p:anim calcmode="lin" valueType="num">
                                      <p:cBhvr>
                                        <p:cTn id="14" dur="300" fill="hold"/>
                                        <p:tgtEl>
                                          <p:spTgt spid="1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 grpId="0" animBg="1" advAuto="0"/>
      <p:bldP spid="120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p:txBody>
          <a:bodyPr/>
          <a:lstStyle/>
          <a:p>
            <a:r>
              <a:rPr lang="en-US" altLang="en-US">
                <a:ea typeface="ＭＳ Ｐゴシック" charset="-128"/>
              </a:rPr>
              <a:t>“But ...</a:t>
            </a:r>
          </a:p>
        </p:txBody>
      </p:sp>
      <p:sp>
        <p:nvSpPr>
          <p:cNvPr id="67586" name="Rectangle 2"/>
          <p:cNvSpPr>
            <a:spLocks noGrp="1" noChangeArrowheads="1"/>
          </p:cNvSpPr>
          <p:nvPr>
            <p:ph type="body" idx="1"/>
          </p:nvPr>
        </p:nvSpPr>
        <p:spPr/>
        <p:txBody>
          <a:bodyPr/>
          <a:lstStyle/>
          <a:p>
            <a:pPr>
              <a:lnSpc>
                <a:spcPct val="90000"/>
              </a:lnSpc>
            </a:pPr>
            <a:r>
              <a:rPr lang="en-US" altLang="en-US">
                <a:ea typeface="ＭＳ Ｐゴシック" charset="-128"/>
              </a:rPr>
              <a:t>“this doesn’t handle conversations or realtime.</a:t>
            </a:r>
          </a:p>
          <a:p>
            <a:pPr lvl="1">
              <a:lnSpc>
                <a:spcPct val="90000"/>
              </a:lnSpc>
            </a:pPr>
            <a:r>
              <a:rPr lang="en-US" altLang="en-US"/>
              <a:t>Yes it does - see ReArch VoCCN paper.</a:t>
            </a:r>
          </a:p>
          <a:p>
            <a:pPr>
              <a:lnSpc>
                <a:spcPct val="90000"/>
              </a:lnSpc>
            </a:pPr>
            <a:r>
              <a:rPr lang="en-US" altLang="en-US">
                <a:ea typeface="ＭＳ Ｐゴシック" charset="-128"/>
              </a:rPr>
              <a:t>“this is just Google.</a:t>
            </a:r>
          </a:p>
          <a:p>
            <a:pPr lvl="1">
              <a:lnSpc>
                <a:spcPct val="90000"/>
              </a:lnSpc>
            </a:pPr>
            <a:r>
              <a:rPr lang="en-US" altLang="en-US"/>
              <a:t>This is IP-for-content.  We don’t search for data, we route to it.</a:t>
            </a:r>
          </a:p>
          <a:p>
            <a:pPr>
              <a:lnSpc>
                <a:spcPct val="90000"/>
              </a:lnSpc>
            </a:pPr>
            <a:r>
              <a:rPr lang="en-US" altLang="en-US">
                <a:ea typeface="ＭＳ Ｐゴシック" charset="-128"/>
              </a:rPr>
              <a:t>“this will never scale.</a:t>
            </a:r>
          </a:p>
          <a:p>
            <a:pPr lvl="1">
              <a:lnSpc>
                <a:spcPct val="90000"/>
              </a:lnSpc>
            </a:pPr>
            <a:r>
              <a:rPr lang="en-US" altLang="en-US"/>
              <a:t>Hierarchically structured names give same log(n) scaling as IP but CCN tables can be much smaller since multi-source model allows inexact state (e.g., Bloom filter).</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14</a:t>
            </a:fld>
            <a:endParaRPr lang="en-US" altLang="en-US"/>
          </a:p>
        </p:txBody>
      </p:sp>
    </p:spTree>
    <p:extLst>
      <p:ext uri="{BB962C8B-B14F-4D97-AF65-F5344CB8AC3E}">
        <p14:creationId xmlns:p14="http://schemas.microsoft.com/office/powerpoint/2010/main" val="11476898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a:ea typeface="ＭＳ Ｐゴシック" charset="-128"/>
              </a:rPr>
              <a:t>What about connections/VoIP? </a:t>
            </a:r>
          </a:p>
        </p:txBody>
      </p:sp>
      <p:sp>
        <p:nvSpPr>
          <p:cNvPr id="68610" name="Content Placeholder 2"/>
          <p:cNvSpPr>
            <a:spLocks noGrp="1"/>
          </p:cNvSpPr>
          <p:nvPr>
            <p:ph idx="1"/>
          </p:nvPr>
        </p:nvSpPr>
        <p:spPr/>
        <p:txBody>
          <a:bodyPr/>
          <a:lstStyle/>
          <a:p>
            <a:r>
              <a:rPr lang="en-US" altLang="en-US">
                <a:ea typeface="ＭＳ Ｐゴシック" charset="-128"/>
              </a:rPr>
              <a:t>Key challenge - rendezvous</a:t>
            </a:r>
          </a:p>
          <a:p>
            <a:r>
              <a:rPr lang="en-US" altLang="en-US">
                <a:ea typeface="ＭＳ Ｐゴシック" charset="-128"/>
              </a:rPr>
              <a:t>Need to support requesting ability to request content that has not yet been published</a:t>
            </a:r>
          </a:p>
          <a:p>
            <a:r>
              <a:rPr lang="en-US" altLang="en-US">
                <a:ea typeface="ＭＳ Ｐゴシック" charset="-128"/>
              </a:rPr>
              <a:t>E.g., route request to potential publishers, and have them create the desired content in response</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15</a:t>
            </a:fld>
            <a:endParaRPr lang="en-US" altLang="en-US"/>
          </a:p>
        </p:txBody>
      </p:sp>
    </p:spTree>
    <p:extLst>
      <p:ext uri="{BB962C8B-B14F-4D97-AF65-F5344CB8AC3E}">
        <p14:creationId xmlns:p14="http://schemas.microsoft.com/office/powerpoint/2010/main" val="5259479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228600"/>
            <a:ext cx="8785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E250BD4-EDA8-1E47-B0E2-03C1BECE13CA}" type="slidenum">
              <a:rPr lang="en-US" altLang="en-US" smtClean="0"/>
              <a:pPr/>
              <a:t>16</a:t>
            </a:fld>
            <a:endParaRPr lang="en-US" altLang="en-US"/>
          </a:p>
        </p:txBody>
      </p:sp>
    </p:spTree>
    <p:extLst>
      <p:ext uri="{BB962C8B-B14F-4D97-AF65-F5344CB8AC3E}">
        <p14:creationId xmlns:p14="http://schemas.microsoft.com/office/powerpoint/2010/main" val="5638491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altLang="en-US">
                <a:ea typeface="ＭＳ Ｐゴシック" charset="-128"/>
              </a:rPr>
              <a:t>Summary</a:t>
            </a:r>
          </a:p>
        </p:txBody>
      </p:sp>
      <p:sp>
        <p:nvSpPr>
          <p:cNvPr id="109570" name="Line 10"/>
          <p:cNvSpPr>
            <a:spLocks noChangeShapeType="1"/>
          </p:cNvSpPr>
          <p:nvPr/>
        </p:nvSpPr>
        <p:spPr bwMode="auto">
          <a:xfrm flipV="1">
            <a:off x="2971800" y="2895600"/>
            <a:ext cx="2971800" cy="838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71" name="Arc 11"/>
          <p:cNvSpPr>
            <a:spLocks/>
          </p:cNvSpPr>
          <p:nvPr/>
        </p:nvSpPr>
        <p:spPr bwMode="auto">
          <a:xfrm>
            <a:off x="6553200" y="2819400"/>
            <a:ext cx="1179513" cy="22939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2" name="Arc 12"/>
          <p:cNvSpPr>
            <a:spLocks/>
          </p:cNvSpPr>
          <p:nvPr/>
        </p:nvSpPr>
        <p:spPr bwMode="auto">
          <a:xfrm>
            <a:off x="5373688" y="2819400"/>
            <a:ext cx="1179512" cy="229393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3" name="Arc 13"/>
          <p:cNvSpPr>
            <a:spLocks/>
          </p:cNvSpPr>
          <p:nvPr/>
        </p:nvSpPr>
        <p:spPr bwMode="auto">
          <a:xfrm rot="10800000">
            <a:off x="6553200" y="1981200"/>
            <a:ext cx="1220788" cy="762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4" name="Arc 14"/>
          <p:cNvSpPr>
            <a:spLocks/>
          </p:cNvSpPr>
          <p:nvPr/>
        </p:nvSpPr>
        <p:spPr bwMode="auto">
          <a:xfrm rot="10800000">
            <a:off x="5343525" y="1981200"/>
            <a:ext cx="1200150" cy="762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5" name="Line 15"/>
          <p:cNvSpPr>
            <a:spLocks noChangeShapeType="1"/>
          </p:cNvSpPr>
          <p:nvPr/>
        </p:nvSpPr>
        <p:spPr bwMode="auto">
          <a:xfrm flipV="1">
            <a:off x="5326063" y="1981200"/>
            <a:ext cx="24352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6" name="Line 16"/>
          <p:cNvSpPr>
            <a:spLocks noChangeShapeType="1"/>
          </p:cNvSpPr>
          <p:nvPr/>
        </p:nvSpPr>
        <p:spPr bwMode="auto">
          <a:xfrm flipV="1">
            <a:off x="5326063" y="5100638"/>
            <a:ext cx="23590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7" name="Rectangle 17"/>
          <p:cNvSpPr>
            <a:spLocks noChangeArrowheads="1"/>
          </p:cNvSpPr>
          <p:nvPr/>
        </p:nvSpPr>
        <p:spPr bwMode="auto">
          <a:xfrm>
            <a:off x="6400800" y="2667000"/>
            <a:ext cx="304800" cy="2174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solidFill>
                <a:srgbClr val="000000"/>
              </a:solidFill>
              <a:latin typeface="Calibri" charset="0"/>
            </a:endParaRPr>
          </a:p>
        </p:txBody>
      </p:sp>
      <p:sp>
        <p:nvSpPr>
          <p:cNvPr id="109578" name="Rectangle 21"/>
          <p:cNvSpPr>
            <a:spLocks noChangeArrowheads="1"/>
          </p:cNvSpPr>
          <p:nvPr/>
        </p:nvSpPr>
        <p:spPr bwMode="auto">
          <a:xfrm>
            <a:off x="5954713" y="4144963"/>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Data Link</a:t>
            </a:r>
          </a:p>
        </p:txBody>
      </p:sp>
      <p:sp>
        <p:nvSpPr>
          <p:cNvPr id="109579" name="Rectangle 22"/>
          <p:cNvSpPr>
            <a:spLocks noChangeArrowheads="1"/>
          </p:cNvSpPr>
          <p:nvPr/>
        </p:nvSpPr>
        <p:spPr bwMode="auto">
          <a:xfrm>
            <a:off x="6005513" y="457993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Physical</a:t>
            </a:r>
          </a:p>
        </p:txBody>
      </p:sp>
      <p:sp>
        <p:nvSpPr>
          <p:cNvPr id="109580" name="Rectangle 23"/>
          <p:cNvSpPr>
            <a:spLocks noChangeArrowheads="1"/>
          </p:cNvSpPr>
          <p:nvPr/>
        </p:nvSpPr>
        <p:spPr bwMode="auto">
          <a:xfrm>
            <a:off x="5783263" y="2182813"/>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Applications</a:t>
            </a:r>
          </a:p>
        </p:txBody>
      </p:sp>
      <p:sp>
        <p:nvSpPr>
          <p:cNvPr id="109581" name="Text Box 26"/>
          <p:cNvSpPr txBox="1">
            <a:spLocks noChangeArrowheads="1"/>
          </p:cNvSpPr>
          <p:nvPr/>
        </p:nvSpPr>
        <p:spPr bwMode="auto">
          <a:xfrm>
            <a:off x="5349875" y="521335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The Hourglass Model</a:t>
            </a:r>
          </a:p>
        </p:txBody>
      </p:sp>
      <p:sp>
        <p:nvSpPr>
          <p:cNvPr id="109582" name="Text Box 27"/>
          <p:cNvSpPr txBox="1">
            <a:spLocks noChangeArrowheads="1"/>
          </p:cNvSpPr>
          <p:nvPr/>
        </p:nvSpPr>
        <p:spPr bwMode="auto">
          <a:xfrm rot="-900000">
            <a:off x="3505200" y="328612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a:solidFill>
                  <a:srgbClr val="000000"/>
                </a:solidFill>
              </a:rPr>
              <a:t>‘Thin Waist’</a:t>
            </a:r>
          </a:p>
        </p:txBody>
      </p:sp>
      <p:cxnSp>
        <p:nvCxnSpPr>
          <p:cNvPr id="23" name="Straight Arrow Connector 22"/>
          <p:cNvCxnSpPr/>
          <p:nvPr/>
        </p:nvCxnSpPr>
        <p:spPr>
          <a:xfrm rot="5400000" flipH="1" flipV="1">
            <a:off x="7239001" y="2819400"/>
            <a:ext cx="1676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84" name="TextBox 23"/>
          <p:cNvSpPr txBox="1">
            <a:spLocks noChangeArrowheads="1"/>
          </p:cNvSpPr>
          <p:nvPr/>
        </p:nvSpPr>
        <p:spPr bwMode="auto">
          <a:xfrm rot="5400000">
            <a:off x="7920038" y="2235200"/>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Limits Application Innovation</a:t>
            </a:r>
          </a:p>
        </p:txBody>
      </p:sp>
      <p:sp>
        <p:nvSpPr>
          <p:cNvPr id="109585" name="TextBox 24"/>
          <p:cNvSpPr txBox="1">
            <a:spLocks noChangeArrowheads="1"/>
          </p:cNvSpPr>
          <p:nvPr/>
        </p:nvSpPr>
        <p:spPr bwMode="auto">
          <a:xfrm rot="5400000">
            <a:off x="7891463" y="3795712"/>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Increases Data Delivery Flexibility</a:t>
            </a:r>
          </a:p>
        </p:txBody>
      </p:sp>
      <p:cxnSp>
        <p:nvCxnSpPr>
          <p:cNvPr id="26" name="Straight Arrow Connector 25"/>
          <p:cNvCxnSpPr/>
          <p:nvPr/>
        </p:nvCxnSpPr>
        <p:spPr>
          <a:xfrm rot="16200000" flipH="1">
            <a:off x="7087394" y="426640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87" name="Arc 11"/>
          <p:cNvSpPr>
            <a:spLocks/>
          </p:cNvSpPr>
          <p:nvPr/>
        </p:nvSpPr>
        <p:spPr bwMode="auto">
          <a:xfrm>
            <a:off x="2057400" y="3919538"/>
            <a:ext cx="1181100" cy="134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88" name="Arc 12"/>
          <p:cNvSpPr>
            <a:spLocks/>
          </p:cNvSpPr>
          <p:nvPr/>
        </p:nvSpPr>
        <p:spPr bwMode="auto">
          <a:xfrm>
            <a:off x="877888" y="3919538"/>
            <a:ext cx="1181100" cy="1346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89" name="Arc 13"/>
          <p:cNvSpPr>
            <a:spLocks/>
          </p:cNvSpPr>
          <p:nvPr/>
        </p:nvSpPr>
        <p:spPr bwMode="auto">
          <a:xfrm rot="10800000">
            <a:off x="2047875" y="2133600"/>
            <a:ext cx="1230313" cy="167798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90" name="Arc 14"/>
          <p:cNvSpPr>
            <a:spLocks/>
          </p:cNvSpPr>
          <p:nvPr/>
        </p:nvSpPr>
        <p:spPr bwMode="auto">
          <a:xfrm rot="10800000">
            <a:off x="838200" y="2133600"/>
            <a:ext cx="1209675" cy="16779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91" name="Line 15"/>
          <p:cNvSpPr>
            <a:spLocks noChangeShapeType="1"/>
          </p:cNvSpPr>
          <p:nvPr/>
        </p:nvSpPr>
        <p:spPr bwMode="auto">
          <a:xfrm flipV="1">
            <a:off x="830263" y="2133600"/>
            <a:ext cx="24352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2" name="Line 16"/>
          <p:cNvSpPr>
            <a:spLocks noChangeShapeType="1"/>
          </p:cNvSpPr>
          <p:nvPr/>
        </p:nvSpPr>
        <p:spPr bwMode="auto">
          <a:xfrm flipV="1">
            <a:off x="830263" y="5253038"/>
            <a:ext cx="23590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3" name="Rectangle 17"/>
          <p:cNvSpPr>
            <a:spLocks noChangeArrowheads="1"/>
          </p:cNvSpPr>
          <p:nvPr/>
        </p:nvSpPr>
        <p:spPr bwMode="auto">
          <a:xfrm>
            <a:off x="1905000" y="3736975"/>
            <a:ext cx="304800" cy="2174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solidFill>
                <a:srgbClr val="000000"/>
              </a:solidFill>
              <a:latin typeface="Calibri" charset="0"/>
            </a:endParaRPr>
          </a:p>
        </p:txBody>
      </p:sp>
      <p:grpSp>
        <p:nvGrpSpPr>
          <p:cNvPr id="109594" name="Group 18"/>
          <p:cNvGrpSpPr>
            <a:grpSpLocks/>
          </p:cNvGrpSpPr>
          <p:nvPr/>
        </p:nvGrpSpPr>
        <p:grpSpPr bwMode="auto">
          <a:xfrm>
            <a:off x="1439863" y="2971800"/>
            <a:ext cx="1292225" cy="396875"/>
            <a:chOff x="3739" y="2290"/>
            <a:chExt cx="814" cy="261"/>
          </a:xfrm>
        </p:grpSpPr>
        <p:sp>
          <p:nvSpPr>
            <p:cNvPr id="109606" name="Rectangle 19"/>
            <p:cNvSpPr>
              <a:spLocks noChangeArrowheads="1"/>
            </p:cNvSpPr>
            <p:nvPr/>
          </p:nvSpPr>
          <p:spPr bwMode="auto">
            <a:xfrm>
              <a:off x="3739" y="2290"/>
              <a:ext cx="43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43" tIns="44430" rIns="90443" bIns="44430">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UDP</a:t>
              </a:r>
            </a:p>
          </p:txBody>
        </p:sp>
        <p:sp>
          <p:nvSpPr>
            <p:cNvPr id="109607" name="Rectangle 20"/>
            <p:cNvSpPr>
              <a:spLocks noChangeArrowheads="1"/>
            </p:cNvSpPr>
            <p:nvPr/>
          </p:nvSpPr>
          <p:spPr bwMode="auto">
            <a:xfrm>
              <a:off x="4123" y="2290"/>
              <a:ext cx="43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43" tIns="44430" rIns="90443" bIns="44430">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TCP</a:t>
              </a:r>
            </a:p>
          </p:txBody>
        </p:sp>
      </p:grpSp>
      <p:sp>
        <p:nvSpPr>
          <p:cNvPr id="109595" name="Rectangle 21"/>
          <p:cNvSpPr>
            <a:spLocks noChangeArrowheads="1"/>
          </p:cNvSpPr>
          <p:nvPr/>
        </p:nvSpPr>
        <p:spPr bwMode="auto">
          <a:xfrm>
            <a:off x="1458913" y="4297363"/>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Data Link</a:t>
            </a:r>
          </a:p>
        </p:txBody>
      </p:sp>
      <p:sp>
        <p:nvSpPr>
          <p:cNvPr id="109596" name="Rectangle 22"/>
          <p:cNvSpPr>
            <a:spLocks noChangeArrowheads="1"/>
          </p:cNvSpPr>
          <p:nvPr/>
        </p:nvSpPr>
        <p:spPr bwMode="auto">
          <a:xfrm>
            <a:off x="1509713" y="473233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Physical</a:t>
            </a:r>
          </a:p>
        </p:txBody>
      </p:sp>
      <p:sp>
        <p:nvSpPr>
          <p:cNvPr id="109597" name="Rectangle 23"/>
          <p:cNvSpPr>
            <a:spLocks noChangeArrowheads="1"/>
          </p:cNvSpPr>
          <p:nvPr/>
        </p:nvSpPr>
        <p:spPr bwMode="auto">
          <a:xfrm>
            <a:off x="1287463" y="2335213"/>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Applications</a:t>
            </a:r>
          </a:p>
        </p:txBody>
      </p:sp>
      <p:sp>
        <p:nvSpPr>
          <p:cNvPr id="109598" name="Text Box 26"/>
          <p:cNvSpPr txBox="1">
            <a:spLocks noChangeArrowheads="1"/>
          </p:cNvSpPr>
          <p:nvPr/>
        </p:nvSpPr>
        <p:spPr bwMode="auto">
          <a:xfrm>
            <a:off x="854075" y="536575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The Hourglass Model</a:t>
            </a:r>
          </a:p>
        </p:txBody>
      </p:sp>
      <p:cxnSp>
        <p:nvCxnSpPr>
          <p:cNvPr id="43" name="Straight Arrow Connector 42"/>
          <p:cNvCxnSpPr/>
          <p:nvPr/>
        </p:nvCxnSpPr>
        <p:spPr>
          <a:xfrm rot="5400000" flipH="1" flipV="1">
            <a:off x="-151606" y="2972594"/>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00" name="TextBox 43"/>
          <p:cNvSpPr txBox="1">
            <a:spLocks noChangeArrowheads="1"/>
          </p:cNvSpPr>
          <p:nvPr/>
        </p:nvSpPr>
        <p:spPr bwMode="auto">
          <a:xfrm rot="5400000">
            <a:off x="-304800" y="28098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Innovation</a:t>
            </a:r>
          </a:p>
        </p:txBody>
      </p:sp>
      <p:sp>
        <p:nvSpPr>
          <p:cNvPr id="109601" name="TextBox 44"/>
          <p:cNvSpPr txBox="1">
            <a:spLocks noChangeArrowheads="1"/>
          </p:cNvSpPr>
          <p:nvPr/>
        </p:nvSpPr>
        <p:spPr bwMode="auto">
          <a:xfrm rot="5400000">
            <a:off x="-304800" y="44862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Flexibility</a:t>
            </a:r>
          </a:p>
        </p:txBody>
      </p:sp>
      <p:cxnSp>
        <p:nvCxnSpPr>
          <p:cNvPr id="46" name="Straight Arrow Connector 45"/>
          <p:cNvCxnSpPr/>
          <p:nvPr/>
        </p:nvCxnSpPr>
        <p:spPr>
          <a:xfrm rot="16200000" flipH="1">
            <a:off x="-304006" y="441880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03" name="Rectangle 21"/>
          <p:cNvSpPr>
            <a:spLocks noChangeArrowheads="1"/>
          </p:cNvSpPr>
          <p:nvPr/>
        </p:nvSpPr>
        <p:spPr bwMode="auto">
          <a:xfrm>
            <a:off x="5486400" y="37338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Network (IP/Other)</a:t>
            </a:r>
          </a:p>
        </p:txBody>
      </p:sp>
      <p:sp>
        <p:nvSpPr>
          <p:cNvPr id="109604" name="Text Box 27"/>
          <p:cNvSpPr txBox="1">
            <a:spLocks noChangeArrowheads="1"/>
          </p:cNvSpPr>
          <p:nvPr/>
        </p:nvSpPr>
        <p:spPr bwMode="auto">
          <a:xfrm rot="-900000">
            <a:off x="3146425" y="280511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a:solidFill>
                  <a:srgbClr val="000000"/>
                </a:solidFill>
              </a:rPr>
              <a:t>Moving up the</a:t>
            </a:r>
          </a:p>
        </p:txBody>
      </p:sp>
      <p:sp>
        <p:nvSpPr>
          <p:cNvPr id="109605" name="Rectangle 21"/>
          <p:cNvSpPr>
            <a:spLocks noChangeArrowheads="1"/>
          </p:cNvSpPr>
          <p:nvPr/>
        </p:nvSpPr>
        <p:spPr bwMode="auto">
          <a:xfrm>
            <a:off x="5791200" y="3048000"/>
            <a:ext cx="1593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b="1">
                <a:solidFill>
                  <a:srgbClr val="000000"/>
                </a:solidFill>
              </a:rPr>
              <a:t>Transport</a:t>
            </a:r>
            <a:br>
              <a:rPr lang="en-US" altLang="en-US" sz="2000" b="1">
                <a:solidFill>
                  <a:srgbClr val="000000"/>
                </a:solidFill>
              </a:rPr>
            </a:br>
            <a:r>
              <a:rPr lang="en-US" altLang="en-US" sz="2000" b="1">
                <a:solidFill>
                  <a:srgbClr val="000000"/>
                </a:solidFill>
              </a:rPr>
              <a:t>(TCP/Other)</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17</a:t>
            </a:fld>
            <a:endParaRPr lang="en-US" altLang="en-US"/>
          </a:p>
        </p:txBody>
      </p:sp>
    </p:spTree>
    <p:extLst>
      <p:ext uri="{BB962C8B-B14F-4D97-AF65-F5344CB8AC3E}">
        <p14:creationId xmlns:p14="http://schemas.microsoft.com/office/powerpoint/2010/main" val="19143933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Overview</a:t>
            </a:r>
          </a:p>
        </p:txBody>
      </p:sp>
      <p:sp>
        <p:nvSpPr>
          <p:cNvPr id="34819" name="Rectangle 3"/>
          <p:cNvSpPr>
            <a:spLocks noGrp="1" noChangeArrowheads="1"/>
          </p:cNvSpPr>
          <p:nvPr>
            <p:ph type="body" idx="1"/>
          </p:nvPr>
        </p:nvSpPr>
        <p:spPr/>
        <p:txBody>
          <a:bodyPr/>
          <a:lstStyle/>
          <a:p>
            <a:pPr eaLnBrk="1" hangingPunct="1">
              <a:lnSpc>
                <a:spcPct val="90000"/>
              </a:lnSpc>
            </a:pPr>
            <a:endParaRPr lang="en-US" altLang="en-US" dirty="0">
              <a:solidFill>
                <a:srgbClr val="FF0000"/>
              </a:solidFill>
            </a:endParaRPr>
          </a:p>
          <a:p>
            <a:pPr eaLnBrk="1" hangingPunct="1">
              <a:lnSpc>
                <a:spcPct val="90000"/>
              </a:lnSpc>
            </a:pPr>
            <a:r>
              <a:rPr lang="en-US" altLang="en-US" dirty="0"/>
              <a:t>Routing privacy</a:t>
            </a:r>
          </a:p>
          <a:p>
            <a:pPr eaLnBrk="1" hangingPunct="1">
              <a:lnSpc>
                <a:spcPct val="90000"/>
              </a:lnSpc>
            </a:pPr>
            <a:endParaRPr lang="en-US" altLang="en-US" dirty="0"/>
          </a:p>
          <a:p>
            <a:pPr eaLnBrk="1" hangingPunct="1">
              <a:lnSpc>
                <a:spcPct val="90000"/>
              </a:lnSpc>
            </a:pPr>
            <a:r>
              <a:rPr lang="en-US" altLang="en-US" dirty="0" smtClean="0"/>
              <a:t>Privacy and Accountability</a:t>
            </a:r>
          </a:p>
          <a:p>
            <a:pPr eaLnBrk="1" hangingPunct="1">
              <a:lnSpc>
                <a:spcPct val="90000"/>
              </a:lnSpc>
            </a:pPr>
            <a:endParaRPr lang="en-US" altLang="en-US" dirty="0"/>
          </a:p>
          <a:p>
            <a:pPr eaLnBrk="1" hangingPunct="1">
              <a:lnSpc>
                <a:spcPct val="90000"/>
              </a:lnSpc>
            </a:pPr>
            <a:r>
              <a:rPr lang="en-US" altLang="en-US" dirty="0"/>
              <a:t>Wireless Privacy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18</a:t>
            </a:fld>
            <a:endParaRPr lang="en-US"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6400" y="228600"/>
            <a:ext cx="8186738" cy="914400"/>
          </a:xfrm>
        </p:spPr>
        <p:txBody>
          <a:bodyPr/>
          <a:lstStyle/>
          <a:p>
            <a:r>
              <a:rPr lang="en-US" altLang="en-US"/>
              <a:t>Randomized Routing</a:t>
            </a:r>
          </a:p>
        </p:txBody>
      </p:sp>
      <p:pic>
        <p:nvPicPr>
          <p:cNvPr id="35843" name="Picture 3" descr="PE0374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15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4"/>
          <p:cNvGrpSpPr>
            <a:grpSpLocks/>
          </p:cNvGrpSpPr>
          <p:nvPr/>
        </p:nvGrpSpPr>
        <p:grpSpPr bwMode="auto">
          <a:xfrm flipH="1">
            <a:off x="7924800" y="2743200"/>
            <a:ext cx="685800" cy="914400"/>
            <a:chOff x="4000" y="1309"/>
            <a:chExt cx="506" cy="701"/>
          </a:xfrm>
        </p:grpSpPr>
        <p:sp>
          <p:nvSpPr>
            <p:cNvPr id="35868" name="Freeform 5"/>
            <p:cNvSpPr>
              <a:spLocks/>
            </p:cNvSpPr>
            <p:nvPr/>
          </p:nvSpPr>
          <p:spPr bwMode="auto">
            <a:xfrm>
              <a:off x="4013" y="1590"/>
              <a:ext cx="97" cy="262"/>
            </a:xfrm>
            <a:custGeom>
              <a:avLst/>
              <a:gdLst>
                <a:gd name="T0" fmla="*/ 1 w 388"/>
                <a:gd name="T1" fmla="*/ 0 h 1047"/>
                <a:gd name="T2" fmla="*/ 0 w 388"/>
                <a:gd name="T3" fmla="*/ 0 h 1047"/>
                <a:gd name="T4" fmla="*/ 0 w 388"/>
                <a:gd name="T5" fmla="*/ 0 h 1047"/>
                <a:gd name="T6" fmla="*/ 0 w 388"/>
                <a:gd name="T7" fmla="*/ 0 h 1047"/>
                <a:gd name="T8" fmla="*/ 0 w 388"/>
                <a:gd name="T9" fmla="*/ 1 h 1047"/>
                <a:gd name="T10" fmla="*/ 0 w 388"/>
                <a:gd name="T11" fmla="*/ 1 h 1047"/>
                <a:gd name="T12" fmla="*/ 0 w 388"/>
                <a:gd name="T13" fmla="*/ 1 h 1047"/>
                <a:gd name="T14" fmla="*/ 1 w 388"/>
                <a:gd name="T15" fmla="*/ 1 h 1047"/>
                <a:gd name="T16" fmla="*/ 1 w 388"/>
                <a:gd name="T17" fmla="*/ 0 h 1047"/>
                <a:gd name="T18" fmla="*/ 1 w 388"/>
                <a:gd name="T19" fmla="*/ 0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1047"/>
                <a:gd name="T32" fmla="*/ 388 w 388"/>
                <a:gd name="T33" fmla="*/ 1047 h 10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1047">
                  <a:moveTo>
                    <a:pt x="388" y="84"/>
                  </a:moveTo>
                  <a:lnTo>
                    <a:pt x="195" y="0"/>
                  </a:lnTo>
                  <a:lnTo>
                    <a:pt x="5" y="84"/>
                  </a:lnTo>
                  <a:lnTo>
                    <a:pt x="0" y="242"/>
                  </a:lnTo>
                  <a:lnTo>
                    <a:pt x="167" y="552"/>
                  </a:lnTo>
                  <a:lnTo>
                    <a:pt x="30" y="816"/>
                  </a:lnTo>
                  <a:lnTo>
                    <a:pt x="79" y="1047"/>
                  </a:lnTo>
                  <a:lnTo>
                    <a:pt x="367" y="1026"/>
                  </a:lnTo>
                  <a:lnTo>
                    <a:pt x="388" y="8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6"/>
            <p:cNvSpPr>
              <a:spLocks/>
            </p:cNvSpPr>
            <p:nvPr/>
          </p:nvSpPr>
          <p:spPr bwMode="auto">
            <a:xfrm>
              <a:off x="4106" y="1411"/>
              <a:ext cx="389" cy="599"/>
            </a:xfrm>
            <a:custGeom>
              <a:avLst/>
              <a:gdLst>
                <a:gd name="T0" fmla="*/ 0 w 1556"/>
                <a:gd name="T1" fmla="*/ 3 h 2393"/>
                <a:gd name="T2" fmla="*/ 1 w 1556"/>
                <a:gd name="T3" fmla="*/ 3 h 2393"/>
                <a:gd name="T4" fmla="*/ 1 w 1556"/>
                <a:gd name="T5" fmla="*/ 2 h 2393"/>
                <a:gd name="T6" fmla="*/ 1 w 1556"/>
                <a:gd name="T7" fmla="*/ 2 h 2393"/>
                <a:gd name="T8" fmla="*/ 1 w 1556"/>
                <a:gd name="T9" fmla="*/ 1 h 2393"/>
                <a:gd name="T10" fmla="*/ 1 w 1556"/>
                <a:gd name="T11" fmla="*/ 1 h 2393"/>
                <a:gd name="T12" fmla="*/ 1 w 1556"/>
                <a:gd name="T13" fmla="*/ 1 h 2393"/>
                <a:gd name="T14" fmla="*/ 1 w 1556"/>
                <a:gd name="T15" fmla="*/ 1 h 2393"/>
                <a:gd name="T16" fmla="*/ 1 w 1556"/>
                <a:gd name="T17" fmla="*/ 1 h 2393"/>
                <a:gd name="T18" fmla="*/ 1 w 1556"/>
                <a:gd name="T19" fmla="*/ 0 h 2393"/>
                <a:gd name="T20" fmla="*/ 1 w 1556"/>
                <a:gd name="T21" fmla="*/ 0 h 2393"/>
                <a:gd name="T22" fmla="*/ 1 w 1556"/>
                <a:gd name="T23" fmla="*/ 1 h 2393"/>
                <a:gd name="T24" fmla="*/ 2 w 1556"/>
                <a:gd name="T25" fmla="*/ 1 h 2393"/>
                <a:gd name="T26" fmla="*/ 2 w 1556"/>
                <a:gd name="T27" fmla="*/ 0 h 2393"/>
                <a:gd name="T28" fmla="*/ 1 w 1556"/>
                <a:gd name="T29" fmla="*/ 0 h 2393"/>
                <a:gd name="T30" fmla="*/ 1 w 1556"/>
                <a:gd name="T31" fmla="*/ 0 h 2393"/>
                <a:gd name="T32" fmla="*/ 1 w 1556"/>
                <a:gd name="T33" fmla="*/ 0 h 2393"/>
                <a:gd name="T34" fmla="*/ 0 w 1556"/>
                <a:gd name="T35" fmla="*/ 0 h 2393"/>
                <a:gd name="T36" fmla="*/ 0 w 1556"/>
                <a:gd name="T37" fmla="*/ 1 h 2393"/>
                <a:gd name="T38" fmla="*/ 0 w 1556"/>
                <a:gd name="T39" fmla="*/ 1 h 2393"/>
                <a:gd name="T40" fmla="*/ 0 w 1556"/>
                <a:gd name="T41" fmla="*/ 3 h 2393"/>
                <a:gd name="T42" fmla="*/ 0 w 1556"/>
                <a:gd name="T43" fmla="*/ 3 h 2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6"/>
                <a:gd name="T67" fmla="*/ 0 h 2393"/>
                <a:gd name="T68" fmla="*/ 1556 w 1556"/>
                <a:gd name="T69" fmla="*/ 2393 h 2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6" h="2393">
                  <a:moveTo>
                    <a:pt x="11" y="2393"/>
                  </a:moveTo>
                  <a:lnTo>
                    <a:pt x="610" y="2393"/>
                  </a:lnTo>
                  <a:lnTo>
                    <a:pt x="615" y="1588"/>
                  </a:lnTo>
                  <a:lnTo>
                    <a:pt x="856" y="1499"/>
                  </a:lnTo>
                  <a:lnTo>
                    <a:pt x="856" y="804"/>
                  </a:lnTo>
                  <a:lnTo>
                    <a:pt x="1104" y="794"/>
                  </a:lnTo>
                  <a:lnTo>
                    <a:pt x="1146" y="635"/>
                  </a:lnTo>
                  <a:lnTo>
                    <a:pt x="1020" y="546"/>
                  </a:lnTo>
                  <a:lnTo>
                    <a:pt x="867" y="546"/>
                  </a:lnTo>
                  <a:lnTo>
                    <a:pt x="867" y="300"/>
                  </a:lnTo>
                  <a:lnTo>
                    <a:pt x="1120" y="300"/>
                  </a:lnTo>
                  <a:lnTo>
                    <a:pt x="1214" y="442"/>
                  </a:lnTo>
                  <a:lnTo>
                    <a:pt x="1404" y="463"/>
                  </a:lnTo>
                  <a:lnTo>
                    <a:pt x="1556" y="263"/>
                  </a:lnTo>
                  <a:lnTo>
                    <a:pt x="1324" y="0"/>
                  </a:lnTo>
                  <a:lnTo>
                    <a:pt x="1025" y="84"/>
                  </a:lnTo>
                  <a:lnTo>
                    <a:pt x="542" y="105"/>
                  </a:lnTo>
                  <a:lnTo>
                    <a:pt x="184" y="273"/>
                  </a:lnTo>
                  <a:lnTo>
                    <a:pt x="26" y="521"/>
                  </a:lnTo>
                  <a:lnTo>
                    <a:pt x="0" y="709"/>
                  </a:lnTo>
                  <a:lnTo>
                    <a:pt x="11" y="2393"/>
                  </a:lnTo>
                  <a:close/>
                </a:path>
              </a:pathLst>
            </a:custGeom>
            <a:solidFill>
              <a:srgbClr val="E59E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7"/>
            <p:cNvSpPr>
              <a:spLocks/>
            </p:cNvSpPr>
            <p:nvPr/>
          </p:nvSpPr>
          <p:spPr bwMode="auto">
            <a:xfrm>
              <a:off x="4254" y="1785"/>
              <a:ext cx="206" cy="80"/>
            </a:xfrm>
            <a:custGeom>
              <a:avLst/>
              <a:gdLst>
                <a:gd name="T0" fmla="*/ 0 w 825"/>
                <a:gd name="T1" fmla="*/ 0 h 321"/>
                <a:gd name="T2" fmla="*/ 0 w 825"/>
                <a:gd name="T3" fmla="*/ 0 h 321"/>
                <a:gd name="T4" fmla="*/ 0 w 825"/>
                <a:gd name="T5" fmla="*/ 0 h 321"/>
                <a:gd name="T6" fmla="*/ 1 w 825"/>
                <a:gd name="T7" fmla="*/ 0 h 321"/>
                <a:gd name="T8" fmla="*/ 0 w 825"/>
                <a:gd name="T9" fmla="*/ 0 h 321"/>
                <a:gd name="T10" fmla="*/ 0 w 825"/>
                <a:gd name="T11" fmla="*/ 0 h 321"/>
                <a:gd name="T12" fmla="*/ 0 w 825"/>
                <a:gd name="T13" fmla="*/ 0 h 321"/>
                <a:gd name="T14" fmla="*/ 0 w 825"/>
                <a:gd name="T15" fmla="*/ 0 h 321"/>
                <a:gd name="T16" fmla="*/ 0 w 825"/>
                <a:gd name="T17" fmla="*/ 0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5"/>
                <a:gd name="T28" fmla="*/ 0 h 321"/>
                <a:gd name="T29" fmla="*/ 825 w 825"/>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5" h="321">
                  <a:moveTo>
                    <a:pt x="0" y="221"/>
                  </a:moveTo>
                  <a:lnTo>
                    <a:pt x="174" y="316"/>
                  </a:lnTo>
                  <a:lnTo>
                    <a:pt x="468" y="321"/>
                  </a:lnTo>
                  <a:lnTo>
                    <a:pt x="825" y="205"/>
                  </a:lnTo>
                  <a:lnTo>
                    <a:pt x="478" y="37"/>
                  </a:lnTo>
                  <a:lnTo>
                    <a:pt x="211" y="0"/>
                  </a:lnTo>
                  <a:lnTo>
                    <a:pt x="58" y="73"/>
                  </a:lnTo>
                  <a:lnTo>
                    <a:pt x="0" y="221"/>
                  </a:lnTo>
                  <a:close/>
                </a:path>
              </a:pathLst>
            </a:custGeom>
            <a:solidFill>
              <a:srgbClr val="A6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8"/>
            <p:cNvSpPr>
              <a:spLocks/>
            </p:cNvSpPr>
            <p:nvPr/>
          </p:nvSpPr>
          <p:spPr bwMode="auto">
            <a:xfrm>
              <a:off x="4366" y="1396"/>
              <a:ext cx="132" cy="132"/>
            </a:xfrm>
            <a:custGeom>
              <a:avLst/>
              <a:gdLst>
                <a:gd name="T0" fmla="*/ 0 w 527"/>
                <a:gd name="T1" fmla="*/ 1 h 525"/>
                <a:gd name="T2" fmla="*/ 1 w 527"/>
                <a:gd name="T3" fmla="*/ 1 h 525"/>
                <a:gd name="T4" fmla="*/ 1 w 527"/>
                <a:gd name="T5" fmla="*/ 1 h 525"/>
                <a:gd name="T6" fmla="*/ 1 w 527"/>
                <a:gd name="T7" fmla="*/ 1 h 525"/>
                <a:gd name="T8" fmla="*/ 1 w 527"/>
                <a:gd name="T9" fmla="*/ 0 h 525"/>
                <a:gd name="T10" fmla="*/ 1 w 527"/>
                <a:gd name="T11" fmla="*/ 0 h 525"/>
                <a:gd name="T12" fmla="*/ 1 w 527"/>
                <a:gd name="T13" fmla="*/ 0 h 525"/>
                <a:gd name="T14" fmla="*/ 1 w 527"/>
                <a:gd name="T15" fmla="*/ 0 h 525"/>
                <a:gd name="T16" fmla="*/ 1 w 527"/>
                <a:gd name="T17" fmla="*/ 0 h 525"/>
                <a:gd name="T18" fmla="*/ 1 w 527"/>
                <a:gd name="T19" fmla="*/ 0 h 525"/>
                <a:gd name="T20" fmla="*/ 0 w 527"/>
                <a:gd name="T21" fmla="*/ 0 h 525"/>
                <a:gd name="T22" fmla="*/ 0 w 527"/>
                <a:gd name="T23" fmla="*/ 0 h 525"/>
                <a:gd name="T24" fmla="*/ 0 w 527"/>
                <a:gd name="T25" fmla="*/ 0 h 525"/>
                <a:gd name="T26" fmla="*/ 0 w 527"/>
                <a:gd name="T27" fmla="*/ 0 h 525"/>
                <a:gd name="T28" fmla="*/ 0 w 527"/>
                <a:gd name="T29" fmla="*/ 0 h 525"/>
                <a:gd name="T30" fmla="*/ 0 w 527"/>
                <a:gd name="T31" fmla="*/ 1 h 525"/>
                <a:gd name="T32" fmla="*/ 0 w 527"/>
                <a:gd name="T33" fmla="*/ 1 h 525"/>
                <a:gd name="T34" fmla="*/ 0 w 527"/>
                <a:gd name="T35" fmla="*/ 1 h 525"/>
                <a:gd name="T36" fmla="*/ 0 w 527"/>
                <a:gd name="T37" fmla="*/ 1 h 525"/>
                <a:gd name="T38" fmla="*/ 0 w 527"/>
                <a:gd name="T39" fmla="*/ 1 h 525"/>
                <a:gd name="T40" fmla="*/ 0 w 527"/>
                <a:gd name="T41" fmla="*/ 1 h 525"/>
                <a:gd name="T42" fmla="*/ 0 w 527"/>
                <a:gd name="T43" fmla="*/ 1 h 5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5"/>
                <a:gd name="T68" fmla="*/ 527 w 527"/>
                <a:gd name="T69" fmla="*/ 525 h 5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5">
                  <a:moveTo>
                    <a:pt x="263" y="525"/>
                  </a:moveTo>
                  <a:lnTo>
                    <a:pt x="367" y="504"/>
                  </a:lnTo>
                  <a:lnTo>
                    <a:pt x="449" y="449"/>
                  </a:lnTo>
                  <a:lnTo>
                    <a:pt x="506" y="365"/>
                  </a:lnTo>
                  <a:lnTo>
                    <a:pt x="527" y="262"/>
                  </a:lnTo>
                  <a:lnTo>
                    <a:pt x="506" y="159"/>
                  </a:lnTo>
                  <a:lnTo>
                    <a:pt x="481" y="114"/>
                  </a:lnTo>
                  <a:lnTo>
                    <a:pt x="449" y="76"/>
                  </a:lnTo>
                  <a:lnTo>
                    <a:pt x="411" y="44"/>
                  </a:lnTo>
                  <a:lnTo>
                    <a:pt x="367" y="19"/>
                  </a:lnTo>
                  <a:lnTo>
                    <a:pt x="263" y="0"/>
                  </a:lnTo>
                  <a:lnTo>
                    <a:pt x="161" y="19"/>
                  </a:lnTo>
                  <a:lnTo>
                    <a:pt x="78" y="76"/>
                  </a:lnTo>
                  <a:lnTo>
                    <a:pt x="21" y="159"/>
                  </a:lnTo>
                  <a:lnTo>
                    <a:pt x="0" y="262"/>
                  </a:lnTo>
                  <a:lnTo>
                    <a:pt x="21" y="365"/>
                  </a:lnTo>
                  <a:lnTo>
                    <a:pt x="46" y="409"/>
                  </a:lnTo>
                  <a:lnTo>
                    <a:pt x="78" y="449"/>
                  </a:lnTo>
                  <a:lnTo>
                    <a:pt x="116" y="481"/>
                  </a:lnTo>
                  <a:lnTo>
                    <a:pt x="161" y="504"/>
                  </a:lnTo>
                  <a:lnTo>
                    <a:pt x="263" y="5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9"/>
            <p:cNvSpPr>
              <a:spLocks/>
            </p:cNvSpPr>
            <p:nvPr/>
          </p:nvSpPr>
          <p:spPr bwMode="auto">
            <a:xfrm>
              <a:off x="4180" y="1515"/>
              <a:ext cx="132" cy="132"/>
            </a:xfrm>
            <a:custGeom>
              <a:avLst/>
              <a:gdLst>
                <a:gd name="T0" fmla="*/ 0 w 527"/>
                <a:gd name="T1" fmla="*/ 1 h 527"/>
                <a:gd name="T2" fmla="*/ 1 w 527"/>
                <a:gd name="T3" fmla="*/ 1 h 527"/>
                <a:gd name="T4" fmla="*/ 1 w 527"/>
                <a:gd name="T5" fmla="*/ 1 h 527"/>
                <a:gd name="T6" fmla="*/ 1 w 527"/>
                <a:gd name="T7" fmla="*/ 1 h 527"/>
                <a:gd name="T8" fmla="*/ 1 w 527"/>
                <a:gd name="T9" fmla="*/ 0 h 527"/>
                <a:gd name="T10" fmla="*/ 1 w 527"/>
                <a:gd name="T11" fmla="*/ 0 h 527"/>
                <a:gd name="T12" fmla="*/ 1 w 527"/>
                <a:gd name="T13" fmla="*/ 0 h 527"/>
                <a:gd name="T14" fmla="*/ 1 w 527"/>
                <a:gd name="T15" fmla="*/ 0 h 527"/>
                <a:gd name="T16" fmla="*/ 1 w 527"/>
                <a:gd name="T17" fmla="*/ 0 h 527"/>
                <a:gd name="T18" fmla="*/ 1 w 527"/>
                <a:gd name="T19" fmla="*/ 0 h 527"/>
                <a:gd name="T20" fmla="*/ 0 w 527"/>
                <a:gd name="T21" fmla="*/ 0 h 527"/>
                <a:gd name="T22" fmla="*/ 0 w 527"/>
                <a:gd name="T23" fmla="*/ 0 h 527"/>
                <a:gd name="T24" fmla="*/ 0 w 527"/>
                <a:gd name="T25" fmla="*/ 0 h 527"/>
                <a:gd name="T26" fmla="*/ 0 w 527"/>
                <a:gd name="T27" fmla="*/ 0 h 527"/>
                <a:gd name="T28" fmla="*/ 0 w 527"/>
                <a:gd name="T29" fmla="*/ 0 h 527"/>
                <a:gd name="T30" fmla="*/ 0 w 527"/>
                <a:gd name="T31" fmla="*/ 1 h 527"/>
                <a:gd name="T32" fmla="*/ 0 w 527"/>
                <a:gd name="T33" fmla="*/ 1 h 527"/>
                <a:gd name="T34" fmla="*/ 0 w 527"/>
                <a:gd name="T35" fmla="*/ 1 h 527"/>
                <a:gd name="T36" fmla="*/ 0 w 527"/>
                <a:gd name="T37" fmla="*/ 1 h 527"/>
                <a:gd name="T38" fmla="*/ 0 w 527"/>
                <a:gd name="T39" fmla="*/ 1 h 527"/>
                <a:gd name="T40" fmla="*/ 0 w 527"/>
                <a:gd name="T41" fmla="*/ 1 h 527"/>
                <a:gd name="T42" fmla="*/ 0 w 527"/>
                <a:gd name="T43" fmla="*/ 1 h 5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7"/>
                <a:gd name="T67" fmla="*/ 0 h 527"/>
                <a:gd name="T68" fmla="*/ 527 w 527"/>
                <a:gd name="T69" fmla="*/ 527 h 5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7" h="527">
                  <a:moveTo>
                    <a:pt x="264" y="527"/>
                  </a:moveTo>
                  <a:lnTo>
                    <a:pt x="367" y="506"/>
                  </a:lnTo>
                  <a:lnTo>
                    <a:pt x="451" y="450"/>
                  </a:lnTo>
                  <a:lnTo>
                    <a:pt x="506" y="366"/>
                  </a:lnTo>
                  <a:lnTo>
                    <a:pt x="527" y="264"/>
                  </a:lnTo>
                  <a:lnTo>
                    <a:pt x="506" y="160"/>
                  </a:lnTo>
                  <a:lnTo>
                    <a:pt x="483" y="117"/>
                  </a:lnTo>
                  <a:lnTo>
                    <a:pt x="451" y="78"/>
                  </a:lnTo>
                  <a:lnTo>
                    <a:pt x="411" y="46"/>
                  </a:lnTo>
                  <a:lnTo>
                    <a:pt x="367" y="21"/>
                  </a:lnTo>
                  <a:lnTo>
                    <a:pt x="264" y="0"/>
                  </a:lnTo>
                  <a:lnTo>
                    <a:pt x="162" y="21"/>
                  </a:lnTo>
                  <a:lnTo>
                    <a:pt x="78" y="78"/>
                  </a:lnTo>
                  <a:lnTo>
                    <a:pt x="21" y="160"/>
                  </a:lnTo>
                  <a:lnTo>
                    <a:pt x="0" y="264"/>
                  </a:lnTo>
                  <a:lnTo>
                    <a:pt x="21" y="366"/>
                  </a:lnTo>
                  <a:lnTo>
                    <a:pt x="46" y="411"/>
                  </a:lnTo>
                  <a:lnTo>
                    <a:pt x="78" y="450"/>
                  </a:lnTo>
                  <a:lnTo>
                    <a:pt x="117" y="482"/>
                  </a:lnTo>
                  <a:lnTo>
                    <a:pt x="162" y="506"/>
                  </a:lnTo>
                  <a:lnTo>
                    <a:pt x="264" y="52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10"/>
            <p:cNvSpPr>
              <a:spLocks/>
            </p:cNvSpPr>
            <p:nvPr/>
          </p:nvSpPr>
          <p:spPr bwMode="auto">
            <a:xfrm>
              <a:off x="4091" y="1384"/>
              <a:ext cx="415" cy="626"/>
            </a:xfrm>
            <a:custGeom>
              <a:avLst/>
              <a:gdLst>
                <a:gd name="T0" fmla="*/ 0 w 1659"/>
                <a:gd name="T1" fmla="*/ 3 h 2504"/>
                <a:gd name="T2" fmla="*/ 0 w 1659"/>
                <a:gd name="T3" fmla="*/ 1 h 2504"/>
                <a:gd name="T4" fmla="*/ 0 w 1659"/>
                <a:gd name="T5" fmla="*/ 1 h 2504"/>
                <a:gd name="T6" fmla="*/ 0 w 1659"/>
                <a:gd name="T7" fmla="*/ 1 h 2504"/>
                <a:gd name="T8" fmla="*/ 0 w 1659"/>
                <a:gd name="T9" fmla="*/ 1 h 2504"/>
                <a:gd name="T10" fmla="*/ 0 w 1659"/>
                <a:gd name="T11" fmla="*/ 1 h 2504"/>
                <a:gd name="T12" fmla="*/ 0 w 1659"/>
                <a:gd name="T13" fmla="*/ 1 h 2504"/>
                <a:gd name="T14" fmla="*/ 0 w 1659"/>
                <a:gd name="T15" fmla="*/ 1 h 2504"/>
                <a:gd name="T16" fmla="*/ 0 w 1659"/>
                <a:gd name="T17" fmla="*/ 0 h 2504"/>
                <a:gd name="T18" fmla="*/ 0 w 1659"/>
                <a:gd name="T19" fmla="*/ 0 h 2504"/>
                <a:gd name="T20" fmla="*/ 0 w 1659"/>
                <a:gd name="T21" fmla="*/ 0 h 2504"/>
                <a:gd name="T22" fmla="*/ 1 w 1659"/>
                <a:gd name="T23" fmla="*/ 0 h 2504"/>
                <a:gd name="T24" fmla="*/ 1 w 1659"/>
                <a:gd name="T25" fmla="*/ 0 h 2504"/>
                <a:gd name="T26" fmla="*/ 1 w 1659"/>
                <a:gd name="T27" fmla="*/ 0 h 2504"/>
                <a:gd name="T28" fmla="*/ 1 w 1659"/>
                <a:gd name="T29" fmla="*/ 0 h 2504"/>
                <a:gd name="T30" fmla="*/ 1 w 1659"/>
                <a:gd name="T31" fmla="*/ 0 h 2504"/>
                <a:gd name="T32" fmla="*/ 1 w 1659"/>
                <a:gd name="T33" fmla="*/ 0 h 2504"/>
                <a:gd name="T34" fmla="*/ 1 w 1659"/>
                <a:gd name="T35" fmla="*/ 0 h 2504"/>
                <a:gd name="T36" fmla="*/ 2 w 1659"/>
                <a:gd name="T37" fmla="*/ 0 h 2504"/>
                <a:gd name="T38" fmla="*/ 2 w 1659"/>
                <a:gd name="T39" fmla="*/ 0 h 2504"/>
                <a:gd name="T40" fmla="*/ 2 w 1659"/>
                <a:gd name="T41" fmla="*/ 0 h 2504"/>
                <a:gd name="T42" fmla="*/ 2 w 1659"/>
                <a:gd name="T43" fmla="*/ 0 h 2504"/>
                <a:gd name="T44" fmla="*/ 2 w 1659"/>
                <a:gd name="T45" fmla="*/ 0 h 2504"/>
                <a:gd name="T46" fmla="*/ 2 w 1659"/>
                <a:gd name="T47" fmla="*/ 0 h 2504"/>
                <a:gd name="T48" fmla="*/ 2 w 1659"/>
                <a:gd name="T49" fmla="*/ 1 h 2504"/>
                <a:gd name="T50" fmla="*/ 2 w 1659"/>
                <a:gd name="T51" fmla="*/ 1 h 2504"/>
                <a:gd name="T52" fmla="*/ 2 w 1659"/>
                <a:gd name="T53" fmla="*/ 1 h 2504"/>
                <a:gd name="T54" fmla="*/ 2 w 1659"/>
                <a:gd name="T55" fmla="*/ 1 h 2504"/>
                <a:gd name="T56" fmla="*/ 2 w 1659"/>
                <a:gd name="T57" fmla="*/ 1 h 2504"/>
                <a:gd name="T58" fmla="*/ 2 w 1659"/>
                <a:gd name="T59" fmla="*/ 1 h 2504"/>
                <a:gd name="T60" fmla="*/ 2 w 1659"/>
                <a:gd name="T61" fmla="*/ 1 h 2504"/>
                <a:gd name="T62" fmla="*/ 1 w 1659"/>
                <a:gd name="T63" fmla="*/ 1 h 2504"/>
                <a:gd name="T64" fmla="*/ 1 w 1659"/>
                <a:gd name="T65" fmla="*/ 1 h 2504"/>
                <a:gd name="T66" fmla="*/ 1 w 1659"/>
                <a:gd name="T67" fmla="*/ 1 h 2504"/>
                <a:gd name="T68" fmla="*/ 1 w 1659"/>
                <a:gd name="T69" fmla="*/ 1 h 2504"/>
                <a:gd name="T70" fmla="*/ 1 w 1659"/>
                <a:gd name="T71" fmla="*/ 1 h 2504"/>
                <a:gd name="T72" fmla="*/ 1 w 1659"/>
                <a:gd name="T73" fmla="*/ 1 h 2504"/>
                <a:gd name="T74" fmla="*/ 1 w 1659"/>
                <a:gd name="T75" fmla="*/ 1 h 2504"/>
                <a:gd name="T76" fmla="*/ 1 w 1659"/>
                <a:gd name="T77" fmla="*/ 1 h 2504"/>
                <a:gd name="T78" fmla="*/ 1 w 1659"/>
                <a:gd name="T79" fmla="*/ 1 h 2504"/>
                <a:gd name="T80" fmla="*/ 1 w 1659"/>
                <a:gd name="T81" fmla="*/ 1 h 2504"/>
                <a:gd name="T82" fmla="*/ 1 w 1659"/>
                <a:gd name="T83" fmla="*/ 1 h 2504"/>
                <a:gd name="T84" fmla="*/ 2 w 1659"/>
                <a:gd name="T85" fmla="*/ 1 h 2504"/>
                <a:gd name="T86" fmla="*/ 2 w 1659"/>
                <a:gd name="T87" fmla="*/ 1 h 2504"/>
                <a:gd name="T88" fmla="*/ 2 w 1659"/>
                <a:gd name="T89" fmla="*/ 0 h 2504"/>
                <a:gd name="T90" fmla="*/ 2 w 1659"/>
                <a:gd name="T91" fmla="*/ 0 h 2504"/>
                <a:gd name="T92" fmla="*/ 2 w 1659"/>
                <a:gd name="T93" fmla="*/ 0 h 2504"/>
                <a:gd name="T94" fmla="*/ 2 w 1659"/>
                <a:gd name="T95" fmla="*/ 0 h 2504"/>
                <a:gd name="T96" fmla="*/ 2 w 1659"/>
                <a:gd name="T97" fmla="*/ 0 h 2504"/>
                <a:gd name="T98" fmla="*/ 2 w 1659"/>
                <a:gd name="T99" fmla="*/ 0 h 2504"/>
                <a:gd name="T100" fmla="*/ 1 w 1659"/>
                <a:gd name="T101" fmla="*/ 0 h 2504"/>
                <a:gd name="T102" fmla="*/ 1 w 1659"/>
                <a:gd name="T103" fmla="*/ 0 h 2504"/>
                <a:gd name="T104" fmla="*/ 1 w 1659"/>
                <a:gd name="T105" fmla="*/ 0 h 2504"/>
                <a:gd name="T106" fmla="*/ 1 w 1659"/>
                <a:gd name="T107" fmla="*/ 0 h 2504"/>
                <a:gd name="T108" fmla="*/ 1 w 1659"/>
                <a:gd name="T109" fmla="*/ 0 h 2504"/>
                <a:gd name="T110" fmla="*/ 1 w 1659"/>
                <a:gd name="T111" fmla="*/ 1 h 2504"/>
                <a:gd name="T112" fmla="*/ 0 w 1659"/>
                <a:gd name="T113" fmla="*/ 1 h 2504"/>
                <a:gd name="T114" fmla="*/ 0 w 1659"/>
                <a:gd name="T115" fmla="*/ 1 h 2504"/>
                <a:gd name="T116" fmla="*/ 0 w 1659"/>
                <a:gd name="T117" fmla="*/ 1 h 2504"/>
                <a:gd name="T118" fmla="*/ 0 w 1659"/>
                <a:gd name="T119" fmla="*/ 1 h 2504"/>
                <a:gd name="T120" fmla="*/ 0 w 1659"/>
                <a:gd name="T121" fmla="*/ 3 h 2504"/>
                <a:gd name="T122" fmla="*/ 0 w 1659"/>
                <a:gd name="T123" fmla="*/ 3 h 2504"/>
                <a:gd name="T124" fmla="*/ 0 w 1659"/>
                <a:gd name="T125" fmla="*/ 3 h 2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9"/>
                <a:gd name="T190" fmla="*/ 0 h 2504"/>
                <a:gd name="T191" fmla="*/ 1659 w 1659"/>
                <a:gd name="T192" fmla="*/ 2504 h 2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9" h="2504">
                  <a:moveTo>
                    <a:pt x="0" y="2504"/>
                  </a:moveTo>
                  <a:lnTo>
                    <a:pt x="0" y="895"/>
                  </a:lnTo>
                  <a:lnTo>
                    <a:pt x="6" y="769"/>
                  </a:lnTo>
                  <a:lnTo>
                    <a:pt x="27" y="658"/>
                  </a:lnTo>
                  <a:lnTo>
                    <a:pt x="58" y="560"/>
                  </a:lnTo>
                  <a:lnTo>
                    <a:pt x="101" y="474"/>
                  </a:lnTo>
                  <a:lnTo>
                    <a:pt x="126" y="436"/>
                  </a:lnTo>
                  <a:lnTo>
                    <a:pt x="154" y="400"/>
                  </a:lnTo>
                  <a:lnTo>
                    <a:pt x="216" y="337"/>
                  </a:lnTo>
                  <a:lnTo>
                    <a:pt x="250" y="310"/>
                  </a:lnTo>
                  <a:lnTo>
                    <a:pt x="286" y="285"/>
                  </a:lnTo>
                  <a:lnTo>
                    <a:pt x="364" y="241"/>
                  </a:lnTo>
                  <a:lnTo>
                    <a:pt x="449" y="205"/>
                  </a:lnTo>
                  <a:lnTo>
                    <a:pt x="538" y="178"/>
                  </a:lnTo>
                  <a:lnTo>
                    <a:pt x="729" y="143"/>
                  </a:lnTo>
                  <a:lnTo>
                    <a:pt x="1135" y="130"/>
                  </a:lnTo>
                  <a:lnTo>
                    <a:pt x="1210" y="80"/>
                  </a:lnTo>
                  <a:lnTo>
                    <a:pt x="1279" y="45"/>
                  </a:lnTo>
                  <a:lnTo>
                    <a:pt x="1398" y="3"/>
                  </a:lnTo>
                  <a:lnTo>
                    <a:pt x="1494" y="0"/>
                  </a:lnTo>
                  <a:lnTo>
                    <a:pt x="1568" y="29"/>
                  </a:lnTo>
                  <a:lnTo>
                    <a:pt x="1620" y="83"/>
                  </a:lnTo>
                  <a:lnTo>
                    <a:pt x="1651" y="156"/>
                  </a:lnTo>
                  <a:lnTo>
                    <a:pt x="1659" y="331"/>
                  </a:lnTo>
                  <a:lnTo>
                    <a:pt x="1638" y="421"/>
                  </a:lnTo>
                  <a:lnTo>
                    <a:pt x="1604" y="503"/>
                  </a:lnTo>
                  <a:lnTo>
                    <a:pt x="1580" y="540"/>
                  </a:lnTo>
                  <a:lnTo>
                    <a:pt x="1553" y="573"/>
                  </a:lnTo>
                  <a:lnTo>
                    <a:pt x="1524" y="600"/>
                  </a:lnTo>
                  <a:lnTo>
                    <a:pt x="1492" y="622"/>
                  </a:lnTo>
                  <a:lnTo>
                    <a:pt x="1418" y="644"/>
                  </a:lnTo>
                  <a:lnTo>
                    <a:pt x="1334" y="633"/>
                  </a:lnTo>
                  <a:lnTo>
                    <a:pt x="1241" y="582"/>
                  </a:lnTo>
                  <a:lnTo>
                    <a:pt x="1140" y="486"/>
                  </a:lnTo>
                  <a:lnTo>
                    <a:pt x="997" y="486"/>
                  </a:lnTo>
                  <a:lnTo>
                    <a:pt x="997" y="724"/>
                  </a:lnTo>
                  <a:lnTo>
                    <a:pt x="869" y="724"/>
                  </a:lnTo>
                  <a:lnTo>
                    <a:pt x="873" y="352"/>
                  </a:lnTo>
                  <a:lnTo>
                    <a:pt x="1205" y="354"/>
                  </a:lnTo>
                  <a:lnTo>
                    <a:pt x="1246" y="432"/>
                  </a:lnTo>
                  <a:lnTo>
                    <a:pt x="1282" y="482"/>
                  </a:lnTo>
                  <a:lnTo>
                    <a:pt x="1335" y="515"/>
                  </a:lnTo>
                  <a:lnTo>
                    <a:pt x="1392" y="517"/>
                  </a:lnTo>
                  <a:lnTo>
                    <a:pt x="1494" y="455"/>
                  </a:lnTo>
                  <a:lnTo>
                    <a:pt x="1547" y="334"/>
                  </a:lnTo>
                  <a:lnTo>
                    <a:pt x="1542" y="264"/>
                  </a:lnTo>
                  <a:lnTo>
                    <a:pt x="1509" y="193"/>
                  </a:lnTo>
                  <a:lnTo>
                    <a:pt x="1482" y="159"/>
                  </a:lnTo>
                  <a:lnTo>
                    <a:pt x="1448" y="137"/>
                  </a:lnTo>
                  <a:lnTo>
                    <a:pt x="1367" y="128"/>
                  </a:lnTo>
                  <a:lnTo>
                    <a:pt x="1268" y="165"/>
                  </a:lnTo>
                  <a:lnTo>
                    <a:pt x="1211" y="202"/>
                  </a:lnTo>
                  <a:lnTo>
                    <a:pt x="1151" y="252"/>
                  </a:lnTo>
                  <a:lnTo>
                    <a:pt x="819" y="257"/>
                  </a:lnTo>
                  <a:lnTo>
                    <a:pt x="487" y="318"/>
                  </a:lnTo>
                  <a:lnTo>
                    <a:pt x="345" y="388"/>
                  </a:lnTo>
                  <a:lnTo>
                    <a:pt x="284" y="434"/>
                  </a:lnTo>
                  <a:lnTo>
                    <a:pt x="231" y="491"/>
                  </a:lnTo>
                  <a:lnTo>
                    <a:pt x="154" y="637"/>
                  </a:lnTo>
                  <a:lnTo>
                    <a:pt x="128" y="832"/>
                  </a:lnTo>
                  <a:lnTo>
                    <a:pt x="128" y="2504"/>
                  </a:lnTo>
                  <a:lnTo>
                    <a:pt x="0" y="25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11"/>
            <p:cNvSpPr>
              <a:spLocks/>
            </p:cNvSpPr>
            <p:nvPr/>
          </p:nvSpPr>
          <p:spPr bwMode="auto">
            <a:xfrm>
              <a:off x="4175" y="1505"/>
              <a:ext cx="232" cy="156"/>
            </a:xfrm>
            <a:custGeom>
              <a:avLst/>
              <a:gdLst>
                <a:gd name="T0" fmla="*/ 0 w 932"/>
                <a:gd name="T1" fmla="*/ 0 h 624"/>
                <a:gd name="T2" fmla="*/ 0 w 932"/>
                <a:gd name="T3" fmla="*/ 0 h 624"/>
                <a:gd name="T4" fmla="*/ 0 w 932"/>
                <a:gd name="T5" fmla="*/ 0 h 624"/>
                <a:gd name="T6" fmla="*/ 0 w 932"/>
                <a:gd name="T7" fmla="*/ 0 h 624"/>
                <a:gd name="T8" fmla="*/ 0 w 932"/>
                <a:gd name="T9" fmla="*/ 0 h 624"/>
                <a:gd name="T10" fmla="*/ 0 w 932"/>
                <a:gd name="T11" fmla="*/ 0 h 624"/>
                <a:gd name="T12" fmla="*/ 0 w 932"/>
                <a:gd name="T13" fmla="*/ 0 h 624"/>
                <a:gd name="T14" fmla="*/ 0 w 932"/>
                <a:gd name="T15" fmla="*/ 0 h 624"/>
                <a:gd name="T16" fmla="*/ 0 w 932"/>
                <a:gd name="T17" fmla="*/ 1 h 624"/>
                <a:gd name="T18" fmla="*/ 0 w 932"/>
                <a:gd name="T19" fmla="*/ 1 h 624"/>
                <a:gd name="T20" fmla="*/ 0 w 932"/>
                <a:gd name="T21" fmla="*/ 1 h 624"/>
                <a:gd name="T22" fmla="*/ 0 w 932"/>
                <a:gd name="T23" fmla="*/ 1 h 624"/>
                <a:gd name="T24" fmla="*/ 0 w 932"/>
                <a:gd name="T25" fmla="*/ 1 h 624"/>
                <a:gd name="T26" fmla="*/ 0 w 932"/>
                <a:gd name="T27" fmla="*/ 1 h 624"/>
                <a:gd name="T28" fmla="*/ 0 w 932"/>
                <a:gd name="T29" fmla="*/ 1 h 624"/>
                <a:gd name="T30" fmla="*/ 0 w 932"/>
                <a:gd name="T31" fmla="*/ 1 h 624"/>
                <a:gd name="T32" fmla="*/ 1 w 932"/>
                <a:gd name="T33" fmla="*/ 1 h 624"/>
                <a:gd name="T34" fmla="*/ 1 w 932"/>
                <a:gd name="T35" fmla="*/ 1 h 624"/>
                <a:gd name="T36" fmla="*/ 1 w 932"/>
                <a:gd name="T37" fmla="*/ 0 h 624"/>
                <a:gd name="T38" fmla="*/ 1 w 932"/>
                <a:gd name="T39" fmla="*/ 0 h 624"/>
                <a:gd name="T40" fmla="*/ 1 w 932"/>
                <a:gd name="T41" fmla="*/ 0 h 624"/>
                <a:gd name="T42" fmla="*/ 1 w 932"/>
                <a:gd name="T43" fmla="*/ 0 h 624"/>
                <a:gd name="T44" fmla="*/ 0 w 932"/>
                <a:gd name="T45" fmla="*/ 0 h 624"/>
                <a:gd name="T46" fmla="*/ 0 w 932"/>
                <a:gd name="T47" fmla="*/ 0 h 624"/>
                <a:gd name="T48" fmla="*/ 1 w 932"/>
                <a:gd name="T49" fmla="*/ 0 h 624"/>
                <a:gd name="T50" fmla="*/ 1 w 932"/>
                <a:gd name="T51" fmla="*/ 0 h 624"/>
                <a:gd name="T52" fmla="*/ 1 w 932"/>
                <a:gd name="T53" fmla="*/ 0 h 624"/>
                <a:gd name="T54" fmla="*/ 1 w 932"/>
                <a:gd name="T55" fmla="*/ 0 h 624"/>
                <a:gd name="T56" fmla="*/ 1 w 932"/>
                <a:gd name="T57" fmla="*/ 1 h 624"/>
                <a:gd name="T58" fmla="*/ 1 w 932"/>
                <a:gd name="T59" fmla="*/ 1 h 624"/>
                <a:gd name="T60" fmla="*/ 1 w 932"/>
                <a:gd name="T61" fmla="*/ 1 h 624"/>
                <a:gd name="T62" fmla="*/ 1 w 932"/>
                <a:gd name="T63" fmla="*/ 1 h 624"/>
                <a:gd name="T64" fmla="*/ 1 w 932"/>
                <a:gd name="T65" fmla="*/ 1 h 624"/>
                <a:gd name="T66" fmla="*/ 0 w 932"/>
                <a:gd name="T67" fmla="*/ 1 h 624"/>
                <a:gd name="T68" fmla="*/ 0 w 932"/>
                <a:gd name="T69" fmla="*/ 1 h 624"/>
                <a:gd name="T70" fmla="*/ 0 w 932"/>
                <a:gd name="T71" fmla="*/ 1 h 624"/>
                <a:gd name="T72" fmla="*/ 0 w 932"/>
                <a:gd name="T73" fmla="*/ 1 h 624"/>
                <a:gd name="T74" fmla="*/ 0 w 932"/>
                <a:gd name="T75" fmla="*/ 1 h 624"/>
                <a:gd name="T76" fmla="*/ 0 w 932"/>
                <a:gd name="T77" fmla="*/ 1 h 624"/>
                <a:gd name="T78" fmla="*/ 0 w 932"/>
                <a:gd name="T79" fmla="*/ 1 h 624"/>
                <a:gd name="T80" fmla="*/ 0 w 932"/>
                <a:gd name="T81" fmla="*/ 1 h 624"/>
                <a:gd name="T82" fmla="*/ 0 w 932"/>
                <a:gd name="T83" fmla="*/ 0 h 624"/>
                <a:gd name="T84" fmla="*/ 0 w 932"/>
                <a:gd name="T85" fmla="*/ 0 h 624"/>
                <a:gd name="T86" fmla="*/ 0 w 932"/>
                <a:gd name="T87" fmla="*/ 0 h 624"/>
                <a:gd name="T88" fmla="*/ 0 w 932"/>
                <a:gd name="T89" fmla="*/ 0 h 624"/>
                <a:gd name="T90" fmla="*/ 0 w 932"/>
                <a:gd name="T91" fmla="*/ 0 h 624"/>
                <a:gd name="T92" fmla="*/ 0 w 932"/>
                <a:gd name="T93" fmla="*/ 0 h 624"/>
                <a:gd name="T94" fmla="*/ 0 w 932"/>
                <a:gd name="T95" fmla="*/ 0 h 624"/>
                <a:gd name="T96" fmla="*/ 0 w 932"/>
                <a:gd name="T97" fmla="*/ 0 h 624"/>
                <a:gd name="T98" fmla="*/ 0 w 932"/>
                <a:gd name="T99" fmla="*/ 0 h 624"/>
                <a:gd name="T100" fmla="*/ 0 w 932"/>
                <a:gd name="T101" fmla="*/ 0 h 624"/>
                <a:gd name="T102" fmla="*/ 0 w 932"/>
                <a:gd name="T103" fmla="*/ 0 h 624"/>
                <a:gd name="T104" fmla="*/ 0 w 932"/>
                <a:gd name="T105" fmla="*/ 0 h 624"/>
                <a:gd name="T106" fmla="*/ 0 w 932"/>
                <a:gd name="T107" fmla="*/ 0 h 624"/>
                <a:gd name="T108" fmla="*/ 0 w 932"/>
                <a:gd name="T109" fmla="*/ 0 h 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2"/>
                <a:gd name="T166" fmla="*/ 0 h 624"/>
                <a:gd name="T167" fmla="*/ 932 w 932"/>
                <a:gd name="T168" fmla="*/ 624 h 6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2" h="624">
                  <a:moveTo>
                    <a:pt x="539" y="243"/>
                  </a:moveTo>
                  <a:lnTo>
                    <a:pt x="506" y="212"/>
                  </a:lnTo>
                  <a:lnTo>
                    <a:pt x="475" y="185"/>
                  </a:lnTo>
                  <a:lnTo>
                    <a:pt x="415" y="145"/>
                  </a:lnTo>
                  <a:lnTo>
                    <a:pt x="309" y="112"/>
                  </a:lnTo>
                  <a:lnTo>
                    <a:pt x="222" y="130"/>
                  </a:lnTo>
                  <a:lnTo>
                    <a:pt x="161" y="186"/>
                  </a:lnTo>
                  <a:lnTo>
                    <a:pt x="126" y="264"/>
                  </a:lnTo>
                  <a:lnTo>
                    <a:pt x="122" y="353"/>
                  </a:lnTo>
                  <a:lnTo>
                    <a:pt x="152" y="435"/>
                  </a:lnTo>
                  <a:lnTo>
                    <a:pt x="180" y="471"/>
                  </a:lnTo>
                  <a:lnTo>
                    <a:pt x="217" y="499"/>
                  </a:lnTo>
                  <a:lnTo>
                    <a:pt x="287" y="525"/>
                  </a:lnTo>
                  <a:lnTo>
                    <a:pt x="349" y="514"/>
                  </a:lnTo>
                  <a:lnTo>
                    <a:pt x="405" y="465"/>
                  </a:lnTo>
                  <a:lnTo>
                    <a:pt x="453" y="376"/>
                  </a:lnTo>
                  <a:lnTo>
                    <a:pt x="736" y="371"/>
                  </a:lnTo>
                  <a:lnTo>
                    <a:pt x="808" y="348"/>
                  </a:lnTo>
                  <a:lnTo>
                    <a:pt x="819" y="299"/>
                  </a:lnTo>
                  <a:lnTo>
                    <a:pt x="806" y="275"/>
                  </a:lnTo>
                  <a:lnTo>
                    <a:pt x="782" y="255"/>
                  </a:lnTo>
                  <a:lnTo>
                    <a:pt x="710" y="243"/>
                  </a:lnTo>
                  <a:lnTo>
                    <a:pt x="618" y="243"/>
                  </a:lnTo>
                  <a:lnTo>
                    <a:pt x="618" y="135"/>
                  </a:lnTo>
                  <a:lnTo>
                    <a:pt x="759" y="147"/>
                  </a:lnTo>
                  <a:lnTo>
                    <a:pt x="855" y="185"/>
                  </a:lnTo>
                  <a:lnTo>
                    <a:pt x="911" y="242"/>
                  </a:lnTo>
                  <a:lnTo>
                    <a:pt x="932" y="308"/>
                  </a:lnTo>
                  <a:lnTo>
                    <a:pt x="921" y="377"/>
                  </a:lnTo>
                  <a:lnTo>
                    <a:pt x="882" y="435"/>
                  </a:lnTo>
                  <a:lnTo>
                    <a:pt x="854" y="460"/>
                  </a:lnTo>
                  <a:lnTo>
                    <a:pt x="822" y="478"/>
                  </a:lnTo>
                  <a:lnTo>
                    <a:pt x="741" y="494"/>
                  </a:lnTo>
                  <a:lnTo>
                    <a:pt x="521" y="494"/>
                  </a:lnTo>
                  <a:lnTo>
                    <a:pt x="480" y="546"/>
                  </a:lnTo>
                  <a:lnTo>
                    <a:pt x="436" y="583"/>
                  </a:lnTo>
                  <a:lnTo>
                    <a:pt x="389" y="609"/>
                  </a:lnTo>
                  <a:lnTo>
                    <a:pt x="343" y="624"/>
                  </a:lnTo>
                  <a:lnTo>
                    <a:pt x="251" y="620"/>
                  </a:lnTo>
                  <a:lnTo>
                    <a:pt x="164" y="583"/>
                  </a:lnTo>
                  <a:lnTo>
                    <a:pt x="35" y="433"/>
                  </a:lnTo>
                  <a:lnTo>
                    <a:pt x="5" y="338"/>
                  </a:lnTo>
                  <a:lnTo>
                    <a:pt x="0" y="287"/>
                  </a:lnTo>
                  <a:lnTo>
                    <a:pt x="6" y="238"/>
                  </a:lnTo>
                  <a:lnTo>
                    <a:pt x="39" y="135"/>
                  </a:lnTo>
                  <a:lnTo>
                    <a:pt x="63" y="97"/>
                  </a:lnTo>
                  <a:lnTo>
                    <a:pt x="90" y="64"/>
                  </a:lnTo>
                  <a:lnTo>
                    <a:pt x="122" y="38"/>
                  </a:lnTo>
                  <a:lnTo>
                    <a:pt x="158" y="18"/>
                  </a:lnTo>
                  <a:lnTo>
                    <a:pt x="235" y="0"/>
                  </a:lnTo>
                  <a:lnTo>
                    <a:pt x="405" y="32"/>
                  </a:lnTo>
                  <a:lnTo>
                    <a:pt x="489" y="81"/>
                  </a:lnTo>
                  <a:lnTo>
                    <a:pt x="567" y="151"/>
                  </a:lnTo>
                  <a:lnTo>
                    <a:pt x="53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5" name="Freeform 12"/>
            <p:cNvSpPr>
              <a:spLocks/>
            </p:cNvSpPr>
            <p:nvPr/>
          </p:nvSpPr>
          <p:spPr bwMode="auto">
            <a:xfrm>
              <a:off x="4309" y="1611"/>
              <a:ext cx="31" cy="177"/>
            </a:xfrm>
            <a:custGeom>
              <a:avLst/>
              <a:gdLst>
                <a:gd name="T0" fmla="*/ 0 w 124"/>
                <a:gd name="T1" fmla="*/ 0 h 706"/>
                <a:gd name="T2" fmla="*/ 0 w 124"/>
                <a:gd name="T3" fmla="*/ 0 h 706"/>
                <a:gd name="T4" fmla="*/ 0 w 124"/>
                <a:gd name="T5" fmla="*/ 1 h 706"/>
                <a:gd name="T6" fmla="*/ 0 w 124"/>
                <a:gd name="T7" fmla="*/ 1 h 706"/>
                <a:gd name="T8" fmla="*/ 0 w 124"/>
                <a:gd name="T9" fmla="*/ 0 h 706"/>
                <a:gd name="T10" fmla="*/ 0 w 124"/>
                <a:gd name="T11" fmla="*/ 0 h 706"/>
                <a:gd name="T12" fmla="*/ 0 w 124"/>
                <a:gd name="T13" fmla="*/ 0 h 706"/>
                <a:gd name="T14" fmla="*/ 0 60000 65536"/>
                <a:gd name="T15" fmla="*/ 0 60000 65536"/>
                <a:gd name="T16" fmla="*/ 0 60000 65536"/>
                <a:gd name="T17" fmla="*/ 0 60000 65536"/>
                <a:gd name="T18" fmla="*/ 0 60000 65536"/>
                <a:gd name="T19" fmla="*/ 0 60000 65536"/>
                <a:gd name="T20" fmla="*/ 0 60000 65536"/>
                <a:gd name="T21" fmla="*/ 0 w 124"/>
                <a:gd name="T22" fmla="*/ 0 h 706"/>
                <a:gd name="T23" fmla="*/ 124 w 124"/>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706">
                  <a:moveTo>
                    <a:pt x="0" y="0"/>
                  </a:moveTo>
                  <a:lnTo>
                    <a:pt x="124" y="0"/>
                  </a:lnTo>
                  <a:lnTo>
                    <a:pt x="124" y="706"/>
                  </a:lnTo>
                  <a:lnTo>
                    <a:pt x="0" y="7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6" name="Freeform 13"/>
            <p:cNvSpPr>
              <a:spLocks/>
            </p:cNvSpPr>
            <p:nvPr/>
          </p:nvSpPr>
          <p:spPr bwMode="auto">
            <a:xfrm>
              <a:off x="4242" y="1773"/>
              <a:ext cx="228" cy="237"/>
            </a:xfrm>
            <a:custGeom>
              <a:avLst/>
              <a:gdLst>
                <a:gd name="T0" fmla="*/ 0 w 912"/>
                <a:gd name="T1" fmla="*/ 1 h 946"/>
                <a:gd name="T2" fmla="*/ 0 w 912"/>
                <a:gd name="T3" fmla="*/ 0 h 946"/>
                <a:gd name="T4" fmla="*/ 0 w 912"/>
                <a:gd name="T5" fmla="*/ 0 h 946"/>
                <a:gd name="T6" fmla="*/ 0 w 912"/>
                <a:gd name="T7" fmla="*/ 0 h 946"/>
                <a:gd name="T8" fmla="*/ 0 w 912"/>
                <a:gd name="T9" fmla="*/ 0 h 946"/>
                <a:gd name="T10" fmla="*/ 0 w 912"/>
                <a:gd name="T11" fmla="*/ 0 h 946"/>
                <a:gd name="T12" fmla="*/ 0 w 912"/>
                <a:gd name="T13" fmla="*/ 0 h 946"/>
                <a:gd name="T14" fmla="*/ 1 w 912"/>
                <a:gd name="T15" fmla="*/ 0 h 946"/>
                <a:gd name="T16" fmla="*/ 1 w 912"/>
                <a:gd name="T17" fmla="*/ 0 h 946"/>
                <a:gd name="T18" fmla="*/ 1 w 912"/>
                <a:gd name="T19" fmla="*/ 0 h 946"/>
                <a:gd name="T20" fmla="*/ 1 w 912"/>
                <a:gd name="T21" fmla="*/ 0 h 946"/>
                <a:gd name="T22" fmla="*/ 1 w 912"/>
                <a:gd name="T23" fmla="*/ 0 h 946"/>
                <a:gd name="T24" fmla="*/ 1 w 912"/>
                <a:gd name="T25" fmla="*/ 0 h 946"/>
                <a:gd name="T26" fmla="*/ 1 w 912"/>
                <a:gd name="T27" fmla="*/ 0 h 946"/>
                <a:gd name="T28" fmla="*/ 1 w 912"/>
                <a:gd name="T29" fmla="*/ 0 h 946"/>
                <a:gd name="T30" fmla="*/ 1 w 912"/>
                <a:gd name="T31" fmla="*/ 0 h 946"/>
                <a:gd name="T32" fmla="*/ 1 w 912"/>
                <a:gd name="T33" fmla="*/ 0 h 946"/>
                <a:gd name="T34" fmla="*/ 1 w 912"/>
                <a:gd name="T35" fmla="*/ 0 h 946"/>
                <a:gd name="T36" fmla="*/ 0 w 912"/>
                <a:gd name="T37" fmla="*/ 0 h 946"/>
                <a:gd name="T38" fmla="*/ 0 w 912"/>
                <a:gd name="T39" fmla="*/ 0 h 946"/>
                <a:gd name="T40" fmla="*/ 0 w 912"/>
                <a:gd name="T41" fmla="*/ 0 h 946"/>
                <a:gd name="T42" fmla="*/ 0 w 912"/>
                <a:gd name="T43" fmla="*/ 1 h 946"/>
                <a:gd name="T44" fmla="*/ 0 w 912"/>
                <a:gd name="T45" fmla="*/ 1 h 946"/>
                <a:gd name="T46" fmla="*/ 0 w 912"/>
                <a:gd name="T47" fmla="*/ 1 h 9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2"/>
                <a:gd name="T73" fmla="*/ 0 h 946"/>
                <a:gd name="T74" fmla="*/ 912 w 912"/>
                <a:gd name="T75" fmla="*/ 946 h 9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2" h="946">
                  <a:moveTo>
                    <a:pt x="0" y="946"/>
                  </a:moveTo>
                  <a:lnTo>
                    <a:pt x="0" y="235"/>
                  </a:lnTo>
                  <a:lnTo>
                    <a:pt x="26" y="156"/>
                  </a:lnTo>
                  <a:lnTo>
                    <a:pt x="63" y="95"/>
                  </a:lnTo>
                  <a:lnTo>
                    <a:pt x="108" y="51"/>
                  </a:lnTo>
                  <a:lnTo>
                    <a:pt x="159" y="21"/>
                  </a:lnTo>
                  <a:lnTo>
                    <a:pt x="279" y="0"/>
                  </a:lnTo>
                  <a:lnTo>
                    <a:pt x="415" y="20"/>
                  </a:lnTo>
                  <a:lnTo>
                    <a:pt x="555" y="68"/>
                  </a:lnTo>
                  <a:lnTo>
                    <a:pt x="692" y="132"/>
                  </a:lnTo>
                  <a:lnTo>
                    <a:pt x="755" y="167"/>
                  </a:lnTo>
                  <a:lnTo>
                    <a:pt x="813" y="200"/>
                  </a:lnTo>
                  <a:lnTo>
                    <a:pt x="866" y="232"/>
                  </a:lnTo>
                  <a:lnTo>
                    <a:pt x="912" y="260"/>
                  </a:lnTo>
                  <a:lnTo>
                    <a:pt x="838" y="228"/>
                  </a:lnTo>
                  <a:lnTo>
                    <a:pt x="731" y="190"/>
                  </a:lnTo>
                  <a:lnTo>
                    <a:pt x="600" y="151"/>
                  </a:lnTo>
                  <a:lnTo>
                    <a:pt x="464" y="121"/>
                  </a:lnTo>
                  <a:lnTo>
                    <a:pt x="225" y="124"/>
                  </a:lnTo>
                  <a:lnTo>
                    <a:pt x="150" y="174"/>
                  </a:lnTo>
                  <a:lnTo>
                    <a:pt x="124" y="265"/>
                  </a:lnTo>
                  <a:lnTo>
                    <a:pt x="124" y="946"/>
                  </a:lnTo>
                  <a:lnTo>
                    <a:pt x="0"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14"/>
            <p:cNvSpPr>
              <a:spLocks/>
            </p:cNvSpPr>
            <p:nvPr/>
          </p:nvSpPr>
          <p:spPr bwMode="auto">
            <a:xfrm>
              <a:off x="4249" y="1817"/>
              <a:ext cx="221" cy="59"/>
            </a:xfrm>
            <a:custGeom>
              <a:avLst/>
              <a:gdLst>
                <a:gd name="T0" fmla="*/ 0 w 885"/>
                <a:gd name="T1" fmla="*/ 0 h 237"/>
                <a:gd name="T2" fmla="*/ 0 w 885"/>
                <a:gd name="T3" fmla="*/ 0 h 237"/>
                <a:gd name="T4" fmla="*/ 0 w 885"/>
                <a:gd name="T5" fmla="*/ 0 h 237"/>
                <a:gd name="T6" fmla="*/ 0 w 885"/>
                <a:gd name="T7" fmla="*/ 0 h 237"/>
                <a:gd name="T8" fmla="*/ 0 w 885"/>
                <a:gd name="T9" fmla="*/ 0 h 237"/>
                <a:gd name="T10" fmla="*/ 0 w 885"/>
                <a:gd name="T11" fmla="*/ 0 h 237"/>
                <a:gd name="T12" fmla="*/ 1 w 885"/>
                <a:gd name="T13" fmla="*/ 0 h 237"/>
                <a:gd name="T14" fmla="*/ 1 w 885"/>
                <a:gd name="T15" fmla="*/ 0 h 237"/>
                <a:gd name="T16" fmla="*/ 1 w 885"/>
                <a:gd name="T17" fmla="*/ 0 h 237"/>
                <a:gd name="T18" fmla="*/ 1 w 885"/>
                <a:gd name="T19" fmla="*/ 0 h 237"/>
                <a:gd name="T20" fmla="*/ 1 w 885"/>
                <a:gd name="T21" fmla="*/ 0 h 237"/>
                <a:gd name="T22" fmla="*/ 0 w 885"/>
                <a:gd name="T23" fmla="*/ 0 h 237"/>
                <a:gd name="T24" fmla="*/ 0 w 885"/>
                <a:gd name="T25" fmla="*/ 0 h 237"/>
                <a:gd name="T26" fmla="*/ 0 w 885"/>
                <a:gd name="T27" fmla="*/ 0 h 237"/>
                <a:gd name="T28" fmla="*/ 0 w 885"/>
                <a:gd name="T29" fmla="*/ 0 h 237"/>
                <a:gd name="T30" fmla="*/ 0 w 885"/>
                <a:gd name="T31" fmla="*/ 0 h 237"/>
                <a:gd name="T32" fmla="*/ 0 w 885"/>
                <a:gd name="T33" fmla="*/ 0 h 237"/>
                <a:gd name="T34" fmla="*/ 0 w 885"/>
                <a:gd name="T35" fmla="*/ 0 h 237"/>
                <a:gd name="T36" fmla="*/ 0 w 885"/>
                <a:gd name="T37" fmla="*/ 0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5"/>
                <a:gd name="T58" fmla="*/ 0 h 237"/>
                <a:gd name="T59" fmla="*/ 885 w 885"/>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5" h="237">
                  <a:moveTo>
                    <a:pt x="71" y="68"/>
                  </a:moveTo>
                  <a:lnTo>
                    <a:pt x="153" y="110"/>
                  </a:lnTo>
                  <a:lnTo>
                    <a:pt x="236" y="138"/>
                  </a:lnTo>
                  <a:lnTo>
                    <a:pt x="396" y="159"/>
                  </a:lnTo>
                  <a:lnTo>
                    <a:pt x="552" y="116"/>
                  </a:lnTo>
                  <a:lnTo>
                    <a:pt x="628" y="68"/>
                  </a:lnTo>
                  <a:lnTo>
                    <a:pt x="704" y="0"/>
                  </a:lnTo>
                  <a:lnTo>
                    <a:pt x="794" y="43"/>
                  </a:lnTo>
                  <a:lnTo>
                    <a:pt x="885" y="86"/>
                  </a:lnTo>
                  <a:lnTo>
                    <a:pt x="833" y="115"/>
                  </a:lnTo>
                  <a:lnTo>
                    <a:pt x="781" y="141"/>
                  </a:lnTo>
                  <a:lnTo>
                    <a:pt x="674" y="185"/>
                  </a:lnTo>
                  <a:lnTo>
                    <a:pt x="568" y="217"/>
                  </a:lnTo>
                  <a:lnTo>
                    <a:pt x="458" y="237"/>
                  </a:lnTo>
                  <a:lnTo>
                    <a:pt x="234" y="233"/>
                  </a:lnTo>
                  <a:lnTo>
                    <a:pt x="0" y="159"/>
                  </a:lnTo>
                  <a:lnTo>
                    <a:pt x="34" y="115"/>
                  </a:lnTo>
                  <a:lnTo>
                    <a:pt x="7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Freeform 15"/>
            <p:cNvSpPr>
              <a:spLocks/>
            </p:cNvSpPr>
            <p:nvPr/>
          </p:nvSpPr>
          <p:spPr bwMode="auto">
            <a:xfrm>
              <a:off x="4000" y="1581"/>
              <a:ext cx="112" cy="289"/>
            </a:xfrm>
            <a:custGeom>
              <a:avLst/>
              <a:gdLst>
                <a:gd name="T0" fmla="*/ 1 w 448"/>
                <a:gd name="T1" fmla="*/ 0 h 1160"/>
                <a:gd name="T2" fmla="*/ 0 w 448"/>
                <a:gd name="T3" fmla="*/ 0 h 1160"/>
                <a:gd name="T4" fmla="*/ 0 w 448"/>
                <a:gd name="T5" fmla="*/ 0 h 1160"/>
                <a:gd name="T6" fmla="*/ 0 w 448"/>
                <a:gd name="T7" fmla="*/ 0 h 1160"/>
                <a:gd name="T8" fmla="*/ 0 w 448"/>
                <a:gd name="T9" fmla="*/ 0 h 1160"/>
                <a:gd name="T10" fmla="*/ 0 w 448"/>
                <a:gd name="T11" fmla="*/ 0 h 1160"/>
                <a:gd name="T12" fmla="*/ 0 w 448"/>
                <a:gd name="T13" fmla="*/ 0 h 1160"/>
                <a:gd name="T14" fmla="*/ 0 w 448"/>
                <a:gd name="T15" fmla="*/ 0 h 1160"/>
                <a:gd name="T16" fmla="*/ 0 w 448"/>
                <a:gd name="T17" fmla="*/ 0 h 1160"/>
                <a:gd name="T18" fmla="*/ 0 w 448"/>
                <a:gd name="T19" fmla="*/ 0 h 1160"/>
                <a:gd name="T20" fmla="*/ 0 w 448"/>
                <a:gd name="T21" fmla="*/ 0 h 1160"/>
                <a:gd name="T22" fmla="*/ 0 w 448"/>
                <a:gd name="T23" fmla="*/ 1 h 1160"/>
                <a:gd name="T24" fmla="*/ 0 w 448"/>
                <a:gd name="T25" fmla="*/ 1 h 1160"/>
                <a:gd name="T26" fmla="*/ 0 w 448"/>
                <a:gd name="T27" fmla="*/ 1 h 1160"/>
                <a:gd name="T28" fmla="*/ 0 w 448"/>
                <a:gd name="T29" fmla="*/ 1 h 1160"/>
                <a:gd name="T30" fmla="*/ 0 w 448"/>
                <a:gd name="T31" fmla="*/ 1 h 1160"/>
                <a:gd name="T32" fmla="*/ 1 w 448"/>
                <a:gd name="T33" fmla="*/ 1 h 1160"/>
                <a:gd name="T34" fmla="*/ 1 w 448"/>
                <a:gd name="T35" fmla="*/ 1 h 1160"/>
                <a:gd name="T36" fmla="*/ 0 w 448"/>
                <a:gd name="T37" fmla="*/ 1 h 1160"/>
                <a:gd name="T38" fmla="*/ 0 w 448"/>
                <a:gd name="T39" fmla="*/ 1 h 1160"/>
                <a:gd name="T40" fmla="*/ 0 w 448"/>
                <a:gd name="T41" fmla="*/ 1 h 1160"/>
                <a:gd name="T42" fmla="*/ 0 w 448"/>
                <a:gd name="T43" fmla="*/ 1 h 1160"/>
                <a:gd name="T44" fmla="*/ 0 w 448"/>
                <a:gd name="T45" fmla="*/ 1 h 1160"/>
                <a:gd name="T46" fmla="*/ 0 w 448"/>
                <a:gd name="T47" fmla="*/ 1 h 1160"/>
                <a:gd name="T48" fmla="*/ 0 w 448"/>
                <a:gd name="T49" fmla="*/ 1 h 1160"/>
                <a:gd name="T50" fmla="*/ 0 w 448"/>
                <a:gd name="T51" fmla="*/ 1 h 1160"/>
                <a:gd name="T52" fmla="*/ 0 w 448"/>
                <a:gd name="T53" fmla="*/ 1 h 1160"/>
                <a:gd name="T54" fmla="*/ 0 w 448"/>
                <a:gd name="T55" fmla="*/ 0 h 1160"/>
                <a:gd name="T56" fmla="*/ 0 w 448"/>
                <a:gd name="T57" fmla="*/ 0 h 1160"/>
                <a:gd name="T58" fmla="*/ 0 w 448"/>
                <a:gd name="T59" fmla="*/ 0 h 1160"/>
                <a:gd name="T60" fmla="*/ 0 w 448"/>
                <a:gd name="T61" fmla="*/ 0 h 1160"/>
                <a:gd name="T62" fmla="*/ 0 w 448"/>
                <a:gd name="T63" fmla="*/ 0 h 1160"/>
                <a:gd name="T64" fmla="*/ 0 w 448"/>
                <a:gd name="T65" fmla="*/ 0 h 1160"/>
                <a:gd name="T66" fmla="*/ 0 w 448"/>
                <a:gd name="T67" fmla="*/ 0 h 1160"/>
                <a:gd name="T68" fmla="*/ 0 w 448"/>
                <a:gd name="T69" fmla="*/ 0 h 1160"/>
                <a:gd name="T70" fmla="*/ 0 w 448"/>
                <a:gd name="T71" fmla="*/ 0 h 1160"/>
                <a:gd name="T72" fmla="*/ 0 w 448"/>
                <a:gd name="T73" fmla="*/ 0 h 1160"/>
                <a:gd name="T74" fmla="*/ 0 w 448"/>
                <a:gd name="T75" fmla="*/ 0 h 1160"/>
                <a:gd name="T76" fmla="*/ 0 w 448"/>
                <a:gd name="T77" fmla="*/ 0 h 1160"/>
                <a:gd name="T78" fmla="*/ 0 w 448"/>
                <a:gd name="T79" fmla="*/ 0 h 1160"/>
                <a:gd name="T80" fmla="*/ 0 w 448"/>
                <a:gd name="T81" fmla="*/ 0 h 1160"/>
                <a:gd name="T82" fmla="*/ 1 w 448"/>
                <a:gd name="T83" fmla="*/ 0 h 1160"/>
                <a:gd name="T84" fmla="*/ 1 w 448"/>
                <a:gd name="T85" fmla="*/ 0 h 1160"/>
                <a:gd name="T86" fmla="*/ 1 w 448"/>
                <a:gd name="T87" fmla="*/ 0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1160"/>
                <a:gd name="T134" fmla="*/ 448 w 448"/>
                <a:gd name="T135" fmla="*/ 1160 h 1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1160">
                  <a:moveTo>
                    <a:pt x="397" y="175"/>
                  </a:moveTo>
                  <a:lnTo>
                    <a:pt x="295" y="138"/>
                  </a:lnTo>
                  <a:lnTo>
                    <a:pt x="212" y="136"/>
                  </a:lnTo>
                  <a:lnTo>
                    <a:pt x="154" y="163"/>
                  </a:lnTo>
                  <a:lnTo>
                    <a:pt x="120" y="215"/>
                  </a:lnTo>
                  <a:lnTo>
                    <a:pt x="114" y="289"/>
                  </a:lnTo>
                  <a:lnTo>
                    <a:pt x="136" y="380"/>
                  </a:lnTo>
                  <a:lnTo>
                    <a:pt x="159" y="432"/>
                  </a:lnTo>
                  <a:lnTo>
                    <a:pt x="190" y="485"/>
                  </a:lnTo>
                  <a:lnTo>
                    <a:pt x="229" y="542"/>
                  </a:lnTo>
                  <a:lnTo>
                    <a:pt x="278" y="600"/>
                  </a:lnTo>
                  <a:lnTo>
                    <a:pt x="184" y="765"/>
                  </a:lnTo>
                  <a:lnTo>
                    <a:pt x="170" y="922"/>
                  </a:lnTo>
                  <a:lnTo>
                    <a:pt x="192" y="978"/>
                  </a:lnTo>
                  <a:lnTo>
                    <a:pt x="234" y="1013"/>
                  </a:lnTo>
                  <a:lnTo>
                    <a:pt x="295" y="1018"/>
                  </a:lnTo>
                  <a:lnTo>
                    <a:pt x="371" y="987"/>
                  </a:lnTo>
                  <a:lnTo>
                    <a:pt x="397" y="1118"/>
                  </a:lnTo>
                  <a:lnTo>
                    <a:pt x="341" y="1146"/>
                  </a:lnTo>
                  <a:lnTo>
                    <a:pt x="285" y="1160"/>
                  </a:lnTo>
                  <a:lnTo>
                    <a:pt x="185" y="1154"/>
                  </a:lnTo>
                  <a:lnTo>
                    <a:pt x="101" y="1108"/>
                  </a:lnTo>
                  <a:lnTo>
                    <a:pt x="44" y="1031"/>
                  </a:lnTo>
                  <a:lnTo>
                    <a:pt x="19" y="933"/>
                  </a:lnTo>
                  <a:lnTo>
                    <a:pt x="30" y="819"/>
                  </a:lnTo>
                  <a:lnTo>
                    <a:pt x="52" y="761"/>
                  </a:lnTo>
                  <a:lnTo>
                    <a:pt x="86" y="701"/>
                  </a:lnTo>
                  <a:lnTo>
                    <a:pt x="134" y="643"/>
                  </a:lnTo>
                  <a:lnTo>
                    <a:pt x="164" y="615"/>
                  </a:lnTo>
                  <a:lnTo>
                    <a:pt x="196" y="586"/>
                  </a:lnTo>
                  <a:lnTo>
                    <a:pt x="157" y="552"/>
                  </a:lnTo>
                  <a:lnTo>
                    <a:pt x="122" y="517"/>
                  </a:lnTo>
                  <a:lnTo>
                    <a:pt x="64" y="449"/>
                  </a:lnTo>
                  <a:lnTo>
                    <a:pt x="0" y="317"/>
                  </a:lnTo>
                  <a:lnTo>
                    <a:pt x="0" y="200"/>
                  </a:lnTo>
                  <a:lnTo>
                    <a:pt x="0" y="149"/>
                  </a:lnTo>
                  <a:lnTo>
                    <a:pt x="22" y="104"/>
                  </a:lnTo>
                  <a:lnTo>
                    <a:pt x="54" y="66"/>
                  </a:lnTo>
                  <a:lnTo>
                    <a:pt x="96" y="35"/>
                  </a:lnTo>
                  <a:lnTo>
                    <a:pt x="197" y="0"/>
                  </a:lnTo>
                  <a:lnTo>
                    <a:pt x="318" y="6"/>
                  </a:lnTo>
                  <a:lnTo>
                    <a:pt x="448" y="63"/>
                  </a:lnTo>
                  <a:lnTo>
                    <a:pt x="397"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9" name="Freeform 16"/>
            <p:cNvSpPr>
              <a:spLocks/>
            </p:cNvSpPr>
            <p:nvPr/>
          </p:nvSpPr>
          <p:spPr bwMode="auto">
            <a:xfrm>
              <a:off x="4242" y="1566"/>
              <a:ext cx="31" cy="32"/>
            </a:xfrm>
            <a:custGeom>
              <a:avLst/>
              <a:gdLst>
                <a:gd name="T0" fmla="*/ 0 w 126"/>
                <a:gd name="T1" fmla="*/ 0 h 126"/>
                <a:gd name="T2" fmla="*/ 0 w 126"/>
                <a:gd name="T3" fmla="*/ 0 h 126"/>
                <a:gd name="T4" fmla="*/ 0 w 126"/>
                <a:gd name="T5" fmla="*/ 0 h 126"/>
                <a:gd name="T6" fmla="*/ 0 w 126"/>
                <a:gd name="T7" fmla="*/ 0 h 126"/>
                <a:gd name="T8" fmla="*/ 0 w 126"/>
                <a:gd name="T9" fmla="*/ 0 h 126"/>
                <a:gd name="T10" fmla="*/ 0 w 126"/>
                <a:gd name="T11" fmla="*/ 0 h 126"/>
                <a:gd name="T12" fmla="*/ 0 w 126"/>
                <a:gd name="T13" fmla="*/ 0 h 126"/>
                <a:gd name="T14" fmla="*/ 0 w 126"/>
                <a:gd name="T15" fmla="*/ 0 h 126"/>
                <a:gd name="T16" fmla="*/ 0 w 126"/>
                <a:gd name="T17" fmla="*/ 0 h 126"/>
                <a:gd name="T18" fmla="*/ 0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8" y="19"/>
                  </a:lnTo>
                  <a:lnTo>
                    <a:pt x="126" y="63"/>
                  </a:lnTo>
                  <a:lnTo>
                    <a:pt x="108" y="108"/>
                  </a:lnTo>
                  <a:lnTo>
                    <a:pt x="63" y="126"/>
                  </a:lnTo>
                  <a:lnTo>
                    <a:pt x="20" y="108"/>
                  </a:lnTo>
                  <a:lnTo>
                    <a:pt x="0" y="63"/>
                  </a:lnTo>
                  <a:lnTo>
                    <a:pt x="20" y="19"/>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Freeform 17"/>
            <p:cNvSpPr>
              <a:spLocks/>
            </p:cNvSpPr>
            <p:nvPr/>
          </p:nvSpPr>
          <p:spPr bwMode="auto">
            <a:xfrm>
              <a:off x="4422" y="1448"/>
              <a:ext cx="31" cy="32"/>
            </a:xfrm>
            <a:custGeom>
              <a:avLst/>
              <a:gdLst>
                <a:gd name="T0" fmla="*/ 0 w 126"/>
                <a:gd name="T1" fmla="*/ 0 h 126"/>
                <a:gd name="T2" fmla="*/ 0 w 126"/>
                <a:gd name="T3" fmla="*/ 0 h 126"/>
                <a:gd name="T4" fmla="*/ 0 w 126"/>
                <a:gd name="T5" fmla="*/ 0 h 126"/>
                <a:gd name="T6" fmla="*/ 0 w 126"/>
                <a:gd name="T7" fmla="*/ 0 h 126"/>
                <a:gd name="T8" fmla="*/ 0 w 126"/>
                <a:gd name="T9" fmla="*/ 0 h 126"/>
                <a:gd name="T10" fmla="*/ 0 w 126"/>
                <a:gd name="T11" fmla="*/ 0 h 126"/>
                <a:gd name="T12" fmla="*/ 0 w 126"/>
                <a:gd name="T13" fmla="*/ 0 h 126"/>
                <a:gd name="T14" fmla="*/ 0 w 126"/>
                <a:gd name="T15" fmla="*/ 0 h 126"/>
                <a:gd name="T16" fmla="*/ 0 w 126"/>
                <a:gd name="T17" fmla="*/ 0 h 126"/>
                <a:gd name="T18" fmla="*/ 0 w 12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lnTo>
                    <a:pt x="106" y="18"/>
                  </a:lnTo>
                  <a:lnTo>
                    <a:pt x="126" y="63"/>
                  </a:lnTo>
                  <a:lnTo>
                    <a:pt x="106" y="106"/>
                  </a:lnTo>
                  <a:lnTo>
                    <a:pt x="63" y="126"/>
                  </a:lnTo>
                  <a:lnTo>
                    <a:pt x="18" y="106"/>
                  </a:lnTo>
                  <a:lnTo>
                    <a:pt x="0" y="63"/>
                  </a:lnTo>
                  <a:lnTo>
                    <a:pt x="18" y="18"/>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1" name="Freeform 18"/>
            <p:cNvSpPr>
              <a:spLocks/>
            </p:cNvSpPr>
            <p:nvPr/>
          </p:nvSpPr>
          <p:spPr bwMode="auto">
            <a:xfrm>
              <a:off x="4242" y="1681"/>
              <a:ext cx="31" cy="32"/>
            </a:xfrm>
            <a:custGeom>
              <a:avLst/>
              <a:gdLst>
                <a:gd name="T0" fmla="*/ 0 w 126"/>
                <a:gd name="T1" fmla="*/ 0 h 125"/>
                <a:gd name="T2" fmla="*/ 0 w 126"/>
                <a:gd name="T3" fmla="*/ 0 h 125"/>
                <a:gd name="T4" fmla="*/ 0 w 126"/>
                <a:gd name="T5" fmla="*/ 0 h 125"/>
                <a:gd name="T6" fmla="*/ 0 w 126"/>
                <a:gd name="T7" fmla="*/ 0 h 125"/>
                <a:gd name="T8" fmla="*/ 0 w 126"/>
                <a:gd name="T9" fmla="*/ 0 h 125"/>
                <a:gd name="T10" fmla="*/ 0 w 126"/>
                <a:gd name="T11" fmla="*/ 0 h 125"/>
                <a:gd name="T12" fmla="*/ 0 w 126"/>
                <a:gd name="T13" fmla="*/ 0 h 125"/>
                <a:gd name="T14" fmla="*/ 0 w 126"/>
                <a:gd name="T15" fmla="*/ 0 h 125"/>
                <a:gd name="T16" fmla="*/ 0 w 126"/>
                <a:gd name="T17" fmla="*/ 0 h 125"/>
                <a:gd name="T18" fmla="*/ 0 w 12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5"/>
                <a:gd name="T32" fmla="*/ 126 w 12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5">
                  <a:moveTo>
                    <a:pt x="63" y="0"/>
                  </a:moveTo>
                  <a:lnTo>
                    <a:pt x="108" y="18"/>
                  </a:lnTo>
                  <a:lnTo>
                    <a:pt x="126" y="62"/>
                  </a:lnTo>
                  <a:lnTo>
                    <a:pt x="108" y="107"/>
                  </a:lnTo>
                  <a:lnTo>
                    <a:pt x="63" y="125"/>
                  </a:lnTo>
                  <a:lnTo>
                    <a:pt x="20" y="107"/>
                  </a:lnTo>
                  <a:lnTo>
                    <a:pt x="0" y="62"/>
                  </a:lnTo>
                  <a:lnTo>
                    <a:pt x="20" y="18"/>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2" name="Freeform 19"/>
            <p:cNvSpPr>
              <a:spLocks/>
            </p:cNvSpPr>
            <p:nvPr/>
          </p:nvSpPr>
          <p:spPr bwMode="auto">
            <a:xfrm>
              <a:off x="4242" y="1730"/>
              <a:ext cx="31" cy="31"/>
            </a:xfrm>
            <a:custGeom>
              <a:avLst/>
              <a:gdLst>
                <a:gd name="T0" fmla="*/ 0 w 126"/>
                <a:gd name="T1" fmla="*/ 0 h 123"/>
                <a:gd name="T2" fmla="*/ 0 w 126"/>
                <a:gd name="T3" fmla="*/ 0 h 123"/>
                <a:gd name="T4" fmla="*/ 0 w 126"/>
                <a:gd name="T5" fmla="*/ 0 h 123"/>
                <a:gd name="T6" fmla="*/ 0 w 126"/>
                <a:gd name="T7" fmla="*/ 0 h 123"/>
                <a:gd name="T8" fmla="*/ 0 w 126"/>
                <a:gd name="T9" fmla="*/ 0 h 123"/>
                <a:gd name="T10" fmla="*/ 0 w 126"/>
                <a:gd name="T11" fmla="*/ 0 h 123"/>
                <a:gd name="T12" fmla="*/ 0 w 126"/>
                <a:gd name="T13" fmla="*/ 0 h 123"/>
                <a:gd name="T14" fmla="*/ 0 w 126"/>
                <a:gd name="T15" fmla="*/ 0 h 123"/>
                <a:gd name="T16" fmla="*/ 0 w 126"/>
                <a:gd name="T17" fmla="*/ 0 h 123"/>
                <a:gd name="T18" fmla="*/ 0 w 126"/>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3"/>
                <a:gd name="T32" fmla="*/ 126 w 126"/>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3">
                  <a:moveTo>
                    <a:pt x="63" y="0"/>
                  </a:moveTo>
                  <a:lnTo>
                    <a:pt x="108" y="17"/>
                  </a:lnTo>
                  <a:lnTo>
                    <a:pt x="126" y="60"/>
                  </a:lnTo>
                  <a:lnTo>
                    <a:pt x="108" y="105"/>
                  </a:lnTo>
                  <a:lnTo>
                    <a:pt x="63" y="123"/>
                  </a:lnTo>
                  <a:lnTo>
                    <a:pt x="20" y="105"/>
                  </a:lnTo>
                  <a:lnTo>
                    <a:pt x="0" y="60"/>
                  </a:lnTo>
                  <a:lnTo>
                    <a:pt x="20" y="17"/>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3" name="Freeform 20"/>
            <p:cNvSpPr>
              <a:spLocks/>
            </p:cNvSpPr>
            <p:nvPr/>
          </p:nvSpPr>
          <p:spPr bwMode="auto">
            <a:xfrm>
              <a:off x="4293" y="1791"/>
              <a:ext cx="16" cy="66"/>
            </a:xfrm>
            <a:custGeom>
              <a:avLst/>
              <a:gdLst>
                <a:gd name="T0" fmla="*/ 0 w 65"/>
                <a:gd name="T1" fmla="*/ 0 h 261"/>
                <a:gd name="T2" fmla="*/ 0 w 65"/>
                <a:gd name="T3" fmla="*/ 0 h 261"/>
                <a:gd name="T4" fmla="*/ 0 w 65"/>
                <a:gd name="T5" fmla="*/ 0 h 261"/>
                <a:gd name="T6" fmla="*/ 0 w 65"/>
                <a:gd name="T7" fmla="*/ 0 h 261"/>
                <a:gd name="T8" fmla="*/ 0 w 65"/>
                <a:gd name="T9" fmla="*/ 0 h 261"/>
                <a:gd name="T10" fmla="*/ 0 w 65"/>
                <a:gd name="T11" fmla="*/ 0 h 261"/>
                <a:gd name="T12" fmla="*/ 0 w 65"/>
                <a:gd name="T13" fmla="*/ 0 h 261"/>
                <a:gd name="T14" fmla="*/ 0 60000 65536"/>
                <a:gd name="T15" fmla="*/ 0 60000 65536"/>
                <a:gd name="T16" fmla="*/ 0 60000 65536"/>
                <a:gd name="T17" fmla="*/ 0 60000 65536"/>
                <a:gd name="T18" fmla="*/ 0 60000 65536"/>
                <a:gd name="T19" fmla="*/ 0 60000 65536"/>
                <a:gd name="T20" fmla="*/ 0 60000 65536"/>
                <a:gd name="T21" fmla="*/ 0 w 65"/>
                <a:gd name="T22" fmla="*/ 0 h 261"/>
                <a:gd name="T23" fmla="*/ 65 w 65"/>
                <a:gd name="T24" fmla="*/ 261 h 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61">
                  <a:moveTo>
                    <a:pt x="0" y="0"/>
                  </a:moveTo>
                  <a:lnTo>
                    <a:pt x="65" y="0"/>
                  </a:lnTo>
                  <a:lnTo>
                    <a:pt x="65" y="261"/>
                  </a:lnTo>
                  <a:lnTo>
                    <a:pt x="0" y="2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4" name="Freeform 21"/>
            <p:cNvSpPr>
              <a:spLocks/>
            </p:cNvSpPr>
            <p:nvPr/>
          </p:nvSpPr>
          <p:spPr bwMode="auto">
            <a:xfrm>
              <a:off x="4340" y="1793"/>
              <a:ext cx="16" cy="73"/>
            </a:xfrm>
            <a:custGeom>
              <a:avLst/>
              <a:gdLst>
                <a:gd name="T0" fmla="*/ 0 w 61"/>
                <a:gd name="T1" fmla="*/ 0 h 294"/>
                <a:gd name="T2" fmla="*/ 0 w 61"/>
                <a:gd name="T3" fmla="*/ 0 h 294"/>
                <a:gd name="T4" fmla="*/ 0 w 61"/>
                <a:gd name="T5" fmla="*/ 0 h 294"/>
                <a:gd name="T6" fmla="*/ 0 w 61"/>
                <a:gd name="T7" fmla="*/ 0 h 294"/>
                <a:gd name="T8" fmla="*/ 0 w 61"/>
                <a:gd name="T9" fmla="*/ 0 h 294"/>
                <a:gd name="T10" fmla="*/ 0 w 61"/>
                <a:gd name="T11" fmla="*/ 0 h 294"/>
                <a:gd name="T12" fmla="*/ 0 w 61"/>
                <a:gd name="T13" fmla="*/ 0 h 294"/>
                <a:gd name="T14" fmla="*/ 0 60000 65536"/>
                <a:gd name="T15" fmla="*/ 0 60000 65536"/>
                <a:gd name="T16" fmla="*/ 0 60000 65536"/>
                <a:gd name="T17" fmla="*/ 0 60000 65536"/>
                <a:gd name="T18" fmla="*/ 0 60000 65536"/>
                <a:gd name="T19" fmla="*/ 0 60000 65536"/>
                <a:gd name="T20" fmla="*/ 0 60000 65536"/>
                <a:gd name="T21" fmla="*/ 0 w 61"/>
                <a:gd name="T22" fmla="*/ 0 h 294"/>
                <a:gd name="T23" fmla="*/ 61 w 61"/>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94">
                  <a:moveTo>
                    <a:pt x="0" y="0"/>
                  </a:moveTo>
                  <a:lnTo>
                    <a:pt x="61" y="0"/>
                  </a:lnTo>
                  <a:lnTo>
                    <a:pt x="61" y="294"/>
                  </a:lnTo>
                  <a:lnTo>
                    <a:pt x="0" y="29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22"/>
            <p:cNvSpPr>
              <a:spLocks/>
            </p:cNvSpPr>
            <p:nvPr/>
          </p:nvSpPr>
          <p:spPr bwMode="auto">
            <a:xfrm>
              <a:off x="4386" y="1804"/>
              <a:ext cx="16" cy="50"/>
            </a:xfrm>
            <a:custGeom>
              <a:avLst/>
              <a:gdLst>
                <a:gd name="T0" fmla="*/ 0 w 63"/>
                <a:gd name="T1" fmla="*/ 0 h 199"/>
                <a:gd name="T2" fmla="*/ 0 w 63"/>
                <a:gd name="T3" fmla="*/ 0 h 199"/>
                <a:gd name="T4" fmla="*/ 0 w 63"/>
                <a:gd name="T5" fmla="*/ 0 h 199"/>
                <a:gd name="T6" fmla="*/ 0 w 63"/>
                <a:gd name="T7" fmla="*/ 0 h 199"/>
                <a:gd name="T8" fmla="*/ 0 w 63"/>
                <a:gd name="T9" fmla="*/ 0 h 199"/>
                <a:gd name="T10" fmla="*/ 0 w 63"/>
                <a:gd name="T11" fmla="*/ 0 h 199"/>
                <a:gd name="T12" fmla="*/ 0 w 63"/>
                <a:gd name="T13" fmla="*/ 0 h 199"/>
                <a:gd name="T14" fmla="*/ 0 60000 65536"/>
                <a:gd name="T15" fmla="*/ 0 60000 65536"/>
                <a:gd name="T16" fmla="*/ 0 60000 65536"/>
                <a:gd name="T17" fmla="*/ 0 60000 65536"/>
                <a:gd name="T18" fmla="*/ 0 60000 65536"/>
                <a:gd name="T19" fmla="*/ 0 60000 65536"/>
                <a:gd name="T20" fmla="*/ 0 60000 65536"/>
                <a:gd name="T21" fmla="*/ 0 w 63"/>
                <a:gd name="T22" fmla="*/ 0 h 199"/>
                <a:gd name="T23" fmla="*/ 63 w 6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99">
                  <a:moveTo>
                    <a:pt x="0" y="0"/>
                  </a:moveTo>
                  <a:lnTo>
                    <a:pt x="63" y="0"/>
                  </a:lnTo>
                  <a:lnTo>
                    <a:pt x="63" y="199"/>
                  </a:lnTo>
                  <a:lnTo>
                    <a:pt x="0" y="1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6" name="Freeform 23"/>
            <p:cNvSpPr>
              <a:spLocks/>
            </p:cNvSpPr>
            <p:nvPr/>
          </p:nvSpPr>
          <p:spPr bwMode="auto">
            <a:xfrm>
              <a:off x="4267" y="1819"/>
              <a:ext cx="163" cy="15"/>
            </a:xfrm>
            <a:custGeom>
              <a:avLst/>
              <a:gdLst>
                <a:gd name="T0" fmla="*/ 0 w 649"/>
                <a:gd name="T1" fmla="*/ 0 h 60"/>
                <a:gd name="T2" fmla="*/ 1 w 649"/>
                <a:gd name="T3" fmla="*/ 0 h 60"/>
                <a:gd name="T4" fmla="*/ 1 w 649"/>
                <a:gd name="T5" fmla="*/ 0 h 60"/>
                <a:gd name="T6" fmla="*/ 0 w 649"/>
                <a:gd name="T7" fmla="*/ 0 h 60"/>
                <a:gd name="T8" fmla="*/ 0 w 649"/>
                <a:gd name="T9" fmla="*/ 0 h 60"/>
                <a:gd name="T10" fmla="*/ 0 w 649"/>
                <a:gd name="T11" fmla="*/ 0 h 60"/>
                <a:gd name="T12" fmla="*/ 0 w 649"/>
                <a:gd name="T13" fmla="*/ 0 h 60"/>
                <a:gd name="T14" fmla="*/ 0 60000 65536"/>
                <a:gd name="T15" fmla="*/ 0 60000 65536"/>
                <a:gd name="T16" fmla="*/ 0 60000 65536"/>
                <a:gd name="T17" fmla="*/ 0 60000 65536"/>
                <a:gd name="T18" fmla="*/ 0 60000 65536"/>
                <a:gd name="T19" fmla="*/ 0 60000 65536"/>
                <a:gd name="T20" fmla="*/ 0 60000 65536"/>
                <a:gd name="T21" fmla="*/ 0 w 649"/>
                <a:gd name="T22" fmla="*/ 0 h 60"/>
                <a:gd name="T23" fmla="*/ 649 w 64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9" h="60">
                  <a:moveTo>
                    <a:pt x="0" y="0"/>
                  </a:moveTo>
                  <a:lnTo>
                    <a:pt x="649" y="0"/>
                  </a:lnTo>
                  <a:lnTo>
                    <a:pt x="649" y="6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7" name="Freeform 24"/>
            <p:cNvSpPr>
              <a:spLocks/>
            </p:cNvSpPr>
            <p:nvPr/>
          </p:nvSpPr>
          <p:spPr bwMode="auto">
            <a:xfrm>
              <a:off x="4125" y="1364"/>
              <a:ext cx="71" cy="105"/>
            </a:xfrm>
            <a:custGeom>
              <a:avLst/>
              <a:gdLst>
                <a:gd name="T0" fmla="*/ 0 w 285"/>
                <a:gd name="T1" fmla="*/ 1 h 419"/>
                <a:gd name="T2" fmla="*/ 0 w 285"/>
                <a:gd name="T3" fmla="*/ 0 h 419"/>
                <a:gd name="T4" fmla="*/ 0 w 285"/>
                <a:gd name="T5" fmla="*/ 1 h 419"/>
                <a:gd name="T6" fmla="*/ 0 w 285"/>
                <a:gd name="T7" fmla="*/ 1 h 419"/>
                <a:gd name="T8" fmla="*/ 0 w 285"/>
                <a:gd name="T9" fmla="*/ 1 h 419"/>
                <a:gd name="T10" fmla="*/ 0 w 285"/>
                <a:gd name="T11" fmla="*/ 1 h 419"/>
                <a:gd name="T12" fmla="*/ 0 60000 65536"/>
                <a:gd name="T13" fmla="*/ 0 60000 65536"/>
                <a:gd name="T14" fmla="*/ 0 60000 65536"/>
                <a:gd name="T15" fmla="*/ 0 60000 65536"/>
                <a:gd name="T16" fmla="*/ 0 60000 65536"/>
                <a:gd name="T17" fmla="*/ 0 60000 65536"/>
                <a:gd name="T18" fmla="*/ 0 w 285"/>
                <a:gd name="T19" fmla="*/ 0 h 419"/>
                <a:gd name="T20" fmla="*/ 285 w 285"/>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285" h="419">
                  <a:moveTo>
                    <a:pt x="167" y="419"/>
                  </a:moveTo>
                  <a:lnTo>
                    <a:pt x="0" y="0"/>
                  </a:lnTo>
                  <a:lnTo>
                    <a:pt x="285" y="356"/>
                  </a:lnTo>
                  <a:lnTo>
                    <a:pt x="167"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8" name="Freeform 25"/>
            <p:cNvSpPr>
              <a:spLocks/>
            </p:cNvSpPr>
            <p:nvPr/>
          </p:nvSpPr>
          <p:spPr bwMode="auto">
            <a:xfrm>
              <a:off x="4189" y="1334"/>
              <a:ext cx="54" cy="111"/>
            </a:xfrm>
            <a:custGeom>
              <a:avLst/>
              <a:gdLst>
                <a:gd name="T0" fmla="*/ 0 w 215"/>
                <a:gd name="T1" fmla="*/ 0 h 445"/>
                <a:gd name="T2" fmla="*/ 0 w 215"/>
                <a:gd name="T3" fmla="*/ 0 h 445"/>
                <a:gd name="T4" fmla="*/ 0 w 215"/>
                <a:gd name="T5" fmla="*/ 0 h 445"/>
                <a:gd name="T6" fmla="*/ 0 w 215"/>
                <a:gd name="T7" fmla="*/ 0 h 445"/>
                <a:gd name="T8" fmla="*/ 0 w 215"/>
                <a:gd name="T9" fmla="*/ 0 h 445"/>
                <a:gd name="T10" fmla="*/ 0 w 215"/>
                <a:gd name="T11" fmla="*/ 0 h 445"/>
                <a:gd name="T12" fmla="*/ 0 60000 65536"/>
                <a:gd name="T13" fmla="*/ 0 60000 65536"/>
                <a:gd name="T14" fmla="*/ 0 60000 65536"/>
                <a:gd name="T15" fmla="*/ 0 60000 65536"/>
                <a:gd name="T16" fmla="*/ 0 60000 65536"/>
                <a:gd name="T17" fmla="*/ 0 60000 65536"/>
                <a:gd name="T18" fmla="*/ 0 w 215"/>
                <a:gd name="T19" fmla="*/ 0 h 445"/>
                <a:gd name="T20" fmla="*/ 215 w 215"/>
                <a:gd name="T21" fmla="*/ 445 h 445"/>
              </a:gdLst>
              <a:ahLst/>
              <a:cxnLst>
                <a:cxn ang="T12">
                  <a:pos x="T0" y="T1"/>
                </a:cxn>
                <a:cxn ang="T13">
                  <a:pos x="T2" y="T3"/>
                </a:cxn>
                <a:cxn ang="T14">
                  <a:pos x="T4" y="T5"/>
                </a:cxn>
                <a:cxn ang="T15">
                  <a:pos x="T6" y="T7"/>
                </a:cxn>
                <a:cxn ang="T16">
                  <a:pos x="T8" y="T9"/>
                </a:cxn>
                <a:cxn ang="T17">
                  <a:pos x="T10" y="T11"/>
                </a:cxn>
              </a:cxnLst>
              <a:rect l="T18" t="T19" r="T20" b="T21"/>
              <a:pathLst>
                <a:path w="215" h="445">
                  <a:moveTo>
                    <a:pt x="89" y="445"/>
                  </a:moveTo>
                  <a:lnTo>
                    <a:pt x="0" y="0"/>
                  </a:lnTo>
                  <a:lnTo>
                    <a:pt x="215" y="403"/>
                  </a:lnTo>
                  <a:lnTo>
                    <a:pt x="89" y="4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9" name="Freeform 26"/>
            <p:cNvSpPr>
              <a:spLocks/>
            </p:cNvSpPr>
            <p:nvPr/>
          </p:nvSpPr>
          <p:spPr bwMode="auto">
            <a:xfrm>
              <a:off x="4256" y="1313"/>
              <a:ext cx="33" cy="113"/>
            </a:xfrm>
            <a:custGeom>
              <a:avLst/>
              <a:gdLst>
                <a:gd name="T0" fmla="*/ 0 w 133"/>
                <a:gd name="T1" fmla="*/ 1 h 451"/>
                <a:gd name="T2" fmla="*/ 0 w 133"/>
                <a:gd name="T3" fmla="*/ 0 h 451"/>
                <a:gd name="T4" fmla="*/ 0 w 133"/>
                <a:gd name="T5" fmla="*/ 1 h 451"/>
                <a:gd name="T6" fmla="*/ 0 w 133"/>
                <a:gd name="T7" fmla="*/ 1 h 451"/>
                <a:gd name="T8" fmla="*/ 0 w 133"/>
                <a:gd name="T9" fmla="*/ 1 h 451"/>
                <a:gd name="T10" fmla="*/ 0 w 133"/>
                <a:gd name="T11" fmla="*/ 1 h 451"/>
                <a:gd name="T12" fmla="*/ 0 60000 65536"/>
                <a:gd name="T13" fmla="*/ 0 60000 65536"/>
                <a:gd name="T14" fmla="*/ 0 60000 65536"/>
                <a:gd name="T15" fmla="*/ 0 60000 65536"/>
                <a:gd name="T16" fmla="*/ 0 60000 65536"/>
                <a:gd name="T17" fmla="*/ 0 60000 65536"/>
                <a:gd name="T18" fmla="*/ 0 w 133"/>
                <a:gd name="T19" fmla="*/ 0 h 451"/>
                <a:gd name="T20" fmla="*/ 133 w 133"/>
                <a:gd name="T21" fmla="*/ 451 h 451"/>
              </a:gdLst>
              <a:ahLst/>
              <a:cxnLst>
                <a:cxn ang="T12">
                  <a:pos x="T0" y="T1"/>
                </a:cxn>
                <a:cxn ang="T13">
                  <a:pos x="T2" y="T3"/>
                </a:cxn>
                <a:cxn ang="T14">
                  <a:pos x="T4" y="T5"/>
                </a:cxn>
                <a:cxn ang="T15">
                  <a:pos x="T6" y="T7"/>
                </a:cxn>
                <a:cxn ang="T16">
                  <a:pos x="T8" y="T9"/>
                </a:cxn>
                <a:cxn ang="T17">
                  <a:pos x="T10" y="T11"/>
                </a:cxn>
              </a:cxnLst>
              <a:rect l="T18" t="T19" r="T20" b="T21"/>
              <a:pathLst>
                <a:path w="133" h="451">
                  <a:moveTo>
                    <a:pt x="0" y="451"/>
                  </a:moveTo>
                  <a:lnTo>
                    <a:pt x="26" y="0"/>
                  </a:lnTo>
                  <a:lnTo>
                    <a:pt x="133" y="443"/>
                  </a:lnTo>
                  <a:lnTo>
                    <a:pt x="0"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0" name="Freeform 27"/>
            <p:cNvSpPr>
              <a:spLocks/>
            </p:cNvSpPr>
            <p:nvPr/>
          </p:nvSpPr>
          <p:spPr bwMode="auto">
            <a:xfrm>
              <a:off x="4309" y="1309"/>
              <a:ext cx="34" cy="112"/>
            </a:xfrm>
            <a:custGeom>
              <a:avLst/>
              <a:gdLst>
                <a:gd name="T0" fmla="*/ 0 w 134"/>
                <a:gd name="T1" fmla="*/ 0 h 452"/>
                <a:gd name="T2" fmla="*/ 0 w 134"/>
                <a:gd name="T3" fmla="*/ 0 h 452"/>
                <a:gd name="T4" fmla="*/ 0 w 134"/>
                <a:gd name="T5" fmla="*/ 0 h 452"/>
                <a:gd name="T6" fmla="*/ 0 w 134"/>
                <a:gd name="T7" fmla="*/ 0 h 452"/>
                <a:gd name="T8" fmla="*/ 0 w 134"/>
                <a:gd name="T9" fmla="*/ 0 h 452"/>
                <a:gd name="T10" fmla="*/ 0 w 134"/>
                <a:gd name="T11" fmla="*/ 0 h 452"/>
                <a:gd name="T12" fmla="*/ 0 60000 65536"/>
                <a:gd name="T13" fmla="*/ 0 60000 65536"/>
                <a:gd name="T14" fmla="*/ 0 60000 65536"/>
                <a:gd name="T15" fmla="*/ 0 60000 65536"/>
                <a:gd name="T16" fmla="*/ 0 60000 65536"/>
                <a:gd name="T17" fmla="*/ 0 60000 65536"/>
                <a:gd name="T18" fmla="*/ 0 w 134"/>
                <a:gd name="T19" fmla="*/ 0 h 452"/>
                <a:gd name="T20" fmla="*/ 134 w 134"/>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134" h="452">
                  <a:moveTo>
                    <a:pt x="0" y="449"/>
                  </a:moveTo>
                  <a:lnTo>
                    <a:pt x="68" y="0"/>
                  </a:lnTo>
                  <a:lnTo>
                    <a:pt x="134" y="452"/>
                  </a:lnTo>
                  <a:lnTo>
                    <a:pt x="0" y="4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60956" name="Rectangle 28"/>
          <p:cNvSpPr>
            <a:spLocks noGrp="1" noChangeArrowheads="1"/>
          </p:cNvSpPr>
          <p:nvPr>
            <p:ph type="body" idx="1"/>
          </p:nvPr>
        </p:nvSpPr>
        <p:spPr>
          <a:xfrm>
            <a:off x="381000" y="4419600"/>
            <a:ext cx="8534400" cy="2209800"/>
          </a:xfrm>
        </p:spPr>
        <p:txBody>
          <a:bodyPr lIns="92075" tIns="46038" rIns="92075" bIns="46038">
            <a:normAutofit/>
          </a:bodyPr>
          <a:lstStyle/>
          <a:p>
            <a:pPr>
              <a:lnSpc>
                <a:spcPct val="80000"/>
              </a:lnSpc>
            </a:pPr>
            <a:r>
              <a:rPr lang="en-US" altLang="en-US" sz="3000"/>
              <a:t>Hide message source by routing it randomly</a:t>
            </a:r>
          </a:p>
          <a:p>
            <a:pPr lvl="1">
              <a:lnSpc>
                <a:spcPct val="80000"/>
              </a:lnSpc>
            </a:pPr>
            <a:r>
              <a:rPr lang="en-US" altLang="en-US" sz="2600"/>
              <a:t>Popular technique: Crowds, Freenet, Onion routing</a:t>
            </a:r>
          </a:p>
          <a:p>
            <a:pPr>
              <a:lnSpc>
                <a:spcPct val="80000"/>
              </a:lnSpc>
            </a:pPr>
            <a:r>
              <a:rPr lang="en-US" altLang="en-US" sz="3000"/>
              <a:t>Routers don’t know for sure if the apparent source of a message is the true sender or another router</a:t>
            </a:r>
          </a:p>
        </p:txBody>
      </p:sp>
      <p:pic>
        <p:nvPicPr>
          <p:cNvPr id="35846" name="Picture 29" descr="BD19727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971800"/>
            <a:ext cx="922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Line 30"/>
          <p:cNvSpPr>
            <a:spLocks noChangeShapeType="1"/>
          </p:cNvSpPr>
          <p:nvPr/>
        </p:nvSpPr>
        <p:spPr bwMode="auto">
          <a:xfrm>
            <a:off x="1676400" y="2514600"/>
            <a:ext cx="76200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8" name="Line 31"/>
          <p:cNvSpPr>
            <a:spLocks noChangeShapeType="1"/>
          </p:cNvSpPr>
          <p:nvPr/>
        </p:nvSpPr>
        <p:spPr bwMode="auto">
          <a:xfrm>
            <a:off x="2971800" y="2971800"/>
            <a:ext cx="3810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9" name="Line 32"/>
          <p:cNvSpPr>
            <a:spLocks noChangeShapeType="1"/>
          </p:cNvSpPr>
          <p:nvPr/>
        </p:nvSpPr>
        <p:spPr bwMode="auto">
          <a:xfrm flipV="1">
            <a:off x="4038600" y="3657600"/>
            <a:ext cx="1066800" cy="152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0" name="Line 33"/>
          <p:cNvSpPr>
            <a:spLocks noChangeShapeType="1"/>
          </p:cNvSpPr>
          <p:nvPr/>
        </p:nvSpPr>
        <p:spPr bwMode="auto">
          <a:xfrm>
            <a:off x="4648200" y="2667000"/>
            <a:ext cx="53340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1" name="Line 34"/>
          <p:cNvSpPr>
            <a:spLocks noChangeShapeType="1"/>
          </p:cNvSpPr>
          <p:nvPr/>
        </p:nvSpPr>
        <p:spPr bwMode="auto">
          <a:xfrm flipV="1">
            <a:off x="6248400" y="2819400"/>
            <a:ext cx="609600" cy="6858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2" name="Line 35"/>
          <p:cNvSpPr>
            <a:spLocks noChangeShapeType="1"/>
          </p:cNvSpPr>
          <p:nvPr/>
        </p:nvSpPr>
        <p:spPr bwMode="auto">
          <a:xfrm>
            <a:off x="7162800" y="2667000"/>
            <a:ext cx="762000" cy="533400"/>
          </a:xfrm>
          <a:prstGeom prst="line">
            <a:avLst/>
          </a:prstGeom>
          <a:noFill/>
          <a:ln w="19050">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853" name="Group 36"/>
          <p:cNvGrpSpPr>
            <a:grpSpLocks/>
          </p:cNvGrpSpPr>
          <p:nvPr/>
        </p:nvGrpSpPr>
        <p:grpSpPr bwMode="auto">
          <a:xfrm>
            <a:off x="1600200" y="3287713"/>
            <a:ext cx="685800" cy="700087"/>
            <a:chOff x="4339" y="426"/>
            <a:chExt cx="333" cy="462"/>
          </a:xfrm>
        </p:grpSpPr>
        <p:sp>
          <p:nvSpPr>
            <p:cNvPr id="35866" name="Freeform 37"/>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7" name="Oval 38"/>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4" name="Group 39"/>
          <p:cNvGrpSpPr>
            <a:grpSpLocks/>
          </p:cNvGrpSpPr>
          <p:nvPr/>
        </p:nvGrpSpPr>
        <p:grpSpPr bwMode="auto">
          <a:xfrm>
            <a:off x="2514600" y="2362200"/>
            <a:ext cx="685800" cy="700088"/>
            <a:chOff x="4339" y="426"/>
            <a:chExt cx="333" cy="462"/>
          </a:xfrm>
        </p:grpSpPr>
        <p:sp>
          <p:nvSpPr>
            <p:cNvPr id="35864" name="Freeform 40"/>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5" name="Oval 41"/>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5" name="Group 42"/>
          <p:cNvGrpSpPr>
            <a:grpSpLocks/>
          </p:cNvGrpSpPr>
          <p:nvPr/>
        </p:nvGrpSpPr>
        <p:grpSpPr bwMode="auto">
          <a:xfrm>
            <a:off x="3429000" y="3186113"/>
            <a:ext cx="685800" cy="700087"/>
            <a:chOff x="4339" y="426"/>
            <a:chExt cx="333" cy="462"/>
          </a:xfrm>
        </p:grpSpPr>
        <p:sp>
          <p:nvSpPr>
            <p:cNvPr id="35862" name="Freeform 43"/>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3" name="Oval 44"/>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6" name="Group 45"/>
          <p:cNvGrpSpPr>
            <a:grpSpLocks/>
          </p:cNvGrpSpPr>
          <p:nvPr/>
        </p:nvGrpSpPr>
        <p:grpSpPr bwMode="auto">
          <a:xfrm>
            <a:off x="4191000" y="2057400"/>
            <a:ext cx="685800" cy="700088"/>
            <a:chOff x="4339" y="426"/>
            <a:chExt cx="333" cy="462"/>
          </a:xfrm>
        </p:grpSpPr>
        <p:sp>
          <p:nvSpPr>
            <p:cNvPr id="35860" name="Freeform 46"/>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61" name="Oval 47"/>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5857" name="Group 48"/>
          <p:cNvGrpSpPr>
            <a:grpSpLocks/>
          </p:cNvGrpSpPr>
          <p:nvPr/>
        </p:nvGrpSpPr>
        <p:grpSpPr bwMode="auto">
          <a:xfrm>
            <a:off x="6705600" y="2057400"/>
            <a:ext cx="685800" cy="700088"/>
            <a:chOff x="4339" y="426"/>
            <a:chExt cx="333" cy="462"/>
          </a:xfrm>
        </p:grpSpPr>
        <p:sp>
          <p:nvSpPr>
            <p:cNvPr id="35858" name="Freeform 49"/>
            <p:cNvSpPr>
              <a:spLocks/>
            </p:cNvSpPr>
            <p:nvPr/>
          </p:nvSpPr>
          <p:spPr bwMode="auto">
            <a:xfrm>
              <a:off x="4339" y="426"/>
              <a:ext cx="333" cy="462"/>
            </a:xfrm>
            <a:custGeom>
              <a:avLst/>
              <a:gdLst>
                <a:gd name="T0" fmla="*/ 133 w 333"/>
                <a:gd name="T1" fmla="*/ 462 h 462"/>
                <a:gd name="T2" fmla="*/ 96 w 333"/>
                <a:gd name="T3" fmla="*/ 462 h 462"/>
                <a:gd name="T4" fmla="*/ 42 w 333"/>
                <a:gd name="T5" fmla="*/ 449 h 462"/>
                <a:gd name="T6" fmla="*/ 18 w 333"/>
                <a:gd name="T7" fmla="*/ 395 h 462"/>
                <a:gd name="T8" fmla="*/ 0 w 333"/>
                <a:gd name="T9" fmla="*/ 316 h 462"/>
                <a:gd name="T10" fmla="*/ 0 w 333"/>
                <a:gd name="T11" fmla="*/ 206 h 462"/>
                <a:gd name="T12" fmla="*/ 18 w 333"/>
                <a:gd name="T13" fmla="*/ 84 h 462"/>
                <a:gd name="T14" fmla="*/ 54 w 333"/>
                <a:gd name="T15" fmla="*/ 30 h 462"/>
                <a:gd name="T16" fmla="*/ 115 w 333"/>
                <a:gd name="T17" fmla="*/ 0 h 462"/>
                <a:gd name="T18" fmla="*/ 181 w 333"/>
                <a:gd name="T19" fmla="*/ 0 h 462"/>
                <a:gd name="T20" fmla="*/ 224 w 333"/>
                <a:gd name="T21" fmla="*/ 48 h 462"/>
                <a:gd name="T22" fmla="*/ 248 w 333"/>
                <a:gd name="T23" fmla="*/ 115 h 462"/>
                <a:gd name="T24" fmla="*/ 248 w 333"/>
                <a:gd name="T25" fmla="*/ 181 h 462"/>
                <a:gd name="T26" fmla="*/ 242 w 333"/>
                <a:gd name="T27" fmla="*/ 260 h 462"/>
                <a:gd name="T28" fmla="*/ 333 w 333"/>
                <a:gd name="T29" fmla="*/ 352 h 462"/>
                <a:gd name="T30" fmla="*/ 333 w 333"/>
                <a:gd name="T31" fmla="*/ 383 h 462"/>
                <a:gd name="T32" fmla="*/ 308 w 333"/>
                <a:gd name="T33" fmla="*/ 383 h 462"/>
                <a:gd name="T34" fmla="*/ 248 w 333"/>
                <a:gd name="T35" fmla="*/ 322 h 462"/>
                <a:gd name="T36" fmla="*/ 230 w 333"/>
                <a:gd name="T37" fmla="*/ 322 h 462"/>
                <a:gd name="T38" fmla="*/ 199 w 333"/>
                <a:gd name="T39" fmla="*/ 383 h 462"/>
                <a:gd name="T40" fmla="*/ 169 w 333"/>
                <a:gd name="T41" fmla="*/ 431 h 462"/>
                <a:gd name="T42" fmla="*/ 133 w 333"/>
                <a:gd name="T43" fmla="*/ 46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462"/>
                <a:gd name="T68" fmla="*/ 333 w 333"/>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462">
                  <a:moveTo>
                    <a:pt x="133" y="462"/>
                  </a:moveTo>
                  <a:lnTo>
                    <a:pt x="96" y="462"/>
                  </a:lnTo>
                  <a:lnTo>
                    <a:pt x="42" y="449"/>
                  </a:lnTo>
                  <a:lnTo>
                    <a:pt x="18" y="395"/>
                  </a:lnTo>
                  <a:lnTo>
                    <a:pt x="0" y="316"/>
                  </a:lnTo>
                  <a:lnTo>
                    <a:pt x="0" y="206"/>
                  </a:lnTo>
                  <a:lnTo>
                    <a:pt x="18" y="84"/>
                  </a:lnTo>
                  <a:lnTo>
                    <a:pt x="54" y="30"/>
                  </a:lnTo>
                  <a:lnTo>
                    <a:pt x="115" y="0"/>
                  </a:lnTo>
                  <a:lnTo>
                    <a:pt x="181" y="0"/>
                  </a:lnTo>
                  <a:lnTo>
                    <a:pt x="224" y="48"/>
                  </a:lnTo>
                  <a:lnTo>
                    <a:pt x="248" y="115"/>
                  </a:lnTo>
                  <a:lnTo>
                    <a:pt x="248" y="181"/>
                  </a:lnTo>
                  <a:lnTo>
                    <a:pt x="242" y="260"/>
                  </a:lnTo>
                  <a:lnTo>
                    <a:pt x="333" y="352"/>
                  </a:lnTo>
                  <a:lnTo>
                    <a:pt x="333" y="383"/>
                  </a:lnTo>
                  <a:lnTo>
                    <a:pt x="308" y="383"/>
                  </a:lnTo>
                  <a:lnTo>
                    <a:pt x="248" y="322"/>
                  </a:lnTo>
                  <a:lnTo>
                    <a:pt x="230" y="322"/>
                  </a:lnTo>
                  <a:lnTo>
                    <a:pt x="199" y="383"/>
                  </a:lnTo>
                  <a:lnTo>
                    <a:pt x="169" y="431"/>
                  </a:lnTo>
                  <a:lnTo>
                    <a:pt x="133" y="462"/>
                  </a:lnTo>
                  <a:close/>
                </a:path>
              </a:pathLst>
            </a:custGeom>
            <a:solidFill>
              <a:schemeClr val="accent1"/>
            </a:solidFill>
            <a:ln w="9525">
              <a:solidFill>
                <a:schemeClr val="tx1"/>
              </a:solidFill>
              <a:round/>
              <a:headEnd/>
              <a:tailEnd/>
            </a:ln>
          </p:spPr>
          <p:txBody>
            <a:bodyPr/>
            <a:lstStyle/>
            <a:p>
              <a:endParaRPr lang="en-US"/>
            </a:p>
          </p:txBody>
        </p:sp>
        <p:sp>
          <p:nvSpPr>
            <p:cNvPr id="35859" name="Oval 50"/>
            <p:cNvSpPr>
              <a:spLocks noChangeArrowheads="1"/>
            </p:cNvSpPr>
            <p:nvPr/>
          </p:nvSpPr>
          <p:spPr bwMode="auto">
            <a:xfrm>
              <a:off x="4464" y="528"/>
              <a:ext cx="96" cy="144"/>
            </a:xfrm>
            <a:prstGeom prst="ellipse">
              <a:avLst/>
            </a:prstGeom>
            <a:solidFill>
              <a:schemeClr val="accent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2" name="Slide Number Placeholder 1"/>
          <p:cNvSpPr>
            <a:spLocks noGrp="1"/>
          </p:cNvSpPr>
          <p:nvPr>
            <p:ph type="sldNum" sz="quarter" idx="12"/>
          </p:nvPr>
        </p:nvSpPr>
        <p:spPr/>
        <p:txBody>
          <a:bodyPr/>
          <a:lstStyle/>
          <a:p>
            <a:fld id="{743A1372-D0BF-3B45-A603-8F136B8AD2A9}"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Overview</a:t>
            </a:r>
          </a:p>
        </p:txBody>
      </p:sp>
      <p:sp>
        <p:nvSpPr>
          <p:cNvPr id="19459" name="Rectangle 3"/>
          <p:cNvSpPr>
            <a:spLocks noGrp="1" noChangeArrowheads="1"/>
          </p:cNvSpPr>
          <p:nvPr>
            <p:ph type="body" idx="1"/>
          </p:nvPr>
        </p:nvSpPr>
        <p:spPr/>
        <p:txBody>
          <a:bodyPr>
            <a:normAutofit/>
          </a:bodyPr>
          <a:lstStyle/>
          <a:p>
            <a:pPr eaLnBrk="1" hangingPunct="1">
              <a:lnSpc>
                <a:spcPct val="80000"/>
              </a:lnSpc>
            </a:pP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CCN</a:t>
            </a:r>
            <a:endParaRPr lang="en-US" altLang="en-US" sz="3000" dirty="0"/>
          </a:p>
          <a:p>
            <a:pPr eaLnBrk="1" hangingPunct="1">
              <a:lnSpc>
                <a:spcPct val="80000"/>
              </a:lnSpc>
            </a:pPr>
            <a:endParaRPr lang="en-US" altLang="en-US" sz="3000" dirty="0"/>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2</a:t>
            </a:fld>
            <a:endParaRPr lang="en-US" altLang="en-US"/>
          </a:p>
        </p:txBody>
      </p:sp>
    </p:spTree>
    <p:extLst>
      <p:ext uri="{BB962C8B-B14F-4D97-AF65-F5344CB8AC3E}">
        <p14:creationId xmlns:p14="http://schemas.microsoft.com/office/powerpoint/2010/main" val="18172362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a:t>Onion Routing</a:t>
            </a:r>
          </a:p>
        </p:txBody>
      </p:sp>
      <p:sp>
        <p:nvSpPr>
          <p:cNvPr id="37890" name="Content Placeholder 28"/>
          <p:cNvSpPr>
            <a:spLocks noGrp="1"/>
          </p:cNvSpPr>
          <p:nvPr>
            <p:ph idx="1"/>
          </p:nvPr>
        </p:nvSpPr>
        <p:spPr>
          <a:xfrm>
            <a:off x="304800" y="4800600"/>
            <a:ext cx="8458200" cy="1295400"/>
          </a:xfrm>
        </p:spPr>
        <p:txBody>
          <a:bodyPr/>
          <a:lstStyle/>
          <a:p>
            <a:pPr>
              <a:lnSpc>
                <a:spcPct val="90000"/>
              </a:lnSpc>
            </a:pPr>
            <a:r>
              <a:rPr lang="en-US" altLang="en-US" sz="2700"/>
              <a:t>Sender chooses a random sequence of routers </a:t>
            </a:r>
          </a:p>
          <a:p>
            <a:pPr lvl="1">
              <a:lnSpc>
                <a:spcPct val="90000"/>
              </a:lnSpc>
            </a:pPr>
            <a:r>
              <a:rPr lang="en-US" altLang="en-US" sz="2400"/>
              <a:t>Some routers are honest, some controlled by attacker</a:t>
            </a:r>
          </a:p>
          <a:p>
            <a:pPr lvl="1">
              <a:lnSpc>
                <a:spcPct val="90000"/>
              </a:lnSpc>
            </a:pPr>
            <a:r>
              <a:rPr lang="en-US" altLang="en-US" sz="2400"/>
              <a:t>Sender controls the length of the path</a:t>
            </a:r>
          </a:p>
          <a:p>
            <a:pPr>
              <a:lnSpc>
                <a:spcPct val="90000"/>
              </a:lnSpc>
            </a:pPr>
            <a:endParaRPr lang="en-US" altLang="en-US" sz="2700"/>
          </a:p>
        </p:txBody>
      </p:sp>
      <p:sp>
        <p:nvSpPr>
          <p:cNvPr id="37892" name="Oval 3"/>
          <p:cNvSpPr>
            <a:spLocks noChangeArrowheads="1"/>
          </p:cNvSpPr>
          <p:nvPr/>
        </p:nvSpPr>
        <p:spPr bwMode="auto">
          <a:xfrm>
            <a:off x="3505200" y="20574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893" name="Oval 4"/>
          <p:cNvSpPr>
            <a:spLocks noChangeArrowheads="1"/>
          </p:cNvSpPr>
          <p:nvPr/>
        </p:nvSpPr>
        <p:spPr bwMode="auto">
          <a:xfrm>
            <a:off x="59436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4</a:t>
            </a:r>
          </a:p>
        </p:txBody>
      </p:sp>
      <p:sp>
        <p:nvSpPr>
          <p:cNvPr id="37894" name="Oval 5"/>
          <p:cNvSpPr>
            <a:spLocks noChangeArrowheads="1"/>
          </p:cNvSpPr>
          <p:nvPr/>
        </p:nvSpPr>
        <p:spPr bwMode="auto">
          <a:xfrm>
            <a:off x="2438400" y="2743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1</a:t>
            </a:r>
          </a:p>
        </p:txBody>
      </p:sp>
      <p:sp>
        <p:nvSpPr>
          <p:cNvPr id="37895" name="Oval 6"/>
          <p:cNvSpPr>
            <a:spLocks noChangeArrowheads="1"/>
          </p:cNvSpPr>
          <p:nvPr/>
        </p:nvSpPr>
        <p:spPr bwMode="auto">
          <a:xfrm>
            <a:off x="3733800" y="32766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2</a:t>
            </a:r>
          </a:p>
        </p:txBody>
      </p:sp>
      <p:sp>
        <p:nvSpPr>
          <p:cNvPr id="37896" name="Oval 7"/>
          <p:cNvSpPr>
            <a:spLocks noChangeArrowheads="1"/>
          </p:cNvSpPr>
          <p:nvPr/>
        </p:nvSpPr>
        <p:spPr bwMode="auto">
          <a:xfrm>
            <a:off x="6934200" y="17526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endParaRPr lang="en-US" altLang="en-US" sz="3600" baseline="-25000">
              <a:solidFill>
                <a:srgbClr val="FF0000"/>
              </a:solidFill>
              <a:latin typeface="Verdana" charset="0"/>
            </a:endParaRPr>
          </a:p>
        </p:txBody>
      </p:sp>
      <p:sp>
        <p:nvSpPr>
          <p:cNvPr id="37897" name="Oval 8"/>
          <p:cNvSpPr>
            <a:spLocks noChangeArrowheads="1"/>
          </p:cNvSpPr>
          <p:nvPr/>
        </p:nvSpPr>
        <p:spPr bwMode="auto">
          <a:xfrm>
            <a:off x="7467600" y="25908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898" name="Oval 9"/>
          <p:cNvSpPr>
            <a:spLocks noChangeArrowheads="1"/>
          </p:cNvSpPr>
          <p:nvPr/>
        </p:nvSpPr>
        <p:spPr bwMode="auto">
          <a:xfrm>
            <a:off x="4724400" y="23622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r>
              <a:rPr lang="en-US" altLang="en-US" sz="3600" baseline="-25000">
                <a:solidFill>
                  <a:srgbClr val="FF0000"/>
                </a:solidFill>
                <a:latin typeface="Verdana" charset="0"/>
              </a:rPr>
              <a:t>3</a:t>
            </a:r>
          </a:p>
        </p:txBody>
      </p:sp>
      <p:sp>
        <p:nvSpPr>
          <p:cNvPr id="37899" name="AutoShape 10"/>
          <p:cNvSpPr>
            <a:spLocks noChangeArrowheads="1"/>
          </p:cNvSpPr>
          <p:nvPr/>
        </p:nvSpPr>
        <p:spPr bwMode="auto">
          <a:xfrm>
            <a:off x="7061200" y="4137025"/>
            <a:ext cx="836613"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Bob</a:t>
            </a:r>
          </a:p>
        </p:txBody>
      </p:sp>
      <p:sp>
        <p:nvSpPr>
          <p:cNvPr id="37900" name="Oval 11"/>
          <p:cNvSpPr>
            <a:spLocks noChangeArrowheads="1"/>
          </p:cNvSpPr>
          <p:nvPr/>
        </p:nvSpPr>
        <p:spPr bwMode="auto">
          <a:xfrm>
            <a:off x="1600200" y="19050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endParaRPr lang="en-US" altLang="en-US" sz="3600" baseline="-25000">
              <a:solidFill>
                <a:srgbClr val="FF0000"/>
              </a:solidFill>
              <a:latin typeface="Verdana" charset="0"/>
            </a:endParaRPr>
          </a:p>
        </p:txBody>
      </p:sp>
      <p:sp>
        <p:nvSpPr>
          <p:cNvPr id="37901" name="Oval 12"/>
          <p:cNvSpPr>
            <a:spLocks noChangeArrowheads="1"/>
          </p:cNvSpPr>
          <p:nvPr/>
        </p:nvSpPr>
        <p:spPr bwMode="auto">
          <a:xfrm>
            <a:off x="2667000" y="38862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902" name="Oval 13"/>
          <p:cNvSpPr>
            <a:spLocks noChangeArrowheads="1"/>
          </p:cNvSpPr>
          <p:nvPr/>
        </p:nvSpPr>
        <p:spPr bwMode="auto">
          <a:xfrm>
            <a:off x="5867400" y="3048000"/>
            <a:ext cx="762000" cy="762000"/>
          </a:xfrm>
          <a:prstGeom prst="ellipse">
            <a:avLst/>
          </a:prstGeom>
          <a:noFill/>
          <a:ln w="28575">
            <a:solidFill>
              <a:srgbClr val="FFB7E7"/>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B7E7"/>
                </a:solidFill>
                <a:latin typeface="Verdana" charset="0"/>
              </a:rPr>
              <a:t>R</a:t>
            </a:r>
            <a:endParaRPr lang="en-US" altLang="en-US" sz="3600" baseline="-25000">
              <a:solidFill>
                <a:srgbClr val="FFB7E7"/>
              </a:solidFill>
              <a:latin typeface="Verdana" charset="0"/>
            </a:endParaRPr>
          </a:p>
        </p:txBody>
      </p:sp>
      <p:sp>
        <p:nvSpPr>
          <p:cNvPr id="37903" name="Line 14"/>
          <p:cNvSpPr>
            <a:spLocks noChangeShapeType="1"/>
          </p:cNvSpPr>
          <p:nvPr/>
        </p:nvSpPr>
        <p:spPr bwMode="auto">
          <a:xfrm flipV="1">
            <a:off x="2057400" y="3352800"/>
            <a:ext cx="4572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4" name="Line 15"/>
          <p:cNvSpPr>
            <a:spLocks noChangeShapeType="1"/>
          </p:cNvSpPr>
          <p:nvPr/>
        </p:nvSpPr>
        <p:spPr bwMode="auto">
          <a:xfrm>
            <a:off x="3200400" y="3200400"/>
            <a:ext cx="609600"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5" name="Line 16"/>
          <p:cNvSpPr>
            <a:spLocks noChangeShapeType="1"/>
          </p:cNvSpPr>
          <p:nvPr/>
        </p:nvSpPr>
        <p:spPr bwMode="auto">
          <a:xfrm flipV="1">
            <a:off x="4343400" y="30480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6" name="Line 17"/>
          <p:cNvSpPr>
            <a:spLocks noChangeShapeType="1"/>
          </p:cNvSpPr>
          <p:nvPr/>
        </p:nvSpPr>
        <p:spPr bwMode="auto">
          <a:xfrm flipV="1">
            <a:off x="5486400" y="2438400"/>
            <a:ext cx="533400" cy="304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7" name="Line 18"/>
          <p:cNvSpPr>
            <a:spLocks noChangeShapeType="1"/>
          </p:cNvSpPr>
          <p:nvPr/>
        </p:nvSpPr>
        <p:spPr bwMode="auto">
          <a:xfrm>
            <a:off x="6553200" y="2590800"/>
            <a:ext cx="838200" cy="15240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8" name="Rectangle 19"/>
          <p:cNvSpPr>
            <a:spLocks noChangeArrowheads="1"/>
          </p:cNvSpPr>
          <p:nvPr/>
        </p:nvSpPr>
        <p:spPr bwMode="auto">
          <a:xfrm>
            <a:off x="304800" y="4800600"/>
            <a:ext cx="8631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Monotype Sorts" charset="2"/>
              <a:buChar char="u"/>
            </a:pPr>
            <a:endParaRPr kumimoji="1" lang="en-US" altLang="en-US"/>
          </a:p>
        </p:txBody>
      </p:sp>
      <p:sp>
        <p:nvSpPr>
          <p:cNvPr id="37909" name="AutoShape 21"/>
          <p:cNvSpPr>
            <a:spLocks noChangeArrowheads="1"/>
          </p:cNvSpPr>
          <p:nvPr/>
        </p:nvSpPr>
        <p:spPr bwMode="auto">
          <a:xfrm>
            <a:off x="1103313" y="3581400"/>
            <a:ext cx="95408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Alice</a:t>
            </a:r>
          </a:p>
        </p:txBody>
      </p:sp>
      <p:pic>
        <p:nvPicPr>
          <p:cNvPr id="37910" name="Picture 22"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23"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15240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2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Route Establishment</a:t>
            </a:r>
          </a:p>
        </p:txBody>
      </p:sp>
      <p:sp>
        <p:nvSpPr>
          <p:cNvPr id="39939" name="Oval 3"/>
          <p:cNvSpPr>
            <a:spLocks noChangeArrowheads="1"/>
          </p:cNvSpPr>
          <p:nvPr/>
        </p:nvSpPr>
        <p:spPr bwMode="auto">
          <a:xfrm>
            <a:off x="5943600" y="19050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4</a:t>
            </a:r>
          </a:p>
        </p:txBody>
      </p:sp>
      <p:sp>
        <p:nvSpPr>
          <p:cNvPr id="39940" name="Oval 4"/>
          <p:cNvSpPr>
            <a:spLocks noChangeArrowheads="1"/>
          </p:cNvSpPr>
          <p:nvPr/>
        </p:nvSpPr>
        <p:spPr bwMode="auto">
          <a:xfrm>
            <a:off x="2514600" y="27432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1</a:t>
            </a:r>
          </a:p>
        </p:txBody>
      </p:sp>
      <p:sp>
        <p:nvSpPr>
          <p:cNvPr id="39941" name="Oval 5"/>
          <p:cNvSpPr>
            <a:spLocks noChangeArrowheads="1"/>
          </p:cNvSpPr>
          <p:nvPr/>
        </p:nvSpPr>
        <p:spPr bwMode="auto">
          <a:xfrm>
            <a:off x="3429000" y="1828800"/>
            <a:ext cx="762000" cy="7620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latin typeface="Verdana" charset="0"/>
              </a:rPr>
              <a:t>R</a:t>
            </a:r>
            <a:r>
              <a:rPr lang="en-US" altLang="en-US" sz="3600" baseline="-25000">
                <a:latin typeface="Verdana" charset="0"/>
              </a:rPr>
              <a:t>2</a:t>
            </a:r>
          </a:p>
        </p:txBody>
      </p:sp>
      <p:sp>
        <p:nvSpPr>
          <p:cNvPr id="39942" name="Oval 6"/>
          <p:cNvSpPr>
            <a:spLocks noChangeArrowheads="1"/>
          </p:cNvSpPr>
          <p:nvPr/>
        </p:nvSpPr>
        <p:spPr bwMode="auto">
          <a:xfrm>
            <a:off x="4572000" y="2209800"/>
            <a:ext cx="7620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a:solidFill>
                  <a:srgbClr val="FF0000"/>
                </a:solidFill>
                <a:latin typeface="Verdana" charset="0"/>
              </a:rPr>
              <a:t>R</a:t>
            </a:r>
            <a:r>
              <a:rPr lang="en-US" altLang="en-US" sz="3600" baseline="-25000">
                <a:solidFill>
                  <a:srgbClr val="FF0000"/>
                </a:solidFill>
                <a:latin typeface="Verdana" charset="0"/>
              </a:rPr>
              <a:t>3</a:t>
            </a:r>
          </a:p>
        </p:txBody>
      </p:sp>
      <p:sp>
        <p:nvSpPr>
          <p:cNvPr id="39943" name="AutoShape 7"/>
          <p:cNvSpPr>
            <a:spLocks noChangeArrowheads="1"/>
          </p:cNvSpPr>
          <p:nvPr/>
        </p:nvSpPr>
        <p:spPr bwMode="auto">
          <a:xfrm>
            <a:off x="7062788" y="2308225"/>
            <a:ext cx="833437"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Bob</a:t>
            </a:r>
          </a:p>
        </p:txBody>
      </p:sp>
      <p:sp>
        <p:nvSpPr>
          <p:cNvPr id="39944" name="Line 8"/>
          <p:cNvSpPr>
            <a:spLocks noChangeShapeType="1"/>
          </p:cNvSpPr>
          <p:nvPr/>
        </p:nvSpPr>
        <p:spPr bwMode="auto">
          <a:xfrm>
            <a:off x="2114550" y="2362200"/>
            <a:ext cx="400050" cy="6858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5" name="Line 9"/>
          <p:cNvSpPr>
            <a:spLocks noChangeShapeType="1"/>
          </p:cNvSpPr>
          <p:nvPr/>
        </p:nvSpPr>
        <p:spPr bwMode="auto">
          <a:xfrm flipV="1">
            <a:off x="3276600" y="2590800"/>
            <a:ext cx="381000" cy="4572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6" name="Line 10"/>
          <p:cNvSpPr>
            <a:spLocks noChangeShapeType="1"/>
          </p:cNvSpPr>
          <p:nvPr/>
        </p:nvSpPr>
        <p:spPr bwMode="auto">
          <a:xfrm>
            <a:off x="4191000" y="2209800"/>
            <a:ext cx="3810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7" name="Line 11"/>
          <p:cNvSpPr>
            <a:spLocks noChangeShapeType="1"/>
          </p:cNvSpPr>
          <p:nvPr/>
        </p:nvSpPr>
        <p:spPr bwMode="auto">
          <a:xfrm flipV="1">
            <a:off x="5334000" y="2492375"/>
            <a:ext cx="685800" cy="1524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12"/>
          <p:cNvSpPr>
            <a:spLocks noChangeShapeType="1"/>
          </p:cNvSpPr>
          <p:nvPr/>
        </p:nvSpPr>
        <p:spPr bwMode="auto">
          <a:xfrm>
            <a:off x="6705600" y="2362200"/>
            <a:ext cx="360363" cy="228600"/>
          </a:xfrm>
          <a:prstGeom prst="line">
            <a:avLst/>
          </a:prstGeom>
          <a:noFill/>
          <a:ln w="28575">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AutoShape 13"/>
          <p:cNvSpPr>
            <a:spLocks noChangeArrowheads="1"/>
          </p:cNvSpPr>
          <p:nvPr/>
        </p:nvSpPr>
        <p:spPr bwMode="auto">
          <a:xfrm>
            <a:off x="1143000" y="2133600"/>
            <a:ext cx="954088" cy="511175"/>
          </a:xfrm>
          <a:prstGeom prst="roundRect">
            <a:avLst>
              <a:gd name="adj" fmla="val 16667"/>
            </a:avLst>
          </a:prstGeom>
          <a:noFill/>
          <a:ln w="1270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Verdana" charset="0"/>
              </a:rPr>
              <a:t>Alice</a:t>
            </a:r>
          </a:p>
        </p:txBody>
      </p:sp>
      <p:pic>
        <p:nvPicPr>
          <p:cNvPr id="39950" name="Picture 14" descr="j01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8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991" name="Rectangle 15"/>
          <p:cNvSpPr>
            <a:spLocks noChangeArrowheads="1"/>
          </p:cNvSpPr>
          <p:nvPr/>
        </p:nvSpPr>
        <p:spPr bwMode="auto">
          <a:xfrm>
            <a:off x="228600" y="4724400"/>
            <a:ext cx="8763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{R</a:t>
            </a:r>
            <a:r>
              <a:rPr lang="en-US" altLang="en-US" sz="1600" baseline="-25000">
                <a:solidFill>
                  <a:srgbClr val="000000"/>
                </a:solidFill>
                <a:latin typeface="Verdana" charset="0"/>
              </a:rPr>
              <a:t>2</a:t>
            </a:r>
            <a:r>
              <a:rPr lang="en-US" altLang="en-US" sz="1600">
                <a:solidFill>
                  <a:srgbClr val="000000"/>
                </a:solidFill>
                <a:latin typeface="Verdana" charset="0"/>
              </a:rPr>
              <a:t>,k</a:t>
            </a:r>
            <a:r>
              <a:rPr lang="en-US" altLang="en-US" sz="1600" baseline="-25000">
                <a:solidFill>
                  <a:srgbClr val="000000"/>
                </a:solidFill>
                <a:latin typeface="Verdana" charset="0"/>
              </a:rPr>
              <a:t>1</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1</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1</a:t>
            </a:r>
          </a:p>
        </p:txBody>
      </p:sp>
      <p:sp>
        <p:nvSpPr>
          <p:cNvPr id="1662992" name="Rectangle 16"/>
          <p:cNvSpPr>
            <a:spLocks noChangeArrowheads="1"/>
          </p:cNvSpPr>
          <p:nvPr/>
        </p:nvSpPr>
        <p:spPr bwMode="auto">
          <a:xfrm>
            <a:off x="1752600" y="4572000"/>
            <a:ext cx="68580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{R</a:t>
            </a:r>
            <a:r>
              <a:rPr lang="en-US" altLang="en-US" sz="1600" baseline="-25000">
                <a:solidFill>
                  <a:srgbClr val="000000"/>
                </a:solidFill>
                <a:latin typeface="Verdana" charset="0"/>
              </a:rPr>
              <a:t>3</a:t>
            </a:r>
            <a:r>
              <a:rPr lang="en-US" altLang="en-US" sz="1600">
                <a:solidFill>
                  <a:srgbClr val="000000"/>
                </a:solidFill>
                <a:latin typeface="Verdana" charset="0"/>
              </a:rPr>
              <a:t>,k</a:t>
            </a:r>
            <a:r>
              <a:rPr lang="en-US" altLang="en-US" sz="1600" baseline="-25000">
                <a:solidFill>
                  <a:srgbClr val="000000"/>
                </a:solidFill>
                <a:latin typeface="Verdana" charset="0"/>
              </a:rPr>
              <a:t>2</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2</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2</a:t>
            </a:r>
          </a:p>
        </p:txBody>
      </p:sp>
      <p:sp>
        <p:nvSpPr>
          <p:cNvPr id="1662993" name="Rectangle 17"/>
          <p:cNvSpPr>
            <a:spLocks noChangeArrowheads="1"/>
          </p:cNvSpPr>
          <p:nvPr/>
        </p:nvSpPr>
        <p:spPr bwMode="auto">
          <a:xfrm>
            <a:off x="3276600" y="4406900"/>
            <a:ext cx="49022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{R</a:t>
            </a:r>
            <a:r>
              <a:rPr lang="en-US" altLang="en-US" sz="1600" baseline="-25000">
                <a:solidFill>
                  <a:srgbClr val="000000"/>
                </a:solidFill>
                <a:latin typeface="Verdana" charset="0"/>
              </a:rPr>
              <a:t>4</a:t>
            </a:r>
            <a:r>
              <a:rPr lang="en-US" altLang="en-US" sz="1600">
                <a:solidFill>
                  <a:srgbClr val="000000"/>
                </a:solidFill>
                <a:latin typeface="Verdana" charset="0"/>
              </a:rPr>
              <a:t>,k</a:t>
            </a:r>
            <a:r>
              <a:rPr lang="en-US" altLang="en-US" sz="1600" baseline="-25000">
                <a:solidFill>
                  <a:srgbClr val="000000"/>
                </a:solidFill>
                <a:latin typeface="Verdana" charset="0"/>
              </a:rPr>
              <a:t>3</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3</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3</a:t>
            </a:r>
          </a:p>
        </p:txBody>
      </p:sp>
      <p:sp>
        <p:nvSpPr>
          <p:cNvPr id="1662994" name="Rectangle 18"/>
          <p:cNvSpPr>
            <a:spLocks noChangeArrowheads="1"/>
          </p:cNvSpPr>
          <p:nvPr/>
        </p:nvSpPr>
        <p:spPr bwMode="auto">
          <a:xfrm>
            <a:off x="4800600" y="4267200"/>
            <a:ext cx="2971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{B,k</a:t>
            </a:r>
            <a:r>
              <a:rPr lang="en-US" altLang="en-US" sz="1600" baseline="-25000">
                <a:solidFill>
                  <a:srgbClr val="000000"/>
                </a:solidFill>
                <a:latin typeface="Verdana" charset="0"/>
              </a:rPr>
              <a:t>4</a:t>
            </a:r>
            <a:r>
              <a:rPr lang="en-US" altLang="en-US" sz="1600">
                <a:solidFill>
                  <a:srgbClr val="000000"/>
                </a:solidFill>
                <a:latin typeface="Verdana" charset="0"/>
              </a:rPr>
              <a:t>}</a:t>
            </a:r>
            <a:r>
              <a:rPr lang="en-US" altLang="en-US" sz="1600" baseline="-25000">
                <a:solidFill>
                  <a:srgbClr val="000000"/>
                </a:solidFill>
                <a:latin typeface="Verdana" charset="0"/>
              </a:rPr>
              <a:t>pk(R</a:t>
            </a:r>
            <a:r>
              <a:rPr lang="en-US" altLang="en-US" sz="1600" baseline="-36000">
                <a:solidFill>
                  <a:srgbClr val="000000"/>
                </a:solidFill>
                <a:latin typeface="Verdana" charset="0"/>
              </a:rPr>
              <a:t>4</a:t>
            </a:r>
            <a:r>
              <a:rPr lang="en-US" altLang="en-US" sz="1600" baseline="-25000">
                <a:solidFill>
                  <a:srgbClr val="000000"/>
                </a:solidFill>
                <a:latin typeface="Verdana" charset="0"/>
              </a:rPr>
              <a:t>)</a:t>
            </a:r>
            <a:r>
              <a:rPr lang="en-US" altLang="en-US" sz="1600">
                <a:solidFill>
                  <a:srgbClr val="000000"/>
                </a:solidFill>
                <a:latin typeface="Verdana" charset="0"/>
              </a:rPr>
              <a:t>,{               }</a:t>
            </a:r>
            <a:r>
              <a:rPr lang="en-US" altLang="en-US" sz="1600" baseline="-25000">
                <a:solidFill>
                  <a:srgbClr val="000000"/>
                </a:solidFill>
                <a:latin typeface="Verdana" charset="0"/>
              </a:rPr>
              <a:t>k</a:t>
            </a:r>
            <a:r>
              <a:rPr lang="en-US" altLang="en-US" sz="1600" baseline="-36000">
                <a:solidFill>
                  <a:srgbClr val="000000"/>
                </a:solidFill>
                <a:latin typeface="Verdana" charset="0"/>
              </a:rPr>
              <a:t>4</a:t>
            </a:r>
          </a:p>
        </p:txBody>
      </p:sp>
      <p:sp>
        <p:nvSpPr>
          <p:cNvPr id="39955" name="Rectangle 19"/>
          <p:cNvSpPr>
            <a:spLocks noChangeArrowheads="1"/>
          </p:cNvSpPr>
          <p:nvPr/>
        </p:nvSpPr>
        <p:spPr bwMode="auto">
          <a:xfrm>
            <a:off x="6248400" y="4114800"/>
            <a:ext cx="1066800" cy="349250"/>
          </a:xfrm>
          <a:prstGeom prst="rect">
            <a:avLst/>
          </a:prstGeom>
          <a:solidFill>
            <a:schemeClr val="accent1"/>
          </a:solidFill>
          <a:ln w="12700">
            <a:solidFill>
              <a:srgbClr val="000000"/>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latin typeface="Verdana" charset="0"/>
              </a:rPr>
              <a:t>{M}</a:t>
            </a:r>
            <a:r>
              <a:rPr lang="en-US" altLang="en-US" sz="1600" baseline="-25000">
                <a:solidFill>
                  <a:srgbClr val="000000"/>
                </a:solidFill>
                <a:latin typeface="Verdana" charset="0"/>
              </a:rPr>
              <a:t>pk(B)</a:t>
            </a:r>
            <a:endParaRPr lang="en-US" altLang="en-US" sz="1600" baseline="-25000">
              <a:solidFill>
                <a:srgbClr val="000000"/>
              </a:solidFill>
            </a:endParaRPr>
          </a:p>
        </p:txBody>
      </p:sp>
      <p:sp>
        <p:nvSpPr>
          <p:cNvPr id="39956" name="Text Box 20"/>
          <p:cNvSpPr txBox="1">
            <a:spLocks noChangeArrowheads="1"/>
          </p:cNvSpPr>
          <p:nvPr/>
        </p:nvSpPr>
        <p:spPr bwMode="auto">
          <a:xfrm>
            <a:off x="228600" y="5486400"/>
            <a:ext cx="84455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 Routing info for each link encrypted with router</a:t>
            </a:r>
            <a:r>
              <a:rPr lang="ja-JP" altLang="en-US"/>
              <a:t>’</a:t>
            </a:r>
            <a:r>
              <a:rPr lang="en-US" altLang="ja-JP"/>
              <a:t>s public key</a:t>
            </a:r>
          </a:p>
          <a:p>
            <a:pPr eaLnBrk="1" hangingPunct="1"/>
            <a:r>
              <a:rPr lang="en-US" altLang="en-US"/>
              <a:t> Each router learns only the identity of the next router</a:t>
            </a:r>
          </a:p>
        </p:txBody>
      </p:sp>
      <p:pic>
        <p:nvPicPr>
          <p:cNvPr id="1662997" name="Picture 21"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3400425"/>
            <a:ext cx="7604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2998" name="Picture 22"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19200"/>
            <a:ext cx="5603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2999" name="Picture 23"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1676400"/>
            <a:ext cx="4270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3000" name="Picture 24"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268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3001" name="Picture 25" descr="FD005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188" y="2057400"/>
            <a:ext cx="201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2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66299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6299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662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66299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6299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629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66299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66299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6630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66300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66299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63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91" grpId="0" animBg="1"/>
      <p:bldP spid="1662992" grpId="0" animBg="1"/>
      <p:bldP spid="1662993" grpId="0" animBg="1"/>
      <p:bldP spid="16629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tLang="en-US"/>
              <a:t>Tor</a:t>
            </a:r>
          </a:p>
        </p:txBody>
      </p:sp>
      <p:sp>
        <p:nvSpPr>
          <p:cNvPr id="41986" name="Rectangle 3"/>
          <p:cNvSpPr>
            <a:spLocks noGrp="1" noChangeArrowheads="1"/>
          </p:cNvSpPr>
          <p:nvPr>
            <p:ph type="body" idx="1"/>
          </p:nvPr>
        </p:nvSpPr>
        <p:spPr/>
        <p:txBody>
          <a:bodyPr/>
          <a:lstStyle/>
          <a:p>
            <a:pPr>
              <a:lnSpc>
                <a:spcPct val="80000"/>
              </a:lnSpc>
            </a:pPr>
            <a:r>
              <a:rPr lang="en-US" altLang="en-US" sz="3000"/>
              <a:t>Second-generation onion routing network</a:t>
            </a:r>
          </a:p>
          <a:p>
            <a:pPr lvl="1">
              <a:lnSpc>
                <a:spcPct val="80000"/>
              </a:lnSpc>
            </a:pPr>
            <a:r>
              <a:rPr lang="en-US" altLang="en-US" sz="2600"/>
              <a:t>http://tor.eff.org</a:t>
            </a:r>
          </a:p>
          <a:p>
            <a:pPr lvl="1">
              <a:lnSpc>
                <a:spcPct val="80000"/>
              </a:lnSpc>
            </a:pPr>
            <a:r>
              <a:rPr lang="en-US" altLang="en-US" sz="2600"/>
              <a:t>Developed by Roger Dingledine, Nick Mathewson and Paul Syverson</a:t>
            </a:r>
          </a:p>
          <a:p>
            <a:pPr lvl="1">
              <a:lnSpc>
                <a:spcPct val="80000"/>
              </a:lnSpc>
            </a:pPr>
            <a:r>
              <a:rPr lang="en-US" altLang="en-US" sz="2600"/>
              <a:t>Specifically designed for low-latency anonymous Internet communications</a:t>
            </a:r>
          </a:p>
          <a:p>
            <a:pPr>
              <a:lnSpc>
                <a:spcPct val="80000"/>
              </a:lnSpc>
            </a:pPr>
            <a:r>
              <a:rPr lang="en-US" altLang="en-US" sz="3000"/>
              <a:t>Running since October 2003</a:t>
            </a:r>
          </a:p>
          <a:p>
            <a:pPr>
              <a:lnSpc>
                <a:spcPct val="80000"/>
              </a:lnSpc>
            </a:pPr>
            <a:r>
              <a:rPr lang="en-US" altLang="en-US" sz="3000"/>
              <a:t>100s nodes on four continents, thousands of users</a:t>
            </a:r>
          </a:p>
          <a:p>
            <a:pPr>
              <a:lnSpc>
                <a:spcPct val="80000"/>
              </a:lnSpc>
            </a:pPr>
            <a:r>
              <a:rPr lang="ja-JP" altLang="en-US" sz="3000"/>
              <a:t>“</a:t>
            </a:r>
            <a:r>
              <a:rPr lang="en-US" altLang="ja-JP" sz="3000"/>
              <a:t>Easy-to-use</a:t>
            </a:r>
            <a:r>
              <a:rPr lang="ja-JP" altLang="en-US" sz="3000"/>
              <a:t>”</a:t>
            </a:r>
            <a:r>
              <a:rPr lang="en-US" altLang="ja-JP" sz="3000"/>
              <a:t> client proxy</a:t>
            </a:r>
          </a:p>
          <a:p>
            <a:pPr lvl="1">
              <a:lnSpc>
                <a:spcPct val="80000"/>
              </a:lnSpc>
            </a:pPr>
            <a:r>
              <a:rPr lang="en-US" altLang="en-US" sz="2600"/>
              <a:t>Freely available, can use it for anonymous browsing</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tLang="zh-CN"/>
              <a:t>How does Tor work?</a:t>
            </a:r>
          </a:p>
        </p:txBody>
      </p:sp>
      <p:sp>
        <p:nvSpPr>
          <p:cNvPr id="44034" name="Rectangle 3"/>
          <p:cNvSpPr>
            <a:spLocks noGrp="1" noChangeArrowheads="1"/>
          </p:cNvSpPr>
          <p:nvPr>
            <p:ph type="body" idx="1"/>
          </p:nvPr>
        </p:nvSpPr>
        <p:spPr/>
        <p:txBody>
          <a:bodyPr/>
          <a:lstStyle/>
          <a:p>
            <a:endParaRPr lang="en-US" altLang="en-US"/>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162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23</a:t>
            </a:fld>
            <a:endParaRPr lang="en-US"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ltLang="zh-CN"/>
              <a:t>How does Tor work?</a:t>
            </a:r>
          </a:p>
        </p:txBody>
      </p:sp>
      <p:sp>
        <p:nvSpPr>
          <p:cNvPr id="45058" name="Rectangle 3"/>
          <p:cNvSpPr>
            <a:spLocks noGrp="1" noChangeArrowheads="1"/>
          </p:cNvSpPr>
          <p:nvPr>
            <p:ph type="body" idx="1"/>
          </p:nvPr>
        </p:nvSpPr>
        <p:spPr/>
        <p:txBody>
          <a:bodyPr/>
          <a:lstStyle/>
          <a:p>
            <a:endParaRPr lang="en-US" altLang="en-US"/>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934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24</a:t>
            </a:fld>
            <a:endParaRPr lang="en-US"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title"/>
          </p:nvPr>
        </p:nvSpPr>
        <p:spPr/>
        <p:txBody>
          <a:bodyPr/>
          <a:lstStyle/>
          <a:p>
            <a:r>
              <a:rPr lang="en-US" altLang="en-US"/>
              <a:t>Tor Circuit Setup (1)</a:t>
            </a:r>
          </a:p>
        </p:txBody>
      </p:sp>
      <p:sp>
        <p:nvSpPr>
          <p:cNvPr id="46082" name="Rectangle 4"/>
          <p:cNvSpPr>
            <a:spLocks noGrp="1" noChangeArrowheads="1"/>
          </p:cNvSpPr>
          <p:nvPr>
            <p:ph type="body" idx="1"/>
          </p:nvPr>
        </p:nvSpPr>
        <p:spPr/>
        <p:txBody>
          <a:bodyPr/>
          <a:lstStyle/>
          <a:p>
            <a:r>
              <a:rPr lang="en-US" altLang="en-US"/>
              <a:t>Client proxy establish a symmetric session key and circuit with Onion Router #1</a:t>
            </a:r>
          </a:p>
        </p:txBody>
      </p:sp>
      <p:pic>
        <p:nvPicPr>
          <p:cNvPr id="46084" name="Picture 2" descr="tor_Page_27"/>
          <p:cNvPicPr>
            <a:picLocks noChangeAspect="1" noChangeArrowheads="1"/>
          </p:cNvPicPr>
          <p:nvPr/>
        </p:nvPicPr>
        <p:blipFill>
          <a:blip r:embed="rId3">
            <a:extLst>
              <a:ext uri="{28A0092B-C50C-407E-A947-70E740481C1C}">
                <a14:useLocalDpi xmlns:a14="http://schemas.microsoft.com/office/drawing/2010/main" val="0"/>
              </a:ext>
            </a:extLst>
          </a:blip>
          <a:srcRect l="3334" t="43340" r="25833" b="11073"/>
          <a:stretch>
            <a:fillRect/>
          </a:stretch>
        </p:blipFill>
        <p:spPr bwMode="auto">
          <a:xfrm>
            <a:off x="1066800" y="3200400"/>
            <a:ext cx="647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title"/>
          </p:nvPr>
        </p:nvSpPr>
        <p:spPr/>
        <p:txBody>
          <a:bodyPr/>
          <a:lstStyle/>
          <a:p>
            <a:r>
              <a:rPr lang="en-US" altLang="en-US"/>
              <a:t>Tor Circuit Setup (2)</a:t>
            </a:r>
          </a:p>
        </p:txBody>
      </p:sp>
      <p:sp>
        <p:nvSpPr>
          <p:cNvPr id="48130" name="Rectangle 4"/>
          <p:cNvSpPr>
            <a:spLocks noGrp="1" noChangeArrowheads="1"/>
          </p:cNvSpPr>
          <p:nvPr>
            <p:ph type="body" idx="1"/>
          </p:nvPr>
        </p:nvSpPr>
        <p:spPr>
          <a:xfrm>
            <a:off x="304800" y="1219200"/>
            <a:ext cx="8458200" cy="2209800"/>
          </a:xfrm>
        </p:spPr>
        <p:txBody>
          <a:bodyPr/>
          <a:lstStyle/>
          <a:p>
            <a:r>
              <a:rPr lang="en-US" altLang="en-US" sz="3000"/>
              <a:t>Client proxy extends the circuit by establishing a symmetric session key with Onion Router #2</a:t>
            </a:r>
          </a:p>
          <a:p>
            <a:pPr lvl="1"/>
            <a:r>
              <a:rPr lang="en-US" altLang="en-US" sz="2600"/>
              <a:t>Tunnel through Onion Router #1</a:t>
            </a:r>
          </a:p>
        </p:txBody>
      </p:sp>
      <p:pic>
        <p:nvPicPr>
          <p:cNvPr id="48132" name="Picture 2" descr="tor_Page_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999" t="45564" r="20833" b="9961"/>
          <a:stretch>
            <a:fillRect/>
          </a:stretch>
        </p:blipFill>
        <p:spPr bwMode="auto">
          <a:xfrm>
            <a:off x="1219200" y="3352800"/>
            <a:ext cx="678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title"/>
          </p:nvPr>
        </p:nvSpPr>
        <p:spPr/>
        <p:txBody>
          <a:bodyPr/>
          <a:lstStyle/>
          <a:p>
            <a:r>
              <a:rPr lang="en-US" altLang="en-US"/>
              <a:t>Tor Circuit Setup (3)</a:t>
            </a:r>
          </a:p>
        </p:txBody>
      </p:sp>
      <p:sp>
        <p:nvSpPr>
          <p:cNvPr id="50178" name="Rectangle 4"/>
          <p:cNvSpPr>
            <a:spLocks noGrp="1" noChangeArrowheads="1"/>
          </p:cNvSpPr>
          <p:nvPr>
            <p:ph type="body" idx="1"/>
          </p:nvPr>
        </p:nvSpPr>
        <p:spPr/>
        <p:txBody>
          <a:bodyPr/>
          <a:lstStyle/>
          <a:p>
            <a:r>
              <a:rPr lang="en-US" altLang="en-US"/>
              <a:t>Client proxy extends the circuit by establishing a symmetric session key with Onion Router #3</a:t>
            </a:r>
          </a:p>
          <a:p>
            <a:pPr lvl="1"/>
            <a:r>
              <a:rPr lang="en-US" altLang="en-US"/>
              <a:t>Tunnel through Onion Routers #1 and #2</a:t>
            </a:r>
          </a:p>
        </p:txBody>
      </p:sp>
      <p:pic>
        <p:nvPicPr>
          <p:cNvPr id="50180" name="Picture 2" descr="tor_Page_29"/>
          <p:cNvPicPr>
            <a:picLocks noChangeAspect="1" noChangeArrowheads="1"/>
          </p:cNvPicPr>
          <p:nvPr/>
        </p:nvPicPr>
        <p:blipFill>
          <a:blip r:embed="rId3">
            <a:extLst>
              <a:ext uri="{28A0092B-C50C-407E-A947-70E740481C1C}">
                <a14:useLocalDpi xmlns:a14="http://schemas.microsoft.com/office/drawing/2010/main" val="0"/>
              </a:ext>
            </a:extLst>
          </a:blip>
          <a:srcRect l="4445" t="44452" r="23334" b="9961"/>
          <a:stretch>
            <a:fillRect/>
          </a:stretch>
        </p:blipFill>
        <p:spPr bwMode="auto">
          <a:xfrm>
            <a:off x="1168400" y="3276600"/>
            <a:ext cx="660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title"/>
          </p:nvPr>
        </p:nvSpPr>
        <p:spPr/>
        <p:txBody>
          <a:bodyPr/>
          <a:lstStyle/>
          <a:p>
            <a:r>
              <a:rPr lang="en-US" altLang="en-US"/>
              <a:t>Using a Tor Circuit</a:t>
            </a:r>
          </a:p>
        </p:txBody>
      </p:sp>
      <p:sp>
        <p:nvSpPr>
          <p:cNvPr id="52226" name="Rectangle 4"/>
          <p:cNvSpPr>
            <a:spLocks noGrp="1" noChangeArrowheads="1"/>
          </p:cNvSpPr>
          <p:nvPr>
            <p:ph type="body" idx="1"/>
          </p:nvPr>
        </p:nvSpPr>
        <p:spPr>
          <a:xfrm>
            <a:off x="304800" y="1219200"/>
            <a:ext cx="8458200" cy="2209800"/>
          </a:xfrm>
        </p:spPr>
        <p:txBody>
          <a:bodyPr/>
          <a:lstStyle/>
          <a:p>
            <a:r>
              <a:rPr lang="en-US" altLang="en-US" sz="3000"/>
              <a:t>Client applications connect and communicate over the established Tor circuit</a:t>
            </a:r>
          </a:p>
        </p:txBody>
      </p:sp>
      <p:pic>
        <p:nvPicPr>
          <p:cNvPr id="52228" name="Picture 2" descr="tor_Page_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45" t="45564" r="9999" b="6625"/>
          <a:stretch>
            <a:fillRect/>
          </a:stretch>
        </p:blipFill>
        <p:spPr bwMode="auto">
          <a:xfrm>
            <a:off x="990600" y="2057400"/>
            <a:ext cx="67056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5800"/>
            <a:ext cx="7696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3A1372-D0BF-3B45-A603-8F136B8AD2A9}"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en-US"/>
              <a:t>Location Hidden Servers</a:t>
            </a:r>
          </a:p>
        </p:txBody>
      </p:sp>
      <p:sp>
        <p:nvSpPr>
          <p:cNvPr id="54274" name="Rectangle 3"/>
          <p:cNvSpPr>
            <a:spLocks noGrp="1" noChangeArrowheads="1"/>
          </p:cNvSpPr>
          <p:nvPr>
            <p:ph type="body" idx="1"/>
          </p:nvPr>
        </p:nvSpPr>
        <p:spPr/>
        <p:txBody>
          <a:bodyPr/>
          <a:lstStyle/>
          <a:p>
            <a:r>
              <a:rPr lang="en-US" altLang="en-US"/>
              <a:t>Goal: deploy a server on the Internet that anyone can connect to without knowing where it is or who runs it</a:t>
            </a:r>
          </a:p>
          <a:p>
            <a:r>
              <a:rPr lang="en-US" altLang="en-US"/>
              <a:t>Accessible from anywhere</a:t>
            </a:r>
          </a:p>
          <a:p>
            <a:r>
              <a:rPr lang="en-US" altLang="en-US"/>
              <a:t>Resistant to censorship</a:t>
            </a:r>
          </a:p>
          <a:p>
            <a:r>
              <a:rPr lang="en-US" altLang="en-US"/>
              <a:t>Can survive full-blown DoS attack</a:t>
            </a:r>
          </a:p>
          <a:p>
            <a:r>
              <a:rPr lang="en-US" altLang="en-US"/>
              <a:t>Resistant to physical attack</a:t>
            </a:r>
          </a:p>
          <a:p>
            <a:pPr lvl="1"/>
            <a:r>
              <a:rPr lang="en-US" altLang="en-US"/>
              <a:t>Can</a:t>
            </a:r>
            <a:r>
              <a:rPr lang="ja-JP" altLang="en-US"/>
              <a:t>’</a:t>
            </a:r>
            <a:r>
              <a:rPr lang="en-US" altLang="ja-JP"/>
              <a:t>t find the physical server!</a:t>
            </a:r>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1"/>
          <p:cNvSpPr>
            <a:spLocks/>
          </p:cNvSpPr>
          <p:nvPr/>
        </p:nvSpPr>
        <p:spPr bwMode="auto">
          <a:xfrm>
            <a:off x="196850" y="1754188"/>
            <a:ext cx="3579813" cy="2143125"/>
          </a:xfrm>
          <a:prstGeom prst="roundRect">
            <a:avLst>
              <a:gd name="adj" fmla="val 6250"/>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592263"/>
            <a:ext cx="364648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3" name="Rectangle 3"/>
          <p:cNvSpPr>
            <a:spLocks/>
          </p:cNvSpPr>
          <p:nvPr/>
        </p:nvSpPr>
        <p:spPr bwMode="auto">
          <a:xfrm>
            <a:off x="3998913" y="2008188"/>
            <a:ext cx="45799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000000"/>
                </a:solidFill>
              </a:rPr>
              <a:t>Biggest content source</a:t>
            </a:r>
          </a:p>
        </p:txBody>
      </p:sp>
      <p:sp>
        <p:nvSpPr>
          <p:cNvPr id="56324" name="Rectangle 4"/>
          <p:cNvSpPr>
            <a:spLocks/>
          </p:cNvSpPr>
          <p:nvPr/>
        </p:nvSpPr>
        <p:spPr bwMode="auto">
          <a:xfrm>
            <a:off x="2203450" y="4643438"/>
            <a:ext cx="28305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000000"/>
                </a:solidFill>
              </a:rPr>
              <a:t>Third largest ISP</a:t>
            </a:r>
          </a:p>
        </p:txBody>
      </p:sp>
      <p:graphicFrame>
        <p:nvGraphicFramePr>
          <p:cNvPr id="56325" name="Object 2"/>
          <p:cNvGraphicFramePr>
            <a:graphicFrameLocks/>
          </p:cNvGraphicFramePr>
          <p:nvPr/>
        </p:nvGraphicFramePr>
        <p:xfrm>
          <a:off x="4976813" y="2936875"/>
          <a:ext cx="3884612" cy="3159125"/>
        </p:xfrm>
        <a:graphic>
          <a:graphicData uri="http://schemas.openxmlformats.org/presentationml/2006/ole">
            <mc:AlternateContent xmlns:mc="http://schemas.openxmlformats.org/markup-compatibility/2006">
              <mc:Choice xmlns:v="urn:schemas-microsoft-com:vml" Requires="v">
                <p:oleObj spid="_x0000_s243717" name="Chart" r:id="rId4" imgW="7763214" imgH="6312676" progId="MSGraph.Chart.8">
                  <p:embed/>
                </p:oleObj>
              </mc:Choice>
              <mc:Fallback>
                <p:oleObj name="Chart" r:id="rId4" imgW="7763214" imgH="6312676"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813" y="2936875"/>
                        <a:ext cx="3884612" cy="315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6326" name="Rectangle 6"/>
          <p:cNvSpPr>
            <a:spLocks/>
          </p:cNvSpPr>
          <p:nvPr/>
        </p:nvSpPr>
        <p:spPr bwMode="auto">
          <a:xfrm>
            <a:off x="1677988" y="6429375"/>
            <a:ext cx="5778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t>source:  ‘ATLAS’ Internet Observatory 2009 Annual Report’, C. Labovitz et.al.</a:t>
            </a:r>
          </a:p>
        </p:txBody>
      </p:sp>
      <p:sp>
        <p:nvSpPr>
          <p:cNvPr id="56327" name="Rectangle 7"/>
          <p:cNvSpPr>
            <a:spLocks/>
          </p:cNvSpPr>
          <p:nvPr/>
        </p:nvSpPr>
        <p:spPr bwMode="auto">
          <a:xfrm>
            <a:off x="5354638" y="4984750"/>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Level(3)</a:t>
            </a:r>
          </a:p>
        </p:txBody>
      </p:sp>
      <p:sp>
        <p:nvSpPr>
          <p:cNvPr id="56328" name="Rectangle 8"/>
          <p:cNvSpPr>
            <a:spLocks/>
          </p:cNvSpPr>
          <p:nvPr/>
        </p:nvSpPr>
        <p:spPr bwMode="auto">
          <a:xfrm>
            <a:off x="7816850" y="4984750"/>
            <a:ext cx="7032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Google</a:t>
            </a:r>
          </a:p>
        </p:txBody>
      </p:sp>
      <p:sp>
        <p:nvSpPr>
          <p:cNvPr id="56329" name="Rectangle 9"/>
          <p:cNvSpPr>
            <a:spLocks/>
          </p:cNvSpPr>
          <p:nvPr/>
        </p:nvSpPr>
        <p:spPr bwMode="auto">
          <a:xfrm>
            <a:off x="6524625" y="4854575"/>
            <a:ext cx="860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Global</a:t>
            </a:r>
          </a:p>
          <a:p>
            <a:pPr eaLnBrk="1" hangingPunct="1"/>
            <a:r>
              <a:rPr lang="en-US" altLang="en-US" sz="1700">
                <a:latin typeface="Arial" charset="0"/>
                <a:sym typeface="Arial" charset="0"/>
              </a:rPr>
              <a:t>Crossing</a:t>
            </a:r>
          </a:p>
        </p:txBody>
      </p:sp>
      <p:sp>
        <p:nvSpPr>
          <p:cNvPr id="56330" name="Rectangle 10"/>
          <p:cNvSpPr>
            <a:spLocks/>
          </p:cNvSpPr>
          <p:nvPr/>
        </p:nvSpPr>
        <p:spPr bwMode="auto">
          <a:xfrm>
            <a:off x="7786688" y="4503738"/>
            <a:ext cx="830262" cy="1125537"/>
          </a:xfrm>
          <a:prstGeom prst="rect">
            <a:avLst/>
          </a:prstGeom>
          <a:noFill/>
          <a:ln w="508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31" name="Title 11"/>
          <p:cNvSpPr>
            <a:spLocks noGrp="1"/>
          </p:cNvSpPr>
          <p:nvPr>
            <p:ph type="title"/>
          </p:nvPr>
        </p:nvSpPr>
        <p:spPr/>
        <p:txBody>
          <a:bodyPr/>
          <a:lstStyle/>
          <a:p>
            <a:r>
              <a:rPr lang="en-US" altLang="en-US">
                <a:ea typeface="ＭＳ Ｐゴシック" charset="-128"/>
              </a:rPr>
              <a:t>Google…</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3</a:t>
            </a:fld>
            <a:endParaRPr lang="en-US" altLang="en-US"/>
          </a:p>
        </p:txBody>
      </p:sp>
    </p:spTree>
    <p:extLst>
      <p:ext uri="{BB962C8B-B14F-4D97-AF65-F5344CB8AC3E}">
        <p14:creationId xmlns:p14="http://schemas.microsoft.com/office/powerpoint/2010/main" val="2646161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title"/>
          </p:nvPr>
        </p:nvSpPr>
        <p:spPr/>
        <p:txBody>
          <a:bodyPr/>
          <a:lstStyle/>
          <a:p>
            <a:r>
              <a:rPr lang="en-US" altLang="en-US"/>
              <a:t>Creating a Location Hidden Server</a:t>
            </a:r>
          </a:p>
        </p:txBody>
      </p:sp>
      <p:pic>
        <p:nvPicPr>
          <p:cNvPr id="56323" name="Picture 2" descr="tor_Page_41"/>
          <p:cNvPicPr>
            <a:picLocks noChangeAspect="1" noChangeArrowheads="1"/>
          </p:cNvPicPr>
          <p:nvPr/>
        </p:nvPicPr>
        <p:blipFill>
          <a:blip r:embed="rId3">
            <a:extLst>
              <a:ext uri="{28A0092B-C50C-407E-A947-70E740481C1C}">
                <a14:useLocalDpi xmlns:a14="http://schemas.microsoft.com/office/drawing/2010/main" val="0"/>
              </a:ext>
            </a:extLst>
          </a:blip>
          <a:srcRect l="55002" t="34430" b="12187"/>
          <a:stretch>
            <a:fillRect/>
          </a:stretch>
        </p:blipFill>
        <p:spPr bwMode="auto">
          <a:xfrm>
            <a:off x="3887788" y="1905000"/>
            <a:ext cx="41132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172" name="AutoShape 4"/>
          <p:cNvSpPr>
            <a:spLocks noChangeArrowheads="1"/>
          </p:cNvSpPr>
          <p:nvPr/>
        </p:nvSpPr>
        <p:spPr bwMode="auto">
          <a:xfrm>
            <a:off x="6019800" y="1752600"/>
            <a:ext cx="2743200" cy="685800"/>
          </a:xfrm>
          <a:prstGeom prst="wedgeRectCallout">
            <a:avLst>
              <a:gd name="adj1" fmla="val -53301"/>
              <a:gd name="adj2" fmla="val 68056"/>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Server creates onion routes</a:t>
            </a:r>
          </a:p>
          <a:p>
            <a:pPr eaLnBrk="1" hangingPunct="1">
              <a:lnSpc>
                <a:spcPct val="90000"/>
              </a:lnSpc>
            </a:pPr>
            <a:r>
              <a:rPr lang="en-US" altLang="en-US" sz="1600"/>
              <a:t>to </a:t>
            </a:r>
            <a:r>
              <a:rPr lang="ja-JP" altLang="en-US" sz="1600"/>
              <a:t>“</a:t>
            </a:r>
            <a:r>
              <a:rPr lang="en-US" altLang="ja-JP" sz="1600"/>
              <a:t>introduction points</a:t>
            </a:r>
            <a:r>
              <a:rPr lang="ja-JP" altLang="en-US" sz="1600"/>
              <a:t>”</a:t>
            </a:r>
            <a:endParaRPr lang="en-US" altLang="en-US" sz="1600"/>
          </a:p>
        </p:txBody>
      </p:sp>
      <p:grpSp>
        <p:nvGrpSpPr>
          <p:cNvPr id="2" name="Group 5"/>
          <p:cNvGrpSpPr>
            <a:grpSpLocks/>
          </p:cNvGrpSpPr>
          <p:nvPr/>
        </p:nvGrpSpPr>
        <p:grpSpPr bwMode="auto">
          <a:xfrm>
            <a:off x="1066800" y="4191000"/>
            <a:ext cx="7696200" cy="2235200"/>
            <a:chOff x="672" y="2640"/>
            <a:chExt cx="4848" cy="1408"/>
          </a:xfrm>
        </p:grpSpPr>
        <p:sp>
          <p:nvSpPr>
            <p:cNvPr id="56330" name="Freeform 6"/>
            <p:cNvSpPr>
              <a:spLocks/>
            </p:cNvSpPr>
            <p:nvPr/>
          </p:nvSpPr>
          <p:spPr bwMode="auto">
            <a:xfrm>
              <a:off x="1440" y="2640"/>
              <a:ext cx="3168" cy="1408"/>
            </a:xfrm>
            <a:custGeom>
              <a:avLst/>
              <a:gdLst>
                <a:gd name="T0" fmla="*/ 0 w 3168"/>
                <a:gd name="T1" fmla="*/ 1248 h 1408"/>
                <a:gd name="T2" fmla="*/ 1392 w 3168"/>
                <a:gd name="T3" fmla="*/ 1344 h 1408"/>
                <a:gd name="T4" fmla="*/ 2640 w 3168"/>
                <a:gd name="T5" fmla="*/ 864 h 1408"/>
                <a:gd name="T6" fmla="*/ 3168 w 3168"/>
                <a:gd name="T7" fmla="*/ 0 h 1408"/>
                <a:gd name="T8" fmla="*/ 0 60000 65536"/>
                <a:gd name="T9" fmla="*/ 0 60000 65536"/>
                <a:gd name="T10" fmla="*/ 0 60000 65536"/>
                <a:gd name="T11" fmla="*/ 0 60000 65536"/>
                <a:gd name="T12" fmla="*/ 0 w 3168"/>
                <a:gd name="T13" fmla="*/ 0 h 1408"/>
                <a:gd name="T14" fmla="*/ 3168 w 3168"/>
                <a:gd name="T15" fmla="*/ 1408 h 1408"/>
              </a:gdLst>
              <a:ahLst/>
              <a:cxnLst>
                <a:cxn ang="T8">
                  <a:pos x="T0" y="T1"/>
                </a:cxn>
                <a:cxn ang="T9">
                  <a:pos x="T2" y="T3"/>
                </a:cxn>
                <a:cxn ang="T10">
                  <a:pos x="T4" y="T5"/>
                </a:cxn>
                <a:cxn ang="T11">
                  <a:pos x="T6" y="T7"/>
                </a:cxn>
              </a:cxnLst>
              <a:rect l="T12" t="T13" r="T14" b="T15"/>
              <a:pathLst>
                <a:path w="3168" h="1408">
                  <a:moveTo>
                    <a:pt x="0" y="1248"/>
                  </a:moveTo>
                  <a:cubicBezTo>
                    <a:pt x="476" y="1328"/>
                    <a:pt x="952" y="1408"/>
                    <a:pt x="1392" y="1344"/>
                  </a:cubicBezTo>
                  <a:cubicBezTo>
                    <a:pt x="1832" y="1280"/>
                    <a:pt x="2344" y="1088"/>
                    <a:pt x="2640" y="864"/>
                  </a:cubicBezTo>
                  <a:cubicBezTo>
                    <a:pt x="2936" y="640"/>
                    <a:pt x="3080" y="144"/>
                    <a:pt x="3168" y="0"/>
                  </a:cubicBezTo>
                </a:path>
              </a:pathLst>
            </a:custGeom>
            <a:noFill/>
            <a:ln w="28575">
              <a:solidFill>
                <a:srgbClr val="FF0000"/>
              </a:solidFill>
              <a:prstDash val="lgDash"/>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6331" name="Picture 7" descr="tor_Page_42"/>
            <p:cNvPicPr>
              <a:picLocks noChangeAspect="1" noChangeArrowheads="1"/>
            </p:cNvPicPr>
            <p:nvPr/>
          </p:nvPicPr>
          <p:blipFill>
            <a:blip r:embed="rId4">
              <a:extLst>
                <a:ext uri="{28A0092B-C50C-407E-A947-70E740481C1C}">
                  <a14:useLocalDpi xmlns:a14="http://schemas.microsoft.com/office/drawing/2010/main" val="0"/>
                </a:ext>
              </a:extLst>
            </a:blip>
            <a:srcRect l="19173" t="67795" r="50000" b="6627"/>
            <a:stretch>
              <a:fillRect/>
            </a:stretch>
          </p:blipFill>
          <p:spPr bwMode="auto">
            <a:xfrm>
              <a:off x="672" y="2736"/>
              <a:ext cx="1775"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AutoShape 8"/>
            <p:cNvSpPr>
              <a:spLocks noChangeArrowheads="1"/>
            </p:cNvSpPr>
            <p:nvPr/>
          </p:nvSpPr>
          <p:spPr bwMode="auto">
            <a:xfrm>
              <a:off x="3792" y="2976"/>
              <a:ext cx="1728" cy="576"/>
            </a:xfrm>
            <a:prstGeom prst="wedgeRectCallout">
              <a:avLst>
                <a:gd name="adj1" fmla="val -49130"/>
                <a:gd name="adj2" fmla="val 70833"/>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Server gives intro points</a:t>
              </a:r>
              <a:r>
                <a:rPr lang="ja-JP" altLang="en-US" sz="1600"/>
                <a:t>’</a:t>
              </a:r>
              <a:endParaRPr lang="en-US" altLang="ja-JP" sz="1600"/>
            </a:p>
            <a:p>
              <a:pPr eaLnBrk="1" hangingPunct="1">
                <a:lnSpc>
                  <a:spcPct val="90000"/>
                </a:lnSpc>
              </a:pPr>
              <a:r>
                <a:rPr lang="en-US" altLang="en-US" sz="1600"/>
                <a:t>descriptors and addresses </a:t>
              </a:r>
            </a:p>
            <a:p>
              <a:pPr eaLnBrk="1" hangingPunct="1">
                <a:lnSpc>
                  <a:spcPct val="90000"/>
                </a:lnSpc>
              </a:pPr>
              <a:r>
                <a:rPr lang="en-US" altLang="en-US" sz="1600"/>
                <a:t>to service lookup directory</a:t>
              </a:r>
            </a:p>
          </p:txBody>
        </p:sp>
      </p:grpSp>
      <p:grpSp>
        <p:nvGrpSpPr>
          <p:cNvPr id="3" name="Group 9"/>
          <p:cNvGrpSpPr>
            <a:grpSpLocks/>
          </p:cNvGrpSpPr>
          <p:nvPr/>
        </p:nvGrpSpPr>
        <p:grpSpPr bwMode="auto">
          <a:xfrm>
            <a:off x="381000" y="2362200"/>
            <a:ext cx="3810000" cy="1981200"/>
            <a:chOff x="240" y="1488"/>
            <a:chExt cx="2400" cy="1248"/>
          </a:xfrm>
        </p:grpSpPr>
        <p:pic>
          <p:nvPicPr>
            <p:cNvPr id="56327" name="Picture 10" descr="tor_Page_42"/>
            <p:cNvPicPr>
              <a:picLocks noChangeAspect="1" noChangeArrowheads="1"/>
            </p:cNvPicPr>
            <p:nvPr/>
          </p:nvPicPr>
          <p:blipFill>
            <a:blip r:embed="rId4">
              <a:extLst>
                <a:ext uri="{28A0092B-C50C-407E-A947-70E740481C1C}">
                  <a14:useLocalDpi xmlns:a14="http://schemas.microsoft.com/office/drawing/2010/main" val="0"/>
                </a:ext>
              </a:extLst>
            </a:blip>
            <a:srcRect l="5835" t="50000" r="80827" b="25533"/>
            <a:stretch>
              <a:fillRect/>
            </a:stretch>
          </p:blipFill>
          <p:spPr bwMode="auto">
            <a:xfrm>
              <a:off x="240" y="1488"/>
              <a:ext cx="76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Line 11"/>
            <p:cNvSpPr>
              <a:spLocks noChangeShapeType="1"/>
            </p:cNvSpPr>
            <p:nvPr/>
          </p:nvSpPr>
          <p:spPr bwMode="auto">
            <a:xfrm>
              <a:off x="864" y="1968"/>
              <a:ext cx="576" cy="768"/>
            </a:xfrm>
            <a:prstGeom prst="line">
              <a:avLst/>
            </a:prstGeom>
            <a:noFill/>
            <a:ln w="28575">
              <a:solidFill>
                <a:schemeClr val="tx1"/>
              </a:solidFill>
              <a:prstDash val="dash"/>
              <a:round/>
              <a:headEnd type="stealth"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56329" name="AutoShape 12"/>
            <p:cNvSpPr>
              <a:spLocks noChangeArrowheads="1"/>
            </p:cNvSpPr>
            <p:nvPr/>
          </p:nvSpPr>
          <p:spPr bwMode="auto">
            <a:xfrm>
              <a:off x="1056" y="1488"/>
              <a:ext cx="1584" cy="576"/>
            </a:xfrm>
            <a:prstGeom prst="wedgeRectCallout">
              <a:avLst>
                <a:gd name="adj1" fmla="val -46782"/>
                <a:gd name="adj2" fmla="val 90625"/>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Client obtains service</a:t>
              </a:r>
            </a:p>
            <a:p>
              <a:pPr eaLnBrk="1" hangingPunct="1">
                <a:lnSpc>
                  <a:spcPct val="90000"/>
                </a:lnSpc>
              </a:pPr>
              <a:r>
                <a:rPr lang="en-US" altLang="en-US" sz="1600"/>
                <a:t>descriptor and intro point</a:t>
              </a:r>
            </a:p>
            <a:p>
              <a:pPr eaLnBrk="1" hangingPunct="1">
                <a:lnSpc>
                  <a:spcPct val="90000"/>
                </a:lnSpc>
              </a:pPr>
              <a:r>
                <a:rPr lang="en-US" altLang="en-US" sz="1600"/>
                <a:t>address from directory</a:t>
              </a:r>
            </a:p>
          </p:txBody>
        </p:sp>
      </p:grpSp>
      <p:sp>
        <p:nvSpPr>
          <p:cNvPr id="4" name="Slide Number Placeholder 3"/>
          <p:cNvSpPr>
            <a:spLocks noGrp="1"/>
          </p:cNvSpPr>
          <p:nvPr>
            <p:ph type="sldNum" sz="quarter" idx="12"/>
          </p:nvPr>
        </p:nvSpPr>
        <p:spPr/>
        <p:txBody>
          <a:bodyPr/>
          <a:lstStyle/>
          <a:p>
            <a:fld id="{3B2B3BD8-89B0-D245-9504-7E184DF61EB3}" type="slidenum">
              <a:rPr lang="en-US" altLang="en-US" smtClean="0"/>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1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1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title"/>
          </p:nvPr>
        </p:nvSpPr>
        <p:spPr/>
        <p:txBody>
          <a:bodyPr/>
          <a:lstStyle/>
          <a:p>
            <a:r>
              <a:rPr lang="en-US" altLang="en-US"/>
              <a:t>Using a Location Hidden Server</a:t>
            </a:r>
          </a:p>
        </p:txBody>
      </p:sp>
      <p:pic>
        <p:nvPicPr>
          <p:cNvPr id="58371" name="Picture 2" descr="tor_Page_44"/>
          <p:cNvPicPr>
            <a:picLocks noChangeAspect="1" noChangeArrowheads="1"/>
          </p:cNvPicPr>
          <p:nvPr/>
        </p:nvPicPr>
        <p:blipFill>
          <a:blip r:embed="rId3">
            <a:extLst>
              <a:ext uri="{28A0092B-C50C-407E-A947-70E740481C1C}">
                <a14:useLocalDpi xmlns:a14="http://schemas.microsoft.com/office/drawing/2010/main" val="0"/>
              </a:ext>
            </a:extLst>
          </a:blip>
          <a:srcRect t="34430" b="13300"/>
          <a:stretch>
            <a:fillRect/>
          </a:stretch>
        </p:blipFill>
        <p:spPr bwMode="auto">
          <a:xfrm>
            <a:off x="1588" y="2590800"/>
            <a:ext cx="91408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2196" name="AutoShape 4"/>
          <p:cNvSpPr>
            <a:spLocks noChangeArrowheads="1"/>
          </p:cNvSpPr>
          <p:nvPr/>
        </p:nvSpPr>
        <p:spPr bwMode="auto">
          <a:xfrm>
            <a:off x="152400" y="1676400"/>
            <a:ext cx="2590800" cy="685800"/>
          </a:xfrm>
          <a:prstGeom prst="wedgeRectCallout">
            <a:avLst>
              <a:gd name="adj1" fmla="val 26042"/>
              <a:gd name="adj2" fmla="val 81944"/>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Client creates onion route</a:t>
            </a:r>
          </a:p>
          <a:p>
            <a:pPr eaLnBrk="1" hangingPunct="1">
              <a:lnSpc>
                <a:spcPct val="90000"/>
              </a:lnSpc>
            </a:pPr>
            <a:r>
              <a:rPr lang="en-US" altLang="en-US" sz="1600"/>
              <a:t>to a </a:t>
            </a:r>
            <a:r>
              <a:rPr lang="ja-JP" altLang="en-US" sz="1600"/>
              <a:t>“</a:t>
            </a:r>
            <a:r>
              <a:rPr lang="en-US" altLang="ja-JP" sz="1600"/>
              <a:t>rendezvous point</a:t>
            </a:r>
            <a:r>
              <a:rPr lang="ja-JP" altLang="en-US" sz="1600"/>
              <a:t>”</a:t>
            </a:r>
            <a:endParaRPr lang="en-US" altLang="en-US" sz="1600"/>
          </a:p>
        </p:txBody>
      </p:sp>
      <p:grpSp>
        <p:nvGrpSpPr>
          <p:cNvPr id="2" name="Group 5"/>
          <p:cNvGrpSpPr>
            <a:grpSpLocks/>
          </p:cNvGrpSpPr>
          <p:nvPr/>
        </p:nvGrpSpPr>
        <p:grpSpPr bwMode="auto">
          <a:xfrm>
            <a:off x="1752600" y="4191000"/>
            <a:ext cx="3810000" cy="1447800"/>
            <a:chOff x="1104" y="2640"/>
            <a:chExt cx="2400" cy="912"/>
          </a:xfrm>
        </p:grpSpPr>
        <p:sp>
          <p:nvSpPr>
            <p:cNvPr id="58378" name="Line 6"/>
            <p:cNvSpPr>
              <a:spLocks noChangeShapeType="1"/>
            </p:cNvSpPr>
            <p:nvPr/>
          </p:nvSpPr>
          <p:spPr bwMode="auto">
            <a:xfrm>
              <a:off x="1104" y="2640"/>
              <a:ext cx="2400" cy="0"/>
            </a:xfrm>
            <a:prstGeom prst="line">
              <a:avLst/>
            </a:prstGeom>
            <a:noFill/>
            <a:ln w="28575">
              <a:solidFill>
                <a:srgbClr val="FF0000"/>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79" name="AutoShape 7"/>
            <p:cNvSpPr>
              <a:spLocks noChangeArrowheads="1"/>
            </p:cNvSpPr>
            <p:nvPr/>
          </p:nvSpPr>
          <p:spPr bwMode="auto">
            <a:xfrm>
              <a:off x="1632" y="2832"/>
              <a:ext cx="1680" cy="720"/>
            </a:xfrm>
            <a:prstGeom prst="wedgeRectCallout">
              <a:avLst>
                <a:gd name="adj1" fmla="val 21014"/>
                <a:gd name="adj2" fmla="val -72500"/>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Client sends address of the</a:t>
              </a:r>
            </a:p>
            <a:p>
              <a:pPr eaLnBrk="1" hangingPunct="1">
                <a:lnSpc>
                  <a:spcPct val="90000"/>
                </a:lnSpc>
              </a:pPr>
              <a:r>
                <a:rPr lang="en-US" altLang="en-US" sz="1600"/>
                <a:t>rendezvous point and any</a:t>
              </a:r>
            </a:p>
            <a:p>
              <a:pPr eaLnBrk="1" hangingPunct="1">
                <a:lnSpc>
                  <a:spcPct val="90000"/>
                </a:lnSpc>
              </a:pPr>
              <a:r>
                <a:rPr lang="en-US" altLang="en-US" sz="1600"/>
                <a:t>authorization, if needed, to</a:t>
              </a:r>
            </a:p>
            <a:p>
              <a:pPr eaLnBrk="1" hangingPunct="1">
                <a:lnSpc>
                  <a:spcPct val="90000"/>
                </a:lnSpc>
              </a:pPr>
              <a:r>
                <a:rPr lang="en-US" altLang="en-US" sz="1600"/>
                <a:t>server through intro point</a:t>
              </a:r>
            </a:p>
          </p:txBody>
        </p:sp>
      </p:grpSp>
      <p:grpSp>
        <p:nvGrpSpPr>
          <p:cNvPr id="3" name="Group 8"/>
          <p:cNvGrpSpPr>
            <a:grpSpLocks/>
          </p:cNvGrpSpPr>
          <p:nvPr/>
        </p:nvGrpSpPr>
        <p:grpSpPr bwMode="auto">
          <a:xfrm>
            <a:off x="3505200" y="1828800"/>
            <a:ext cx="5257800" cy="1828800"/>
            <a:chOff x="2208" y="1152"/>
            <a:chExt cx="3312" cy="1152"/>
          </a:xfrm>
        </p:grpSpPr>
        <p:sp>
          <p:nvSpPr>
            <p:cNvPr id="58376" name="Line 9"/>
            <p:cNvSpPr>
              <a:spLocks noChangeShapeType="1"/>
            </p:cNvSpPr>
            <p:nvPr/>
          </p:nvSpPr>
          <p:spPr bwMode="auto">
            <a:xfrm flipH="1" flipV="1">
              <a:off x="2208" y="2064"/>
              <a:ext cx="3024" cy="240"/>
            </a:xfrm>
            <a:prstGeom prst="line">
              <a:avLst/>
            </a:prstGeom>
            <a:noFill/>
            <a:ln w="28575">
              <a:solidFill>
                <a:schemeClr val="bg2"/>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77" name="AutoShape 10"/>
            <p:cNvSpPr>
              <a:spLocks noChangeArrowheads="1"/>
            </p:cNvSpPr>
            <p:nvPr/>
          </p:nvSpPr>
          <p:spPr bwMode="auto">
            <a:xfrm>
              <a:off x="3456" y="1152"/>
              <a:ext cx="2064" cy="432"/>
            </a:xfrm>
            <a:prstGeom prst="wedgeRectCallout">
              <a:avLst>
                <a:gd name="adj1" fmla="val 1694"/>
                <a:gd name="adj2" fmla="val 188889"/>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If server chooses to talk to client,</a:t>
              </a:r>
            </a:p>
            <a:p>
              <a:pPr eaLnBrk="1" hangingPunct="1">
                <a:lnSpc>
                  <a:spcPct val="90000"/>
                </a:lnSpc>
              </a:pPr>
              <a:r>
                <a:rPr lang="en-US" altLang="en-US" sz="1600"/>
                <a:t>connect to rendezvous point</a:t>
              </a:r>
            </a:p>
          </p:txBody>
        </p:sp>
      </p:grpSp>
      <p:sp>
        <p:nvSpPr>
          <p:cNvPr id="1672203" name="AutoShape 11"/>
          <p:cNvSpPr>
            <a:spLocks noChangeArrowheads="1"/>
          </p:cNvSpPr>
          <p:nvPr/>
        </p:nvSpPr>
        <p:spPr bwMode="auto">
          <a:xfrm>
            <a:off x="3200400" y="1676400"/>
            <a:ext cx="2057400" cy="914400"/>
          </a:xfrm>
          <a:prstGeom prst="wedgeRectCallout">
            <a:avLst>
              <a:gd name="adj1" fmla="val -36190"/>
              <a:gd name="adj2" fmla="val 111458"/>
            </a:avLst>
          </a:prstGeom>
          <a:solidFill>
            <a:srgbClr val="FFCCCC"/>
          </a:solidFill>
          <a:ln w="12700">
            <a:solidFill>
              <a:schemeClr val="tx1"/>
            </a:solidFill>
            <a:miter lim="800000"/>
            <a:headEnd/>
            <a:tailEnd/>
          </a:ln>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pPr>
            <a:r>
              <a:rPr lang="en-US" altLang="en-US" sz="1600"/>
              <a:t>Rendezvous point</a:t>
            </a:r>
          </a:p>
          <a:p>
            <a:pPr eaLnBrk="1" hangingPunct="1">
              <a:lnSpc>
                <a:spcPct val="90000"/>
              </a:lnSpc>
            </a:pPr>
            <a:r>
              <a:rPr lang="en-US" altLang="en-US" sz="1600"/>
              <a:t>mates the circuits</a:t>
            </a:r>
          </a:p>
          <a:p>
            <a:pPr eaLnBrk="1" hangingPunct="1">
              <a:lnSpc>
                <a:spcPct val="90000"/>
              </a:lnSpc>
            </a:pPr>
            <a:r>
              <a:rPr lang="en-US" altLang="en-US" sz="1600"/>
              <a:t>from client &amp; server</a:t>
            </a:r>
          </a:p>
        </p:txBody>
      </p:sp>
      <p:sp>
        <p:nvSpPr>
          <p:cNvPr id="4" name="Slide Number Placeholder 3"/>
          <p:cNvSpPr>
            <a:spLocks noGrp="1"/>
          </p:cNvSpPr>
          <p:nvPr>
            <p:ph type="sldNum" sz="quarter" idx="12"/>
          </p:nvPr>
        </p:nvSpPr>
        <p:spPr/>
        <p:txBody>
          <a:bodyPr/>
          <a:lstStyle/>
          <a:p>
            <a:fld id="{3B2B3BD8-89B0-D245-9504-7E184DF61EB3}" type="slidenum">
              <a:rPr lang="en-US" altLang="en-US" smtClean="0"/>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2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72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2196" grpId="0" animBg="1"/>
      <p:bldP spid="16722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t>Overview</a:t>
            </a:r>
          </a:p>
        </p:txBody>
      </p:sp>
      <p:sp>
        <p:nvSpPr>
          <p:cNvPr id="60419" name="Rectangle 3"/>
          <p:cNvSpPr>
            <a:spLocks noGrp="1" noChangeArrowheads="1"/>
          </p:cNvSpPr>
          <p:nvPr>
            <p:ph type="body" idx="1"/>
          </p:nvPr>
        </p:nvSpPr>
        <p:spPr/>
        <p:txBody>
          <a:bodyPr/>
          <a:lstStyle/>
          <a:p>
            <a:pPr eaLnBrk="1" hangingPunct="1">
              <a:lnSpc>
                <a:spcPct val="90000"/>
              </a:lnSpc>
            </a:pPr>
            <a:endParaRPr lang="en-US" altLang="en-US" dirty="0">
              <a:solidFill>
                <a:srgbClr val="FF0000"/>
              </a:solidFill>
            </a:endParaRPr>
          </a:p>
          <a:p>
            <a:pPr eaLnBrk="1" hangingPunct="1">
              <a:lnSpc>
                <a:spcPct val="90000"/>
              </a:lnSpc>
            </a:pPr>
            <a:r>
              <a:rPr lang="en-US" altLang="en-US" dirty="0"/>
              <a:t>Routing privacy</a:t>
            </a:r>
          </a:p>
          <a:p>
            <a:pPr eaLnBrk="1" hangingPunct="1">
              <a:lnSpc>
                <a:spcPct val="90000"/>
              </a:lnSpc>
            </a:pPr>
            <a:endParaRPr lang="en-US" altLang="en-US" dirty="0"/>
          </a:p>
          <a:p>
            <a:pPr eaLnBrk="1" hangingPunct="1">
              <a:lnSpc>
                <a:spcPct val="90000"/>
              </a:lnSpc>
            </a:pPr>
            <a:r>
              <a:rPr lang="en-US" altLang="en-US" dirty="0"/>
              <a:t>Privacy and Accountability</a:t>
            </a:r>
          </a:p>
          <a:p>
            <a:pPr eaLnBrk="1" hangingPunct="1">
              <a:lnSpc>
                <a:spcPct val="90000"/>
              </a:lnSpc>
            </a:pPr>
            <a:endParaRPr lang="en-US" altLang="en-US" dirty="0"/>
          </a:p>
          <a:p>
            <a:pPr eaLnBrk="1" hangingPunct="1">
              <a:lnSpc>
                <a:spcPct val="90000"/>
              </a:lnSpc>
            </a:pPr>
            <a:r>
              <a:rPr lang="en-US" altLang="en-US" dirty="0"/>
              <a:t>Wireless Privacy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32</a:t>
            </a:fld>
            <a:endParaRPr lang="en-US"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150813" y="2559050"/>
            <a:ext cx="3529012" cy="820738"/>
          </a:xfrm>
          <a:prstGeom prst="roundRect">
            <a:avLst>
              <a:gd name="adj" fmla="val 24677"/>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anti-spoofing mechanism</a:t>
            </a:r>
          </a:p>
          <a:p>
            <a:pPr algn="ctr" defTabSz="410730" fontAlgn="auto">
              <a:spcBef>
                <a:spcPts val="0"/>
              </a:spcBef>
              <a:spcAft>
                <a:spcPts val="0"/>
              </a:spcAft>
              <a:defRPr sz="1800"/>
            </a:pPr>
            <a:r>
              <a:rPr sz="2200" kern="0">
                <a:solidFill>
                  <a:srgbClr val="FFFFFF"/>
                </a:solidFill>
                <a:latin typeface="Avenir Book"/>
                <a:ea typeface="Avenir Book"/>
                <a:cs typeface="Avenir Book"/>
                <a:sym typeface="Avenir Book"/>
              </a:rPr>
              <a:t>+ shutoff protocol</a:t>
            </a:r>
          </a:p>
        </p:txBody>
      </p:sp>
      <p:sp>
        <p:nvSpPr>
          <p:cNvPr id="72" name="Shape 72"/>
          <p:cNvSpPr/>
          <p:nvPr/>
        </p:nvSpPr>
        <p:spPr>
          <a:xfrm>
            <a:off x="195263" y="1960563"/>
            <a:ext cx="3438525"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800" kern="0" dirty="0">
                <a:solidFill>
                  <a:schemeClr val="bg1"/>
                </a:solidFill>
                <a:latin typeface="Avenir Book"/>
                <a:ea typeface="Avenir Book"/>
                <a:cs typeface="Avenir Book"/>
                <a:sym typeface="Avenir Book"/>
              </a:rPr>
              <a:t>cryptographic addresses</a:t>
            </a:r>
          </a:p>
        </p:txBody>
      </p:sp>
      <p:sp>
        <p:nvSpPr>
          <p:cNvPr id="73" name="Shape 73"/>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4" name="Shape 74"/>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75" name="Shape 75"/>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76" name="Shape 76"/>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 name="Shape 77"/>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78" name="Shape 78"/>
          <p:cNvSpPr/>
          <p:nvPr/>
        </p:nvSpPr>
        <p:spPr>
          <a:xfrm>
            <a:off x="292100" y="1498600"/>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dirty="0">
                <a:solidFill>
                  <a:srgbClr val="70BF41"/>
                </a:solidFill>
                <a:latin typeface="Avenir Book"/>
                <a:ea typeface="Avenir Book"/>
                <a:cs typeface="Avenir Book"/>
                <a:sym typeface="Avenir Book"/>
              </a:rPr>
              <a:t>operators </a:t>
            </a:r>
            <a:r>
              <a:rPr sz="2800" kern="0" dirty="0">
                <a:solidFill>
                  <a:srgbClr val="70BF41"/>
                </a:solidFill>
                <a:latin typeface="Avenir Book"/>
                <a:ea typeface="Avenir Book"/>
                <a:cs typeface="Avenir Book"/>
                <a:sym typeface="Avenir Book"/>
              </a:rPr>
              <a:t>want to</a:t>
            </a:r>
            <a:r>
              <a:rPr sz="2800" b="1" kern="0" dirty="0">
                <a:solidFill>
                  <a:srgbClr val="70BF41"/>
                </a:solidFill>
                <a:latin typeface="Avenir Book"/>
                <a:ea typeface="Avenir Book"/>
                <a:cs typeface="Avenir Book"/>
                <a:sym typeface="Avenir Book"/>
              </a:rPr>
              <a:t> know who sends each packet</a:t>
            </a:r>
          </a:p>
          <a:p>
            <a:pPr algn="ctr" defTabSz="410730" fontAlgn="auto">
              <a:spcBef>
                <a:spcPts val="0"/>
              </a:spcBef>
              <a:spcAft>
                <a:spcPts val="0"/>
              </a:spcAft>
              <a:defRPr sz="1800"/>
            </a:pPr>
            <a:r>
              <a:rPr sz="1300" i="1" kern="0" dirty="0">
                <a:solidFill>
                  <a:srgbClr val="70BF41"/>
                </a:solidFill>
                <a:latin typeface="Avenir Book"/>
                <a:ea typeface="Avenir Book"/>
                <a:cs typeface="Avenir Book"/>
                <a:sym typeface="Avenir Book"/>
              </a:rPr>
              <a:t>so they can stop malicious senders</a:t>
            </a:r>
          </a:p>
        </p:txBody>
      </p:sp>
      <p:sp>
        <p:nvSpPr>
          <p:cNvPr id="79" name="Shape 79"/>
          <p:cNvSpPr/>
          <p:nvPr/>
        </p:nvSpPr>
        <p:spPr>
          <a:xfrm>
            <a:off x="292100" y="5341938"/>
            <a:ext cx="8559800" cy="6985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users</a:t>
            </a:r>
            <a:r>
              <a:rPr sz="2800" kern="0">
                <a:solidFill>
                  <a:srgbClr val="FFFFFF"/>
                </a:solidFill>
                <a:latin typeface="Avenir Book"/>
                <a:ea typeface="Avenir Book"/>
                <a:cs typeface="Avenir Book"/>
                <a:sym typeface="Avenir Book"/>
              </a:rPr>
              <a:t> want to </a:t>
            </a:r>
            <a:r>
              <a:rPr sz="2800" b="1" kern="0">
                <a:solidFill>
                  <a:srgbClr val="FFFFFF"/>
                </a:solidFill>
                <a:latin typeface="Avenir Book"/>
                <a:ea typeface="Avenir Book"/>
                <a:cs typeface="Avenir Book"/>
                <a:sym typeface="Avenir Book"/>
              </a:rPr>
              <a:t>hide who sends certain packets</a:t>
            </a:r>
          </a:p>
          <a:p>
            <a:pPr algn="ct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so they can do stuff without the whole world knowing</a:t>
            </a:r>
          </a:p>
        </p:txBody>
      </p:sp>
      <p:sp>
        <p:nvSpPr>
          <p:cNvPr id="80" name="Shape 80"/>
          <p:cNvSpPr/>
          <p:nvPr/>
        </p:nvSpPr>
        <p:spPr>
          <a:xfrm>
            <a:off x="292100" y="1354138"/>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Accountable Internet Protocol</a:t>
            </a:r>
          </a:p>
        </p:txBody>
      </p:sp>
      <p:sp>
        <p:nvSpPr>
          <p:cNvPr id="81" name="Shape 81"/>
          <p:cNvSpPr/>
          <p:nvPr/>
        </p:nvSpPr>
        <p:spPr>
          <a:xfrm>
            <a:off x="3263900" y="1668463"/>
            <a:ext cx="2616200" cy="27146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70BF41"/>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[Andersen et al., SIGCOMM 2008]</a:t>
            </a:r>
          </a:p>
        </p:txBody>
      </p:sp>
      <p:sp>
        <p:nvSpPr>
          <p:cNvPr id="82" name="Shape 82"/>
          <p:cNvSpPr/>
          <p:nvPr/>
        </p:nvSpPr>
        <p:spPr>
          <a:xfrm>
            <a:off x="6799263" y="1876425"/>
            <a:ext cx="1535112" cy="430213"/>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Privacy</a:t>
            </a:r>
          </a:p>
        </p:txBody>
      </p:sp>
      <p:sp>
        <p:nvSpPr>
          <p:cNvPr id="83" name="Shape 83"/>
          <p:cNvSpPr/>
          <p:nvPr/>
        </p:nvSpPr>
        <p:spPr>
          <a:xfrm>
            <a:off x="6200775" y="2395538"/>
            <a:ext cx="2732088"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Shutoff is Stop-Gap Fix</a:t>
            </a:r>
          </a:p>
        </p:txBody>
      </p:sp>
      <p:sp>
        <p:nvSpPr>
          <p:cNvPr id="84" name="Shape 84"/>
          <p:cNvSpPr/>
          <p:nvPr/>
        </p:nvSpPr>
        <p:spPr>
          <a:xfrm>
            <a:off x="6294438" y="2916238"/>
            <a:ext cx="254476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Helvetica" charset="0"/>
                <a:sym typeface="Helvetica" charset="0"/>
              </a:rPr>
              <a:t>Requires </a:t>
            </a:r>
            <a:r>
              <a:rPr lang="ja-JP" altLang="en-US" sz="1300">
                <a:solidFill>
                  <a:srgbClr val="000000"/>
                </a:solidFill>
                <a:latin typeface="Helvetica" charset="0"/>
                <a:sym typeface="Helvetica" charset="0"/>
              </a:rPr>
              <a:t>“</a:t>
            </a:r>
            <a:r>
              <a:rPr lang="en-US" altLang="en-US" sz="1300">
                <a:solidFill>
                  <a:srgbClr val="000000"/>
                </a:solidFill>
                <a:latin typeface="Helvetica" charset="0"/>
                <a:sym typeface="Helvetica" charset="0"/>
              </a:rPr>
              <a:t>Smart NIC</a:t>
            </a:r>
            <a:r>
              <a:rPr lang="ja-JP" altLang="en-US" sz="1300">
                <a:solidFill>
                  <a:srgbClr val="000000"/>
                </a:solidFill>
                <a:latin typeface="Helvetica" charset="0"/>
                <a:sym typeface="Helvetica" charset="0"/>
              </a:rPr>
              <a:t>”</a:t>
            </a:r>
            <a:endParaRPr lang="en-US" altLang="en-US" sz="1300">
              <a:solidFill>
                <a:srgbClr val="000000"/>
              </a:solidFill>
              <a:latin typeface="Helvetica" charset="0"/>
              <a:sym typeface="Helvetica" charset="0"/>
            </a:endParaRPr>
          </a:p>
        </p:txBody>
      </p:sp>
      <p:sp>
        <p:nvSpPr>
          <p:cNvPr id="85" name="Shape 85"/>
          <p:cNvSpPr/>
          <p:nvPr/>
        </p:nvSpPr>
        <p:spPr>
          <a:xfrm>
            <a:off x="292100" y="5054600"/>
            <a:ext cx="8559800" cy="2730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lvl1pPr>
              <a:defRPr sz="4400" b="1">
                <a:solidFill>
                  <a:srgbClr val="FFFFF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Tor Instead of IP</a:t>
            </a:r>
          </a:p>
        </p:txBody>
      </p:sp>
      <p:sp>
        <p:nvSpPr>
          <p:cNvPr id="86" name="Shape 86"/>
          <p:cNvSpPr/>
          <p:nvPr/>
        </p:nvSpPr>
        <p:spPr>
          <a:xfrm>
            <a:off x="3611563" y="5337175"/>
            <a:ext cx="1920875"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[Liu et al., HotNets 2011]</a:t>
            </a:r>
          </a:p>
        </p:txBody>
      </p:sp>
      <p:sp>
        <p:nvSpPr>
          <p:cNvPr id="87" name="Shape 87"/>
          <p:cNvSpPr/>
          <p:nvPr/>
        </p:nvSpPr>
        <p:spPr>
          <a:xfrm>
            <a:off x="150813" y="5845175"/>
            <a:ext cx="3729037" cy="488950"/>
          </a:xfrm>
          <a:prstGeom prst="roundRect">
            <a:avLst>
              <a:gd name="adj" fmla="val 41525"/>
            </a:avLst>
          </a:prstGeom>
          <a:solidFill>
            <a:srgbClr val="0365C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100">
                <a:solidFill>
                  <a:srgbClr val="FFFFFF"/>
                </a:solidFill>
              </a:defRPr>
            </a:lvl1pPr>
          </a:lstStyle>
          <a:p>
            <a:pPr algn="ctr" defTabSz="410730" fontAlgn="auto">
              <a:spcBef>
                <a:spcPts val="0"/>
              </a:spcBef>
              <a:spcAft>
                <a:spcPts val="0"/>
              </a:spcAft>
              <a:defRPr sz="1800">
                <a:solidFill>
                  <a:srgbClr val="000000"/>
                </a:solidFill>
              </a:defRPr>
            </a:pPr>
            <a:r>
              <a:rPr sz="1800" kern="0" dirty="0">
                <a:solidFill>
                  <a:schemeClr val="bg1"/>
                </a:solidFill>
                <a:latin typeface="Avenir Book"/>
                <a:ea typeface="Avenir Book"/>
                <a:cs typeface="Avenir Book"/>
                <a:sym typeface="Avenir Book"/>
              </a:rPr>
              <a:t>routers act as onion nodes</a:t>
            </a:r>
          </a:p>
        </p:txBody>
      </p:sp>
      <p:sp>
        <p:nvSpPr>
          <p:cNvPr id="88" name="Shape 88"/>
          <p:cNvSpPr/>
          <p:nvPr/>
        </p:nvSpPr>
        <p:spPr>
          <a:xfrm>
            <a:off x="6799263" y="6151563"/>
            <a:ext cx="1601787"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Heavyweight</a:t>
            </a:r>
          </a:p>
        </p:txBody>
      </p:sp>
      <p:sp>
        <p:nvSpPr>
          <p:cNvPr id="89" name="Shape 89"/>
          <p:cNvSpPr/>
          <p:nvPr/>
        </p:nvSpPr>
        <p:spPr>
          <a:xfrm>
            <a:off x="6500813" y="5557838"/>
            <a:ext cx="2132012" cy="431800"/>
          </a:xfrm>
          <a:prstGeom prst="roundRect">
            <a:avLst>
              <a:gd name="adj" fmla="val 24677"/>
            </a:avLst>
          </a:prstGeom>
          <a:solidFill>
            <a:srgbClr val="C82506"/>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Accountability</a:t>
            </a:r>
          </a:p>
        </p:txBody>
      </p:sp>
      <p:sp>
        <p:nvSpPr>
          <p:cNvPr id="90" name="Shape 90"/>
          <p:cNvSpPr/>
          <p:nvPr/>
        </p:nvSpPr>
        <p:spPr>
          <a:xfrm>
            <a:off x="292100" y="2132013"/>
            <a:ext cx="8559800" cy="503237"/>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91" name="Shape 91"/>
          <p:cNvSpPr/>
          <p:nvPr/>
        </p:nvSpPr>
        <p:spPr>
          <a:xfrm>
            <a:off x="292100" y="5822950"/>
            <a:ext cx="8559800" cy="503238"/>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sp>
        <p:nvSpPr>
          <p:cNvPr id="2" name="Slide Number Placeholder 1"/>
          <p:cNvSpPr>
            <a:spLocks noGrp="1"/>
          </p:cNvSpPr>
          <p:nvPr>
            <p:ph type="sldNum" sz="quarter" idx="10"/>
          </p:nvPr>
        </p:nvSpPr>
        <p:spPr/>
        <p:txBody>
          <a:bodyPr/>
          <a:lstStyle/>
          <a:p>
            <a:fld id="{74489EF1-57AD-0749-B635-46F59D23526B}" type="slidenum">
              <a:rPr lang="en-US" altLang="en-US" smtClean="0"/>
              <a:pPr/>
              <a:t>33</a:t>
            </a:fld>
            <a:endParaRPr lang="en-US" altLang="en-US"/>
          </a:p>
        </p:txBody>
      </p:sp>
    </p:spTree>
  </p:cSld>
  <p:clrMapOvr>
    <a:masterClrMapping/>
  </p:clrMapOvr>
  <p:transition>
    <p:push dir="d"/>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78"/>
                                        </p:tgtEl>
                                        <p:attrNameLst>
                                          <p:attrName>style.visibility</p:attrName>
                                        </p:attrNameLst>
                                      </p:cBhvr>
                                      <p:to>
                                        <p:strVal val="visible"/>
                                      </p:to>
                                    </p:set>
                                    <p:anim calcmode="lin" valueType="num">
                                      <p:cBhvr>
                                        <p:cTn id="7" dur="300" fill="hold"/>
                                        <p:tgtEl>
                                          <p:spTgt spid="78"/>
                                        </p:tgtEl>
                                        <p:attrNameLst>
                                          <p:attrName>ppt_x</p:attrName>
                                        </p:attrNameLst>
                                      </p:cBhvr>
                                      <p:tavLst>
                                        <p:tav tm="0">
                                          <p:val>
                                            <p:strVal val="1+#ppt_w/2"/>
                                          </p:val>
                                        </p:tav>
                                        <p:tav tm="100000">
                                          <p:val>
                                            <p:strVal val="#ppt_x"/>
                                          </p:val>
                                        </p:tav>
                                      </p:tavLst>
                                    </p:anim>
                                    <p:anim calcmode="lin" valueType="num">
                                      <p:cBhvr>
                                        <p:cTn id="8" dur="3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79"/>
                                        </p:tgtEl>
                                        <p:attrNameLst>
                                          <p:attrName>style.visibility</p:attrName>
                                        </p:attrNameLst>
                                      </p:cBhvr>
                                      <p:to>
                                        <p:strVal val="visible"/>
                                      </p:to>
                                    </p:set>
                                    <p:anim calcmode="lin" valueType="num">
                                      <p:cBhvr>
                                        <p:cTn id="13" dur="300" fill="hold"/>
                                        <p:tgtEl>
                                          <p:spTgt spid="79"/>
                                        </p:tgtEl>
                                        <p:attrNameLst>
                                          <p:attrName>ppt_x</p:attrName>
                                        </p:attrNameLst>
                                      </p:cBhvr>
                                      <p:tavLst>
                                        <p:tav tm="0">
                                          <p:val>
                                            <p:strVal val="1+#ppt_w/2"/>
                                          </p:val>
                                        </p:tav>
                                        <p:tav tm="100000">
                                          <p:val>
                                            <p:strVal val="#ppt_x"/>
                                          </p:val>
                                        </p:tav>
                                      </p:tavLst>
                                    </p:anim>
                                    <p:anim calcmode="lin" valueType="num">
                                      <p:cBhvr>
                                        <p:cTn id="14" dur="3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1" nodeType="clickEffect">
                                  <p:stCondLst>
                                    <p:cond delay="0"/>
                                  </p:stCondLst>
                                  <p:iterate>
                                    <p:tmAbs val="0"/>
                                  </p:iterate>
                                  <p:childTnLst>
                                    <p:anim calcmode="lin" valueType="num">
                                      <p:cBhvr>
                                        <p:cTn id="18" dur="300" fill="hold"/>
                                        <p:tgtEl>
                                          <p:spTgt spid="78"/>
                                        </p:tgtEl>
                                        <p:attrNameLst>
                                          <p:attrName>ppt_x</p:attrName>
                                        </p:attrNameLst>
                                      </p:cBhvr>
                                      <p:tavLst>
                                        <p:tav tm="0">
                                          <p:val>
                                            <p:strVal val="ppt_x"/>
                                          </p:val>
                                        </p:tav>
                                        <p:tav tm="100000">
                                          <p:val>
                                            <p:strVal val="0-ppt_w/2"/>
                                          </p:val>
                                        </p:tav>
                                      </p:tavLst>
                                    </p:anim>
                                    <p:anim calcmode="lin" valueType="num">
                                      <p:cBhvr>
                                        <p:cTn id="19" dur="300" fill="hold"/>
                                        <p:tgtEl>
                                          <p:spTgt spid="78"/>
                                        </p:tgtEl>
                                        <p:attrNameLst>
                                          <p:attrName>ppt_y</p:attrName>
                                        </p:attrNameLst>
                                      </p:cBhvr>
                                      <p:tavLst>
                                        <p:tav tm="0">
                                          <p:val>
                                            <p:strVal val="ppt_y"/>
                                          </p:val>
                                        </p:tav>
                                        <p:tav tm="100000">
                                          <p:val>
                                            <p:strVal val="ppt_y"/>
                                          </p:val>
                                        </p:tav>
                                      </p:tavLst>
                                    </p:anim>
                                    <p:set>
                                      <p:cBhvr>
                                        <p:cTn id="20" fill="hold">
                                          <p:stCondLst>
                                            <p:cond delay="299"/>
                                          </p:stCondLst>
                                        </p:cTn>
                                        <p:tgtEl>
                                          <p:spTgt spid="78"/>
                                        </p:tgtEl>
                                        <p:attrNameLst>
                                          <p:attrName>style.visibility</p:attrName>
                                        </p:attrNameLst>
                                      </p:cBhvr>
                                      <p:to>
                                        <p:strVal val="hidden"/>
                                      </p:to>
                                    </p:set>
                                  </p:childTnLst>
                                </p:cTn>
                              </p:par>
                            </p:childTnLst>
                          </p:cTn>
                        </p:par>
                        <p:par>
                          <p:cTn id="21" fill="hold" nodeType="afterGroup">
                            <p:stCondLst>
                              <p:cond delay="300"/>
                            </p:stCondLst>
                            <p:childTnLst>
                              <p:par>
                                <p:cTn id="22" presetID="2" presetClass="entr" presetSubtype="2" fill="hold" grpId="0" nodeType="afterEffect">
                                  <p:stCondLst>
                                    <p:cond delay="0"/>
                                  </p:stCondLst>
                                  <p:iterate>
                                    <p:tmAbs val="0"/>
                                  </p:iterate>
                                  <p:childTnLst>
                                    <p:set>
                                      <p:cBhvr>
                                        <p:cTn id="23" fill="hold"/>
                                        <p:tgtEl>
                                          <p:spTgt spid="80"/>
                                        </p:tgtEl>
                                        <p:attrNameLst>
                                          <p:attrName>style.visibility</p:attrName>
                                        </p:attrNameLst>
                                      </p:cBhvr>
                                      <p:to>
                                        <p:strVal val="visible"/>
                                      </p:to>
                                    </p:set>
                                    <p:anim calcmode="lin" valueType="num">
                                      <p:cBhvr>
                                        <p:cTn id="24" dur="300" fill="hold"/>
                                        <p:tgtEl>
                                          <p:spTgt spid="80"/>
                                        </p:tgtEl>
                                        <p:attrNameLst>
                                          <p:attrName>ppt_x</p:attrName>
                                        </p:attrNameLst>
                                      </p:cBhvr>
                                      <p:tavLst>
                                        <p:tav tm="0">
                                          <p:val>
                                            <p:strVal val="1+#ppt_w/2"/>
                                          </p:val>
                                        </p:tav>
                                        <p:tav tm="100000">
                                          <p:val>
                                            <p:strVal val="#ppt_x"/>
                                          </p:val>
                                        </p:tav>
                                      </p:tavLst>
                                    </p:anim>
                                    <p:anim calcmode="lin" valueType="num">
                                      <p:cBhvr>
                                        <p:cTn id="25" dur="300" fill="hold"/>
                                        <p:tgtEl>
                                          <p:spTgt spid="80"/>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600"/>
                            </p:stCondLst>
                            <p:childTnLst>
                              <p:par>
                                <p:cTn id="27" presetID="2" presetClass="entr" presetSubtype="2" fill="hold" grpId="0" nodeType="afterEffect">
                                  <p:stCondLst>
                                    <p:cond delay="0"/>
                                  </p:stCondLst>
                                  <p:iterate>
                                    <p:tmAbs val="0"/>
                                  </p:iterate>
                                  <p:childTnLst>
                                    <p:set>
                                      <p:cBhvr>
                                        <p:cTn id="28" fill="hold"/>
                                        <p:tgtEl>
                                          <p:spTgt spid="81"/>
                                        </p:tgtEl>
                                        <p:attrNameLst>
                                          <p:attrName>style.visibility</p:attrName>
                                        </p:attrNameLst>
                                      </p:cBhvr>
                                      <p:to>
                                        <p:strVal val="visible"/>
                                      </p:to>
                                    </p:set>
                                    <p:anim calcmode="lin" valueType="num">
                                      <p:cBhvr>
                                        <p:cTn id="29" dur="300" fill="hold"/>
                                        <p:tgtEl>
                                          <p:spTgt spid="81"/>
                                        </p:tgtEl>
                                        <p:attrNameLst>
                                          <p:attrName>ppt_x</p:attrName>
                                        </p:attrNameLst>
                                      </p:cBhvr>
                                      <p:tavLst>
                                        <p:tav tm="0">
                                          <p:val>
                                            <p:strVal val="1+#ppt_w/2"/>
                                          </p:val>
                                        </p:tav>
                                        <p:tav tm="100000">
                                          <p:val>
                                            <p:strVal val="#ppt_x"/>
                                          </p:val>
                                        </p:tav>
                                      </p:tavLst>
                                    </p:anim>
                                    <p:anim calcmode="lin" valueType="num">
                                      <p:cBhvr>
                                        <p:cTn id="30" dur="3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8" fill="hold" grpId="1" nodeType="clickEffect">
                                  <p:stCondLst>
                                    <p:cond delay="0"/>
                                  </p:stCondLst>
                                  <p:iterate>
                                    <p:tmAbs val="0"/>
                                  </p:iterate>
                                  <p:childTnLst>
                                    <p:anim calcmode="lin" valueType="num">
                                      <p:cBhvr>
                                        <p:cTn id="34" dur="300" fill="hold"/>
                                        <p:tgtEl>
                                          <p:spTgt spid="79"/>
                                        </p:tgtEl>
                                        <p:attrNameLst>
                                          <p:attrName>ppt_x</p:attrName>
                                        </p:attrNameLst>
                                      </p:cBhvr>
                                      <p:tavLst>
                                        <p:tav tm="0">
                                          <p:val>
                                            <p:strVal val="ppt_x"/>
                                          </p:val>
                                        </p:tav>
                                        <p:tav tm="100000">
                                          <p:val>
                                            <p:strVal val="0-ppt_w/2"/>
                                          </p:val>
                                        </p:tav>
                                      </p:tavLst>
                                    </p:anim>
                                    <p:anim calcmode="lin" valueType="num">
                                      <p:cBhvr>
                                        <p:cTn id="35" dur="300" fill="hold"/>
                                        <p:tgtEl>
                                          <p:spTgt spid="79"/>
                                        </p:tgtEl>
                                        <p:attrNameLst>
                                          <p:attrName>ppt_y</p:attrName>
                                        </p:attrNameLst>
                                      </p:cBhvr>
                                      <p:tavLst>
                                        <p:tav tm="0">
                                          <p:val>
                                            <p:strVal val="ppt_y"/>
                                          </p:val>
                                        </p:tav>
                                        <p:tav tm="100000">
                                          <p:val>
                                            <p:strVal val="ppt_y"/>
                                          </p:val>
                                        </p:tav>
                                      </p:tavLst>
                                    </p:anim>
                                    <p:set>
                                      <p:cBhvr>
                                        <p:cTn id="36" fill="hold">
                                          <p:stCondLst>
                                            <p:cond delay="299"/>
                                          </p:stCondLst>
                                        </p:cTn>
                                        <p:tgtEl>
                                          <p:spTgt spid="79"/>
                                        </p:tgtEl>
                                        <p:attrNameLst>
                                          <p:attrName>style.visibility</p:attrName>
                                        </p:attrNameLst>
                                      </p:cBhvr>
                                      <p:to>
                                        <p:strVal val="hidden"/>
                                      </p:to>
                                    </p:set>
                                  </p:childTnLst>
                                </p:cTn>
                              </p:par>
                            </p:childTnLst>
                          </p:cTn>
                        </p:par>
                        <p:par>
                          <p:cTn id="37" fill="hold" nodeType="afterGroup">
                            <p:stCondLst>
                              <p:cond delay="300"/>
                            </p:stCondLst>
                            <p:childTnLst>
                              <p:par>
                                <p:cTn id="38" presetID="2" presetClass="entr" presetSubtype="2" fill="hold" grpId="0" nodeType="afterEffect">
                                  <p:stCondLst>
                                    <p:cond delay="0"/>
                                  </p:stCondLst>
                                  <p:iterate>
                                    <p:tmAbs val="0"/>
                                  </p:iterate>
                                  <p:childTnLst>
                                    <p:set>
                                      <p:cBhvr>
                                        <p:cTn id="39" fill="hold"/>
                                        <p:tgtEl>
                                          <p:spTgt spid="85"/>
                                        </p:tgtEl>
                                        <p:attrNameLst>
                                          <p:attrName>style.visibility</p:attrName>
                                        </p:attrNameLst>
                                      </p:cBhvr>
                                      <p:to>
                                        <p:strVal val="visible"/>
                                      </p:to>
                                    </p:set>
                                    <p:anim calcmode="lin" valueType="num">
                                      <p:cBhvr>
                                        <p:cTn id="40" dur="300" fill="hold"/>
                                        <p:tgtEl>
                                          <p:spTgt spid="85"/>
                                        </p:tgtEl>
                                        <p:attrNameLst>
                                          <p:attrName>ppt_x</p:attrName>
                                        </p:attrNameLst>
                                      </p:cBhvr>
                                      <p:tavLst>
                                        <p:tav tm="0">
                                          <p:val>
                                            <p:strVal val="1+#ppt_w/2"/>
                                          </p:val>
                                        </p:tav>
                                        <p:tav tm="100000">
                                          <p:val>
                                            <p:strVal val="#ppt_x"/>
                                          </p:val>
                                        </p:tav>
                                      </p:tavLst>
                                    </p:anim>
                                    <p:anim calcmode="lin" valueType="num">
                                      <p:cBhvr>
                                        <p:cTn id="41" dur="300" fill="hold"/>
                                        <p:tgtEl>
                                          <p:spTgt spid="85"/>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600"/>
                            </p:stCondLst>
                            <p:childTnLst>
                              <p:par>
                                <p:cTn id="43" presetID="2" presetClass="entr" presetSubtype="2" fill="hold" grpId="0" nodeType="afterEffect">
                                  <p:stCondLst>
                                    <p:cond delay="0"/>
                                  </p:stCondLst>
                                  <p:iterate>
                                    <p:tmAbs val="0"/>
                                  </p:iterate>
                                  <p:childTnLst>
                                    <p:set>
                                      <p:cBhvr>
                                        <p:cTn id="44" fill="hold"/>
                                        <p:tgtEl>
                                          <p:spTgt spid="86"/>
                                        </p:tgtEl>
                                        <p:attrNameLst>
                                          <p:attrName>style.visibility</p:attrName>
                                        </p:attrNameLst>
                                      </p:cBhvr>
                                      <p:to>
                                        <p:strVal val="visible"/>
                                      </p:to>
                                    </p:set>
                                    <p:anim calcmode="lin" valueType="num">
                                      <p:cBhvr>
                                        <p:cTn id="45" dur="300" fill="hold"/>
                                        <p:tgtEl>
                                          <p:spTgt spid="86"/>
                                        </p:tgtEl>
                                        <p:attrNameLst>
                                          <p:attrName>ppt_x</p:attrName>
                                        </p:attrNameLst>
                                      </p:cBhvr>
                                      <p:tavLst>
                                        <p:tav tm="0">
                                          <p:val>
                                            <p:strVal val="1+#ppt_w/2"/>
                                          </p:val>
                                        </p:tav>
                                        <p:tav tm="100000">
                                          <p:val>
                                            <p:strVal val="#ppt_x"/>
                                          </p:val>
                                        </p:tav>
                                      </p:tavLst>
                                    </p:anim>
                                    <p:anim calcmode="lin" valueType="num">
                                      <p:cBhvr>
                                        <p:cTn id="46" dur="3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iterate>
                                    <p:tmAbs val="0"/>
                                  </p:iterate>
                                  <p:childTnLst>
                                    <p:set>
                                      <p:cBhvr>
                                        <p:cTn id="50" fill="hold"/>
                                        <p:tgtEl>
                                          <p:spTgt spid="72"/>
                                        </p:tgtEl>
                                        <p:attrNameLst>
                                          <p:attrName>style.visibility</p:attrName>
                                        </p:attrNameLst>
                                      </p:cBhvr>
                                      <p:to>
                                        <p:strVal val="visible"/>
                                      </p:to>
                                    </p:set>
                                    <p:anim calcmode="lin" valueType="num">
                                      <p:cBhvr>
                                        <p:cTn id="51" dur="300" fill="hold"/>
                                        <p:tgtEl>
                                          <p:spTgt spid="72"/>
                                        </p:tgtEl>
                                        <p:attrNameLst>
                                          <p:attrName>ppt_x</p:attrName>
                                        </p:attrNameLst>
                                      </p:cBhvr>
                                      <p:tavLst>
                                        <p:tav tm="0">
                                          <p:val>
                                            <p:strVal val="1+#ppt_w/2"/>
                                          </p:val>
                                        </p:tav>
                                        <p:tav tm="100000">
                                          <p:val>
                                            <p:strVal val="#ppt_x"/>
                                          </p:val>
                                        </p:tav>
                                      </p:tavLst>
                                    </p:anim>
                                    <p:anim calcmode="lin" valueType="num">
                                      <p:cBhvr>
                                        <p:cTn id="52" dur="3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iterate>
                                    <p:tmAbs val="0"/>
                                  </p:iterate>
                                  <p:childTnLst>
                                    <p:set>
                                      <p:cBhvr>
                                        <p:cTn id="56" fill="hold"/>
                                        <p:tgtEl>
                                          <p:spTgt spid="71"/>
                                        </p:tgtEl>
                                        <p:attrNameLst>
                                          <p:attrName>style.visibility</p:attrName>
                                        </p:attrNameLst>
                                      </p:cBhvr>
                                      <p:to>
                                        <p:strVal val="visible"/>
                                      </p:to>
                                    </p:set>
                                    <p:anim calcmode="lin" valueType="num">
                                      <p:cBhvr>
                                        <p:cTn id="57" dur="300" fill="hold"/>
                                        <p:tgtEl>
                                          <p:spTgt spid="71"/>
                                        </p:tgtEl>
                                        <p:attrNameLst>
                                          <p:attrName>ppt_x</p:attrName>
                                        </p:attrNameLst>
                                      </p:cBhvr>
                                      <p:tavLst>
                                        <p:tav tm="0">
                                          <p:val>
                                            <p:strVal val="1+#ppt_w/2"/>
                                          </p:val>
                                        </p:tav>
                                        <p:tav tm="100000">
                                          <p:val>
                                            <p:strVal val="#ppt_x"/>
                                          </p:val>
                                        </p:tav>
                                      </p:tavLst>
                                    </p:anim>
                                    <p:anim calcmode="lin" valueType="num">
                                      <p:cBhvr>
                                        <p:cTn id="58" dur="3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iterate>
                                    <p:tmAbs val="0"/>
                                  </p:iterate>
                                  <p:childTnLst>
                                    <p:set>
                                      <p:cBhvr>
                                        <p:cTn id="62" fill="hold"/>
                                        <p:tgtEl>
                                          <p:spTgt spid="82"/>
                                        </p:tgtEl>
                                        <p:attrNameLst>
                                          <p:attrName>style.visibility</p:attrName>
                                        </p:attrNameLst>
                                      </p:cBhvr>
                                      <p:to>
                                        <p:strVal val="visible"/>
                                      </p:to>
                                    </p:set>
                                    <p:anim calcmode="lin" valueType="num">
                                      <p:cBhvr>
                                        <p:cTn id="63" dur="199" fill="hold"/>
                                        <p:tgtEl>
                                          <p:spTgt spid="82"/>
                                        </p:tgtEl>
                                        <p:attrNameLst>
                                          <p:attrName>ppt_x</p:attrName>
                                        </p:attrNameLst>
                                      </p:cBhvr>
                                      <p:tavLst>
                                        <p:tav tm="0">
                                          <p:val>
                                            <p:strVal val="1+#ppt_w/2"/>
                                          </p:val>
                                        </p:tav>
                                        <p:tav tm="100000">
                                          <p:val>
                                            <p:strVal val="#ppt_x"/>
                                          </p:val>
                                        </p:tav>
                                      </p:tavLst>
                                    </p:anim>
                                    <p:anim calcmode="lin" valueType="num">
                                      <p:cBhvr>
                                        <p:cTn id="64" dur="199"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iterate>
                                    <p:tmAbs val="0"/>
                                  </p:iterate>
                                  <p:childTnLst>
                                    <p:set>
                                      <p:cBhvr>
                                        <p:cTn id="68" fill="hold"/>
                                        <p:tgtEl>
                                          <p:spTgt spid="83"/>
                                        </p:tgtEl>
                                        <p:attrNameLst>
                                          <p:attrName>style.visibility</p:attrName>
                                        </p:attrNameLst>
                                      </p:cBhvr>
                                      <p:to>
                                        <p:strVal val="visible"/>
                                      </p:to>
                                    </p:set>
                                    <p:anim calcmode="lin" valueType="num">
                                      <p:cBhvr>
                                        <p:cTn id="69" dur="199" fill="hold"/>
                                        <p:tgtEl>
                                          <p:spTgt spid="83"/>
                                        </p:tgtEl>
                                        <p:attrNameLst>
                                          <p:attrName>ppt_x</p:attrName>
                                        </p:attrNameLst>
                                      </p:cBhvr>
                                      <p:tavLst>
                                        <p:tav tm="0">
                                          <p:val>
                                            <p:strVal val="1+#ppt_w/2"/>
                                          </p:val>
                                        </p:tav>
                                        <p:tav tm="100000">
                                          <p:val>
                                            <p:strVal val="#ppt_x"/>
                                          </p:val>
                                        </p:tav>
                                      </p:tavLst>
                                    </p:anim>
                                    <p:anim calcmode="lin" valueType="num">
                                      <p:cBhvr>
                                        <p:cTn id="70" dur="199"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p:tmAbs val="0"/>
                                  </p:iterate>
                                  <p:childTnLst>
                                    <p:set>
                                      <p:cBhvr>
                                        <p:cTn id="74" fill="hold"/>
                                        <p:tgtEl>
                                          <p:spTgt spid="84"/>
                                        </p:tgtEl>
                                        <p:attrNameLst>
                                          <p:attrName>style.visibility</p:attrName>
                                        </p:attrNameLst>
                                      </p:cBhvr>
                                      <p:to>
                                        <p:strVal val="visible"/>
                                      </p:to>
                                    </p:set>
                                    <p:anim calcmode="lin" valueType="num">
                                      <p:cBhvr>
                                        <p:cTn id="75" dur="199" fill="hold"/>
                                        <p:tgtEl>
                                          <p:spTgt spid="84"/>
                                        </p:tgtEl>
                                        <p:attrNameLst>
                                          <p:attrName>ppt_x</p:attrName>
                                        </p:attrNameLst>
                                      </p:cBhvr>
                                      <p:tavLst>
                                        <p:tav tm="0">
                                          <p:val>
                                            <p:strVal val="1+#ppt_w/2"/>
                                          </p:val>
                                        </p:tav>
                                        <p:tav tm="100000">
                                          <p:val>
                                            <p:strVal val="#ppt_x"/>
                                          </p:val>
                                        </p:tav>
                                      </p:tavLst>
                                    </p:anim>
                                    <p:anim calcmode="lin" valueType="num">
                                      <p:cBhvr>
                                        <p:cTn id="76" dur="199"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iterate>
                                    <p:tmAbs val="0"/>
                                  </p:iterate>
                                  <p:childTnLst>
                                    <p:set>
                                      <p:cBhvr>
                                        <p:cTn id="80" fill="hold"/>
                                        <p:tgtEl>
                                          <p:spTgt spid="87"/>
                                        </p:tgtEl>
                                        <p:attrNameLst>
                                          <p:attrName>style.visibility</p:attrName>
                                        </p:attrNameLst>
                                      </p:cBhvr>
                                      <p:to>
                                        <p:strVal val="visible"/>
                                      </p:to>
                                    </p:set>
                                    <p:anim calcmode="lin" valueType="num">
                                      <p:cBhvr>
                                        <p:cTn id="81" dur="300" fill="hold"/>
                                        <p:tgtEl>
                                          <p:spTgt spid="87"/>
                                        </p:tgtEl>
                                        <p:attrNameLst>
                                          <p:attrName>ppt_x</p:attrName>
                                        </p:attrNameLst>
                                      </p:cBhvr>
                                      <p:tavLst>
                                        <p:tav tm="0">
                                          <p:val>
                                            <p:strVal val="1+#ppt_w/2"/>
                                          </p:val>
                                        </p:tav>
                                        <p:tav tm="100000">
                                          <p:val>
                                            <p:strVal val="#ppt_x"/>
                                          </p:val>
                                        </p:tav>
                                      </p:tavLst>
                                    </p:anim>
                                    <p:anim calcmode="lin" valueType="num">
                                      <p:cBhvr>
                                        <p:cTn id="82" dur="3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iterate>
                                    <p:tmAbs val="0"/>
                                  </p:iterate>
                                  <p:childTnLst>
                                    <p:set>
                                      <p:cBhvr>
                                        <p:cTn id="86" fill="hold"/>
                                        <p:tgtEl>
                                          <p:spTgt spid="89"/>
                                        </p:tgtEl>
                                        <p:attrNameLst>
                                          <p:attrName>style.visibility</p:attrName>
                                        </p:attrNameLst>
                                      </p:cBhvr>
                                      <p:to>
                                        <p:strVal val="visible"/>
                                      </p:to>
                                    </p:set>
                                    <p:anim calcmode="lin" valueType="num">
                                      <p:cBhvr>
                                        <p:cTn id="87" dur="300" fill="hold"/>
                                        <p:tgtEl>
                                          <p:spTgt spid="89"/>
                                        </p:tgtEl>
                                        <p:attrNameLst>
                                          <p:attrName>ppt_x</p:attrName>
                                        </p:attrNameLst>
                                      </p:cBhvr>
                                      <p:tavLst>
                                        <p:tav tm="0">
                                          <p:val>
                                            <p:strVal val="1+#ppt_w/2"/>
                                          </p:val>
                                        </p:tav>
                                        <p:tav tm="100000">
                                          <p:val>
                                            <p:strVal val="#ppt_x"/>
                                          </p:val>
                                        </p:tav>
                                      </p:tavLst>
                                    </p:anim>
                                    <p:anim calcmode="lin" valueType="num">
                                      <p:cBhvr>
                                        <p:cTn id="88" dur="3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grpId="0" nodeType="clickEffect">
                                  <p:stCondLst>
                                    <p:cond delay="0"/>
                                  </p:stCondLst>
                                  <p:iterate>
                                    <p:tmAbs val="0"/>
                                  </p:iterate>
                                  <p:childTnLst>
                                    <p:set>
                                      <p:cBhvr>
                                        <p:cTn id="92" fill="hold"/>
                                        <p:tgtEl>
                                          <p:spTgt spid="88"/>
                                        </p:tgtEl>
                                        <p:attrNameLst>
                                          <p:attrName>style.visibility</p:attrName>
                                        </p:attrNameLst>
                                      </p:cBhvr>
                                      <p:to>
                                        <p:strVal val="visible"/>
                                      </p:to>
                                    </p:set>
                                    <p:anim calcmode="lin" valueType="num">
                                      <p:cBhvr>
                                        <p:cTn id="93" dur="300" fill="hold"/>
                                        <p:tgtEl>
                                          <p:spTgt spid="88"/>
                                        </p:tgtEl>
                                        <p:attrNameLst>
                                          <p:attrName>ppt_x</p:attrName>
                                        </p:attrNameLst>
                                      </p:cBhvr>
                                      <p:tavLst>
                                        <p:tav tm="0">
                                          <p:val>
                                            <p:strVal val="1+#ppt_w/2"/>
                                          </p:val>
                                        </p:tav>
                                        <p:tav tm="100000">
                                          <p:val>
                                            <p:strVal val="#ppt_x"/>
                                          </p:val>
                                        </p:tav>
                                      </p:tavLst>
                                    </p:anim>
                                    <p:anim calcmode="lin" valueType="num">
                                      <p:cBhvr>
                                        <p:cTn id="94" dur="3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xit" presetSubtype="8" fill="hold" grpId="1" nodeType="clickEffect">
                                  <p:stCondLst>
                                    <p:cond delay="0"/>
                                  </p:stCondLst>
                                  <p:iterate>
                                    <p:tmAbs val="0"/>
                                  </p:iterate>
                                  <p:childTnLst>
                                    <p:anim calcmode="lin" valueType="num">
                                      <p:cBhvr>
                                        <p:cTn id="98" dur="300" fill="hold"/>
                                        <p:tgtEl>
                                          <p:spTgt spid="72"/>
                                        </p:tgtEl>
                                        <p:attrNameLst>
                                          <p:attrName>ppt_x</p:attrName>
                                        </p:attrNameLst>
                                      </p:cBhvr>
                                      <p:tavLst>
                                        <p:tav tm="0">
                                          <p:val>
                                            <p:strVal val="ppt_x"/>
                                          </p:val>
                                        </p:tav>
                                        <p:tav tm="100000">
                                          <p:val>
                                            <p:strVal val="0-ppt_w/2"/>
                                          </p:val>
                                        </p:tav>
                                      </p:tavLst>
                                    </p:anim>
                                    <p:anim calcmode="lin" valueType="num">
                                      <p:cBhvr>
                                        <p:cTn id="99" dur="300" fill="hold"/>
                                        <p:tgtEl>
                                          <p:spTgt spid="72"/>
                                        </p:tgtEl>
                                        <p:attrNameLst>
                                          <p:attrName>ppt_y</p:attrName>
                                        </p:attrNameLst>
                                      </p:cBhvr>
                                      <p:tavLst>
                                        <p:tav tm="0">
                                          <p:val>
                                            <p:strVal val="ppt_y"/>
                                          </p:val>
                                        </p:tav>
                                        <p:tav tm="100000">
                                          <p:val>
                                            <p:strVal val="ppt_y"/>
                                          </p:val>
                                        </p:tav>
                                      </p:tavLst>
                                    </p:anim>
                                    <p:set>
                                      <p:cBhvr>
                                        <p:cTn id="100" fill="hold">
                                          <p:stCondLst>
                                            <p:cond delay="299"/>
                                          </p:stCondLst>
                                        </p:cTn>
                                        <p:tgtEl>
                                          <p:spTgt spid="72"/>
                                        </p:tgtEl>
                                        <p:attrNameLst>
                                          <p:attrName>style.visibility</p:attrName>
                                        </p:attrNameLst>
                                      </p:cBhvr>
                                      <p:to>
                                        <p:strVal val="hidden"/>
                                      </p:to>
                                    </p:set>
                                  </p:childTnLst>
                                </p:cTn>
                              </p:par>
                            </p:childTnLst>
                          </p:cTn>
                        </p:par>
                        <p:par>
                          <p:cTn id="101" fill="hold" nodeType="afterGroup">
                            <p:stCondLst>
                              <p:cond delay="300"/>
                            </p:stCondLst>
                            <p:childTnLst>
                              <p:par>
                                <p:cTn id="102" presetID="2" presetClass="exit" presetSubtype="8" fill="hold" grpId="1" nodeType="afterEffect">
                                  <p:stCondLst>
                                    <p:cond delay="0"/>
                                  </p:stCondLst>
                                  <p:iterate>
                                    <p:tmAbs val="0"/>
                                  </p:iterate>
                                  <p:childTnLst>
                                    <p:anim calcmode="lin" valueType="num">
                                      <p:cBhvr>
                                        <p:cTn id="103" dur="300" fill="hold"/>
                                        <p:tgtEl>
                                          <p:spTgt spid="71"/>
                                        </p:tgtEl>
                                        <p:attrNameLst>
                                          <p:attrName>ppt_x</p:attrName>
                                        </p:attrNameLst>
                                      </p:cBhvr>
                                      <p:tavLst>
                                        <p:tav tm="0">
                                          <p:val>
                                            <p:strVal val="ppt_x"/>
                                          </p:val>
                                        </p:tav>
                                        <p:tav tm="100000">
                                          <p:val>
                                            <p:strVal val="0-ppt_w/2"/>
                                          </p:val>
                                        </p:tav>
                                      </p:tavLst>
                                    </p:anim>
                                    <p:anim calcmode="lin" valueType="num">
                                      <p:cBhvr>
                                        <p:cTn id="104" dur="300" fill="hold"/>
                                        <p:tgtEl>
                                          <p:spTgt spid="71"/>
                                        </p:tgtEl>
                                        <p:attrNameLst>
                                          <p:attrName>ppt_y</p:attrName>
                                        </p:attrNameLst>
                                      </p:cBhvr>
                                      <p:tavLst>
                                        <p:tav tm="0">
                                          <p:val>
                                            <p:strVal val="ppt_y"/>
                                          </p:val>
                                        </p:tav>
                                        <p:tav tm="100000">
                                          <p:val>
                                            <p:strVal val="ppt_y"/>
                                          </p:val>
                                        </p:tav>
                                      </p:tavLst>
                                    </p:anim>
                                    <p:set>
                                      <p:cBhvr>
                                        <p:cTn id="105" fill="hold">
                                          <p:stCondLst>
                                            <p:cond delay="299"/>
                                          </p:stCondLst>
                                        </p:cTn>
                                        <p:tgtEl>
                                          <p:spTgt spid="71"/>
                                        </p:tgtEl>
                                        <p:attrNameLst>
                                          <p:attrName>style.visibility</p:attrName>
                                        </p:attrNameLst>
                                      </p:cBhvr>
                                      <p:to>
                                        <p:strVal val="hidden"/>
                                      </p:to>
                                    </p:set>
                                  </p:childTnLst>
                                </p:cTn>
                              </p:par>
                            </p:childTnLst>
                          </p:cTn>
                        </p:par>
                        <p:par>
                          <p:cTn id="106" fill="hold" nodeType="afterGroup">
                            <p:stCondLst>
                              <p:cond delay="600"/>
                            </p:stCondLst>
                            <p:childTnLst>
                              <p:par>
                                <p:cTn id="107" presetID="2" presetClass="exit" presetSubtype="8" fill="hold" grpId="1" nodeType="afterEffect">
                                  <p:stCondLst>
                                    <p:cond delay="0"/>
                                  </p:stCondLst>
                                  <p:iterate>
                                    <p:tmAbs val="0"/>
                                  </p:iterate>
                                  <p:childTnLst>
                                    <p:anim calcmode="lin" valueType="num">
                                      <p:cBhvr>
                                        <p:cTn id="108" dur="300" fill="hold"/>
                                        <p:tgtEl>
                                          <p:spTgt spid="82"/>
                                        </p:tgtEl>
                                        <p:attrNameLst>
                                          <p:attrName>ppt_x</p:attrName>
                                        </p:attrNameLst>
                                      </p:cBhvr>
                                      <p:tavLst>
                                        <p:tav tm="0">
                                          <p:val>
                                            <p:strVal val="ppt_x"/>
                                          </p:val>
                                        </p:tav>
                                        <p:tav tm="100000">
                                          <p:val>
                                            <p:strVal val="0-ppt_w/2"/>
                                          </p:val>
                                        </p:tav>
                                      </p:tavLst>
                                    </p:anim>
                                    <p:anim calcmode="lin" valueType="num">
                                      <p:cBhvr>
                                        <p:cTn id="109" dur="300" fill="hold"/>
                                        <p:tgtEl>
                                          <p:spTgt spid="82"/>
                                        </p:tgtEl>
                                        <p:attrNameLst>
                                          <p:attrName>ppt_y</p:attrName>
                                        </p:attrNameLst>
                                      </p:cBhvr>
                                      <p:tavLst>
                                        <p:tav tm="0">
                                          <p:val>
                                            <p:strVal val="ppt_y"/>
                                          </p:val>
                                        </p:tav>
                                        <p:tav tm="100000">
                                          <p:val>
                                            <p:strVal val="ppt_y"/>
                                          </p:val>
                                        </p:tav>
                                      </p:tavLst>
                                    </p:anim>
                                    <p:set>
                                      <p:cBhvr>
                                        <p:cTn id="110" fill="hold">
                                          <p:stCondLst>
                                            <p:cond delay="299"/>
                                          </p:stCondLst>
                                        </p:cTn>
                                        <p:tgtEl>
                                          <p:spTgt spid="82"/>
                                        </p:tgtEl>
                                        <p:attrNameLst>
                                          <p:attrName>style.visibility</p:attrName>
                                        </p:attrNameLst>
                                      </p:cBhvr>
                                      <p:to>
                                        <p:strVal val="hidden"/>
                                      </p:to>
                                    </p:set>
                                  </p:childTnLst>
                                </p:cTn>
                              </p:par>
                            </p:childTnLst>
                          </p:cTn>
                        </p:par>
                        <p:par>
                          <p:cTn id="111" fill="hold" nodeType="afterGroup">
                            <p:stCondLst>
                              <p:cond delay="900"/>
                            </p:stCondLst>
                            <p:childTnLst>
                              <p:par>
                                <p:cTn id="112" presetID="2" presetClass="exit" presetSubtype="8" fill="hold" grpId="1" nodeType="afterEffect">
                                  <p:stCondLst>
                                    <p:cond delay="0"/>
                                  </p:stCondLst>
                                  <p:iterate>
                                    <p:tmAbs val="0"/>
                                  </p:iterate>
                                  <p:childTnLst>
                                    <p:anim calcmode="lin" valueType="num">
                                      <p:cBhvr>
                                        <p:cTn id="113" dur="300" fill="hold"/>
                                        <p:tgtEl>
                                          <p:spTgt spid="83"/>
                                        </p:tgtEl>
                                        <p:attrNameLst>
                                          <p:attrName>ppt_x</p:attrName>
                                        </p:attrNameLst>
                                      </p:cBhvr>
                                      <p:tavLst>
                                        <p:tav tm="0">
                                          <p:val>
                                            <p:strVal val="ppt_x"/>
                                          </p:val>
                                        </p:tav>
                                        <p:tav tm="100000">
                                          <p:val>
                                            <p:strVal val="0-ppt_w/2"/>
                                          </p:val>
                                        </p:tav>
                                      </p:tavLst>
                                    </p:anim>
                                    <p:anim calcmode="lin" valueType="num">
                                      <p:cBhvr>
                                        <p:cTn id="114" dur="300" fill="hold"/>
                                        <p:tgtEl>
                                          <p:spTgt spid="83"/>
                                        </p:tgtEl>
                                        <p:attrNameLst>
                                          <p:attrName>ppt_y</p:attrName>
                                        </p:attrNameLst>
                                      </p:cBhvr>
                                      <p:tavLst>
                                        <p:tav tm="0">
                                          <p:val>
                                            <p:strVal val="ppt_y"/>
                                          </p:val>
                                        </p:tav>
                                        <p:tav tm="100000">
                                          <p:val>
                                            <p:strVal val="ppt_y"/>
                                          </p:val>
                                        </p:tav>
                                      </p:tavLst>
                                    </p:anim>
                                    <p:set>
                                      <p:cBhvr>
                                        <p:cTn id="115" fill="hold">
                                          <p:stCondLst>
                                            <p:cond delay="299"/>
                                          </p:stCondLst>
                                        </p:cTn>
                                        <p:tgtEl>
                                          <p:spTgt spid="83"/>
                                        </p:tgtEl>
                                        <p:attrNameLst>
                                          <p:attrName>style.visibility</p:attrName>
                                        </p:attrNameLst>
                                      </p:cBhvr>
                                      <p:to>
                                        <p:strVal val="hidden"/>
                                      </p:to>
                                    </p:set>
                                  </p:childTnLst>
                                </p:cTn>
                              </p:par>
                            </p:childTnLst>
                          </p:cTn>
                        </p:par>
                        <p:par>
                          <p:cTn id="116" fill="hold" nodeType="afterGroup">
                            <p:stCondLst>
                              <p:cond delay="1200"/>
                            </p:stCondLst>
                            <p:childTnLst>
                              <p:par>
                                <p:cTn id="117" presetID="2" presetClass="exit" presetSubtype="8" fill="hold" grpId="1" nodeType="afterEffect">
                                  <p:stCondLst>
                                    <p:cond delay="0"/>
                                  </p:stCondLst>
                                  <p:iterate>
                                    <p:tmAbs val="0"/>
                                  </p:iterate>
                                  <p:childTnLst>
                                    <p:anim calcmode="lin" valueType="num">
                                      <p:cBhvr>
                                        <p:cTn id="118" dur="300" fill="hold"/>
                                        <p:tgtEl>
                                          <p:spTgt spid="84"/>
                                        </p:tgtEl>
                                        <p:attrNameLst>
                                          <p:attrName>ppt_x</p:attrName>
                                        </p:attrNameLst>
                                      </p:cBhvr>
                                      <p:tavLst>
                                        <p:tav tm="0">
                                          <p:val>
                                            <p:strVal val="ppt_x"/>
                                          </p:val>
                                        </p:tav>
                                        <p:tav tm="100000">
                                          <p:val>
                                            <p:strVal val="0-ppt_w/2"/>
                                          </p:val>
                                        </p:tav>
                                      </p:tavLst>
                                    </p:anim>
                                    <p:anim calcmode="lin" valueType="num">
                                      <p:cBhvr>
                                        <p:cTn id="119" dur="300" fill="hold"/>
                                        <p:tgtEl>
                                          <p:spTgt spid="84"/>
                                        </p:tgtEl>
                                        <p:attrNameLst>
                                          <p:attrName>ppt_y</p:attrName>
                                        </p:attrNameLst>
                                      </p:cBhvr>
                                      <p:tavLst>
                                        <p:tav tm="0">
                                          <p:val>
                                            <p:strVal val="ppt_y"/>
                                          </p:val>
                                        </p:tav>
                                        <p:tav tm="100000">
                                          <p:val>
                                            <p:strVal val="ppt_y"/>
                                          </p:val>
                                        </p:tav>
                                      </p:tavLst>
                                    </p:anim>
                                    <p:set>
                                      <p:cBhvr>
                                        <p:cTn id="120" fill="hold">
                                          <p:stCondLst>
                                            <p:cond delay="299"/>
                                          </p:stCondLst>
                                        </p:cTn>
                                        <p:tgtEl>
                                          <p:spTgt spid="84"/>
                                        </p:tgtEl>
                                        <p:attrNameLst>
                                          <p:attrName>style.visibility</p:attrName>
                                        </p:attrNameLst>
                                      </p:cBhvr>
                                      <p:to>
                                        <p:strVal val="hidden"/>
                                      </p:to>
                                    </p:set>
                                  </p:childTnLst>
                                </p:cTn>
                              </p:par>
                            </p:childTnLst>
                          </p:cTn>
                        </p:par>
                        <p:par>
                          <p:cTn id="121" fill="hold" nodeType="afterGroup">
                            <p:stCondLst>
                              <p:cond delay="1500"/>
                            </p:stCondLst>
                            <p:childTnLst>
                              <p:par>
                                <p:cTn id="122" presetID="2" presetClass="entr" presetSubtype="2" fill="hold" grpId="0" nodeType="afterEffect">
                                  <p:stCondLst>
                                    <p:cond delay="0"/>
                                  </p:stCondLst>
                                  <p:iterate>
                                    <p:tmAbs val="0"/>
                                  </p:iterate>
                                  <p:childTnLst>
                                    <p:set>
                                      <p:cBhvr>
                                        <p:cTn id="123" fill="hold"/>
                                        <p:tgtEl>
                                          <p:spTgt spid="90"/>
                                        </p:tgtEl>
                                        <p:attrNameLst>
                                          <p:attrName>style.visibility</p:attrName>
                                        </p:attrNameLst>
                                      </p:cBhvr>
                                      <p:to>
                                        <p:strVal val="visible"/>
                                      </p:to>
                                    </p:set>
                                    <p:anim calcmode="lin" valueType="num">
                                      <p:cBhvr>
                                        <p:cTn id="124" dur="300" fill="hold"/>
                                        <p:tgtEl>
                                          <p:spTgt spid="90"/>
                                        </p:tgtEl>
                                        <p:attrNameLst>
                                          <p:attrName>ppt_x</p:attrName>
                                        </p:attrNameLst>
                                      </p:cBhvr>
                                      <p:tavLst>
                                        <p:tav tm="0">
                                          <p:val>
                                            <p:strVal val="1+#ppt_w/2"/>
                                          </p:val>
                                        </p:tav>
                                        <p:tav tm="100000">
                                          <p:val>
                                            <p:strVal val="#ppt_x"/>
                                          </p:val>
                                        </p:tav>
                                      </p:tavLst>
                                    </p:anim>
                                    <p:anim calcmode="lin" valueType="num">
                                      <p:cBhvr>
                                        <p:cTn id="125" dur="3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8" fill="hold" grpId="1" nodeType="clickEffect">
                                  <p:stCondLst>
                                    <p:cond delay="0"/>
                                  </p:stCondLst>
                                  <p:iterate>
                                    <p:tmAbs val="0"/>
                                  </p:iterate>
                                  <p:childTnLst>
                                    <p:anim calcmode="lin" valueType="num">
                                      <p:cBhvr>
                                        <p:cTn id="129" dur="300" fill="hold"/>
                                        <p:tgtEl>
                                          <p:spTgt spid="87"/>
                                        </p:tgtEl>
                                        <p:attrNameLst>
                                          <p:attrName>ppt_x</p:attrName>
                                        </p:attrNameLst>
                                      </p:cBhvr>
                                      <p:tavLst>
                                        <p:tav tm="0">
                                          <p:val>
                                            <p:strVal val="ppt_x"/>
                                          </p:val>
                                        </p:tav>
                                        <p:tav tm="100000">
                                          <p:val>
                                            <p:strVal val="0-ppt_w/2"/>
                                          </p:val>
                                        </p:tav>
                                      </p:tavLst>
                                    </p:anim>
                                    <p:anim calcmode="lin" valueType="num">
                                      <p:cBhvr>
                                        <p:cTn id="130" dur="300" fill="hold"/>
                                        <p:tgtEl>
                                          <p:spTgt spid="87"/>
                                        </p:tgtEl>
                                        <p:attrNameLst>
                                          <p:attrName>ppt_y</p:attrName>
                                        </p:attrNameLst>
                                      </p:cBhvr>
                                      <p:tavLst>
                                        <p:tav tm="0">
                                          <p:val>
                                            <p:strVal val="ppt_y"/>
                                          </p:val>
                                        </p:tav>
                                        <p:tav tm="100000">
                                          <p:val>
                                            <p:strVal val="ppt_y"/>
                                          </p:val>
                                        </p:tav>
                                      </p:tavLst>
                                    </p:anim>
                                    <p:set>
                                      <p:cBhvr>
                                        <p:cTn id="131" fill="hold">
                                          <p:stCondLst>
                                            <p:cond delay="299"/>
                                          </p:stCondLst>
                                        </p:cTn>
                                        <p:tgtEl>
                                          <p:spTgt spid="87"/>
                                        </p:tgtEl>
                                        <p:attrNameLst>
                                          <p:attrName>style.visibility</p:attrName>
                                        </p:attrNameLst>
                                      </p:cBhvr>
                                      <p:to>
                                        <p:strVal val="hidden"/>
                                      </p:to>
                                    </p:set>
                                  </p:childTnLst>
                                </p:cTn>
                              </p:par>
                            </p:childTnLst>
                          </p:cTn>
                        </p:par>
                        <p:par>
                          <p:cTn id="132" fill="hold" nodeType="afterGroup">
                            <p:stCondLst>
                              <p:cond delay="300"/>
                            </p:stCondLst>
                            <p:childTnLst>
                              <p:par>
                                <p:cTn id="133" presetID="2" presetClass="exit" presetSubtype="8" fill="hold" grpId="1" nodeType="afterEffect">
                                  <p:stCondLst>
                                    <p:cond delay="0"/>
                                  </p:stCondLst>
                                  <p:iterate>
                                    <p:tmAbs val="0"/>
                                  </p:iterate>
                                  <p:childTnLst>
                                    <p:anim calcmode="lin" valueType="num">
                                      <p:cBhvr>
                                        <p:cTn id="134" dur="300" fill="hold"/>
                                        <p:tgtEl>
                                          <p:spTgt spid="89"/>
                                        </p:tgtEl>
                                        <p:attrNameLst>
                                          <p:attrName>ppt_x</p:attrName>
                                        </p:attrNameLst>
                                      </p:cBhvr>
                                      <p:tavLst>
                                        <p:tav tm="0">
                                          <p:val>
                                            <p:strVal val="ppt_x"/>
                                          </p:val>
                                        </p:tav>
                                        <p:tav tm="100000">
                                          <p:val>
                                            <p:strVal val="0-ppt_w/2"/>
                                          </p:val>
                                        </p:tav>
                                      </p:tavLst>
                                    </p:anim>
                                    <p:anim calcmode="lin" valueType="num">
                                      <p:cBhvr>
                                        <p:cTn id="135" dur="300" fill="hold"/>
                                        <p:tgtEl>
                                          <p:spTgt spid="89"/>
                                        </p:tgtEl>
                                        <p:attrNameLst>
                                          <p:attrName>ppt_y</p:attrName>
                                        </p:attrNameLst>
                                      </p:cBhvr>
                                      <p:tavLst>
                                        <p:tav tm="0">
                                          <p:val>
                                            <p:strVal val="ppt_y"/>
                                          </p:val>
                                        </p:tav>
                                        <p:tav tm="100000">
                                          <p:val>
                                            <p:strVal val="ppt_y"/>
                                          </p:val>
                                        </p:tav>
                                      </p:tavLst>
                                    </p:anim>
                                    <p:set>
                                      <p:cBhvr>
                                        <p:cTn id="136" fill="hold">
                                          <p:stCondLst>
                                            <p:cond delay="299"/>
                                          </p:stCondLst>
                                        </p:cTn>
                                        <p:tgtEl>
                                          <p:spTgt spid="89"/>
                                        </p:tgtEl>
                                        <p:attrNameLst>
                                          <p:attrName>style.visibility</p:attrName>
                                        </p:attrNameLst>
                                      </p:cBhvr>
                                      <p:to>
                                        <p:strVal val="hidden"/>
                                      </p:to>
                                    </p:set>
                                  </p:childTnLst>
                                </p:cTn>
                              </p:par>
                            </p:childTnLst>
                          </p:cTn>
                        </p:par>
                        <p:par>
                          <p:cTn id="137" fill="hold" nodeType="afterGroup">
                            <p:stCondLst>
                              <p:cond delay="600"/>
                            </p:stCondLst>
                            <p:childTnLst>
                              <p:par>
                                <p:cTn id="138" presetID="2" presetClass="exit" presetSubtype="8" fill="hold" grpId="1" nodeType="afterEffect">
                                  <p:stCondLst>
                                    <p:cond delay="0"/>
                                  </p:stCondLst>
                                  <p:iterate>
                                    <p:tmAbs val="0"/>
                                  </p:iterate>
                                  <p:childTnLst>
                                    <p:anim calcmode="lin" valueType="num">
                                      <p:cBhvr>
                                        <p:cTn id="139" dur="300" fill="hold"/>
                                        <p:tgtEl>
                                          <p:spTgt spid="88"/>
                                        </p:tgtEl>
                                        <p:attrNameLst>
                                          <p:attrName>ppt_x</p:attrName>
                                        </p:attrNameLst>
                                      </p:cBhvr>
                                      <p:tavLst>
                                        <p:tav tm="0">
                                          <p:val>
                                            <p:strVal val="ppt_x"/>
                                          </p:val>
                                        </p:tav>
                                        <p:tav tm="100000">
                                          <p:val>
                                            <p:strVal val="0-ppt_w/2"/>
                                          </p:val>
                                        </p:tav>
                                      </p:tavLst>
                                    </p:anim>
                                    <p:anim calcmode="lin" valueType="num">
                                      <p:cBhvr>
                                        <p:cTn id="140" dur="300" fill="hold"/>
                                        <p:tgtEl>
                                          <p:spTgt spid="88"/>
                                        </p:tgtEl>
                                        <p:attrNameLst>
                                          <p:attrName>ppt_y</p:attrName>
                                        </p:attrNameLst>
                                      </p:cBhvr>
                                      <p:tavLst>
                                        <p:tav tm="0">
                                          <p:val>
                                            <p:strVal val="ppt_y"/>
                                          </p:val>
                                        </p:tav>
                                        <p:tav tm="100000">
                                          <p:val>
                                            <p:strVal val="ppt_y"/>
                                          </p:val>
                                        </p:tav>
                                      </p:tavLst>
                                    </p:anim>
                                    <p:set>
                                      <p:cBhvr>
                                        <p:cTn id="141" fill="hold">
                                          <p:stCondLst>
                                            <p:cond delay="299"/>
                                          </p:stCondLst>
                                        </p:cTn>
                                        <p:tgtEl>
                                          <p:spTgt spid="88"/>
                                        </p:tgtEl>
                                        <p:attrNameLst>
                                          <p:attrName>style.visibility</p:attrName>
                                        </p:attrNameLst>
                                      </p:cBhvr>
                                      <p:to>
                                        <p:strVal val="hidden"/>
                                      </p:to>
                                    </p:set>
                                  </p:childTnLst>
                                </p:cTn>
                              </p:par>
                            </p:childTnLst>
                          </p:cTn>
                        </p:par>
                        <p:par>
                          <p:cTn id="142" fill="hold" nodeType="afterGroup">
                            <p:stCondLst>
                              <p:cond delay="900"/>
                            </p:stCondLst>
                            <p:childTnLst>
                              <p:par>
                                <p:cTn id="143" presetID="2" presetClass="entr" presetSubtype="2" fill="hold" grpId="0" nodeType="afterEffect">
                                  <p:stCondLst>
                                    <p:cond delay="0"/>
                                  </p:stCondLst>
                                  <p:iterate>
                                    <p:tmAbs val="0"/>
                                  </p:iterate>
                                  <p:childTnLst>
                                    <p:set>
                                      <p:cBhvr>
                                        <p:cTn id="144" fill="hold"/>
                                        <p:tgtEl>
                                          <p:spTgt spid="91"/>
                                        </p:tgtEl>
                                        <p:attrNameLst>
                                          <p:attrName>style.visibility</p:attrName>
                                        </p:attrNameLst>
                                      </p:cBhvr>
                                      <p:to>
                                        <p:strVal val="visible"/>
                                      </p:to>
                                    </p:set>
                                    <p:anim calcmode="lin" valueType="num">
                                      <p:cBhvr>
                                        <p:cTn id="145" dur="300" fill="hold"/>
                                        <p:tgtEl>
                                          <p:spTgt spid="91"/>
                                        </p:tgtEl>
                                        <p:attrNameLst>
                                          <p:attrName>ppt_x</p:attrName>
                                        </p:attrNameLst>
                                      </p:cBhvr>
                                      <p:tavLst>
                                        <p:tav tm="0">
                                          <p:val>
                                            <p:strVal val="1+#ppt_w/2"/>
                                          </p:val>
                                        </p:tav>
                                        <p:tav tm="100000">
                                          <p:val>
                                            <p:strVal val="#ppt_x"/>
                                          </p:val>
                                        </p:tav>
                                      </p:tavLst>
                                    </p:anim>
                                    <p:anim calcmode="lin" valueType="num">
                                      <p:cBhvr>
                                        <p:cTn id="146"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dvAuto="0"/>
      <p:bldP spid="71" grpId="1" animBg="1" advAuto="0"/>
      <p:bldP spid="72" grpId="0" animBg="1" advAuto="0"/>
      <p:bldP spid="72" grpId="1" animBg="1" advAuto="0"/>
      <p:bldP spid="78" grpId="0" animBg="1" advAuto="0"/>
      <p:bldP spid="78" grpId="1" animBg="1" advAuto="0"/>
      <p:bldP spid="79" grpId="0" animBg="1" advAuto="0"/>
      <p:bldP spid="79" grpId="1" animBg="1" advAuto="0"/>
      <p:bldP spid="80" grpId="0" animBg="1" advAuto="0"/>
      <p:bldP spid="81" grpId="0" animBg="1" advAuto="0"/>
      <p:bldP spid="82" grpId="0" animBg="1" advAuto="0"/>
      <p:bldP spid="82" grpId="1" animBg="1" advAuto="0"/>
      <p:bldP spid="83" grpId="0" animBg="1" advAuto="0"/>
      <p:bldP spid="83" grpId="1" animBg="1" advAuto="0"/>
      <p:bldP spid="84" grpId="0" animBg="1" advAuto="0"/>
      <p:bldP spid="84" grpId="1" animBg="1" advAuto="0"/>
      <p:bldP spid="85" grpId="0" animBg="1" advAuto="0"/>
      <p:bldP spid="86" grpId="0" animBg="1" advAuto="0"/>
      <p:bldP spid="87" grpId="0" animBg="1" advAuto="0"/>
      <p:bldP spid="87" grpId="1" animBg="1" advAuto="0"/>
      <p:bldP spid="88" grpId="0" animBg="1" advAuto="0"/>
      <p:bldP spid="88" grpId="1" animBg="1" advAuto="0"/>
      <p:bldP spid="89" grpId="0" animBg="1" advAuto="0"/>
      <p:bldP spid="89" grpId="1" animBg="1" advAuto="0"/>
      <p:bldP spid="90" grpId="0" animBg="1" advAuto="0"/>
      <p:bldP spid="91"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132" name="Shape 132"/>
          <p:cNvSpPr/>
          <p:nvPr/>
        </p:nvSpPr>
        <p:spPr>
          <a:xfrm>
            <a:off x="3024188" y="2492375"/>
            <a:ext cx="3095625" cy="449263"/>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33" name="Shape 133"/>
          <p:cNvSpPr/>
          <p:nvPr/>
        </p:nvSpPr>
        <p:spPr>
          <a:xfrm>
            <a:off x="3024188" y="2933700"/>
            <a:ext cx="3095625" cy="45085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Source Address</a:t>
            </a:r>
          </a:p>
        </p:txBody>
      </p:sp>
      <p:sp>
        <p:nvSpPr>
          <p:cNvPr id="134" name="Shape 134"/>
          <p:cNvSpPr/>
          <p:nvPr/>
        </p:nvSpPr>
        <p:spPr>
          <a:xfrm>
            <a:off x="3024188" y="3384550"/>
            <a:ext cx="3095625" cy="660400"/>
          </a:xfrm>
          <a:prstGeom prst="rect">
            <a:avLst/>
          </a:prstGeom>
          <a:solidFill>
            <a:srgbClr val="70BF41"/>
          </a:solidFill>
          <a:ln w="254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35" name="Shape 135"/>
          <p:cNvSpPr/>
          <p:nvPr/>
        </p:nvSpPr>
        <p:spPr>
          <a:xfrm>
            <a:off x="965200" y="4597400"/>
            <a:ext cx="114141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return address</a:t>
            </a:r>
          </a:p>
        </p:txBody>
      </p:sp>
      <p:sp>
        <p:nvSpPr>
          <p:cNvPr id="136" name="Shape 136"/>
          <p:cNvSpPr/>
          <p:nvPr/>
        </p:nvSpPr>
        <p:spPr>
          <a:xfrm>
            <a:off x="2527300" y="5454650"/>
            <a:ext cx="110013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accountability</a:t>
            </a:r>
          </a:p>
        </p:txBody>
      </p:sp>
      <p:sp>
        <p:nvSpPr>
          <p:cNvPr id="137" name="Shape 137"/>
          <p:cNvSpPr/>
          <p:nvPr/>
        </p:nvSpPr>
        <p:spPr>
          <a:xfrm>
            <a:off x="3983038" y="4597400"/>
            <a:ext cx="1177925"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sender identity</a:t>
            </a:r>
          </a:p>
        </p:txBody>
      </p:sp>
      <p:sp>
        <p:nvSpPr>
          <p:cNvPr id="138" name="Shape 138"/>
          <p:cNvSpPr/>
          <p:nvPr/>
        </p:nvSpPr>
        <p:spPr>
          <a:xfrm>
            <a:off x="5422900" y="5454650"/>
            <a:ext cx="1168400"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error reporting</a:t>
            </a:r>
          </a:p>
        </p:txBody>
      </p:sp>
      <p:sp>
        <p:nvSpPr>
          <p:cNvPr id="139" name="Shape 139"/>
          <p:cNvSpPr/>
          <p:nvPr/>
        </p:nvSpPr>
        <p:spPr>
          <a:xfrm>
            <a:off x="7467600" y="4597400"/>
            <a:ext cx="60166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a:solidFill>
                  <a:srgbClr val="FFFFFF"/>
                </a:solidFill>
                <a:latin typeface="Avenir Light"/>
                <a:ea typeface="Avenir Light"/>
                <a:cs typeface="Avenir Light"/>
                <a:sym typeface="Avenir Light"/>
              </a:defRPr>
            </a:lvl1pPr>
          </a:lstStyle>
          <a:p>
            <a:pPr algn="ctr" defTabSz="410730" fontAlgn="auto">
              <a:spcBef>
                <a:spcPts val="0"/>
              </a:spcBef>
              <a:spcAft>
                <a:spcPts val="0"/>
              </a:spcAft>
              <a:defRPr sz="1800">
                <a:solidFill>
                  <a:srgbClr val="000000"/>
                </a:solidFill>
              </a:defRPr>
            </a:pPr>
            <a:r>
              <a:rPr sz="1300" kern="0">
                <a:solidFill>
                  <a:srgbClr val="000000"/>
                </a:solidFill>
              </a:rPr>
              <a:t>flow ID</a:t>
            </a:r>
          </a:p>
        </p:txBody>
      </p:sp>
      <p:sp>
        <p:nvSpPr>
          <p:cNvPr id="2" name="Slide Number Placeholder 1"/>
          <p:cNvSpPr>
            <a:spLocks noGrp="1"/>
          </p:cNvSpPr>
          <p:nvPr>
            <p:ph type="sldNum" sz="quarter" idx="10"/>
          </p:nvPr>
        </p:nvSpPr>
        <p:spPr/>
        <p:txBody>
          <a:bodyPr/>
          <a:lstStyle/>
          <a:p>
            <a:fld id="{EBAE902C-01F3-0149-A4B4-E9DAFCCABE42}" type="slidenum">
              <a:rPr lang="en-US" altLang="en-US" smtClean="0"/>
              <a:pPr/>
              <a:t>34</a:t>
            </a:fld>
            <a:endParaRPr lang="en-US" altLang="en-US"/>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p:tmAbs val="0"/>
                                  </p:iterate>
                                  <p:childTnLst>
                                    <p:set>
                                      <p:cBhvr>
                                        <p:cTn id="6" fill="hold"/>
                                        <p:tgtEl>
                                          <p:spTgt spid="13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iterate>
                                    <p:tmAbs val="0"/>
                                  </p:iterate>
                                  <p:childTnLst>
                                    <p:set>
                                      <p:cBhvr>
                                        <p:cTn id="9" fill="hold"/>
                                        <p:tgtEl>
                                          <p:spTgt spid="136"/>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iterate>
                                    <p:tmAbs val="0"/>
                                  </p:iterate>
                                  <p:childTnLst>
                                    <p:set>
                                      <p:cBhvr>
                                        <p:cTn id="12" fill="hold"/>
                                        <p:tgtEl>
                                          <p:spTgt spid="137"/>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iterate>
                                    <p:tmAbs val="0"/>
                                  </p:iterate>
                                  <p:childTnLst>
                                    <p:set>
                                      <p:cBhvr>
                                        <p:cTn id="15" fill="hold"/>
                                        <p:tgtEl>
                                          <p:spTgt spid="138"/>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grpId="0" nodeType="afterEffect">
                                  <p:stCondLst>
                                    <p:cond delay="100"/>
                                  </p:stCondLst>
                                  <p:iterate>
                                    <p:tmAbs val="0"/>
                                  </p:iterate>
                                  <p:childTnLst>
                                    <p:set>
                                      <p:cBhvr>
                                        <p:cTn id="18" fill="hold"/>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advAuto="0"/>
      <p:bldP spid="136" grpId="0" animBg="1" advAuto="0"/>
      <p:bldP spid="137" grpId="0" animBg="1" advAuto="0"/>
      <p:bldP spid="138" grpId="0" animBg="1" advAuto="0"/>
      <p:bldP spid="139"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63490" name="Group 161"/>
          <p:cNvGrpSpPr>
            <a:grpSpLocks/>
          </p:cNvGrpSpPr>
          <p:nvPr/>
        </p:nvGrpSpPr>
        <p:grpSpPr bwMode="auto">
          <a:xfrm>
            <a:off x="3024188" y="2490788"/>
            <a:ext cx="3095625" cy="1982787"/>
            <a:chOff x="0" y="0"/>
            <a:chExt cx="4402895" cy="2818942"/>
          </a:xfrm>
        </p:grpSpPr>
        <p:sp>
          <p:nvSpPr>
            <p:cNvPr id="157" name="Shape 157"/>
            <p:cNvSpPr/>
            <p:nvPr/>
          </p:nvSpPr>
          <p:spPr>
            <a:xfrm>
              <a:off x="2257" y="0"/>
              <a:ext cx="4400638" cy="64097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58" name="Shape 158"/>
            <p:cNvSpPr/>
            <p:nvPr/>
          </p:nvSpPr>
          <p:spPr>
            <a:xfrm>
              <a:off x="0" y="1880047"/>
              <a:ext cx="4400636" cy="938895"/>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59" name="Shape 159"/>
            <p:cNvSpPr/>
            <p:nvPr/>
          </p:nvSpPr>
          <p:spPr>
            <a:xfrm>
              <a:off x="0" y="1252612"/>
              <a:ext cx="4400636" cy="63420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60" name="Shape 160"/>
            <p:cNvSpPr/>
            <p:nvPr/>
          </p:nvSpPr>
          <p:spPr>
            <a:xfrm>
              <a:off x="0" y="631949"/>
              <a:ext cx="4402895" cy="634205"/>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162" name="Shape 162"/>
          <p:cNvSpPr/>
          <p:nvPr/>
        </p:nvSpPr>
        <p:spPr>
          <a:xfrm>
            <a:off x="2986088" y="4786313"/>
            <a:ext cx="3171825"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2200" i="1" kern="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2200" i="1" kern="0">
                <a:solidFill>
                  <a:srgbClr val="FFFFFF"/>
                </a:solidFill>
                <a:latin typeface="Avenir Medium"/>
                <a:ea typeface="Avenir Medium"/>
                <a:cs typeface="Avenir Medium"/>
                <a:sym typeface="Avenir Medium"/>
              </a:rPr>
              <a:t>and Return Addresses</a:t>
            </a:r>
          </a:p>
        </p:txBody>
      </p:sp>
      <p:sp>
        <p:nvSpPr>
          <p:cNvPr id="2" name="Slide Number Placeholder 1"/>
          <p:cNvSpPr>
            <a:spLocks noGrp="1"/>
          </p:cNvSpPr>
          <p:nvPr>
            <p:ph type="sldNum" sz="quarter" idx="10"/>
          </p:nvPr>
        </p:nvSpPr>
        <p:spPr/>
        <p:txBody>
          <a:bodyPr/>
          <a:lstStyle/>
          <a:p>
            <a:fld id="{74489EF1-57AD-0749-B635-46F59D23526B}" type="slidenum">
              <a:rPr lang="en-US" altLang="en-US" smtClean="0"/>
              <a:pPr/>
              <a:t>35</a:t>
            </a:fld>
            <a:endParaRPr lang="en-US" alt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166" name="Group 166"/>
          <p:cNvGrpSpPr>
            <a:grpSpLocks/>
          </p:cNvGrpSpPr>
          <p:nvPr/>
        </p:nvGrpSpPr>
        <p:grpSpPr bwMode="auto">
          <a:xfrm>
            <a:off x="228600" y="296863"/>
            <a:ext cx="8686800" cy="1274762"/>
            <a:chOff x="0" y="149458"/>
            <a:chExt cx="12355971" cy="1812820"/>
          </a:xfrm>
        </p:grpSpPr>
        <p:sp>
          <p:nvSpPr>
            <p:cNvPr id="164" name="Shape 164"/>
            <p:cNvSpPr/>
            <p:nvPr/>
          </p:nvSpPr>
          <p:spPr>
            <a:xfrm>
              <a:off x="0" y="1567206"/>
              <a:ext cx="12355971" cy="395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800" b="0" kern="0" cap="none" dirty="0">
                  <a:solidFill>
                    <a:srgbClr val="FFFFFF"/>
                  </a:solidFill>
                  <a:latin typeface="Avenir Book"/>
                  <a:ea typeface="Avenir Book"/>
                  <a:cs typeface="Avenir Book"/>
                  <a:sym typeface="Avenir Book"/>
                </a:rPr>
                <a:t>Accountable and Private Internet Protocol</a:t>
              </a:r>
            </a:p>
          </p:txBody>
        </p:sp>
        <p:sp>
          <p:nvSpPr>
            <p:cNvPr id="165" name="Shape 165"/>
            <p:cNvSpPr/>
            <p:nvPr/>
          </p:nvSpPr>
          <p:spPr>
            <a:xfrm>
              <a:off x="0" y="149458"/>
              <a:ext cx="12355971" cy="1467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dirty="0">
                  <a:solidFill>
                    <a:srgbClr val="FFFFFF"/>
                  </a:solidFill>
                  <a:latin typeface="Avenir Book"/>
                  <a:ea typeface="Avenir Book"/>
                  <a:cs typeface="Avenir Book"/>
                  <a:sym typeface="Avenir Book"/>
                </a:rPr>
                <a:t>APIP:</a:t>
              </a:r>
            </a:p>
          </p:txBody>
        </p:sp>
      </p:grpSp>
      <p:grpSp>
        <p:nvGrpSpPr>
          <p:cNvPr id="64515" name="Group 171"/>
          <p:cNvGrpSpPr>
            <a:grpSpLocks/>
          </p:cNvGrpSpPr>
          <p:nvPr/>
        </p:nvGrpSpPr>
        <p:grpSpPr bwMode="auto">
          <a:xfrm>
            <a:off x="379413" y="3068638"/>
            <a:ext cx="1984375" cy="1270000"/>
            <a:chOff x="518" y="0"/>
            <a:chExt cx="2820744" cy="1806637"/>
          </a:xfrm>
        </p:grpSpPr>
        <p:sp>
          <p:nvSpPr>
            <p:cNvPr id="167" name="Shape 167"/>
            <p:cNvSpPr/>
            <p:nvPr/>
          </p:nvSpPr>
          <p:spPr>
            <a:xfrm>
              <a:off x="518" y="0"/>
              <a:ext cx="2820744" cy="411010"/>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168" name="Shape 168"/>
            <p:cNvSpPr/>
            <p:nvPr/>
          </p:nvSpPr>
          <p:spPr>
            <a:xfrm>
              <a:off x="518" y="1203671"/>
              <a:ext cx="2820744" cy="60296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169" name="Shape 169"/>
            <p:cNvSpPr/>
            <p:nvPr/>
          </p:nvSpPr>
          <p:spPr>
            <a:xfrm>
              <a:off x="518" y="801694"/>
              <a:ext cx="2820744" cy="408752"/>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170" name="Shape 170"/>
            <p:cNvSpPr/>
            <p:nvPr/>
          </p:nvSpPr>
          <p:spPr>
            <a:xfrm>
              <a:off x="518" y="404234"/>
              <a:ext cx="2820744" cy="408752"/>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172" name="Shape 172"/>
          <p:cNvSpPr/>
          <p:nvPr/>
        </p:nvSpPr>
        <p:spPr>
          <a:xfrm>
            <a:off x="47625" y="4587875"/>
            <a:ext cx="2649538" cy="63341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dirty="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dirty="0">
                <a:solidFill>
                  <a:srgbClr val="FFFFFF"/>
                </a:solidFill>
                <a:latin typeface="Avenir Medium"/>
                <a:ea typeface="Avenir Medium"/>
                <a:cs typeface="Avenir Medium"/>
                <a:sym typeface="Avenir Medium"/>
              </a:rPr>
              <a:t>and Return Addresses</a:t>
            </a:r>
          </a:p>
        </p:txBody>
      </p:sp>
      <p:grpSp>
        <p:nvGrpSpPr>
          <p:cNvPr id="185" name="Group 185"/>
          <p:cNvGrpSpPr>
            <a:grpSpLocks/>
          </p:cNvGrpSpPr>
          <p:nvPr/>
        </p:nvGrpSpPr>
        <p:grpSpPr bwMode="auto">
          <a:xfrm>
            <a:off x="2844800" y="3068638"/>
            <a:ext cx="3106738" cy="2025650"/>
            <a:chOff x="506833" y="233331"/>
            <a:chExt cx="4416698" cy="2881228"/>
          </a:xfrm>
        </p:grpSpPr>
        <p:grpSp>
          <p:nvGrpSpPr>
            <p:cNvPr id="64524" name="Group 182"/>
            <p:cNvGrpSpPr>
              <a:grpSpLocks/>
            </p:cNvGrpSpPr>
            <p:nvPr/>
          </p:nvGrpSpPr>
          <p:grpSpPr bwMode="auto">
            <a:xfrm>
              <a:off x="590882" y="233331"/>
              <a:ext cx="4137553" cy="1806638"/>
              <a:chOff x="-605824" y="0"/>
              <a:chExt cx="4137551" cy="1806637"/>
            </a:xfrm>
          </p:grpSpPr>
          <p:pic>
            <p:nvPicPr>
              <p:cNvPr id="64527"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528"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529"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53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7" name="Shape 177"/>
              <p:cNvSpPr/>
              <p:nvPr/>
            </p:nvSpPr>
            <p:spPr>
              <a:xfrm>
                <a:off x="594287" y="1526417"/>
                <a:ext cx="929831"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92" name="Shape 192"/>
              <p:cNvSpPr/>
              <p:nvPr/>
            </p:nvSpPr>
            <p:spPr>
              <a:xfrm>
                <a:off x="127114" y="18064"/>
                <a:ext cx="1132949" cy="88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79" name="Shape 179"/>
              <p:cNvSpPr/>
              <p:nvPr/>
            </p:nvSpPr>
            <p:spPr>
              <a:xfrm flipV="1">
                <a:off x="1815253" y="609664"/>
                <a:ext cx="0" cy="704500"/>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93" name="Shape 193"/>
              <p:cNvSpPr/>
              <p:nvPr/>
            </p:nvSpPr>
            <p:spPr>
              <a:xfrm>
                <a:off x="-606368" y="60966"/>
                <a:ext cx="1365406" cy="8399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81" name="Shape 181"/>
              <p:cNvSpPr/>
              <p:nvPr/>
            </p:nvSpPr>
            <p:spPr>
              <a:xfrm flipV="1">
                <a:off x="2097362" y="1526417"/>
                <a:ext cx="1033647"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183" name="Shape 183"/>
            <p:cNvSpPr/>
            <p:nvPr/>
          </p:nvSpPr>
          <p:spPr>
            <a:xfrm>
              <a:off x="506833" y="994282"/>
              <a:ext cx="157981" cy="2845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184" name="Shape 184"/>
            <p:cNvSpPr/>
            <p:nvPr/>
          </p:nvSpPr>
          <p:spPr>
            <a:xfrm>
              <a:off x="1001089" y="2574893"/>
              <a:ext cx="3922442" cy="5396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800" i="0" kern="0" dirty="0">
                  <a:solidFill>
                    <a:schemeClr val="bg1"/>
                  </a:solidFill>
                </a:rPr>
                <a:t>Delegated Accountability</a:t>
              </a:r>
            </a:p>
          </p:txBody>
        </p:sp>
      </p:grpSp>
      <p:grpSp>
        <p:nvGrpSpPr>
          <p:cNvPr id="191" name="Group 191"/>
          <p:cNvGrpSpPr>
            <a:grpSpLocks/>
          </p:cNvGrpSpPr>
          <p:nvPr/>
        </p:nvGrpSpPr>
        <p:grpSpPr bwMode="auto">
          <a:xfrm>
            <a:off x="6303963" y="3390900"/>
            <a:ext cx="2441575" cy="1841500"/>
            <a:chOff x="506833" y="692008"/>
            <a:chExt cx="3473757" cy="2619527"/>
          </a:xfrm>
        </p:grpSpPr>
        <p:sp>
          <p:nvSpPr>
            <p:cNvPr id="186" name="Shape 186"/>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187" name="Shape 187"/>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64521" name="Group 190"/>
            <p:cNvGrpSpPr>
              <a:grpSpLocks/>
            </p:cNvGrpSpPr>
            <p:nvPr/>
          </p:nvGrpSpPr>
          <p:grpSpPr bwMode="auto">
            <a:xfrm>
              <a:off x="1428926" y="692008"/>
              <a:ext cx="2551664" cy="825784"/>
              <a:chOff x="-63500" y="-63500"/>
              <a:chExt cx="2551663" cy="825783"/>
            </a:xfrm>
          </p:grpSpPr>
          <p:sp>
            <p:nvSpPr>
              <p:cNvPr id="188" name="Shape 188"/>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64523"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2" name="Slide Number Placeholder 1"/>
          <p:cNvSpPr>
            <a:spLocks noGrp="1"/>
          </p:cNvSpPr>
          <p:nvPr>
            <p:ph type="sldNum" sz="quarter" idx="10"/>
          </p:nvPr>
        </p:nvSpPr>
        <p:spPr/>
        <p:txBody>
          <a:bodyPr/>
          <a:lstStyle/>
          <a:p>
            <a:fld id="{74489EF1-57AD-0749-B635-46F59D23526B}" type="slidenum">
              <a:rPr lang="en-US" altLang="en-US" smtClean="0"/>
              <a:pPr/>
              <a:t>36</a:t>
            </a:fld>
            <a:endParaRPr lang="en-US" altLang="en-US"/>
          </a:p>
        </p:txBody>
      </p:sp>
    </p:spTree>
  </p:cSld>
  <p:clrMapOvr>
    <a:masterClrMapping/>
  </p:clrMapOvr>
  <p:transition>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iterate>
                                    <p:tmAbs val="0"/>
                                  </p:iterate>
                                  <p:childTnLst>
                                    <p:set>
                                      <p:cBhvr>
                                        <p:cTn id="6" fill="hold"/>
                                        <p:tgtEl>
                                          <p:spTgt spid="185"/>
                                        </p:tgtEl>
                                        <p:attrNameLst>
                                          <p:attrName>style.visibility</p:attrName>
                                        </p:attrNameLst>
                                      </p:cBhvr>
                                      <p:to>
                                        <p:strVal val="visible"/>
                                      </p:to>
                                    </p:set>
                                    <p:anim calcmode="lin" valueType="num">
                                      <p:cBhvr>
                                        <p:cTn id="7" dur="500" fill="hold"/>
                                        <p:tgtEl>
                                          <p:spTgt spid="185"/>
                                        </p:tgtEl>
                                        <p:attrNameLst>
                                          <p:attrName>ppt_x</p:attrName>
                                        </p:attrNameLst>
                                      </p:cBhvr>
                                      <p:tavLst>
                                        <p:tav tm="0">
                                          <p:val>
                                            <p:strVal val="1+#ppt_w/2"/>
                                          </p:val>
                                        </p:tav>
                                        <p:tav tm="100000">
                                          <p:val>
                                            <p:strVal val="#ppt_x"/>
                                          </p:val>
                                        </p:tav>
                                      </p:tavLst>
                                    </p:anim>
                                    <p:anim calcmode="lin" valueType="num">
                                      <p:cBhvr>
                                        <p:cTn id="8" dur="5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p:tmAbs val="0"/>
                                  </p:iterate>
                                  <p:childTnLst>
                                    <p:set>
                                      <p:cBhvr>
                                        <p:cTn id="12" fill="hold"/>
                                        <p:tgtEl>
                                          <p:spTgt spid="191"/>
                                        </p:tgtEl>
                                        <p:attrNameLst>
                                          <p:attrName>style.visibility</p:attrName>
                                        </p:attrNameLst>
                                      </p:cBhvr>
                                      <p:to>
                                        <p:strVal val="visible"/>
                                      </p:to>
                                    </p:set>
                                    <p:anim calcmode="lin" valueType="num">
                                      <p:cBhvr>
                                        <p:cTn id="13" dur="500" fill="hold"/>
                                        <p:tgtEl>
                                          <p:spTgt spid="191"/>
                                        </p:tgtEl>
                                        <p:attrNameLst>
                                          <p:attrName>ppt_x</p:attrName>
                                        </p:attrNameLst>
                                      </p:cBhvr>
                                      <p:tavLst>
                                        <p:tav tm="0">
                                          <p:val>
                                            <p:strVal val="1+#ppt_w/2"/>
                                          </p:val>
                                        </p:tav>
                                        <p:tav tm="100000">
                                          <p:val>
                                            <p:strVal val="#ppt_x"/>
                                          </p:val>
                                        </p:tav>
                                      </p:tavLst>
                                    </p:anim>
                                    <p:anim calcmode="lin" valueType="num">
                                      <p:cBhvr>
                                        <p:cTn id="14" dur="500" fill="hold"/>
                                        <p:tgtEl>
                                          <p:spTgt spid="1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p:tmAbs val="0"/>
                                  </p:iterate>
                                  <p:childTnLst>
                                    <p:set>
                                      <p:cBhvr>
                                        <p:cTn id="18" fill="hold"/>
                                        <p:tgtEl>
                                          <p:spTgt spid="166"/>
                                        </p:tgtEl>
                                        <p:attrNameLst>
                                          <p:attrName>style.visibility</p:attrName>
                                        </p:attrNameLst>
                                      </p:cBhvr>
                                      <p:to>
                                        <p:strVal val="visible"/>
                                      </p:to>
                                    </p:set>
                                    <p:animEffect transition="in" filter="wipe(left)">
                                      <p:cBhvr>
                                        <p:cTn id="19"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dvAuto="0"/>
      <p:bldP spid="185" grpId="0" animBg="1" advAuto="0"/>
      <p:bldP spid="191"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5538"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5539"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3" name="Shape 283"/>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284" name="Shape 284"/>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6554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6" name="Shape 286"/>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grpSp>
        <p:nvGrpSpPr>
          <p:cNvPr id="289" name="Group 289"/>
          <p:cNvGrpSpPr>
            <a:grpSpLocks/>
          </p:cNvGrpSpPr>
          <p:nvPr/>
        </p:nvGrpSpPr>
        <p:grpSpPr bwMode="auto">
          <a:xfrm>
            <a:off x="1941513" y="4811713"/>
            <a:ext cx="2006600" cy="473075"/>
            <a:chOff x="0" y="96211"/>
            <a:chExt cx="2854249" cy="671180"/>
          </a:xfrm>
        </p:grpSpPr>
        <p:sp>
          <p:nvSpPr>
            <p:cNvPr id="287" name="Shape 287"/>
            <p:cNvSpPr/>
            <p:nvPr/>
          </p:nvSpPr>
          <p:spPr>
            <a:xfrm>
              <a:off x="0" y="686309"/>
              <a:ext cx="28542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4400" kern="0">
                <a:solidFill>
                  <a:sysClr val="windowText" lastClr="000000"/>
                </a:solidFill>
                <a:latin typeface="Avenir Book"/>
                <a:ea typeface="Avenir Book"/>
                <a:cs typeface="Avenir Book"/>
                <a:sym typeface="Avenir Book"/>
              </a:endParaRPr>
            </a:p>
          </p:txBody>
        </p:sp>
        <p:sp>
          <p:nvSpPr>
            <p:cNvPr id="288" name="Shape 288"/>
            <p:cNvSpPr/>
            <p:nvPr/>
          </p:nvSpPr>
          <p:spPr>
            <a:xfrm>
              <a:off x="1314219" y="96211"/>
              <a:ext cx="397427" cy="671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2400" b="0" kern="0">
                  <a:solidFill>
                    <a:srgbClr val="000000"/>
                  </a:solidFill>
                  <a:latin typeface="Avenir Book"/>
                  <a:ea typeface="Avenir Book"/>
                  <a:cs typeface="Avenir Book"/>
                  <a:sym typeface="Avenir Book"/>
                </a:rPr>
                <a:t>P</a:t>
              </a:r>
            </a:p>
          </p:txBody>
        </p:sp>
      </p:grpSp>
      <p:grpSp>
        <p:nvGrpSpPr>
          <p:cNvPr id="292" name="Group 292"/>
          <p:cNvGrpSpPr>
            <a:grpSpLocks/>
          </p:cNvGrpSpPr>
          <p:nvPr/>
        </p:nvGrpSpPr>
        <p:grpSpPr bwMode="auto">
          <a:xfrm>
            <a:off x="1185863" y="2678113"/>
            <a:ext cx="2897187" cy="1931987"/>
            <a:chOff x="-260406" y="19607"/>
            <a:chExt cx="4120385" cy="2747693"/>
          </a:xfrm>
        </p:grpSpPr>
        <p:sp>
          <p:nvSpPr>
            <p:cNvPr id="306" name="Shape 306"/>
            <p:cNvSpPr/>
            <p:nvPr/>
          </p:nvSpPr>
          <p:spPr>
            <a:xfrm>
              <a:off x="387566" y="55731"/>
              <a:ext cx="3472413" cy="27115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291" name="Shape 291"/>
            <p:cNvSpPr/>
            <p:nvPr/>
          </p:nvSpPr>
          <p:spPr>
            <a:xfrm>
              <a:off x="-260406" y="19607"/>
              <a:ext cx="2284839" cy="824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grpSp>
      <p:grpSp>
        <p:nvGrpSpPr>
          <p:cNvPr id="295" name="Group 295"/>
          <p:cNvGrpSpPr>
            <a:grpSpLocks/>
          </p:cNvGrpSpPr>
          <p:nvPr/>
        </p:nvGrpSpPr>
        <p:grpSpPr bwMode="auto">
          <a:xfrm>
            <a:off x="4572000" y="3254375"/>
            <a:ext cx="2135188" cy="1519238"/>
            <a:chOff x="-1" y="-1"/>
            <a:chExt cx="3037795" cy="2160333"/>
          </a:xfrm>
        </p:grpSpPr>
        <p:sp>
          <p:nvSpPr>
            <p:cNvPr id="293" name="Shape 293"/>
            <p:cNvSpPr/>
            <p:nvPr/>
          </p:nvSpPr>
          <p:spPr>
            <a:xfrm flipV="1">
              <a:off x="-1" y="-1"/>
              <a:ext cx="0" cy="2160333"/>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294" name="Shape 294"/>
            <p:cNvSpPr/>
            <p:nvPr/>
          </p:nvSpPr>
          <p:spPr>
            <a:xfrm>
              <a:off x="31619" y="668190"/>
              <a:ext cx="3006175" cy="8239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nvGrpSpPr>
          <p:cNvPr id="298" name="Group 298"/>
          <p:cNvGrpSpPr>
            <a:grpSpLocks/>
          </p:cNvGrpSpPr>
          <p:nvPr/>
        </p:nvGrpSpPr>
        <p:grpSpPr bwMode="auto">
          <a:xfrm>
            <a:off x="6356350" y="2430463"/>
            <a:ext cx="2859088" cy="2052637"/>
            <a:chOff x="0" y="-158191"/>
            <a:chExt cx="4066893" cy="2918193"/>
          </a:xfrm>
        </p:grpSpPr>
        <p:sp>
          <p:nvSpPr>
            <p:cNvPr id="307" name="Shape 307"/>
            <p:cNvSpPr/>
            <p:nvPr/>
          </p:nvSpPr>
          <p:spPr>
            <a:xfrm>
              <a:off x="0" y="141978"/>
              <a:ext cx="2328133" cy="26180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297" name="Shape 297"/>
            <p:cNvSpPr/>
            <p:nvPr/>
          </p:nvSpPr>
          <p:spPr>
            <a:xfrm>
              <a:off x="742926" y="-158191"/>
              <a:ext cx="3323967" cy="823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nvGrpSpPr>
          <p:cNvPr id="301" name="Group 301"/>
          <p:cNvGrpSpPr>
            <a:grpSpLocks/>
          </p:cNvGrpSpPr>
          <p:nvPr/>
        </p:nvGrpSpPr>
        <p:grpSpPr bwMode="auto">
          <a:xfrm>
            <a:off x="5180013" y="4811713"/>
            <a:ext cx="2230437" cy="473075"/>
            <a:chOff x="0" y="96211"/>
            <a:chExt cx="3172234" cy="671180"/>
          </a:xfrm>
        </p:grpSpPr>
        <p:sp>
          <p:nvSpPr>
            <p:cNvPr id="299" name="Shape 299"/>
            <p:cNvSpPr/>
            <p:nvPr/>
          </p:nvSpPr>
          <p:spPr>
            <a:xfrm flipV="1">
              <a:off x="0" y="686309"/>
              <a:ext cx="3172234"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sz="4400" kern="0">
                <a:solidFill>
                  <a:sysClr val="windowText" lastClr="000000"/>
                </a:solidFill>
                <a:latin typeface="Avenir Book"/>
                <a:ea typeface="Avenir Book"/>
                <a:cs typeface="Avenir Book"/>
                <a:sym typeface="Avenir Book"/>
              </a:endParaRPr>
            </a:p>
          </p:txBody>
        </p:sp>
        <p:sp>
          <p:nvSpPr>
            <p:cNvPr id="300" name="Shape 300"/>
            <p:cNvSpPr/>
            <p:nvPr/>
          </p:nvSpPr>
          <p:spPr>
            <a:xfrm>
              <a:off x="1460808" y="96211"/>
              <a:ext cx="397376" cy="671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2400" b="0" kern="0">
                  <a:solidFill>
                    <a:srgbClr val="000000"/>
                  </a:solidFill>
                  <a:latin typeface="Avenir Book"/>
                  <a:ea typeface="Avenir Book"/>
                  <a:cs typeface="Avenir Book"/>
                  <a:sym typeface="Avenir Book"/>
                </a:rPr>
                <a:t>P</a:t>
              </a:r>
            </a:p>
          </p:txBody>
        </p:sp>
      </p:grpSp>
      <p:sp>
        <p:nvSpPr>
          <p:cNvPr id="65549" name="Shape 302"/>
          <p:cNvSpPr>
            <a:spLocks noGrp="1"/>
          </p:cNvSpPr>
          <p:nvPr>
            <p:ph type="title"/>
          </p:nvPr>
        </p:nvSpPr>
        <p:spPr bwMode="auto"/>
        <p:txBody>
          <a:bodyPr vert="horz" wrap="square" numCol="1" anchorCtr="0" compatLnSpc="1">
            <a:prstTxWarp prst="textNoShape">
              <a:avLst/>
            </a:prstTxWarp>
          </a:bodyPr>
          <a:lstStyle/>
          <a:p>
            <a:pPr defTabSz="577850" eaLnBrk="1" hangingPunct="1"/>
            <a:r>
              <a:rPr lang="en-US" altLang="en-US" cap="none">
                <a:solidFill>
                  <a:srgbClr val="000000"/>
                </a:solidFill>
                <a:ea typeface="ＭＳ Ｐゴシック" charset="-128"/>
              </a:rPr>
              <a:t>Delegated Accountability</a:t>
            </a:r>
          </a:p>
        </p:txBody>
      </p:sp>
      <p:grpSp>
        <p:nvGrpSpPr>
          <p:cNvPr id="305" name="Group 305"/>
          <p:cNvGrpSpPr>
            <a:grpSpLocks/>
          </p:cNvGrpSpPr>
          <p:nvPr/>
        </p:nvGrpSpPr>
        <p:grpSpPr bwMode="auto">
          <a:xfrm>
            <a:off x="3810000" y="3254375"/>
            <a:ext cx="569913" cy="1519238"/>
            <a:chOff x="-809308" y="-1"/>
            <a:chExt cx="809309" cy="2160333"/>
          </a:xfrm>
        </p:grpSpPr>
        <p:sp>
          <p:nvSpPr>
            <p:cNvPr id="303" name="Shape 303"/>
            <p:cNvSpPr/>
            <p:nvPr/>
          </p:nvSpPr>
          <p:spPr>
            <a:xfrm flipV="1">
              <a:off x="1" y="-1"/>
              <a:ext cx="0" cy="2160333"/>
            </a:xfrm>
            <a:prstGeom prst="line">
              <a:avLst/>
            </a:prstGeom>
            <a:noFill/>
            <a:ln w="50800" cap="flat">
              <a:solidFill>
                <a:srgbClr val="A6AAA9"/>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sz="4400" kern="0">
                <a:solidFill>
                  <a:sysClr val="windowText" lastClr="000000"/>
                </a:solidFill>
                <a:latin typeface="Avenir Book"/>
                <a:ea typeface="Avenir Book"/>
                <a:cs typeface="Avenir Book"/>
                <a:sym typeface="Avenir Book"/>
              </a:endParaRPr>
            </a:p>
          </p:txBody>
        </p:sp>
        <p:sp>
          <p:nvSpPr>
            <p:cNvPr id="304" name="Shape 304"/>
            <p:cNvSpPr/>
            <p:nvPr/>
          </p:nvSpPr>
          <p:spPr>
            <a:xfrm>
              <a:off x="-809308" y="744941"/>
              <a:ext cx="674049" cy="67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spc="-176">
                  <a:solidFill>
                    <a:srgbClr val="A6AAA9"/>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2400" b="0" kern="0" spc="0">
                  <a:solidFill>
                    <a:srgbClr val="000000"/>
                  </a:solidFill>
                </a:rPr>
                <a:t>OK</a:t>
              </a:r>
            </a:p>
          </p:txBody>
        </p:sp>
      </p:grpSp>
      <p:sp>
        <p:nvSpPr>
          <p:cNvPr id="2" name="Slide Number Placeholder 1"/>
          <p:cNvSpPr>
            <a:spLocks noGrp="1"/>
          </p:cNvSpPr>
          <p:nvPr>
            <p:ph type="sldNum" sz="quarter" idx="10"/>
          </p:nvPr>
        </p:nvSpPr>
        <p:spPr/>
        <p:txBody>
          <a:bodyPr/>
          <a:lstStyle/>
          <a:p>
            <a:fld id="{70368DD8-D6BF-DF4F-B8F9-F3DFF9C622EE}" type="slidenum">
              <a:rPr lang="en-US" altLang="en-US" smtClean="0"/>
              <a:pPr/>
              <a:t>37</a:t>
            </a:fld>
            <a:endParaRPr lang="en-US" altLang="en-US"/>
          </a:p>
        </p:txBody>
      </p:sp>
    </p:spTree>
  </p:cSld>
  <p:clrMapOvr>
    <a:masterClrMapping/>
  </p:clrMapOvr>
  <p:transition spd="med" advClick="0">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p:tmAbs val="0"/>
                                  </p:iterate>
                                  <p:childTnLst>
                                    <p:set>
                                      <p:cBhvr>
                                        <p:cTn id="6" fill="hold"/>
                                        <p:tgtEl>
                                          <p:spTgt spid="289"/>
                                        </p:tgtEl>
                                        <p:attrNameLst>
                                          <p:attrName>style.visibility</p:attrName>
                                        </p:attrNameLst>
                                      </p:cBhvr>
                                      <p:to>
                                        <p:strVal val="visible"/>
                                      </p:to>
                                    </p:set>
                                    <p:animEffect transition="in" filter="wipe(left)">
                                      <p:cBhvr>
                                        <p:cTn id="7" dur="300"/>
                                        <p:tgtEl>
                                          <p:spTgt spid="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p:tmAbs val="0"/>
                                  </p:iterate>
                                  <p:childTnLst>
                                    <p:set>
                                      <p:cBhvr>
                                        <p:cTn id="11" fill="hold"/>
                                        <p:tgtEl>
                                          <p:spTgt spid="292"/>
                                        </p:tgtEl>
                                        <p:attrNameLst>
                                          <p:attrName>style.visibility</p:attrName>
                                        </p:attrNameLst>
                                      </p:cBhvr>
                                      <p:to>
                                        <p:strVal val="visible"/>
                                      </p:to>
                                    </p:set>
                                    <p:animEffect transition="in" filter="wipe(left)">
                                      <p:cBhvr>
                                        <p:cTn id="12" dur="300"/>
                                        <p:tgtEl>
                                          <p:spTgt spid="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iterate>
                                    <p:tmAbs val="0"/>
                                  </p:iterate>
                                  <p:childTnLst>
                                    <p:set>
                                      <p:cBhvr>
                                        <p:cTn id="16" fill="hold"/>
                                        <p:tgtEl>
                                          <p:spTgt spid="295"/>
                                        </p:tgtEl>
                                        <p:attrNameLst>
                                          <p:attrName>style.visibility</p:attrName>
                                        </p:attrNameLst>
                                      </p:cBhvr>
                                      <p:to>
                                        <p:strVal val="visible"/>
                                      </p:to>
                                    </p:set>
                                    <p:animEffect transition="in" filter="wipe(down)">
                                      <p:cBhvr>
                                        <p:cTn id="17" dur="300"/>
                                        <p:tgtEl>
                                          <p:spTgt spid="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p:tmAbs val="0"/>
                                  </p:iterate>
                                  <p:childTnLst>
                                    <p:set>
                                      <p:cBhvr>
                                        <p:cTn id="21" fill="hold"/>
                                        <p:tgtEl>
                                          <p:spTgt spid="305"/>
                                        </p:tgtEl>
                                        <p:attrNameLst>
                                          <p:attrName>style.visibility</p:attrName>
                                        </p:attrNameLst>
                                      </p:cBhvr>
                                      <p:to>
                                        <p:strVal val="visible"/>
                                      </p:to>
                                    </p:set>
                                    <p:animEffect transition="in" filter="wipe(up)">
                                      <p:cBhvr>
                                        <p:cTn id="22" dur="300"/>
                                        <p:tgtEl>
                                          <p:spTgt spid="3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p:tmAbs val="0"/>
                                  </p:iterate>
                                  <p:childTnLst>
                                    <p:set>
                                      <p:cBhvr>
                                        <p:cTn id="26" fill="hold"/>
                                        <p:tgtEl>
                                          <p:spTgt spid="301"/>
                                        </p:tgtEl>
                                        <p:attrNameLst>
                                          <p:attrName>style.visibility</p:attrName>
                                        </p:attrNameLst>
                                      </p:cBhvr>
                                      <p:to>
                                        <p:strVal val="visible"/>
                                      </p:to>
                                    </p:set>
                                    <p:animEffect transition="in" filter="wipe(left)">
                                      <p:cBhvr>
                                        <p:cTn id="27" dur="300"/>
                                        <p:tgtEl>
                                          <p:spTgt spid="3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iterate>
                                    <p:tmAbs val="0"/>
                                  </p:iterate>
                                  <p:childTnLst>
                                    <p:set>
                                      <p:cBhvr>
                                        <p:cTn id="31" fill="hold"/>
                                        <p:tgtEl>
                                          <p:spTgt spid="298"/>
                                        </p:tgtEl>
                                        <p:attrNameLst>
                                          <p:attrName>style.visibility</p:attrName>
                                        </p:attrNameLst>
                                      </p:cBhvr>
                                      <p:to>
                                        <p:strVal val="visible"/>
                                      </p:to>
                                    </p:set>
                                    <p:animEffect transition="in" filter="wipe(right)">
                                      <p:cBhvr>
                                        <p:cTn id="32" dur="3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advAuto="0"/>
      <p:bldP spid="292" grpId="0" animBg="1" advAuto="0"/>
      <p:bldP spid="295" grpId="0" animBg="1" advAuto="0"/>
      <p:bldP spid="298" grpId="0" animBg="1" advAuto="0"/>
      <p:bldP spid="301" grpId="0" animBg="1" advAuto="0"/>
      <p:bldP spid="305"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677863" y="312738"/>
            <a:ext cx="7805737" cy="1517650"/>
          </a:xfrm>
        </p:spPr>
        <p:txBody>
          <a:bodyPr/>
          <a:lstStyle/>
          <a:p>
            <a:pPr defTabSz="410751" eaLnBrk="1" fontAlgn="auto" hangingPunct="1">
              <a:spcBef>
                <a:spcPts val="0"/>
              </a:spcBef>
              <a:spcAft>
                <a:spcPts val="0"/>
              </a:spcAft>
              <a:defRPr sz="1800" cap="none"/>
            </a:pPr>
            <a:r>
              <a:rPr sz="1800" b="1" cap="none" spc="-168">
                <a:solidFill>
                  <a:srgbClr val="70BF41"/>
                </a:solidFill>
                <a:latin typeface="Menlo"/>
                <a:ea typeface="Menlo"/>
                <a:cs typeface="Menlo"/>
                <a:sym typeface="Menlo"/>
              </a:rPr>
              <a:t>brief</a:t>
            </a:r>
            <a:r>
              <a:rPr sz="1800" cap="none" spc="-168">
                <a:solidFill>
                  <a:srgbClr val="70BF41"/>
                </a:solidFill>
                <a:latin typeface="Menlo"/>
                <a:ea typeface="Menlo"/>
                <a:cs typeface="Menlo"/>
                <a:sym typeface="Menlo"/>
              </a:rPr>
              <a:t>(P)</a:t>
            </a:r>
          </a:p>
        </p:txBody>
      </p:sp>
      <p:grpSp>
        <p:nvGrpSpPr>
          <p:cNvPr id="341" name="Group 341"/>
          <p:cNvGrpSpPr>
            <a:grpSpLocks/>
          </p:cNvGrpSpPr>
          <p:nvPr/>
        </p:nvGrpSpPr>
        <p:grpSpPr bwMode="auto">
          <a:xfrm>
            <a:off x="750888" y="2970213"/>
            <a:ext cx="7681912" cy="1641475"/>
            <a:chOff x="0" y="216585"/>
            <a:chExt cx="10923710" cy="2335811"/>
          </a:xfrm>
        </p:grpSpPr>
        <p:sp>
          <p:nvSpPr>
            <p:cNvPr id="339" name="Shape 339"/>
            <p:cNvSpPr/>
            <p:nvPr/>
          </p:nvSpPr>
          <p:spPr>
            <a:xfrm>
              <a:off x="0" y="939467"/>
              <a:ext cx="10923710"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I sent this packet.</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340" name="Shape 340"/>
            <p:cNvSpPr/>
            <p:nvPr/>
          </p:nvSpPr>
          <p:spPr>
            <a:xfrm>
              <a:off x="0" y="216585"/>
              <a:ext cx="2289035"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Sender to Delegate:</a:t>
              </a:r>
            </a:p>
          </p:txBody>
        </p:sp>
      </p:grpSp>
      <p:grpSp>
        <p:nvGrpSpPr>
          <p:cNvPr id="344" name="Group 344"/>
          <p:cNvGrpSpPr>
            <a:grpSpLocks/>
          </p:cNvGrpSpPr>
          <p:nvPr/>
        </p:nvGrpSpPr>
        <p:grpSpPr bwMode="auto">
          <a:xfrm>
            <a:off x="1306513" y="4694238"/>
            <a:ext cx="1581150" cy="379412"/>
            <a:chOff x="-1" y="146736"/>
            <a:chExt cx="2248559" cy="540335"/>
          </a:xfrm>
        </p:grpSpPr>
        <p:sp>
          <p:nvSpPr>
            <p:cNvPr id="342" name="Shape 342"/>
            <p:cNvSpPr/>
            <p:nvPr/>
          </p:nvSpPr>
          <p:spPr>
            <a:xfrm>
              <a:off x="-1" y="687071"/>
              <a:ext cx="224855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343" name="Shape 343"/>
            <p:cNvSpPr/>
            <p:nvPr/>
          </p:nvSpPr>
          <p:spPr>
            <a:xfrm>
              <a:off x="984308" y="146736"/>
              <a:ext cx="279941" cy="4295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351" name="Group 351"/>
          <p:cNvGrpSpPr>
            <a:grpSpLocks/>
          </p:cNvGrpSpPr>
          <p:nvPr/>
        </p:nvGrpSpPr>
        <p:grpSpPr bwMode="auto">
          <a:xfrm>
            <a:off x="415925" y="2360613"/>
            <a:ext cx="2498725" cy="3487737"/>
            <a:chOff x="-1" y="0"/>
            <a:chExt cx="3553628" cy="4960571"/>
          </a:xfrm>
        </p:grpSpPr>
        <p:grpSp>
          <p:nvGrpSpPr>
            <p:cNvPr id="66580" name="Group 347"/>
            <p:cNvGrpSpPr>
              <a:grpSpLocks/>
            </p:cNvGrpSpPr>
            <p:nvPr/>
          </p:nvGrpSpPr>
          <p:grpSpPr bwMode="auto">
            <a:xfrm>
              <a:off x="2422834" y="0"/>
              <a:ext cx="1130793" cy="1542535"/>
              <a:chOff x="0" y="0"/>
              <a:chExt cx="1130792" cy="1542534"/>
            </a:xfrm>
          </p:grpSpPr>
          <p:pic>
            <p:nvPicPr>
              <p:cNvPr id="66584"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25" y="0"/>
                <a:ext cx="669635" cy="103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6" name="Shape 346"/>
              <p:cNvSpPr/>
              <p:nvPr/>
            </p:nvSpPr>
            <p:spPr>
              <a:xfrm>
                <a:off x="-317" y="1110878"/>
                <a:ext cx="113110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Delegate</a:t>
                </a:r>
              </a:p>
            </p:txBody>
          </p:sp>
        </p:grpSp>
        <p:grpSp>
          <p:nvGrpSpPr>
            <p:cNvPr id="66581" name="Group 350"/>
            <p:cNvGrpSpPr>
              <a:grpSpLocks/>
            </p:cNvGrpSpPr>
            <p:nvPr/>
          </p:nvGrpSpPr>
          <p:grpSpPr bwMode="auto">
            <a:xfrm>
              <a:off x="-1" y="3338433"/>
              <a:ext cx="1227888" cy="1622138"/>
              <a:chOff x="-26131" y="0"/>
              <a:chExt cx="1227887" cy="1622136"/>
            </a:xfrm>
          </p:grpSpPr>
          <p:pic>
            <p:nvPicPr>
              <p:cNvPr id="66582"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1756" cy="11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9" name="Shape 349"/>
              <p:cNvSpPr/>
              <p:nvPr/>
            </p:nvSpPr>
            <p:spPr>
              <a:xfrm>
                <a:off x="-26131" y="1190881"/>
                <a:ext cx="905339" cy="431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i="1">
                    <a:latin typeface="Avenir Medium"/>
                    <a:ea typeface="Avenir Medium"/>
                    <a:cs typeface="Avenir Medium"/>
                    <a:sym typeface="Avenir Medium"/>
                  </a:defRPr>
                </a:lvl1pPr>
              </a:lstStyle>
              <a:p>
                <a:pPr defTabSz="410730" fontAlgn="auto">
                  <a:spcBef>
                    <a:spcPts val="0"/>
                  </a:spcBef>
                  <a:spcAft>
                    <a:spcPts val="0"/>
                  </a:spcAft>
                  <a:defRPr sz="1800" i="0"/>
                </a:pPr>
                <a:r>
                  <a:rPr sz="1300" i="0" kern="0">
                    <a:solidFill>
                      <a:sysClr val="windowText" lastClr="000000"/>
                    </a:solidFill>
                  </a:rPr>
                  <a:t>Sender</a:t>
                </a:r>
              </a:p>
            </p:txBody>
          </p:sp>
        </p:grpSp>
      </p:grpSp>
      <p:grpSp>
        <p:nvGrpSpPr>
          <p:cNvPr id="354" name="Group 354"/>
          <p:cNvGrpSpPr>
            <a:grpSpLocks/>
          </p:cNvGrpSpPr>
          <p:nvPr/>
        </p:nvGrpSpPr>
        <p:grpSpPr bwMode="auto">
          <a:xfrm>
            <a:off x="631825" y="2800350"/>
            <a:ext cx="1716088" cy="1890713"/>
            <a:chOff x="-749" y="0"/>
            <a:chExt cx="2442470" cy="2688908"/>
          </a:xfrm>
        </p:grpSpPr>
        <p:sp>
          <p:nvSpPr>
            <p:cNvPr id="367" name="Shape 367"/>
            <p:cNvSpPr/>
            <p:nvPr/>
          </p:nvSpPr>
          <p:spPr>
            <a:xfrm>
              <a:off x="532482" y="0"/>
              <a:ext cx="1909239" cy="26889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70" y="11188"/>
                    <a:pt x="8770" y="39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353" name="Shape 353"/>
            <p:cNvSpPr/>
            <p:nvPr/>
          </p:nvSpPr>
          <p:spPr>
            <a:xfrm>
              <a:off x="-749" y="428961"/>
              <a:ext cx="1014495" cy="8240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grpSp>
      <p:grpSp>
        <p:nvGrpSpPr>
          <p:cNvPr id="362" name="Group 362"/>
          <p:cNvGrpSpPr>
            <a:grpSpLocks/>
          </p:cNvGrpSpPr>
          <p:nvPr/>
        </p:nvGrpSpPr>
        <p:grpSpPr bwMode="auto">
          <a:xfrm>
            <a:off x="2917825" y="2195513"/>
            <a:ext cx="1701800" cy="1825625"/>
            <a:chOff x="-610128" y="9608"/>
            <a:chExt cx="2420939" cy="2597945"/>
          </a:xfrm>
        </p:grpSpPr>
        <p:sp>
          <p:nvSpPr>
            <p:cNvPr id="355" name="Shape 355"/>
            <p:cNvSpPr/>
            <p:nvPr/>
          </p:nvSpPr>
          <p:spPr>
            <a:xfrm>
              <a:off x="-610128" y="9608"/>
              <a:ext cx="2420939" cy="2597945"/>
            </a:xfrm>
            <a:custGeom>
              <a:avLst/>
              <a:gdLst/>
              <a:ahLst/>
              <a:cxnLst>
                <a:cxn ang="0">
                  <a:pos x="wd2" y="hd2"/>
                </a:cxn>
                <a:cxn ang="5400000">
                  <a:pos x="wd2" y="hd2"/>
                </a:cxn>
                <a:cxn ang="10800000">
                  <a:pos x="wd2" y="hd2"/>
                </a:cxn>
                <a:cxn ang="16200000">
                  <a:pos x="wd2" y="hd2"/>
                </a:cxn>
              </a:cxnLst>
              <a:rect l="0" t="0" r="r" b="b"/>
              <a:pathLst>
                <a:path w="21600" h="21600" extrusionOk="0">
                  <a:moveTo>
                    <a:pt x="6048" y="0"/>
                  </a:moveTo>
                  <a:cubicBezTo>
                    <a:pt x="5735" y="0"/>
                    <a:pt x="5481" y="236"/>
                    <a:pt x="5481" y="528"/>
                  </a:cubicBezTo>
                  <a:lnTo>
                    <a:pt x="5481" y="4663"/>
                  </a:lnTo>
                  <a:lnTo>
                    <a:pt x="0" y="5722"/>
                  </a:lnTo>
                  <a:lnTo>
                    <a:pt x="5481" y="6778"/>
                  </a:lnTo>
                  <a:lnTo>
                    <a:pt x="5481" y="21072"/>
                  </a:lnTo>
                  <a:cubicBezTo>
                    <a:pt x="5481" y="21364"/>
                    <a:pt x="5735" y="21600"/>
                    <a:pt x="6048" y="21600"/>
                  </a:cubicBezTo>
                  <a:lnTo>
                    <a:pt x="21033" y="21600"/>
                  </a:lnTo>
                  <a:cubicBezTo>
                    <a:pt x="21346" y="21600"/>
                    <a:pt x="21600" y="21364"/>
                    <a:pt x="21600" y="21072"/>
                  </a:cubicBezTo>
                  <a:lnTo>
                    <a:pt x="21600" y="528"/>
                  </a:lnTo>
                  <a:cubicBezTo>
                    <a:pt x="21600" y="236"/>
                    <a:pt x="21346" y="0"/>
                    <a:pt x="21033" y="0"/>
                  </a:cubicBezTo>
                  <a:lnTo>
                    <a:pt x="604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356" name="Shape 356"/>
            <p:cNvSpPr/>
            <p:nvPr/>
          </p:nvSpPr>
          <p:spPr>
            <a:xfrm>
              <a:off x="74149" y="23162"/>
              <a:ext cx="1659878" cy="716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Fingerprint</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Cache</a:t>
              </a:r>
            </a:p>
          </p:txBody>
        </p:sp>
        <p:sp>
          <p:nvSpPr>
            <p:cNvPr id="357" name="Shape 357"/>
            <p:cNvSpPr/>
            <p:nvPr/>
          </p:nvSpPr>
          <p:spPr>
            <a:xfrm>
              <a:off x="117057" y="73703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04AF4DE779</a:t>
              </a:r>
            </a:p>
          </p:txBody>
        </p:sp>
        <p:sp>
          <p:nvSpPr>
            <p:cNvPr id="358" name="Shape 358"/>
            <p:cNvSpPr/>
            <p:nvPr/>
          </p:nvSpPr>
          <p:spPr>
            <a:xfrm>
              <a:off x="117057" y="109396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B217C45091</a:t>
              </a:r>
            </a:p>
          </p:txBody>
        </p:sp>
        <p:sp>
          <p:nvSpPr>
            <p:cNvPr id="359" name="Shape 359"/>
            <p:cNvSpPr/>
            <p:nvPr/>
          </p:nvSpPr>
          <p:spPr>
            <a:xfrm>
              <a:off x="117057" y="216477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70BF41"/>
                  </a:solidFill>
                  <a:latin typeface="Menlo"/>
                  <a:ea typeface="Menlo"/>
                  <a:cs typeface="Menlo"/>
                  <a:sym typeface="Menlo"/>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rPr>
                <a:t>30e26e83b2</a:t>
              </a:r>
            </a:p>
          </p:txBody>
        </p:sp>
        <p:sp>
          <p:nvSpPr>
            <p:cNvPr id="360" name="Shape 360"/>
            <p:cNvSpPr/>
            <p:nvPr/>
          </p:nvSpPr>
          <p:spPr>
            <a:xfrm>
              <a:off x="117057" y="1450903"/>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cf24dba5f0</a:t>
              </a:r>
            </a:p>
          </p:txBody>
        </p:sp>
        <p:sp>
          <p:nvSpPr>
            <p:cNvPr id="361" name="Shape 361"/>
            <p:cNvSpPr/>
            <p:nvPr/>
          </p:nvSpPr>
          <p:spPr>
            <a:xfrm>
              <a:off x="117057" y="1807838"/>
              <a:ext cx="1574063" cy="431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cap="all">
                  <a:solidFill>
                    <a:srgbClr val="53585F"/>
                  </a:solidFill>
                  <a:latin typeface="Menlo"/>
                  <a:ea typeface="Menlo"/>
                  <a:cs typeface="Menlo"/>
                  <a:sym typeface="Menlo"/>
                </a:defRPr>
              </a:lvl1pPr>
            </a:lstStyle>
            <a:p>
              <a:pPr algn="ctr" defTabSz="410730" fontAlgn="auto">
                <a:spcBef>
                  <a:spcPts val="0"/>
                </a:spcBef>
                <a:spcAft>
                  <a:spcPts val="0"/>
                </a:spcAft>
                <a:defRPr sz="1800" cap="none">
                  <a:solidFill>
                    <a:srgbClr val="000000"/>
                  </a:solidFill>
                </a:defRPr>
              </a:pPr>
              <a:r>
                <a:rPr sz="1300" kern="0" cap="none">
                  <a:solidFill>
                    <a:srgbClr val="000000"/>
                  </a:solidFill>
                </a:rPr>
                <a:t>b0afd9c282</a:t>
              </a:r>
            </a:p>
          </p:txBody>
        </p:sp>
      </p:grpSp>
      <p:grpSp>
        <p:nvGrpSpPr>
          <p:cNvPr id="366" name="Group 366"/>
          <p:cNvGrpSpPr>
            <a:grpSpLocks/>
          </p:cNvGrpSpPr>
          <p:nvPr/>
        </p:nvGrpSpPr>
        <p:grpSpPr bwMode="auto">
          <a:xfrm>
            <a:off x="5035550" y="2689225"/>
            <a:ext cx="3871913" cy="2478088"/>
            <a:chOff x="4227512" y="50800"/>
            <a:chExt cx="5507101" cy="3523919"/>
          </a:xfrm>
        </p:grpSpPr>
        <p:sp>
          <p:nvSpPr>
            <p:cNvPr id="363" name="Shape 363"/>
            <p:cNvSpPr/>
            <p:nvPr/>
          </p:nvSpPr>
          <p:spPr>
            <a:xfrm>
              <a:off x="4227512" y="50800"/>
              <a:ext cx="5461942" cy="3523919"/>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364" name="Shape 364"/>
            <p:cNvSpPr/>
            <p:nvPr/>
          </p:nvSpPr>
          <p:spPr>
            <a:xfrm>
              <a:off x="4498464" y="195278"/>
              <a:ext cx="5236149" cy="13454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Batch fingerprints in Bloom filter</a:t>
              </a:r>
            </a:p>
          </p:txBody>
        </p:sp>
        <p:sp>
          <p:nvSpPr>
            <p:cNvPr id="365" name="Shape 365"/>
            <p:cNvSpPr/>
            <p:nvPr/>
          </p:nvSpPr>
          <p:spPr>
            <a:xfrm>
              <a:off x="4500723" y="2066726"/>
              <a:ext cx="5231632" cy="1347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does not learn packet contents</a:t>
              </a:r>
            </a:p>
          </p:txBody>
        </p:sp>
      </p:grpSp>
      <p:sp>
        <p:nvSpPr>
          <p:cNvPr id="2" name="Slide Number Placeholder 1"/>
          <p:cNvSpPr>
            <a:spLocks noGrp="1"/>
          </p:cNvSpPr>
          <p:nvPr>
            <p:ph type="sldNum" sz="quarter" idx="10"/>
          </p:nvPr>
        </p:nvSpPr>
        <p:spPr/>
        <p:txBody>
          <a:bodyPr/>
          <a:lstStyle/>
          <a:p>
            <a:fld id="{70368DD8-D6BF-DF4F-B8F9-F3DFF9C622EE}" type="slidenum">
              <a:rPr lang="en-US" altLang="en-US" smtClean="0"/>
              <a:pPr/>
              <a:t>38</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341"/>
                                        </p:tgtEl>
                                        <p:attrNameLst>
                                          <p:attrName>ppt_x</p:attrName>
                                        </p:attrNameLst>
                                      </p:cBhvr>
                                      <p:tavLst>
                                        <p:tav tm="0">
                                          <p:val>
                                            <p:strVal val="ppt_x"/>
                                          </p:val>
                                        </p:tav>
                                        <p:tav tm="100000">
                                          <p:val>
                                            <p:strVal val="0-ppt_w/2"/>
                                          </p:val>
                                        </p:tav>
                                      </p:tavLst>
                                    </p:anim>
                                    <p:anim calcmode="lin" valueType="num">
                                      <p:cBhvr>
                                        <p:cTn id="7" dur="300" fill="hold"/>
                                        <p:tgtEl>
                                          <p:spTgt spid="341"/>
                                        </p:tgtEl>
                                        <p:attrNameLst>
                                          <p:attrName>ppt_y</p:attrName>
                                        </p:attrNameLst>
                                      </p:cBhvr>
                                      <p:tavLst>
                                        <p:tav tm="0">
                                          <p:val>
                                            <p:strVal val="ppt_y"/>
                                          </p:val>
                                        </p:tav>
                                        <p:tav tm="100000">
                                          <p:val>
                                            <p:strVal val="ppt_y"/>
                                          </p:val>
                                        </p:tav>
                                      </p:tavLst>
                                    </p:anim>
                                    <p:set>
                                      <p:cBhvr>
                                        <p:cTn id="8" fill="hold">
                                          <p:stCondLst>
                                            <p:cond delay="299"/>
                                          </p:stCondLst>
                                        </p:cTn>
                                        <p:tgtEl>
                                          <p:spTgt spid="341"/>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351"/>
                                        </p:tgtEl>
                                        <p:attrNameLst>
                                          <p:attrName>style.visibility</p:attrName>
                                        </p:attrNameLst>
                                      </p:cBhvr>
                                      <p:to>
                                        <p:strVal val="visible"/>
                                      </p:to>
                                    </p:set>
                                    <p:anim calcmode="lin" valueType="num">
                                      <p:cBhvr>
                                        <p:cTn id="12" dur="300" fill="hold"/>
                                        <p:tgtEl>
                                          <p:spTgt spid="351"/>
                                        </p:tgtEl>
                                        <p:attrNameLst>
                                          <p:attrName>ppt_x</p:attrName>
                                        </p:attrNameLst>
                                      </p:cBhvr>
                                      <p:tavLst>
                                        <p:tav tm="0">
                                          <p:val>
                                            <p:strVal val="1+#ppt_w/2"/>
                                          </p:val>
                                        </p:tav>
                                        <p:tav tm="100000">
                                          <p:val>
                                            <p:strVal val="#ppt_x"/>
                                          </p:val>
                                        </p:tav>
                                      </p:tavLst>
                                    </p:anim>
                                    <p:anim calcmode="lin" valueType="num">
                                      <p:cBhvr>
                                        <p:cTn id="13" dur="300" fill="hold"/>
                                        <p:tgtEl>
                                          <p:spTgt spid="35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344"/>
                                        </p:tgtEl>
                                        <p:attrNameLst>
                                          <p:attrName>style.visibility</p:attrName>
                                        </p:attrNameLst>
                                      </p:cBhvr>
                                      <p:to>
                                        <p:strVal val="visible"/>
                                      </p:to>
                                    </p:set>
                                    <p:animEffect transition="in" filter="wipe(left)">
                                      <p:cBhvr>
                                        <p:cTn id="18" dur="300"/>
                                        <p:tgtEl>
                                          <p:spTgt spid="3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p:tmAbs val="0"/>
                                  </p:iterate>
                                  <p:childTnLst>
                                    <p:set>
                                      <p:cBhvr>
                                        <p:cTn id="22" fill="hold"/>
                                        <p:tgtEl>
                                          <p:spTgt spid="354"/>
                                        </p:tgtEl>
                                        <p:attrNameLst>
                                          <p:attrName>style.visibility</p:attrName>
                                        </p:attrNameLst>
                                      </p:cBhvr>
                                      <p:to>
                                        <p:strVal val="visible"/>
                                      </p:to>
                                    </p:set>
                                    <p:animEffect transition="in" filter="wipe(left)">
                                      <p:cBhvr>
                                        <p:cTn id="23" dur="300"/>
                                        <p:tgtEl>
                                          <p:spTgt spid="3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iterate>
                                    <p:tmAbs val="0"/>
                                  </p:iterate>
                                  <p:childTnLst>
                                    <p:set>
                                      <p:cBhvr>
                                        <p:cTn id="27" fill="hold"/>
                                        <p:tgtEl>
                                          <p:spTgt spid="362"/>
                                        </p:tgtEl>
                                        <p:attrNameLst>
                                          <p:attrName>style.visibility</p:attrName>
                                        </p:attrNameLst>
                                      </p:cBhvr>
                                      <p:to>
                                        <p:strVal val="visible"/>
                                      </p:to>
                                    </p:set>
                                    <p:animEffect transition="in" filter="fade">
                                      <p:cBhvr>
                                        <p:cTn id="28" dur="300"/>
                                        <p:tgtEl>
                                          <p:spTgt spid="3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iterate>
                                    <p:tmAbs val="0"/>
                                  </p:iterate>
                                  <p:childTnLst>
                                    <p:set>
                                      <p:cBhvr>
                                        <p:cTn id="32" fill="hold"/>
                                        <p:tgtEl>
                                          <p:spTgt spid="366"/>
                                        </p:tgtEl>
                                        <p:attrNameLst>
                                          <p:attrName>style.visibility</p:attrName>
                                        </p:attrNameLst>
                                      </p:cBhvr>
                                      <p:to>
                                        <p:strVal val="visible"/>
                                      </p:to>
                                    </p:set>
                                    <p:animEffect transition="in" filter="fade">
                                      <p:cBhvr>
                                        <p:cTn id="33"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advAuto="0"/>
      <p:bldP spid="344" grpId="0" animBg="1" advAuto="0"/>
      <p:bldP spid="351" grpId="0" animBg="1" advAuto="0"/>
      <p:bldP spid="354" grpId="0" animBg="1" advAuto="0"/>
      <p:bldP spid="362" grpId="0" animBg="1" advAuto="0"/>
      <p:bldP spid="366"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586"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587"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7" name="Shape 407"/>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408" name="Shape 408"/>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67590"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0" name="Shape 410"/>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426" name="Shape 426"/>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412" name="Shape 412"/>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413" name="Shape 413"/>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14" name="Shape 414"/>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67596" name="Group 417"/>
          <p:cNvGrpSpPr>
            <a:grpSpLocks/>
          </p:cNvGrpSpPr>
          <p:nvPr/>
        </p:nvGrpSpPr>
        <p:grpSpPr bwMode="auto">
          <a:xfrm>
            <a:off x="6356350" y="2430463"/>
            <a:ext cx="2859088" cy="2052637"/>
            <a:chOff x="0" y="-158191"/>
            <a:chExt cx="4066893" cy="2918193"/>
          </a:xfrm>
        </p:grpSpPr>
        <p:sp>
          <p:nvSpPr>
            <p:cNvPr id="427" name="Shape 427"/>
            <p:cNvSpPr/>
            <p:nvPr/>
          </p:nvSpPr>
          <p:spPr>
            <a:xfrm>
              <a:off x="0" y="141978"/>
              <a:ext cx="2328133" cy="26180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416" name="Shape 416"/>
            <p:cNvSpPr/>
            <p:nvPr/>
          </p:nvSpPr>
          <p:spPr>
            <a:xfrm>
              <a:off x="742926" y="-158191"/>
              <a:ext cx="3323967" cy="823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nvGrpSpPr>
          <p:cNvPr id="67597" name="Group 424"/>
          <p:cNvGrpSpPr>
            <a:grpSpLocks/>
          </p:cNvGrpSpPr>
          <p:nvPr/>
        </p:nvGrpSpPr>
        <p:grpSpPr bwMode="auto">
          <a:xfrm>
            <a:off x="1941513" y="4897438"/>
            <a:ext cx="5468937" cy="330200"/>
            <a:chOff x="0" y="216585"/>
            <a:chExt cx="7778095" cy="470486"/>
          </a:xfrm>
        </p:grpSpPr>
        <p:grpSp>
          <p:nvGrpSpPr>
            <p:cNvPr id="67599" name="Group 420"/>
            <p:cNvGrpSpPr>
              <a:grpSpLocks/>
            </p:cNvGrpSpPr>
            <p:nvPr/>
          </p:nvGrpSpPr>
          <p:grpSpPr bwMode="auto">
            <a:xfrm>
              <a:off x="0" y="216585"/>
              <a:ext cx="2854250" cy="470486"/>
              <a:chOff x="0" y="216585"/>
              <a:chExt cx="2854249" cy="470486"/>
            </a:xfrm>
          </p:grpSpPr>
          <p:sp>
            <p:nvSpPr>
              <p:cNvPr id="418" name="Shape 418"/>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19" name="Shape 419"/>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67600" name="Group 423"/>
            <p:cNvGrpSpPr>
              <a:grpSpLocks/>
            </p:cNvGrpSpPr>
            <p:nvPr/>
          </p:nvGrpSpPr>
          <p:grpSpPr bwMode="auto">
            <a:xfrm>
              <a:off x="4605859" y="216585"/>
              <a:ext cx="3172236" cy="470486"/>
              <a:chOff x="0" y="216585"/>
              <a:chExt cx="3172234" cy="470486"/>
            </a:xfrm>
          </p:grpSpPr>
          <p:sp>
            <p:nvSpPr>
              <p:cNvPr id="421" name="Shape 421"/>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422" name="Shape 422"/>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7598" name="Shape 425"/>
          <p:cNvSpPr>
            <a:spLocks noGrp="1"/>
          </p:cNvSpPr>
          <p:nvPr>
            <p:ph type="title"/>
          </p:nvPr>
        </p:nvSpPr>
        <p:spPr bwMode="auto"/>
        <p:txBody>
          <a:bodyPr vert="horz" wrap="square" numCol="1" anchorCtr="0" compatLnSpc="1">
            <a:prstTxWarp prst="textNoShape">
              <a:avLst/>
            </a:prstTxWarp>
          </a:bodyPr>
          <a:lstStyle/>
          <a:p>
            <a:pPr defTabSz="577850" eaLnBrk="1" hangingPunct="1"/>
            <a:r>
              <a:rPr lang="en-US" altLang="en-US" cap="none">
                <a:solidFill>
                  <a:srgbClr val="000000"/>
                </a:solidFill>
                <a:ea typeface="ＭＳ Ｐゴシック" charset="-128"/>
              </a:rPr>
              <a:t>Delegated Accountability</a:t>
            </a:r>
          </a:p>
        </p:txBody>
      </p:sp>
      <p:sp>
        <p:nvSpPr>
          <p:cNvPr id="2" name="Slide Number Placeholder 1"/>
          <p:cNvSpPr>
            <a:spLocks noGrp="1"/>
          </p:cNvSpPr>
          <p:nvPr>
            <p:ph type="sldNum" sz="quarter" idx="10"/>
          </p:nvPr>
        </p:nvSpPr>
        <p:spPr/>
        <p:txBody>
          <a:bodyPr/>
          <a:lstStyle/>
          <a:p>
            <a:fld id="{70368DD8-D6BF-DF4F-B8F9-F3DFF9C622EE}" type="slidenum">
              <a:rPr lang="en-US" altLang="en-US" smtClean="0"/>
              <a:pPr/>
              <a:t>39</a:t>
            </a:fld>
            <a:endParaRPr lang="en-US" alt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87325"/>
            <a:ext cx="370522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6" name="Rectangle 2"/>
          <p:cNvSpPr>
            <a:spLocks/>
          </p:cNvSpPr>
          <p:nvPr/>
        </p:nvSpPr>
        <p:spPr bwMode="auto">
          <a:xfrm>
            <a:off x="4608513" y="1250950"/>
            <a:ext cx="21939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1995 - 2007:</a:t>
            </a:r>
            <a:br>
              <a:rPr lang="en-US" altLang="en-US">
                <a:solidFill>
                  <a:srgbClr val="000000"/>
                </a:solidFill>
              </a:rPr>
            </a:br>
            <a:r>
              <a:rPr lang="en-US" altLang="en-US">
                <a:solidFill>
                  <a:srgbClr val="000000"/>
                </a:solidFill>
              </a:rPr>
              <a:t>Textbook Internet</a:t>
            </a:r>
          </a:p>
        </p:txBody>
      </p:sp>
      <p:sp>
        <p:nvSpPr>
          <p:cNvPr id="57347" name="Rectangle 3"/>
          <p:cNvSpPr>
            <a:spLocks/>
          </p:cNvSpPr>
          <p:nvPr/>
        </p:nvSpPr>
        <p:spPr bwMode="auto">
          <a:xfrm>
            <a:off x="977900" y="4005263"/>
            <a:ext cx="16494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2009:</a:t>
            </a:r>
            <a:br>
              <a:rPr lang="en-US" altLang="en-US">
                <a:solidFill>
                  <a:srgbClr val="000000"/>
                </a:solidFill>
              </a:rPr>
            </a:br>
            <a:r>
              <a:rPr lang="en-US" altLang="en-US">
                <a:solidFill>
                  <a:srgbClr val="000000"/>
                </a:solidFill>
              </a:rPr>
              <a:t>Rise of the</a:t>
            </a:r>
          </a:p>
          <a:p>
            <a:pPr eaLnBrk="1" hangingPunct="1"/>
            <a:r>
              <a:rPr lang="en-US" altLang="en-US">
                <a:solidFill>
                  <a:srgbClr val="000000"/>
                </a:solidFill>
              </a:rPr>
              <a:t>Hyper Giants</a:t>
            </a:r>
          </a:p>
        </p:txBody>
      </p:sp>
      <p:sp>
        <p:nvSpPr>
          <p:cNvPr id="57348" name="Rectangle 4"/>
          <p:cNvSpPr>
            <a:spLocks/>
          </p:cNvSpPr>
          <p:nvPr/>
        </p:nvSpPr>
        <p:spPr bwMode="auto">
          <a:xfrm>
            <a:off x="1677988" y="6429375"/>
            <a:ext cx="5778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t>source:  ‘ATLAS’ Internet Observatory 2009 Annual Report’, C. Labovitz et.al.</a:t>
            </a:r>
          </a:p>
        </p:txBody>
      </p:sp>
      <p:pic>
        <p:nvPicPr>
          <p:cNvPr id="573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00400"/>
            <a:ext cx="55276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E250BD4-EDA8-1E47-B0E2-03C1BECE13CA}" type="slidenum">
              <a:rPr lang="en-US" altLang="en-US" smtClean="0"/>
              <a:pPr/>
              <a:t>4</a:t>
            </a:fld>
            <a:endParaRPr lang="en-US" altLang="en-US"/>
          </a:p>
        </p:txBody>
      </p:sp>
    </p:spTree>
    <p:extLst>
      <p:ext uri="{BB962C8B-B14F-4D97-AF65-F5344CB8AC3E}">
        <p14:creationId xmlns:p14="http://schemas.microsoft.com/office/powerpoint/2010/main" val="211302158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hape 429"/>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1800" b="1" cap="none">
                <a:solidFill>
                  <a:srgbClr val="70BF41"/>
                </a:solidFill>
                <a:latin typeface="Menlo" charset="0"/>
                <a:ea typeface="ＭＳ Ｐゴシック" charset="-128"/>
                <a:sym typeface="Menlo" charset="0"/>
              </a:rPr>
              <a:t>verify</a:t>
            </a:r>
            <a:r>
              <a:rPr lang="en-US" altLang="en-US" sz="1800" cap="none">
                <a:solidFill>
                  <a:srgbClr val="70BF41"/>
                </a:solidFill>
                <a:latin typeface="Menlo" charset="0"/>
                <a:ea typeface="ＭＳ Ｐゴシック" charset="-128"/>
                <a:sym typeface="Menlo" charset="0"/>
              </a:rPr>
              <a:t>(P)</a:t>
            </a:r>
          </a:p>
        </p:txBody>
      </p:sp>
      <p:grpSp>
        <p:nvGrpSpPr>
          <p:cNvPr id="432" name="Group 432"/>
          <p:cNvGrpSpPr>
            <a:grpSpLocks/>
          </p:cNvGrpSpPr>
          <p:nvPr/>
        </p:nvGrpSpPr>
        <p:grpSpPr bwMode="auto">
          <a:xfrm>
            <a:off x="669925" y="2709863"/>
            <a:ext cx="7804150" cy="2533650"/>
            <a:chOff x="0" y="161870"/>
            <a:chExt cx="11099800" cy="3603315"/>
          </a:xfrm>
        </p:grpSpPr>
        <p:sp>
          <p:nvSpPr>
            <p:cNvPr id="430" name="Shape 430"/>
            <p:cNvSpPr/>
            <p:nvPr/>
          </p:nvSpPr>
          <p:spPr>
            <a:xfrm>
              <a:off x="0" y="1254605"/>
              <a:ext cx="11099800" cy="25105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5400">
                  <a:solidFill>
                    <a:srgbClr val="000000"/>
                  </a:solidFill>
                  <a:latin typeface="Avenir Book" charset="0"/>
                  <a:sym typeface="Avenir Book" charset="0"/>
                </a:rPr>
                <a:t>“</a:t>
              </a:r>
              <a:r>
                <a:rPr lang="en-US" altLang="en-US" sz="5400">
                  <a:solidFill>
                    <a:srgbClr val="000000"/>
                  </a:solidFill>
                  <a:latin typeface="Avenir Book" charset="0"/>
                  <a:sym typeface="Avenir Book" charset="0"/>
                </a:rPr>
                <a:t>Do you vouch for 			this packet?</a:t>
              </a:r>
              <a:r>
                <a:rPr lang="ja-JP" altLang="en-US" sz="5400">
                  <a:solidFill>
                    <a:srgbClr val="000000"/>
                  </a:solidFill>
                  <a:latin typeface="Avenir Book" charset="0"/>
                  <a:sym typeface="Avenir Book" charset="0"/>
                </a:rPr>
                <a:t>”</a:t>
              </a:r>
              <a:endParaRPr lang="en-US" altLang="en-US" sz="5400">
                <a:solidFill>
                  <a:srgbClr val="000000"/>
                </a:solidFill>
                <a:latin typeface="Avenir Book" charset="0"/>
                <a:sym typeface="Avenir Book" charset="0"/>
              </a:endParaRPr>
            </a:p>
          </p:txBody>
        </p:sp>
        <p:sp>
          <p:nvSpPr>
            <p:cNvPr id="431" name="Shape 431"/>
            <p:cNvSpPr/>
            <p:nvPr/>
          </p:nvSpPr>
          <p:spPr>
            <a:xfrm>
              <a:off x="0" y="161870"/>
              <a:ext cx="3111376" cy="539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800" b="0" kern="0" dirty="0">
                  <a:solidFill>
                    <a:srgbClr val="000000"/>
                  </a:solidFill>
                  <a:latin typeface="Avenir Book"/>
                  <a:ea typeface="Avenir Book"/>
                  <a:cs typeface="Avenir Book"/>
                  <a:sym typeface="Avenir Book"/>
                </a:rPr>
                <a:t>Verifier to Delegate:</a:t>
              </a:r>
            </a:p>
          </p:txBody>
        </p:sp>
      </p:grpSp>
      <p:grpSp>
        <p:nvGrpSpPr>
          <p:cNvPr id="438" name="Group 438"/>
          <p:cNvGrpSpPr>
            <a:grpSpLocks/>
          </p:cNvGrpSpPr>
          <p:nvPr/>
        </p:nvGrpSpPr>
        <p:grpSpPr bwMode="auto">
          <a:xfrm>
            <a:off x="660400" y="2024063"/>
            <a:ext cx="7653338" cy="4519612"/>
            <a:chOff x="0" y="0"/>
            <a:chExt cx="10884580" cy="6429236"/>
          </a:xfrm>
        </p:grpSpPr>
        <p:pic>
          <p:nvPicPr>
            <p:cNvPr id="68641"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6618"/>
              <a:ext cx="1853063"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8642"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405" y="4555009"/>
              <a:ext cx="1495791" cy="9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35" name="Shape 435"/>
            <p:cNvSpPr/>
            <p:nvPr/>
          </p:nvSpPr>
          <p:spPr>
            <a:xfrm>
              <a:off x="706674" y="5801443"/>
              <a:ext cx="438002"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A</a:t>
              </a:r>
            </a:p>
          </p:txBody>
        </p:sp>
        <p:pic>
          <p:nvPicPr>
            <p:cNvPr id="68644"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421"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37" name="Shape 437"/>
            <p:cNvSpPr/>
            <p:nvPr/>
          </p:nvSpPr>
          <p:spPr>
            <a:xfrm>
              <a:off x="8389773" y="392935"/>
              <a:ext cx="2494807" cy="627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441" name="Group 441"/>
          <p:cNvGrpSpPr>
            <a:grpSpLocks/>
          </p:cNvGrpSpPr>
          <p:nvPr/>
        </p:nvGrpSpPr>
        <p:grpSpPr bwMode="auto">
          <a:xfrm>
            <a:off x="1917700" y="4983163"/>
            <a:ext cx="3627438" cy="579437"/>
            <a:chOff x="-2305918" y="-50242"/>
            <a:chExt cx="5160167" cy="824386"/>
          </a:xfrm>
        </p:grpSpPr>
        <p:sp>
          <p:nvSpPr>
            <p:cNvPr id="439" name="Shape 439"/>
            <p:cNvSpPr/>
            <p:nvPr/>
          </p:nvSpPr>
          <p:spPr>
            <a:xfrm flipV="1">
              <a:off x="-2305918" y="686060"/>
              <a:ext cx="5160167"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68640" name="Shape 440"/>
            <p:cNvSpPr>
              <a:spLocks noChangeArrowheads="1"/>
            </p:cNvSpPr>
            <p:nvPr/>
          </p:nvSpPr>
          <p:spPr bwMode="auto">
            <a:xfrm>
              <a:off x="-501553" y="-50242"/>
              <a:ext cx="1551437"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444" name="Group 444"/>
          <p:cNvGrpSpPr>
            <a:grpSpLocks/>
          </p:cNvGrpSpPr>
          <p:nvPr/>
        </p:nvGrpSpPr>
        <p:grpSpPr bwMode="auto">
          <a:xfrm>
            <a:off x="6740525" y="5402263"/>
            <a:ext cx="1954213" cy="889000"/>
            <a:chOff x="-425054" y="0"/>
            <a:chExt cx="2779317" cy="1264444"/>
          </a:xfrm>
        </p:grpSpPr>
        <p:sp>
          <p:nvSpPr>
            <p:cNvPr id="442" name="Shape 442"/>
            <p:cNvSpPr/>
            <p:nvPr/>
          </p:nvSpPr>
          <p:spPr>
            <a:xfrm>
              <a:off x="-425054" y="0"/>
              <a:ext cx="2779317" cy="1264444"/>
            </a:xfrm>
            <a:custGeom>
              <a:avLst/>
              <a:gdLst/>
              <a:ahLst/>
              <a:cxnLst>
                <a:cxn ang="0">
                  <a:pos x="wd2" y="hd2"/>
                </a:cxn>
                <a:cxn ang="5400000">
                  <a:pos x="wd2" y="hd2"/>
                </a:cxn>
                <a:cxn ang="10800000">
                  <a:pos x="wd2" y="hd2"/>
                </a:cxn>
                <a:cxn ang="16200000">
                  <a:pos x="wd2" y="hd2"/>
                </a:cxn>
              </a:cxnLst>
              <a:rect l="0" t="0" r="r" b="b"/>
              <a:pathLst>
                <a:path w="21600" h="21600" extrusionOk="0">
                  <a:moveTo>
                    <a:pt x="3797" y="0"/>
                  </a:moveTo>
                  <a:cubicBezTo>
                    <a:pt x="3524" y="0"/>
                    <a:pt x="3303" y="486"/>
                    <a:pt x="3303" y="1085"/>
                  </a:cubicBezTo>
                  <a:lnTo>
                    <a:pt x="3303" y="2942"/>
                  </a:lnTo>
                  <a:lnTo>
                    <a:pt x="0" y="5119"/>
                  </a:lnTo>
                  <a:lnTo>
                    <a:pt x="3303" y="7288"/>
                  </a:lnTo>
                  <a:lnTo>
                    <a:pt x="3303" y="20515"/>
                  </a:lnTo>
                  <a:cubicBezTo>
                    <a:pt x="3303" y="21114"/>
                    <a:pt x="3524" y="21600"/>
                    <a:pt x="3797" y="21600"/>
                  </a:cubicBezTo>
                  <a:lnTo>
                    <a:pt x="21106" y="21600"/>
                  </a:lnTo>
                  <a:cubicBezTo>
                    <a:pt x="21379" y="21600"/>
                    <a:pt x="21600" y="21114"/>
                    <a:pt x="21600" y="20515"/>
                  </a:cubicBezTo>
                  <a:lnTo>
                    <a:pt x="21600" y="1085"/>
                  </a:lnTo>
                  <a:cubicBezTo>
                    <a:pt x="21600" y="486"/>
                    <a:pt x="21379" y="0"/>
                    <a:pt x="21106" y="0"/>
                  </a:cubicBezTo>
                  <a:lnTo>
                    <a:pt x="3797"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43" name="Shape 443"/>
            <p:cNvSpPr/>
            <p:nvPr/>
          </p:nvSpPr>
          <p:spPr>
            <a:xfrm>
              <a:off x="351619" y="76770"/>
              <a:ext cx="1641400" cy="4312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sp>
        <p:nvSpPr>
          <p:cNvPr id="445" name="Shape 445"/>
          <p:cNvSpPr>
            <a:spLocks noChangeArrowheads="1"/>
          </p:cNvSpPr>
          <p:nvPr/>
        </p:nvSpPr>
        <p:spPr bwMode="auto">
          <a:xfrm>
            <a:off x="7591425" y="5846763"/>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449" name="Group 449"/>
          <p:cNvGrpSpPr>
            <a:grpSpLocks/>
          </p:cNvGrpSpPr>
          <p:nvPr/>
        </p:nvGrpSpPr>
        <p:grpSpPr bwMode="auto">
          <a:xfrm>
            <a:off x="2081213" y="1843088"/>
            <a:ext cx="3697287" cy="1190625"/>
            <a:chOff x="-147200" y="0"/>
            <a:chExt cx="5256610" cy="1693466"/>
          </a:xfrm>
        </p:grpSpPr>
        <p:sp>
          <p:nvSpPr>
            <p:cNvPr id="446" name="Shape 446"/>
            <p:cNvSpPr/>
            <p:nvPr/>
          </p:nvSpPr>
          <p:spPr>
            <a:xfrm>
              <a:off x="-147200" y="0"/>
              <a:ext cx="5256610" cy="1693466"/>
            </a:xfrm>
            <a:custGeom>
              <a:avLst/>
              <a:gdLst/>
              <a:ahLst/>
              <a:cxnLst>
                <a:cxn ang="0">
                  <a:pos x="wd2" y="hd2"/>
                </a:cxn>
                <a:cxn ang="5400000">
                  <a:pos x="wd2" y="hd2"/>
                </a:cxn>
                <a:cxn ang="10800000">
                  <a:pos x="wd2" y="hd2"/>
                </a:cxn>
                <a:cxn ang="16200000">
                  <a:pos x="wd2" y="hd2"/>
                </a:cxn>
              </a:cxnLst>
              <a:rect l="0" t="0" r="r" b="b"/>
              <a:pathLst>
                <a:path w="21600" h="21600" extrusionOk="0">
                  <a:moveTo>
                    <a:pt x="261" y="0"/>
                  </a:moveTo>
                  <a:cubicBezTo>
                    <a:pt x="117" y="0"/>
                    <a:pt x="0" y="363"/>
                    <a:pt x="0" y="810"/>
                  </a:cubicBezTo>
                  <a:lnTo>
                    <a:pt x="0" y="20790"/>
                  </a:lnTo>
                  <a:cubicBezTo>
                    <a:pt x="0" y="21237"/>
                    <a:pt x="117" y="21600"/>
                    <a:pt x="261" y="21600"/>
                  </a:cubicBezTo>
                  <a:lnTo>
                    <a:pt x="19188" y="21600"/>
                  </a:lnTo>
                  <a:cubicBezTo>
                    <a:pt x="19332" y="21600"/>
                    <a:pt x="19449" y="21237"/>
                    <a:pt x="19449" y="20790"/>
                  </a:cubicBezTo>
                  <a:lnTo>
                    <a:pt x="19449" y="10995"/>
                  </a:lnTo>
                  <a:lnTo>
                    <a:pt x="21600" y="9380"/>
                  </a:lnTo>
                  <a:lnTo>
                    <a:pt x="19449" y="7760"/>
                  </a:lnTo>
                  <a:lnTo>
                    <a:pt x="19449" y="810"/>
                  </a:lnTo>
                  <a:cubicBezTo>
                    <a:pt x="19449" y="363"/>
                    <a:pt x="19332" y="0"/>
                    <a:pt x="19188" y="0"/>
                  </a:cubicBezTo>
                  <a:lnTo>
                    <a:pt x="26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47" name="Shape 447"/>
            <p:cNvSpPr/>
            <p:nvPr/>
          </p:nvSpPr>
          <p:spPr>
            <a:xfrm>
              <a:off x="1340179" y="101607"/>
              <a:ext cx="1762737" cy="431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TWO CHECKS:</a:t>
              </a:r>
            </a:p>
          </p:txBody>
        </p:sp>
        <p:sp>
          <p:nvSpPr>
            <p:cNvPr id="68636" name="Shape 448"/>
            <p:cNvSpPr>
              <a:spLocks noChangeArrowheads="1"/>
            </p:cNvSpPr>
            <p:nvPr/>
          </p:nvSpPr>
          <p:spPr bwMode="auto">
            <a:xfrm>
              <a:off x="-79489" y="541909"/>
              <a:ext cx="4613359" cy="10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marL="346075" indent="-346075"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SzPct val="100000"/>
                <a:buFontTx/>
                <a:buAutoNum type="arabicPeriod"/>
              </a:pPr>
              <a:r>
                <a:rPr lang="en-US" altLang="en-US" sz="2000">
                  <a:solidFill>
                    <a:srgbClr val="53585F"/>
                  </a:solidFill>
                  <a:latin typeface="Avenir Book" charset="0"/>
                  <a:sym typeface="Avenir Book" charset="0"/>
                </a:rPr>
                <a:t>P</a:t>
              </a:r>
              <a:r>
                <a:rPr lang="en-US" altLang="en-US" sz="2000" baseline="-6000">
                  <a:solidFill>
                    <a:srgbClr val="53585F"/>
                  </a:solidFill>
                  <a:latin typeface="Avenir Book" charset="0"/>
                  <a:sym typeface="Avenir Book" charset="0"/>
                </a:rPr>
                <a:t>A➞B</a:t>
              </a:r>
              <a:r>
                <a:rPr lang="en-US" altLang="en-US" sz="2000">
                  <a:solidFill>
                    <a:srgbClr val="53585F"/>
                  </a:solidFill>
                  <a:latin typeface="Avenir Book" charset="0"/>
                  <a:sym typeface="Avenir Book" charset="0"/>
                </a:rPr>
                <a:t> in fingerprint cache</a:t>
              </a:r>
            </a:p>
            <a:p>
              <a:pPr eaLnBrk="1" hangingPunct="1">
                <a:buSzPct val="100000"/>
                <a:buFontTx/>
                <a:buAutoNum type="arabicPeriod"/>
              </a:pPr>
              <a:r>
                <a:rPr lang="en-US" altLang="en-US" sz="2000">
                  <a:solidFill>
                    <a:srgbClr val="53585F"/>
                  </a:solidFill>
                  <a:latin typeface="Avenir Book" charset="0"/>
                  <a:sym typeface="Avenir Book" charset="0"/>
                </a:rPr>
                <a:t>Flow A➞B not shut off</a:t>
              </a:r>
            </a:p>
          </p:txBody>
        </p:sp>
      </p:grpSp>
      <p:grpSp>
        <p:nvGrpSpPr>
          <p:cNvPr id="454" name="Group 454"/>
          <p:cNvGrpSpPr>
            <a:grpSpLocks/>
          </p:cNvGrpSpPr>
          <p:nvPr/>
        </p:nvGrpSpPr>
        <p:grpSpPr bwMode="auto">
          <a:xfrm>
            <a:off x="2728913" y="3340100"/>
            <a:ext cx="3297237" cy="1778000"/>
            <a:chOff x="-50800" y="-1"/>
            <a:chExt cx="4689024" cy="2528633"/>
          </a:xfrm>
        </p:grpSpPr>
        <p:sp>
          <p:nvSpPr>
            <p:cNvPr id="450" name="Shape 450"/>
            <p:cNvSpPr/>
            <p:nvPr/>
          </p:nvSpPr>
          <p:spPr>
            <a:xfrm flipV="1">
              <a:off x="4638224" y="-1"/>
              <a:ext cx="0" cy="2528633"/>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68631" name="Group 453"/>
            <p:cNvGrpSpPr>
              <a:grpSpLocks/>
            </p:cNvGrpSpPr>
            <p:nvPr/>
          </p:nvGrpSpPr>
          <p:grpSpPr bwMode="auto">
            <a:xfrm>
              <a:off x="-50800" y="719642"/>
              <a:ext cx="4428604" cy="1089348"/>
              <a:chOff x="0" y="0"/>
              <a:chExt cx="4428603" cy="1089346"/>
            </a:xfrm>
          </p:grpSpPr>
          <p:sp>
            <p:nvSpPr>
              <p:cNvPr id="451" name="Shape 451"/>
              <p:cNvSpPr/>
              <p:nvPr/>
            </p:nvSpPr>
            <p:spPr>
              <a:xfrm>
                <a:off x="0" y="566"/>
                <a:ext cx="4429401" cy="1088214"/>
              </a:xfrm>
              <a:prstGeom prst="roundRect">
                <a:avLst>
                  <a:gd name="adj" fmla="val 659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52" name="Shape 452"/>
              <p:cNvSpPr/>
              <p:nvPr/>
            </p:nvSpPr>
            <p:spPr>
              <a:xfrm>
                <a:off x="711142" y="72813"/>
                <a:ext cx="3007116" cy="82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462" name="Group 462"/>
          <p:cNvGrpSpPr>
            <a:grpSpLocks/>
          </p:cNvGrpSpPr>
          <p:nvPr/>
        </p:nvGrpSpPr>
        <p:grpSpPr bwMode="auto">
          <a:xfrm>
            <a:off x="6305550" y="3340100"/>
            <a:ext cx="2003425" cy="1778000"/>
            <a:chOff x="-1" y="-1"/>
            <a:chExt cx="2849460" cy="2528633"/>
          </a:xfrm>
        </p:grpSpPr>
        <p:sp>
          <p:nvSpPr>
            <p:cNvPr id="455" name="Shape 455"/>
            <p:cNvSpPr/>
            <p:nvPr/>
          </p:nvSpPr>
          <p:spPr>
            <a:xfrm flipV="1">
              <a:off x="-1" y="-1"/>
              <a:ext cx="0" cy="2528633"/>
            </a:xfrm>
            <a:prstGeom prst="line">
              <a:avLst/>
            </a:prstGeom>
            <a:noFill/>
            <a:ln w="50800" cap="flat">
              <a:solidFill>
                <a:srgbClr val="70BF41"/>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68624" name="Group 461"/>
            <p:cNvGrpSpPr>
              <a:grpSpLocks/>
            </p:cNvGrpSpPr>
            <p:nvPr/>
          </p:nvGrpSpPr>
          <p:grpSpPr bwMode="auto">
            <a:xfrm>
              <a:off x="225687" y="511991"/>
              <a:ext cx="2623772" cy="1504651"/>
              <a:chOff x="0" y="0"/>
              <a:chExt cx="2623771" cy="1504649"/>
            </a:xfrm>
          </p:grpSpPr>
          <p:sp>
            <p:nvSpPr>
              <p:cNvPr id="456" name="Shape 456"/>
              <p:cNvSpPr/>
              <p:nvPr/>
            </p:nvSpPr>
            <p:spPr>
              <a:xfrm>
                <a:off x="101" y="509"/>
                <a:ext cx="2623670" cy="1503632"/>
              </a:xfrm>
              <a:prstGeom prst="roundRect">
                <a:avLst>
                  <a:gd name="adj" fmla="val 4774"/>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57" name="Shape 457"/>
              <p:cNvSpPr/>
              <p:nvPr/>
            </p:nvSpPr>
            <p:spPr>
              <a:xfrm>
                <a:off x="1092921" y="217249"/>
                <a:ext cx="438031" cy="4289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spc="-176">
                    <a:solidFill>
                      <a:srgbClr val="70BF41"/>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OK</a:t>
                </a:r>
              </a:p>
            </p:txBody>
          </p:sp>
          <p:grpSp>
            <p:nvGrpSpPr>
              <p:cNvPr id="68627" name="Group 460"/>
              <p:cNvGrpSpPr>
                <a:grpSpLocks/>
              </p:cNvGrpSpPr>
              <p:nvPr/>
            </p:nvGrpSpPr>
            <p:grpSpPr bwMode="auto">
              <a:xfrm>
                <a:off x="118094" y="799012"/>
                <a:ext cx="2387582" cy="564507"/>
                <a:chOff x="0" y="0"/>
                <a:chExt cx="2387581" cy="564506"/>
              </a:xfrm>
            </p:grpSpPr>
            <p:sp>
              <p:nvSpPr>
                <p:cNvPr id="458" name="Shape 458"/>
                <p:cNvSpPr/>
                <p:nvPr/>
              </p:nvSpPr>
              <p:spPr>
                <a:xfrm>
                  <a:off x="-583" y="725"/>
                  <a:ext cx="2388848" cy="564425"/>
                </a:xfrm>
                <a:prstGeom prst="roundRect">
                  <a:avLst>
                    <a:gd name="adj" fmla="val 686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459" name="Shape 459"/>
                <p:cNvSpPr/>
                <p:nvPr/>
              </p:nvSpPr>
              <p:spPr>
                <a:xfrm>
                  <a:off x="401321" y="59426"/>
                  <a:ext cx="1585039" cy="404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p>
                  <a:pPr algn="ctr" defTabSz="410730" fontAlgn="auto">
                    <a:spcBef>
                      <a:spcPts val="0"/>
                    </a:spcBef>
                    <a:spcAft>
                      <a:spcPts val="0"/>
                    </a:spcAft>
                    <a:defRPr sz="1800"/>
                  </a:pPr>
                  <a:r>
                    <a:rPr sz="1500" b="1" kern="0" spc="-62">
                      <a:solidFill>
                        <a:srgbClr val="70BF41"/>
                      </a:solidFill>
                      <a:latin typeface="Menlo"/>
                      <a:ea typeface="Menlo"/>
                      <a:cs typeface="Menlo"/>
                      <a:sym typeface="Menlo"/>
                    </a:rPr>
                    <a:t>verify(</a:t>
                  </a:r>
                  <a:r>
                    <a:rPr sz="1500" kern="0" spc="-62">
                      <a:solidFill>
                        <a:srgbClr val="70BF41"/>
                      </a:solidFill>
                      <a:latin typeface="Menlo"/>
                      <a:ea typeface="Menlo"/>
                      <a:cs typeface="Menlo"/>
                      <a:sym typeface="Menlo"/>
                    </a:rPr>
                    <a:t>P</a:t>
                  </a:r>
                  <a:r>
                    <a:rPr sz="1500" b="1" kern="0" spc="-62">
                      <a:solidFill>
                        <a:srgbClr val="70BF41"/>
                      </a:solidFill>
                      <a:latin typeface="Menlo"/>
                      <a:ea typeface="Menlo"/>
                      <a:cs typeface="Menlo"/>
                      <a:sym typeface="Menlo"/>
                    </a:rPr>
                    <a:t>)</a:t>
                  </a:r>
                </a:p>
              </p:txBody>
            </p:sp>
          </p:grpSp>
        </p:grpSp>
      </p:grpSp>
      <p:grpSp>
        <p:nvGrpSpPr>
          <p:cNvPr id="467" name="Group 467"/>
          <p:cNvGrpSpPr>
            <a:grpSpLocks/>
          </p:cNvGrpSpPr>
          <p:nvPr/>
        </p:nvGrpSpPr>
        <p:grpSpPr bwMode="auto">
          <a:xfrm>
            <a:off x="1219200" y="2514600"/>
            <a:ext cx="6946900" cy="2782888"/>
            <a:chOff x="0" y="0"/>
            <a:chExt cx="9880600" cy="3957440"/>
          </a:xfrm>
        </p:grpSpPr>
        <p:sp>
          <p:nvSpPr>
            <p:cNvPr id="463" name="Shape 463"/>
            <p:cNvSpPr/>
            <p:nvPr/>
          </p:nvSpPr>
          <p:spPr>
            <a:xfrm>
              <a:off x="0" y="0"/>
              <a:ext cx="9880600" cy="3957440"/>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464" name="Shape 464"/>
            <p:cNvSpPr/>
            <p:nvPr/>
          </p:nvSpPr>
          <p:spPr>
            <a:xfrm>
              <a:off x="451581" y="652425"/>
              <a:ext cx="284496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Most effective at first hop</a:t>
              </a:r>
            </a:p>
          </p:txBody>
        </p:sp>
        <p:sp>
          <p:nvSpPr>
            <p:cNvPr id="465" name="Shape 465"/>
            <p:cNvSpPr/>
            <p:nvPr/>
          </p:nvSpPr>
          <p:spPr>
            <a:xfrm>
              <a:off x="451581" y="1763127"/>
              <a:ext cx="4253896"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Verified flow entries periodically expire</a:t>
              </a:r>
            </a:p>
          </p:txBody>
        </p:sp>
        <p:sp>
          <p:nvSpPr>
            <p:cNvPr id="466" name="Shape 466"/>
            <p:cNvSpPr/>
            <p:nvPr/>
          </p:nvSpPr>
          <p:spPr>
            <a:xfrm>
              <a:off x="451581" y="2873829"/>
              <a:ext cx="4430013" cy="4311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Routers keep no state during verification</a:t>
              </a:r>
            </a:p>
          </p:txBody>
        </p:sp>
      </p:grpSp>
      <p:sp>
        <p:nvSpPr>
          <p:cNvPr id="2" name="Slide Number Placeholder 1"/>
          <p:cNvSpPr>
            <a:spLocks noGrp="1"/>
          </p:cNvSpPr>
          <p:nvPr>
            <p:ph type="sldNum" sz="quarter" idx="10"/>
          </p:nvPr>
        </p:nvSpPr>
        <p:spPr/>
        <p:txBody>
          <a:bodyPr/>
          <a:lstStyle/>
          <a:p>
            <a:fld id="{70368DD8-D6BF-DF4F-B8F9-F3DFF9C622EE}" type="slidenum">
              <a:rPr lang="en-US" altLang="en-US" smtClean="0"/>
              <a:pPr/>
              <a:t>40</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432"/>
                                        </p:tgtEl>
                                        <p:attrNameLst>
                                          <p:attrName>ppt_x</p:attrName>
                                        </p:attrNameLst>
                                      </p:cBhvr>
                                      <p:tavLst>
                                        <p:tav tm="0">
                                          <p:val>
                                            <p:strVal val="ppt_x"/>
                                          </p:val>
                                        </p:tav>
                                        <p:tav tm="100000">
                                          <p:val>
                                            <p:strVal val="0-ppt_w/2"/>
                                          </p:val>
                                        </p:tav>
                                      </p:tavLst>
                                    </p:anim>
                                    <p:anim calcmode="lin" valueType="num">
                                      <p:cBhvr>
                                        <p:cTn id="7" dur="300" fill="hold"/>
                                        <p:tgtEl>
                                          <p:spTgt spid="432"/>
                                        </p:tgtEl>
                                        <p:attrNameLst>
                                          <p:attrName>ppt_y</p:attrName>
                                        </p:attrNameLst>
                                      </p:cBhvr>
                                      <p:tavLst>
                                        <p:tav tm="0">
                                          <p:val>
                                            <p:strVal val="ppt_y"/>
                                          </p:val>
                                        </p:tav>
                                        <p:tav tm="100000">
                                          <p:val>
                                            <p:strVal val="ppt_y"/>
                                          </p:val>
                                        </p:tav>
                                      </p:tavLst>
                                    </p:anim>
                                    <p:set>
                                      <p:cBhvr>
                                        <p:cTn id="8" fill="hold">
                                          <p:stCondLst>
                                            <p:cond delay="299"/>
                                          </p:stCondLst>
                                        </p:cTn>
                                        <p:tgtEl>
                                          <p:spTgt spid="432"/>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438"/>
                                        </p:tgtEl>
                                        <p:attrNameLst>
                                          <p:attrName>style.visibility</p:attrName>
                                        </p:attrNameLst>
                                      </p:cBhvr>
                                      <p:to>
                                        <p:strVal val="visible"/>
                                      </p:to>
                                    </p:set>
                                    <p:anim calcmode="lin" valueType="num">
                                      <p:cBhvr>
                                        <p:cTn id="12" dur="300" fill="hold"/>
                                        <p:tgtEl>
                                          <p:spTgt spid="438"/>
                                        </p:tgtEl>
                                        <p:attrNameLst>
                                          <p:attrName>ppt_x</p:attrName>
                                        </p:attrNameLst>
                                      </p:cBhvr>
                                      <p:tavLst>
                                        <p:tav tm="0">
                                          <p:val>
                                            <p:strVal val="1+#ppt_w/2"/>
                                          </p:val>
                                        </p:tav>
                                        <p:tav tm="100000">
                                          <p:val>
                                            <p:strVal val="#ppt_x"/>
                                          </p:val>
                                        </p:tav>
                                      </p:tavLst>
                                    </p:anim>
                                    <p:anim calcmode="lin" valueType="num">
                                      <p:cBhvr>
                                        <p:cTn id="13" dur="300" fill="hold"/>
                                        <p:tgtEl>
                                          <p:spTgt spid="43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441"/>
                                        </p:tgtEl>
                                        <p:attrNameLst>
                                          <p:attrName>style.visibility</p:attrName>
                                        </p:attrNameLst>
                                      </p:cBhvr>
                                      <p:to>
                                        <p:strVal val="visible"/>
                                      </p:to>
                                    </p:set>
                                    <p:animEffect transition="in" filter="wipe(left)">
                                      <p:cBhvr>
                                        <p:cTn id="18" dur="300"/>
                                        <p:tgtEl>
                                          <p:spTgt spid="4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4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iterate>
                                    <p:tmAbs val="0"/>
                                  </p:iterate>
                                  <p:childTnLst>
                                    <p:set>
                                      <p:cBhvr>
                                        <p:cTn id="26" fill="hold"/>
                                        <p:tgtEl>
                                          <p:spTgt spid="454"/>
                                        </p:tgtEl>
                                        <p:attrNameLst>
                                          <p:attrName>style.visibility</p:attrName>
                                        </p:attrNameLst>
                                      </p:cBhvr>
                                      <p:to>
                                        <p:strVal val="visible"/>
                                      </p:to>
                                    </p:set>
                                    <p:animEffect transition="in" filter="wipe(down)">
                                      <p:cBhvr>
                                        <p:cTn id="27" dur="300"/>
                                        <p:tgtEl>
                                          <p:spTgt spid="4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iterate>
                                    <p:tmAbs val="0"/>
                                  </p:iterate>
                                  <p:childTnLst>
                                    <p:set>
                                      <p:cBhvr>
                                        <p:cTn id="31" fill="hold"/>
                                        <p:tgtEl>
                                          <p:spTgt spid="44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iterate>
                                    <p:tmAbs val="0"/>
                                  </p:iterate>
                                  <p:childTnLst>
                                    <p:set>
                                      <p:cBhvr>
                                        <p:cTn id="35" fill="hold"/>
                                        <p:tgtEl>
                                          <p:spTgt spid="462"/>
                                        </p:tgtEl>
                                        <p:attrNameLst>
                                          <p:attrName>style.visibility</p:attrName>
                                        </p:attrNameLst>
                                      </p:cBhvr>
                                      <p:to>
                                        <p:strVal val="visible"/>
                                      </p:to>
                                    </p:set>
                                    <p:animEffect transition="in" filter="wipe(up)">
                                      <p:cBhvr>
                                        <p:cTn id="36" dur="300"/>
                                        <p:tgtEl>
                                          <p:spTgt spid="4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iterate>
                                    <p:tmAbs val="0"/>
                                  </p:iterate>
                                  <p:childTnLst>
                                    <p:set>
                                      <p:cBhvr>
                                        <p:cTn id="40" fill="hold"/>
                                        <p:tgtEl>
                                          <p:spTgt spid="445"/>
                                        </p:tgtEl>
                                        <p:attrNameLst>
                                          <p:attrName>style.visibility</p:attrName>
                                        </p:attrNameLst>
                                      </p:cBhvr>
                                      <p:to>
                                        <p:strVal val="visible"/>
                                      </p:to>
                                    </p:set>
                                    <p:anim calcmode="lin" valueType="num">
                                      <p:cBhvr>
                                        <p:cTn id="41" dur="200" fill="hold"/>
                                        <p:tgtEl>
                                          <p:spTgt spid="445"/>
                                        </p:tgtEl>
                                        <p:attrNameLst>
                                          <p:attrName>ppt_w</p:attrName>
                                        </p:attrNameLst>
                                      </p:cBhvr>
                                      <p:tavLst>
                                        <p:tav tm="0">
                                          <p:val>
                                            <p:fltVal val="0"/>
                                          </p:val>
                                        </p:tav>
                                        <p:tav tm="100000">
                                          <p:val>
                                            <p:strVal val="#ppt_w"/>
                                          </p:val>
                                        </p:tav>
                                      </p:tavLst>
                                    </p:anim>
                                    <p:anim calcmode="lin" valueType="num">
                                      <p:cBhvr>
                                        <p:cTn id="42" dur="200" fill="hold"/>
                                        <p:tgtEl>
                                          <p:spTgt spid="445"/>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p:tmAbs val="0"/>
                                  </p:iterate>
                                  <p:childTnLst>
                                    <p:set>
                                      <p:cBhvr>
                                        <p:cTn id="46" fill="hold"/>
                                        <p:tgtEl>
                                          <p:spTgt spid="467"/>
                                        </p:tgtEl>
                                        <p:attrNameLst>
                                          <p:attrName>style.visibility</p:attrName>
                                        </p:attrNameLst>
                                      </p:cBhvr>
                                      <p:to>
                                        <p:strVal val="visible"/>
                                      </p:to>
                                    </p:set>
                                    <p:animEffect transition="in" filter="fade">
                                      <p:cBhvr>
                                        <p:cTn id="47"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advAuto="0"/>
      <p:bldP spid="438" grpId="0" animBg="1" advAuto="0"/>
      <p:bldP spid="441" grpId="0" animBg="1" advAuto="0"/>
      <p:bldP spid="444" grpId="0" animBg="1" advAuto="0"/>
      <p:bldP spid="445" grpId="0" animBg="1" advAuto="0"/>
      <p:bldP spid="449" grpId="0" animBg="1" advAuto="0"/>
      <p:bldP spid="454" grpId="0" animBg="1" advAuto="0"/>
      <p:bldP spid="462" grpId="0" animBg="1" advAuto="0"/>
      <p:bldP spid="467"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624388"/>
            <a:ext cx="1303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9634"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4881563"/>
            <a:ext cx="1050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9635"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462438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22" name="Shape 522"/>
          <p:cNvSpPr/>
          <p:nvPr/>
        </p:nvSpPr>
        <p:spPr>
          <a:xfrm>
            <a:off x="823913" y="5859463"/>
            <a:ext cx="976312"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Sender</a:t>
            </a:r>
          </a:p>
        </p:txBody>
      </p:sp>
      <p:sp>
        <p:nvSpPr>
          <p:cNvPr id="523" name="Shape 523"/>
          <p:cNvSpPr/>
          <p:nvPr/>
        </p:nvSpPr>
        <p:spPr>
          <a:xfrm>
            <a:off x="7300913" y="5859463"/>
            <a:ext cx="1163637" cy="4095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Receiver</a:t>
            </a:r>
          </a:p>
        </p:txBody>
      </p:sp>
      <p:pic>
        <p:nvPicPr>
          <p:cNvPr id="69638"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1938338"/>
            <a:ext cx="7810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25" name="Shape 525"/>
          <p:cNvSpPr/>
          <p:nvPr/>
        </p:nvSpPr>
        <p:spPr>
          <a:xfrm>
            <a:off x="4962525" y="2060575"/>
            <a:ext cx="1951038" cy="7493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Accountability</a:t>
            </a:r>
          </a:p>
          <a:p>
            <a:pPr defTabSz="410730" fontAlgn="auto">
              <a:spcBef>
                <a:spcPts val="0"/>
              </a:spcBef>
              <a:spcAft>
                <a:spcPts val="0"/>
              </a:spcAft>
              <a:defRPr sz="1800"/>
            </a:pPr>
            <a:r>
              <a:rPr sz="2200" i="1" kern="0">
                <a:solidFill>
                  <a:sysClr val="windowText" lastClr="000000"/>
                </a:solidFill>
                <a:latin typeface="Avenir Medium"/>
                <a:ea typeface="Avenir Medium"/>
                <a:cs typeface="Avenir Medium"/>
                <a:sym typeface="Avenir Medium"/>
              </a:rPr>
              <a:t>Delegate</a:t>
            </a:r>
          </a:p>
        </p:txBody>
      </p:sp>
      <p:sp>
        <p:nvSpPr>
          <p:cNvPr id="540" name="Shape 540"/>
          <p:cNvSpPr/>
          <p:nvPr/>
        </p:nvSpPr>
        <p:spPr>
          <a:xfrm>
            <a:off x="1641475" y="2703513"/>
            <a:ext cx="2441575" cy="19065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527" name="Shape 527"/>
          <p:cNvSpPr/>
          <p:nvPr/>
        </p:nvSpPr>
        <p:spPr>
          <a:xfrm>
            <a:off x="1201738" y="2692400"/>
            <a:ext cx="1576387"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brief</a:t>
            </a:r>
            <a:r>
              <a:rPr sz="3100" b="1" kern="0" spc="-124">
                <a:solidFill>
                  <a:srgbClr val="70BF41"/>
                </a:solidFill>
                <a:latin typeface="Avenir Book"/>
                <a:ea typeface="Avenir Book"/>
                <a:cs typeface="Avenir Book"/>
                <a:sym typeface="Avenir Book"/>
              </a:rPr>
              <a:t>(</a:t>
            </a:r>
            <a:r>
              <a:rPr sz="3100" kern="0" spc="-124">
                <a:solidFill>
                  <a:srgbClr val="70BF41"/>
                </a:solidFill>
                <a:latin typeface="Avenir Book"/>
                <a:ea typeface="Avenir Book"/>
                <a:cs typeface="Avenir Book"/>
                <a:sym typeface="Avenir Book"/>
              </a:rPr>
              <a:t>P</a:t>
            </a:r>
            <a:r>
              <a:rPr sz="3100" b="1" kern="0" spc="-124">
                <a:solidFill>
                  <a:srgbClr val="70BF41"/>
                </a:solidFill>
                <a:latin typeface="Avenir Book"/>
                <a:ea typeface="Avenir Book"/>
                <a:cs typeface="Avenir Book"/>
                <a:sym typeface="Avenir Book"/>
              </a:rPr>
              <a:t>)</a:t>
            </a:r>
          </a:p>
        </p:txBody>
      </p:sp>
      <p:sp>
        <p:nvSpPr>
          <p:cNvPr id="528" name="Shape 528"/>
          <p:cNvSpPr/>
          <p:nvPr/>
        </p:nvSpPr>
        <p:spPr>
          <a:xfrm flipV="1">
            <a:off x="4572000" y="3254375"/>
            <a:ext cx="0" cy="1519238"/>
          </a:xfrm>
          <a:prstGeom prst="line">
            <a:avLst/>
          </a:prstGeom>
          <a:ln w="50800">
            <a:solidFill>
              <a:srgbClr val="70BF41"/>
            </a:solidFill>
            <a:custDash>
              <a:ds d="200000" sp="200000"/>
            </a:custDash>
            <a:miter lim="400000"/>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29" name="Shape 529"/>
          <p:cNvSpPr/>
          <p:nvPr/>
        </p:nvSpPr>
        <p:spPr>
          <a:xfrm>
            <a:off x="4610100" y="3738563"/>
            <a:ext cx="2082800"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verify(</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sp>
        <p:nvSpPr>
          <p:cNvPr id="541" name="Shape 541"/>
          <p:cNvSpPr/>
          <p:nvPr/>
        </p:nvSpPr>
        <p:spPr>
          <a:xfrm>
            <a:off x="6356350" y="2641600"/>
            <a:ext cx="1636713" cy="18415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ln w="50800">
            <a:solidFill>
              <a:srgbClr val="70BF41"/>
            </a:solidFill>
            <a:custDash>
              <a:ds d="200000" sp="200000"/>
            </a:custDash>
            <a:miter lim="400000"/>
            <a:tailEnd type="triangle"/>
          </a:ln>
        </p:spPr>
        <p:txBody>
          <a:bodyPr lIns="64288" tIns="32144" rIns="64288" bIns="32144"/>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531" name="Shape 531"/>
          <p:cNvSpPr/>
          <p:nvPr/>
        </p:nvSpPr>
        <p:spPr>
          <a:xfrm>
            <a:off x="6892925" y="2446338"/>
            <a:ext cx="2306638" cy="549275"/>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nvGrpSpPr>
          <p:cNvPr id="69646" name="Group 538"/>
          <p:cNvGrpSpPr>
            <a:grpSpLocks/>
          </p:cNvGrpSpPr>
          <p:nvPr/>
        </p:nvGrpSpPr>
        <p:grpSpPr bwMode="auto">
          <a:xfrm>
            <a:off x="1941513" y="4897438"/>
            <a:ext cx="5468937" cy="330200"/>
            <a:chOff x="0" y="216585"/>
            <a:chExt cx="7778095" cy="470486"/>
          </a:xfrm>
        </p:grpSpPr>
        <p:grpSp>
          <p:nvGrpSpPr>
            <p:cNvPr id="69648" name="Group 534"/>
            <p:cNvGrpSpPr>
              <a:grpSpLocks/>
            </p:cNvGrpSpPr>
            <p:nvPr/>
          </p:nvGrpSpPr>
          <p:grpSpPr bwMode="auto">
            <a:xfrm>
              <a:off x="0" y="216585"/>
              <a:ext cx="2854250" cy="470486"/>
              <a:chOff x="0" y="216585"/>
              <a:chExt cx="2854249" cy="470486"/>
            </a:xfrm>
          </p:grpSpPr>
          <p:sp>
            <p:nvSpPr>
              <p:cNvPr id="532" name="Shape 532"/>
              <p:cNvSpPr/>
              <p:nvPr/>
            </p:nvSpPr>
            <p:spPr>
              <a:xfrm>
                <a:off x="0" y="687071"/>
                <a:ext cx="285384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33" name="Shape 533"/>
              <p:cNvSpPr/>
              <p:nvPr/>
            </p:nvSpPr>
            <p:spPr>
              <a:xfrm>
                <a:off x="1370479" y="216585"/>
                <a:ext cx="282225"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nvGrpSpPr>
            <p:cNvPr id="69649" name="Group 537"/>
            <p:cNvGrpSpPr>
              <a:grpSpLocks/>
            </p:cNvGrpSpPr>
            <p:nvPr/>
          </p:nvGrpSpPr>
          <p:grpSpPr bwMode="auto">
            <a:xfrm>
              <a:off x="4605859" y="216585"/>
              <a:ext cx="3172236" cy="470486"/>
              <a:chOff x="0" y="216585"/>
              <a:chExt cx="3172234" cy="470486"/>
            </a:xfrm>
          </p:grpSpPr>
          <p:sp>
            <p:nvSpPr>
              <p:cNvPr id="535" name="Shape 535"/>
              <p:cNvSpPr/>
              <p:nvPr/>
            </p:nvSpPr>
            <p:spPr>
              <a:xfrm flipV="1">
                <a:off x="38" y="687071"/>
                <a:ext cx="317219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36" name="Shape 536"/>
              <p:cNvSpPr/>
              <p:nvPr/>
            </p:nvSpPr>
            <p:spPr>
              <a:xfrm>
                <a:off x="1519531" y="216585"/>
                <a:ext cx="279966" cy="429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A6AAA9"/>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P</a:t>
                </a:r>
              </a:p>
            </p:txBody>
          </p:sp>
        </p:grpSp>
      </p:grpSp>
      <p:sp>
        <p:nvSpPr>
          <p:cNvPr id="69647" name="Shape 539"/>
          <p:cNvSpPr>
            <a:spLocks noGrp="1"/>
          </p:cNvSpPr>
          <p:nvPr>
            <p:ph type="title"/>
          </p:nvPr>
        </p:nvSpPr>
        <p:spPr bwMode="auto"/>
        <p:txBody>
          <a:bodyPr vert="horz" wrap="square" numCol="1" anchorCtr="0" compatLnSpc="1">
            <a:prstTxWarp prst="textNoShape">
              <a:avLst/>
            </a:prstTxWarp>
          </a:bodyPr>
          <a:lstStyle/>
          <a:p>
            <a:pPr defTabSz="577850" eaLnBrk="1" hangingPunct="1"/>
            <a:r>
              <a:rPr lang="en-US" altLang="en-US" cap="none">
                <a:solidFill>
                  <a:srgbClr val="000000"/>
                </a:solidFill>
                <a:ea typeface="ＭＳ Ｐゴシック" charset="-128"/>
              </a:rPr>
              <a:t>Delegated Accountability</a:t>
            </a:r>
          </a:p>
        </p:txBody>
      </p:sp>
      <p:sp>
        <p:nvSpPr>
          <p:cNvPr id="2" name="Slide Number Placeholder 1"/>
          <p:cNvSpPr>
            <a:spLocks noGrp="1"/>
          </p:cNvSpPr>
          <p:nvPr>
            <p:ph type="sldNum" sz="quarter" idx="10"/>
          </p:nvPr>
        </p:nvSpPr>
        <p:spPr/>
        <p:txBody>
          <a:bodyPr/>
          <a:lstStyle/>
          <a:p>
            <a:fld id="{70368DD8-D6BF-DF4F-B8F9-F3DFF9C622EE}" type="slidenum">
              <a:rPr lang="en-US" altLang="en-US" smtClean="0"/>
              <a:pPr/>
              <a:t>41</a:t>
            </a:fld>
            <a:endParaRPr lang="en-US" altLang="en-US"/>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hape 543"/>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1800" b="1" cap="none">
                <a:solidFill>
                  <a:srgbClr val="70BF41"/>
                </a:solidFill>
                <a:latin typeface="Menlo" charset="0"/>
                <a:ea typeface="ＭＳ Ｐゴシック" charset="-128"/>
                <a:sym typeface="Menlo" charset="0"/>
              </a:rPr>
              <a:t>shutoff</a:t>
            </a:r>
            <a:r>
              <a:rPr lang="en-US" altLang="en-US" sz="1800" cap="none">
                <a:solidFill>
                  <a:srgbClr val="70BF41"/>
                </a:solidFill>
                <a:latin typeface="Menlo" charset="0"/>
                <a:ea typeface="ＭＳ Ｐゴシック" charset="-128"/>
                <a:sym typeface="Menlo" charset="0"/>
              </a:rPr>
              <a:t>(P)</a:t>
            </a:r>
          </a:p>
        </p:txBody>
      </p:sp>
      <p:grpSp>
        <p:nvGrpSpPr>
          <p:cNvPr id="546" name="Group 546"/>
          <p:cNvGrpSpPr>
            <a:grpSpLocks/>
          </p:cNvGrpSpPr>
          <p:nvPr/>
        </p:nvGrpSpPr>
        <p:grpSpPr bwMode="auto">
          <a:xfrm>
            <a:off x="750888" y="2970213"/>
            <a:ext cx="6434137" cy="1641475"/>
            <a:chOff x="0" y="216585"/>
            <a:chExt cx="9150582" cy="2335811"/>
          </a:xfrm>
        </p:grpSpPr>
        <p:sp>
          <p:nvSpPr>
            <p:cNvPr id="544" name="Shape 544"/>
            <p:cNvSpPr/>
            <p:nvPr/>
          </p:nvSpPr>
          <p:spPr>
            <a:xfrm>
              <a:off x="0" y="939467"/>
              <a:ext cx="9150582" cy="16129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200"/>
                </a:spcBef>
              </a:pPr>
              <a:r>
                <a:rPr lang="ja-JP" altLang="en-US" sz="6700">
                  <a:solidFill>
                    <a:srgbClr val="000000"/>
                  </a:solidFill>
                  <a:latin typeface="Avenir Book" charset="0"/>
                  <a:sym typeface="Avenir Book" charset="0"/>
                </a:rPr>
                <a:t>“</a:t>
              </a:r>
              <a:r>
                <a:rPr lang="en-US" altLang="en-US" sz="6700">
                  <a:solidFill>
                    <a:srgbClr val="000000"/>
                  </a:solidFill>
                  <a:latin typeface="Avenir Book" charset="0"/>
                  <a:sym typeface="Avenir Book" charset="0"/>
                </a:rPr>
                <a:t>Stop this flow.</a:t>
              </a:r>
              <a:r>
                <a:rPr lang="ja-JP" altLang="en-US" sz="6700">
                  <a:solidFill>
                    <a:srgbClr val="000000"/>
                  </a:solidFill>
                  <a:latin typeface="Avenir Book" charset="0"/>
                  <a:sym typeface="Avenir Book" charset="0"/>
                </a:rPr>
                <a:t>”</a:t>
              </a:r>
              <a:endParaRPr lang="en-US" altLang="en-US" sz="6700">
                <a:solidFill>
                  <a:srgbClr val="000000"/>
                </a:solidFill>
                <a:latin typeface="Avenir Book" charset="0"/>
                <a:sym typeface="Avenir Book" charset="0"/>
              </a:endParaRPr>
            </a:p>
          </p:txBody>
        </p:sp>
        <p:sp>
          <p:nvSpPr>
            <p:cNvPr id="545" name="Shape 545"/>
            <p:cNvSpPr/>
            <p:nvPr/>
          </p:nvSpPr>
          <p:spPr>
            <a:xfrm>
              <a:off x="0" y="216585"/>
              <a:ext cx="2438349" cy="431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200"/>
                </a:spcBef>
                <a:defRPr sz="4400" b="1">
                  <a:solidFill>
                    <a:srgbClr val="A6AAA9"/>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Receiver to Delegate:</a:t>
              </a:r>
            </a:p>
          </p:txBody>
        </p:sp>
      </p:grpSp>
      <p:grpSp>
        <p:nvGrpSpPr>
          <p:cNvPr id="552" name="Group 552"/>
          <p:cNvGrpSpPr>
            <a:grpSpLocks/>
          </p:cNvGrpSpPr>
          <p:nvPr/>
        </p:nvGrpSpPr>
        <p:grpSpPr bwMode="auto">
          <a:xfrm>
            <a:off x="1144588" y="1816100"/>
            <a:ext cx="4227512" cy="4348163"/>
            <a:chOff x="0" y="0"/>
            <a:chExt cx="6012996" cy="6182645"/>
          </a:xfrm>
        </p:grpSpPr>
        <p:pic>
          <p:nvPicPr>
            <p:cNvPr id="70693" name="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6710"/>
              <a:ext cx="1495790" cy="98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0694"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238" y="3820028"/>
              <a:ext cx="1111758" cy="17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49" name="Shape 549"/>
            <p:cNvSpPr/>
            <p:nvPr/>
          </p:nvSpPr>
          <p:spPr>
            <a:xfrm>
              <a:off x="5258831" y="5555126"/>
              <a:ext cx="397404"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i="1">
                  <a:latin typeface="Avenir Medium"/>
                  <a:ea typeface="Avenir Medium"/>
                  <a:cs typeface="Avenir Medium"/>
                  <a:sym typeface="Avenir Medium"/>
                </a:defRPr>
              </a:lvl1pPr>
            </a:lstStyle>
            <a:p>
              <a:pPr algn="ctr" defTabSz="410730" fontAlgn="auto">
                <a:spcBef>
                  <a:spcPts val="0"/>
                </a:spcBef>
                <a:spcAft>
                  <a:spcPts val="0"/>
                </a:spcAft>
                <a:defRPr sz="1800" i="0"/>
              </a:pPr>
              <a:r>
                <a:rPr sz="2200" i="0" kern="0">
                  <a:solidFill>
                    <a:sysClr val="windowText" lastClr="000000"/>
                  </a:solidFill>
                </a:rPr>
                <a:t>B</a:t>
              </a:r>
            </a:p>
          </p:txBody>
        </p:sp>
        <p:pic>
          <p:nvPicPr>
            <p:cNvPr id="70696"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6" y="0"/>
              <a:ext cx="1111758" cy="171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51" name="Shape 551"/>
            <p:cNvSpPr/>
            <p:nvPr/>
          </p:nvSpPr>
          <p:spPr>
            <a:xfrm>
              <a:off x="1302853" y="392764"/>
              <a:ext cx="2495067" cy="6275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200">
                  <a:solidFill>
                    <a:srgbClr val="000000"/>
                  </a:solidFill>
                  <a:latin typeface="Avenir Medium" charset="0"/>
                  <a:sym typeface="Avenir Medium" charset="0"/>
                </a:rPr>
                <a:t>A</a:t>
              </a:r>
              <a:r>
                <a:rPr lang="ja-JP" altLang="en-US" sz="2200">
                  <a:solidFill>
                    <a:srgbClr val="000000"/>
                  </a:solidFill>
                  <a:latin typeface="Avenir Medium" charset="0"/>
                  <a:sym typeface="Avenir Medium" charset="0"/>
                </a:rPr>
                <a:t>’</a:t>
              </a:r>
              <a:r>
                <a:rPr lang="en-US" altLang="en-US" sz="2200">
                  <a:solidFill>
                    <a:srgbClr val="000000"/>
                  </a:solidFill>
                  <a:latin typeface="Avenir Medium" charset="0"/>
                  <a:sym typeface="Avenir Medium" charset="0"/>
                </a:rPr>
                <a:t>s Delegate</a:t>
              </a:r>
            </a:p>
          </p:txBody>
        </p:sp>
      </p:grpSp>
      <p:grpSp>
        <p:nvGrpSpPr>
          <p:cNvPr id="555" name="Group 555"/>
          <p:cNvGrpSpPr>
            <a:grpSpLocks/>
          </p:cNvGrpSpPr>
          <p:nvPr/>
        </p:nvGrpSpPr>
        <p:grpSpPr bwMode="auto">
          <a:xfrm>
            <a:off x="2271713" y="4565650"/>
            <a:ext cx="2254250" cy="579438"/>
            <a:chOff x="-255412" y="19607"/>
            <a:chExt cx="3207969" cy="824386"/>
          </a:xfrm>
        </p:grpSpPr>
        <p:sp>
          <p:nvSpPr>
            <p:cNvPr id="553" name="Shape 553"/>
            <p:cNvSpPr/>
            <p:nvPr/>
          </p:nvSpPr>
          <p:spPr>
            <a:xfrm flipV="1">
              <a:off x="-255412" y="789787"/>
              <a:ext cx="32079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0692" name="Shape 554"/>
            <p:cNvSpPr>
              <a:spLocks noChangeArrowheads="1"/>
            </p:cNvSpPr>
            <p:nvPr/>
          </p:nvSpPr>
          <p:spPr bwMode="auto">
            <a:xfrm>
              <a:off x="736347" y="19607"/>
              <a:ext cx="1552025"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558" name="Group 558"/>
          <p:cNvGrpSpPr>
            <a:grpSpLocks/>
          </p:cNvGrpSpPr>
          <p:nvPr/>
        </p:nvGrpSpPr>
        <p:grpSpPr bwMode="auto">
          <a:xfrm>
            <a:off x="866775" y="5503863"/>
            <a:ext cx="1606550" cy="962025"/>
            <a:chOff x="0" y="-305991"/>
            <a:chExt cx="2285207" cy="1369616"/>
          </a:xfrm>
        </p:grpSpPr>
        <p:sp>
          <p:nvSpPr>
            <p:cNvPr id="556" name="Shape 556"/>
            <p:cNvSpPr/>
            <p:nvPr/>
          </p:nvSpPr>
          <p:spPr>
            <a:xfrm>
              <a:off x="0" y="-305991"/>
              <a:ext cx="2285207" cy="1369616"/>
            </a:xfrm>
            <a:custGeom>
              <a:avLst/>
              <a:gdLst/>
              <a:ahLst/>
              <a:cxnLst>
                <a:cxn ang="0">
                  <a:pos x="wd2" y="hd2"/>
                </a:cxn>
                <a:cxn ang="5400000">
                  <a:pos x="wd2" y="hd2"/>
                </a:cxn>
                <a:cxn ang="10800000">
                  <a:pos x="wd2" y="hd2"/>
                </a:cxn>
                <a:cxn ang="16200000">
                  <a:pos x="wd2" y="hd2"/>
                </a:cxn>
              </a:cxnLst>
              <a:rect l="0" t="0" r="r" b="b"/>
              <a:pathLst>
                <a:path w="21600" h="21600" extrusionOk="0">
                  <a:moveTo>
                    <a:pt x="11318" y="0"/>
                  </a:moveTo>
                  <a:lnTo>
                    <a:pt x="10114" y="4826"/>
                  </a:lnTo>
                  <a:lnTo>
                    <a:pt x="600" y="4826"/>
                  </a:lnTo>
                  <a:cubicBezTo>
                    <a:pt x="269" y="4826"/>
                    <a:pt x="0" y="5274"/>
                    <a:pt x="0" y="5827"/>
                  </a:cubicBezTo>
                  <a:lnTo>
                    <a:pt x="0" y="20599"/>
                  </a:lnTo>
                  <a:cubicBezTo>
                    <a:pt x="0" y="21152"/>
                    <a:pt x="269" y="21600"/>
                    <a:pt x="600" y="21600"/>
                  </a:cubicBezTo>
                  <a:lnTo>
                    <a:pt x="21000" y="21600"/>
                  </a:lnTo>
                  <a:cubicBezTo>
                    <a:pt x="21331" y="21600"/>
                    <a:pt x="21600" y="21152"/>
                    <a:pt x="21600" y="20599"/>
                  </a:cubicBezTo>
                  <a:lnTo>
                    <a:pt x="21600" y="5827"/>
                  </a:lnTo>
                  <a:cubicBezTo>
                    <a:pt x="21600" y="5274"/>
                    <a:pt x="21331" y="4826"/>
                    <a:pt x="21000" y="4826"/>
                  </a:cubicBezTo>
                  <a:lnTo>
                    <a:pt x="12518" y="4826"/>
                  </a:lnTo>
                  <a:lnTo>
                    <a:pt x="11318"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557" name="Shape 557"/>
            <p:cNvSpPr/>
            <p:nvPr/>
          </p:nvSpPr>
          <p:spPr>
            <a:xfrm>
              <a:off x="327427" y="12681"/>
              <a:ext cx="1641645" cy="4316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b="1" cap="all">
                  <a:solidFill>
                    <a:srgbClr val="53585F"/>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Verified Flows</a:t>
              </a:r>
            </a:p>
          </p:txBody>
        </p:sp>
      </p:grpSp>
      <p:sp>
        <p:nvSpPr>
          <p:cNvPr id="559" name="Shape 559"/>
          <p:cNvSpPr>
            <a:spLocks noChangeArrowheads="1"/>
          </p:cNvSpPr>
          <p:nvPr/>
        </p:nvSpPr>
        <p:spPr bwMode="auto">
          <a:xfrm>
            <a:off x="1382713" y="6072188"/>
            <a:ext cx="5746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nvGrpSpPr>
          <p:cNvPr id="562" name="Group 562"/>
          <p:cNvGrpSpPr>
            <a:grpSpLocks/>
          </p:cNvGrpSpPr>
          <p:nvPr/>
        </p:nvGrpSpPr>
        <p:grpSpPr bwMode="auto">
          <a:xfrm>
            <a:off x="20638" y="4565650"/>
            <a:ext cx="1092200" cy="579438"/>
            <a:chOff x="1460160" y="19607"/>
            <a:chExt cx="1552979" cy="824386"/>
          </a:xfrm>
        </p:grpSpPr>
        <p:sp>
          <p:nvSpPr>
            <p:cNvPr id="560" name="Shape 560"/>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0688" name="Shape 561"/>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567" name="Group 567"/>
          <p:cNvGrpSpPr>
            <a:grpSpLocks/>
          </p:cNvGrpSpPr>
          <p:nvPr/>
        </p:nvGrpSpPr>
        <p:grpSpPr bwMode="auto">
          <a:xfrm>
            <a:off x="3454400" y="2520950"/>
            <a:ext cx="5400675" cy="1839913"/>
            <a:chOff x="0" y="269093"/>
            <a:chExt cx="7681158" cy="2617724"/>
          </a:xfrm>
        </p:grpSpPr>
        <p:sp>
          <p:nvSpPr>
            <p:cNvPr id="586" name="Shape 586"/>
            <p:cNvSpPr/>
            <p:nvPr/>
          </p:nvSpPr>
          <p:spPr>
            <a:xfrm>
              <a:off x="0" y="269093"/>
              <a:ext cx="2327830" cy="26177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92" y="10463"/>
                    <a:pt x="12192" y="3263"/>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grpSp>
          <p:nvGrpSpPr>
            <p:cNvPr id="70684" name="Group 566"/>
            <p:cNvGrpSpPr>
              <a:grpSpLocks/>
            </p:cNvGrpSpPr>
            <p:nvPr/>
          </p:nvGrpSpPr>
          <p:grpSpPr bwMode="auto">
            <a:xfrm>
              <a:off x="1918271" y="368322"/>
              <a:ext cx="5762887" cy="900942"/>
              <a:chOff x="0" y="-4211"/>
              <a:chExt cx="5762886" cy="900941"/>
            </a:xfrm>
          </p:grpSpPr>
          <p:sp>
            <p:nvSpPr>
              <p:cNvPr id="564" name="Shape 564"/>
              <p:cNvSpPr/>
              <p:nvPr/>
            </p:nvSpPr>
            <p:spPr>
              <a:xfrm>
                <a:off x="889" y="456"/>
                <a:ext cx="5761997" cy="896666"/>
              </a:xfrm>
              <a:prstGeom prst="roundRect">
                <a:avLst>
                  <a:gd name="adj" fmla="val 8010"/>
                </a:avLst>
              </a:prstGeom>
              <a:solidFill>
                <a:srgbClr val="E1F1DA"/>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565" name="Shape 565"/>
              <p:cNvSpPr/>
              <p:nvPr/>
            </p:nvSpPr>
            <p:spPr>
              <a:xfrm>
                <a:off x="1220120" y="-4062"/>
                <a:ext cx="3323534" cy="824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3100" b="1" kern="0" spc="-124">
                    <a:solidFill>
                      <a:srgbClr val="70BF41"/>
                    </a:solidFill>
                    <a:latin typeface="Menlo"/>
                    <a:ea typeface="Menlo"/>
                    <a:cs typeface="Menlo"/>
                    <a:sym typeface="Menlo"/>
                  </a:rPr>
                  <a:t>shutoff(</a:t>
                </a:r>
                <a:r>
                  <a:rPr sz="3100" kern="0" spc="-124">
                    <a:solidFill>
                      <a:srgbClr val="70BF41"/>
                    </a:solidFill>
                    <a:latin typeface="Menlo"/>
                    <a:ea typeface="Menlo"/>
                    <a:cs typeface="Menlo"/>
                    <a:sym typeface="Menlo"/>
                  </a:rPr>
                  <a:t>P</a:t>
                </a:r>
                <a:r>
                  <a:rPr sz="3100" b="1" kern="0" spc="-124">
                    <a:solidFill>
                      <a:srgbClr val="70BF41"/>
                    </a:solidFill>
                    <a:latin typeface="Menlo"/>
                    <a:ea typeface="Menlo"/>
                    <a:cs typeface="Menlo"/>
                    <a:sym typeface="Menlo"/>
                  </a:rPr>
                  <a:t>)</a:t>
                </a:r>
              </a:p>
            </p:txBody>
          </p:sp>
        </p:grpSp>
      </p:grpSp>
      <p:grpSp>
        <p:nvGrpSpPr>
          <p:cNvPr id="570" name="Group 570"/>
          <p:cNvGrpSpPr>
            <a:grpSpLocks/>
          </p:cNvGrpSpPr>
          <p:nvPr/>
        </p:nvGrpSpPr>
        <p:grpSpPr bwMode="auto">
          <a:xfrm>
            <a:off x="20638" y="4610100"/>
            <a:ext cx="1092200" cy="579438"/>
            <a:chOff x="1460160" y="19607"/>
            <a:chExt cx="1552979" cy="824386"/>
          </a:xfrm>
        </p:grpSpPr>
        <p:sp>
          <p:nvSpPr>
            <p:cNvPr id="568" name="Shape 568"/>
            <p:cNvSpPr/>
            <p:nvPr/>
          </p:nvSpPr>
          <p:spPr>
            <a:xfrm flipV="1">
              <a:off x="1597851" y="789787"/>
              <a:ext cx="1354342"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70682" name="Shape 569"/>
            <p:cNvSpPr>
              <a:spLocks noChangeArrowheads="1"/>
            </p:cNvSpPr>
            <p:nvPr/>
          </p:nvSpPr>
          <p:spPr bwMode="auto">
            <a:xfrm>
              <a:off x="1460160" y="19607"/>
              <a:ext cx="1552979" cy="82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100" b="1">
                  <a:solidFill>
                    <a:srgbClr val="A6AAA9"/>
                  </a:solidFill>
                  <a:latin typeface="Avenir Book" charset="0"/>
                  <a:sym typeface="Avenir Book" charset="0"/>
                </a:rPr>
                <a:t>P</a:t>
              </a:r>
              <a:r>
                <a:rPr lang="en-US" altLang="en-US" sz="3100" b="1" baseline="-6000">
                  <a:solidFill>
                    <a:srgbClr val="A6AAA9"/>
                  </a:solidFill>
                  <a:latin typeface="Avenir Book" charset="0"/>
                  <a:sym typeface="Avenir Book" charset="0"/>
                </a:rPr>
                <a:t>A → B</a:t>
              </a:r>
            </a:p>
          </p:txBody>
        </p:sp>
      </p:grpSp>
      <p:grpSp>
        <p:nvGrpSpPr>
          <p:cNvPr id="573" name="Group 573"/>
          <p:cNvGrpSpPr>
            <a:grpSpLocks/>
          </p:cNvGrpSpPr>
          <p:nvPr/>
        </p:nvGrpSpPr>
        <p:grpSpPr bwMode="auto">
          <a:xfrm>
            <a:off x="17463" y="3113088"/>
            <a:ext cx="1577975" cy="1563687"/>
            <a:chOff x="-1137" y="0"/>
            <a:chExt cx="2243871" cy="2225158"/>
          </a:xfrm>
        </p:grpSpPr>
        <p:sp>
          <p:nvSpPr>
            <p:cNvPr id="571" name="Shape 571"/>
            <p:cNvSpPr/>
            <p:nvPr/>
          </p:nvSpPr>
          <p:spPr>
            <a:xfrm flipV="1">
              <a:off x="2242734" y="0"/>
              <a:ext cx="0" cy="2225158"/>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72" name="Shape 572"/>
            <p:cNvSpPr/>
            <p:nvPr/>
          </p:nvSpPr>
          <p:spPr>
            <a:xfrm>
              <a:off x="-1137" y="795184"/>
              <a:ext cx="2171634" cy="6280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2200" b="1" kern="0" spc="-90">
                  <a:solidFill>
                    <a:srgbClr val="70BF41"/>
                  </a:solidFill>
                  <a:latin typeface="Menlo"/>
                  <a:ea typeface="Menlo"/>
                  <a:cs typeface="Menlo"/>
                  <a:sym typeface="Menlo"/>
                </a:rPr>
                <a:t>verify(</a:t>
              </a:r>
              <a:r>
                <a:rPr sz="2200" kern="0" spc="-90">
                  <a:solidFill>
                    <a:srgbClr val="70BF41"/>
                  </a:solidFill>
                  <a:latin typeface="Menlo"/>
                  <a:ea typeface="Menlo"/>
                  <a:cs typeface="Menlo"/>
                  <a:sym typeface="Menlo"/>
                </a:rPr>
                <a:t>P</a:t>
              </a:r>
              <a:r>
                <a:rPr sz="2200" b="1" kern="0" spc="-90">
                  <a:solidFill>
                    <a:srgbClr val="70BF41"/>
                  </a:solidFill>
                  <a:latin typeface="Menlo"/>
                  <a:ea typeface="Menlo"/>
                  <a:cs typeface="Menlo"/>
                  <a:sym typeface="Menlo"/>
                </a:rPr>
                <a:t>)</a:t>
              </a:r>
            </a:p>
          </p:txBody>
        </p:sp>
      </p:grpSp>
      <p:grpSp>
        <p:nvGrpSpPr>
          <p:cNvPr id="576" name="Group 576"/>
          <p:cNvGrpSpPr>
            <a:grpSpLocks/>
          </p:cNvGrpSpPr>
          <p:nvPr/>
        </p:nvGrpSpPr>
        <p:grpSpPr bwMode="auto">
          <a:xfrm>
            <a:off x="1793875" y="3113088"/>
            <a:ext cx="1441450" cy="1563687"/>
            <a:chOff x="-1" y="0"/>
            <a:chExt cx="2049737" cy="2225158"/>
          </a:xfrm>
        </p:grpSpPr>
        <p:sp>
          <p:nvSpPr>
            <p:cNvPr id="574" name="Shape 574"/>
            <p:cNvSpPr/>
            <p:nvPr/>
          </p:nvSpPr>
          <p:spPr>
            <a:xfrm flipV="1">
              <a:off x="-1" y="0"/>
              <a:ext cx="0" cy="2225158"/>
            </a:xfrm>
            <a:prstGeom prst="line">
              <a:avLst/>
            </a:prstGeom>
            <a:noFill/>
            <a:ln w="50800" cap="flat">
              <a:solidFill>
                <a:srgbClr val="EC5D57"/>
              </a:solidFill>
              <a:custDash>
                <a:ds d="200000" sp="200000"/>
              </a:custDash>
              <a:miter lim="400000"/>
              <a:head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575" name="Shape 575"/>
            <p:cNvSpPr/>
            <p:nvPr/>
          </p:nvSpPr>
          <p:spPr>
            <a:xfrm>
              <a:off x="591443" y="894582"/>
              <a:ext cx="1458293" cy="4292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144">
                  <a:solidFill>
                    <a:srgbClr val="EC5D57"/>
                  </a:solidFill>
                  <a:latin typeface="Menlo"/>
                  <a:ea typeface="Menlo"/>
                  <a:cs typeface="Menlo"/>
                  <a:sym typeface="Menlo"/>
                </a:defRPr>
              </a:lvl1pPr>
            </a:lstStyle>
            <a:p>
              <a:pPr algn="ctr" defTabSz="410730" fontAlgn="auto">
                <a:spcBef>
                  <a:spcPts val="0"/>
                </a:spcBef>
                <a:spcAft>
                  <a:spcPts val="0"/>
                </a:spcAft>
                <a:defRPr sz="1800" b="0" spc="0">
                  <a:solidFill>
                    <a:srgbClr val="000000"/>
                  </a:solidFill>
                </a:defRPr>
              </a:pPr>
              <a:r>
                <a:rPr sz="1300" b="0" kern="0" spc="0">
                  <a:solidFill>
                    <a:srgbClr val="000000"/>
                  </a:solidFill>
                </a:rPr>
                <a:t>DROP_FLOW</a:t>
              </a:r>
            </a:p>
          </p:txBody>
        </p:sp>
      </p:grpSp>
      <p:grpSp>
        <p:nvGrpSpPr>
          <p:cNvPr id="580" name="Group 580"/>
          <p:cNvGrpSpPr>
            <a:grpSpLocks/>
          </p:cNvGrpSpPr>
          <p:nvPr/>
        </p:nvGrpSpPr>
        <p:grpSpPr bwMode="auto">
          <a:xfrm>
            <a:off x="79375" y="1901825"/>
            <a:ext cx="1174750" cy="998538"/>
            <a:chOff x="0" y="0"/>
            <a:chExt cx="1670447" cy="1420019"/>
          </a:xfrm>
        </p:grpSpPr>
        <p:sp>
          <p:nvSpPr>
            <p:cNvPr id="577" name="Shape 577"/>
            <p:cNvSpPr/>
            <p:nvPr/>
          </p:nvSpPr>
          <p:spPr>
            <a:xfrm>
              <a:off x="0" y="0"/>
              <a:ext cx="1670447" cy="1420019"/>
            </a:xfrm>
            <a:custGeom>
              <a:avLst/>
              <a:gdLst/>
              <a:ahLst/>
              <a:cxnLst>
                <a:cxn ang="0">
                  <a:pos x="wd2" y="hd2"/>
                </a:cxn>
                <a:cxn ang="5400000">
                  <a:pos x="wd2" y="hd2"/>
                </a:cxn>
                <a:cxn ang="10800000">
                  <a:pos x="wd2" y="hd2"/>
                </a:cxn>
                <a:cxn ang="16200000">
                  <a:pos x="wd2" y="hd2"/>
                </a:cxn>
              </a:cxnLst>
              <a:rect l="0" t="0" r="r" b="b"/>
              <a:pathLst>
                <a:path w="21600" h="21600" extrusionOk="0">
                  <a:moveTo>
                    <a:pt x="821" y="0"/>
                  </a:moveTo>
                  <a:cubicBezTo>
                    <a:pt x="368" y="0"/>
                    <a:pt x="0" y="432"/>
                    <a:pt x="0" y="966"/>
                  </a:cubicBezTo>
                  <a:lnTo>
                    <a:pt x="0" y="20634"/>
                  </a:lnTo>
                  <a:cubicBezTo>
                    <a:pt x="0" y="21168"/>
                    <a:pt x="368" y="21600"/>
                    <a:pt x="821" y="21600"/>
                  </a:cubicBezTo>
                  <a:lnTo>
                    <a:pt x="17089" y="21600"/>
                  </a:lnTo>
                  <a:cubicBezTo>
                    <a:pt x="17543" y="21600"/>
                    <a:pt x="17910" y="21168"/>
                    <a:pt x="17910" y="20634"/>
                  </a:cubicBezTo>
                  <a:lnTo>
                    <a:pt x="17910" y="8711"/>
                  </a:lnTo>
                  <a:lnTo>
                    <a:pt x="21600" y="6779"/>
                  </a:lnTo>
                  <a:lnTo>
                    <a:pt x="17910" y="4848"/>
                  </a:lnTo>
                  <a:lnTo>
                    <a:pt x="17910" y="966"/>
                  </a:lnTo>
                  <a:cubicBezTo>
                    <a:pt x="17910" y="432"/>
                    <a:pt x="17543" y="0"/>
                    <a:pt x="17089" y="0"/>
                  </a:cubicBezTo>
                  <a:lnTo>
                    <a:pt x="821"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578" name="Shape 578"/>
            <p:cNvSpPr/>
            <p:nvPr/>
          </p:nvSpPr>
          <p:spPr>
            <a:xfrm>
              <a:off x="76750" y="33864"/>
              <a:ext cx="1257351" cy="715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BLOCKED</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Flows</a:t>
              </a:r>
            </a:p>
          </p:txBody>
        </p:sp>
        <p:sp>
          <p:nvSpPr>
            <p:cNvPr id="70676" name="Shape 579"/>
            <p:cNvSpPr>
              <a:spLocks noChangeArrowheads="1"/>
            </p:cNvSpPr>
            <p:nvPr/>
          </p:nvSpPr>
          <p:spPr bwMode="auto">
            <a:xfrm>
              <a:off x="261854" y="801442"/>
              <a:ext cx="860055" cy="42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Menlo" charset="0"/>
                  <a:sym typeface="Menlo" charset="0"/>
                </a:rPr>
                <a:t>A → B</a:t>
              </a:r>
            </a:p>
          </p:txBody>
        </p:sp>
      </p:grpSp>
      <p:grpSp>
        <p:nvGrpSpPr>
          <p:cNvPr id="585" name="Group 585"/>
          <p:cNvGrpSpPr>
            <a:grpSpLocks/>
          </p:cNvGrpSpPr>
          <p:nvPr/>
        </p:nvGrpSpPr>
        <p:grpSpPr bwMode="auto">
          <a:xfrm>
            <a:off x="1098550" y="3060700"/>
            <a:ext cx="6946900" cy="2587625"/>
            <a:chOff x="0" y="0"/>
            <a:chExt cx="9880600" cy="3681744"/>
          </a:xfrm>
        </p:grpSpPr>
        <p:sp>
          <p:nvSpPr>
            <p:cNvPr id="581" name="Shape 581"/>
            <p:cNvSpPr/>
            <p:nvPr/>
          </p:nvSpPr>
          <p:spPr>
            <a:xfrm>
              <a:off x="0" y="0"/>
              <a:ext cx="9880600" cy="3681744"/>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582" name="Shape 582"/>
            <p:cNvSpPr/>
            <p:nvPr/>
          </p:nvSpPr>
          <p:spPr>
            <a:xfrm>
              <a:off x="480935" y="589531"/>
              <a:ext cx="4141001"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Signature proves receiver sent shutoff</a:t>
              </a:r>
            </a:p>
          </p:txBody>
        </p:sp>
        <p:sp>
          <p:nvSpPr>
            <p:cNvPr id="583" name="Shape 583"/>
            <p:cNvSpPr/>
            <p:nvPr/>
          </p:nvSpPr>
          <p:spPr>
            <a:xfrm>
              <a:off x="480935" y="2647242"/>
              <a:ext cx="4086811" cy="431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Delegate also facilitates long-term fix</a:t>
              </a:r>
            </a:p>
          </p:txBody>
        </p:sp>
        <p:sp>
          <p:nvSpPr>
            <p:cNvPr id="584" name="Shape 584"/>
            <p:cNvSpPr/>
            <p:nvPr/>
          </p:nvSpPr>
          <p:spPr>
            <a:xfrm>
              <a:off x="480935" y="1619516"/>
              <a:ext cx="3926499" cy="4291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1">
                  <a:solidFill>
                    <a:srgbClr val="53585F"/>
                  </a:solidFill>
                </a:defRPr>
              </a:lvl1pPr>
            </a:lstStyle>
            <a:p>
              <a:pPr defTabSz="410730" fontAlgn="auto">
                <a:spcAft>
                  <a:spcPts val="0"/>
                </a:spcAft>
                <a:defRPr sz="1800" b="0">
                  <a:solidFill>
                    <a:srgbClr val="000000"/>
                  </a:solidFill>
                </a:defRPr>
              </a:pPr>
              <a:r>
                <a:rPr sz="1300" b="0" kern="0">
                  <a:solidFill>
                    <a:srgbClr val="000000"/>
                  </a:solidFill>
                  <a:latin typeface="Avenir Book"/>
                  <a:ea typeface="Avenir Book"/>
                  <a:cs typeface="Avenir Book"/>
                  <a:sym typeface="Avenir Book"/>
                </a:rPr>
                <a:t>Filtering happens at router, not NIC</a:t>
              </a:r>
            </a:p>
          </p:txBody>
        </p:sp>
      </p:grpSp>
      <p:sp>
        <p:nvSpPr>
          <p:cNvPr id="2" name="Slide Number Placeholder 1"/>
          <p:cNvSpPr>
            <a:spLocks noGrp="1"/>
          </p:cNvSpPr>
          <p:nvPr>
            <p:ph type="sldNum" sz="quarter" idx="10"/>
          </p:nvPr>
        </p:nvSpPr>
        <p:spPr/>
        <p:txBody>
          <a:bodyPr/>
          <a:lstStyle/>
          <a:p>
            <a:fld id="{70368DD8-D6BF-DF4F-B8F9-F3DFF9C622EE}" type="slidenum">
              <a:rPr lang="en-US" altLang="en-US" smtClean="0"/>
              <a:pPr/>
              <a:t>42</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546"/>
                                        </p:tgtEl>
                                        <p:attrNameLst>
                                          <p:attrName>ppt_x</p:attrName>
                                        </p:attrNameLst>
                                      </p:cBhvr>
                                      <p:tavLst>
                                        <p:tav tm="0">
                                          <p:val>
                                            <p:strVal val="ppt_x"/>
                                          </p:val>
                                        </p:tav>
                                        <p:tav tm="100000">
                                          <p:val>
                                            <p:strVal val="0-ppt_w/2"/>
                                          </p:val>
                                        </p:tav>
                                      </p:tavLst>
                                    </p:anim>
                                    <p:anim calcmode="lin" valueType="num">
                                      <p:cBhvr>
                                        <p:cTn id="7" dur="300" fill="hold"/>
                                        <p:tgtEl>
                                          <p:spTgt spid="546"/>
                                        </p:tgtEl>
                                        <p:attrNameLst>
                                          <p:attrName>ppt_y</p:attrName>
                                        </p:attrNameLst>
                                      </p:cBhvr>
                                      <p:tavLst>
                                        <p:tav tm="0">
                                          <p:val>
                                            <p:strVal val="ppt_y"/>
                                          </p:val>
                                        </p:tav>
                                        <p:tav tm="100000">
                                          <p:val>
                                            <p:strVal val="ppt_y"/>
                                          </p:val>
                                        </p:tav>
                                      </p:tavLst>
                                    </p:anim>
                                    <p:set>
                                      <p:cBhvr>
                                        <p:cTn id="8" fill="hold">
                                          <p:stCondLst>
                                            <p:cond delay="299"/>
                                          </p:stCondLst>
                                        </p:cTn>
                                        <p:tgtEl>
                                          <p:spTgt spid="546"/>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552"/>
                                        </p:tgtEl>
                                        <p:attrNameLst>
                                          <p:attrName>style.visibility</p:attrName>
                                        </p:attrNameLst>
                                      </p:cBhvr>
                                      <p:to>
                                        <p:strVal val="visible"/>
                                      </p:to>
                                    </p:set>
                                    <p:anim calcmode="lin" valueType="num">
                                      <p:cBhvr>
                                        <p:cTn id="12" dur="300" fill="hold"/>
                                        <p:tgtEl>
                                          <p:spTgt spid="552"/>
                                        </p:tgtEl>
                                        <p:attrNameLst>
                                          <p:attrName>ppt_x</p:attrName>
                                        </p:attrNameLst>
                                      </p:cBhvr>
                                      <p:tavLst>
                                        <p:tav tm="0">
                                          <p:val>
                                            <p:strVal val="1+#ppt_w/2"/>
                                          </p:val>
                                        </p:tav>
                                        <p:tav tm="100000">
                                          <p:val>
                                            <p:strVal val="#ppt_x"/>
                                          </p:val>
                                        </p:tav>
                                      </p:tavLst>
                                    </p:anim>
                                    <p:anim calcmode="lin" valueType="num">
                                      <p:cBhvr>
                                        <p:cTn id="13" dur="300" fill="hold"/>
                                        <p:tgtEl>
                                          <p:spTgt spid="55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p:tmAbs val="0"/>
                                  </p:iterate>
                                  <p:childTnLst>
                                    <p:set>
                                      <p:cBhvr>
                                        <p:cTn id="17" fill="hold"/>
                                        <p:tgtEl>
                                          <p:spTgt spid="562"/>
                                        </p:tgtEl>
                                        <p:attrNameLst>
                                          <p:attrName>style.visibility</p:attrName>
                                        </p:attrNameLst>
                                      </p:cBhvr>
                                      <p:to>
                                        <p:strVal val="visible"/>
                                      </p:to>
                                    </p:set>
                                    <p:animEffect transition="in" filter="wipe(left)">
                                      <p:cBhvr>
                                        <p:cTn id="18" dur="300"/>
                                        <p:tgtEl>
                                          <p:spTgt spid="5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558"/>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iterate>
                                    <p:tmAbs val="0"/>
                                  </p:iterate>
                                  <p:childTnLst>
                                    <p:set>
                                      <p:cBhvr>
                                        <p:cTn id="25" fill="hold"/>
                                        <p:tgtEl>
                                          <p:spTgt spid="55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p:tmAbs val="0"/>
                                  </p:iterate>
                                  <p:childTnLst>
                                    <p:set>
                                      <p:cBhvr>
                                        <p:cTn id="29" fill="hold"/>
                                        <p:tgtEl>
                                          <p:spTgt spid="555"/>
                                        </p:tgtEl>
                                        <p:attrNameLst>
                                          <p:attrName>style.visibility</p:attrName>
                                        </p:attrNameLst>
                                      </p:cBhvr>
                                      <p:to>
                                        <p:strVal val="visible"/>
                                      </p:to>
                                    </p:set>
                                    <p:animEffect transition="in" filter="wipe(left)">
                                      <p:cBhvr>
                                        <p:cTn id="30" dur="300"/>
                                        <p:tgtEl>
                                          <p:spTgt spid="5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9" fill="hold" grpId="0" nodeType="clickEffect">
                                  <p:stCondLst>
                                    <p:cond delay="0"/>
                                  </p:stCondLst>
                                  <p:iterate>
                                    <p:tmAbs val="0"/>
                                  </p:iterate>
                                  <p:childTnLst>
                                    <p:set>
                                      <p:cBhvr>
                                        <p:cTn id="34" fill="hold"/>
                                        <p:tgtEl>
                                          <p:spTgt spid="567"/>
                                        </p:tgtEl>
                                        <p:attrNameLst>
                                          <p:attrName>style.visibility</p:attrName>
                                        </p:attrNameLst>
                                      </p:cBhvr>
                                      <p:to>
                                        <p:strVal val="visible"/>
                                      </p:to>
                                    </p:set>
                                    <p:animEffect transition="in" filter="strips(upLeft)">
                                      <p:cBhvr>
                                        <p:cTn id="35" dur="300"/>
                                        <p:tgtEl>
                                          <p:spTgt spid="56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iterate>
                                    <p:tmAbs val="0"/>
                                  </p:iterate>
                                  <p:childTnLst>
                                    <p:set>
                                      <p:cBhvr>
                                        <p:cTn id="39" fill="hold"/>
                                        <p:tgtEl>
                                          <p:spTgt spid="58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1" nodeType="clickEffect">
                                  <p:stCondLst>
                                    <p:cond delay="0"/>
                                  </p:stCondLst>
                                  <p:iterate>
                                    <p:tmAbs val="0"/>
                                  </p:iterate>
                                  <p:childTnLst>
                                    <p:set>
                                      <p:cBhvr>
                                        <p:cTn id="43" fill="hold">
                                          <p:stCondLst>
                                            <p:cond delay="0"/>
                                          </p:stCondLst>
                                        </p:cTn>
                                        <p:tgtEl>
                                          <p:spTgt spid="562"/>
                                        </p:tgtEl>
                                        <p:attrNameLst>
                                          <p:attrName>style.visibility</p:attrName>
                                        </p:attrNameLst>
                                      </p:cBhvr>
                                      <p:to>
                                        <p:strVal val="hidden"/>
                                      </p:to>
                                    </p:set>
                                  </p:childTnLst>
                                </p:cTn>
                              </p:par>
                            </p:childTnLst>
                          </p:cTn>
                        </p:par>
                        <p:par>
                          <p:cTn id="44" fill="hold" nodeType="afterGroup">
                            <p:stCondLst>
                              <p:cond delay="0"/>
                            </p:stCondLst>
                            <p:childTnLst>
                              <p:par>
                                <p:cTn id="45" presetID="1" presetClass="exit" presetSubtype="0" fill="hold" grpId="1" nodeType="afterEffect">
                                  <p:stCondLst>
                                    <p:cond delay="0"/>
                                  </p:stCondLst>
                                  <p:iterate>
                                    <p:tmAbs val="0"/>
                                  </p:iterate>
                                  <p:childTnLst>
                                    <p:set>
                                      <p:cBhvr>
                                        <p:cTn id="46" fill="hold">
                                          <p:stCondLst>
                                            <p:cond delay="0"/>
                                          </p:stCondLst>
                                        </p:cTn>
                                        <p:tgtEl>
                                          <p:spTgt spid="555"/>
                                        </p:tgtEl>
                                        <p:attrNameLst>
                                          <p:attrName>style.visibility</p:attrName>
                                        </p:attrNameLst>
                                      </p:cBhvr>
                                      <p:to>
                                        <p:strVal val="hidden"/>
                                      </p:to>
                                    </p:set>
                                  </p:childTnLst>
                                </p:cTn>
                              </p:par>
                            </p:childTnLst>
                          </p:cTn>
                        </p:par>
                        <p:par>
                          <p:cTn id="47" fill="hold" nodeType="afterGroup">
                            <p:stCondLst>
                              <p:cond delay="0"/>
                            </p:stCondLst>
                            <p:childTnLst>
                              <p:par>
                                <p:cTn id="48" presetID="22" presetClass="exit" presetSubtype="8" fill="hold" grpId="1" nodeType="afterEffect">
                                  <p:stCondLst>
                                    <p:cond delay="0"/>
                                  </p:stCondLst>
                                  <p:iterate>
                                    <p:tmAbs val="0"/>
                                  </p:iterate>
                                  <p:childTnLst>
                                    <p:animEffect transition="out" filter="wipe(left)">
                                      <p:cBhvr>
                                        <p:cTn id="49" dur="500" fill="hold"/>
                                        <p:tgtEl>
                                          <p:spTgt spid="559"/>
                                        </p:tgtEl>
                                      </p:cBhvr>
                                    </p:animEffect>
                                    <p:set>
                                      <p:cBhvr>
                                        <p:cTn id="50" fill="hold">
                                          <p:stCondLst>
                                            <p:cond delay="499"/>
                                          </p:stCondLst>
                                        </p:cTn>
                                        <p:tgtEl>
                                          <p:spTgt spid="55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p:tmAbs val="0"/>
                                  </p:iterate>
                                  <p:childTnLst>
                                    <p:set>
                                      <p:cBhvr>
                                        <p:cTn id="54" fill="hold"/>
                                        <p:tgtEl>
                                          <p:spTgt spid="570"/>
                                        </p:tgtEl>
                                        <p:attrNameLst>
                                          <p:attrName>style.visibility</p:attrName>
                                        </p:attrNameLst>
                                      </p:cBhvr>
                                      <p:to>
                                        <p:strVal val="visible"/>
                                      </p:to>
                                    </p:set>
                                    <p:animEffect transition="in" filter="wipe(left)">
                                      <p:cBhvr>
                                        <p:cTn id="55" dur="300"/>
                                        <p:tgtEl>
                                          <p:spTgt spid="57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iterate>
                                    <p:tmAbs val="0"/>
                                  </p:iterate>
                                  <p:childTnLst>
                                    <p:set>
                                      <p:cBhvr>
                                        <p:cTn id="59" fill="hold"/>
                                        <p:tgtEl>
                                          <p:spTgt spid="573"/>
                                        </p:tgtEl>
                                        <p:attrNameLst>
                                          <p:attrName>style.visibility</p:attrName>
                                        </p:attrNameLst>
                                      </p:cBhvr>
                                      <p:to>
                                        <p:strVal val="visible"/>
                                      </p:to>
                                    </p:set>
                                    <p:animEffect transition="in" filter="wipe(down)">
                                      <p:cBhvr>
                                        <p:cTn id="60" dur="300"/>
                                        <p:tgtEl>
                                          <p:spTgt spid="57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iterate>
                                    <p:tmAbs val="0"/>
                                  </p:iterate>
                                  <p:childTnLst>
                                    <p:set>
                                      <p:cBhvr>
                                        <p:cTn id="64" fill="hold"/>
                                        <p:tgtEl>
                                          <p:spTgt spid="576"/>
                                        </p:tgtEl>
                                        <p:attrNameLst>
                                          <p:attrName>style.visibility</p:attrName>
                                        </p:attrNameLst>
                                      </p:cBhvr>
                                      <p:to>
                                        <p:strVal val="visible"/>
                                      </p:to>
                                    </p:set>
                                    <p:animEffect transition="in" filter="wipe(up)">
                                      <p:cBhvr>
                                        <p:cTn id="65" dur="300"/>
                                        <p:tgtEl>
                                          <p:spTgt spid="5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iterate>
                                    <p:tmAbs val="0"/>
                                  </p:iterate>
                                  <p:childTnLst>
                                    <p:set>
                                      <p:cBhvr>
                                        <p:cTn id="69" fill="hold"/>
                                        <p:tgtEl>
                                          <p:spTgt spid="585"/>
                                        </p:tgtEl>
                                        <p:attrNameLst>
                                          <p:attrName>style.visibility</p:attrName>
                                        </p:attrNameLst>
                                      </p:cBhvr>
                                      <p:to>
                                        <p:strVal val="visible"/>
                                      </p:to>
                                    </p:set>
                                    <p:animEffect transition="in" filter="fade">
                                      <p:cBhvr>
                                        <p:cTn id="70" dur="3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animBg="1" advAuto="0"/>
      <p:bldP spid="552" grpId="0" animBg="1" advAuto="0"/>
      <p:bldP spid="555" grpId="0" animBg="1" advAuto="0"/>
      <p:bldP spid="555" grpId="1" animBg="1" advAuto="0"/>
      <p:bldP spid="558" grpId="0" animBg="1" advAuto="0"/>
      <p:bldP spid="559" grpId="0" animBg="1" advAuto="0"/>
      <p:bldP spid="559" grpId="1" animBg="1" advAuto="0"/>
      <p:bldP spid="562" grpId="0" animBg="1" advAuto="0"/>
      <p:bldP spid="562" grpId="1" animBg="1" advAuto="0"/>
      <p:bldP spid="567" grpId="0" animBg="1" advAuto="0"/>
      <p:bldP spid="570" grpId="0" animBg="1" advAuto="0"/>
      <p:bldP spid="573" grpId="0" animBg="1" advAuto="0"/>
      <p:bldP spid="576" grpId="0" animBg="1" advAuto="0"/>
      <p:bldP spid="580" grpId="0" animBg="1" advAuto="0"/>
      <p:bldP spid="585"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Shape 733"/>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3600" cap="none">
                <a:solidFill>
                  <a:srgbClr val="000000"/>
                </a:solidFill>
                <a:ea typeface="ＭＳ Ｐゴシック" charset="-128"/>
              </a:rPr>
              <a:t>Flow Granularity</a:t>
            </a:r>
          </a:p>
        </p:txBody>
      </p:sp>
      <p:sp>
        <p:nvSpPr>
          <p:cNvPr id="734" name="Shape 734"/>
          <p:cNvSpPr/>
          <p:nvPr/>
        </p:nvSpPr>
        <p:spPr>
          <a:xfrm>
            <a:off x="815975" y="1830388"/>
            <a:ext cx="2549525" cy="2090737"/>
          </a:xfrm>
          <a:prstGeom prst="rightArrow">
            <a:avLst>
              <a:gd name="adj1" fmla="val 69307"/>
              <a:gd name="adj2" fmla="val 36314"/>
            </a:avLst>
          </a:prstGeom>
          <a:solidFill>
            <a:srgbClr val="B36AE2">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pic>
        <p:nvPicPr>
          <p:cNvPr id="7168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2197100"/>
            <a:ext cx="390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4"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527300"/>
            <a:ext cx="45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2687638"/>
            <a:ext cx="390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6"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3178175"/>
            <a:ext cx="390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87" name="pasted-image.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2363788"/>
            <a:ext cx="10318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71688" name="Group 743"/>
          <p:cNvGrpSpPr>
            <a:grpSpLocks/>
          </p:cNvGrpSpPr>
          <p:nvPr/>
        </p:nvGrpSpPr>
        <p:grpSpPr bwMode="auto">
          <a:xfrm>
            <a:off x="4629150" y="2263775"/>
            <a:ext cx="3375025" cy="1312863"/>
            <a:chOff x="0" y="146736"/>
            <a:chExt cx="4798775" cy="1868199"/>
          </a:xfrm>
        </p:grpSpPr>
        <p:sp>
          <p:nvSpPr>
            <p:cNvPr id="740" name="Shape 740"/>
            <p:cNvSpPr/>
            <p:nvPr/>
          </p:nvSpPr>
          <p:spPr>
            <a:xfrm>
              <a:off x="0" y="146736"/>
              <a:ext cx="2825995" cy="431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One flow ID for all clients</a:t>
              </a:r>
            </a:p>
          </p:txBody>
        </p:sp>
        <p:sp>
          <p:nvSpPr>
            <p:cNvPr id="741" name="Shape 741"/>
            <p:cNvSpPr/>
            <p:nvPr/>
          </p:nvSpPr>
          <p:spPr>
            <a:xfrm>
              <a:off x="1399455" y="1400485"/>
              <a:ext cx="3399320" cy="614450"/>
            </a:xfrm>
            <a:prstGeom prst="roundRect">
              <a:avLst>
                <a:gd name="adj" fmla="val 24677"/>
              </a:avLst>
            </a:prstGeom>
            <a:solidFill>
              <a:srgbClr val="70BF41"/>
            </a:solidFill>
            <a:ln w="12700" cap="flat">
              <a:noFill/>
              <a:miter lim="400000"/>
            </a:ln>
            <a:effectLst/>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Large Anonymity Set</a:t>
              </a:r>
            </a:p>
          </p:txBody>
        </p:sp>
        <p:sp>
          <p:nvSpPr>
            <p:cNvPr id="71703" name="Shape 742"/>
            <p:cNvSpPr>
              <a:spLocks noChangeArrowheads="1"/>
            </p:cNvSpPr>
            <p:nvPr/>
          </p:nvSpPr>
          <p:spPr bwMode="auto">
            <a:xfrm>
              <a:off x="0" y="641459"/>
              <a:ext cx="3582153" cy="4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solidFill>
                    <a:srgbClr val="000000"/>
                  </a:solidFill>
                  <a:latin typeface="Avenir Book" charset="0"/>
                  <a:sym typeface="Avenir Book" charset="0"/>
                </a:rPr>
                <a:t>Granularity: Delegate ⬌ Destination</a:t>
              </a:r>
            </a:p>
          </p:txBody>
        </p:sp>
      </p:grpSp>
      <p:sp>
        <p:nvSpPr>
          <p:cNvPr id="744" name="Shape 744"/>
          <p:cNvSpPr/>
          <p:nvPr/>
        </p:nvSpPr>
        <p:spPr>
          <a:xfrm>
            <a:off x="815975" y="4670425"/>
            <a:ext cx="2549525" cy="611188"/>
          </a:xfrm>
          <a:prstGeom prst="rightArrow">
            <a:avLst>
              <a:gd name="adj1" fmla="val 69307"/>
              <a:gd name="adj2" fmla="val 124135"/>
            </a:avLst>
          </a:prstGeom>
          <a:solidFill>
            <a:srgbClr val="51A7F9">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45" name="Shape 745"/>
          <p:cNvSpPr/>
          <p:nvPr/>
        </p:nvSpPr>
        <p:spPr>
          <a:xfrm>
            <a:off x="815975" y="5160963"/>
            <a:ext cx="2549525" cy="611187"/>
          </a:xfrm>
          <a:prstGeom prst="rightArrow">
            <a:avLst>
              <a:gd name="adj1" fmla="val 69307"/>
              <a:gd name="adj2" fmla="val 124135"/>
            </a:avLst>
          </a:prstGeom>
          <a:solidFill>
            <a:srgbClr val="EC5D57">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46" name="Shape 746"/>
          <p:cNvSpPr/>
          <p:nvPr/>
        </p:nvSpPr>
        <p:spPr>
          <a:xfrm>
            <a:off x="815975" y="5651500"/>
            <a:ext cx="2549525" cy="611188"/>
          </a:xfrm>
          <a:prstGeom prst="rightArrow">
            <a:avLst>
              <a:gd name="adj1" fmla="val 69307"/>
              <a:gd name="adj2" fmla="val 124135"/>
            </a:avLst>
          </a:prstGeom>
          <a:solidFill>
            <a:srgbClr val="70BF41">
              <a:alpha val="50000"/>
            </a:srgbClr>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grpSp>
        <p:nvGrpSpPr>
          <p:cNvPr id="71692" name="Group 750"/>
          <p:cNvGrpSpPr>
            <a:grpSpLocks/>
          </p:cNvGrpSpPr>
          <p:nvPr/>
        </p:nvGrpSpPr>
        <p:grpSpPr bwMode="auto">
          <a:xfrm>
            <a:off x="4781550" y="4868863"/>
            <a:ext cx="3833813" cy="1298575"/>
            <a:chOff x="0" y="146736"/>
            <a:chExt cx="5453230" cy="1846566"/>
          </a:xfrm>
        </p:grpSpPr>
        <p:sp>
          <p:nvSpPr>
            <p:cNvPr id="747" name="Shape 747"/>
            <p:cNvSpPr/>
            <p:nvPr/>
          </p:nvSpPr>
          <p:spPr>
            <a:xfrm>
              <a:off x="0" y="146736"/>
              <a:ext cx="3075486" cy="431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One flow ID per connection</a:t>
              </a:r>
            </a:p>
          </p:txBody>
        </p:sp>
        <p:sp>
          <p:nvSpPr>
            <p:cNvPr id="748" name="Shape 748"/>
            <p:cNvSpPr/>
            <p:nvPr/>
          </p:nvSpPr>
          <p:spPr>
            <a:xfrm>
              <a:off x="311613" y="1379285"/>
              <a:ext cx="5141617" cy="614017"/>
            </a:xfrm>
            <a:prstGeom prst="roundRect">
              <a:avLst>
                <a:gd name="adj" fmla="val 24677"/>
              </a:avLst>
            </a:prstGeom>
            <a:solidFill>
              <a:srgbClr val="70BF41"/>
            </a:solidFill>
            <a:ln w="12700" cap="flat">
              <a:noFill/>
              <a:miter lim="400000"/>
            </a:ln>
            <a:effectLst/>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Collateral Damage for Shutoff</a:t>
              </a:r>
            </a:p>
          </p:txBody>
        </p:sp>
        <p:sp>
          <p:nvSpPr>
            <p:cNvPr id="749" name="Shape 749"/>
            <p:cNvSpPr/>
            <p:nvPr/>
          </p:nvSpPr>
          <p:spPr>
            <a:xfrm>
              <a:off x="11291" y="638853"/>
              <a:ext cx="2188065" cy="431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b="1" cap="all" spc="-96">
                  <a:solidFill>
                    <a:srgbClr val="53585F"/>
                  </a:solidFill>
                </a:defRPr>
              </a:lvl1pPr>
            </a:lstStyle>
            <a:p>
              <a:pPr defTabSz="410730" fontAlgn="auto">
                <a:spcBef>
                  <a:spcPts val="0"/>
                </a:spcBef>
                <a:spcAft>
                  <a:spcPts val="0"/>
                </a:spcAft>
                <a:defRPr sz="1800" b="0" cap="none" spc="0">
                  <a:solidFill>
                    <a:srgbClr val="000000"/>
                  </a:solidFill>
                </a:defRPr>
              </a:pPr>
              <a:r>
                <a:rPr sz="1300" b="0" kern="0" cap="none" spc="-67">
                  <a:solidFill>
                    <a:srgbClr val="000000"/>
                  </a:solidFill>
                  <a:latin typeface="Avenir Book"/>
                  <a:ea typeface="Avenir Book"/>
                  <a:cs typeface="Avenir Book"/>
                  <a:sym typeface="Avenir Book"/>
                </a:rPr>
                <a:t>Granularity: TCP Flow</a:t>
              </a:r>
            </a:p>
          </p:txBody>
        </p:sp>
      </p:grpSp>
      <p:pic>
        <p:nvPicPr>
          <p:cNvPr id="7169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4794250"/>
            <a:ext cx="3905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4" name="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5114925"/>
            <a:ext cx="45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5"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5284788"/>
            <a:ext cx="3905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6"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5775325"/>
            <a:ext cx="3905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697" name="pasted-image.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4954588"/>
            <a:ext cx="10318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Slide Number Placeholder 1"/>
          <p:cNvSpPr>
            <a:spLocks noGrp="1"/>
          </p:cNvSpPr>
          <p:nvPr>
            <p:ph type="sldNum" sz="quarter" idx="10"/>
          </p:nvPr>
        </p:nvSpPr>
        <p:spPr/>
        <p:txBody>
          <a:bodyPr/>
          <a:lstStyle/>
          <a:p>
            <a:fld id="{70368DD8-D6BF-DF4F-B8F9-F3DFF9C622EE}" type="slidenum">
              <a:rPr lang="en-US" altLang="en-US" smtClean="0"/>
              <a:pPr/>
              <a:t>43</a:t>
            </a:fld>
            <a:endParaRPr lang="en-US" altLang="en-US"/>
          </a:p>
        </p:txBody>
      </p:sp>
    </p:spTree>
  </p:cSld>
  <p:clrMapOvr>
    <a:masterClrMapping/>
  </p:clrMapOvr>
  <p:transition>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Shape 757"/>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3200" cap="none">
                <a:solidFill>
                  <a:srgbClr val="000000"/>
                </a:solidFill>
                <a:ea typeface="ＭＳ Ｐゴシック" charset="-128"/>
              </a:rPr>
              <a:t>Assigning Flow IDs</a:t>
            </a:r>
          </a:p>
        </p:txBody>
      </p:sp>
      <p:pic>
        <p:nvPicPr>
          <p:cNvPr id="72706"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75" y="1701800"/>
            <a:ext cx="450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07"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475" y="2649538"/>
            <a:ext cx="55086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08"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88" y="2649538"/>
            <a:ext cx="5508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09"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0" y="2649538"/>
            <a:ext cx="549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62" name="Shape 762"/>
          <p:cNvSpPr/>
          <p:nvPr/>
        </p:nvSpPr>
        <p:spPr>
          <a:xfrm>
            <a:off x="6656388" y="3649663"/>
            <a:ext cx="549275" cy="268287"/>
          </a:xfrm>
          <a:prstGeom prst="rect">
            <a:avLst/>
          </a:prstGeom>
          <a:solidFill>
            <a:srgbClr val="51A7F9"/>
          </a:solidFill>
          <a:ln w="12700">
            <a:solidFill>
              <a:srgbClr val="0365C0"/>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63" name="Shape 763"/>
          <p:cNvSpPr/>
          <p:nvPr/>
        </p:nvSpPr>
        <p:spPr>
          <a:xfrm>
            <a:off x="7488238" y="3649663"/>
            <a:ext cx="550862" cy="268287"/>
          </a:xfrm>
          <a:prstGeom prst="rect">
            <a:avLst/>
          </a:prstGeom>
          <a:solidFill>
            <a:srgbClr val="EC5D57"/>
          </a:solidFill>
          <a:ln w="12700">
            <a:solidFill>
              <a:srgbClr val="C82506"/>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64" name="Shape 764"/>
          <p:cNvSpPr/>
          <p:nvPr/>
        </p:nvSpPr>
        <p:spPr>
          <a:xfrm>
            <a:off x="8302625" y="3649663"/>
            <a:ext cx="550863" cy="268287"/>
          </a:xfrm>
          <a:prstGeom prst="rect">
            <a:avLst/>
          </a:prstGeom>
          <a:solidFill>
            <a:srgbClr val="70BF41"/>
          </a:solidFill>
          <a:ln w="12700">
            <a:solidFill>
              <a:srgbClr val="00882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65" name="Shape 765"/>
          <p:cNvSpPr/>
          <p:nvPr/>
        </p:nvSpPr>
        <p:spPr>
          <a:xfrm>
            <a:off x="7456488" y="5500688"/>
            <a:ext cx="6064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b="1" cap="all"/>
            </a:lvl1pPr>
          </a:lstStyle>
          <a:p>
            <a:pPr algn="ctr" defTabSz="410730" fontAlgn="auto">
              <a:spcBef>
                <a:spcPts val="0"/>
              </a:spcBef>
              <a:spcAft>
                <a:spcPts val="0"/>
              </a:spcAft>
              <a:defRPr sz="1800" b="0" cap="none"/>
            </a:pPr>
            <a:r>
              <a:rPr sz="1300" b="0" kern="0" cap="none">
                <a:solidFill>
                  <a:sysClr val="windowText" lastClr="000000"/>
                </a:solidFill>
                <a:latin typeface="Avenir Book"/>
                <a:ea typeface="Avenir Book"/>
                <a:cs typeface="Avenir Book"/>
                <a:sym typeface="Avenir Book"/>
              </a:rPr>
              <a:t>Unique</a:t>
            </a:r>
          </a:p>
        </p:txBody>
      </p:sp>
      <p:sp>
        <p:nvSpPr>
          <p:cNvPr id="766" name="Shape 766"/>
          <p:cNvSpPr/>
          <p:nvPr/>
        </p:nvSpPr>
        <p:spPr>
          <a:xfrm>
            <a:off x="6508750" y="5910263"/>
            <a:ext cx="2501900" cy="430212"/>
          </a:xfrm>
          <a:prstGeom prst="roundRect">
            <a:avLst>
              <a:gd name="adj" fmla="val 24677"/>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No Collateral Damage</a:t>
            </a:r>
          </a:p>
        </p:txBody>
      </p:sp>
      <p:pic>
        <p:nvPicPr>
          <p:cNvPr id="72715"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703388"/>
            <a:ext cx="4508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6"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2651125"/>
            <a:ext cx="5508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7"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2651125"/>
            <a:ext cx="5492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18"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651125"/>
            <a:ext cx="55086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71" name="Shape 771"/>
          <p:cNvSpPr/>
          <p:nvPr/>
        </p:nvSpPr>
        <p:spPr>
          <a:xfrm>
            <a:off x="285750" y="3652838"/>
            <a:ext cx="550863" cy="266700"/>
          </a:xfrm>
          <a:prstGeom prst="rect">
            <a:avLst/>
          </a:prstGeom>
          <a:solidFill>
            <a:srgbClr val="B36AE2"/>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2" name="Shape 772"/>
          <p:cNvSpPr/>
          <p:nvPr/>
        </p:nvSpPr>
        <p:spPr>
          <a:xfrm>
            <a:off x="1109663" y="3652838"/>
            <a:ext cx="550862" cy="266700"/>
          </a:xfrm>
          <a:prstGeom prst="rect">
            <a:avLst/>
          </a:prstGeom>
          <a:solidFill>
            <a:srgbClr val="B36AE2"/>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3" name="Shape 773"/>
          <p:cNvSpPr/>
          <p:nvPr/>
        </p:nvSpPr>
        <p:spPr>
          <a:xfrm>
            <a:off x="1933575" y="3652838"/>
            <a:ext cx="549275" cy="266700"/>
          </a:xfrm>
          <a:prstGeom prst="rect">
            <a:avLst/>
          </a:prstGeom>
          <a:solidFill>
            <a:srgbClr val="B36AE2"/>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74" name="Shape 774"/>
          <p:cNvSpPr/>
          <p:nvPr/>
        </p:nvSpPr>
        <p:spPr>
          <a:xfrm>
            <a:off x="1087438" y="5502275"/>
            <a:ext cx="5937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b="1" cap="all"/>
            </a:lvl1pPr>
          </a:lstStyle>
          <a:p>
            <a:pPr algn="ctr" defTabSz="410730" fontAlgn="auto">
              <a:spcBef>
                <a:spcPts val="0"/>
              </a:spcBef>
              <a:spcAft>
                <a:spcPts val="0"/>
              </a:spcAft>
              <a:defRPr sz="1800" b="0" cap="none"/>
            </a:pPr>
            <a:r>
              <a:rPr sz="1300" b="0" kern="0" cap="none">
                <a:solidFill>
                  <a:sysClr val="windowText" lastClr="000000"/>
                </a:solidFill>
                <a:latin typeface="Avenir Book"/>
                <a:ea typeface="Avenir Book"/>
                <a:cs typeface="Avenir Book"/>
                <a:sym typeface="Avenir Book"/>
              </a:rPr>
              <a:t>Shared</a:t>
            </a:r>
          </a:p>
        </p:txBody>
      </p:sp>
      <p:sp>
        <p:nvSpPr>
          <p:cNvPr id="775" name="Shape 775"/>
          <p:cNvSpPr/>
          <p:nvPr/>
        </p:nvSpPr>
        <p:spPr>
          <a:xfrm>
            <a:off x="185738" y="5911850"/>
            <a:ext cx="2397125" cy="431800"/>
          </a:xfrm>
          <a:prstGeom prst="roundRect">
            <a:avLst>
              <a:gd name="adj" fmla="val 24677"/>
            </a:avLst>
          </a:prstGeom>
          <a:solidFill>
            <a:srgbClr val="70BF4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Large Anonymity Set</a:t>
            </a:r>
          </a:p>
        </p:txBody>
      </p:sp>
      <p:grpSp>
        <p:nvGrpSpPr>
          <p:cNvPr id="792" name="Group 792"/>
          <p:cNvGrpSpPr>
            <a:grpSpLocks/>
          </p:cNvGrpSpPr>
          <p:nvPr/>
        </p:nvGrpSpPr>
        <p:grpSpPr bwMode="auto">
          <a:xfrm>
            <a:off x="3463925" y="1700213"/>
            <a:ext cx="2206625" cy="4643437"/>
            <a:chOff x="129730" y="0"/>
            <a:chExt cx="3138407" cy="6602939"/>
          </a:xfrm>
        </p:grpSpPr>
        <p:pic>
          <p:nvPicPr>
            <p:cNvPr id="72740" name="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010" y="0"/>
              <a:ext cx="640387" cy="99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41"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84" y="1346299"/>
              <a:ext cx="782798" cy="72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42"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339" y="1346299"/>
              <a:ext cx="782798" cy="72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2743" name="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30" y="1346299"/>
              <a:ext cx="782798" cy="72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80" name="Shape 780"/>
            <p:cNvSpPr/>
            <p:nvPr/>
          </p:nvSpPr>
          <p:spPr>
            <a:xfrm>
              <a:off x="129730" y="2776621"/>
              <a:ext cx="783474" cy="381502"/>
            </a:xfrm>
            <a:prstGeom prst="rect">
              <a:avLst/>
            </a:prstGeom>
            <a:solidFill>
              <a:srgbClr val="B36AE2"/>
            </a:solidFill>
            <a:ln w="12700" cap="flat">
              <a:solidFill>
                <a:srgbClr val="773F9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1" name="Shape 781"/>
            <p:cNvSpPr/>
            <p:nvPr/>
          </p:nvSpPr>
          <p:spPr>
            <a:xfrm>
              <a:off x="1301553" y="2776621"/>
              <a:ext cx="781215" cy="381502"/>
            </a:xfrm>
            <a:prstGeom prst="rect">
              <a:avLst/>
            </a:prstGeom>
            <a:solidFill>
              <a:srgbClr val="B36AE2"/>
            </a:solidFill>
            <a:ln w="12700" cap="flat">
              <a:solidFill>
                <a:srgbClr val="773F9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2" name="Shape 782"/>
            <p:cNvSpPr/>
            <p:nvPr/>
          </p:nvSpPr>
          <p:spPr>
            <a:xfrm>
              <a:off x="2473375" y="2776621"/>
              <a:ext cx="781215" cy="381502"/>
            </a:xfrm>
            <a:prstGeom prst="rect">
              <a:avLst/>
            </a:prstGeom>
            <a:solidFill>
              <a:srgbClr val="B36AE2"/>
            </a:solidFill>
            <a:ln w="12700" cap="flat">
              <a:solidFill>
                <a:srgbClr val="773F9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3" name="Shape 783"/>
            <p:cNvSpPr/>
            <p:nvPr/>
          </p:nvSpPr>
          <p:spPr>
            <a:xfrm>
              <a:off x="129730" y="4471939"/>
              <a:ext cx="783474" cy="381504"/>
            </a:xfrm>
            <a:prstGeom prst="rect">
              <a:avLst/>
            </a:prstGeom>
            <a:solidFill>
              <a:srgbClr val="51A7F9"/>
            </a:solidFill>
            <a:ln w="12700" cap="flat">
              <a:solidFill>
                <a:srgbClr val="0365C0"/>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4" name="Shape 784"/>
            <p:cNvSpPr/>
            <p:nvPr/>
          </p:nvSpPr>
          <p:spPr>
            <a:xfrm>
              <a:off x="1312842" y="4471939"/>
              <a:ext cx="783474" cy="381504"/>
            </a:xfrm>
            <a:prstGeom prst="rect">
              <a:avLst/>
            </a:prstGeom>
            <a:solidFill>
              <a:srgbClr val="EC5D57"/>
            </a:solidFill>
            <a:ln w="12700" cap="flat">
              <a:solidFill>
                <a:srgbClr val="C82506"/>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5" name="Shape 785"/>
            <p:cNvSpPr/>
            <p:nvPr/>
          </p:nvSpPr>
          <p:spPr>
            <a:xfrm>
              <a:off x="2473375" y="4471939"/>
              <a:ext cx="781215" cy="381504"/>
            </a:xfrm>
            <a:prstGeom prst="rect">
              <a:avLst/>
            </a:prstGeom>
            <a:solidFill>
              <a:srgbClr val="70BF41"/>
            </a:solidFill>
            <a:ln w="12700" cap="flat">
              <a:solidFill>
                <a:srgbClr val="00882B"/>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6" name="Shape 786"/>
            <p:cNvSpPr/>
            <p:nvPr/>
          </p:nvSpPr>
          <p:spPr>
            <a:xfrm>
              <a:off x="129730" y="3340975"/>
              <a:ext cx="783474" cy="381502"/>
            </a:xfrm>
            <a:prstGeom prst="rect">
              <a:avLst/>
            </a:prstGeom>
            <a:solidFill>
              <a:srgbClr val="F39019"/>
            </a:solidFill>
            <a:ln w="12700" cap="flat">
              <a:solidFill>
                <a:srgbClr val="DE6A10"/>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7" name="Shape 787"/>
            <p:cNvSpPr/>
            <p:nvPr/>
          </p:nvSpPr>
          <p:spPr>
            <a:xfrm>
              <a:off x="1312842" y="3340975"/>
              <a:ext cx="783474" cy="381502"/>
            </a:xfrm>
            <a:prstGeom prst="rect">
              <a:avLst/>
            </a:prstGeom>
            <a:solidFill>
              <a:srgbClr val="F39019"/>
            </a:solidFill>
            <a:ln w="12700" cap="flat">
              <a:solidFill>
                <a:srgbClr val="DE6A10"/>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8" name="Shape 788"/>
            <p:cNvSpPr/>
            <p:nvPr/>
          </p:nvSpPr>
          <p:spPr>
            <a:xfrm>
              <a:off x="1312842" y="3905328"/>
              <a:ext cx="783474" cy="381502"/>
            </a:xfrm>
            <a:prstGeom prst="rect">
              <a:avLst/>
            </a:prstGeom>
            <a:solidFill>
              <a:srgbClr val="F5D328"/>
            </a:solidFill>
            <a:ln w="12700" cap="flat">
              <a:solidFill>
                <a:srgbClr val="DCBD23"/>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89" name="Shape 789"/>
            <p:cNvSpPr/>
            <p:nvPr/>
          </p:nvSpPr>
          <p:spPr>
            <a:xfrm>
              <a:off x="2473375" y="3905328"/>
              <a:ext cx="781215" cy="381502"/>
            </a:xfrm>
            <a:prstGeom prst="rect">
              <a:avLst/>
            </a:prstGeom>
            <a:solidFill>
              <a:srgbClr val="F5D328"/>
            </a:solidFill>
            <a:ln w="12700" cap="flat">
              <a:solidFill>
                <a:srgbClr val="DCBD23"/>
              </a:solidFill>
              <a:prstDash val="solid"/>
              <a:miter lim="400000"/>
            </a:ln>
            <a:effectLst/>
          </p:spPr>
          <p:txBody>
            <a:bodyPr lIns="0" tIns="0" rIns="0" bIns="0" anchor="ctr"/>
            <a:lstStyle/>
            <a:p>
              <a:pPr algn="ctr" defTabSz="410730" fontAlgn="auto">
                <a:spcBef>
                  <a:spcPts val="0"/>
                </a:spcBef>
                <a:spcAft>
                  <a:spcPts val="0"/>
                </a:spcAft>
                <a:defRPr sz="2000" b="1">
                  <a:solidFill>
                    <a:srgbClr val="FFFFFF"/>
                  </a:solidFill>
                </a:defRPr>
              </a:pPr>
              <a:endParaRPr sz="1400" b="1" kern="0">
                <a:solidFill>
                  <a:srgbClr val="FFFFFF"/>
                </a:solidFill>
                <a:latin typeface="Avenir Book"/>
                <a:ea typeface="Avenir Book"/>
                <a:cs typeface="Avenir Book"/>
                <a:sym typeface="Avenir Book"/>
              </a:endParaRPr>
            </a:p>
          </p:txBody>
        </p:sp>
        <p:sp>
          <p:nvSpPr>
            <p:cNvPr id="790" name="Shape 790"/>
            <p:cNvSpPr/>
            <p:nvPr/>
          </p:nvSpPr>
          <p:spPr>
            <a:xfrm>
              <a:off x="700966" y="5386193"/>
              <a:ext cx="2007225" cy="431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b="1" cap="all"/>
              </a:lvl1pPr>
            </a:lstStyle>
            <a:p>
              <a:pPr algn="ctr" defTabSz="410730" fontAlgn="auto">
                <a:spcBef>
                  <a:spcPts val="0"/>
                </a:spcBef>
                <a:spcAft>
                  <a:spcPts val="0"/>
                </a:spcAft>
                <a:defRPr sz="1800" b="0" cap="none"/>
              </a:pPr>
              <a:r>
                <a:rPr sz="1300" b="0" kern="0" cap="none">
                  <a:solidFill>
                    <a:sysClr val="windowText" lastClr="000000"/>
                  </a:solidFill>
                  <a:latin typeface="Avenir Book"/>
                  <a:ea typeface="Avenir Book"/>
                  <a:cs typeface="Avenir Book"/>
                  <a:sym typeface="Avenir Book"/>
                </a:rPr>
                <a:t>Variety of Classes </a:t>
              </a:r>
            </a:p>
          </p:txBody>
        </p:sp>
        <p:sp>
          <p:nvSpPr>
            <p:cNvPr id="791" name="Shape 791"/>
            <p:cNvSpPr/>
            <p:nvPr/>
          </p:nvSpPr>
          <p:spPr>
            <a:xfrm>
              <a:off x="800311" y="5988922"/>
              <a:ext cx="1808535" cy="614017"/>
            </a:xfrm>
            <a:prstGeom prst="roundRect">
              <a:avLst>
                <a:gd name="adj" fmla="val 24677"/>
              </a:avLst>
            </a:prstGeom>
            <a:solidFill>
              <a:srgbClr val="70BF41"/>
            </a:solidFill>
            <a:ln w="12700" cap="flat">
              <a:noFill/>
              <a:miter lim="400000"/>
            </a:ln>
            <a:effectLst/>
            <a:extLst>
              <a:ext uri="{C572A759-6A51-4108-AA02-DFA0A04FC94B}">
                <ma14:wrappingTextBoxFlag xmlns:ma14="http://schemas.microsoft.com/office/mac/drawingml/2011/main" val="1"/>
              </a:ext>
            </a:extLst>
          </p:spPr>
          <p:txBody>
            <a:bodyPr lIns="0" tIns="0" rIns="0" bIns="0" anchor="ctr"/>
            <a:lstStyle>
              <a:lvl1pPr>
                <a:defRPr sz="2400" b="1">
                  <a:solidFill>
                    <a:srgbClr val="FFFFFF"/>
                  </a:solidFill>
                  <a:latin typeface="Helvetica"/>
                  <a:ea typeface="Helvetica"/>
                  <a:cs typeface="Helvetica"/>
                  <a:sym typeface="Helvetica"/>
                </a:defRPr>
              </a:lvl1pPr>
            </a:lstStyle>
            <a:p>
              <a:pPr algn="ctr" defTabSz="410730" fontAlgn="auto">
                <a:spcBef>
                  <a:spcPts val="0"/>
                </a:spcBef>
                <a:spcAft>
                  <a:spcPts val="0"/>
                </a:spcAft>
                <a:defRPr sz="1800" b="0">
                  <a:solidFill>
                    <a:srgbClr val="000000"/>
                  </a:solidFill>
                </a:defRPr>
              </a:pPr>
              <a:r>
                <a:rPr sz="1300" b="0" kern="0">
                  <a:solidFill>
                    <a:srgbClr val="000000"/>
                  </a:solidFill>
                </a:rPr>
                <a:t>Flexible</a:t>
              </a:r>
            </a:p>
          </p:txBody>
        </p:sp>
      </p:grpSp>
      <p:sp>
        <p:nvSpPr>
          <p:cNvPr id="793" name="Shape 793"/>
          <p:cNvSpPr/>
          <p:nvPr/>
        </p:nvSpPr>
        <p:spPr>
          <a:xfrm>
            <a:off x="290513" y="4040188"/>
            <a:ext cx="549275" cy="268287"/>
          </a:xfrm>
          <a:prstGeom prst="rect">
            <a:avLst/>
          </a:prstGeom>
          <a:solidFill>
            <a:srgbClr val="773F9B"/>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4" name="Shape 794"/>
          <p:cNvSpPr/>
          <p:nvPr/>
        </p:nvSpPr>
        <p:spPr>
          <a:xfrm>
            <a:off x="1114425" y="4040188"/>
            <a:ext cx="549275" cy="268287"/>
          </a:xfrm>
          <a:prstGeom prst="rect">
            <a:avLst/>
          </a:prstGeom>
          <a:solidFill>
            <a:srgbClr val="773F9B"/>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5" name="Shape 795"/>
          <p:cNvSpPr/>
          <p:nvPr/>
        </p:nvSpPr>
        <p:spPr>
          <a:xfrm>
            <a:off x="1938338" y="4040188"/>
            <a:ext cx="549275" cy="268287"/>
          </a:xfrm>
          <a:prstGeom prst="rect">
            <a:avLst/>
          </a:prstGeom>
          <a:solidFill>
            <a:srgbClr val="773F9B"/>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6" name="Shape 796"/>
          <p:cNvSpPr/>
          <p:nvPr/>
        </p:nvSpPr>
        <p:spPr>
          <a:xfrm>
            <a:off x="290513" y="4427538"/>
            <a:ext cx="549275" cy="268287"/>
          </a:xfrm>
          <a:prstGeom prst="rect">
            <a:avLst/>
          </a:prstGeom>
          <a:solidFill>
            <a:srgbClr val="5F327C"/>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7" name="Shape 797"/>
          <p:cNvSpPr/>
          <p:nvPr/>
        </p:nvSpPr>
        <p:spPr>
          <a:xfrm>
            <a:off x="1114425" y="4427538"/>
            <a:ext cx="549275" cy="268287"/>
          </a:xfrm>
          <a:prstGeom prst="rect">
            <a:avLst/>
          </a:prstGeom>
          <a:solidFill>
            <a:srgbClr val="5F327C"/>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8" name="Shape 798"/>
          <p:cNvSpPr/>
          <p:nvPr/>
        </p:nvSpPr>
        <p:spPr>
          <a:xfrm>
            <a:off x="1938338" y="4427538"/>
            <a:ext cx="549275" cy="268287"/>
          </a:xfrm>
          <a:prstGeom prst="rect">
            <a:avLst/>
          </a:prstGeom>
          <a:solidFill>
            <a:srgbClr val="5F327C"/>
          </a:solidFill>
          <a:ln w="12700">
            <a:solidFill>
              <a:srgbClr val="773F9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799" name="Shape 799"/>
          <p:cNvSpPr/>
          <p:nvPr/>
        </p:nvSpPr>
        <p:spPr>
          <a:xfrm>
            <a:off x="6656388" y="4040188"/>
            <a:ext cx="549275" cy="268287"/>
          </a:xfrm>
          <a:prstGeom prst="rect">
            <a:avLst/>
          </a:prstGeom>
          <a:solidFill>
            <a:srgbClr val="0365C0"/>
          </a:solidFill>
          <a:ln w="12700">
            <a:solidFill>
              <a:srgbClr val="164F86"/>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0" name="Shape 800"/>
          <p:cNvSpPr/>
          <p:nvPr/>
        </p:nvSpPr>
        <p:spPr>
          <a:xfrm>
            <a:off x="7488238" y="4040188"/>
            <a:ext cx="550862" cy="268287"/>
          </a:xfrm>
          <a:prstGeom prst="rect">
            <a:avLst/>
          </a:prstGeom>
          <a:solidFill>
            <a:srgbClr val="C82506"/>
          </a:solidFill>
          <a:ln w="12700">
            <a:solidFill>
              <a:srgbClr val="86100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1" name="Shape 801"/>
          <p:cNvSpPr/>
          <p:nvPr/>
        </p:nvSpPr>
        <p:spPr>
          <a:xfrm>
            <a:off x="8302625" y="4040188"/>
            <a:ext cx="550863" cy="268287"/>
          </a:xfrm>
          <a:prstGeom prst="rect">
            <a:avLst/>
          </a:prstGeom>
          <a:solidFill>
            <a:srgbClr val="00882B"/>
          </a:solidFill>
          <a:ln w="12700">
            <a:solidFill>
              <a:srgbClr val="054109"/>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2" name="Shape 802"/>
          <p:cNvSpPr/>
          <p:nvPr/>
        </p:nvSpPr>
        <p:spPr>
          <a:xfrm>
            <a:off x="6656388" y="4425950"/>
            <a:ext cx="549275" cy="268288"/>
          </a:xfrm>
          <a:prstGeom prst="rect">
            <a:avLst/>
          </a:prstGeom>
          <a:solidFill>
            <a:srgbClr val="002452"/>
          </a:solidFill>
          <a:ln w="12700">
            <a:solidFill>
              <a:srgbClr val="0365C0"/>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3" name="Shape 803"/>
          <p:cNvSpPr/>
          <p:nvPr/>
        </p:nvSpPr>
        <p:spPr>
          <a:xfrm>
            <a:off x="7488238" y="4425950"/>
            <a:ext cx="550862" cy="268288"/>
          </a:xfrm>
          <a:prstGeom prst="rect">
            <a:avLst/>
          </a:prstGeom>
          <a:solidFill>
            <a:srgbClr val="861001"/>
          </a:solidFill>
          <a:ln w="12700">
            <a:solidFill>
              <a:srgbClr val="C82506"/>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4" name="Shape 804"/>
          <p:cNvSpPr/>
          <p:nvPr/>
        </p:nvSpPr>
        <p:spPr>
          <a:xfrm>
            <a:off x="8302625" y="4425950"/>
            <a:ext cx="550863" cy="268288"/>
          </a:xfrm>
          <a:prstGeom prst="rect">
            <a:avLst/>
          </a:prstGeom>
          <a:solidFill>
            <a:srgbClr val="0B5D18"/>
          </a:solidFill>
          <a:ln w="12700">
            <a:solidFill>
              <a:srgbClr val="00882B"/>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05" name="Shape 805"/>
          <p:cNvSpPr/>
          <p:nvPr/>
        </p:nvSpPr>
        <p:spPr>
          <a:xfrm>
            <a:off x="1812925" y="1914525"/>
            <a:ext cx="75723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cap="all">
                <a:solidFill>
                  <a:srgbClr val="53585F"/>
                </a:solidFill>
              </a:defRPr>
            </a:lvl1pPr>
          </a:lstStyle>
          <a:p>
            <a:pPr algn="ctr" defTabSz="410730" fontAlgn="auto">
              <a:spcBef>
                <a:spcPts val="0"/>
              </a:spcBef>
              <a:spcAft>
                <a:spcPts val="0"/>
              </a:spcAft>
              <a:defRPr sz="1800" cap="none">
                <a:solidFill>
                  <a:srgbClr val="000000"/>
                </a:solidFill>
              </a:defRPr>
            </a:pPr>
            <a:r>
              <a:rPr sz="1300" kern="0" cap="none">
                <a:solidFill>
                  <a:srgbClr val="000000"/>
                </a:solidFill>
                <a:latin typeface="Avenir Book"/>
                <a:ea typeface="Avenir Book"/>
                <a:cs typeface="Avenir Book"/>
                <a:sym typeface="Avenir Book"/>
              </a:rPr>
              <a:t>Delegate</a:t>
            </a:r>
          </a:p>
        </p:txBody>
      </p:sp>
      <p:sp>
        <p:nvSpPr>
          <p:cNvPr id="806" name="Shape 806"/>
          <p:cNvSpPr/>
          <p:nvPr/>
        </p:nvSpPr>
        <p:spPr>
          <a:xfrm>
            <a:off x="642938" y="3227388"/>
            <a:ext cx="1431925"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Delegate</a:t>
            </a:r>
            <a:r>
              <a:rPr lang="ja-JP" altLang="en-US" sz="1300">
                <a:solidFill>
                  <a:srgbClr val="000000"/>
                </a:solidFill>
                <a:latin typeface="Avenir Book" charset="0"/>
                <a:sym typeface="Avenir Book" charset="0"/>
              </a:rPr>
              <a:t>’</a:t>
            </a:r>
            <a:r>
              <a:rPr lang="en-US" altLang="en-US" sz="1300">
                <a:solidFill>
                  <a:srgbClr val="000000"/>
                </a:solidFill>
                <a:latin typeface="Avenir Book" charset="0"/>
                <a:sym typeface="Avenir Book" charset="0"/>
              </a:rPr>
              <a:t>s Clients</a:t>
            </a:r>
          </a:p>
        </p:txBody>
      </p:sp>
      <p:sp>
        <p:nvSpPr>
          <p:cNvPr id="807" name="Shape 807"/>
          <p:cNvSpPr/>
          <p:nvPr/>
        </p:nvSpPr>
        <p:spPr>
          <a:xfrm>
            <a:off x="1028700" y="4768850"/>
            <a:ext cx="712788"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cap="all">
                <a:solidFill>
                  <a:srgbClr val="53585F"/>
                </a:solidFill>
              </a:defRPr>
            </a:lvl1pPr>
          </a:lstStyle>
          <a:p>
            <a:pPr algn="ctr" defTabSz="410730" fontAlgn="auto">
              <a:spcBef>
                <a:spcPts val="0"/>
              </a:spcBef>
              <a:spcAft>
                <a:spcPts val="0"/>
              </a:spcAft>
              <a:defRPr sz="1800" cap="none">
                <a:solidFill>
                  <a:srgbClr val="000000"/>
                </a:solidFill>
              </a:defRPr>
            </a:pPr>
            <a:r>
              <a:rPr sz="1300" kern="0" cap="none">
                <a:solidFill>
                  <a:srgbClr val="000000"/>
                </a:solidFill>
                <a:latin typeface="Avenir Book"/>
                <a:ea typeface="Avenir Book"/>
                <a:cs typeface="Avenir Book"/>
                <a:sym typeface="Avenir Book"/>
              </a:rPr>
              <a:t>Flow IDs</a:t>
            </a:r>
          </a:p>
        </p:txBody>
      </p:sp>
      <p:sp>
        <p:nvSpPr>
          <p:cNvPr id="2" name="Slide Number Placeholder 1"/>
          <p:cNvSpPr>
            <a:spLocks noGrp="1"/>
          </p:cNvSpPr>
          <p:nvPr>
            <p:ph type="sldNum" sz="quarter" idx="10"/>
          </p:nvPr>
        </p:nvSpPr>
        <p:spPr/>
        <p:txBody>
          <a:bodyPr/>
          <a:lstStyle/>
          <a:p>
            <a:fld id="{70368DD8-D6BF-DF4F-B8F9-F3DFF9C622EE}" type="slidenum">
              <a:rPr lang="en-US" altLang="en-US" smtClean="0"/>
              <a:pPr/>
              <a:t>44</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792"/>
                                        </p:tgtEl>
                                        <p:attrNameLst>
                                          <p:attrName>style.visibility</p:attrName>
                                        </p:attrNameLst>
                                      </p:cBhvr>
                                      <p:to>
                                        <p:strVal val="visible"/>
                                      </p:to>
                                    </p:set>
                                    <p:animEffect transition="in" filter="fade">
                                      <p:cBhvr>
                                        <p:cTn id="7" dur="300"/>
                                        <p:tgtEl>
                                          <p:spTgt spid="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grpSp>
        <p:nvGrpSpPr>
          <p:cNvPr id="73730" name="Group 859"/>
          <p:cNvGrpSpPr>
            <a:grpSpLocks/>
          </p:cNvGrpSpPr>
          <p:nvPr/>
        </p:nvGrpSpPr>
        <p:grpSpPr bwMode="auto">
          <a:xfrm>
            <a:off x="379413" y="2174875"/>
            <a:ext cx="1984375" cy="1271588"/>
            <a:chOff x="518" y="0"/>
            <a:chExt cx="2820744" cy="1806637"/>
          </a:xfrm>
        </p:grpSpPr>
        <p:sp>
          <p:nvSpPr>
            <p:cNvPr id="855" name="Shape 855"/>
            <p:cNvSpPr/>
            <p:nvPr/>
          </p:nvSpPr>
          <p:spPr>
            <a:xfrm>
              <a:off x="518" y="0"/>
              <a:ext cx="2820744" cy="41049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Destination Address</a:t>
              </a:r>
            </a:p>
          </p:txBody>
        </p:sp>
        <p:sp>
          <p:nvSpPr>
            <p:cNvPr id="856" name="Shape 856"/>
            <p:cNvSpPr/>
            <p:nvPr/>
          </p:nvSpPr>
          <p:spPr>
            <a:xfrm>
              <a:off x="518" y="1204424"/>
              <a:ext cx="2820744" cy="602213"/>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857" name="Shape 857"/>
            <p:cNvSpPr/>
            <p:nvPr/>
          </p:nvSpPr>
          <p:spPr>
            <a:xfrm>
              <a:off x="518" y="802949"/>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sp>
          <p:nvSpPr>
            <p:cNvPr id="858" name="Shape 858"/>
            <p:cNvSpPr/>
            <p:nvPr/>
          </p:nvSpPr>
          <p:spPr>
            <a:xfrm>
              <a:off x="518" y="405986"/>
              <a:ext cx="2820744" cy="40598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Accountability Address</a:t>
              </a:r>
            </a:p>
          </p:txBody>
        </p:sp>
      </p:grpSp>
      <p:sp>
        <p:nvSpPr>
          <p:cNvPr id="860" name="Shape 860"/>
          <p:cNvSpPr/>
          <p:nvPr/>
        </p:nvSpPr>
        <p:spPr>
          <a:xfrm>
            <a:off x="47625" y="3694113"/>
            <a:ext cx="2649538" cy="63500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Separate Accountability</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and Return Addresses</a:t>
            </a:r>
          </a:p>
        </p:txBody>
      </p:sp>
      <p:grpSp>
        <p:nvGrpSpPr>
          <p:cNvPr id="73732" name="Group 873"/>
          <p:cNvGrpSpPr>
            <a:grpSpLocks/>
          </p:cNvGrpSpPr>
          <p:nvPr/>
        </p:nvGrpSpPr>
        <p:grpSpPr bwMode="auto">
          <a:xfrm>
            <a:off x="2844800" y="2174875"/>
            <a:ext cx="2968625" cy="1987550"/>
            <a:chOff x="506833" y="233331"/>
            <a:chExt cx="4221602" cy="2826513"/>
          </a:xfrm>
        </p:grpSpPr>
        <p:grpSp>
          <p:nvGrpSpPr>
            <p:cNvPr id="73750" name="Group 870"/>
            <p:cNvGrpSpPr>
              <a:grpSpLocks/>
            </p:cNvGrpSpPr>
            <p:nvPr/>
          </p:nvGrpSpPr>
          <p:grpSpPr bwMode="auto">
            <a:xfrm>
              <a:off x="590882" y="233331"/>
              <a:ext cx="4137553" cy="1806638"/>
              <a:chOff x="-605824" y="0"/>
              <a:chExt cx="4137551" cy="1806637"/>
            </a:xfrm>
          </p:grpSpPr>
          <p:pic>
            <p:nvPicPr>
              <p:cNvPr id="73753"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024"/>
                <a:ext cx="6044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3754"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98" y="1365628"/>
                <a:ext cx="487900"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3755"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092" y="1246024"/>
                <a:ext cx="362636"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3756"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0" y="0"/>
                <a:ext cx="362635" cy="5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65" name="Shape 865"/>
              <p:cNvSpPr/>
              <p:nvPr/>
            </p:nvSpPr>
            <p:spPr>
              <a:xfrm>
                <a:off x="594668" y="1526136"/>
                <a:ext cx="93010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1" name="Shape 891"/>
              <p:cNvSpPr/>
              <p:nvPr/>
            </p:nvSpPr>
            <p:spPr>
              <a:xfrm>
                <a:off x="125100" y="18061"/>
                <a:ext cx="1133285" cy="8849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867" name="Shape 867"/>
              <p:cNvSpPr/>
              <p:nvPr/>
            </p:nvSpPr>
            <p:spPr>
              <a:xfrm flipV="1">
                <a:off x="1813740" y="609551"/>
                <a:ext cx="0" cy="704370"/>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2" name="Shape 892"/>
              <p:cNvSpPr/>
              <p:nvPr/>
            </p:nvSpPr>
            <p:spPr>
              <a:xfrm>
                <a:off x="-606343" y="60956"/>
                <a:ext cx="1365811" cy="839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869" name="Shape 869"/>
              <p:cNvSpPr/>
              <p:nvPr/>
            </p:nvSpPr>
            <p:spPr>
              <a:xfrm flipV="1">
                <a:off x="2095932" y="1526136"/>
                <a:ext cx="1033953"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871" name="Shape 871"/>
            <p:cNvSpPr/>
            <p:nvPr/>
          </p:nvSpPr>
          <p:spPr>
            <a:xfrm>
              <a:off x="506833" y="994142"/>
              <a:ext cx="158028" cy="284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872" name="Shape 872"/>
            <p:cNvSpPr/>
            <p:nvPr/>
          </p:nvSpPr>
          <p:spPr>
            <a:xfrm>
              <a:off x="1524985" y="2628643"/>
              <a:ext cx="2873849" cy="43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300" i="0" kern="0">
                  <a:solidFill>
                    <a:srgbClr val="000000"/>
                  </a:solidFill>
                </a:rPr>
                <a:t>Delegated Accountability</a:t>
              </a:r>
            </a:p>
          </p:txBody>
        </p:sp>
      </p:grpSp>
      <p:grpSp>
        <p:nvGrpSpPr>
          <p:cNvPr id="73733" name="Group 876"/>
          <p:cNvGrpSpPr>
            <a:grpSpLocks/>
          </p:cNvGrpSpPr>
          <p:nvPr/>
        </p:nvGrpSpPr>
        <p:grpSpPr bwMode="auto">
          <a:xfrm>
            <a:off x="228600" y="296863"/>
            <a:ext cx="8686800" cy="1236662"/>
            <a:chOff x="0" y="149458"/>
            <a:chExt cx="12355971" cy="1758102"/>
          </a:xfrm>
        </p:grpSpPr>
        <p:sp>
          <p:nvSpPr>
            <p:cNvPr id="874" name="Shape 874"/>
            <p:cNvSpPr/>
            <p:nvPr/>
          </p:nvSpPr>
          <p:spPr>
            <a:xfrm>
              <a:off x="0" y="1623194"/>
              <a:ext cx="12355971" cy="284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b="1" cap="all">
                  <a:solidFill>
                    <a:srgbClr val="70BF41"/>
                  </a:solidFill>
                </a:defRPr>
              </a:lvl1pPr>
            </a:lstStyle>
            <a:p>
              <a:pPr algn="ctr" defTabSz="410730" fontAlgn="auto">
                <a:spcBef>
                  <a:spcPts val="0"/>
                </a:spcBef>
                <a:spcAft>
                  <a:spcPts val="0"/>
                </a:spcAft>
                <a:defRPr sz="1800" b="0" cap="none">
                  <a:solidFill>
                    <a:srgbClr val="000000"/>
                  </a:solidFill>
                </a:defRPr>
              </a:pPr>
              <a:r>
                <a:rPr sz="1300" b="0" kern="0" cap="none">
                  <a:solidFill>
                    <a:srgbClr val="000000"/>
                  </a:solidFill>
                  <a:latin typeface="Avenir Book"/>
                  <a:ea typeface="Avenir Book"/>
                  <a:cs typeface="Avenir Book"/>
                  <a:sym typeface="Avenir Book"/>
                </a:rPr>
                <a:t>Accountable and Private Internet Protocol</a:t>
              </a:r>
            </a:p>
          </p:txBody>
        </p:sp>
        <p:sp>
          <p:nvSpPr>
            <p:cNvPr id="875" name="Shape 875"/>
            <p:cNvSpPr/>
            <p:nvPr/>
          </p:nvSpPr>
          <p:spPr>
            <a:xfrm>
              <a:off x="0" y="149458"/>
              <a:ext cx="12355971" cy="1466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lvl1pPr>
                <a:defRPr sz="9600" b="1">
                  <a:solidFill>
                    <a:srgbClr val="70BF41"/>
                  </a:solidFill>
                </a:defRPr>
              </a:lvl1pPr>
            </a:lstStyle>
            <a:p>
              <a:pPr algn="ctr" defTabSz="410730" fontAlgn="auto">
                <a:spcBef>
                  <a:spcPts val="0"/>
                </a:spcBef>
                <a:spcAft>
                  <a:spcPts val="0"/>
                </a:spcAft>
                <a:defRPr sz="1800" b="0">
                  <a:solidFill>
                    <a:srgbClr val="000000"/>
                  </a:solidFill>
                </a:defRPr>
              </a:pPr>
              <a:r>
                <a:rPr sz="6700" b="0" kern="0">
                  <a:solidFill>
                    <a:srgbClr val="000000"/>
                  </a:solidFill>
                  <a:latin typeface="Avenir Book"/>
                  <a:ea typeface="Avenir Book"/>
                  <a:cs typeface="Avenir Book"/>
                  <a:sym typeface="Avenir Book"/>
                </a:rPr>
                <a:t>APIP:</a:t>
              </a:r>
            </a:p>
          </p:txBody>
        </p:sp>
      </p:grpSp>
      <p:grpSp>
        <p:nvGrpSpPr>
          <p:cNvPr id="73734" name="Group 882"/>
          <p:cNvGrpSpPr>
            <a:grpSpLocks/>
          </p:cNvGrpSpPr>
          <p:nvPr/>
        </p:nvGrpSpPr>
        <p:grpSpPr bwMode="auto">
          <a:xfrm>
            <a:off x="6303963" y="2498725"/>
            <a:ext cx="2441575" cy="1841500"/>
            <a:chOff x="506833" y="692008"/>
            <a:chExt cx="3473757" cy="2619527"/>
          </a:xfrm>
        </p:grpSpPr>
        <p:sp>
          <p:nvSpPr>
            <p:cNvPr id="877" name="Shape 877"/>
            <p:cNvSpPr/>
            <p:nvPr/>
          </p:nvSpPr>
          <p:spPr>
            <a:xfrm>
              <a:off x="506833" y="994609"/>
              <a:ext cx="158103" cy="284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anchor="ctr">
              <a:spAutoFit/>
            </a:bodyPr>
            <a:lstStyle>
              <a:lvl1pPr>
                <a:defRPr sz="125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t>
              </a:r>
            </a:p>
          </p:txBody>
        </p:sp>
        <p:sp>
          <p:nvSpPr>
            <p:cNvPr id="878" name="Shape 878"/>
            <p:cNvSpPr/>
            <p:nvPr/>
          </p:nvSpPr>
          <p:spPr>
            <a:xfrm>
              <a:off x="1545798" y="2376635"/>
              <a:ext cx="2380585" cy="934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70BF41"/>
                  </a:solidFill>
                  <a:latin typeface="Avenir Medium"/>
                  <a:ea typeface="Avenir Medium"/>
                  <a:cs typeface="Avenir Medium"/>
                  <a:sym typeface="Avenir Medium"/>
                </a:rPr>
                <a:t>Addresses</a:t>
              </a:r>
            </a:p>
          </p:txBody>
        </p:sp>
        <p:grpSp>
          <p:nvGrpSpPr>
            <p:cNvPr id="73745" name="Group 881"/>
            <p:cNvGrpSpPr>
              <a:grpSpLocks/>
            </p:cNvGrpSpPr>
            <p:nvPr/>
          </p:nvGrpSpPr>
          <p:grpSpPr bwMode="auto">
            <a:xfrm>
              <a:off x="1428926" y="692008"/>
              <a:ext cx="2551664" cy="825784"/>
              <a:chOff x="-63500" y="-63500"/>
              <a:chExt cx="2551663" cy="825783"/>
            </a:xfrm>
          </p:grpSpPr>
          <p:sp>
            <p:nvSpPr>
              <p:cNvPr id="879" name="Shape 879"/>
              <p:cNvSpPr/>
              <p:nvPr/>
            </p:nvSpPr>
            <p:spPr>
              <a:xfrm>
                <a:off x="290526" y="356527"/>
                <a:ext cx="2197637" cy="4064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solidFill>
                      <a:srgbClr val="FFFFFF"/>
                    </a:solidFill>
                  </a:defRPr>
                </a:lvl1pPr>
              </a:lstStyle>
              <a:p>
                <a:pPr algn="ctr" defTabSz="410730" fontAlgn="auto">
                  <a:spcBef>
                    <a:spcPts val="0"/>
                  </a:spcBef>
                  <a:spcAft>
                    <a:spcPts val="0"/>
                  </a:spcAft>
                  <a:defRPr sz="1800">
                    <a:solidFill>
                      <a:srgbClr val="000000"/>
                    </a:solidFill>
                  </a:defRPr>
                </a:pPr>
                <a:r>
                  <a:rPr sz="1300" kern="0">
                    <a:solidFill>
                      <a:srgbClr val="000000"/>
                    </a:solidFill>
                    <a:latin typeface="Avenir Book"/>
                    <a:ea typeface="Avenir Book"/>
                    <a:cs typeface="Avenir Book"/>
                    <a:sym typeface="Avenir Book"/>
                  </a:rPr>
                  <a:t>Return Address</a:t>
                </a:r>
              </a:p>
            </p:txBody>
          </p:sp>
          <p:pic>
            <p:nvPicPr>
              <p:cNvPr id="73747" name="padlock_closed_in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63500"/>
                <a:ext cx="667519" cy="6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sp>
        <p:nvSpPr>
          <p:cNvPr id="883" name="Shape 883"/>
          <p:cNvSpPr/>
          <p:nvPr/>
        </p:nvSpPr>
        <p:spPr>
          <a:xfrm>
            <a:off x="1046163" y="4383088"/>
            <a:ext cx="446087"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84" name="Shape 884"/>
          <p:cNvSpPr/>
          <p:nvPr/>
        </p:nvSpPr>
        <p:spPr>
          <a:xfrm>
            <a:off x="7651750" y="4383088"/>
            <a:ext cx="446088"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70BF41"/>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85" name="Shape 885"/>
          <p:cNvSpPr/>
          <p:nvPr/>
        </p:nvSpPr>
        <p:spPr>
          <a:xfrm>
            <a:off x="6288088" y="5656263"/>
            <a:ext cx="446087" cy="4460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86" name="Shape 886"/>
          <p:cNvSpPr/>
          <p:nvPr/>
        </p:nvSpPr>
        <p:spPr>
          <a:xfrm>
            <a:off x="1382713" y="4408488"/>
            <a:ext cx="2959100" cy="619125"/>
          </a:xfrm>
          <a:custGeom>
            <a:avLst/>
            <a:gdLst/>
            <a:ahLst/>
            <a:cxnLst>
              <a:cxn ang="0">
                <a:pos x="wd2" y="hd2"/>
              </a:cxn>
              <a:cxn ang="5400000">
                <a:pos x="wd2" y="hd2"/>
              </a:cxn>
              <a:cxn ang="10800000">
                <a:pos x="wd2" y="hd2"/>
              </a:cxn>
              <a:cxn ang="16200000">
                <a:pos x="wd2" y="hd2"/>
              </a:cxn>
            </a:cxnLst>
            <a:rect l="0" t="0" r="r" b="b"/>
            <a:pathLst>
              <a:path w="21600" h="16868" extrusionOk="0">
                <a:moveTo>
                  <a:pt x="0" y="6936"/>
                </a:moveTo>
                <a:cubicBezTo>
                  <a:pt x="1506" y="15546"/>
                  <a:pt x="4462" y="19112"/>
                  <a:pt x="7074" y="15420"/>
                </a:cubicBezTo>
                <a:cubicBezTo>
                  <a:pt x="10079" y="11171"/>
                  <a:pt x="12178" y="-2488"/>
                  <a:pt x="15472" y="396"/>
                </a:cubicBezTo>
                <a:cubicBezTo>
                  <a:pt x="16377" y="1187"/>
                  <a:pt x="17142" y="3327"/>
                  <a:pt x="18012" y="4371"/>
                </a:cubicBezTo>
                <a:cubicBezTo>
                  <a:pt x="19220" y="5819"/>
                  <a:pt x="20540" y="5147"/>
                  <a:pt x="21600" y="2535"/>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87" name="Shape 887"/>
          <p:cNvSpPr/>
          <p:nvPr/>
        </p:nvSpPr>
        <p:spPr>
          <a:xfrm>
            <a:off x="5568950" y="6172200"/>
            <a:ext cx="1884363" cy="271463"/>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i="1">
                <a:solidFill>
                  <a:srgbClr val="FFFFFF"/>
                </a:solidFill>
                <a:latin typeface="Avenir Medium"/>
                <a:ea typeface="Avenir Medium"/>
                <a:cs typeface="Avenir Medium"/>
                <a:sym typeface="Avenir Medium"/>
              </a:defRPr>
            </a:lvl1pPr>
          </a:lstStyle>
          <a:p>
            <a:pPr algn="ctr" defTabSz="410730" fontAlgn="auto">
              <a:spcBef>
                <a:spcPts val="0"/>
              </a:spcBef>
              <a:spcAft>
                <a:spcPts val="0"/>
              </a:spcAft>
              <a:defRPr sz="1800" i="0">
                <a:solidFill>
                  <a:srgbClr val="000000"/>
                </a:solidFill>
              </a:defRPr>
            </a:pPr>
            <a:r>
              <a:rPr sz="1300" i="0" kern="0">
                <a:solidFill>
                  <a:srgbClr val="000000"/>
                </a:solidFill>
              </a:rPr>
              <a:t>Real-World Deployment</a:t>
            </a:r>
          </a:p>
        </p:txBody>
      </p:sp>
      <p:sp>
        <p:nvSpPr>
          <p:cNvPr id="888" name="Shape 888"/>
          <p:cNvSpPr/>
          <p:nvPr/>
        </p:nvSpPr>
        <p:spPr>
          <a:xfrm>
            <a:off x="4760913" y="4318000"/>
            <a:ext cx="2874962" cy="577850"/>
          </a:xfrm>
          <a:custGeom>
            <a:avLst/>
            <a:gdLst/>
            <a:ahLst/>
            <a:cxnLst>
              <a:cxn ang="0">
                <a:pos x="wd2" y="hd2"/>
              </a:cxn>
              <a:cxn ang="5400000">
                <a:pos x="wd2" y="hd2"/>
              </a:cxn>
              <a:cxn ang="10800000">
                <a:pos x="wd2" y="hd2"/>
              </a:cxn>
              <a:cxn ang="16200000">
                <a:pos x="wd2" y="hd2"/>
              </a:cxn>
            </a:cxnLst>
            <a:rect l="0" t="0" r="r" b="b"/>
            <a:pathLst>
              <a:path w="21600" h="19453" extrusionOk="0">
                <a:moveTo>
                  <a:pt x="0" y="464"/>
                </a:moveTo>
                <a:cubicBezTo>
                  <a:pt x="1714" y="-884"/>
                  <a:pt x="3478" y="729"/>
                  <a:pt x="4937" y="4976"/>
                </a:cubicBezTo>
                <a:cubicBezTo>
                  <a:pt x="6591" y="9793"/>
                  <a:pt x="7834" y="17900"/>
                  <a:pt x="9808" y="19255"/>
                </a:cubicBezTo>
                <a:cubicBezTo>
                  <a:pt x="11936" y="20716"/>
                  <a:pt x="13724" y="13723"/>
                  <a:pt x="15681" y="9975"/>
                </a:cubicBezTo>
                <a:cubicBezTo>
                  <a:pt x="17553" y="6390"/>
                  <a:pt x="19645" y="5827"/>
                  <a:pt x="21600" y="8383"/>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89" name="Shape 889"/>
          <p:cNvSpPr/>
          <p:nvPr/>
        </p:nvSpPr>
        <p:spPr>
          <a:xfrm>
            <a:off x="6626225" y="4638675"/>
            <a:ext cx="1790700" cy="1009650"/>
          </a:xfrm>
          <a:custGeom>
            <a:avLst/>
            <a:gdLst/>
            <a:ahLst/>
            <a:cxnLst>
              <a:cxn ang="0">
                <a:pos x="wd2" y="hd2"/>
              </a:cxn>
              <a:cxn ang="5400000">
                <a:pos x="wd2" y="hd2"/>
              </a:cxn>
              <a:cxn ang="10800000">
                <a:pos x="wd2" y="hd2"/>
              </a:cxn>
              <a:cxn ang="16200000">
                <a:pos x="wd2" y="hd2"/>
              </a:cxn>
            </a:cxnLst>
            <a:rect l="0" t="0" r="r" b="b"/>
            <a:pathLst>
              <a:path w="20461" h="21600" extrusionOk="0">
                <a:moveTo>
                  <a:pt x="16871" y="0"/>
                </a:moveTo>
                <a:cubicBezTo>
                  <a:pt x="20152" y="926"/>
                  <a:pt x="21600" y="8247"/>
                  <a:pt x="19431" y="12941"/>
                </a:cubicBezTo>
                <a:cubicBezTo>
                  <a:pt x="16822" y="18587"/>
                  <a:pt x="12478" y="13993"/>
                  <a:pt x="8588" y="13384"/>
                </a:cubicBezTo>
                <a:cubicBezTo>
                  <a:pt x="5122" y="12841"/>
                  <a:pt x="1792" y="16027"/>
                  <a:pt x="0" y="21600"/>
                </a:cubicBezTo>
              </a:path>
            </a:pathLst>
          </a:custGeom>
          <a:ln w="38100" cap="rnd">
            <a:solidFill>
              <a:srgbClr val="FFFFFF"/>
            </a:solidFill>
            <a:custDash>
              <a:ds d="100000" sp="200000"/>
            </a:custDash>
            <a:round/>
            <a:tailEnd type="triangle"/>
          </a:ln>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0" name="Shape 890"/>
          <p:cNvSpPr/>
          <p:nvPr/>
        </p:nvSpPr>
        <p:spPr>
          <a:xfrm>
            <a:off x="4348163" y="4205288"/>
            <a:ext cx="447675" cy="44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FFFFF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2" name="Slide Number Placeholder 1"/>
          <p:cNvSpPr>
            <a:spLocks noGrp="1"/>
          </p:cNvSpPr>
          <p:nvPr>
            <p:ph type="sldNum" sz="quarter" idx="10"/>
          </p:nvPr>
        </p:nvSpPr>
        <p:spPr/>
        <p:txBody>
          <a:bodyPr/>
          <a:lstStyle/>
          <a:p>
            <a:fld id="{74489EF1-57AD-0749-B635-46F59D23526B}" type="slidenum">
              <a:rPr lang="en-US" altLang="en-US" smtClean="0"/>
              <a:pPr/>
              <a:t>45</a:t>
            </a:fld>
            <a:endParaRPr lang="en-US" altLang="en-US"/>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0BF41"/>
        </a:solidFill>
        <a:effectLst/>
      </p:bgPr>
    </p:bg>
    <p:spTree>
      <p:nvGrpSpPr>
        <p:cNvPr id="1" name=""/>
        <p:cNvGrpSpPr/>
        <p:nvPr/>
      </p:nvGrpSpPr>
      <p:grpSpPr>
        <a:xfrm>
          <a:off x="0" y="0"/>
          <a:ext cx="0" cy="0"/>
          <a:chOff x="0" y="0"/>
          <a:chExt cx="0" cy="0"/>
        </a:xfrm>
      </p:grpSpPr>
      <p:sp>
        <p:nvSpPr>
          <p:cNvPr id="74754" name="Shape 894"/>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3200" cap="none">
                <a:solidFill>
                  <a:srgbClr val="000000"/>
                </a:solidFill>
                <a:ea typeface="ＭＳ Ｐゴシック" charset="-128"/>
              </a:rPr>
              <a:t>Hiding Return Addresses</a:t>
            </a:r>
          </a:p>
        </p:txBody>
      </p:sp>
      <p:grpSp>
        <p:nvGrpSpPr>
          <p:cNvPr id="903" name="Group 903"/>
          <p:cNvGrpSpPr>
            <a:grpSpLocks/>
          </p:cNvGrpSpPr>
          <p:nvPr/>
        </p:nvGrpSpPr>
        <p:grpSpPr bwMode="auto">
          <a:xfrm>
            <a:off x="0" y="1485900"/>
            <a:ext cx="9144000" cy="1182688"/>
            <a:chOff x="0" y="-1"/>
            <a:chExt cx="13004802" cy="1681085"/>
          </a:xfrm>
        </p:grpSpPr>
        <p:sp>
          <p:nvSpPr>
            <p:cNvPr id="895" name="Shape 895"/>
            <p:cNvSpPr/>
            <p:nvPr/>
          </p:nvSpPr>
          <p:spPr>
            <a:xfrm>
              <a:off x="0" y="322678"/>
              <a:ext cx="13004802" cy="1035728"/>
            </a:xfrm>
            <a:prstGeom prst="rect">
              <a:avLst/>
            </a:prstGeom>
            <a:solidFill>
              <a:srgbClr val="FFFFFF"/>
            </a:solidFill>
            <a:ln w="12700" cap="flat">
              <a:noFill/>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896" name="Shape 896"/>
            <p:cNvSpPr/>
            <p:nvPr/>
          </p:nvSpPr>
          <p:spPr>
            <a:xfrm flipV="1">
              <a:off x="6502401" y="322678"/>
              <a:ext cx="0" cy="1035728"/>
            </a:xfrm>
            <a:prstGeom prst="line">
              <a:avLst/>
            </a:prstGeom>
            <a:noFill/>
            <a:ln w="63500" cap="flat">
              <a:solidFill>
                <a:srgbClr val="70BF41"/>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897" name="Shape 897"/>
            <p:cNvSpPr/>
            <p:nvPr/>
          </p:nvSpPr>
          <p:spPr>
            <a:xfrm>
              <a:off x="1977814" y="525762"/>
              <a:ext cx="4321387" cy="629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cap="all">
                  <a:solidFill>
                    <a:srgbClr val="70BF41"/>
                  </a:solidFill>
                </a:defRPr>
              </a:lvl1pPr>
            </a:lstStyle>
            <a:p>
              <a:pPr defTabSz="410730" fontAlgn="auto">
                <a:spcBef>
                  <a:spcPts val="0"/>
                </a:spcBef>
                <a:spcAft>
                  <a:spcPts val="0"/>
                </a:spcAft>
                <a:defRPr sz="1800" cap="none">
                  <a:solidFill>
                    <a:srgbClr val="000000"/>
                  </a:solidFill>
                </a:defRPr>
              </a:pPr>
              <a:r>
                <a:rPr sz="2200" kern="0" cap="none">
                  <a:solidFill>
                    <a:srgbClr val="000000"/>
                  </a:solidFill>
                  <a:latin typeface="Avenir Book"/>
                  <a:ea typeface="Avenir Book"/>
                  <a:cs typeface="Avenir Book"/>
                  <a:sym typeface="Avenir Book"/>
                </a:rPr>
                <a:t>End-To-End Encryption</a:t>
              </a:r>
            </a:p>
          </p:txBody>
        </p:sp>
        <p:sp>
          <p:nvSpPr>
            <p:cNvPr id="898" name="Shape 898"/>
            <p:cNvSpPr/>
            <p:nvPr/>
          </p:nvSpPr>
          <p:spPr>
            <a:xfrm>
              <a:off x="8636002" y="525762"/>
              <a:ext cx="3682435" cy="629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cap="all">
                  <a:solidFill>
                    <a:srgbClr val="70BF41"/>
                  </a:solidFill>
                </a:defRPr>
              </a:lvl1pPr>
            </a:lstStyle>
            <a:p>
              <a:pPr defTabSz="410730" fontAlgn="auto">
                <a:spcBef>
                  <a:spcPts val="0"/>
                </a:spcBef>
                <a:spcAft>
                  <a:spcPts val="0"/>
                </a:spcAft>
                <a:defRPr sz="1800" cap="none">
                  <a:solidFill>
                    <a:srgbClr val="000000"/>
                  </a:solidFill>
                </a:defRPr>
              </a:pPr>
              <a:r>
                <a:rPr sz="2200" kern="0" cap="none">
                  <a:solidFill>
                    <a:srgbClr val="000000"/>
                  </a:solidFill>
                  <a:latin typeface="Avenir Book"/>
                  <a:ea typeface="Avenir Book"/>
                  <a:cs typeface="Avenir Book"/>
                  <a:sym typeface="Avenir Book"/>
                </a:rPr>
                <a:t>Address Translation</a:t>
              </a:r>
            </a:p>
          </p:txBody>
        </p:sp>
        <p:sp>
          <p:nvSpPr>
            <p:cNvPr id="899" name="Shape 899"/>
            <p:cNvSpPr/>
            <p:nvPr/>
          </p:nvSpPr>
          <p:spPr>
            <a:xfrm>
              <a:off x="259645" y="625047"/>
              <a:ext cx="277706" cy="430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1</a:t>
              </a:r>
            </a:p>
          </p:txBody>
        </p:sp>
        <p:sp>
          <p:nvSpPr>
            <p:cNvPr id="900" name="Shape 900"/>
            <p:cNvSpPr/>
            <p:nvPr/>
          </p:nvSpPr>
          <p:spPr>
            <a:xfrm flipV="1">
              <a:off x="546382" y="-1"/>
              <a:ext cx="546382" cy="1681085"/>
            </a:xfrm>
            <a:prstGeom prst="line">
              <a:avLst/>
            </a:prstGeom>
            <a:noFill/>
            <a:ln w="38100" cap="flat">
              <a:solidFill>
                <a:srgbClr val="70BF41"/>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901" name="Shape 901"/>
            <p:cNvSpPr/>
            <p:nvPr/>
          </p:nvSpPr>
          <p:spPr>
            <a:xfrm>
              <a:off x="6827521" y="625047"/>
              <a:ext cx="277707" cy="430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b="1">
                  <a:solidFill>
                    <a:srgbClr val="70BF41"/>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2</a:t>
              </a:r>
            </a:p>
          </p:txBody>
        </p:sp>
        <p:sp>
          <p:nvSpPr>
            <p:cNvPr id="902" name="Shape 902"/>
            <p:cNvSpPr/>
            <p:nvPr/>
          </p:nvSpPr>
          <p:spPr>
            <a:xfrm flipV="1">
              <a:off x="7116517" y="-1"/>
              <a:ext cx="546382" cy="1681085"/>
            </a:xfrm>
            <a:prstGeom prst="line">
              <a:avLst/>
            </a:prstGeom>
            <a:noFill/>
            <a:ln w="38100" cap="flat">
              <a:solidFill>
                <a:srgbClr val="70BF41"/>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910" name="Group 910"/>
          <p:cNvGrpSpPr>
            <a:grpSpLocks/>
          </p:cNvGrpSpPr>
          <p:nvPr/>
        </p:nvGrpSpPr>
        <p:grpSpPr bwMode="auto">
          <a:xfrm>
            <a:off x="1304925" y="2668588"/>
            <a:ext cx="1844675" cy="1182687"/>
            <a:chOff x="0" y="0"/>
            <a:chExt cx="2625679" cy="1681084"/>
          </a:xfrm>
        </p:grpSpPr>
        <p:grpSp>
          <p:nvGrpSpPr>
            <p:cNvPr id="74814" name="Group 908"/>
            <p:cNvGrpSpPr>
              <a:grpSpLocks/>
            </p:cNvGrpSpPr>
            <p:nvPr/>
          </p:nvGrpSpPr>
          <p:grpSpPr bwMode="auto">
            <a:xfrm>
              <a:off x="0" y="0"/>
              <a:ext cx="2625679" cy="1681084"/>
              <a:chOff x="0" y="0"/>
              <a:chExt cx="2625678" cy="1681083"/>
            </a:xfrm>
          </p:grpSpPr>
          <p:sp>
            <p:nvSpPr>
              <p:cNvPr id="904" name="Shape 904"/>
              <p:cNvSpPr/>
              <p:nvPr/>
            </p:nvSpPr>
            <p:spPr>
              <a:xfrm>
                <a:off x="0" y="0"/>
                <a:ext cx="2625678" cy="381346"/>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Destination</a:t>
                </a:r>
              </a:p>
            </p:txBody>
          </p:sp>
          <p:sp>
            <p:nvSpPr>
              <p:cNvPr id="905" name="Shape 905"/>
              <p:cNvSpPr/>
              <p:nvPr/>
            </p:nvSpPr>
            <p:spPr>
              <a:xfrm>
                <a:off x="0" y="1121474"/>
                <a:ext cx="2625678" cy="55960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906" name="Shape 906"/>
              <p:cNvSpPr/>
              <p:nvPr/>
            </p:nvSpPr>
            <p:spPr>
              <a:xfrm>
                <a:off x="0" y="746897"/>
                <a:ext cx="2625678" cy="379090"/>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strike="sngStrike">
                    <a:solidFill>
                      <a:srgbClr val="FFFFFF"/>
                    </a:solidFill>
                  </a:defRPr>
                </a:lvl1pPr>
              </a:lstStyle>
              <a:p>
                <a:pPr algn="ctr" defTabSz="410730" fontAlgn="auto">
                  <a:spcBef>
                    <a:spcPts val="0"/>
                  </a:spcBef>
                  <a:spcAft>
                    <a:spcPts val="0"/>
                  </a:spcAft>
                  <a:defRPr strike="noStrike">
                    <a:solidFill>
                      <a:srgbClr val="000000"/>
                    </a:solidFill>
                  </a:defRPr>
                </a:pPr>
                <a:r>
                  <a:rPr strike="noStrike" kern="0" dirty="0">
                    <a:solidFill>
                      <a:srgbClr val="000000"/>
                    </a:solidFill>
                    <a:latin typeface="Avenir Book"/>
                    <a:ea typeface="Avenir Book"/>
                    <a:cs typeface="Avenir Book"/>
                    <a:sym typeface="Avenir Book"/>
                  </a:rPr>
                  <a:t>Return</a:t>
                </a:r>
              </a:p>
            </p:txBody>
          </p:sp>
          <p:sp>
            <p:nvSpPr>
              <p:cNvPr id="907" name="Shape 907"/>
              <p:cNvSpPr/>
              <p:nvPr/>
            </p:nvSpPr>
            <p:spPr>
              <a:xfrm>
                <a:off x="0" y="376833"/>
                <a:ext cx="2625678" cy="379090"/>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grpSp>
        <p:pic>
          <p:nvPicPr>
            <p:cNvPr id="74815" name="padlock_closed_in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66" y="787906"/>
              <a:ext cx="293692" cy="29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929" name="Group 929"/>
          <p:cNvGrpSpPr>
            <a:grpSpLocks/>
          </p:cNvGrpSpPr>
          <p:nvPr/>
        </p:nvGrpSpPr>
        <p:grpSpPr bwMode="auto">
          <a:xfrm>
            <a:off x="4600575" y="2635250"/>
            <a:ext cx="4516438" cy="1181100"/>
            <a:chOff x="0" y="0"/>
            <a:chExt cx="6424912" cy="1681083"/>
          </a:xfrm>
        </p:grpSpPr>
        <p:grpSp>
          <p:nvGrpSpPr>
            <p:cNvPr id="74796" name="Group 915"/>
            <p:cNvGrpSpPr>
              <a:grpSpLocks/>
            </p:cNvGrpSpPr>
            <p:nvPr/>
          </p:nvGrpSpPr>
          <p:grpSpPr bwMode="auto">
            <a:xfrm>
              <a:off x="0" y="0"/>
              <a:ext cx="2625679" cy="1681084"/>
              <a:chOff x="0" y="0"/>
              <a:chExt cx="2625678" cy="1681083"/>
            </a:xfrm>
          </p:grpSpPr>
          <p:sp>
            <p:nvSpPr>
              <p:cNvPr id="911" name="Shape 911"/>
              <p:cNvSpPr/>
              <p:nvPr/>
            </p:nvSpPr>
            <p:spPr>
              <a:xfrm>
                <a:off x="0" y="0"/>
                <a:ext cx="2626422" cy="38185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Destination</a:t>
                </a:r>
              </a:p>
            </p:txBody>
          </p:sp>
          <p:sp>
            <p:nvSpPr>
              <p:cNvPr id="912" name="Shape 912"/>
              <p:cNvSpPr/>
              <p:nvPr/>
            </p:nvSpPr>
            <p:spPr>
              <a:xfrm>
                <a:off x="0" y="1120721"/>
                <a:ext cx="2626422" cy="560361"/>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913" name="Shape 913"/>
              <p:cNvSpPr/>
              <p:nvPr/>
            </p:nvSpPr>
            <p:spPr>
              <a:xfrm>
                <a:off x="0" y="747901"/>
                <a:ext cx="2626422"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b="1">
                    <a:solidFill>
                      <a:srgbClr val="FFFFFF"/>
                    </a:solidFill>
                  </a:defRPr>
                </a:lvl1pPr>
              </a:lstStyle>
              <a:p>
                <a:pPr algn="ctr" defTabSz="410730" fontAlgn="auto">
                  <a:spcBef>
                    <a:spcPts val="0"/>
                  </a:spcBef>
                  <a:spcAft>
                    <a:spcPts val="0"/>
                  </a:spcAft>
                  <a:defRPr b="0">
                    <a:solidFill>
                      <a:srgbClr val="000000"/>
                    </a:solidFill>
                  </a:defRPr>
                </a:pPr>
                <a:r>
                  <a:rPr b="0" kern="0">
                    <a:solidFill>
                      <a:srgbClr val="000000"/>
                    </a:solidFill>
                    <a:latin typeface="Avenir Book"/>
                    <a:ea typeface="Avenir Book"/>
                    <a:cs typeface="Avenir Book"/>
                    <a:sym typeface="Avenir Book"/>
                  </a:rPr>
                  <a:t>Return</a:t>
                </a:r>
              </a:p>
            </p:txBody>
          </p:sp>
          <p:sp>
            <p:nvSpPr>
              <p:cNvPr id="914" name="Shape 914"/>
              <p:cNvSpPr/>
              <p:nvPr/>
            </p:nvSpPr>
            <p:spPr>
              <a:xfrm>
                <a:off x="0" y="377340"/>
                <a:ext cx="2626422"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grpSp>
        <p:grpSp>
          <p:nvGrpSpPr>
            <p:cNvPr id="74797" name="Group 923"/>
            <p:cNvGrpSpPr>
              <a:grpSpLocks/>
            </p:cNvGrpSpPr>
            <p:nvPr/>
          </p:nvGrpSpPr>
          <p:grpSpPr bwMode="auto">
            <a:xfrm>
              <a:off x="2782998" y="411083"/>
              <a:ext cx="858917" cy="858918"/>
              <a:chOff x="0" y="0"/>
              <a:chExt cx="858916" cy="858916"/>
            </a:xfrm>
          </p:grpSpPr>
          <p:sp>
            <p:nvSpPr>
              <p:cNvPr id="916" name="Shape 916"/>
              <p:cNvSpPr/>
              <p:nvPr/>
            </p:nvSpPr>
            <p:spPr>
              <a:xfrm>
                <a:off x="-751" y="149"/>
                <a:ext cx="860418" cy="8586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nvGrpSpPr>
              <p:cNvPr id="74804" name="Group 919"/>
              <p:cNvGrpSpPr>
                <a:grpSpLocks/>
              </p:cNvGrpSpPr>
              <p:nvPr/>
            </p:nvGrpSpPr>
            <p:grpSpPr bwMode="auto">
              <a:xfrm>
                <a:off x="56033" y="279204"/>
                <a:ext cx="746850" cy="300508"/>
                <a:chOff x="0" y="0"/>
                <a:chExt cx="746848" cy="300507"/>
              </a:xfrm>
            </p:grpSpPr>
            <p:sp>
              <p:nvSpPr>
                <p:cNvPr id="917" name="Shape 917"/>
                <p:cNvSpPr/>
                <p:nvPr/>
              </p:nvSpPr>
              <p:spPr>
                <a:xfrm>
                  <a:off x="446819" y="1126"/>
                  <a:ext cx="300354" cy="2982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918" name="Shape 918"/>
                <p:cNvSpPr/>
                <p:nvPr/>
              </p:nvSpPr>
              <p:spPr>
                <a:xfrm rot="10800000">
                  <a:off x="-326" y="1126"/>
                  <a:ext cx="300354" cy="2982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74805" name="Group 922"/>
              <p:cNvGrpSpPr>
                <a:grpSpLocks/>
              </p:cNvGrpSpPr>
              <p:nvPr/>
            </p:nvGrpSpPr>
            <p:grpSpPr bwMode="auto">
              <a:xfrm rot="-5400000">
                <a:off x="56033" y="279204"/>
                <a:ext cx="746850" cy="300508"/>
                <a:chOff x="0" y="0"/>
                <a:chExt cx="746848" cy="300507"/>
              </a:xfrm>
            </p:grpSpPr>
            <p:sp>
              <p:nvSpPr>
                <p:cNvPr id="920" name="Shape 920"/>
                <p:cNvSpPr/>
                <p:nvPr/>
              </p:nvSpPr>
              <p:spPr>
                <a:xfrm rot="10800000">
                  <a:off x="454766" y="76"/>
                  <a:ext cx="300514" cy="3003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921" name="Shape 921"/>
                <p:cNvSpPr/>
                <p:nvPr/>
              </p:nvSpPr>
              <p:spPr>
                <a:xfrm>
                  <a:off x="5124" y="-4440"/>
                  <a:ext cx="300515" cy="300355"/>
                </a:xfrm>
                <a:prstGeom prst="rightArrow">
                  <a:avLst>
                    <a:gd name="adj1" fmla="val 32000"/>
                    <a:gd name="adj2" fmla="val 64000"/>
                  </a:avLst>
                </a:prstGeom>
                <a:noFill/>
                <a:ln w="25400" cap="flat">
                  <a:solidFill>
                    <a:srgbClr val="FFFFFF"/>
                  </a:solidFill>
                  <a:prstDash val="solid"/>
                  <a:miter lim="400000"/>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grpSp>
          <p:nvGrpSpPr>
            <p:cNvPr id="74798" name="Group 928"/>
            <p:cNvGrpSpPr>
              <a:grpSpLocks/>
            </p:cNvGrpSpPr>
            <p:nvPr/>
          </p:nvGrpSpPr>
          <p:grpSpPr bwMode="auto">
            <a:xfrm>
              <a:off x="3799233" y="0"/>
              <a:ext cx="2625680" cy="1681084"/>
              <a:chOff x="0" y="0"/>
              <a:chExt cx="2625678" cy="1681083"/>
            </a:xfrm>
          </p:grpSpPr>
          <p:sp>
            <p:nvSpPr>
              <p:cNvPr id="924" name="Shape 924"/>
              <p:cNvSpPr/>
              <p:nvPr/>
            </p:nvSpPr>
            <p:spPr>
              <a:xfrm>
                <a:off x="-744" y="0"/>
                <a:ext cx="2626421" cy="38185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Destination</a:t>
                </a:r>
              </a:p>
            </p:txBody>
          </p:sp>
          <p:sp>
            <p:nvSpPr>
              <p:cNvPr id="925" name="Shape 925"/>
              <p:cNvSpPr/>
              <p:nvPr/>
            </p:nvSpPr>
            <p:spPr>
              <a:xfrm>
                <a:off x="-744" y="1120721"/>
                <a:ext cx="2626421" cy="560361"/>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defTabSz="409575" eaLnBrk="0" hangingPunct="0">
                  <a:defRPr sz="2400">
                    <a:solidFill>
                      <a:schemeClr val="tx1"/>
                    </a:solidFill>
                    <a:latin typeface="Times New Roman" charset="0"/>
                    <a:ea typeface="ＭＳ Ｐゴシック" charset="-128"/>
                  </a:defRPr>
                </a:lvl1pPr>
                <a:lvl2pPr marL="742950" indent="-285750" defTabSz="409575" eaLnBrk="0" hangingPunct="0">
                  <a:defRPr sz="2400">
                    <a:solidFill>
                      <a:schemeClr val="tx1"/>
                    </a:solidFill>
                    <a:latin typeface="Times New Roman" charset="0"/>
                    <a:ea typeface="ＭＳ Ｐゴシック" charset="-128"/>
                  </a:defRPr>
                </a:lvl2pPr>
                <a:lvl3pPr marL="1143000" indent="-228600" defTabSz="409575" eaLnBrk="0" hangingPunct="0">
                  <a:defRPr sz="2400">
                    <a:solidFill>
                      <a:schemeClr val="tx1"/>
                    </a:solidFill>
                    <a:latin typeface="Times New Roman" charset="0"/>
                    <a:ea typeface="ＭＳ Ｐゴシック" charset="-128"/>
                  </a:defRPr>
                </a:lvl3pPr>
                <a:lvl4pPr marL="1600200" indent="-228600" defTabSz="409575" eaLnBrk="0" hangingPunct="0">
                  <a:defRPr sz="2400">
                    <a:solidFill>
                      <a:schemeClr val="tx1"/>
                    </a:solidFill>
                    <a:latin typeface="Times New Roman" charset="0"/>
                    <a:ea typeface="ＭＳ Ｐゴシック" charset="-128"/>
                  </a:defRPr>
                </a:lvl4pPr>
                <a:lvl5pPr marL="2057400" indent="-228600" defTabSz="409575" eaLnBrk="0" hangingPunct="0">
                  <a:defRPr sz="2400">
                    <a:solidFill>
                      <a:schemeClr val="tx1"/>
                    </a:solidFill>
                    <a:latin typeface="Times New Roman"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300">
                    <a:solidFill>
                      <a:srgbClr val="000000"/>
                    </a:solidFill>
                    <a:latin typeface="Avenir Book" charset="0"/>
                    <a:sym typeface="Avenir Book" charset="0"/>
                  </a:rPr>
                  <a:t>…</a:t>
                </a:r>
              </a:p>
            </p:txBody>
          </p:sp>
          <p:sp>
            <p:nvSpPr>
              <p:cNvPr id="926" name="Shape 926"/>
              <p:cNvSpPr/>
              <p:nvPr/>
            </p:nvSpPr>
            <p:spPr>
              <a:xfrm>
                <a:off x="-744" y="747901"/>
                <a:ext cx="2626421"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b="1">
                    <a:solidFill>
                      <a:srgbClr val="FFFFFF"/>
                    </a:solidFill>
                  </a:defRPr>
                </a:lvl1pPr>
              </a:lstStyle>
              <a:p>
                <a:pPr algn="ctr" defTabSz="410730" fontAlgn="auto">
                  <a:spcBef>
                    <a:spcPts val="0"/>
                  </a:spcBef>
                  <a:spcAft>
                    <a:spcPts val="0"/>
                  </a:spcAft>
                  <a:defRPr b="0">
                    <a:solidFill>
                      <a:srgbClr val="000000"/>
                    </a:solidFill>
                  </a:defRPr>
                </a:pPr>
                <a:r>
                  <a:rPr b="0" kern="0">
                    <a:solidFill>
                      <a:srgbClr val="000000"/>
                    </a:solidFill>
                    <a:latin typeface="Avenir Book"/>
                    <a:ea typeface="Avenir Book"/>
                    <a:cs typeface="Avenir Book"/>
                    <a:sym typeface="Avenir Book"/>
                  </a:rPr>
                  <a:t>Opaque ID</a:t>
                </a:r>
              </a:p>
            </p:txBody>
          </p:sp>
          <p:sp>
            <p:nvSpPr>
              <p:cNvPr id="927" name="Shape 927"/>
              <p:cNvSpPr/>
              <p:nvPr/>
            </p:nvSpPr>
            <p:spPr>
              <a:xfrm>
                <a:off x="-744" y="377340"/>
                <a:ext cx="2626421" cy="377339"/>
              </a:xfrm>
              <a:prstGeom prst="rect">
                <a:avLst/>
              </a:prstGeom>
              <a:no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grpSp>
      </p:grpSp>
      <p:graphicFrame>
        <p:nvGraphicFramePr>
          <p:cNvPr id="931" name="Table 931"/>
          <p:cNvGraphicFramePr>
            <a:graphicFrameLocks noGrp="1"/>
          </p:cNvGraphicFramePr>
          <p:nvPr/>
        </p:nvGraphicFramePr>
        <p:xfrm>
          <a:off x="947738" y="4141788"/>
          <a:ext cx="2559050" cy="1960565"/>
        </p:xfrm>
        <a:graphic>
          <a:graphicData uri="http://schemas.openxmlformats.org/drawingml/2006/table">
            <a:tbl>
              <a:tblPr/>
              <a:tblGrid>
                <a:gridCol w="374650"/>
                <a:gridCol w="2184400"/>
              </a:tblGrid>
              <a:tr h="392113">
                <a:tc gridSpan="2">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FFFFFF"/>
                          </a:solidFill>
                          <a:effectLst/>
                          <a:latin typeface="Avenir Book" charset="0"/>
                          <a:ea typeface="ＭＳ Ｐゴシック" charset="-128"/>
                          <a:sym typeface="Avenir Book" charset="0"/>
                        </a:rPr>
                        <a:t>Protection From:</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hMerge="1">
                  <a:txBody>
                    <a:bodyPr/>
                    <a:lstStyle/>
                    <a:p>
                      <a:endParaRPr lang="en-US"/>
                    </a:p>
                  </a:txBody>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Source Domain</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Local Observers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Transit Networks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Receiver</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bl>
          </a:graphicData>
        </a:graphic>
      </p:graphicFrame>
      <p:graphicFrame>
        <p:nvGraphicFramePr>
          <p:cNvPr id="932" name="Table 932"/>
          <p:cNvGraphicFramePr>
            <a:graphicFrameLocks noGrp="1"/>
          </p:cNvGraphicFramePr>
          <p:nvPr/>
        </p:nvGraphicFramePr>
        <p:xfrm>
          <a:off x="5578475" y="4141788"/>
          <a:ext cx="2560638" cy="1960565"/>
        </p:xfrm>
        <a:graphic>
          <a:graphicData uri="http://schemas.openxmlformats.org/drawingml/2006/table">
            <a:tbl>
              <a:tblPr/>
              <a:tblGrid>
                <a:gridCol w="374650"/>
                <a:gridCol w="2185988"/>
              </a:tblGrid>
              <a:tr h="392113">
                <a:tc gridSpan="2">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FFFFFF"/>
                          </a:solidFill>
                          <a:effectLst/>
                          <a:latin typeface="Avenir Book" charset="0"/>
                          <a:ea typeface="ＭＳ Ｐゴシック" charset="-128"/>
                          <a:sym typeface="Avenir Book" charset="0"/>
                        </a:rPr>
                        <a:t>Protection From:</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hMerge="1">
                  <a:txBody>
                    <a:bodyPr/>
                    <a:lstStyle/>
                    <a:p>
                      <a:endParaRPr lang="en-US"/>
                    </a:p>
                  </a:txBody>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Source Domain</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endParaRP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Local Observers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Transit Networks</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r h="392113">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FFFFFF"/>
                          </a:solidFill>
                          <a:effectLst/>
                          <a:latin typeface="Avenir Book" charset="0"/>
                          <a:ea typeface="ＭＳ Ｐゴシック" charset="-128"/>
                          <a:sym typeface="Avenir Book" charset="0"/>
                        </a:rPr>
                        <a:t>✓</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c>
                  <a:txBody>
                    <a:bodyPr/>
                    <a:lstStyle>
                      <a:lvl1pPr eaLnBrk="0" hangingPunct="0">
                        <a:spcBef>
                          <a:spcPts val="2950"/>
                        </a:spcBef>
                        <a:buSzPct val="75000"/>
                        <a:defRPr sz="2100">
                          <a:solidFill>
                            <a:schemeClr val="tx1"/>
                          </a:solidFill>
                          <a:latin typeface="Avenir Book" charset="0"/>
                          <a:ea typeface="ＭＳ Ｐゴシック" charset="-128"/>
                          <a:sym typeface="Avenir Book" charset="0"/>
                        </a:defRPr>
                      </a:lvl1pPr>
                      <a:lvl2pPr marL="742950" indent="-285750" eaLnBrk="0" hangingPunct="0">
                        <a:spcBef>
                          <a:spcPts val="2950"/>
                        </a:spcBef>
                        <a:buSzPct val="75000"/>
                        <a:defRPr sz="2100">
                          <a:solidFill>
                            <a:schemeClr val="tx1"/>
                          </a:solidFill>
                          <a:latin typeface="Avenir Book" charset="0"/>
                          <a:ea typeface="Avenir Book" charset="0"/>
                          <a:cs typeface="Avenir Book" charset="0"/>
                          <a:sym typeface="Avenir Book" charset="0"/>
                        </a:defRPr>
                      </a:lvl2pPr>
                      <a:lvl3pPr marL="11430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3pPr>
                      <a:lvl4pPr marL="16002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4pPr>
                      <a:lvl5pPr marL="2057400" indent="-228600" eaLnBrk="0" hangingPunct="0">
                        <a:spcBef>
                          <a:spcPts val="2950"/>
                        </a:spcBef>
                        <a:buSzPct val="75000"/>
                        <a:defRPr sz="2100">
                          <a:solidFill>
                            <a:schemeClr val="tx1"/>
                          </a:solidFill>
                          <a:latin typeface="Avenir Book" charset="0"/>
                          <a:ea typeface="Avenir Book" charset="0"/>
                          <a:cs typeface="Avenir Book" charset="0"/>
                          <a:sym typeface="Avenir Book" charset="0"/>
                        </a:defRPr>
                      </a:lvl5pPr>
                      <a:lvl6pPr marL="25146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6pPr>
                      <a:lvl7pPr marL="29718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7pPr>
                      <a:lvl8pPr marL="34290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8pPr>
                      <a:lvl9pPr marL="3886200" indent="-228600" eaLnBrk="0" fontAlgn="base" hangingPunct="0">
                        <a:spcBef>
                          <a:spcPts val="2950"/>
                        </a:spcBef>
                        <a:spcAft>
                          <a:spcPct val="0"/>
                        </a:spcAft>
                        <a:buSzPct val="75000"/>
                        <a:defRPr sz="2100">
                          <a:solidFill>
                            <a:schemeClr val="tx1"/>
                          </a:solidFill>
                          <a:latin typeface="Avenir Book" charset="0"/>
                          <a:ea typeface="Avenir Book" charset="0"/>
                          <a:cs typeface="Avenir Book" charset="0"/>
                          <a:sym typeface="Avenir Book"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1" u="none" strike="noStrike" cap="none" normalizeH="0" baseline="0">
                          <a:ln>
                            <a:noFill/>
                          </a:ln>
                          <a:solidFill>
                            <a:srgbClr val="FFFFFF"/>
                          </a:solidFill>
                          <a:effectLst/>
                          <a:latin typeface="Avenir Book" charset="0"/>
                          <a:ea typeface="ＭＳ Ｐゴシック" charset="-128"/>
                          <a:sym typeface="Avenir Book" charset="0"/>
                        </a:rPr>
                        <a:t>Receiver</a:t>
                      </a:r>
                    </a:p>
                  </a:txBody>
                  <a:tcPr marL="35719" marR="35719" marT="35719" marB="35719" anchor="ctr" horzOverflow="overflow">
                    <a:lnL w="0" cap="flat" cmpd="sng" algn="ctr">
                      <a:solidFill>
                        <a:srgbClr val="000000"/>
                      </a:solidFill>
                      <a:prstDash val="solid"/>
                      <a:miter lim="0"/>
                      <a:headEnd type="none" w="med" len="med"/>
                      <a:tailEnd type="none" w="med" len="med"/>
                    </a:lnL>
                    <a:lnR w="0" cap="flat" cmpd="sng" algn="ctr">
                      <a:solidFill>
                        <a:srgbClr val="000000"/>
                      </a:solidFill>
                      <a:prstDash val="solid"/>
                      <a:miter lim="0"/>
                      <a:headEnd type="none" w="med" len="med"/>
                      <a:tailEnd type="none" w="med" len="med"/>
                    </a:lnR>
                    <a:lnT w="0" cap="flat" cmpd="sng" algn="ctr">
                      <a:solidFill>
                        <a:srgbClr val="000000"/>
                      </a:solidFill>
                      <a:prstDash val="solid"/>
                      <a:miter lim="0"/>
                      <a:headEnd type="none" w="med" len="med"/>
                      <a:tailEnd type="none" w="med" len="med"/>
                    </a:lnT>
                    <a:lnB w="0" cap="flat" cmpd="sng" algn="ctr">
                      <a:solidFill>
                        <a:srgbClr val="000000"/>
                      </a:solidFill>
                      <a:prstDash val="solid"/>
                      <a:miter lim="0"/>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0"/>
          </p:nvPr>
        </p:nvSpPr>
        <p:spPr/>
        <p:txBody>
          <a:bodyPr/>
          <a:lstStyle/>
          <a:p>
            <a:fld id="{70368DD8-D6BF-DF4F-B8F9-F3DFF9C622EE}" type="slidenum">
              <a:rPr lang="en-US" altLang="en-US" smtClean="0"/>
              <a:pPr/>
              <a:t>46</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p:tmAbs val="0"/>
                                  </p:iterate>
                                  <p:childTnLst>
                                    <p:set>
                                      <p:cBhvr>
                                        <p:cTn id="6" fill="hold"/>
                                        <p:tgtEl>
                                          <p:spTgt spid="903"/>
                                        </p:tgtEl>
                                        <p:attrNameLst>
                                          <p:attrName>style.visibility</p:attrName>
                                        </p:attrNameLst>
                                      </p:cBhvr>
                                      <p:to>
                                        <p:strVal val="visible"/>
                                      </p:to>
                                    </p:set>
                                    <p:anim calcmode="lin" valueType="num">
                                      <p:cBhvr>
                                        <p:cTn id="7" dur="500" fill="hold"/>
                                        <p:tgtEl>
                                          <p:spTgt spid="903"/>
                                        </p:tgtEl>
                                        <p:attrNameLst>
                                          <p:attrName>ppt_x</p:attrName>
                                        </p:attrNameLst>
                                      </p:cBhvr>
                                      <p:tavLst>
                                        <p:tav tm="0">
                                          <p:val>
                                            <p:strVal val="1+#ppt_w/2"/>
                                          </p:val>
                                        </p:tav>
                                        <p:tav tm="100000">
                                          <p:val>
                                            <p:strVal val="#ppt_x"/>
                                          </p:val>
                                        </p:tav>
                                      </p:tavLst>
                                    </p:anim>
                                    <p:anim calcmode="lin" valueType="num">
                                      <p:cBhvr>
                                        <p:cTn id="8" dur="500" fill="hold"/>
                                        <p:tgtEl>
                                          <p:spTgt spid="9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p:tmAbs val="0"/>
                                  </p:iterate>
                                  <p:childTnLst>
                                    <p:set>
                                      <p:cBhvr>
                                        <p:cTn id="12" fill="hold"/>
                                        <p:tgtEl>
                                          <p:spTgt spid="9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p:tmAbs val="0"/>
                                  </p:iterate>
                                  <p:childTnLst>
                                    <p:set>
                                      <p:cBhvr>
                                        <p:cTn id="16" fill="hold"/>
                                        <p:tgtEl>
                                          <p:spTgt spid="9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iterate>
                                    <p:tmAbs val="0"/>
                                  </p:iterate>
                                  <p:childTnLst>
                                    <p:set>
                                      <p:cBhvr>
                                        <p:cTn id="20" fill="hold"/>
                                        <p:tgtEl>
                                          <p:spTgt spid="9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p:tmAbs val="0"/>
                                  </p:iterate>
                                  <p:childTnLst>
                                    <p:set>
                                      <p:cBhvr>
                                        <p:cTn id="24" fill="hold"/>
                                        <p:tgtEl>
                                          <p:spTgt spid="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 grpId="0" animBg="1" advAuto="0"/>
      <p:bldP spid="910" grpId="0" animBg="1" advAuto="0"/>
      <p:bldP spid="929" grpId="0" animBg="1" advAuto="0"/>
      <p:bldP spid="931" grpId="0" animBg="1" advAuto="0"/>
      <p:bldP spid="932"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5777" name="Group 1015"/>
          <p:cNvGrpSpPr>
            <a:grpSpLocks/>
          </p:cNvGrpSpPr>
          <p:nvPr/>
        </p:nvGrpSpPr>
        <p:grpSpPr bwMode="auto">
          <a:xfrm>
            <a:off x="3713163" y="3152775"/>
            <a:ext cx="3378200" cy="2105025"/>
            <a:chOff x="0" y="0"/>
            <a:chExt cx="4804376" cy="2994599"/>
          </a:xfrm>
        </p:grpSpPr>
        <p:pic>
          <p:nvPicPr>
            <p:cNvPr id="75817" name="pasted-imag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0"/>
              <a:ext cx="4169377" cy="25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13" name="Shape 1013"/>
            <p:cNvSpPr/>
            <p:nvPr/>
          </p:nvSpPr>
          <p:spPr>
            <a:xfrm>
              <a:off x="0" y="205512"/>
              <a:ext cx="1271082" cy="2147709"/>
            </a:xfrm>
            <a:prstGeom prst="rect">
              <a:avLst/>
            </a:prstGeom>
            <a:solidFill>
              <a:srgbClr val="FFFFFF"/>
            </a:solidFill>
            <a:ln w="12700" cap="flat">
              <a:noFill/>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014" name="Shape 1014"/>
            <p:cNvSpPr/>
            <p:nvPr/>
          </p:nvSpPr>
          <p:spPr>
            <a:xfrm>
              <a:off x="1271082" y="2122868"/>
              <a:ext cx="3470079" cy="871731"/>
            </a:xfrm>
            <a:prstGeom prst="rect">
              <a:avLst/>
            </a:prstGeom>
            <a:solidFill>
              <a:srgbClr val="FFFFFF"/>
            </a:solidFill>
            <a:ln w="12700" cap="flat">
              <a:noFill/>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grpSp>
      <p:sp>
        <p:nvSpPr>
          <p:cNvPr id="75778" name="Shape 1016"/>
          <p:cNvSpPr>
            <a:spLocks noGrp="1"/>
          </p:cNvSpPr>
          <p:nvPr>
            <p:ph type="title"/>
          </p:nvPr>
        </p:nvSpPr>
        <p:spPr bwMode="auto"/>
        <p:txBody>
          <a:bodyPr vert="horz" wrap="square" numCol="1" anchorCtr="0" compatLnSpc="1">
            <a:prstTxWarp prst="textNoShape">
              <a:avLst/>
            </a:prstTxWarp>
          </a:bodyPr>
          <a:lstStyle/>
          <a:p>
            <a:pPr eaLnBrk="1" hangingPunct="1"/>
            <a:r>
              <a:rPr lang="en-US" altLang="en-US" sz="1800" cap="none">
                <a:solidFill>
                  <a:srgbClr val="000000"/>
                </a:solidFill>
                <a:ea typeface="ＭＳ Ｐゴシック" charset="-128"/>
              </a:rPr>
              <a:t>Example Deployments</a:t>
            </a:r>
          </a:p>
        </p:txBody>
      </p:sp>
      <p:pic>
        <p:nvPicPr>
          <p:cNvPr id="75779" name="pasted-image.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400" y="3360738"/>
            <a:ext cx="555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5780" name="lapt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3879850"/>
            <a:ext cx="4667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75781" name="Group 1021"/>
          <p:cNvGrpSpPr>
            <a:grpSpLocks/>
          </p:cNvGrpSpPr>
          <p:nvPr/>
        </p:nvGrpSpPr>
        <p:grpSpPr bwMode="auto">
          <a:xfrm>
            <a:off x="5976938" y="2524125"/>
            <a:ext cx="1273175" cy="827088"/>
            <a:chOff x="0" y="0"/>
            <a:chExt cx="1810810" cy="1176024"/>
          </a:xfrm>
        </p:grpSpPr>
        <p:sp>
          <p:nvSpPr>
            <p:cNvPr id="1019" name="Shape 1019"/>
            <p:cNvSpPr/>
            <p:nvPr/>
          </p:nvSpPr>
          <p:spPr>
            <a:xfrm>
              <a:off x="4516" y="9029"/>
              <a:ext cx="1806294" cy="1166995"/>
            </a:xfrm>
            <a:custGeom>
              <a:avLst/>
              <a:gdLst/>
              <a:ahLst/>
              <a:cxnLst>
                <a:cxn ang="0">
                  <a:pos x="wd2" y="hd2"/>
                </a:cxn>
                <a:cxn ang="5400000">
                  <a:pos x="wd2" y="hd2"/>
                </a:cxn>
                <a:cxn ang="10800000">
                  <a:pos x="wd2" y="hd2"/>
                </a:cxn>
                <a:cxn ang="16200000">
                  <a:pos x="wd2" y="hd2"/>
                </a:cxn>
              </a:cxnLst>
              <a:rect l="0" t="0" r="r" b="b"/>
              <a:pathLst>
                <a:path w="21600" h="21600" extrusionOk="0">
                  <a:moveTo>
                    <a:pt x="759" y="0"/>
                  </a:moveTo>
                  <a:cubicBezTo>
                    <a:pt x="340" y="0"/>
                    <a:pt x="0" y="526"/>
                    <a:pt x="0" y="1176"/>
                  </a:cubicBezTo>
                  <a:lnTo>
                    <a:pt x="0" y="12986"/>
                  </a:lnTo>
                  <a:cubicBezTo>
                    <a:pt x="0" y="13636"/>
                    <a:pt x="340" y="14162"/>
                    <a:pt x="759" y="14162"/>
                  </a:cubicBezTo>
                  <a:lnTo>
                    <a:pt x="17244" y="14162"/>
                  </a:lnTo>
                  <a:lnTo>
                    <a:pt x="18762" y="21600"/>
                  </a:lnTo>
                  <a:lnTo>
                    <a:pt x="20281" y="14162"/>
                  </a:lnTo>
                  <a:lnTo>
                    <a:pt x="20841" y="14162"/>
                  </a:lnTo>
                  <a:cubicBezTo>
                    <a:pt x="21260" y="14162"/>
                    <a:pt x="21600" y="13636"/>
                    <a:pt x="21600" y="12986"/>
                  </a:cubicBezTo>
                  <a:lnTo>
                    <a:pt x="21600" y="1176"/>
                  </a:lnTo>
                  <a:cubicBezTo>
                    <a:pt x="21600" y="526"/>
                    <a:pt x="21260" y="0"/>
                    <a:pt x="20841" y="0"/>
                  </a:cubicBezTo>
                  <a:lnTo>
                    <a:pt x="759" y="0"/>
                  </a:lnTo>
                  <a:close/>
                </a:path>
              </a:pathLst>
            </a:custGeom>
            <a:solidFill>
              <a:srgbClr val="DCDEE0"/>
            </a:solidFill>
            <a:ln w="25400" cap="flat">
              <a:solidFill>
                <a:srgbClr val="A6AAA9"/>
              </a:solidFill>
              <a:prstDash val="solid"/>
              <a:miter lim="400000"/>
            </a:ln>
            <a:effectLst/>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020" name="Shape 1020"/>
            <p:cNvSpPr/>
            <p:nvPr/>
          </p:nvSpPr>
          <p:spPr>
            <a:xfrm>
              <a:off x="0" y="0"/>
              <a:ext cx="1808551" cy="7629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lstStyle/>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Fingerprint</a:t>
              </a:r>
            </a:p>
            <a:p>
              <a:pPr algn="ctr" defTabSz="410730" fontAlgn="auto">
                <a:spcBef>
                  <a:spcPts val="0"/>
                </a:spcBef>
                <a:spcAft>
                  <a:spcPts val="0"/>
                </a:spcAft>
                <a:defRPr sz="1800"/>
              </a:pPr>
              <a:r>
                <a:rPr sz="1300" b="1" kern="0" cap="all">
                  <a:solidFill>
                    <a:srgbClr val="53585F"/>
                  </a:solidFill>
                  <a:latin typeface="Avenir Book"/>
                  <a:ea typeface="Avenir Book"/>
                  <a:cs typeface="Avenir Book"/>
                  <a:sym typeface="Avenir Book"/>
                </a:rPr>
                <a:t>Cache</a:t>
              </a:r>
            </a:p>
          </p:txBody>
        </p:sp>
      </p:grpSp>
      <p:sp>
        <p:nvSpPr>
          <p:cNvPr id="1022" name="Shape 1022"/>
          <p:cNvSpPr/>
          <p:nvPr/>
        </p:nvSpPr>
        <p:spPr>
          <a:xfrm>
            <a:off x="5118100" y="4359275"/>
            <a:ext cx="1214438" cy="273050"/>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400" cap="all">
                <a:solidFill>
                  <a:srgbClr val="53585F"/>
                </a:solidFill>
              </a:defRPr>
            </a:lvl1pPr>
          </a:lstStyle>
          <a:p>
            <a:pPr algn="ctr" defTabSz="410730" fontAlgn="auto">
              <a:spcBef>
                <a:spcPts val="0"/>
              </a:spcBef>
              <a:spcAft>
                <a:spcPts val="0"/>
              </a:spcAft>
              <a:defRPr sz="1800" cap="none">
                <a:solidFill>
                  <a:srgbClr val="000000"/>
                </a:solidFill>
              </a:defRPr>
            </a:pPr>
            <a:r>
              <a:rPr sz="1300" kern="0" cap="none">
                <a:solidFill>
                  <a:srgbClr val="000000"/>
                </a:solidFill>
                <a:latin typeface="Avenir Book"/>
                <a:ea typeface="Avenir Book"/>
                <a:cs typeface="Avenir Book"/>
                <a:sym typeface="Avenir Book"/>
              </a:rPr>
              <a:t>Source Domain</a:t>
            </a:r>
          </a:p>
        </p:txBody>
      </p:sp>
      <p:grpSp>
        <p:nvGrpSpPr>
          <p:cNvPr id="75783" name="Group 1025"/>
          <p:cNvGrpSpPr>
            <a:grpSpLocks/>
          </p:cNvGrpSpPr>
          <p:nvPr/>
        </p:nvGrpSpPr>
        <p:grpSpPr bwMode="auto">
          <a:xfrm>
            <a:off x="7078663" y="3722688"/>
            <a:ext cx="1979612" cy="1014412"/>
            <a:chOff x="542992" y="72925"/>
            <a:chExt cx="2816548" cy="1443954"/>
          </a:xfrm>
        </p:grpSpPr>
        <p:sp>
          <p:nvSpPr>
            <p:cNvPr id="1023" name="Shape 1023"/>
            <p:cNvSpPr/>
            <p:nvPr/>
          </p:nvSpPr>
          <p:spPr>
            <a:xfrm>
              <a:off x="542992" y="583619"/>
              <a:ext cx="2816548" cy="933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Border Router</a:t>
              </a:r>
            </a:p>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 Delegate</a:t>
              </a:r>
            </a:p>
          </p:txBody>
        </p:sp>
        <p:sp>
          <p:nvSpPr>
            <p:cNvPr id="1024" name="Shape 1024"/>
            <p:cNvSpPr/>
            <p:nvPr/>
          </p:nvSpPr>
          <p:spPr>
            <a:xfrm>
              <a:off x="854687" y="72925"/>
              <a:ext cx="582734" cy="6033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74" y="16574"/>
                    <a:pt x="18722" y="12412"/>
                    <a:pt x="15976" y="10202"/>
                  </a:cubicBezTo>
                  <a:cubicBezTo>
                    <a:pt x="13329" y="8073"/>
                    <a:pt x="10347" y="7997"/>
                    <a:pt x="7561" y="6785"/>
                  </a:cubicBezTo>
                  <a:cubicBezTo>
                    <a:pt x="4773" y="5573"/>
                    <a:pt x="2183" y="3254"/>
                    <a:pt x="0" y="0"/>
                  </a:cubicBezTo>
                </a:path>
              </a:pathLst>
            </a:custGeom>
            <a:noFill/>
            <a:ln w="25400" cap="flat">
              <a:solidFill>
                <a:srgbClr val="53585F"/>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solidFill>
                    <a:srgbClr val="53585F"/>
                  </a:solidFill>
                </a:defRPr>
              </a:pPr>
              <a:endParaRPr kern="0">
                <a:solidFill>
                  <a:srgbClr val="53585F"/>
                </a:solidFill>
                <a:latin typeface="Avenir Book"/>
                <a:ea typeface="Avenir Book"/>
                <a:cs typeface="Avenir Book"/>
                <a:sym typeface="Avenir Book"/>
              </a:endParaRPr>
            </a:p>
          </p:txBody>
        </p:sp>
      </p:grpSp>
      <p:sp>
        <p:nvSpPr>
          <p:cNvPr id="1026" name="Shape 1026"/>
          <p:cNvSpPr/>
          <p:nvPr/>
        </p:nvSpPr>
        <p:spPr>
          <a:xfrm>
            <a:off x="750888" y="1622425"/>
            <a:ext cx="3021012" cy="541338"/>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lnSpc>
                <a:spcPct val="70000"/>
              </a:lnSpc>
              <a:spcBef>
                <a:spcPts val="0"/>
              </a:spcBef>
              <a:spcAft>
                <a:spcPts val="0"/>
              </a:spcAft>
              <a:defRPr sz="1800"/>
            </a:pPr>
            <a:r>
              <a:rPr sz="2200" b="1" kern="0">
                <a:solidFill>
                  <a:srgbClr val="53585F"/>
                </a:solidFill>
                <a:latin typeface="Avenir Book"/>
                <a:ea typeface="Avenir Book"/>
                <a:cs typeface="Avenir Book"/>
                <a:sym typeface="Avenir Book"/>
              </a:rPr>
              <a:t>Specialized Companies</a:t>
            </a:r>
          </a:p>
          <a:p>
            <a:pPr algn="ctr" defTabSz="410730" fontAlgn="auto">
              <a:lnSpc>
                <a:spcPct val="70000"/>
              </a:lnSpc>
              <a:spcBef>
                <a:spcPts val="0"/>
              </a:spcBef>
              <a:spcAft>
                <a:spcPts val="0"/>
              </a:spcAft>
              <a:defRPr sz="1800"/>
            </a:pPr>
            <a:r>
              <a:rPr sz="2000" kern="0">
                <a:solidFill>
                  <a:srgbClr val="53585F"/>
                </a:solidFill>
                <a:latin typeface="Avenir Light"/>
                <a:ea typeface="Avenir Light"/>
                <a:cs typeface="Avenir Light"/>
                <a:sym typeface="Avenir Light"/>
              </a:rPr>
              <a:t>as Delegates</a:t>
            </a:r>
          </a:p>
        </p:txBody>
      </p:sp>
      <p:sp>
        <p:nvSpPr>
          <p:cNvPr id="1027" name="Shape 1027"/>
          <p:cNvSpPr/>
          <p:nvPr/>
        </p:nvSpPr>
        <p:spPr>
          <a:xfrm>
            <a:off x="5751513" y="1622425"/>
            <a:ext cx="2149475" cy="541338"/>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p>
            <a:pPr algn="ctr" defTabSz="410730" fontAlgn="auto">
              <a:lnSpc>
                <a:spcPct val="70000"/>
              </a:lnSpc>
              <a:spcBef>
                <a:spcPts val="0"/>
              </a:spcBef>
              <a:spcAft>
                <a:spcPts val="0"/>
              </a:spcAft>
              <a:defRPr sz="1800"/>
            </a:pPr>
            <a:r>
              <a:rPr sz="2200" b="1" kern="0">
                <a:solidFill>
                  <a:srgbClr val="53585F"/>
                </a:solidFill>
                <a:latin typeface="Avenir Book"/>
                <a:ea typeface="Avenir Book"/>
                <a:cs typeface="Avenir Book"/>
                <a:sym typeface="Avenir Book"/>
              </a:rPr>
              <a:t>Source Domains</a:t>
            </a:r>
          </a:p>
          <a:p>
            <a:pPr algn="ctr" defTabSz="410730" fontAlgn="auto">
              <a:lnSpc>
                <a:spcPct val="70000"/>
              </a:lnSpc>
              <a:spcBef>
                <a:spcPts val="0"/>
              </a:spcBef>
              <a:spcAft>
                <a:spcPts val="0"/>
              </a:spcAft>
              <a:defRPr sz="1800"/>
            </a:pPr>
            <a:r>
              <a:rPr sz="2000" kern="0">
                <a:solidFill>
                  <a:srgbClr val="53585F"/>
                </a:solidFill>
                <a:latin typeface="Avenir Light"/>
                <a:ea typeface="Avenir Light"/>
                <a:cs typeface="Avenir Light"/>
                <a:sym typeface="Avenir Light"/>
              </a:rPr>
              <a:t>as Delegates</a:t>
            </a:r>
          </a:p>
        </p:txBody>
      </p:sp>
      <p:grpSp>
        <p:nvGrpSpPr>
          <p:cNvPr id="1031" name="Group 1031"/>
          <p:cNvGrpSpPr>
            <a:grpSpLocks/>
          </p:cNvGrpSpPr>
          <p:nvPr/>
        </p:nvGrpSpPr>
        <p:grpSpPr bwMode="auto">
          <a:xfrm>
            <a:off x="169863" y="5240338"/>
            <a:ext cx="4184650" cy="1222375"/>
            <a:chOff x="3928566" y="621407"/>
            <a:chExt cx="5952034" cy="1738115"/>
          </a:xfrm>
        </p:grpSpPr>
        <p:sp>
          <p:nvSpPr>
            <p:cNvPr id="1028" name="Shape 1028"/>
            <p:cNvSpPr/>
            <p:nvPr/>
          </p:nvSpPr>
          <p:spPr>
            <a:xfrm>
              <a:off x="3928566" y="621407"/>
              <a:ext cx="5952034" cy="1738115"/>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1029" name="Shape 1029"/>
            <p:cNvSpPr/>
            <p:nvPr/>
          </p:nvSpPr>
          <p:spPr>
            <a:xfrm>
              <a:off x="4009853" y="835849"/>
              <a:ext cx="3373421" cy="428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100"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No burden on source domains</a:t>
              </a:r>
            </a:p>
          </p:txBody>
        </p:sp>
        <p:sp>
          <p:nvSpPr>
            <p:cNvPr id="1030" name="Shape 1030"/>
            <p:cNvSpPr/>
            <p:nvPr/>
          </p:nvSpPr>
          <p:spPr>
            <a:xfrm>
              <a:off x="4009853" y="1594299"/>
              <a:ext cx="3890498" cy="627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200" b="1">
                  <a:solidFill>
                    <a:srgbClr val="53585F"/>
                  </a:solidFill>
                </a:defRPr>
              </a:lvl1pPr>
            </a:lstStyle>
            <a:p>
              <a:pPr defTabSz="410730" fontAlgn="auto">
                <a:spcAft>
                  <a:spcPts val="0"/>
                </a:spcAft>
                <a:defRPr sz="1800" b="0">
                  <a:solidFill>
                    <a:srgbClr val="000000"/>
                  </a:solidFill>
                </a:defRPr>
              </a:pPr>
              <a:r>
                <a:rPr sz="2200" b="0" kern="0">
                  <a:solidFill>
                    <a:srgbClr val="000000"/>
                  </a:solidFill>
                  <a:latin typeface="Avenir Book"/>
                  <a:ea typeface="Avenir Book"/>
                  <a:cs typeface="Avenir Book"/>
                  <a:sym typeface="Avenir Book"/>
                </a:rPr>
                <a:t>Larger anonymity set</a:t>
              </a:r>
            </a:p>
          </p:txBody>
        </p:sp>
      </p:grpSp>
      <p:pic>
        <p:nvPicPr>
          <p:cNvPr id="75787" name="lapt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987800"/>
            <a:ext cx="4667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5788" name="ser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800" y="2608263"/>
            <a:ext cx="3524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75789" name="Group 1036"/>
          <p:cNvGrpSpPr>
            <a:grpSpLocks/>
          </p:cNvGrpSpPr>
          <p:nvPr/>
        </p:nvGrpSpPr>
        <p:grpSpPr bwMode="auto">
          <a:xfrm>
            <a:off x="149225" y="2608263"/>
            <a:ext cx="1776413" cy="657225"/>
            <a:chOff x="1048065" y="583064"/>
            <a:chExt cx="2525400" cy="933815"/>
          </a:xfrm>
        </p:grpSpPr>
        <p:sp>
          <p:nvSpPr>
            <p:cNvPr id="1034" name="Shape 1034"/>
            <p:cNvSpPr/>
            <p:nvPr/>
          </p:nvSpPr>
          <p:spPr>
            <a:xfrm>
              <a:off x="1048065" y="583064"/>
              <a:ext cx="1805469" cy="9338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EXTERNAL</a:t>
              </a:r>
            </a:p>
            <a:p>
              <a:pPr algn="ctr" defTabSz="410730" fontAlgn="auto">
                <a:spcBef>
                  <a:spcPts val="0"/>
                </a:spcBef>
                <a:spcAft>
                  <a:spcPts val="0"/>
                </a:spcAft>
                <a:defRPr sz="1800"/>
              </a:pPr>
              <a:r>
                <a:rPr sz="1800" kern="0" cap="all">
                  <a:solidFill>
                    <a:srgbClr val="53585F"/>
                  </a:solidFill>
                  <a:latin typeface="Avenir Book"/>
                  <a:ea typeface="Avenir Book"/>
                  <a:cs typeface="Avenir Book"/>
                  <a:sym typeface="Avenir Book"/>
                </a:rPr>
                <a:t>Delegate</a:t>
              </a:r>
            </a:p>
          </p:txBody>
        </p:sp>
        <p:sp>
          <p:nvSpPr>
            <p:cNvPr id="1035" name="Shape 1035"/>
            <p:cNvSpPr/>
            <p:nvPr/>
          </p:nvSpPr>
          <p:spPr>
            <a:xfrm>
              <a:off x="2756490" y="930425"/>
              <a:ext cx="816975" cy="1398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01" y="19907"/>
                    <a:pt x="3574" y="19284"/>
                    <a:pt x="5624" y="18555"/>
                  </a:cubicBezTo>
                  <a:cubicBezTo>
                    <a:pt x="8357" y="17582"/>
                    <a:pt x="11284" y="15582"/>
                    <a:pt x="14039" y="12340"/>
                  </a:cubicBezTo>
                  <a:cubicBezTo>
                    <a:pt x="16772" y="9124"/>
                    <a:pt x="19345" y="5071"/>
                    <a:pt x="21600" y="0"/>
                  </a:cubicBezTo>
                </a:path>
              </a:pathLst>
            </a:custGeom>
            <a:noFill/>
            <a:ln w="25400" cap="flat">
              <a:solidFill>
                <a:srgbClr val="53585F"/>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solidFill>
                    <a:srgbClr val="53585F"/>
                  </a:solidFill>
                </a:defRPr>
              </a:pPr>
              <a:endParaRPr kern="0">
                <a:solidFill>
                  <a:srgbClr val="53585F"/>
                </a:solidFill>
                <a:latin typeface="Avenir Book"/>
                <a:ea typeface="Avenir Book"/>
                <a:cs typeface="Avenir Book"/>
                <a:sym typeface="Avenir Book"/>
              </a:endParaRPr>
            </a:p>
          </p:txBody>
        </p:sp>
      </p:grpSp>
      <p:grpSp>
        <p:nvGrpSpPr>
          <p:cNvPr id="75790" name="Group 1040"/>
          <p:cNvGrpSpPr>
            <a:grpSpLocks/>
          </p:cNvGrpSpPr>
          <p:nvPr/>
        </p:nvGrpSpPr>
        <p:grpSpPr bwMode="auto">
          <a:xfrm>
            <a:off x="5027613" y="3495675"/>
            <a:ext cx="1684337" cy="777875"/>
            <a:chOff x="0" y="0"/>
            <a:chExt cx="2393615" cy="1105982"/>
          </a:xfrm>
        </p:grpSpPr>
        <p:sp>
          <p:nvSpPr>
            <p:cNvPr id="1037" name="Shape 1037"/>
            <p:cNvSpPr/>
            <p:nvPr/>
          </p:nvSpPr>
          <p:spPr>
            <a:xfrm>
              <a:off x="306816" y="0"/>
              <a:ext cx="2086799" cy="428850"/>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DESTINATION</a:t>
              </a:r>
            </a:p>
          </p:txBody>
        </p:sp>
        <p:sp>
          <p:nvSpPr>
            <p:cNvPr id="1038" name="Shape 1038"/>
            <p:cNvSpPr/>
            <p:nvPr/>
          </p:nvSpPr>
          <p:spPr>
            <a:xfrm>
              <a:off x="306816" y="428850"/>
              <a:ext cx="2084544" cy="426594"/>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RETURN</a:t>
              </a:r>
            </a:p>
          </p:txBody>
        </p:sp>
        <p:sp>
          <p:nvSpPr>
            <p:cNvPr id="1039" name="Shape 1039"/>
            <p:cNvSpPr/>
            <p:nvPr/>
          </p:nvSpPr>
          <p:spPr>
            <a:xfrm>
              <a:off x="0" y="785473"/>
              <a:ext cx="762528" cy="320509"/>
            </a:xfrm>
            <a:custGeom>
              <a:avLst/>
              <a:gdLst/>
              <a:ahLst/>
              <a:cxnLst>
                <a:cxn ang="0">
                  <a:pos x="wd2" y="hd2"/>
                </a:cxn>
                <a:cxn ang="5400000">
                  <a:pos x="wd2" y="hd2"/>
                </a:cxn>
                <a:cxn ang="10800000">
                  <a:pos x="wd2" y="hd2"/>
                </a:cxn>
                <a:cxn ang="16200000">
                  <a:pos x="wd2" y="hd2"/>
                </a:cxn>
              </a:cxnLst>
              <a:rect l="0" t="0" r="r" b="b"/>
              <a:pathLst>
                <a:path w="20943" h="21144" extrusionOk="0">
                  <a:moveTo>
                    <a:pt x="20391" y="0"/>
                  </a:moveTo>
                  <a:cubicBezTo>
                    <a:pt x="21600" y="5573"/>
                    <a:pt x="20761" y="12448"/>
                    <a:pt x="18489" y="15564"/>
                  </a:cubicBezTo>
                  <a:cubicBezTo>
                    <a:pt x="15791" y="19266"/>
                    <a:pt x="12529" y="15707"/>
                    <a:pt x="9552" y="17059"/>
                  </a:cubicBezTo>
                  <a:cubicBezTo>
                    <a:pt x="7880" y="17818"/>
                    <a:pt x="6392" y="20096"/>
                    <a:pt x="4720" y="20860"/>
                  </a:cubicBezTo>
                  <a:cubicBezTo>
                    <a:pt x="3099" y="21600"/>
                    <a:pt x="1419" y="20884"/>
                    <a:pt x="0" y="18834"/>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75791" name="Group 1044"/>
          <p:cNvGrpSpPr>
            <a:grpSpLocks/>
          </p:cNvGrpSpPr>
          <p:nvPr/>
        </p:nvGrpSpPr>
        <p:grpSpPr bwMode="auto">
          <a:xfrm>
            <a:off x="7442200" y="2609850"/>
            <a:ext cx="1568450" cy="927100"/>
            <a:chOff x="0" y="0"/>
            <a:chExt cx="2230595" cy="1317814"/>
          </a:xfrm>
        </p:grpSpPr>
        <p:sp>
          <p:nvSpPr>
            <p:cNvPr id="1041" name="Shape 1041"/>
            <p:cNvSpPr/>
            <p:nvPr/>
          </p:nvSpPr>
          <p:spPr>
            <a:xfrm>
              <a:off x="142235" y="0"/>
              <a:ext cx="2088360" cy="428741"/>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DESTINATION</a:t>
              </a:r>
            </a:p>
          </p:txBody>
        </p:sp>
        <p:sp>
          <p:nvSpPr>
            <p:cNvPr id="1042" name="Shape 1042"/>
            <p:cNvSpPr/>
            <p:nvPr/>
          </p:nvSpPr>
          <p:spPr>
            <a:xfrm>
              <a:off x="142235" y="428741"/>
              <a:ext cx="2086103" cy="426485"/>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a:solidFill>
                    <a:srgbClr val="000000"/>
                  </a:solidFill>
                  <a:latin typeface="Avenir Book"/>
                  <a:ea typeface="Avenir Book"/>
                  <a:cs typeface="Avenir Book"/>
                  <a:sym typeface="Avenir Book"/>
                </a:rPr>
                <a:t>ACCOUNTABILITY</a:t>
              </a:r>
            </a:p>
          </p:txBody>
        </p:sp>
        <p:sp>
          <p:nvSpPr>
            <p:cNvPr id="1043" name="Shape 1043"/>
            <p:cNvSpPr/>
            <p:nvPr/>
          </p:nvSpPr>
          <p:spPr>
            <a:xfrm>
              <a:off x="0" y="801069"/>
              <a:ext cx="600545" cy="516745"/>
            </a:xfrm>
            <a:custGeom>
              <a:avLst/>
              <a:gdLst/>
              <a:ahLst/>
              <a:cxnLst>
                <a:cxn ang="0">
                  <a:pos x="wd2" y="hd2"/>
                </a:cxn>
                <a:cxn ang="5400000">
                  <a:pos x="wd2" y="hd2"/>
                </a:cxn>
                <a:cxn ang="10800000">
                  <a:pos x="wd2" y="hd2"/>
                </a:cxn>
                <a:cxn ang="16200000">
                  <a:pos x="wd2" y="hd2"/>
                </a:cxn>
              </a:cxnLst>
              <a:rect l="0" t="0" r="r" b="b"/>
              <a:pathLst>
                <a:path w="21600" h="21084" extrusionOk="0">
                  <a:moveTo>
                    <a:pt x="21600" y="0"/>
                  </a:moveTo>
                  <a:cubicBezTo>
                    <a:pt x="18643" y="2681"/>
                    <a:pt x="16129" y="5933"/>
                    <a:pt x="14174" y="9607"/>
                  </a:cubicBezTo>
                  <a:cubicBezTo>
                    <a:pt x="12540" y="12676"/>
                    <a:pt x="11260" y="16081"/>
                    <a:pt x="8825" y="18390"/>
                  </a:cubicBezTo>
                  <a:cubicBezTo>
                    <a:pt x="6377" y="20711"/>
                    <a:pt x="3112" y="21600"/>
                    <a:pt x="0" y="20792"/>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75792" name="Group 1050"/>
          <p:cNvGrpSpPr>
            <a:grpSpLocks/>
          </p:cNvGrpSpPr>
          <p:nvPr/>
        </p:nvGrpSpPr>
        <p:grpSpPr bwMode="auto">
          <a:xfrm>
            <a:off x="530225" y="2903538"/>
            <a:ext cx="2490788" cy="1524000"/>
            <a:chOff x="0" y="0"/>
            <a:chExt cx="3541942" cy="2168567"/>
          </a:xfrm>
        </p:grpSpPr>
        <p:sp>
          <p:nvSpPr>
            <p:cNvPr id="1045" name="Shape 1045"/>
            <p:cNvSpPr/>
            <p:nvPr/>
          </p:nvSpPr>
          <p:spPr>
            <a:xfrm>
              <a:off x="1232568" y="856131"/>
              <a:ext cx="2088143" cy="429196"/>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DESTINATION</a:t>
              </a:r>
            </a:p>
          </p:txBody>
        </p:sp>
        <p:sp>
          <p:nvSpPr>
            <p:cNvPr id="1046" name="Shape 1046"/>
            <p:cNvSpPr/>
            <p:nvPr/>
          </p:nvSpPr>
          <p:spPr>
            <a:xfrm>
              <a:off x="1232568" y="1696451"/>
              <a:ext cx="2085885" cy="426937"/>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200">
                  <a:solidFill>
                    <a:srgbClr val="FFFFFF"/>
                  </a:solidFill>
                </a:defRPr>
              </a:lvl1pPr>
            </a:lstStyle>
            <a:p>
              <a:pPr algn="ctr" defTabSz="410730" fontAlgn="auto">
                <a:spcBef>
                  <a:spcPts val="0"/>
                </a:spcBef>
                <a:spcAft>
                  <a:spcPts val="0"/>
                </a:spcAft>
                <a:defRPr sz="1800">
                  <a:solidFill>
                    <a:srgbClr val="000000"/>
                  </a:solidFill>
                </a:defRPr>
              </a:pPr>
              <a:r>
                <a:rPr sz="1500" kern="0">
                  <a:solidFill>
                    <a:srgbClr val="000000"/>
                  </a:solidFill>
                  <a:latin typeface="Avenir Book"/>
                  <a:ea typeface="Avenir Book"/>
                  <a:cs typeface="Avenir Book"/>
                  <a:sym typeface="Avenir Book"/>
                </a:rPr>
                <a:t>RETURN</a:t>
              </a:r>
            </a:p>
          </p:txBody>
        </p:sp>
        <p:sp>
          <p:nvSpPr>
            <p:cNvPr id="1047" name="Shape 1047"/>
            <p:cNvSpPr/>
            <p:nvPr/>
          </p:nvSpPr>
          <p:spPr>
            <a:xfrm>
              <a:off x="1232568" y="1285327"/>
              <a:ext cx="2085885" cy="424678"/>
            </a:xfrm>
            <a:prstGeom prst="rect">
              <a:avLst/>
            </a:prstGeom>
            <a:solidFill>
              <a:srgbClr val="70BF41"/>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1800">
                  <a:solidFill>
                    <a:srgbClr val="FFFFFF"/>
                  </a:solidFill>
                </a:defRPr>
              </a:lvl1pPr>
            </a:lstStyle>
            <a:p>
              <a:pPr algn="ctr" defTabSz="410730" fontAlgn="auto">
                <a:spcBef>
                  <a:spcPts val="0"/>
                </a:spcBef>
                <a:spcAft>
                  <a:spcPts val="0"/>
                </a:spcAft>
                <a:defRPr>
                  <a:solidFill>
                    <a:srgbClr val="000000"/>
                  </a:solidFill>
                </a:defRPr>
              </a:pPr>
              <a:r>
                <a:rPr kern="0" dirty="0">
                  <a:solidFill>
                    <a:srgbClr val="000000"/>
                  </a:solidFill>
                  <a:latin typeface="Avenir Book"/>
                  <a:ea typeface="Avenir Book"/>
                  <a:cs typeface="Avenir Book"/>
                  <a:sym typeface="Avenir Book"/>
                </a:rPr>
                <a:t>ACCOUNTABILITY</a:t>
              </a:r>
            </a:p>
          </p:txBody>
        </p:sp>
        <p:sp>
          <p:nvSpPr>
            <p:cNvPr id="1048" name="Shape 1048"/>
            <p:cNvSpPr/>
            <p:nvPr/>
          </p:nvSpPr>
          <p:spPr>
            <a:xfrm>
              <a:off x="0" y="1892978"/>
              <a:ext cx="1410908" cy="275589"/>
            </a:xfrm>
            <a:custGeom>
              <a:avLst/>
              <a:gdLst/>
              <a:ahLst/>
              <a:cxnLst>
                <a:cxn ang="0">
                  <a:pos x="wd2" y="hd2"/>
                </a:cxn>
                <a:cxn ang="5400000">
                  <a:pos x="wd2" y="hd2"/>
                </a:cxn>
                <a:cxn ang="10800000">
                  <a:pos x="wd2" y="hd2"/>
                </a:cxn>
                <a:cxn ang="16200000">
                  <a:pos x="wd2" y="hd2"/>
                </a:cxn>
              </a:cxnLst>
              <a:rect l="0" t="0" r="r" b="b"/>
              <a:pathLst>
                <a:path w="21600" h="18243" extrusionOk="0">
                  <a:moveTo>
                    <a:pt x="21600" y="5266"/>
                  </a:moveTo>
                  <a:cubicBezTo>
                    <a:pt x="19096" y="-788"/>
                    <a:pt x="16099" y="-1668"/>
                    <a:pt x="13430" y="2867"/>
                  </a:cubicBezTo>
                  <a:cubicBezTo>
                    <a:pt x="11131" y="6773"/>
                    <a:pt x="9243" y="14524"/>
                    <a:pt x="6846" y="17215"/>
                  </a:cubicBezTo>
                  <a:cubicBezTo>
                    <a:pt x="4426" y="19932"/>
                    <a:pt x="1853" y="17186"/>
                    <a:pt x="0" y="9908"/>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049" name="Shape 1049"/>
            <p:cNvSpPr/>
            <p:nvPr/>
          </p:nvSpPr>
          <p:spPr>
            <a:xfrm>
              <a:off x="2532861" y="0"/>
              <a:ext cx="1009081" cy="1468301"/>
            </a:xfrm>
            <a:custGeom>
              <a:avLst/>
              <a:gdLst/>
              <a:ahLst/>
              <a:cxnLst>
                <a:cxn ang="0">
                  <a:pos x="wd2" y="hd2"/>
                </a:cxn>
                <a:cxn ang="5400000">
                  <a:pos x="wd2" y="hd2"/>
                </a:cxn>
                <a:cxn ang="10800000">
                  <a:pos x="wd2" y="hd2"/>
                </a:cxn>
                <a:cxn ang="16200000">
                  <a:pos x="wd2" y="hd2"/>
                </a:cxn>
              </a:cxnLst>
              <a:rect l="0" t="0" r="r" b="b"/>
              <a:pathLst>
                <a:path w="19618" h="21600" extrusionOk="0">
                  <a:moveTo>
                    <a:pt x="14214" y="21600"/>
                  </a:moveTo>
                  <a:cubicBezTo>
                    <a:pt x="15871" y="20822"/>
                    <a:pt x="17226" y="19725"/>
                    <a:pt x="18141" y="18422"/>
                  </a:cubicBezTo>
                  <a:cubicBezTo>
                    <a:pt x="21600" y="13495"/>
                    <a:pt x="18646" y="7565"/>
                    <a:pt x="12770" y="3878"/>
                  </a:cubicBezTo>
                  <a:cubicBezTo>
                    <a:pt x="9154" y="1608"/>
                    <a:pt x="4688" y="252"/>
                    <a:pt x="0" y="0"/>
                  </a:cubicBezTo>
                </a:path>
              </a:pathLst>
            </a:custGeom>
            <a:noFill/>
            <a:ln w="25400" cap="flat">
              <a:solidFill>
                <a:srgbClr val="70BF41"/>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grpSp>
        <p:nvGrpSpPr>
          <p:cNvPr id="1054" name="Group 1054"/>
          <p:cNvGrpSpPr>
            <a:grpSpLocks/>
          </p:cNvGrpSpPr>
          <p:nvPr/>
        </p:nvGrpSpPr>
        <p:grpSpPr bwMode="auto">
          <a:xfrm>
            <a:off x="4733925" y="5240338"/>
            <a:ext cx="4184650" cy="1222375"/>
            <a:chOff x="3928566" y="621407"/>
            <a:chExt cx="5952034" cy="1738115"/>
          </a:xfrm>
        </p:grpSpPr>
        <p:sp>
          <p:nvSpPr>
            <p:cNvPr id="1051" name="Shape 1051"/>
            <p:cNvSpPr/>
            <p:nvPr/>
          </p:nvSpPr>
          <p:spPr>
            <a:xfrm>
              <a:off x="3928566" y="621407"/>
              <a:ext cx="5952034" cy="1738115"/>
            </a:xfrm>
            <a:prstGeom prst="rect">
              <a:avLst/>
            </a:prstGeom>
            <a:solidFill>
              <a:srgbClr val="FFFFFF">
                <a:alpha val="90000"/>
              </a:srgbClr>
            </a:solidFill>
            <a:ln w="25400" cap="flat">
              <a:solidFill>
                <a:srgbClr val="A6AAA9">
                  <a:alpha val="90000"/>
                </a:srgbClr>
              </a:solidFill>
              <a:prstDash val="solid"/>
              <a:miter lim="400000"/>
            </a:ln>
            <a:effectLst/>
          </p:spPr>
          <p:txBody>
            <a:bodyPr lIns="0" tIns="0" rIns="0" bIns="0" anchor="ctr"/>
            <a:lstStyle/>
            <a:p>
              <a:pPr algn="ctr" defTabSz="410730" fontAlgn="auto">
                <a:spcBef>
                  <a:spcPts val="0"/>
                </a:spcBef>
                <a:spcAft>
                  <a:spcPts val="0"/>
                </a:spcAft>
                <a:defRPr sz="2400">
                  <a:latin typeface="+mn-lt"/>
                  <a:ea typeface="+mn-ea"/>
                  <a:cs typeface="+mn-cs"/>
                  <a:sym typeface="Helvetica Light"/>
                </a:defRPr>
              </a:pPr>
              <a:endParaRPr kern="0">
                <a:solidFill>
                  <a:sysClr val="windowText" lastClr="000000"/>
                </a:solidFill>
                <a:latin typeface="Helvetica Light"/>
                <a:ea typeface="Helvetica Light"/>
                <a:sym typeface="Helvetica Light"/>
              </a:endParaRPr>
            </a:p>
          </p:txBody>
        </p:sp>
        <p:sp>
          <p:nvSpPr>
            <p:cNvPr id="1052" name="Shape 1052"/>
            <p:cNvSpPr/>
            <p:nvPr/>
          </p:nvSpPr>
          <p:spPr>
            <a:xfrm>
              <a:off x="4009853" y="835849"/>
              <a:ext cx="2416038" cy="4288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100" b="1">
                  <a:solidFill>
                    <a:srgbClr val="53585F"/>
                  </a:solidFill>
                </a:defRPr>
              </a:lvl1pPr>
            </a:lstStyle>
            <a:p>
              <a:pP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No briefing overhead</a:t>
              </a:r>
            </a:p>
          </p:txBody>
        </p:sp>
        <p:sp>
          <p:nvSpPr>
            <p:cNvPr id="1053" name="Shape 1053"/>
            <p:cNvSpPr/>
            <p:nvPr/>
          </p:nvSpPr>
          <p:spPr>
            <a:xfrm>
              <a:off x="4009853" y="1594299"/>
              <a:ext cx="4676276" cy="627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200" b="1">
                  <a:solidFill>
                    <a:srgbClr val="53585F"/>
                  </a:solidFill>
                </a:defRPr>
              </a:lvl1pPr>
            </a:lstStyle>
            <a:p>
              <a:pPr defTabSz="410730" fontAlgn="auto">
                <a:spcAft>
                  <a:spcPts val="0"/>
                </a:spcAft>
                <a:defRPr sz="1800" b="0">
                  <a:solidFill>
                    <a:srgbClr val="000000"/>
                  </a:solidFill>
                </a:defRPr>
              </a:pPr>
              <a:r>
                <a:rPr sz="2200" b="0" kern="0">
                  <a:solidFill>
                    <a:srgbClr val="000000"/>
                  </a:solidFill>
                  <a:latin typeface="Avenir Book"/>
                  <a:ea typeface="Avenir Book"/>
                  <a:cs typeface="Avenir Book"/>
                  <a:sym typeface="Avenir Book"/>
                </a:rPr>
                <a:t>Lower verification latency</a:t>
              </a:r>
            </a:p>
          </p:txBody>
        </p:sp>
      </p:grpSp>
      <p:sp>
        <p:nvSpPr>
          <p:cNvPr id="2" name="Slide Number Placeholder 1"/>
          <p:cNvSpPr>
            <a:spLocks noGrp="1"/>
          </p:cNvSpPr>
          <p:nvPr>
            <p:ph type="sldNum" sz="quarter" idx="10"/>
          </p:nvPr>
        </p:nvSpPr>
        <p:spPr/>
        <p:txBody>
          <a:bodyPr/>
          <a:lstStyle/>
          <a:p>
            <a:fld id="{70368DD8-D6BF-DF4F-B8F9-F3DFF9C622EE}" type="slidenum">
              <a:rPr lang="en-US" altLang="en-US" smtClean="0"/>
              <a:pPr/>
              <a:t>47</a:t>
            </a:fld>
            <a:endParaRPr lang="en-US" altLang="en-US"/>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p:tmAbs val="0"/>
                                  </p:iterate>
                                  <p:childTnLst>
                                    <p:set>
                                      <p:cBhvr>
                                        <p:cTn id="6" fill="hold"/>
                                        <p:tgtEl>
                                          <p:spTgt spid="1031"/>
                                        </p:tgtEl>
                                        <p:attrNameLst>
                                          <p:attrName>style.visibility</p:attrName>
                                        </p:attrNameLst>
                                      </p:cBhvr>
                                      <p:to>
                                        <p:strVal val="visible"/>
                                      </p:to>
                                    </p:set>
                                    <p:animEffect transition="in" filter="fade">
                                      <p:cBhvr>
                                        <p:cTn id="7" dur="300"/>
                                        <p:tgtEl>
                                          <p:spTgt spid="10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p:tmAbs val="0"/>
                                  </p:iterate>
                                  <p:childTnLst>
                                    <p:set>
                                      <p:cBhvr>
                                        <p:cTn id="11" fill="hold"/>
                                        <p:tgtEl>
                                          <p:spTgt spid="1054"/>
                                        </p:tgtEl>
                                        <p:attrNameLst>
                                          <p:attrName>style.visibility</p:attrName>
                                        </p:attrNameLst>
                                      </p:cBhvr>
                                      <p:to>
                                        <p:strVal val="visible"/>
                                      </p:to>
                                    </p:set>
                                    <p:animEffect transition="in" filter="fade">
                                      <p:cBhvr>
                                        <p:cTn id="12" dur="3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advAuto="0"/>
      <p:bldP spid="1054"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Shape 1140"/>
          <p:cNvSpPr/>
          <p:nvPr/>
        </p:nvSpPr>
        <p:spPr>
          <a:xfrm>
            <a:off x="0" y="3429000"/>
            <a:ext cx="9144000" cy="3429000"/>
          </a:xfrm>
          <a:prstGeom prst="rect">
            <a:avLst/>
          </a:prstGeom>
          <a:solidFill>
            <a:srgbClr val="70BF41"/>
          </a:solidFill>
          <a:ln w="12700">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141" name="Shape 1141"/>
          <p:cNvSpPr/>
          <p:nvPr/>
        </p:nvSpPr>
        <p:spPr>
          <a:xfrm>
            <a:off x="2984500" y="554038"/>
            <a:ext cx="317500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70BF41"/>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Accountability</a:t>
            </a:r>
          </a:p>
        </p:txBody>
      </p:sp>
      <p:sp>
        <p:nvSpPr>
          <p:cNvPr id="1142" name="Shape 1142"/>
          <p:cNvSpPr/>
          <p:nvPr/>
        </p:nvSpPr>
        <p:spPr>
          <a:xfrm>
            <a:off x="3794125" y="4362450"/>
            <a:ext cx="1555750" cy="6000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5600" b="1" cap="all">
                <a:solidFill>
                  <a:srgbClr val="FFFFFF"/>
                </a:solidFill>
              </a:defRPr>
            </a:lvl1pPr>
          </a:lstStyle>
          <a:p>
            <a:pPr algn="ctr" defTabSz="410730" fontAlgn="auto">
              <a:spcBef>
                <a:spcPts val="0"/>
              </a:spcBef>
              <a:spcAft>
                <a:spcPts val="0"/>
              </a:spcAft>
              <a:defRPr sz="1800" b="0" cap="none">
                <a:solidFill>
                  <a:srgbClr val="000000"/>
                </a:solidFill>
              </a:defRPr>
            </a:pPr>
            <a:r>
              <a:rPr sz="3900" b="0" kern="0" cap="none">
                <a:solidFill>
                  <a:srgbClr val="000000"/>
                </a:solidFill>
                <a:latin typeface="Avenir Book"/>
                <a:ea typeface="Avenir Book"/>
                <a:cs typeface="Avenir Book"/>
                <a:sym typeface="Avenir Book"/>
              </a:rPr>
              <a:t>Privacy</a:t>
            </a:r>
          </a:p>
        </p:txBody>
      </p:sp>
      <p:sp>
        <p:nvSpPr>
          <p:cNvPr id="1143" name="Shape 1143"/>
          <p:cNvSpPr/>
          <p:nvPr/>
        </p:nvSpPr>
        <p:spPr>
          <a:xfrm>
            <a:off x="292100" y="1597025"/>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70BF41"/>
                </a:solidFill>
                <a:latin typeface="Avenir Book"/>
                <a:ea typeface="Avenir Book"/>
                <a:cs typeface="Avenir Book"/>
                <a:sym typeface="Avenir Book"/>
              </a:rPr>
              <a:t>unforgeable </a:t>
            </a:r>
            <a:r>
              <a:rPr sz="2800" b="1" kern="0">
                <a:solidFill>
                  <a:srgbClr val="70BF41"/>
                </a:solidFill>
                <a:latin typeface="Avenir Book"/>
                <a:ea typeface="Avenir Book"/>
                <a:cs typeface="Avenir Book"/>
                <a:sym typeface="Avenir Book"/>
              </a:rPr>
              <a:t>source addresses</a:t>
            </a:r>
          </a:p>
        </p:txBody>
      </p:sp>
      <p:sp>
        <p:nvSpPr>
          <p:cNvPr id="1144" name="Shape 1144"/>
          <p:cNvSpPr/>
          <p:nvPr/>
        </p:nvSpPr>
        <p:spPr>
          <a:xfrm>
            <a:off x="292100" y="5440363"/>
            <a:ext cx="8559800" cy="50165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spAutoFit/>
          </a:bodyPr>
          <a:lstStyle/>
          <a:p>
            <a:pPr algn="ctr" defTabSz="410730" fontAlgn="auto">
              <a:spcBef>
                <a:spcPts val="0"/>
              </a:spcBef>
              <a:spcAft>
                <a:spcPts val="0"/>
              </a:spcAft>
              <a:defRPr sz="1800"/>
            </a:pPr>
            <a:r>
              <a:rPr sz="2800" kern="0">
                <a:solidFill>
                  <a:srgbClr val="FFFFFF"/>
                </a:solidFill>
                <a:latin typeface="Avenir Book"/>
                <a:ea typeface="Avenir Book"/>
                <a:cs typeface="Avenir Book"/>
                <a:sym typeface="Avenir Book"/>
              </a:rPr>
              <a:t>hidden </a:t>
            </a:r>
            <a:r>
              <a:rPr sz="2800" b="1" kern="0">
                <a:solidFill>
                  <a:srgbClr val="FFFFFF"/>
                </a:solidFill>
                <a:latin typeface="Avenir Book"/>
                <a:ea typeface="Avenir Book"/>
                <a:cs typeface="Avenir Book"/>
                <a:sym typeface="Avenir Book"/>
              </a:rPr>
              <a:t>source addresses</a:t>
            </a:r>
          </a:p>
        </p:txBody>
      </p:sp>
      <p:grpSp>
        <p:nvGrpSpPr>
          <p:cNvPr id="1157" name="Group 1157"/>
          <p:cNvGrpSpPr>
            <a:grpSpLocks/>
          </p:cNvGrpSpPr>
          <p:nvPr/>
        </p:nvGrpSpPr>
        <p:grpSpPr bwMode="auto">
          <a:xfrm>
            <a:off x="619125" y="1395413"/>
            <a:ext cx="7754938" cy="1177925"/>
            <a:chOff x="465800" y="213419"/>
            <a:chExt cx="11031219" cy="1675062"/>
          </a:xfrm>
        </p:grpSpPr>
        <p:sp>
          <p:nvSpPr>
            <p:cNvPr id="1145" name="Shape 1145"/>
            <p:cNvSpPr/>
            <p:nvPr/>
          </p:nvSpPr>
          <p:spPr>
            <a:xfrm>
              <a:off x="4327291" y="231479"/>
              <a:ext cx="7169728" cy="16570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70BF41"/>
                  </a:solidFill>
                  <a:latin typeface="Avenir Book"/>
                  <a:ea typeface="Avenir Book"/>
                  <a:cs typeface="Avenir Book"/>
                  <a:sym typeface="Avenir Book"/>
                </a:rPr>
                <a:t>every packet carries an accountability address</a:t>
              </a:r>
            </a:p>
            <a:p>
              <a:pPr defTabSz="410730" fontAlgn="auto">
                <a:spcBef>
                  <a:spcPts val="0"/>
                </a:spcBef>
                <a:spcAft>
                  <a:spcPts val="0"/>
                </a:spcAft>
                <a:defRPr sz="1800"/>
              </a:pPr>
              <a:r>
                <a:rPr sz="1300" i="1" kern="0">
                  <a:solidFill>
                    <a:srgbClr val="70BF41"/>
                  </a:solidFill>
                  <a:latin typeface="Avenir Book"/>
                  <a:ea typeface="Avenir Book"/>
                  <a:cs typeface="Avenir Book"/>
                  <a:sym typeface="Avenir Book"/>
                </a:rPr>
                <a:t>for reporting misbehavior</a:t>
              </a:r>
            </a:p>
          </p:txBody>
        </p:sp>
        <p:grpSp>
          <p:nvGrpSpPr>
            <p:cNvPr id="76817" name="Group 1155"/>
            <p:cNvGrpSpPr>
              <a:grpSpLocks/>
            </p:cNvGrpSpPr>
            <p:nvPr/>
          </p:nvGrpSpPr>
          <p:grpSpPr bwMode="auto">
            <a:xfrm>
              <a:off x="465800" y="213419"/>
              <a:ext cx="2599971" cy="1135262"/>
              <a:chOff x="-380690" y="0"/>
              <a:chExt cx="2599970" cy="1135261"/>
            </a:xfrm>
          </p:grpSpPr>
          <p:pic>
            <p:nvPicPr>
              <p:cNvPr id="76819" name="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981"/>
                <a:ext cx="379818"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6820" name="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12" y="858138"/>
                <a:ext cx="306589" cy="2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6821"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406" y="782981"/>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6822" nam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9" y="0"/>
                <a:ext cx="227875" cy="35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50" name="Shape 1150"/>
              <p:cNvSpPr/>
              <p:nvPr/>
            </p:nvSpPr>
            <p:spPr>
              <a:xfrm>
                <a:off x="373542" y="959434"/>
                <a:ext cx="584869"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167" name="Shape 1167"/>
              <p:cNvSpPr/>
              <p:nvPr/>
            </p:nvSpPr>
            <p:spPr>
              <a:xfrm>
                <a:off x="79979" y="11287"/>
                <a:ext cx="711328" cy="5553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450" y="9888"/>
                      <a:pt x="11650" y="2688"/>
                      <a:pt x="2160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52" name="Shape 1152"/>
              <p:cNvSpPr/>
              <p:nvPr/>
            </p:nvSpPr>
            <p:spPr>
              <a:xfrm flipV="1">
                <a:off x="1139066" y="383774"/>
                <a:ext cx="0" cy="442469"/>
              </a:xfrm>
              <a:prstGeom prst="line">
                <a:avLst/>
              </a:prstGeom>
              <a:noFill/>
              <a:ln w="50800" cap="flat">
                <a:solidFill>
                  <a:srgbClr val="70BF41"/>
                </a:solidFill>
                <a:custDash>
                  <a:ds d="200000" sp="200000"/>
                </a:custDash>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sp>
            <p:nvSpPr>
              <p:cNvPr id="1168" name="Shape 1168"/>
              <p:cNvSpPr/>
              <p:nvPr/>
            </p:nvSpPr>
            <p:spPr>
              <a:xfrm>
                <a:off x="-380690" y="38377"/>
                <a:ext cx="858109" cy="5282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351" y="9269"/>
                      <a:pt x="9151" y="2069"/>
                      <a:pt x="0" y="0"/>
                    </a:cubicBezTo>
                  </a:path>
                </a:pathLst>
              </a:custGeom>
              <a:noFill/>
              <a:ln w="50800" cap="flat">
                <a:solidFill>
                  <a:srgbClr val="70BF41"/>
                </a:solidFill>
                <a:custDash>
                  <a:ds d="200000" sp="200000"/>
                </a:custDash>
                <a:miter lim="400000"/>
                <a:tailEnd type="triangle" w="med" len="med"/>
              </a:ln>
              <a:effectLst/>
            </p:spPr>
            <p:txBody>
              <a:bodyPr/>
              <a:lstStyle/>
              <a:p>
                <a:pPr algn="ctr" defTabSz="410730" fontAlgn="auto">
                  <a:spcBef>
                    <a:spcPts val="0"/>
                  </a:spcBef>
                  <a:spcAft>
                    <a:spcPts val="0"/>
                  </a:spcAft>
                  <a:defRPr/>
                </a:pPr>
                <a:endParaRPr sz="2500" kern="0">
                  <a:solidFill>
                    <a:sysClr val="windowText" lastClr="000000"/>
                  </a:solidFill>
                  <a:latin typeface="Avenir Book"/>
                  <a:ea typeface="Avenir Book"/>
                  <a:cs typeface="Avenir Book"/>
                  <a:sym typeface="Avenir Book"/>
                </a:endParaRPr>
              </a:p>
            </p:txBody>
          </p:sp>
          <p:sp>
            <p:nvSpPr>
              <p:cNvPr id="1154" name="Shape 1154"/>
              <p:cNvSpPr/>
              <p:nvPr/>
            </p:nvSpPr>
            <p:spPr>
              <a:xfrm flipV="1">
                <a:off x="1317462" y="959434"/>
                <a:ext cx="650356" cy="0"/>
              </a:xfrm>
              <a:prstGeom prst="line">
                <a:avLst/>
              </a:prstGeom>
              <a:noFill/>
              <a:ln w="50800" cap="flat">
                <a:solidFill>
                  <a:srgbClr val="A6AAA9"/>
                </a:solidFill>
                <a:prstDash val="solid"/>
                <a:miter lim="400000"/>
                <a:tailEnd type="triangle" w="med" len="med"/>
              </a:ln>
              <a:effectLst/>
            </p:spPr>
            <p:txBody>
              <a:bodyPr lIns="0" tIns="0" rIns="0" bIns="0" anchor="ctr"/>
              <a:lstStyle/>
              <a:p>
                <a:pPr algn="ctr" defTabSz="410730" fontAlgn="auto">
                  <a:spcBef>
                    <a:spcPts val="0"/>
                  </a:spcBef>
                  <a:spcAft>
                    <a:spcPts val="0"/>
                  </a:spcAft>
                  <a:defRPr sz="2400"/>
                </a:pPr>
                <a:endParaRPr kern="0">
                  <a:solidFill>
                    <a:sysClr val="windowText" lastClr="000000"/>
                  </a:solidFill>
                  <a:latin typeface="Avenir Book"/>
                  <a:ea typeface="Avenir Book"/>
                  <a:cs typeface="Avenir Book"/>
                  <a:sym typeface="Avenir Book"/>
                </a:endParaRPr>
              </a:p>
            </p:txBody>
          </p:sp>
        </p:grpSp>
        <p:sp>
          <p:nvSpPr>
            <p:cNvPr id="1156" name="Shape 1156"/>
            <p:cNvSpPr/>
            <p:nvPr/>
          </p:nvSpPr>
          <p:spPr>
            <a:xfrm>
              <a:off x="519996" y="1412149"/>
              <a:ext cx="2872407" cy="4311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i="1">
                  <a:latin typeface="Avenir Medium"/>
                  <a:ea typeface="Avenir Medium"/>
                  <a:cs typeface="Avenir Medium"/>
                  <a:sym typeface="Avenir Medium"/>
                </a:defRPr>
              </a:lvl1pPr>
            </a:lstStyle>
            <a:p>
              <a:pPr algn="ctr" defTabSz="410730" fontAlgn="auto">
                <a:spcBef>
                  <a:spcPts val="0"/>
                </a:spcBef>
                <a:spcAft>
                  <a:spcPts val="0"/>
                </a:spcAft>
                <a:defRPr sz="1800" i="0"/>
              </a:pPr>
              <a:r>
                <a:rPr sz="1300" i="0" kern="0">
                  <a:solidFill>
                    <a:sysClr val="windowText" lastClr="000000"/>
                  </a:solidFill>
                </a:rPr>
                <a:t>Delegated Accountability</a:t>
              </a:r>
            </a:p>
          </p:txBody>
        </p:sp>
      </p:grpSp>
      <p:grpSp>
        <p:nvGrpSpPr>
          <p:cNvPr id="1163" name="Group 1163"/>
          <p:cNvGrpSpPr>
            <a:grpSpLocks/>
          </p:cNvGrpSpPr>
          <p:nvPr/>
        </p:nvGrpSpPr>
        <p:grpSpPr bwMode="auto">
          <a:xfrm>
            <a:off x="769938" y="4924425"/>
            <a:ext cx="7604125" cy="1350963"/>
            <a:chOff x="0" y="0"/>
            <a:chExt cx="10816720" cy="1920116"/>
          </a:xfrm>
        </p:grpSpPr>
        <p:sp>
          <p:nvSpPr>
            <p:cNvPr id="1158" name="Shape 1158"/>
            <p:cNvSpPr/>
            <p:nvPr/>
          </p:nvSpPr>
          <p:spPr>
            <a:xfrm>
              <a:off x="3646973" y="593409"/>
              <a:ext cx="7169747" cy="1044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10730" fontAlgn="auto">
                <a:spcBef>
                  <a:spcPts val="0"/>
                </a:spcBef>
                <a:spcAft>
                  <a:spcPts val="0"/>
                </a:spcAft>
                <a:defRPr sz="1800"/>
              </a:pPr>
              <a:r>
                <a:rPr sz="2800" b="1" kern="0">
                  <a:solidFill>
                    <a:srgbClr val="FFFFFF"/>
                  </a:solidFill>
                  <a:latin typeface="Avenir Book"/>
                  <a:ea typeface="Avenir Book"/>
                  <a:cs typeface="Avenir Book"/>
                  <a:sym typeface="Avenir Book"/>
                </a:rPr>
                <a:t>return address can be hidden</a:t>
              </a:r>
            </a:p>
            <a:p>
              <a:pPr defTabSz="410730" fontAlgn="auto">
                <a:spcBef>
                  <a:spcPts val="0"/>
                </a:spcBef>
                <a:spcAft>
                  <a:spcPts val="0"/>
                </a:spcAft>
                <a:defRPr sz="1800"/>
              </a:pPr>
              <a:r>
                <a:rPr sz="1300" i="1" kern="0">
                  <a:solidFill>
                    <a:srgbClr val="FFFFFF"/>
                  </a:solidFill>
                  <a:latin typeface="Avenir Book"/>
                  <a:ea typeface="Avenir Book"/>
                  <a:cs typeface="Avenir Book"/>
                  <a:sym typeface="Avenir Book"/>
                </a:rPr>
                <a:t>since network just needs accountability address</a:t>
              </a:r>
            </a:p>
          </p:txBody>
        </p:sp>
        <p:sp>
          <p:nvSpPr>
            <p:cNvPr id="1159" name="Shape 1159"/>
            <p:cNvSpPr/>
            <p:nvPr/>
          </p:nvSpPr>
          <p:spPr>
            <a:xfrm>
              <a:off x="85811" y="986006"/>
              <a:ext cx="2380130" cy="9341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Hidden Return</a:t>
              </a:r>
            </a:p>
            <a:p>
              <a:pPr algn="ctr" defTabSz="410730" fontAlgn="auto">
                <a:spcBef>
                  <a:spcPts val="0"/>
                </a:spcBef>
                <a:spcAft>
                  <a:spcPts val="0"/>
                </a:spcAft>
                <a:defRPr sz="1800"/>
              </a:pPr>
              <a:r>
                <a:rPr sz="1800" i="1" kern="0">
                  <a:solidFill>
                    <a:srgbClr val="FFFFFF"/>
                  </a:solidFill>
                  <a:latin typeface="Avenir Medium"/>
                  <a:ea typeface="Avenir Medium"/>
                  <a:cs typeface="Avenir Medium"/>
                  <a:sym typeface="Avenir Medium"/>
                </a:rPr>
                <a:t>Addresses</a:t>
              </a:r>
            </a:p>
          </p:txBody>
        </p:sp>
        <p:grpSp>
          <p:nvGrpSpPr>
            <p:cNvPr id="76813" name="Group 1162"/>
            <p:cNvGrpSpPr>
              <a:grpSpLocks/>
            </p:cNvGrpSpPr>
            <p:nvPr/>
          </p:nvGrpSpPr>
          <p:grpSpPr bwMode="auto">
            <a:xfrm>
              <a:off x="0" y="0"/>
              <a:ext cx="2551664" cy="825784"/>
              <a:chOff x="-63500" y="-63500"/>
              <a:chExt cx="2551663" cy="825783"/>
            </a:xfrm>
          </p:grpSpPr>
          <p:sp>
            <p:nvSpPr>
              <p:cNvPr id="1160" name="Shape 1160"/>
              <p:cNvSpPr/>
              <p:nvPr/>
            </p:nvSpPr>
            <p:spPr>
              <a:xfrm>
                <a:off x="291035" y="356172"/>
                <a:ext cx="2197217" cy="406135"/>
              </a:xfrm>
              <a:prstGeom prst="rect">
                <a:avLst/>
              </a:prstGeom>
              <a:solidFill>
                <a:srgbClr val="DCDEE0"/>
              </a:solidFill>
              <a:ln w="25400" cap="flat">
                <a:solidFill>
                  <a:srgbClr val="FFFFFF"/>
                </a:solidFill>
                <a:prstDash val="solid"/>
                <a:miter lim="400000"/>
              </a:ln>
              <a:effectLst/>
              <a:extLst>
                <a:ext uri="{C572A759-6A51-4108-AA02-DFA0A04FC94B}">
                  <ma14:wrappingTextBoxFlag xmlns:ma14="http://schemas.microsoft.com/office/mac/drawingml/2011/main" val="1"/>
                </a:ext>
              </a:extLst>
            </p:spPr>
            <p:txBody>
              <a:bodyPr lIns="0" tIns="0" rIns="0" bIns="0" anchor="ctr"/>
              <a:lstStyle>
                <a:lvl1pPr>
                  <a:defRPr sz="2000"/>
                </a:lvl1pPr>
              </a:lstStyle>
              <a:p>
                <a:pPr algn="ctr" defTabSz="410730" fontAlgn="auto">
                  <a:spcBef>
                    <a:spcPts val="0"/>
                  </a:spcBef>
                  <a:spcAft>
                    <a:spcPts val="0"/>
                  </a:spcAft>
                  <a:defRPr sz="1800"/>
                </a:pPr>
                <a:r>
                  <a:rPr sz="1300" kern="0">
                    <a:solidFill>
                      <a:sysClr val="windowText" lastClr="000000"/>
                    </a:solidFill>
                    <a:latin typeface="Avenir Book"/>
                    <a:ea typeface="Avenir Book"/>
                    <a:cs typeface="Avenir Book"/>
                    <a:sym typeface="Avenir Book"/>
                  </a:rPr>
                  <a:t>Return Address</a:t>
                </a:r>
              </a:p>
            </p:txBody>
          </p:sp>
          <p:pic>
            <p:nvPicPr>
              <p:cNvPr id="1161" name="padlock_closed_inv.png"/>
              <p:cNvPicPr/>
              <p:nvPr/>
            </p:nvPicPr>
            <p:blipFill>
              <a:blip r:embed="rId5">
                <a:extLst/>
              </a:blip>
              <a:stretch>
                <a:fillRect/>
              </a:stretch>
            </p:blipFill>
            <p:spPr>
              <a:xfrm>
                <a:off x="-63500" y="-63500"/>
                <a:ext cx="668423" cy="667866"/>
              </a:xfrm>
              <a:prstGeom prst="rect">
                <a:avLst/>
              </a:prstGeom>
              <a:ln w="12700" cap="flat">
                <a:noFill/>
                <a:miter lim="400000"/>
              </a:ln>
              <a:effectLst>
                <a:outerShdw blurRad="63500" dist="25400" dir="5400000" rotWithShape="0">
                  <a:srgbClr val="000000">
                    <a:alpha val="50000"/>
                  </a:srgbClr>
                </a:outerShdw>
              </a:effectLst>
            </p:spPr>
          </p:pic>
        </p:grpSp>
      </p:grpSp>
      <p:sp>
        <p:nvSpPr>
          <p:cNvPr id="1164" name="Shape 1164"/>
          <p:cNvSpPr/>
          <p:nvPr/>
        </p:nvSpPr>
        <p:spPr>
          <a:xfrm>
            <a:off x="3902075" y="2759075"/>
            <a:ext cx="1339850" cy="13398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rgbClr val="53585F"/>
            </a:solidFill>
            <a:miter lim="400000"/>
          </a:ln>
        </p:spPr>
        <p:txBody>
          <a:bodyPr lIns="0" tIns="0" rIns="0" bIns="0" anchor="ctr"/>
          <a:lstStyle/>
          <a:p>
            <a:pPr algn="ctr" defTabSz="410730" fontAlgn="auto">
              <a:spcBef>
                <a:spcPts val="0"/>
              </a:spcBef>
              <a:spcAft>
                <a:spcPts val="0"/>
              </a:spcAft>
              <a:defRPr sz="2400">
                <a:solidFill>
                  <a:srgbClr val="FFFFFF"/>
                </a:solidFill>
                <a:latin typeface="+mn-lt"/>
                <a:ea typeface="+mn-ea"/>
                <a:cs typeface="+mn-cs"/>
                <a:sym typeface="Helvetica Light"/>
              </a:defRPr>
            </a:pPr>
            <a:endParaRPr kern="0">
              <a:solidFill>
                <a:srgbClr val="FFFFFF"/>
              </a:solidFill>
              <a:latin typeface="Helvetica Light"/>
              <a:ea typeface="Helvetica Light"/>
              <a:sym typeface="Helvetica Light"/>
            </a:endParaRPr>
          </a:p>
        </p:txBody>
      </p:sp>
      <p:sp>
        <p:nvSpPr>
          <p:cNvPr id="1165" name="Shape 1165"/>
          <p:cNvSpPr/>
          <p:nvPr/>
        </p:nvSpPr>
        <p:spPr>
          <a:xfrm>
            <a:off x="4475163" y="3328988"/>
            <a:ext cx="1936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80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VS</a:t>
            </a:r>
          </a:p>
        </p:txBody>
      </p:sp>
      <p:sp>
        <p:nvSpPr>
          <p:cNvPr id="1166" name="Shape 1166"/>
          <p:cNvSpPr/>
          <p:nvPr/>
        </p:nvSpPr>
        <p:spPr>
          <a:xfrm>
            <a:off x="4513263" y="3328988"/>
            <a:ext cx="117475" cy="200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2200" b="1">
                <a:solidFill>
                  <a:srgbClr val="53585F"/>
                </a:solidFill>
              </a:defRPr>
            </a:lvl1pPr>
          </a:lstStyle>
          <a:p>
            <a:pPr algn="ctr" defTabSz="410730" fontAlgn="auto">
              <a:spcBef>
                <a:spcPts val="0"/>
              </a:spcBef>
              <a:spcAft>
                <a:spcPts val="0"/>
              </a:spcAft>
              <a:defRPr sz="1800" b="0">
                <a:solidFill>
                  <a:srgbClr val="000000"/>
                </a:solidFill>
              </a:defRPr>
            </a:pPr>
            <a:r>
              <a:rPr sz="1300" b="0" kern="0">
                <a:solidFill>
                  <a:srgbClr val="000000"/>
                </a:solidFill>
                <a:latin typeface="Avenir Book"/>
                <a:ea typeface="Avenir Book"/>
                <a:cs typeface="Avenir Book"/>
                <a:sym typeface="Avenir Book"/>
              </a:rPr>
              <a:t>&amp;</a:t>
            </a:r>
          </a:p>
        </p:txBody>
      </p:sp>
      <p:sp>
        <p:nvSpPr>
          <p:cNvPr id="2" name="Slide Number Placeholder 1"/>
          <p:cNvSpPr>
            <a:spLocks noGrp="1"/>
          </p:cNvSpPr>
          <p:nvPr>
            <p:ph type="sldNum" sz="quarter" idx="10"/>
          </p:nvPr>
        </p:nvSpPr>
        <p:spPr/>
        <p:txBody>
          <a:bodyPr/>
          <a:lstStyle/>
          <a:p>
            <a:fld id="{74489EF1-57AD-0749-B635-46F59D23526B}" type="slidenum">
              <a:rPr lang="en-US" altLang="en-US" smtClean="0"/>
              <a:pPr/>
              <a:t>48</a:t>
            </a:fld>
            <a:endParaRPr lang="en-US" altLang="en-US"/>
          </a:p>
        </p:txBody>
      </p:sp>
    </p:spTree>
  </p:cSld>
  <p:clrMapOvr>
    <a:masterClrMapping/>
  </p:clrMapOvr>
  <p:transition>
    <p:push dir="d"/>
  </p:transition>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iterate>
                                    <p:tmAbs val="0"/>
                                  </p:iterate>
                                  <p:childTnLst>
                                    <p:anim calcmode="lin" valueType="num">
                                      <p:cBhvr>
                                        <p:cTn id="6" dur="300" fill="hold"/>
                                        <p:tgtEl>
                                          <p:spTgt spid="1143"/>
                                        </p:tgtEl>
                                        <p:attrNameLst>
                                          <p:attrName>ppt_x</p:attrName>
                                        </p:attrNameLst>
                                      </p:cBhvr>
                                      <p:tavLst>
                                        <p:tav tm="0">
                                          <p:val>
                                            <p:strVal val="ppt_x"/>
                                          </p:val>
                                        </p:tav>
                                        <p:tav tm="100000">
                                          <p:val>
                                            <p:strVal val="0-ppt_w/2"/>
                                          </p:val>
                                        </p:tav>
                                      </p:tavLst>
                                    </p:anim>
                                    <p:anim calcmode="lin" valueType="num">
                                      <p:cBhvr>
                                        <p:cTn id="7" dur="300" fill="hold"/>
                                        <p:tgtEl>
                                          <p:spTgt spid="1143"/>
                                        </p:tgtEl>
                                        <p:attrNameLst>
                                          <p:attrName>ppt_y</p:attrName>
                                        </p:attrNameLst>
                                      </p:cBhvr>
                                      <p:tavLst>
                                        <p:tav tm="0">
                                          <p:val>
                                            <p:strVal val="ppt_y"/>
                                          </p:val>
                                        </p:tav>
                                        <p:tav tm="100000">
                                          <p:val>
                                            <p:strVal val="ppt_y"/>
                                          </p:val>
                                        </p:tav>
                                      </p:tavLst>
                                    </p:anim>
                                    <p:set>
                                      <p:cBhvr>
                                        <p:cTn id="8" fill="hold">
                                          <p:stCondLst>
                                            <p:cond delay="299"/>
                                          </p:stCondLst>
                                        </p:cTn>
                                        <p:tgtEl>
                                          <p:spTgt spid="1143"/>
                                        </p:tgtEl>
                                        <p:attrNameLst>
                                          <p:attrName>style.visibility</p:attrName>
                                        </p:attrNameLst>
                                      </p:cBhvr>
                                      <p:to>
                                        <p:strVal val="hidden"/>
                                      </p:to>
                                    </p:set>
                                  </p:childTnLst>
                                </p:cTn>
                              </p:par>
                            </p:childTnLst>
                          </p:cTn>
                        </p:par>
                        <p:par>
                          <p:cTn id="9" fill="hold" nodeType="afterGroup">
                            <p:stCondLst>
                              <p:cond delay="300"/>
                            </p:stCondLst>
                            <p:childTnLst>
                              <p:par>
                                <p:cTn id="10" presetID="2" presetClass="entr" presetSubtype="2" fill="hold" grpId="0" nodeType="afterEffect">
                                  <p:stCondLst>
                                    <p:cond delay="0"/>
                                  </p:stCondLst>
                                  <p:iterate>
                                    <p:tmAbs val="0"/>
                                  </p:iterate>
                                  <p:childTnLst>
                                    <p:set>
                                      <p:cBhvr>
                                        <p:cTn id="11" fill="hold"/>
                                        <p:tgtEl>
                                          <p:spTgt spid="1157"/>
                                        </p:tgtEl>
                                        <p:attrNameLst>
                                          <p:attrName>style.visibility</p:attrName>
                                        </p:attrNameLst>
                                      </p:cBhvr>
                                      <p:to>
                                        <p:strVal val="visible"/>
                                      </p:to>
                                    </p:set>
                                    <p:anim calcmode="lin" valueType="num">
                                      <p:cBhvr>
                                        <p:cTn id="12" dur="300" fill="hold"/>
                                        <p:tgtEl>
                                          <p:spTgt spid="1157"/>
                                        </p:tgtEl>
                                        <p:attrNameLst>
                                          <p:attrName>ppt_x</p:attrName>
                                        </p:attrNameLst>
                                      </p:cBhvr>
                                      <p:tavLst>
                                        <p:tav tm="0">
                                          <p:val>
                                            <p:strVal val="1+#ppt_w/2"/>
                                          </p:val>
                                        </p:tav>
                                        <p:tav tm="100000">
                                          <p:val>
                                            <p:strVal val="#ppt_x"/>
                                          </p:val>
                                        </p:tav>
                                      </p:tavLst>
                                    </p:anim>
                                    <p:anim calcmode="lin" valueType="num">
                                      <p:cBhvr>
                                        <p:cTn id="13" dur="300" fill="hold"/>
                                        <p:tgtEl>
                                          <p:spTgt spid="115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8" fill="hold" grpId="0" nodeType="clickEffect">
                                  <p:stCondLst>
                                    <p:cond delay="0"/>
                                  </p:stCondLst>
                                  <p:iterate>
                                    <p:tmAbs val="0"/>
                                  </p:iterate>
                                  <p:childTnLst>
                                    <p:anim calcmode="lin" valueType="num">
                                      <p:cBhvr>
                                        <p:cTn id="17" dur="300" fill="hold"/>
                                        <p:tgtEl>
                                          <p:spTgt spid="1144"/>
                                        </p:tgtEl>
                                        <p:attrNameLst>
                                          <p:attrName>ppt_x</p:attrName>
                                        </p:attrNameLst>
                                      </p:cBhvr>
                                      <p:tavLst>
                                        <p:tav tm="0">
                                          <p:val>
                                            <p:strVal val="ppt_x"/>
                                          </p:val>
                                        </p:tav>
                                        <p:tav tm="100000">
                                          <p:val>
                                            <p:strVal val="0-ppt_w/2"/>
                                          </p:val>
                                        </p:tav>
                                      </p:tavLst>
                                    </p:anim>
                                    <p:anim calcmode="lin" valueType="num">
                                      <p:cBhvr>
                                        <p:cTn id="18" dur="300" fill="hold"/>
                                        <p:tgtEl>
                                          <p:spTgt spid="1144"/>
                                        </p:tgtEl>
                                        <p:attrNameLst>
                                          <p:attrName>ppt_y</p:attrName>
                                        </p:attrNameLst>
                                      </p:cBhvr>
                                      <p:tavLst>
                                        <p:tav tm="0">
                                          <p:val>
                                            <p:strVal val="ppt_y"/>
                                          </p:val>
                                        </p:tav>
                                        <p:tav tm="100000">
                                          <p:val>
                                            <p:strVal val="ppt_y"/>
                                          </p:val>
                                        </p:tav>
                                      </p:tavLst>
                                    </p:anim>
                                    <p:set>
                                      <p:cBhvr>
                                        <p:cTn id="19" fill="hold">
                                          <p:stCondLst>
                                            <p:cond delay="299"/>
                                          </p:stCondLst>
                                        </p:cTn>
                                        <p:tgtEl>
                                          <p:spTgt spid="1144"/>
                                        </p:tgtEl>
                                        <p:attrNameLst>
                                          <p:attrName>style.visibility</p:attrName>
                                        </p:attrNameLst>
                                      </p:cBhvr>
                                      <p:to>
                                        <p:strVal val="hidden"/>
                                      </p:to>
                                    </p:set>
                                  </p:childTnLst>
                                </p:cTn>
                              </p:par>
                            </p:childTnLst>
                          </p:cTn>
                        </p:par>
                        <p:par>
                          <p:cTn id="20" fill="hold" nodeType="afterGroup">
                            <p:stCondLst>
                              <p:cond delay="300"/>
                            </p:stCondLst>
                            <p:childTnLst>
                              <p:par>
                                <p:cTn id="21" presetID="2" presetClass="entr" presetSubtype="2" fill="hold" grpId="0" nodeType="afterEffect">
                                  <p:stCondLst>
                                    <p:cond delay="0"/>
                                  </p:stCondLst>
                                  <p:iterate>
                                    <p:tmAbs val="0"/>
                                  </p:iterate>
                                  <p:childTnLst>
                                    <p:set>
                                      <p:cBhvr>
                                        <p:cTn id="22" fill="hold"/>
                                        <p:tgtEl>
                                          <p:spTgt spid="1163"/>
                                        </p:tgtEl>
                                        <p:attrNameLst>
                                          <p:attrName>style.visibility</p:attrName>
                                        </p:attrNameLst>
                                      </p:cBhvr>
                                      <p:to>
                                        <p:strVal val="visible"/>
                                      </p:to>
                                    </p:set>
                                    <p:anim calcmode="lin" valueType="num">
                                      <p:cBhvr>
                                        <p:cTn id="23" dur="300" fill="hold"/>
                                        <p:tgtEl>
                                          <p:spTgt spid="1163"/>
                                        </p:tgtEl>
                                        <p:attrNameLst>
                                          <p:attrName>ppt_x</p:attrName>
                                        </p:attrNameLst>
                                      </p:cBhvr>
                                      <p:tavLst>
                                        <p:tav tm="0">
                                          <p:val>
                                            <p:strVal val="1+#ppt_w/2"/>
                                          </p:val>
                                        </p:tav>
                                        <p:tav tm="100000">
                                          <p:val>
                                            <p:strVal val="#ppt_x"/>
                                          </p:val>
                                        </p:tav>
                                      </p:tavLst>
                                    </p:anim>
                                    <p:anim calcmode="lin" valueType="num">
                                      <p:cBhvr>
                                        <p:cTn id="24" dur="300" fill="hold"/>
                                        <p:tgtEl>
                                          <p:spTgt spid="116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p:tmAbs val="0"/>
                                  </p:iterate>
                                  <p:childTnLst>
                                    <p:set>
                                      <p:cBhvr>
                                        <p:cTn id="28" fill="hold"/>
                                        <p:tgtEl>
                                          <p:spTgt spid="1166"/>
                                        </p:tgtEl>
                                        <p:attrNameLst>
                                          <p:attrName>style.visibility</p:attrName>
                                        </p:attrNameLst>
                                      </p:cBhvr>
                                      <p:to>
                                        <p:strVal val="visible"/>
                                      </p:to>
                                    </p:set>
                                    <p:animEffect transition="in" filter="wipe(left)">
                                      <p:cBhvr>
                                        <p:cTn id="29" dur="1000"/>
                                        <p:tgtEl>
                                          <p:spTgt spid="1166"/>
                                        </p:tgtEl>
                                      </p:cBhvr>
                                    </p:animEffect>
                                  </p:childTnLst>
                                </p:cTn>
                              </p:par>
                            </p:childTnLst>
                          </p:cTn>
                        </p:par>
                        <p:par>
                          <p:cTn id="30" fill="hold" nodeType="afterGroup">
                            <p:stCondLst>
                              <p:cond delay="1000"/>
                            </p:stCondLst>
                            <p:childTnLst>
                              <p:par>
                                <p:cTn id="31" presetID="22" presetClass="exit" presetSubtype="8" fill="hold" grpId="0" nodeType="afterEffect">
                                  <p:stCondLst>
                                    <p:cond delay="0"/>
                                  </p:stCondLst>
                                  <p:iterate>
                                    <p:tmAbs val="0"/>
                                  </p:iterate>
                                  <p:childTnLst>
                                    <p:animEffect transition="out" filter="wipe(left)">
                                      <p:cBhvr>
                                        <p:cTn id="32" dur="1000" fill="hold"/>
                                        <p:tgtEl>
                                          <p:spTgt spid="1165"/>
                                        </p:tgtEl>
                                      </p:cBhvr>
                                    </p:animEffect>
                                    <p:set>
                                      <p:cBhvr>
                                        <p:cTn id="33" fill="hold">
                                          <p:stCondLst>
                                            <p:cond delay="999"/>
                                          </p:stCondLst>
                                        </p:cTn>
                                        <p:tgtEl>
                                          <p:spTgt spid="1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animBg="1" advAuto="0"/>
      <p:bldP spid="1144" grpId="0" animBg="1" advAuto="0"/>
      <p:bldP spid="1157" grpId="0" animBg="1" advAuto="0"/>
      <p:bldP spid="1163" grpId="0" animBg="1" advAuto="0"/>
      <p:bldP spid="1165" grpId="0" animBg="1" advAuto="0"/>
      <p:bldP spid="1166"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Overview</a:t>
            </a:r>
          </a:p>
        </p:txBody>
      </p:sp>
      <p:sp>
        <p:nvSpPr>
          <p:cNvPr id="77827" name="Rectangle 3"/>
          <p:cNvSpPr>
            <a:spLocks noGrp="1" noChangeArrowheads="1"/>
          </p:cNvSpPr>
          <p:nvPr>
            <p:ph type="body" idx="1"/>
          </p:nvPr>
        </p:nvSpPr>
        <p:spPr/>
        <p:txBody>
          <a:bodyPr/>
          <a:lstStyle/>
          <a:p>
            <a:pPr eaLnBrk="1" hangingPunct="1">
              <a:lnSpc>
                <a:spcPct val="90000"/>
              </a:lnSpc>
            </a:pPr>
            <a:endParaRPr lang="en-US" altLang="en-US" dirty="0">
              <a:solidFill>
                <a:srgbClr val="FF0000"/>
              </a:solidFill>
            </a:endParaRPr>
          </a:p>
          <a:p>
            <a:pPr eaLnBrk="1" hangingPunct="1">
              <a:lnSpc>
                <a:spcPct val="90000"/>
              </a:lnSpc>
            </a:pPr>
            <a:r>
              <a:rPr lang="en-US" altLang="en-US" dirty="0"/>
              <a:t>Routing privacy</a:t>
            </a:r>
          </a:p>
          <a:p>
            <a:pPr eaLnBrk="1" hangingPunct="1">
              <a:lnSpc>
                <a:spcPct val="90000"/>
              </a:lnSpc>
            </a:pPr>
            <a:endParaRPr lang="en-US" altLang="en-US" dirty="0"/>
          </a:p>
          <a:p>
            <a:pPr eaLnBrk="1" hangingPunct="1">
              <a:lnSpc>
                <a:spcPct val="90000"/>
              </a:lnSpc>
            </a:pPr>
            <a:r>
              <a:rPr lang="en-US" altLang="en-US" dirty="0" smtClean="0"/>
              <a:t>Privacy and Accountability</a:t>
            </a:r>
          </a:p>
          <a:p>
            <a:pPr eaLnBrk="1" hangingPunct="1">
              <a:lnSpc>
                <a:spcPct val="90000"/>
              </a:lnSpc>
            </a:pPr>
            <a:endParaRPr lang="en-US" altLang="en-US" dirty="0"/>
          </a:p>
          <a:p>
            <a:pPr eaLnBrk="1" hangingPunct="1">
              <a:lnSpc>
                <a:spcPct val="90000"/>
              </a:lnSpc>
            </a:pPr>
            <a:r>
              <a:rPr lang="en-US" altLang="en-US" dirty="0"/>
              <a:t>Wireless Privacy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49</a:t>
            </a:fld>
            <a:endParaRPr lang="en-US"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476625"/>
            <a:ext cx="1536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2947988"/>
            <a:ext cx="249078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224588" y="5497513"/>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31025" y="358933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822950" y="1854200"/>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788150" y="307816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100638" y="140811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6"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073775" y="238442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7"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21500" y="45720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8"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05613" y="501808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9"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59588" y="409892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0"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546850" y="2624138"/>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1"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5" y="4054475"/>
            <a:ext cx="2490788"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502275" y="612298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3"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2027238"/>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4"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947988"/>
            <a:ext cx="1320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5"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4044950"/>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6"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088" y="4902200"/>
            <a:ext cx="13223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7"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135688" y="5929313"/>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88" name="Freeform 20"/>
          <p:cNvSpPr>
            <a:spLocks/>
          </p:cNvSpPr>
          <p:nvPr/>
        </p:nvSpPr>
        <p:spPr bwMode="auto">
          <a:xfrm>
            <a:off x="2678113" y="1866900"/>
            <a:ext cx="2692400" cy="1997075"/>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7088" y="10242"/>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9" name="Freeform 21"/>
          <p:cNvSpPr>
            <a:spLocks/>
          </p:cNvSpPr>
          <p:nvPr/>
        </p:nvSpPr>
        <p:spPr bwMode="auto">
          <a:xfrm>
            <a:off x="2652713" y="2265363"/>
            <a:ext cx="3276600" cy="1670050"/>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4478" y="5313"/>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0" name="Freeform 22"/>
          <p:cNvSpPr>
            <a:spLocks/>
          </p:cNvSpPr>
          <p:nvPr/>
        </p:nvSpPr>
        <p:spPr bwMode="auto">
          <a:xfrm>
            <a:off x="2678113" y="2586038"/>
            <a:ext cx="3322637" cy="1384300"/>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2252" y="3345"/>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1" name="Freeform 23"/>
          <p:cNvSpPr>
            <a:spLocks/>
          </p:cNvSpPr>
          <p:nvPr/>
        </p:nvSpPr>
        <p:spPr bwMode="auto">
          <a:xfrm>
            <a:off x="2697163" y="2881313"/>
            <a:ext cx="3857625" cy="1125537"/>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7050" y="8743"/>
                  <a:pt x="17650" y="10457"/>
                  <a:pt x="21600" y="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2" name="Freeform 24"/>
          <p:cNvSpPr>
            <a:spLocks/>
          </p:cNvSpPr>
          <p:nvPr/>
        </p:nvSpPr>
        <p:spPr bwMode="auto">
          <a:xfrm>
            <a:off x="2697163" y="3354388"/>
            <a:ext cx="4129087" cy="652462"/>
          </a:xfrm>
          <a:custGeom>
            <a:avLst/>
            <a:gdLst>
              <a:gd name="T0" fmla="*/ 0 w 21600"/>
              <a:gd name="T1" fmla="*/ 595330554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4017" y="10948"/>
                  <a:pt x="17723" y="2663"/>
                  <a:pt x="21600" y="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3" name="Freeform 25"/>
          <p:cNvSpPr>
            <a:spLocks/>
          </p:cNvSpPr>
          <p:nvPr/>
        </p:nvSpPr>
        <p:spPr bwMode="auto">
          <a:xfrm>
            <a:off x="2703513" y="3705225"/>
            <a:ext cx="4129087" cy="363538"/>
          </a:xfrm>
          <a:custGeom>
            <a:avLst/>
            <a:gdLst>
              <a:gd name="T0" fmla="*/ 0 w 21600"/>
              <a:gd name="T1" fmla="*/ 124556522 h 19640"/>
              <a:gd name="T2" fmla="*/ 2147483647 w 21600"/>
              <a:gd name="T3" fmla="*/ 9582817 h 19640"/>
              <a:gd name="T4" fmla="*/ 0 60000 65536"/>
              <a:gd name="T5" fmla="*/ 0 60000 65536"/>
              <a:gd name="T6" fmla="*/ 0 w 21600"/>
              <a:gd name="T7" fmla="*/ 0 h 19640"/>
              <a:gd name="T8" fmla="*/ 21600 w 21600"/>
              <a:gd name="T9" fmla="*/ 19640 h 19640"/>
            </a:gdLst>
            <a:ahLst/>
            <a:cxnLst>
              <a:cxn ang="T4">
                <a:pos x="T0" y="T1"/>
              </a:cxn>
              <a:cxn ang="T5">
                <a:pos x="T2" y="T3"/>
              </a:cxn>
            </a:cxnLst>
            <a:rect l="T6" t="T7" r="T8" b="T9"/>
            <a:pathLst>
              <a:path w="21600" h="19640">
                <a:moveTo>
                  <a:pt x="0" y="19640"/>
                </a:moveTo>
                <a:cubicBezTo>
                  <a:pt x="4148" y="-803"/>
                  <a:pt x="17153" y="-1960"/>
                  <a:pt x="21600" y="1511"/>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4" name="Freeform 26"/>
          <p:cNvSpPr>
            <a:spLocks/>
          </p:cNvSpPr>
          <p:nvPr/>
        </p:nvSpPr>
        <p:spPr bwMode="auto">
          <a:xfrm>
            <a:off x="2674938" y="4041775"/>
            <a:ext cx="4151312" cy="411163"/>
          </a:xfrm>
          <a:custGeom>
            <a:avLst/>
            <a:gdLst>
              <a:gd name="T0" fmla="*/ 0 w 21600"/>
              <a:gd name="T1" fmla="*/ 0 h 14667"/>
              <a:gd name="T2" fmla="*/ 2147483647 w 21600"/>
              <a:gd name="T3" fmla="*/ 251254541 h 14667"/>
              <a:gd name="T4" fmla="*/ 0 60000 65536"/>
              <a:gd name="T5" fmla="*/ 0 60000 65536"/>
              <a:gd name="T6" fmla="*/ 0 w 21600"/>
              <a:gd name="T7" fmla="*/ 0 h 14667"/>
              <a:gd name="T8" fmla="*/ 21600 w 21600"/>
              <a:gd name="T9" fmla="*/ 14667 h 14667"/>
            </a:gdLst>
            <a:ahLst/>
            <a:cxnLst>
              <a:cxn ang="T4">
                <a:pos x="T0" y="T1"/>
              </a:cxn>
              <a:cxn ang="T5">
                <a:pos x="T2" y="T3"/>
              </a:cxn>
            </a:cxnLst>
            <a:rect l="T6" t="T7" r="T8" b="T9"/>
            <a:pathLst>
              <a:path w="21600" h="14667">
                <a:moveTo>
                  <a:pt x="0" y="0"/>
                </a:moveTo>
                <a:cubicBezTo>
                  <a:pt x="4164" y="5097"/>
                  <a:pt x="16441" y="21600"/>
                  <a:pt x="21600" y="11405"/>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5" name="Freeform 27"/>
          <p:cNvSpPr>
            <a:spLocks/>
          </p:cNvSpPr>
          <p:nvPr/>
        </p:nvSpPr>
        <p:spPr bwMode="auto">
          <a:xfrm>
            <a:off x="2654300" y="4102100"/>
            <a:ext cx="4156075" cy="573088"/>
          </a:xfrm>
          <a:custGeom>
            <a:avLst/>
            <a:gdLst>
              <a:gd name="T0" fmla="*/ 0 w 21600"/>
              <a:gd name="T1" fmla="*/ 0 h 21600"/>
              <a:gd name="T2" fmla="*/ 2147483647 w 21600"/>
              <a:gd name="T3" fmla="*/ 403419089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3118" y="5909"/>
                  <a:pt x="19595" y="19988"/>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6" name="Freeform 28"/>
          <p:cNvSpPr>
            <a:spLocks/>
          </p:cNvSpPr>
          <p:nvPr/>
        </p:nvSpPr>
        <p:spPr bwMode="auto">
          <a:xfrm>
            <a:off x="2649538" y="4137025"/>
            <a:ext cx="4111625" cy="903288"/>
          </a:xfrm>
          <a:custGeom>
            <a:avLst/>
            <a:gdLst>
              <a:gd name="T0" fmla="*/ 0 w 21600"/>
              <a:gd name="T1" fmla="*/ 0 h 21600"/>
              <a:gd name="T2" fmla="*/ 2147483647 w 21600"/>
              <a:gd name="T3" fmla="*/ 157968766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2682" y="12131"/>
                  <a:pt x="17923" y="5881"/>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7" name="Freeform 29"/>
          <p:cNvSpPr>
            <a:spLocks/>
          </p:cNvSpPr>
          <p:nvPr/>
        </p:nvSpPr>
        <p:spPr bwMode="auto">
          <a:xfrm>
            <a:off x="2636838" y="4164013"/>
            <a:ext cx="3614737" cy="15049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8754" y="4922"/>
                  <a:pt x="8555" y="1504"/>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8" name="Freeform 30"/>
          <p:cNvSpPr>
            <a:spLocks/>
          </p:cNvSpPr>
          <p:nvPr/>
        </p:nvSpPr>
        <p:spPr bwMode="auto">
          <a:xfrm>
            <a:off x="2619375" y="4187825"/>
            <a:ext cx="3479800" cy="1749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9490" y="4499"/>
                  <a:pt x="15425" y="8234"/>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9" name="Freeform 31"/>
          <p:cNvSpPr>
            <a:spLocks/>
          </p:cNvSpPr>
          <p:nvPr/>
        </p:nvSpPr>
        <p:spPr bwMode="auto">
          <a:xfrm>
            <a:off x="2627313" y="4187825"/>
            <a:ext cx="3105150" cy="1936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5915" y="7387"/>
                  <a:pt x="18866" y="12457"/>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400" name="AutoShape 32"/>
          <p:cNvSpPr>
            <a:spLocks/>
          </p:cNvSpPr>
          <p:nvPr/>
        </p:nvSpPr>
        <p:spPr bwMode="auto">
          <a:xfrm>
            <a:off x="1866900" y="3836988"/>
            <a:ext cx="895350" cy="401637"/>
          </a:xfrm>
          <a:prstGeom prst="roundRect">
            <a:avLst>
              <a:gd name="adj" fmla="val 33333"/>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840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350" y="3854450"/>
            <a:ext cx="80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402" name="Rectangle 34"/>
          <p:cNvSpPr>
            <a:spLocks/>
          </p:cNvSpPr>
          <p:nvPr/>
        </p:nvSpPr>
        <p:spPr bwMode="auto">
          <a:xfrm>
            <a:off x="3232150" y="3108325"/>
            <a:ext cx="252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8403" name="Rectangle 35"/>
          <p:cNvSpPr>
            <a:spLocks/>
          </p:cNvSpPr>
          <p:nvPr/>
        </p:nvSpPr>
        <p:spPr bwMode="auto">
          <a:xfrm>
            <a:off x="3114675" y="4716463"/>
            <a:ext cx="25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8404" name="Title 38"/>
          <p:cNvSpPr>
            <a:spLocks noGrp="1"/>
          </p:cNvSpPr>
          <p:nvPr>
            <p:ph type="title"/>
          </p:nvPr>
        </p:nvSpPr>
        <p:spPr/>
        <p:txBody>
          <a:bodyPr/>
          <a:lstStyle/>
          <a:p>
            <a:r>
              <a:rPr lang="en-US" altLang="en-US">
                <a:ea typeface="ＭＳ Ｐゴシック" charset="-128"/>
              </a:rPr>
              <a:t>What does the network look like…</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5</a:t>
            </a:fld>
            <a:endParaRPr lang="en-US" altLang="en-US"/>
          </a:p>
        </p:txBody>
      </p:sp>
    </p:spTree>
    <p:extLst>
      <p:ext uri="{BB962C8B-B14F-4D97-AF65-F5344CB8AC3E}">
        <p14:creationId xmlns:p14="http://schemas.microsoft.com/office/powerpoint/2010/main" val="6166918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duotone>
              <a:prstClr val="black"/>
              <a:srgbClr val="D9C3A5">
                <a:tint val="50000"/>
                <a:satMod val="180000"/>
              </a:srgbClr>
            </a:duotone>
            <a:lum contrast="-24000"/>
          </a:blip>
          <a:srcRect/>
          <a:stretch>
            <a:fillRect/>
          </a:stretch>
        </p:blipFill>
        <p:spPr bwMode="auto">
          <a:xfrm flipH="1">
            <a:off x="0" y="-1395"/>
            <a:ext cx="9144000" cy="6859396"/>
          </a:xfrm>
          <a:prstGeom prst="rect">
            <a:avLst/>
          </a:prstGeom>
          <a:noFill/>
          <a:ln w="50800" algn="ctr">
            <a:noFill/>
            <a:miter lim="800000"/>
            <a:headEnd/>
            <a:tailEnd/>
          </a:ln>
          <a:effectLst/>
        </p:spPr>
      </p:pic>
      <p:pic>
        <p:nvPicPr>
          <p:cNvPr id="4100" name="Picture 48" descr="psp.png"/>
          <p:cNvPicPr>
            <a:picLocks noChangeAspect="1"/>
          </p:cNvPicPr>
          <p:nvPr/>
        </p:nvPicPr>
        <p:blipFill>
          <a:blip r:embed="rId4"/>
          <a:srcRect/>
          <a:stretch>
            <a:fillRect/>
          </a:stretch>
        </p:blipFill>
        <p:spPr bwMode="auto">
          <a:xfrm>
            <a:off x="1371600" y="5181600"/>
            <a:ext cx="1066800" cy="804863"/>
          </a:xfrm>
          <a:prstGeom prst="rect">
            <a:avLst/>
          </a:prstGeom>
          <a:noFill/>
          <a:ln w="9525">
            <a:noFill/>
            <a:miter lim="800000"/>
            <a:headEnd/>
            <a:tailEnd/>
          </a:ln>
          <a:effectLst>
            <a:glow rad="63500">
              <a:schemeClr val="accent3">
                <a:satMod val="175000"/>
                <a:alpha val="40000"/>
              </a:schemeClr>
            </a:glow>
            <a:outerShdw blurRad="63500" sx="102000" sy="102000" algn="ctr" rotWithShape="0">
              <a:prstClr val="black">
                <a:alpha val="40000"/>
              </a:prstClr>
            </a:outerShdw>
          </a:effectLst>
        </p:spPr>
      </p:pic>
      <p:pic>
        <p:nvPicPr>
          <p:cNvPr id="4101" name="Picture 38" descr="itouch.png"/>
          <p:cNvPicPr>
            <a:picLocks noChangeAspect="1"/>
          </p:cNvPicPr>
          <p:nvPr/>
        </p:nvPicPr>
        <p:blipFill>
          <a:blip r:embed="rId5"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4102" name="Picture 59" descr="phone.png"/>
          <p:cNvPicPr>
            <a:picLocks noChangeAspect="1"/>
          </p:cNvPicPr>
          <p:nvPr/>
        </p:nvPicPr>
        <p:blipFill>
          <a:blip r:embed="rId6"/>
          <a:srcRect/>
          <a:stretch>
            <a:fillRect/>
          </a:stretch>
        </p:blipFill>
        <p:spPr bwMode="auto">
          <a:xfrm>
            <a:off x="4038600" y="3675063"/>
            <a:ext cx="457200" cy="631825"/>
          </a:xfrm>
          <a:prstGeom prst="rect">
            <a:avLst/>
          </a:prstGeom>
          <a:noFill/>
          <a:ln w="9525">
            <a:noFill/>
            <a:miter lim="800000"/>
            <a:headEnd/>
            <a:tailEnd/>
          </a:ln>
          <a:effectLst>
            <a:glow rad="63500">
              <a:schemeClr val="accent3">
                <a:satMod val="175000"/>
                <a:alpha val="40000"/>
              </a:schemeClr>
            </a:glow>
          </a:effectLst>
        </p:spPr>
      </p:pic>
      <p:pic>
        <p:nvPicPr>
          <p:cNvPr id="4103" name="Picture 6" descr="pacemaker.png"/>
          <p:cNvPicPr>
            <a:picLocks noChangeAspect="1"/>
          </p:cNvPicPr>
          <p:nvPr/>
        </p:nvPicPr>
        <p:blipFill>
          <a:blip r:embed="rId7" cstate="screen"/>
          <a:srcRect/>
          <a:stretch>
            <a:fillRect/>
          </a:stretch>
        </p:blipFill>
        <p:spPr bwMode="auto">
          <a:xfrm>
            <a:off x="914400" y="2438400"/>
            <a:ext cx="946150" cy="946150"/>
          </a:xfrm>
          <a:prstGeom prst="rect">
            <a:avLst/>
          </a:prstGeom>
          <a:noFill/>
          <a:ln w="9525">
            <a:noFill/>
            <a:miter lim="800000"/>
            <a:headEnd/>
            <a:tailEnd/>
          </a:ln>
          <a:effectLst>
            <a:glow rad="63500">
              <a:schemeClr val="accent3">
                <a:satMod val="175000"/>
                <a:alpha val="40000"/>
              </a:schemeClr>
            </a:glow>
          </a:effectLst>
        </p:spPr>
      </p:pic>
      <p:pic>
        <p:nvPicPr>
          <p:cNvPr id="4104" name="Picture 11" descr="nikeipod2.png"/>
          <p:cNvPicPr>
            <a:picLocks noChangeAspect="1"/>
          </p:cNvPicPr>
          <p:nvPr/>
        </p:nvPicPr>
        <p:blipFill>
          <a:blip r:embed="rId8" cstate="screen"/>
          <a:srcRect/>
          <a:stretch>
            <a:fillRect/>
          </a:stretch>
        </p:blipFill>
        <p:spPr bwMode="auto">
          <a:xfrm>
            <a:off x="3962400" y="5638800"/>
            <a:ext cx="685800" cy="1057275"/>
          </a:xfrm>
          <a:prstGeom prst="rect">
            <a:avLst/>
          </a:prstGeom>
          <a:noFill/>
          <a:ln w="9525">
            <a:noFill/>
            <a:miter lim="800000"/>
            <a:headEnd/>
            <a:tailEnd/>
          </a:ln>
          <a:effectLst>
            <a:glow rad="63500">
              <a:schemeClr val="accent3">
                <a:satMod val="175000"/>
                <a:alpha val="40000"/>
              </a:schemeClr>
            </a:glow>
          </a:effectLst>
        </p:spPr>
      </p:pic>
      <p:cxnSp>
        <p:nvCxnSpPr>
          <p:cNvPr id="28" name="Straight Arrow Connector 27"/>
          <p:cNvCxnSpPr>
            <a:stCxn id="4104" idx="3"/>
          </p:cNvCxnSpPr>
          <p:nvPr/>
        </p:nvCxnSpPr>
        <p:spPr>
          <a:xfrm>
            <a:off x="4648200" y="6167438"/>
            <a:ext cx="762000" cy="85725"/>
          </a:xfrm>
          <a:prstGeom prst="straightConnector1">
            <a:avLst/>
          </a:prstGeom>
          <a:ln w="76200">
            <a:solidFill>
              <a:srgbClr val="FFFF00">
                <a:alpha val="7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381000" y="3124200"/>
            <a:ext cx="533400" cy="228600"/>
          </a:xfrm>
          <a:prstGeom prst="straightConnector1">
            <a:avLst/>
          </a:prstGeom>
          <a:ln w="76200">
            <a:solidFill>
              <a:srgbClr val="FFFF00">
                <a:alpha val="7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110" name="Picture 55" descr="cannon.png"/>
          <p:cNvPicPr>
            <a:picLocks noChangeAspect="1"/>
          </p:cNvPicPr>
          <p:nvPr/>
        </p:nvPicPr>
        <p:blipFill>
          <a:blip r:embed="rId9" cstate="screen"/>
          <a:srcRect/>
          <a:stretch>
            <a:fillRect/>
          </a:stretch>
        </p:blipFill>
        <p:spPr bwMode="auto">
          <a:xfrm>
            <a:off x="5867400" y="4267200"/>
            <a:ext cx="481013" cy="346075"/>
          </a:xfrm>
          <a:prstGeom prst="rect">
            <a:avLst/>
          </a:prstGeom>
          <a:noFill/>
          <a:ln w="9525">
            <a:noFill/>
            <a:miter lim="800000"/>
            <a:headEnd/>
            <a:tailEnd/>
          </a:ln>
          <a:effectLst>
            <a:glow rad="63500">
              <a:schemeClr val="accent3">
                <a:satMod val="175000"/>
                <a:alpha val="40000"/>
              </a:schemeClr>
            </a:glow>
          </a:effectLst>
        </p:spPr>
      </p:pic>
      <p:pic>
        <p:nvPicPr>
          <p:cNvPr id="4111" name="Picture 61" descr="kindle.png"/>
          <p:cNvPicPr>
            <a:picLocks noChangeAspect="1"/>
          </p:cNvPicPr>
          <p:nvPr/>
        </p:nvPicPr>
        <p:blipFill>
          <a:blip r:embed="rId10" cstate="screen"/>
          <a:srcRect/>
          <a:stretch>
            <a:fillRect/>
          </a:stretch>
        </p:blipFill>
        <p:spPr bwMode="auto">
          <a:xfrm>
            <a:off x="2667000" y="4953000"/>
            <a:ext cx="1068388" cy="1046163"/>
          </a:xfrm>
          <a:prstGeom prst="rect">
            <a:avLst/>
          </a:prstGeom>
          <a:noFill/>
          <a:ln w="9525">
            <a:noFill/>
            <a:miter lim="800000"/>
            <a:headEnd/>
            <a:tailEnd/>
          </a:ln>
          <a:effectLst>
            <a:glow rad="63500">
              <a:schemeClr val="accent3">
                <a:satMod val="175000"/>
                <a:alpha val="40000"/>
              </a:schemeClr>
            </a:glow>
          </a:effectLst>
        </p:spPr>
      </p:pic>
      <p:pic>
        <p:nvPicPr>
          <p:cNvPr id="4113" name="Picture 83" descr="portablevideo.png"/>
          <p:cNvPicPr>
            <a:picLocks noChangeAspect="1"/>
          </p:cNvPicPr>
          <p:nvPr/>
        </p:nvPicPr>
        <p:blipFill>
          <a:blip r:embed="rId11" cstate="screen"/>
          <a:srcRect/>
          <a:stretch>
            <a:fillRect/>
          </a:stretch>
        </p:blipFill>
        <p:spPr bwMode="auto">
          <a:xfrm>
            <a:off x="2914650" y="3733800"/>
            <a:ext cx="857250" cy="490538"/>
          </a:xfrm>
          <a:prstGeom prst="rect">
            <a:avLst/>
          </a:prstGeom>
          <a:noFill/>
          <a:ln w="9525">
            <a:noFill/>
            <a:miter lim="800000"/>
            <a:headEnd/>
            <a:tailEnd/>
          </a:ln>
          <a:effectLst>
            <a:glow rad="63500">
              <a:schemeClr val="accent3">
                <a:satMod val="175000"/>
                <a:alpha val="40000"/>
              </a:schemeClr>
            </a:glow>
          </a:effectLst>
        </p:spPr>
      </p:pic>
      <p:pic>
        <p:nvPicPr>
          <p:cNvPr id="78860" name="Picture 98" descr="radiowaves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7328111">
            <a:off x="1636712" y="2524126"/>
            <a:ext cx="4683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Picture 99"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3352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Picture 100"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Picture 101"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146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4" name="Picture 102"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Picture 103" descr="radiowaves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9662205">
            <a:off x="4318000" y="5264150"/>
            <a:ext cx="574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6" name="Picture 104" descr="radiowaves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4697413"/>
            <a:ext cx="7747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7" name="Picture 105" descr="radiowaves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346836">
            <a:off x="3195638" y="4686300"/>
            <a:ext cx="6143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5"/>
          <p:cNvGrpSpPr>
            <a:grpSpLocks/>
          </p:cNvGrpSpPr>
          <p:nvPr/>
        </p:nvGrpSpPr>
        <p:grpSpPr bwMode="auto">
          <a:xfrm>
            <a:off x="6248400" y="4648200"/>
            <a:ext cx="2895600" cy="2209800"/>
            <a:chOff x="5600700" y="2667000"/>
            <a:chExt cx="2895600" cy="2209800"/>
          </a:xfrm>
        </p:grpSpPr>
        <p:pic>
          <p:nvPicPr>
            <p:cNvPr id="78886" name="Picture 52" descr="abortionclinic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00700" y="2667000"/>
              <a:ext cx="2895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8887" name="Picture 53" descr="itouch.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124700" y="3886200"/>
              <a:ext cx="2286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8" name="Picture 54"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96100" y="3295650"/>
              <a:ext cx="712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69" name="Rectangle 2"/>
          <p:cNvSpPr>
            <a:spLocks noGrp="1" noChangeArrowheads="1"/>
          </p:cNvSpPr>
          <p:nvPr>
            <p:ph type="title"/>
          </p:nvPr>
        </p:nvSpPr>
        <p:spPr>
          <a:xfrm>
            <a:off x="0" y="381000"/>
            <a:ext cx="9144000" cy="990600"/>
          </a:xfrm>
          <a:solidFill>
            <a:schemeClr val="bg1">
              <a:alpha val="74901"/>
            </a:schemeClr>
          </a:solidFill>
        </p:spPr>
        <p:txBody>
          <a:bodyPr/>
          <a:lstStyle/>
          <a:p>
            <a:pPr eaLnBrk="1" hangingPunct="1"/>
            <a:r>
              <a:rPr lang="en-US" altLang="en-US"/>
              <a:t>      Our Wireless World</a:t>
            </a:r>
          </a:p>
        </p:txBody>
      </p:sp>
      <p:grpSp>
        <p:nvGrpSpPr>
          <p:cNvPr id="3" name="Group 48"/>
          <p:cNvGrpSpPr/>
          <p:nvPr/>
        </p:nvGrpSpPr>
        <p:grpSpPr>
          <a:xfrm>
            <a:off x="1295400" y="1371600"/>
            <a:ext cx="1587188" cy="1676400"/>
            <a:chOff x="7239000" y="1447800"/>
            <a:chExt cx="1587188" cy="1676400"/>
          </a:xfrm>
          <a:effectLst>
            <a:outerShdw blurRad="50800" dist="38100" dir="2700000" algn="tl" rotWithShape="0">
              <a:prstClr val="black">
                <a:alpha val="40000"/>
              </a:prstClr>
            </a:outerShdw>
          </a:effectLst>
        </p:grpSpPr>
        <p:cxnSp>
          <p:nvCxnSpPr>
            <p:cNvPr id="38" name="Straight Arrow Connector 37"/>
            <p:cNvCxnSpPr/>
            <p:nvPr/>
          </p:nvCxnSpPr>
          <p:spPr>
            <a:xfrm rot="5400000">
              <a:off x="8116094" y="2933700"/>
              <a:ext cx="380206" cy="79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25"/>
            <p:cNvGrpSpPr>
              <a:grpSpLocks/>
            </p:cNvGrpSpPr>
            <p:nvPr/>
          </p:nvGrpSpPr>
          <p:grpSpPr bwMode="auto">
            <a:xfrm>
              <a:off x="7239000" y="1447800"/>
              <a:ext cx="1587188" cy="1288851"/>
              <a:chOff x="6629400" y="1371600"/>
              <a:chExt cx="1587188" cy="1288851"/>
            </a:xfrm>
          </p:grpSpPr>
          <p:pic>
            <p:nvPicPr>
              <p:cNvPr id="4126" name="Picture 22" descr="tp.png"/>
              <p:cNvPicPr>
                <a:picLocks noChangeAspect="1"/>
              </p:cNvPicPr>
              <p:nvPr/>
            </p:nvPicPr>
            <p:blipFill>
              <a:blip r:embed="rId17" cstate="screen"/>
              <a:srcRect/>
              <a:stretch>
                <a:fillRect/>
              </a:stretch>
            </p:blipFill>
            <p:spPr bwMode="auto">
              <a:xfrm>
                <a:off x="6781800" y="1447800"/>
                <a:ext cx="1434788" cy="1212651"/>
              </a:xfrm>
              <a:prstGeom prst="rect">
                <a:avLst/>
              </a:prstGeom>
              <a:noFill/>
              <a:ln w="9525">
                <a:noFill/>
                <a:miter lim="800000"/>
                <a:headEnd/>
                <a:tailEnd/>
              </a:ln>
            </p:spPr>
          </p:pic>
          <p:pic>
            <p:nvPicPr>
              <p:cNvPr id="4127" name="Picture 68" descr="devil"/>
              <p:cNvPicPr>
                <a:picLocks noChangeAspect="1" noChangeArrowheads="1"/>
              </p:cNvPicPr>
              <p:nvPr/>
            </p:nvPicPr>
            <p:blipFill>
              <a:blip r:embed="rId18" cstate="screen"/>
              <a:srcRect/>
              <a:stretch>
                <a:fillRect/>
              </a:stretch>
            </p:blipFill>
            <p:spPr bwMode="auto">
              <a:xfrm flipH="1">
                <a:off x="6629400" y="1371600"/>
                <a:ext cx="759354" cy="725174"/>
              </a:xfrm>
              <a:prstGeom prst="rect">
                <a:avLst/>
              </a:prstGeom>
              <a:noFill/>
              <a:ln w="9525">
                <a:noFill/>
                <a:miter lim="800000"/>
                <a:headEnd/>
                <a:tailEnd/>
              </a:ln>
            </p:spPr>
          </p:pic>
          <p:sp>
            <p:nvSpPr>
              <p:cNvPr id="4128" name="Text Box 18"/>
              <p:cNvSpPr txBox="1">
                <a:spLocks noChangeArrowheads="1"/>
              </p:cNvSpPr>
              <p:nvPr/>
            </p:nvSpPr>
            <p:spPr bwMode="auto">
              <a:xfrm rot="374540">
                <a:off x="7327784" y="1644801"/>
                <a:ext cx="835485" cy="276999"/>
              </a:xfrm>
              <a:prstGeom prst="rect">
                <a:avLst/>
              </a:prstGeom>
              <a:noFill/>
              <a:ln w="9525">
                <a:noFill/>
                <a:miter lim="800000"/>
                <a:headEnd/>
                <a:tailEnd/>
              </a:ln>
            </p:spPr>
            <p:txBody>
              <a:bodyPr wrap="none">
                <a:spAutoFit/>
              </a:bodyPr>
              <a:lstStyle/>
              <a:p>
                <a:pPr>
                  <a:defRPr/>
                </a:pPr>
                <a:r>
                  <a:rPr lang="en-US" sz="1200" b="1">
                    <a:solidFill>
                      <a:srgbClr val="00FF00"/>
                    </a:solidFill>
                    <a:latin typeface="Courier New" pitchFamily="49" charset="0"/>
                    <a:ea typeface="+mn-ea"/>
                  </a:rPr>
                  <a:t>tcpdump</a:t>
                </a:r>
              </a:p>
            </p:txBody>
          </p:sp>
        </p:grpSp>
      </p:grpSp>
      <p:grpSp>
        <p:nvGrpSpPr>
          <p:cNvPr id="5" name="Group 71"/>
          <p:cNvGrpSpPr>
            <a:grpSpLocks/>
          </p:cNvGrpSpPr>
          <p:nvPr/>
        </p:nvGrpSpPr>
        <p:grpSpPr bwMode="auto">
          <a:xfrm>
            <a:off x="6248400" y="2362200"/>
            <a:ext cx="2895600" cy="2241550"/>
            <a:chOff x="6248401" y="2362199"/>
            <a:chExt cx="2895600" cy="2240765"/>
          </a:xfrm>
        </p:grpSpPr>
        <p:grpSp>
          <p:nvGrpSpPr>
            <p:cNvPr id="78882" name="Group 65"/>
            <p:cNvGrpSpPr>
              <a:grpSpLocks/>
            </p:cNvGrpSpPr>
            <p:nvPr/>
          </p:nvGrpSpPr>
          <p:grpSpPr bwMode="auto">
            <a:xfrm>
              <a:off x="6248401" y="2362199"/>
              <a:ext cx="2895600" cy="2240765"/>
              <a:chOff x="6248401" y="2362199"/>
              <a:chExt cx="2895600" cy="2240765"/>
            </a:xfrm>
          </p:grpSpPr>
          <p:pic>
            <p:nvPicPr>
              <p:cNvPr id="78884" name="Picture 59" descr="car.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248401" y="2362199"/>
                <a:ext cx="2895600" cy="224076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8885" name="Picture 61"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2667000"/>
                <a:ext cx="712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83" name="Picture 70"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1887206">
              <a:off x="6777013" y="31956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4"/>
          <p:cNvGrpSpPr>
            <a:grpSpLocks/>
          </p:cNvGrpSpPr>
          <p:nvPr/>
        </p:nvGrpSpPr>
        <p:grpSpPr bwMode="auto">
          <a:xfrm>
            <a:off x="6248400" y="0"/>
            <a:ext cx="2895600" cy="2405063"/>
            <a:chOff x="6248400" y="0"/>
            <a:chExt cx="2895600" cy="2404872"/>
          </a:xfrm>
        </p:grpSpPr>
        <p:pic>
          <p:nvPicPr>
            <p:cNvPr id="78879" name="Picture 60" descr="home.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248400" y="0"/>
              <a:ext cx="2895600" cy="2404872"/>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8880" name="Picture 62"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1371600"/>
              <a:ext cx="712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1" name="Picture 63" descr="radiowave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2011278">
              <a:off x="7592871" y="1040136"/>
              <a:ext cx="626160" cy="61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7"/>
          <p:cNvGrpSpPr>
            <a:grpSpLocks/>
          </p:cNvGrpSpPr>
          <p:nvPr/>
        </p:nvGrpSpPr>
        <p:grpSpPr bwMode="auto">
          <a:xfrm>
            <a:off x="4495800" y="3810000"/>
            <a:ext cx="3962400" cy="381000"/>
            <a:chOff x="3733800" y="4267200"/>
            <a:chExt cx="3962400" cy="381000"/>
          </a:xfrm>
          <a:effectLst>
            <a:outerShdw blurRad="50800" dist="38100" dir="2700000" algn="tl" rotWithShape="0">
              <a:prstClr val="black">
                <a:alpha val="40000"/>
              </a:prstClr>
            </a:outerShdw>
          </a:effectLst>
        </p:grpSpPr>
        <p:sp>
          <p:nvSpPr>
            <p:cNvPr id="35" name="Rectangle 3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PrivatePhoto1.jpg</a:t>
              </a:r>
            </a:p>
          </p:txBody>
        </p:sp>
        <p:sp>
          <p:nvSpPr>
            <p:cNvPr id="34" name="Rectangle 3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grpSp>
      <p:grpSp>
        <p:nvGrpSpPr>
          <p:cNvPr id="10" name="Group 47"/>
          <p:cNvGrpSpPr>
            <a:grpSpLocks/>
          </p:cNvGrpSpPr>
          <p:nvPr/>
        </p:nvGrpSpPr>
        <p:grpSpPr bwMode="auto">
          <a:xfrm>
            <a:off x="2895600" y="5257800"/>
            <a:ext cx="3962400" cy="381000"/>
            <a:chOff x="3733800" y="4267200"/>
            <a:chExt cx="3962400" cy="381000"/>
          </a:xfrm>
          <a:effectLst>
            <a:outerShdw blurRad="50800" dist="38100" dir="2700000" algn="tl" rotWithShape="0">
              <a:prstClr val="black">
                <a:alpha val="40000"/>
              </a:prstClr>
            </a:outerShdw>
          </a:effectLst>
        </p:grpSpPr>
        <p:sp>
          <p:nvSpPr>
            <p:cNvPr id="40" name="Rectangle 39"/>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1" name="Rectangle 40"/>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Home location=(47.28,…</a:t>
              </a:r>
            </a:p>
          </p:txBody>
        </p:sp>
      </p:grpSp>
      <p:grpSp>
        <p:nvGrpSpPr>
          <p:cNvPr id="11" name="Group 47"/>
          <p:cNvGrpSpPr>
            <a:grpSpLocks/>
          </p:cNvGrpSpPr>
          <p:nvPr/>
        </p:nvGrpSpPr>
        <p:grpSpPr bwMode="auto">
          <a:xfrm>
            <a:off x="304800" y="4724400"/>
            <a:ext cx="3962400" cy="381000"/>
            <a:chOff x="3733800" y="4267200"/>
            <a:chExt cx="3962400" cy="381000"/>
          </a:xfrm>
          <a:effectLst>
            <a:outerShdw blurRad="50800" dist="38100" dir="2700000" algn="tl" rotWithShape="0">
              <a:prstClr val="black">
                <a:alpha val="40000"/>
              </a:prstClr>
            </a:outerShdw>
          </a:effectLst>
        </p:grpSpPr>
        <p:sp>
          <p:nvSpPr>
            <p:cNvPr id="39" name="Rectangle 38"/>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2" name="Rectangle 41"/>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Buddy list: Alice, Bob, …</a:t>
              </a:r>
            </a:p>
          </p:txBody>
        </p:sp>
      </p:grpSp>
      <p:grpSp>
        <p:nvGrpSpPr>
          <p:cNvPr id="12" name="Group 47"/>
          <p:cNvGrpSpPr>
            <a:grpSpLocks/>
          </p:cNvGrpSpPr>
          <p:nvPr/>
        </p:nvGrpSpPr>
        <p:grpSpPr bwMode="auto">
          <a:xfrm>
            <a:off x="1143000" y="3200400"/>
            <a:ext cx="3962400" cy="381000"/>
            <a:chOff x="3733800" y="4267200"/>
            <a:chExt cx="3962400" cy="381000"/>
          </a:xfrm>
          <a:effectLst>
            <a:outerShdw blurRad="50800" dist="38100" dir="2700000" algn="tl" rotWithShape="0">
              <a:prstClr val="black">
                <a:alpha val="40000"/>
              </a:prstClr>
            </a:outerShdw>
          </a:effectLst>
        </p:grpSpPr>
        <p:sp>
          <p:nvSpPr>
            <p:cNvPr id="48" name="Rectangle 47"/>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PrivateVideo1.avi</a:t>
              </a:r>
            </a:p>
          </p:txBody>
        </p:sp>
        <p:sp>
          <p:nvSpPr>
            <p:cNvPr id="47" name="Rectangle 46"/>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grpSp>
      <p:grpSp>
        <p:nvGrpSpPr>
          <p:cNvPr id="13" name="Group 47"/>
          <p:cNvGrpSpPr>
            <a:grpSpLocks/>
          </p:cNvGrpSpPr>
          <p:nvPr/>
        </p:nvGrpSpPr>
        <p:grpSpPr bwMode="auto">
          <a:xfrm>
            <a:off x="228600" y="2590800"/>
            <a:ext cx="3962400" cy="381000"/>
            <a:chOff x="3733800" y="4267200"/>
            <a:chExt cx="3962400" cy="381000"/>
          </a:xfrm>
          <a:effectLst>
            <a:outerShdw blurRad="50800" dist="38100" dir="2700000" algn="tl" rotWithShape="0">
              <a:prstClr val="black">
                <a:alpha val="40000"/>
              </a:prstClr>
            </a:outerShdw>
          </a:effectLst>
        </p:grpSpPr>
        <p:sp>
          <p:nvSpPr>
            <p:cNvPr id="44" name="Rectangle 4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5" name="Rectangle 4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Blood pressure: high</a:t>
              </a:r>
            </a:p>
          </p:txBody>
        </p:sp>
      </p:grpSp>
      <p:sp>
        <p:nvSpPr>
          <p:cNvPr id="7" name="Slide Number Placeholder 6"/>
          <p:cNvSpPr>
            <a:spLocks noGrp="1"/>
          </p:cNvSpPr>
          <p:nvPr>
            <p:ph type="sldNum" sz="quarter" idx="12"/>
          </p:nvPr>
        </p:nvSpPr>
        <p:spPr/>
        <p:txBody>
          <a:bodyPr/>
          <a:lstStyle/>
          <a:p>
            <a:fld id="{743A1372-D0BF-3B45-A603-8F136B8AD2A9}" type="slidenum">
              <a:rPr lang="en-US" altLang="en-US" smtClean="0"/>
              <a:pPr/>
              <a:t>50</a:t>
            </a:fld>
            <a:endParaRPr lang="en-US" alt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afterGroup">
                            <p:stCondLst>
                              <p:cond delay="500"/>
                            </p:stCondLst>
                            <p:childTnLst>
                              <p:par>
                                <p:cTn id="20" presetID="53"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49" presetClass="path" presetSubtype="0" accel="50000" fill="hold" nodeType="withEffect">
                                  <p:stCondLst>
                                    <p:cond delay="0"/>
                                  </p:stCondLst>
                                  <p:childTnLst>
                                    <p:animMotion origin="layout" path="M -3.33333E-6 -4.44444E-6 L 0.00834 -0.58333 " pathEditMode="relative" rAng="0" ptsTypes="AA">
                                      <p:cBhvr>
                                        <p:cTn id="26" dur="1000" fill="hold"/>
                                        <p:tgtEl>
                                          <p:spTgt spid="10"/>
                                        </p:tgtEl>
                                        <p:attrNameLst>
                                          <p:attrName>ppt_x</p:attrName>
                                          <p:attrName>ppt_y</p:attrName>
                                        </p:attrNameLst>
                                      </p:cBhvr>
                                      <p:rCtr x="400" y="-29200"/>
                                    </p:animMotion>
                                  </p:childTnLst>
                                </p:cTn>
                              </p:par>
                            </p:childTnLst>
                          </p:cTn>
                        </p:par>
                        <p:par>
                          <p:cTn id="27" fill="hold" nodeType="afterGroup">
                            <p:stCondLst>
                              <p:cond delay="1500"/>
                            </p:stCondLst>
                            <p:childTnLst>
                              <p:par>
                                <p:cTn id="28" presetID="53"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par>
                                <p:cTn id="33" presetID="49" presetClass="path" presetSubtype="0" accel="50000" fill="hold" nodeType="withEffect">
                                  <p:stCondLst>
                                    <p:cond delay="0"/>
                                  </p:stCondLst>
                                  <p:childTnLst>
                                    <p:animMotion origin="layout" path="M 3.33333E-6 -4.44444E-6 L 0.2 -0.21666 " pathEditMode="relative" rAng="0" ptsTypes="AA">
                                      <p:cBhvr>
                                        <p:cTn id="34" dur="1000" fill="hold"/>
                                        <p:tgtEl>
                                          <p:spTgt spid="12"/>
                                        </p:tgtEl>
                                        <p:attrNameLst>
                                          <p:attrName>ppt_x</p:attrName>
                                          <p:attrName>ppt_y</p:attrName>
                                        </p:attrNameLst>
                                      </p:cBhvr>
                                      <p:rCtr x="10000" y="-10800"/>
                                    </p:animMotion>
                                  </p:childTnLst>
                                </p:cTn>
                              </p:par>
                            </p:childTnLst>
                          </p:cTn>
                        </p:par>
                        <p:par>
                          <p:cTn id="35" fill="hold" nodeType="afterGroup">
                            <p:stCondLst>
                              <p:cond delay="2500"/>
                            </p:stCondLst>
                            <p:childTnLst>
                              <p:par>
                                <p:cTn id="36" presetID="53"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Effect transition="in" filter="fade">
                                      <p:cBhvr>
                                        <p:cTn id="40" dur="1000"/>
                                        <p:tgtEl>
                                          <p:spTgt spid="9"/>
                                        </p:tgtEl>
                                      </p:cBhvr>
                                    </p:animEffect>
                                  </p:childTnLst>
                                </p:cTn>
                              </p:par>
                              <p:par>
                                <p:cTn id="41" presetID="49" presetClass="path" presetSubtype="0" accel="50000" fill="hold" nodeType="withEffect">
                                  <p:stCondLst>
                                    <p:cond delay="0"/>
                                  </p:stCondLst>
                                  <p:childTnLst>
                                    <p:animMotion origin="layout" path="M -3.33333E-6 -3.33333E-6 L -0.16666 -0.23889 " pathEditMode="relative" rAng="0" ptsTypes="AA">
                                      <p:cBhvr>
                                        <p:cTn id="42" dur="1000" fill="hold"/>
                                        <p:tgtEl>
                                          <p:spTgt spid="9"/>
                                        </p:tgtEl>
                                        <p:attrNameLst>
                                          <p:attrName>ppt_x</p:attrName>
                                          <p:attrName>ppt_y</p:attrName>
                                        </p:attrNameLst>
                                      </p:cBhvr>
                                      <p:rCtr x="-8300" y="-11900"/>
                                    </p:animMotion>
                                  </p:childTnLst>
                                </p:cTn>
                              </p:par>
                            </p:childTnLst>
                          </p:cTn>
                        </p:par>
                        <p:par>
                          <p:cTn id="43" fill="hold" nodeType="afterGroup">
                            <p:stCondLst>
                              <p:cond delay="3500"/>
                            </p:stCondLst>
                            <p:childTnLst>
                              <p:par>
                                <p:cTn id="44" presetID="53"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Effect transition="in" filter="fade">
                                      <p:cBhvr>
                                        <p:cTn id="48" dur="1000"/>
                                        <p:tgtEl>
                                          <p:spTgt spid="13"/>
                                        </p:tgtEl>
                                      </p:cBhvr>
                                    </p:animEffect>
                                  </p:childTnLst>
                                </p:cTn>
                              </p:par>
                              <p:par>
                                <p:cTn id="49" presetID="49" presetClass="path" presetSubtype="0" accel="50000" fill="hold" nodeType="withEffect">
                                  <p:stCondLst>
                                    <p:cond delay="0"/>
                                  </p:stCondLst>
                                  <p:childTnLst>
                                    <p:animMotion origin="layout" path="M 3.33333E-6 -3.88529E-7 L 0.3 0.00555 " pathEditMode="relative" rAng="0" ptsTypes="AA">
                                      <p:cBhvr>
                                        <p:cTn id="50" dur="1000" fill="hold"/>
                                        <p:tgtEl>
                                          <p:spTgt spid="13"/>
                                        </p:tgtEl>
                                        <p:attrNameLst>
                                          <p:attrName>ppt_x</p:attrName>
                                          <p:attrName>ppt_y</p:attrName>
                                        </p:attrNameLst>
                                      </p:cBhvr>
                                      <p:rCtr x="15000" y="300"/>
                                    </p:animMotion>
                                  </p:childTnLst>
                                </p:cTn>
                              </p:par>
                            </p:childTnLst>
                          </p:cTn>
                        </p:par>
                        <p:par>
                          <p:cTn id="51" fill="hold" nodeType="afterGroup">
                            <p:stCondLst>
                              <p:cond delay="4500"/>
                            </p:stCondLst>
                            <p:childTnLst>
                              <p:par>
                                <p:cTn id="52" presetID="53"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Effect transition="in" filter="fade">
                                      <p:cBhvr>
                                        <p:cTn id="56" dur="1000"/>
                                        <p:tgtEl>
                                          <p:spTgt spid="11"/>
                                        </p:tgtEl>
                                      </p:cBhvr>
                                    </p:animEffect>
                                  </p:childTnLst>
                                </p:cTn>
                              </p:par>
                              <p:par>
                                <p:cTn id="57" presetID="49" presetClass="path" presetSubtype="0" accel="50000" fill="hold" nodeType="withEffect">
                                  <p:stCondLst>
                                    <p:cond delay="0"/>
                                  </p:stCondLst>
                                  <p:childTnLst>
                                    <p:animMotion origin="layout" path="M 0 3.33333E-6 L 0.29167 -0.23889 " pathEditMode="relative" rAng="0" ptsTypes="AA">
                                      <p:cBhvr>
                                        <p:cTn id="58" dur="1000" fill="hold"/>
                                        <p:tgtEl>
                                          <p:spTgt spid="11"/>
                                        </p:tgtEl>
                                        <p:attrNameLst>
                                          <p:attrName>ppt_x</p:attrName>
                                          <p:attrName>ppt_y</p:attrName>
                                        </p:attrNameLst>
                                      </p:cBhvr>
                                      <p:rCtr x="14600" y="-11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altLang="en-US"/>
              <a:t>Best Security Practices</a:t>
            </a:r>
          </a:p>
        </p:txBody>
      </p:sp>
      <p:grpSp>
        <p:nvGrpSpPr>
          <p:cNvPr id="2" name="Group 9"/>
          <p:cNvGrpSpPr>
            <a:grpSpLocks/>
          </p:cNvGrpSpPr>
          <p:nvPr/>
        </p:nvGrpSpPr>
        <p:grpSpPr bwMode="auto">
          <a:xfrm>
            <a:off x="4953000" y="2133600"/>
            <a:ext cx="2590800" cy="708025"/>
            <a:chOff x="2743200" y="2209800"/>
            <a:chExt cx="2590800" cy="707887"/>
          </a:xfrm>
        </p:grpSpPr>
        <p:pic>
          <p:nvPicPr>
            <p:cNvPr id="80922" name="Picture 7"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3" name="TextBox 8"/>
            <p:cNvSpPr txBox="1">
              <a:spLocks noChangeArrowheads="1"/>
            </p:cNvSpPr>
            <p:nvPr/>
          </p:nvSpPr>
          <p:spPr bwMode="auto">
            <a:xfrm>
              <a:off x="2971800" y="2209800"/>
              <a:ext cx="2287806"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4B4B4B"/>
                  </a:solidFill>
                  <a:latin typeface="Calibri" charset="0"/>
                </a:rPr>
                <a:t>SSID: Bob</a:t>
              </a:r>
              <a:r>
                <a:rPr lang="ja-JP" altLang="en-US" sz="2000">
                  <a:solidFill>
                    <a:srgbClr val="4B4B4B"/>
                  </a:solidFill>
                  <a:latin typeface="Calibri" charset="0"/>
                </a:rPr>
                <a:t>’</a:t>
              </a:r>
              <a:r>
                <a:rPr lang="en-US" altLang="ja-JP" sz="2000">
                  <a:solidFill>
                    <a:srgbClr val="4B4B4B"/>
                  </a:solidFill>
                  <a:latin typeface="Calibri" charset="0"/>
                </a:rPr>
                <a:t>s Network</a:t>
              </a:r>
            </a:p>
            <a:p>
              <a:pPr eaLnBrk="1" hangingPunct="1"/>
              <a:r>
                <a:rPr lang="en-US" altLang="en-US" sz="2000">
                  <a:solidFill>
                    <a:srgbClr val="4B4B4B"/>
                  </a:solidFill>
                  <a:latin typeface="Calibri" charset="0"/>
                </a:rPr>
                <a:t>Key: 0x2384949…</a:t>
              </a:r>
            </a:p>
          </p:txBody>
        </p:sp>
      </p:grpSp>
      <p:pic>
        <p:nvPicPr>
          <p:cNvPr id="64" name="Picture 12" descr="alice.png"/>
          <p:cNvPicPr>
            <a:picLocks noChangeAspect="1"/>
          </p:cNvPicPr>
          <p:nvPr/>
        </p:nvPicPr>
        <p:blipFill>
          <a:blip r:embed="rId4"/>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6" name="Picture 13" descr="bob.png"/>
          <p:cNvPicPr>
            <a:picLocks noChangeAspect="1"/>
          </p:cNvPicPr>
          <p:nvPr/>
        </p:nvPicPr>
        <p:blipFill>
          <a:blip r:embed="rId5"/>
          <a:srcRect/>
          <a:stretch>
            <a:fillRect/>
          </a:stretch>
        </p:blipFill>
        <p:spPr bwMode="auto">
          <a:xfrm>
            <a:off x="8008938" y="2514600"/>
            <a:ext cx="687387" cy="70643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68" name="Rectangle 67"/>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dirty="0">
                <a:solidFill>
                  <a:schemeClr val="tx1"/>
                </a:solidFill>
              </a:endParaRPr>
            </a:p>
          </p:txBody>
        </p:sp>
        <p:grpSp>
          <p:nvGrpSpPr>
            <p:cNvPr id="4" name="Group 26"/>
            <p:cNvGrpSpPr>
              <a:grpSpLocks/>
            </p:cNvGrpSpPr>
            <p:nvPr/>
          </p:nvGrpSpPr>
          <p:grpSpPr bwMode="auto">
            <a:xfrm>
              <a:off x="2667000" y="3505202"/>
              <a:ext cx="3962400" cy="381000"/>
              <a:chOff x="2744714" y="3352116"/>
              <a:chExt cx="3962400" cy="381311"/>
            </a:xfrm>
          </p:grpSpPr>
          <p:sp>
            <p:nvSpPr>
              <p:cNvPr id="73" name="Rectangle 72"/>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sp>
            <p:nvSpPr>
              <p:cNvPr id="74" name="Rectangle 73"/>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Is Bob’s Network here?</a:t>
                </a:r>
              </a:p>
            </p:txBody>
          </p:sp>
        </p:grpSp>
        <p:grpSp>
          <p:nvGrpSpPr>
            <p:cNvPr id="5" name="Group 27"/>
            <p:cNvGrpSpPr>
              <a:grpSpLocks/>
            </p:cNvGrpSpPr>
            <p:nvPr/>
          </p:nvGrpSpPr>
          <p:grpSpPr bwMode="auto">
            <a:xfrm>
              <a:off x="2971800" y="3962402"/>
              <a:ext cx="3962400" cy="381000"/>
              <a:chOff x="2744714" y="3352488"/>
              <a:chExt cx="3962400" cy="381311"/>
            </a:xfrm>
          </p:grpSpPr>
          <p:sp>
            <p:nvSpPr>
              <p:cNvPr id="71" name="Rectangle 70"/>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sp>
            <p:nvSpPr>
              <p:cNvPr id="72" name="Rectangle 71"/>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Bob’s Network is here</a:t>
                </a:r>
              </a:p>
            </p:txBody>
          </p:sp>
        </p:grpSp>
      </p:grpSp>
      <p:grpSp>
        <p:nvGrpSpPr>
          <p:cNvPr id="6" name="Group 30"/>
          <p:cNvGrpSpPr>
            <a:grpSpLocks/>
          </p:cNvGrpSpPr>
          <p:nvPr/>
        </p:nvGrpSpPr>
        <p:grpSpPr bwMode="auto">
          <a:xfrm>
            <a:off x="1676400" y="2133600"/>
            <a:ext cx="2590800" cy="708025"/>
            <a:chOff x="2743200" y="2209801"/>
            <a:chExt cx="2590800" cy="707887"/>
          </a:xfrm>
        </p:grpSpPr>
        <p:pic>
          <p:nvPicPr>
            <p:cNvPr id="80920" name="Picture 31"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1" name="TextBox 32"/>
            <p:cNvSpPr txBox="1">
              <a:spLocks noChangeArrowheads="1"/>
            </p:cNvSpPr>
            <p:nvPr/>
          </p:nvSpPr>
          <p:spPr bwMode="auto">
            <a:xfrm>
              <a:off x="2971800" y="2209801"/>
              <a:ext cx="19812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4B4B4B"/>
                  </a:solidFill>
                  <a:latin typeface="Calibri" charset="0"/>
                </a:rPr>
                <a:t>Username: Alice</a:t>
              </a:r>
            </a:p>
            <a:p>
              <a:pPr eaLnBrk="1" hangingPunct="1"/>
              <a:r>
                <a:rPr lang="en-US" altLang="en-US" sz="2000">
                  <a:solidFill>
                    <a:srgbClr val="4B4B4B"/>
                  </a:solidFill>
                  <a:latin typeface="Calibri" charset="0"/>
                </a:rPr>
                <a:t>Key: 0x348190…</a:t>
              </a:r>
            </a:p>
          </p:txBody>
        </p:sp>
      </p:grpSp>
      <p:grpSp>
        <p:nvGrpSpPr>
          <p:cNvPr id="7"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79" name="Rectangle 78"/>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80" name="Rectangle 79"/>
            <p:cNvSpPr/>
            <p:nvPr/>
          </p:nvSpPr>
          <p:spPr bwMode="auto">
            <a:xfrm>
              <a:off x="4267158" y="4571316"/>
              <a:ext cx="2362173" cy="381311"/>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Alice </a:t>
              </a:r>
            </a:p>
          </p:txBody>
        </p:sp>
        <p:sp>
          <p:nvSpPr>
            <p:cNvPr id="81" name="Rectangle 80"/>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82" name="Rectangle 8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Bob</a:t>
              </a:r>
            </a:p>
          </p:txBody>
        </p:sp>
        <p:sp>
          <p:nvSpPr>
            <p:cNvPr id="83" name="Rectangle 82"/>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Authenticate</a:t>
              </a:r>
            </a:p>
            <a:p>
              <a:pPr algn="ctr">
                <a:defRPr/>
              </a:pPr>
              <a:r>
                <a:rPr lang="en-US" sz="2000" dirty="0">
                  <a:solidFill>
                    <a:schemeClr val="tx1"/>
                  </a:solidFill>
                </a:rPr>
                <a:t>and Bind</a:t>
              </a:r>
            </a:p>
          </p:txBody>
        </p:sp>
      </p:grpSp>
      <p:grpSp>
        <p:nvGrpSpPr>
          <p:cNvPr id="8"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85" name="Rectangle 84"/>
            <p:cNvSpPr/>
            <p:nvPr/>
          </p:nvSpPr>
          <p:spPr bwMode="auto">
            <a:xfrm>
              <a:off x="2666976" y="5638116"/>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header  </a:t>
              </a:r>
            </a:p>
          </p:txBody>
        </p:sp>
        <p:sp>
          <p:nvSpPr>
            <p:cNvPr id="86" name="Rectangle 85"/>
            <p:cNvSpPr/>
            <p:nvPr/>
          </p:nvSpPr>
          <p:spPr bwMode="auto">
            <a:xfrm>
              <a:off x="4419556" y="5638116"/>
              <a:ext cx="2209774" cy="381311"/>
            </a:xfrm>
            <a:prstGeom prst="rect">
              <a:avLst/>
            </a:prstGeom>
            <a:blipFill>
              <a:blip r:embed="rId6"/>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7" name="Rectangle 86"/>
            <p:cNvSpPr/>
            <p:nvPr/>
          </p:nvSpPr>
          <p:spPr bwMode="auto">
            <a:xfrm>
              <a:off x="2971773" y="6095689"/>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header  </a:t>
              </a:r>
            </a:p>
          </p:txBody>
        </p:sp>
        <p:sp>
          <p:nvSpPr>
            <p:cNvPr id="88" name="Rectangle 87"/>
            <p:cNvSpPr/>
            <p:nvPr/>
          </p:nvSpPr>
          <p:spPr bwMode="auto">
            <a:xfrm>
              <a:off x="4724352" y="6095689"/>
              <a:ext cx="2285974" cy="381311"/>
            </a:xfrm>
            <a:prstGeom prst="rect">
              <a:avLst/>
            </a:prstGeom>
            <a:blipFill>
              <a:blip r:embed="rId6"/>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9" name="Rectangle 88"/>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90" name="Rectangle 8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sp>
        <p:nvSpPr>
          <p:cNvPr id="97" name="TextBox 96"/>
          <p:cNvSpPr txBox="1"/>
          <p:nvPr/>
        </p:nvSpPr>
        <p:spPr>
          <a:xfrm>
            <a:off x="2133600" y="2819400"/>
            <a:ext cx="4953000" cy="707886"/>
          </a:xfrm>
          <a:prstGeom prst="rect">
            <a:avLst/>
          </a:prstGeom>
          <a:solidFill>
            <a:schemeClr val="bg1"/>
          </a:solidFill>
          <a:effectLst>
            <a:softEdge rad="127000"/>
          </a:effectLst>
        </p:spPr>
        <p:txBody>
          <a:bodyPr>
            <a:spAutoFit/>
          </a:bodyPr>
          <a:lstStyle/>
          <a:p>
            <a:pPr algn="ctr">
              <a:defRPr/>
            </a:pPr>
            <a:r>
              <a:rPr lang="en-US" sz="2000" dirty="0">
                <a:latin typeface="Arial" charset="0"/>
                <a:ea typeface="+mn-ea"/>
              </a:rPr>
              <a:t>Out-of-band (e.g., password, </a:t>
            </a:r>
            <a:r>
              <a:rPr lang="en-US" sz="2000" dirty="0" err="1">
                <a:latin typeface="Arial" charset="0"/>
                <a:ea typeface="+mn-ea"/>
              </a:rPr>
              <a:t>WiFi</a:t>
            </a:r>
            <a:r>
              <a:rPr lang="en-US" sz="2000" dirty="0">
                <a:latin typeface="Arial" charset="0"/>
                <a:ea typeface="+mn-ea"/>
              </a:rPr>
              <a:t> Protected Setup)</a:t>
            </a:r>
          </a:p>
        </p:txBody>
      </p:sp>
      <p:grpSp>
        <p:nvGrpSpPr>
          <p:cNvPr id="9"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43" name="Picture 22" descr="tp.png"/>
            <p:cNvPicPr>
              <a:picLocks noChangeAspect="1"/>
            </p:cNvPicPr>
            <p:nvPr/>
          </p:nvPicPr>
          <p:blipFill>
            <a:blip r:embed="rId7" cstate="screen"/>
            <a:srcRect/>
            <a:stretch>
              <a:fillRect/>
            </a:stretch>
          </p:blipFill>
          <p:spPr bwMode="auto">
            <a:xfrm>
              <a:off x="6781800" y="1447800"/>
              <a:ext cx="1434788" cy="1212651"/>
            </a:xfrm>
            <a:prstGeom prst="rect">
              <a:avLst/>
            </a:prstGeom>
            <a:noFill/>
            <a:ln w="9525">
              <a:noFill/>
              <a:miter lim="800000"/>
              <a:headEnd/>
              <a:tailEnd/>
            </a:ln>
          </p:spPr>
        </p:pic>
        <p:pic>
          <p:nvPicPr>
            <p:cNvPr id="44" name="Picture 68" descr="devil"/>
            <p:cNvPicPr>
              <a:picLocks noChangeAspect="1" noChangeArrowheads="1"/>
            </p:cNvPicPr>
            <p:nvPr/>
          </p:nvPicPr>
          <p:blipFill>
            <a:blip r:embed="rId8" cstate="screen"/>
            <a:srcRect/>
            <a:stretch>
              <a:fillRect/>
            </a:stretch>
          </p:blipFill>
          <p:spPr bwMode="auto">
            <a:xfrm flipH="1">
              <a:off x="6400800" y="1066800"/>
              <a:ext cx="1140354" cy="1089024"/>
            </a:xfrm>
            <a:prstGeom prst="rect">
              <a:avLst/>
            </a:prstGeom>
            <a:noFill/>
            <a:ln w="9525">
              <a:noFill/>
              <a:miter lim="800000"/>
              <a:headEnd/>
              <a:tailEnd/>
            </a:ln>
          </p:spPr>
        </p:pic>
        <p:sp>
          <p:nvSpPr>
            <p:cNvPr id="45"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pic>
        <p:nvPicPr>
          <p:cNvPr id="107" name="Picture 106" descr="laptop1.png"/>
          <p:cNvPicPr>
            <a:picLocks noChangeAspect="1"/>
          </p:cNvPicPr>
          <p:nvPr/>
        </p:nvPicPr>
        <p:blipFill>
          <a:blip r:embed="rId9"/>
          <a:stretch>
            <a:fillRect/>
          </a:stretch>
        </p:blipFill>
        <p:spPr>
          <a:xfrm>
            <a:off x="990600" y="2590800"/>
            <a:ext cx="695325" cy="590550"/>
          </a:xfrm>
          <a:prstGeom prst="rect">
            <a:avLst/>
          </a:prstGeom>
          <a:effectLst>
            <a:outerShdw blurRad="50800" dist="38100" dir="2700000" algn="tl" rotWithShape="0">
              <a:prstClr val="black">
                <a:alpha val="40000"/>
              </a:prstClr>
            </a:outerShdw>
          </a:effectLst>
        </p:spPr>
      </p:pic>
      <p:pic>
        <p:nvPicPr>
          <p:cNvPr id="108" name="Picture 107" descr="ap1.png"/>
          <p:cNvPicPr>
            <a:picLocks noChangeAspect="1"/>
          </p:cNvPicPr>
          <p:nvPr/>
        </p:nvPicPr>
        <p:blipFill>
          <a:blip r:embed="rId10"/>
          <a:stretch>
            <a:fillRect/>
          </a:stretch>
        </p:blipFill>
        <p:spPr>
          <a:xfrm>
            <a:off x="7543800" y="2514600"/>
            <a:ext cx="622300" cy="622300"/>
          </a:xfrm>
          <a:prstGeom prst="rect">
            <a:avLst/>
          </a:prstGeom>
          <a:effectLst>
            <a:outerShdw blurRad="50800" dist="38100" dir="2700000" algn="tl" rotWithShape="0">
              <a:prstClr val="black">
                <a:alpha val="40000"/>
              </a:prstClr>
            </a:outerShdw>
          </a:effectLst>
        </p:spPr>
      </p:pic>
      <p:grpSp>
        <p:nvGrpSpPr>
          <p:cNvPr id="10" name="Group 110"/>
          <p:cNvGrpSpPr/>
          <p:nvPr/>
        </p:nvGrpSpPr>
        <p:grpSpPr>
          <a:xfrm>
            <a:off x="1585927" y="2819383"/>
            <a:ext cx="5999181" cy="681679"/>
            <a:chOff x="1585927" y="2819383"/>
            <a:chExt cx="5999181" cy="681679"/>
          </a:xfrm>
          <a:effectLst>
            <a:outerShdw blurRad="50800" dist="38100" dir="2700000" algn="tl" rotWithShape="0">
              <a:prstClr val="black">
                <a:alpha val="40000"/>
              </a:prstClr>
            </a:outerShdw>
          </a:effectLst>
        </p:grpSpPr>
        <p:pic>
          <p:nvPicPr>
            <p:cNvPr id="109" name="Picture 99" descr="radiowaves2.png"/>
            <p:cNvPicPr>
              <a:picLocks noChangeAspect="1"/>
            </p:cNvPicPr>
            <p:nvPr/>
          </p:nvPicPr>
          <p:blipFill>
            <a:blip r:embed="rId11"/>
            <a:srcRect/>
            <a:stretch>
              <a:fillRect/>
            </a:stretch>
          </p:blipFill>
          <p:spPr bwMode="auto">
            <a:xfrm rot="7643821">
              <a:off x="1509727" y="2895583"/>
              <a:ext cx="609600" cy="457200"/>
            </a:xfrm>
            <a:prstGeom prst="rect">
              <a:avLst/>
            </a:prstGeom>
            <a:noFill/>
            <a:ln w="9525">
              <a:noFill/>
              <a:miter lim="800000"/>
              <a:headEnd/>
              <a:tailEnd/>
            </a:ln>
          </p:spPr>
        </p:pic>
        <p:pic>
          <p:nvPicPr>
            <p:cNvPr id="110" name="Picture 99" descr="radiowaves2.png"/>
            <p:cNvPicPr>
              <a:picLocks noChangeAspect="1"/>
            </p:cNvPicPr>
            <p:nvPr/>
          </p:nvPicPr>
          <p:blipFill>
            <a:blip r:embed="rId11"/>
            <a:srcRect/>
            <a:stretch>
              <a:fillRect/>
            </a:stretch>
          </p:blipFill>
          <p:spPr bwMode="auto">
            <a:xfrm rot="14494919">
              <a:off x="7051708" y="2967662"/>
              <a:ext cx="609600" cy="457200"/>
            </a:xfrm>
            <a:prstGeom prst="rect">
              <a:avLst/>
            </a:prstGeom>
            <a:noFill/>
            <a:ln w="9525">
              <a:noFill/>
              <a:miter lim="800000"/>
              <a:headEnd/>
              <a:tailEnd/>
            </a:ln>
          </p:spPr>
        </p:pic>
      </p:grpSp>
      <p:grpSp>
        <p:nvGrpSpPr>
          <p:cNvPr id="11" name="Group 117"/>
          <p:cNvGrpSpPr>
            <a:grpSpLocks/>
          </p:cNvGrpSpPr>
          <p:nvPr/>
        </p:nvGrpSpPr>
        <p:grpSpPr bwMode="auto">
          <a:xfrm>
            <a:off x="6781800" y="5562600"/>
            <a:ext cx="2268538" cy="1016000"/>
            <a:chOff x="6781800" y="5562600"/>
            <a:chExt cx="2269017" cy="1015663"/>
          </a:xfrm>
        </p:grpSpPr>
        <p:sp>
          <p:nvSpPr>
            <p:cNvPr id="113" name="TextBox 112"/>
            <p:cNvSpPr txBox="1"/>
            <p:nvPr/>
          </p:nvSpPr>
          <p:spPr>
            <a:xfrm>
              <a:off x="7162800" y="5562600"/>
              <a:ext cx="1888017" cy="1015663"/>
            </a:xfrm>
            <a:prstGeom prst="rect">
              <a:avLst/>
            </a:prstGeom>
            <a:solidFill>
              <a:schemeClr val="bg1"/>
            </a:solidFill>
            <a:effectLst>
              <a:softEdge rad="127000"/>
            </a:effectLst>
          </p:spPr>
          <p:txBody>
            <a:bodyPr wrap="none">
              <a:spAutoFit/>
            </a:bodyPr>
            <a:lstStyle/>
            <a:p>
              <a:pPr marL="174625" indent="-174625">
                <a:buFont typeface="Arial" pitchFamily="34" charset="0"/>
                <a:buChar char="•"/>
                <a:defRPr/>
              </a:pPr>
              <a:r>
                <a:rPr lang="en-US" sz="2000" dirty="0">
                  <a:latin typeface="+mj-lt"/>
                  <a:ea typeface="+mn-ea"/>
                </a:rPr>
                <a:t>Confidentiality</a:t>
              </a:r>
            </a:p>
            <a:p>
              <a:pPr marL="174625" indent="-174625">
                <a:buFont typeface="Arial" pitchFamily="34" charset="0"/>
                <a:buChar char="•"/>
                <a:defRPr/>
              </a:pPr>
              <a:r>
                <a:rPr lang="en-US" sz="2000" dirty="0">
                  <a:latin typeface="+mj-lt"/>
                  <a:ea typeface="+mn-ea"/>
                </a:rPr>
                <a:t>Authenticity</a:t>
              </a:r>
            </a:p>
            <a:p>
              <a:pPr marL="174625" indent="-174625">
                <a:buFont typeface="Arial" pitchFamily="34" charset="0"/>
                <a:buChar char="•"/>
                <a:defRPr/>
              </a:pPr>
              <a:r>
                <a:rPr lang="en-US" sz="2000" dirty="0">
                  <a:latin typeface="+mj-lt"/>
                  <a:ea typeface="+mn-ea"/>
                </a:rPr>
                <a:t>Integrity</a:t>
              </a:r>
            </a:p>
          </p:txBody>
        </p:sp>
        <p:cxnSp>
          <p:nvCxnSpPr>
            <p:cNvPr id="115" name="Straight Arrow Connector 114"/>
            <p:cNvCxnSpPr/>
            <p:nvPr/>
          </p:nvCxnSpPr>
          <p:spPr>
            <a:xfrm rot="10800000">
              <a:off x="6781800" y="5791124"/>
              <a:ext cx="381080" cy="27930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0800000" flipV="1">
              <a:off x="7086664" y="6070432"/>
              <a:ext cx="76216" cy="1015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fld id="{3B2B3BD8-89B0-D245-9504-7E184DF61EB3}" type="slidenum">
              <a:rPr lang="en-US" altLang="en-US" smtClean="0"/>
              <a:pPr/>
              <a:t>51</a:t>
            </a:fld>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35" presetClass="path" presetSubtype="0" accel="50000" decel="50000" fill="hold" nodeType="withEffect">
                                  <p:stCondLst>
                                    <p:cond delay="0"/>
                                  </p:stCondLst>
                                  <p:childTnLst>
                                    <p:animMotion origin="layout" path="M 0.00834 -3.72803E-6 L -0.35 -0.00555 " pathEditMode="relative" rAng="0" ptsTypes="AA">
                                      <p:cBhvr>
                                        <p:cTn id="12" dur="2000" fill="hold"/>
                                        <p:tgtEl>
                                          <p:spTgt spid="2"/>
                                        </p:tgtEl>
                                        <p:attrNameLst>
                                          <p:attrName>ppt_x</p:attrName>
                                          <p:attrName>ppt_y</p:attrName>
                                        </p:attrNameLst>
                                      </p:cBhvr>
                                      <p:rCtr x="-17900" y="-300"/>
                                    </p:animMotion>
                                  </p:childTnLst>
                                </p:cTn>
                              </p:par>
                              <p:par>
                                <p:cTn id="13" presetID="35" presetClass="path" presetSubtype="0" accel="50000" decel="50000" fill="hold" nodeType="withEffect">
                                  <p:stCondLst>
                                    <p:cond delay="0"/>
                                  </p:stCondLst>
                                  <p:childTnLst>
                                    <p:animMotion origin="layout" path="M 3.33333E-6 2.52544E-6 L 0.36666 2.52544E-6 " pathEditMode="relative" rAng="0" ptsTypes="AA">
                                      <p:cBhvr>
                                        <p:cTn id="14" dur="2000" fill="hold"/>
                                        <p:tgtEl>
                                          <p:spTgt spid="6"/>
                                        </p:tgtEl>
                                        <p:attrNameLst>
                                          <p:attrName>ppt_x</p:attrName>
                                          <p:attrName>ppt_y</p:attrName>
                                        </p:attrNameLst>
                                      </p:cBhvr>
                                      <p:rCtr x="18300"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57" name="Rectangle 56"/>
            <p:cNvSpPr/>
            <p:nvPr/>
          </p:nvSpPr>
          <p:spPr bwMode="auto">
            <a:xfrm>
              <a:off x="2666976" y="5638116"/>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800" dirty="0">
                  <a:solidFill>
                    <a:schemeClr val="tx1"/>
                  </a:solidFill>
                </a:rPr>
                <a:t>802.11 header  </a:t>
              </a:r>
            </a:p>
          </p:txBody>
        </p:sp>
        <p:sp>
          <p:nvSpPr>
            <p:cNvPr id="60" name="Rectangle 59"/>
            <p:cNvSpPr/>
            <p:nvPr/>
          </p:nvSpPr>
          <p:spPr bwMode="auto">
            <a:xfrm>
              <a:off x="4419556" y="5638116"/>
              <a:ext cx="22097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1" name="Rectangle 60"/>
            <p:cNvSpPr/>
            <p:nvPr/>
          </p:nvSpPr>
          <p:spPr bwMode="auto">
            <a:xfrm>
              <a:off x="3047972" y="6095689"/>
              <a:ext cx="1676381"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62" name="Rectangle 61"/>
            <p:cNvSpPr/>
            <p:nvPr/>
          </p:nvSpPr>
          <p:spPr bwMode="auto">
            <a:xfrm>
              <a:off x="4724352" y="6095689"/>
              <a:ext cx="22859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3" name="Rectangle 62"/>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132" name="Rectangle 131"/>
          <p:cNvSpPr/>
          <p:nvPr/>
        </p:nvSpPr>
        <p:spPr bwMode="auto">
          <a:xfrm>
            <a:off x="2667000" y="56388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sp>
        <p:nvSpPr>
          <p:cNvPr id="120" name="Rectangle 11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3" name="Group 120"/>
          <p:cNvGrpSpPr/>
          <p:nvPr/>
        </p:nvGrpSpPr>
        <p:grpSpPr>
          <a:xfrm>
            <a:off x="1752600" y="2133600"/>
            <a:ext cx="5856288" cy="728663"/>
            <a:chOff x="1752600" y="2133600"/>
            <a:chExt cx="5856288" cy="728663"/>
          </a:xfrm>
          <a:effectLst>
            <a:outerShdw blurRad="50800" dist="38100" dir="2700000" algn="tl" rotWithShape="0">
              <a:prstClr val="black">
                <a:alpha val="40000"/>
              </a:prstClr>
            </a:outerShdw>
          </a:effectLst>
        </p:grpSpPr>
        <p:grpSp>
          <p:nvGrpSpPr>
            <p:cNvPr id="4" name="Group 9"/>
            <p:cNvGrpSpPr>
              <a:grpSpLocks/>
            </p:cNvGrpSpPr>
            <p:nvPr/>
          </p:nvGrpSpPr>
          <p:grpSpPr bwMode="auto">
            <a:xfrm>
              <a:off x="1752600" y="2133600"/>
              <a:ext cx="2590800" cy="685800"/>
              <a:chOff x="2743200" y="2209800"/>
              <a:chExt cx="2590800" cy="685801"/>
            </a:xfrm>
          </p:grpSpPr>
          <p:pic>
            <p:nvPicPr>
              <p:cNvPr id="126" name="Picture 7" descr="postit.png"/>
              <p:cNvPicPr>
                <a:picLocks noChangeAspect="1"/>
              </p:cNvPicPr>
              <p:nvPr/>
            </p:nvPicPr>
            <p:blipFill>
              <a:blip r:embed="rId4" cstate="screen"/>
              <a:srcRect/>
              <a:stretch>
                <a:fillRect/>
              </a:stretch>
            </p:blipFill>
            <p:spPr bwMode="auto">
              <a:xfrm>
                <a:off x="2743200" y="2209801"/>
                <a:ext cx="2590800" cy="685800"/>
              </a:xfrm>
              <a:prstGeom prst="rect">
                <a:avLst/>
              </a:prstGeom>
              <a:noFill/>
              <a:ln w="9525">
                <a:noFill/>
                <a:miter lim="800000"/>
                <a:headEnd/>
                <a:tailEnd/>
              </a:ln>
            </p:spPr>
          </p:pic>
          <p:sp>
            <p:nvSpPr>
              <p:cNvPr id="127" name="TextBox 8"/>
              <p:cNvSpPr txBox="1">
                <a:spLocks noChangeArrowheads="1"/>
              </p:cNvSpPr>
              <p:nvPr/>
            </p:nvSpPr>
            <p:spPr bwMode="auto">
              <a:xfrm>
                <a:off x="2971800" y="2209800"/>
                <a:ext cx="2080805" cy="646332"/>
              </a:xfrm>
              <a:prstGeom prst="rect">
                <a:avLst/>
              </a:prstGeom>
              <a:noFill/>
              <a:ln w="9525">
                <a:noFill/>
                <a:miter lim="800000"/>
                <a:headEnd/>
                <a:tailEnd/>
              </a:ln>
            </p:spPr>
            <p:txBody>
              <a:bodyPr wrap="none">
                <a:spAutoFit/>
              </a:bodyPr>
              <a:lstStyle/>
              <a:p>
                <a:pPr>
                  <a:defRPr/>
                </a:pPr>
                <a:r>
                  <a:rPr lang="en-US" sz="1800" dirty="0">
                    <a:solidFill>
                      <a:schemeClr val="bg1">
                        <a:lumMod val="50000"/>
                      </a:schemeClr>
                    </a:solidFill>
                    <a:latin typeface="Calibri" pitchFamily="34" charset="0"/>
                    <a:ea typeface="+mn-ea"/>
                  </a:rPr>
                  <a:t>SSID: Bob’s Network</a:t>
                </a:r>
              </a:p>
              <a:p>
                <a:pPr>
                  <a:defRPr/>
                </a:pPr>
                <a:r>
                  <a:rPr lang="en-US" sz="1800" dirty="0">
                    <a:solidFill>
                      <a:schemeClr val="bg1">
                        <a:lumMod val="50000"/>
                      </a:schemeClr>
                    </a:solidFill>
                    <a:latin typeface="Calibri" pitchFamily="34" charset="0"/>
                    <a:ea typeface="+mn-ea"/>
                  </a:rPr>
                  <a:t>Secret: 0x2384949…</a:t>
                </a:r>
              </a:p>
            </p:txBody>
          </p:sp>
        </p:grpSp>
        <p:grpSp>
          <p:nvGrpSpPr>
            <p:cNvPr id="5" name="Group 30"/>
            <p:cNvGrpSpPr>
              <a:grpSpLocks/>
            </p:cNvGrpSpPr>
            <p:nvPr/>
          </p:nvGrpSpPr>
          <p:grpSpPr bwMode="auto">
            <a:xfrm>
              <a:off x="5018088" y="2176464"/>
              <a:ext cx="2590800" cy="685799"/>
              <a:chOff x="2743200" y="2209801"/>
              <a:chExt cx="2590800" cy="685800"/>
            </a:xfrm>
          </p:grpSpPr>
          <p:pic>
            <p:nvPicPr>
              <p:cNvPr id="124" name="Picture 31" descr="postit.png"/>
              <p:cNvPicPr>
                <a:picLocks noChangeAspect="1"/>
              </p:cNvPicPr>
              <p:nvPr/>
            </p:nvPicPr>
            <p:blipFill>
              <a:blip r:embed="rId4" cstate="screen"/>
              <a:srcRect/>
              <a:stretch>
                <a:fillRect/>
              </a:stretch>
            </p:blipFill>
            <p:spPr bwMode="auto">
              <a:xfrm>
                <a:off x="2743200" y="2209801"/>
                <a:ext cx="2590800" cy="685800"/>
              </a:xfrm>
              <a:prstGeom prst="rect">
                <a:avLst/>
              </a:prstGeom>
              <a:noFill/>
              <a:ln w="9525">
                <a:noFill/>
                <a:miter lim="800000"/>
                <a:headEnd/>
                <a:tailEnd/>
              </a:ln>
            </p:spPr>
          </p:pic>
          <p:sp>
            <p:nvSpPr>
              <p:cNvPr id="125" name="TextBox 32"/>
              <p:cNvSpPr txBox="1">
                <a:spLocks noChangeArrowheads="1"/>
              </p:cNvSpPr>
              <p:nvPr/>
            </p:nvSpPr>
            <p:spPr bwMode="auto">
              <a:xfrm>
                <a:off x="2971800" y="2209801"/>
                <a:ext cx="1981200" cy="646332"/>
              </a:xfrm>
              <a:prstGeom prst="rect">
                <a:avLst/>
              </a:prstGeom>
              <a:noFill/>
              <a:ln w="9525">
                <a:noFill/>
                <a:miter lim="800000"/>
                <a:headEnd/>
                <a:tailEnd/>
              </a:ln>
            </p:spPr>
            <p:txBody>
              <a:bodyPr>
                <a:spAutoFit/>
              </a:bodyPr>
              <a:lstStyle/>
              <a:p>
                <a:pPr>
                  <a:defRPr/>
                </a:pPr>
                <a:r>
                  <a:rPr lang="en-US" sz="1800" dirty="0">
                    <a:solidFill>
                      <a:schemeClr val="bg1">
                        <a:lumMod val="50000"/>
                      </a:schemeClr>
                    </a:solidFill>
                    <a:latin typeface="Calibri" pitchFamily="34" charset="0"/>
                    <a:ea typeface="+mn-ea"/>
                  </a:rPr>
                  <a:t>Username: Alice</a:t>
                </a:r>
              </a:p>
              <a:p>
                <a:pPr>
                  <a:defRPr/>
                </a:pPr>
                <a:r>
                  <a:rPr lang="en-US" sz="1800" dirty="0">
                    <a:solidFill>
                      <a:schemeClr val="bg1">
                        <a:lumMod val="50000"/>
                      </a:schemeClr>
                    </a:solidFill>
                    <a:latin typeface="Calibri" pitchFamily="34" charset="0"/>
                    <a:ea typeface="+mn-ea"/>
                  </a:rPr>
                  <a:t>Secret: 0x348190…</a:t>
                </a:r>
              </a:p>
            </p:txBody>
          </p:sp>
        </p:grpSp>
      </p:grpSp>
      <p:sp>
        <p:nvSpPr>
          <p:cNvPr id="82949" name="Title 1"/>
          <p:cNvSpPr>
            <a:spLocks noGrp="1"/>
          </p:cNvSpPr>
          <p:nvPr>
            <p:ph type="title"/>
          </p:nvPr>
        </p:nvSpPr>
        <p:spPr/>
        <p:txBody>
          <a:bodyPr/>
          <a:lstStyle/>
          <a:p>
            <a:pPr eaLnBrk="1" hangingPunct="1"/>
            <a:r>
              <a:rPr lang="en-US" altLang="en-US"/>
              <a:t>Privacy Problems Remain</a:t>
            </a:r>
          </a:p>
        </p:txBody>
      </p:sp>
      <p:grpSp>
        <p:nvGrpSpPr>
          <p:cNvPr id="6"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36" name="Rectangle 35"/>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sz="1800" dirty="0">
                <a:solidFill>
                  <a:schemeClr val="tx1"/>
                </a:solidFill>
              </a:endParaRPr>
            </a:p>
          </p:txBody>
        </p:sp>
        <p:grpSp>
          <p:nvGrpSpPr>
            <p:cNvPr id="7" name="Group 26"/>
            <p:cNvGrpSpPr>
              <a:grpSpLocks/>
            </p:cNvGrpSpPr>
            <p:nvPr/>
          </p:nvGrpSpPr>
          <p:grpSpPr bwMode="auto">
            <a:xfrm>
              <a:off x="2667000" y="3505202"/>
              <a:ext cx="3962400" cy="381000"/>
              <a:chOff x="2744714" y="3352116"/>
              <a:chExt cx="3962400" cy="381311"/>
            </a:xfrm>
          </p:grpSpPr>
          <p:sp>
            <p:nvSpPr>
              <p:cNvPr id="41" name="Rectangle 40"/>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sp>
            <p:nvSpPr>
              <p:cNvPr id="43" name="Rectangle 42"/>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Is Bob’s Network here?</a:t>
                </a:r>
              </a:p>
            </p:txBody>
          </p:sp>
        </p:grpSp>
        <p:grpSp>
          <p:nvGrpSpPr>
            <p:cNvPr id="8" name="Group 27"/>
            <p:cNvGrpSpPr>
              <a:grpSpLocks/>
            </p:cNvGrpSpPr>
            <p:nvPr/>
          </p:nvGrpSpPr>
          <p:grpSpPr bwMode="auto">
            <a:xfrm>
              <a:off x="2971800" y="3962402"/>
              <a:ext cx="3962400" cy="381000"/>
              <a:chOff x="2744714" y="3352488"/>
              <a:chExt cx="3962400" cy="381311"/>
            </a:xfrm>
          </p:grpSpPr>
          <p:sp>
            <p:nvSpPr>
              <p:cNvPr id="39" name="Rectangle 38"/>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sp>
            <p:nvSpPr>
              <p:cNvPr id="40" name="Rectangle 39"/>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Bob’s Network is here</a:t>
                </a:r>
              </a:p>
            </p:txBody>
          </p:sp>
        </p:grpSp>
      </p:grpSp>
      <p:grpSp>
        <p:nvGrpSpPr>
          <p:cNvPr id="9"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84" name="Picture 22" descr="tp.png"/>
            <p:cNvPicPr>
              <a:picLocks noChangeAspect="1"/>
            </p:cNvPicPr>
            <p:nvPr/>
          </p:nvPicPr>
          <p:blipFill>
            <a:blip r:embed="rId5" cstate="screen"/>
            <a:srcRect/>
            <a:stretch>
              <a:fillRect/>
            </a:stretch>
          </p:blipFill>
          <p:spPr bwMode="auto">
            <a:xfrm>
              <a:off x="6781800" y="1447800"/>
              <a:ext cx="1434788" cy="1212651"/>
            </a:xfrm>
            <a:prstGeom prst="rect">
              <a:avLst/>
            </a:prstGeom>
            <a:noFill/>
            <a:ln w="9525">
              <a:noFill/>
              <a:miter lim="800000"/>
              <a:headEnd/>
              <a:tailEnd/>
            </a:ln>
          </p:spPr>
        </p:pic>
        <p:pic>
          <p:nvPicPr>
            <p:cNvPr id="85" name="Picture 68" descr="devil"/>
            <p:cNvPicPr>
              <a:picLocks noChangeAspect="1" noChangeArrowheads="1"/>
            </p:cNvPicPr>
            <p:nvPr/>
          </p:nvPicPr>
          <p:blipFill>
            <a:blip r:embed="rId6" cstate="screen"/>
            <a:srcRect/>
            <a:stretch>
              <a:fillRect/>
            </a:stretch>
          </p:blipFill>
          <p:spPr bwMode="auto">
            <a:xfrm flipH="1">
              <a:off x="6400800" y="1066800"/>
              <a:ext cx="1140354" cy="1089024"/>
            </a:xfrm>
            <a:prstGeom prst="rect">
              <a:avLst/>
            </a:prstGeom>
            <a:noFill/>
            <a:ln w="9525">
              <a:noFill/>
              <a:miter lim="800000"/>
              <a:headEnd/>
              <a:tailEnd/>
            </a:ln>
          </p:spPr>
        </p:pic>
        <p:sp>
          <p:nvSpPr>
            <p:cNvPr id="86"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grpSp>
        <p:nvGrpSpPr>
          <p:cNvPr id="10" name="Group 86"/>
          <p:cNvGrpSpPr/>
          <p:nvPr/>
        </p:nvGrpSpPr>
        <p:grpSpPr>
          <a:xfrm>
            <a:off x="7620000" y="3568514"/>
            <a:ext cx="1066800" cy="815788"/>
            <a:chOff x="7620000" y="3568514"/>
            <a:chExt cx="1066800" cy="815788"/>
          </a:xfrm>
          <a:effectLst>
            <a:outerShdw blurRad="50800" dist="38100" dir="2700000" algn="tl" rotWithShape="0">
              <a:prstClr val="black">
                <a:alpha val="40000"/>
              </a:prstClr>
            </a:outerShdw>
          </a:effectLst>
        </p:grpSpPr>
        <p:sp>
          <p:nvSpPr>
            <p:cNvPr id="88" name="Cloud Callout 87"/>
            <p:cNvSpPr/>
            <p:nvPr/>
          </p:nvSpPr>
          <p:spPr bwMode="auto">
            <a:xfrm>
              <a:off x="7620000" y="3568514"/>
              <a:ext cx="1066800" cy="815788"/>
            </a:xfrm>
            <a:prstGeom prst="cloudCallout">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a:lstStyle/>
            <a:p>
              <a:pPr defTabSz="457200" hangingPunct="0">
                <a:lnSpc>
                  <a:spcPct val="104000"/>
                </a:lnSpc>
                <a:buClr>
                  <a:srgbClr val="000000"/>
                </a:buClr>
                <a:buSzPct val="45000"/>
                <a:buFont typeface="Wingdings" charset="2"/>
                <a:buNone/>
                <a:defRPr/>
              </a:pPr>
              <a:endParaRPr lang="en-US">
                <a:latin typeface="Arial" charset="0"/>
                <a:ea typeface="+mn-ea"/>
              </a:endParaRPr>
            </a:p>
          </p:txBody>
        </p:sp>
        <p:pic>
          <p:nvPicPr>
            <p:cNvPr id="89" name="Picture 868" descr="Lightbulb.jpg"/>
            <p:cNvPicPr>
              <a:picLocks noChangeAspect="1"/>
            </p:cNvPicPr>
            <p:nvPr/>
          </p:nvPicPr>
          <p:blipFill>
            <a:blip r:embed="rId7" cstate="screen"/>
            <a:srcRect/>
            <a:stretch>
              <a:fillRect/>
            </a:stretch>
          </p:blipFill>
          <p:spPr bwMode="auto">
            <a:xfrm>
              <a:off x="8001000" y="3733800"/>
              <a:ext cx="374941" cy="444127"/>
            </a:xfrm>
            <a:prstGeom prst="rect">
              <a:avLst/>
            </a:prstGeom>
            <a:noFill/>
            <a:ln w="9525">
              <a:noFill/>
              <a:miter lim="800000"/>
              <a:headEnd/>
              <a:tailEnd/>
            </a:ln>
          </p:spPr>
        </p:pic>
      </p:grpSp>
      <p:grpSp>
        <p:nvGrpSpPr>
          <p:cNvPr id="11"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45" name="Rectangle 44"/>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47" name="Rectangle 46"/>
            <p:cNvSpPr/>
            <p:nvPr/>
          </p:nvSpPr>
          <p:spPr bwMode="auto">
            <a:xfrm>
              <a:off x="4267158" y="4571316"/>
              <a:ext cx="2362173"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Alice </a:t>
              </a:r>
            </a:p>
          </p:txBody>
        </p:sp>
        <p:sp>
          <p:nvSpPr>
            <p:cNvPr id="49" name="Rectangle 48"/>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52" name="Rectangle 5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dirty="0"/>
                <a:t>Proof that I’m Bob</a:t>
              </a:r>
            </a:p>
          </p:txBody>
        </p:sp>
        <p:sp>
          <p:nvSpPr>
            <p:cNvPr id="55" name="Rectangle 5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Authenticate</a:t>
              </a:r>
            </a:p>
            <a:p>
              <a:pPr algn="ctr">
                <a:defRPr/>
              </a:pPr>
              <a:r>
                <a:rPr lang="en-US" sz="2000" dirty="0">
                  <a:solidFill>
                    <a:schemeClr val="tx1"/>
                  </a:solidFill>
                </a:rPr>
                <a:t>and Bind</a:t>
              </a:r>
            </a:p>
          </p:txBody>
        </p:sp>
      </p:grpSp>
      <p:grpSp>
        <p:nvGrpSpPr>
          <p:cNvPr id="82954" name="Group 156"/>
          <p:cNvGrpSpPr>
            <a:grpSpLocks/>
          </p:cNvGrpSpPr>
          <p:nvPr/>
        </p:nvGrpSpPr>
        <p:grpSpPr bwMode="auto">
          <a:xfrm>
            <a:off x="4267200" y="3505200"/>
            <a:ext cx="2743200" cy="1905000"/>
            <a:chOff x="4267200" y="3505200"/>
            <a:chExt cx="2743200" cy="1905000"/>
          </a:xfrm>
        </p:grpSpPr>
        <p:sp>
          <p:nvSpPr>
            <p:cNvPr id="67" name="Rectangle 66"/>
            <p:cNvSpPr/>
            <p:nvPr/>
          </p:nvSpPr>
          <p:spPr bwMode="auto">
            <a:xfrm>
              <a:off x="4267200" y="3505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Is Bob</a:t>
              </a:r>
              <a:r>
                <a:rPr lang="ja-JP" altLang="en-US" sz="1600">
                  <a:solidFill>
                    <a:srgbClr val="8383AD"/>
                  </a:solidFill>
                  <a:latin typeface="Arial" charset="0"/>
                </a:rPr>
                <a:t>’</a:t>
              </a:r>
              <a:r>
                <a:rPr lang="en-US" altLang="ja-JP" sz="1600">
                  <a:solidFill>
                    <a:srgbClr val="8383AD"/>
                  </a:solidFill>
                  <a:latin typeface="Arial" charset="0"/>
                </a:rPr>
                <a:t>s Network here?</a:t>
              </a:r>
              <a:endParaRPr lang="en-US" altLang="en-US" sz="1400">
                <a:solidFill>
                  <a:srgbClr val="8383AD"/>
                </a:solidFill>
                <a:latin typeface="Arial" charset="0"/>
              </a:endParaRPr>
            </a:p>
          </p:txBody>
        </p:sp>
        <p:sp>
          <p:nvSpPr>
            <p:cNvPr id="68" name="Rectangle 67"/>
            <p:cNvSpPr/>
            <p:nvPr/>
          </p:nvSpPr>
          <p:spPr bwMode="auto">
            <a:xfrm>
              <a:off x="4648200" y="5029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Proof that I’m Bob</a:t>
              </a:r>
            </a:p>
          </p:txBody>
        </p:sp>
        <p:sp>
          <p:nvSpPr>
            <p:cNvPr id="69" name="Rectangle 68"/>
            <p:cNvSpPr/>
            <p:nvPr/>
          </p:nvSpPr>
          <p:spPr bwMode="auto">
            <a:xfrm>
              <a:off x="4572000" y="39624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Bob’s Network is here</a:t>
              </a:r>
            </a:p>
          </p:txBody>
        </p:sp>
      </p:grpSp>
      <p:sp>
        <p:nvSpPr>
          <p:cNvPr id="133" name="Rectangle 132"/>
          <p:cNvSpPr/>
          <p:nvPr/>
        </p:nvSpPr>
        <p:spPr bwMode="auto">
          <a:xfrm>
            <a:off x="2971800" y="60960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grpSp>
        <p:nvGrpSpPr>
          <p:cNvPr id="13" name="Group 79"/>
          <p:cNvGrpSpPr/>
          <p:nvPr/>
        </p:nvGrpSpPr>
        <p:grpSpPr>
          <a:xfrm>
            <a:off x="1585927" y="2819383"/>
            <a:ext cx="5999182" cy="681679"/>
            <a:chOff x="1585927" y="2819383"/>
            <a:chExt cx="5999182" cy="681679"/>
          </a:xfrm>
          <a:effectLst>
            <a:outerShdw blurRad="50800" dist="38100" dir="2700000" algn="tl" rotWithShape="0">
              <a:prstClr val="black">
                <a:alpha val="40000"/>
              </a:prstClr>
            </a:outerShdw>
          </a:effectLst>
        </p:grpSpPr>
        <p:pic>
          <p:nvPicPr>
            <p:cNvPr id="81" name="Picture 99" descr="radiowaves2.png"/>
            <p:cNvPicPr>
              <a:picLocks noChangeAspect="1"/>
            </p:cNvPicPr>
            <p:nvPr/>
          </p:nvPicPr>
          <p:blipFill>
            <a:blip r:embed="rId8"/>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8"/>
            <a:srcRect/>
            <a:stretch>
              <a:fillRect/>
            </a:stretch>
          </p:blipFill>
          <p:spPr bwMode="auto">
            <a:xfrm rot="14494919">
              <a:off x="7051709" y="2967662"/>
              <a:ext cx="609600" cy="457200"/>
            </a:xfrm>
            <a:prstGeom prst="rect">
              <a:avLst/>
            </a:prstGeom>
            <a:noFill/>
            <a:ln w="9525">
              <a:noFill/>
              <a:miter lim="800000"/>
              <a:headEnd/>
              <a:tailEnd/>
            </a:ln>
          </p:spPr>
        </p:pic>
      </p:grpSp>
      <p:pic>
        <p:nvPicPr>
          <p:cNvPr id="129" name="Picture 48" descr="psp.png"/>
          <p:cNvPicPr>
            <a:picLocks noChangeAspect="1"/>
          </p:cNvPicPr>
          <p:nvPr/>
        </p:nvPicPr>
        <p:blipFill>
          <a:blip r:embed="rId9"/>
          <a:srcRect/>
          <a:stretch>
            <a:fillRect/>
          </a:stretch>
        </p:blipFill>
        <p:spPr bwMode="auto">
          <a:xfrm>
            <a:off x="7543800" y="26670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6" name="Rectangle 95"/>
          <p:cNvSpPr/>
          <p:nvPr/>
        </p:nvSpPr>
        <p:spPr>
          <a:xfrm>
            <a:off x="609600" y="1524000"/>
            <a:ext cx="8001000" cy="954088"/>
          </a:xfrm>
          <a:prstGeom prst="rect">
            <a:avLst/>
          </a:prstGeom>
          <a:solidFill>
            <a:schemeClr val="tx2">
              <a:lumMod val="20000"/>
              <a:lumOff val="80000"/>
            </a:schemeClr>
          </a:solidFill>
          <a:ln w="38100">
            <a:noFill/>
          </a:ln>
          <a:effectLst>
            <a:outerShdw blurRad="50800" dist="38100" dir="2700000" algn="tl" rotWithShape="0">
              <a:prstClr val="black">
                <a:alpha val="40000"/>
              </a:prstClr>
            </a:outerShdw>
          </a:effectLst>
        </p:spPr>
        <p:txBody>
          <a:bodyPr>
            <a:spAutoFit/>
          </a:bodyPr>
          <a:lstStyle/>
          <a:p>
            <a:pPr algn="ctr">
              <a:defRPr/>
            </a:pPr>
            <a:r>
              <a:rPr lang="en-US" sz="2800" dirty="0">
                <a:latin typeface="Arial" charset="0"/>
                <a:ea typeface="+mn-ea"/>
              </a:rPr>
              <a:t>Many exposed bits are (or can be used as) identifiers that are linked over time</a:t>
            </a:r>
          </a:p>
        </p:txBody>
      </p:sp>
      <p:pic>
        <p:nvPicPr>
          <p:cNvPr id="71" name="Picture 12" descr="alice.png"/>
          <p:cNvPicPr>
            <a:picLocks noChangeAspect="1"/>
          </p:cNvPicPr>
          <p:nvPr/>
        </p:nvPicPr>
        <p:blipFill>
          <a:blip r:embed="rId10"/>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8" name="Picture 13" descr="bob.png"/>
          <p:cNvPicPr>
            <a:picLocks noChangeAspect="1"/>
          </p:cNvPicPr>
          <p:nvPr/>
        </p:nvPicPr>
        <p:blipFill>
          <a:blip r:embed="rId11"/>
          <a:srcRect/>
          <a:stretch>
            <a:fillRect/>
          </a:stretch>
        </p:blipFill>
        <p:spPr bwMode="auto">
          <a:xfrm>
            <a:off x="8001000" y="2514600"/>
            <a:ext cx="687388" cy="7064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8" name="Picture 48" descr="psp.png"/>
          <p:cNvPicPr>
            <a:picLocks noChangeAspect="1"/>
          </p:cNvPicPr>
          <p:nvPr/>
        </p:nvPicPr>
        <p:blipFill>
          <a:blip r:embed="rId12"/>
          <a:srcRect/>
          <a:stretch>
            <a:fillRect/>
          </a:stretch>
        </p:blipFill>
        <p:spPr bwMode="auto">
          <a:xfrm>
            <a:off x="9906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82962" name="Group 89"/>
          <p:cNvGrpSpPr>
            <a:grpSpLocks/>
          </p:cNvGrpSpPr>
          <p:nvPr/>
        </p:nvGrpSpPr>
        <p:grpSpPr bwMode="auto">
          <a:xfrm>
            <a:off x="6781800" y="5562600"/>
            <a:ext cx="2268538" cy="1016000"/>
            <a:chOff x="6781800" y="5562600"/>
            <a:chExt cx="2269017" cy="1015663"/>
          </a:xfrm>
        </p:grpSpPr>
        <p:sp>
          <p:nvSpPr>
            <p:cNvPr id="91" name="TextBox 90"/>
            <p:cNvSpPr txBox="1"/>
            <p:nvPr/>
          </p:nvSpPr>
          <p:spPr>
            <a:xfrm>
              <a:off x="7162800" y="5562600"/>
              <a:ext cx="1888017" cy="1015663"/>
            </a:xfrm>
            <a:prstGeom prst="rect">
              <a:avLst/>
            </a:prstGeom>
            <a:solidFill>
              <a:schemeClr val="bg1"/>
            </a:solidFill>
            <a:effectLst>
              <a:softEdge rad="127000"/>
            </a:effectLst>
          </p:spPr>
          <p:txBody>
            <a:bodyPr wrap="none">
              <a:spAutoFit/>
            </a:bodyPr>
            <a:lstStyle/>
            <a:p>
              <a:pPr marL="174625" indent="-174625">
                <a:buFont typeface="Arial" pitchFamily="34" charset="0"/>
                <a:buChar char="•"/>
                <a:defRPr/>
              </a:pPr>
              <a:r>
                <a:rPr lang="en-US" sz="2000" dirty="0">
                  <a:latin typeface="+mj-lt"/>
                  <a:ea typeface="+mn-ea"/>
                </a:rPr>
                <a:t>Confidentiality</a:t>
              </a:r>
            </a:p>
            <a:p>
              <a:pPr marL="174625" indent="-174625">
                <a:buFont typeface="Arial" pitchFamily="34" charset="0"/>
                <a:buChar char="•"/>
                <a:defRPr/>
              </a:pPr>
              <a:r>
                <a:rPr lang="en-US" sz="2000" dirty="0">
                  <a:latin typeface="+mj-lt"/>
                  <a:ea typeface="+mn-ea"/>
                </a:rPr>
                <a:t>Authenticity</a:t>
              </a:r>
            </a:p>
            <a:p>
              <a:pPr marL="174625" indent="-174625">
                <a:buFont typeface="Arial" pitchFamily="34" charset="0"/>
                <a:buChar char="•"/>
                <a:defRPr/>
              </a:pPr>
              <a:r>
                <a:rPr lang="en-US" sz="2000" dirty="0">
                  <a:latin typeface="+mj-lt"/>
                  <a:ea typeface="+mn-ea"/>
                </a:rPr>
                <a:t>Integrity</a:t>
              </a:r>
            </a:p>
          </p:txBody>
        </p:sp>
        <p:cxnSp>
          <p:nvCxnSpPr>
            <p:cNvPr id="92" name="Straight Arrow Connector 91"/>
            <p:cNvCxnSpPr/>
            <p:nvPr/>
          </p:nvCxnSpPr>
          <p:spPr>
            <a:xfrm rot="10800000">
              <a:off x="6781800" y="5791124"/>
              <a:ext cx="381080" cy="27930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flipV="1">
              <a:off x="7086664" y="6070432"/>
              <a:ext cx="76216" cy="1015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fld id="{743A1372-D0BF-3B45-A603-8F136B8AD2A9}" type="slidenum">
              <a:rPr lang="en-US" altLang="en-US" smtClean="0"/>
              <a:pPr/>
              <a:t>52</a:t>
            </a:fld>
            <a:endParaRPr lang="en-US" alt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tLang="en-US"/>
              <a:t>Problem: Long-Term Linking</a:t>
            </a:r>
          </a:p>
        </p:txBody>
      </p:sp>
      <p:grpSp>
        <p:nvGrpSpPr>
          <p:cNvPr id="84995" name="Group 65"/>
          <p:cNvGrpSpPr>
            <a:grpSpLocks/>
          </p:cNvGrpSpPr>
          <p:nvPr/>
        </p:nvGrpSpPr>
        <p:grpSpPr bwMode="auto">
          <a:xfrm>
            <a:off x="1066800" y="1981200"/>
            <a:ext cx="2209800" cy="1709738"/>
            <a:chOff x="6248401" y="2362199"/>
            <a:chExt cx="2895600" cy="2240765"/>
          </a:xfrm>
        </p:grpSpPr>
        <p:pic>
          <p:nvPicPr>
            <p:cNvPr id="85018" name="Picture 68" descr="c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2362199"/>
              <a:ext cx="2895600" cy="224076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5019" name="Picture 67" descr="radiowav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561897"/>
              <a:ext cx="574308" cy="99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6" name="Group 132"/>
          <p:cNvGrpSpPr>
            <a:grpSpLocks/>
          </p:cNvGrpSpPr>
          <p:nvPr/>
        </p:nvGrpSpPr>
        <p:grpSpPr bwMode="auto">
          <a:xfrm>
            <a:off x="1447800" y="2895600"/>
            <a:ext cx="762000" cy="685800"/>
            <a:chOff x="838200" y="3505200"/>
            <a:chExt cx="762000" cy="685800"/>
          </a:xfrm>
        </p:grpSpPr>
        <p:sp>
          <p:nvSpPr>
            <p:cNvPr id="78" name="Line 9"/>
            <p:cNvSpPr>
              <a:spLocks noChangeShapeType="1"/>
            </p:cNvSpPr>
            <p:nvPr/>
          </p:nvSpPr>
          <p:spPr bwMode="auto">
            <a:xfrm flipV="1">
              <a:off x="1447800" y="3505200"/>
              <a:ext cx="152400" cy="304800"/>
            </a:xfrm>
            <a:prstGeom prst="line">
              <a:avLst/>
            </a:prstGeom>
            <a:solidFill>
              <a:schemeClr val="bg1"/>
            </a:solidFill>
            <a:ln w="50800">
              <a:solidFill>
                <a:schemeClr val="bg1">
                  <a:alpha val="75000"/>
                </a:schemeClr>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a:ea typeface="+mn-ea"/>
              </a:endParaRPr>
            </a:p>
          </p:txBody>
        </p:sp>
        <p:sp>
          <p:nvSpPr>
            <p:cNvPr id="77" name="Rectangle 5"/>
            <p:cNvSpPr>
              <a:spLocks noChangeArrowheads="1"/>
            </p:cNvSpPr>
            <p:nvPr/>
          </p:nvSpPr>
          <p:spPr bwMode="auto">
            <a:xfrm flipH="1">
              <a:off x="838200" y="3810000"/>
              <a:ext cx="762000" cy="381000"/>
            </a:xfrm>
            <a:prstGeom prst="rect">
              <a:avLst/>
            </a:prstGeom>
            <a:solidFill>
              <a:schemeClr val="bg1">
                <a:alpha val="75000"/>
              </a:schemeClr>
            </a:solidFill>
            <a:ln w="50800"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000" dirty="0">
                  <a:latin typeface="Calibri" pitchFamily="34" charset="0"/>
                  <a:ea typeface="+mn-ea"/>
                </a:rPr>
                <a:t>Alice</a:t>
              </a:r>
            </a:p>
          </p:txBody>
        </p:sp>
      </p:grpSp>
      <p:grpSp>
        <p:nvGrpSpPr>
          <p:cNvPr id="84997" name="Group 55"/>
          <p:cNvGrpSpPr>
            <a:grpSpLocks/>
          </p:cNvGrpSpPr>
          <p:nvPr/>
        </p:nvGrpSpPr>
        <p:grpSpPr bwMode="auto">
          <a:xfrm>
            <a:off x="5867400" y="1981200"/>
            <a:ext cx="2209800" cy="1685925"/>
            <a:chOff x="5600700" y="2667000"/>
            <a:chExt cx="2895600" cy="2209800"/>
          </a:xfrm>
        </p:grpSpPr>
        <p:pic>
          <p:nvPicPr>
            <p:cNvPr id="85013" name="Picture 52" descr="abortionclinic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2667000"/>
              <a:ext cx="2895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5014" name="Picture 53" descr="itouch.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4700" y="3886200"/>
              <a:ext cx="2286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5" name="Picture 54" descr="radiowav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2895600"/>
              <a:ext cx="67085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8" name="Group 142"/>
          <p:cNvGrpSpPr>
            <a:grpSpLocks/>
          </p:cNvGrpSpPr>
          <p:nvPr/>
        </p:nvGrpSpPr>
        <p:grpSpPr bwMode="auto">
          <a:xfrm>
            <a:off x="6019800" y="3200400"/>
            <a:ext cx="1066800" cy="381000"/>
            <a:chOff x="6705600" y="4038600"/>
            <a:chExt cx="1066800" cy="381000"/>
          </a:xfrm>
        </p:grpSpPr>
        <p:sp>
          <p:nvSpPr>
            <p:cNvPr id="81" name="Rectangle 5"/>
            <p:cNvSpPr>
              <a:spLocks noChangeArrowheads="1"/>
            </p:cNvSpPr>
            <p:nvPr/>
          </p:nvSpPr>
          <p:spPr bwMode="auto">
            <a:xfrm flipH="1">
              <a:off x="6705600" y="4038600"/>
              <a:ext cx="762000" cy="381000"/>
            </a:xfrm>
            <a:prstGeom prst="rect">
              <a:avLst/>
            </a:prstGeom>
            <a:solidFill>
              <a:schemeClr val="bg1">
                <a:alpha val="75000"/>
              </a:schemeClr>
            </a:solidFill>
            <a:ln w="50800" algn="ctr">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000" dirty="0">
                  <a:latin typeface="Calibri" pitchFamily="34" charset="0"/>
                  <a:ea typeface="+mn-ea"/>
                </a:rPr>
                <a:t>Alice?</a:t>
              </a:r>
            </a:p>
          </p:txBody>
        </p:sp>
        <p:sp>
          <p:nvSpPr>
            <p:cNvPr id="82" name="Line 9"/>
            <p:cNvSpPr>
              <a:spLocks noChangeShapeType="1"/>
            </p:cNvSpPr>
            <p:nvPr/>
          </p:nvSpPr>
          <p:spPr bwMode="auto">
            <a:xfrm flipV="1">
              <a:off x="7467600" y="4114800"/>
              <a:ext cx="304800" cy="76200"/>
            </a:xfrm>
            <a:prstGeom prst="line">
              <a:avLst/>
            </a:prstGeom>
            <a:solidFill>
              <a:schemeClr val="bg1"/>
            </a:solidFill>
            <a:ln w="50800">
              <a:solidFill>
                <a:schemeClr val="bg1">
                  <a:alpha val="75000"/>
                </a:schemeClr>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a:ea typeface="+mn-ea"/>
              </a:endParaRPr>
            </a:p>
          </p:txBody>
        </p:sp>
      </p:grpSp>
      <p:grpSp>
        <p:nvGrpSpPr>
          <p:cNvPr id="7" name="Group 117"/>
          <p:cNvGrpSpPr/>
          <p:nvPr/>
        </p:nvGrpSpPr>
        <p:grpSpPr>
          <a:xfrm>
            <a:off x="4800600" y="1676400"/>
            <a:ext cx="4191000" cy="381000"/>
            <a:chOff x="4800600" y="5105400"/>
            <a:chExt cx="4191000" cy="381000"/>
          </a:xfrm>
          <a:effectLst>
            <a:outerShdw blurRad="50800" dist="38100" dir="2700000" algn="tl" rotWithShape="0">
              <a:prstClr val="black">
                <a:alpha val="40000"/>
              </a:prstClr>
            </a:outerShdw>
          </a:effectLst>
        </p:grpSpPr>
        <p:sp>
          <p:nvSpPr>
            <p:cNvPr id="73" name="Rectangle 72"/>
            <p:cNvSpPr/>
            <p:nvPr/>
          </p:nvSpPr>
          <p:spPr bwMode="auto">
            <a:xfrm>
              <a:off x="4800600" y="5105400"/>
              <a:ext cx="22098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MAC: </a:t>
              </a:r>
              <a:r>
                <a:rPr lang="en-US" sz="1400" dirty="0">
                  <a:solidFill>
                    <a:srgbClr val="00B050"/>
                  </a:solidFill>
                </a:rPr>
                <a:t>12:34:56:78:90:ab</a:t>
              </a:r>
            </a:p>
          </p:txBody>
        </p:sp>
        <p:sp>
          <p:nvSpPr>
            <p:cNvPr id="74" name="Rectangle 73"/>
            <p:cNvSpPr/>
            <p:nvPr/>
          </p:nvSpPr>
          <p:spPr bwMode="auto">
            <a:xfrm flipH="1">
              <a:off x="7010400" y="5105400"/>
              <a:ext cx="1981200" cy="381000"/>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8" name="Group 82"/>
          <p:cNvGrpSpPr/>
          <p:nvPr/>
        </p:nvGrpSpPr>
        <p:grpSpPr>
          <a:xfrm>
            <a:off x="152400" y="1219200"/>
            <a:ext cx="4191000" cy="381000"/>
            <a:chOff x="3352800" y="685800"/>
            <a:chExt cx="4191000" cy="381000"/>
          </a:xfrm>
          <a:effectLst>
            <a:outerShdw blurRad="50800" dist="38100" dir="2700000" algn="tl" rotWithShape="0">
              <a:prstClr val="black">
                <a:alpha val="40000"/>
              </a:prstClr>
            </a:outerShdw>
          </a:effectLst>
        </p:grpSpPr>
        <p:sp>
          <p:nvSpPr>
            <p:cNvPr id="84" name="Rectangle 83"/>
            <p:cNvSpPr/>
            <p:nvPr/>
          </p:nvSpPr>
          <p:spPr bwMode="auto">
            <a:xfrm>
              <a:off x="5562600" y="685800"/>
              <a:ext cx="1981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rgbClr val="FF0000"/>
                  </a:solidFill>
                </a:rPr>
                <a:t>Alice’s iPod </a:t>
              </a:r>
              <a:r>
                <a:rPr lang="en-US" sz="1600" dirty="0"/>
                <a:t>is here</a:t>
              </a:r>
            </a:p>
          </p:txBody>
        </p:sp>
        <p:sp>
          <p:nvSpPr>
            <p:cNvPr id="114" name="Rectangle 113"/>
            <p:cNvSpPr/>
            <p:nvPr/>
          </p:nvSpPr>
          <p:spPr bwMode="auto">
            <a:xfrm>
              <a:off x="3352800" y="685800"/>
              <a:ext cx="2209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grpSp>
      <p:grpSp>
        <p:nvGrpSpPr>
          <p:cNvPr id="9" name="Group 85"/>
          <p:cNvGrpSpPr/>
          <p:nvPr/>
        </p:nvGrpSpPr>
        <p:grpSpPr>
          <a:xfrm>
            <a:off x="4800600" y="1219200"/>
            <a:ext cx="4191000" cy="381000"/>
            <a:chOff x="3352800" y="3276600"/>
            <a:chExt cx="4191000" cy="381000"/>
          </a:xfrm>
          <a:effectLst>
            <a:outerShdw blurRad="50800" dist="38100" dir="2700000" algn="tl" rotWithShape="0">
              <a:prstClr val="black">
                <a:alpha val="40000"/>
              </a:prstClr>
            </a:outerShdw>
          </a:effectLst>
        </p:grpSpPr>
        <p:sp>
          <p:nvSpPr>
            <p:cNvPr id="85" name="Rectangle 84"/>
            <p:cNvSpPr/>
            <p:nvPr/>
          </p:nvSpPr>
          <p:spPr bwMode="auto">
            <a:xfrm>
              <a:off x="5562600" y="3276600"/>
              <a:ext cx="1981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rgbClr val="FF0000"/>
                  </a:solidFill>
                </a:rPr>
                <a:t>Alice’s iPod </a:t>
              </a:r>
              <a:r>
                <a:rPr lang="en-US" sz="1600" dirty="0"/>
                <a:t>is here</a:t>
              </a:r>
            </a:p>
          </p:txBody>
        </p:sp>
        <p:sp>
          <p:nvSpPr>
            <p:cNvPr id="115" name="Rectangle 114"/>
            <p:cNvSpPr/>
            <p:nvPr/>
          </p:nvSpPr>
          <p:spPr bwMode="auto">
            <a:xfrm>
              <a:off x="3352800" y="3276600"/>
              <a:ext cx="2209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grpSp>
      <p:sp>
        <p:nvSpPr>
          <p:cNvPr id="117" name="Rectangle 116"/>
          <p:cNvSpPr>
            <a:spLocks noChangeArrowheads="1"/>
          </p:cNvSpPr>
          <p:nvPr/>
        </p:nvSpPr>
        <p:spPr bwMode="auto">
          <a:xfrm>
            <a:off x="609600" y="5791200"/>
            <a:ext cx="7924800" cy="6096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800">
                <a:latin typeface="Calibri" charset="0"/>
                <a:ea typeface="+mn-ea"/>
              </a:rPr>
              <a:t>Easy to identify and relate devices over time</a:t>
            </a:r>
          </a:p>
        </p:txBody>
      </p:sp>
      <p:grpSp>
        <p:nvGrpSpPr>
          <p:cNvPr id="85003" name="Group 117"/>
          <p:cNvGrpSpPr>
            <a:grpSpLocks/>
          </p:cNvGrpSpPr>
          <p:nvPr/>
        </p:nvGrpSpPr>
        <p:grpSpPr bwMode="auto">
          <a:xfrm>
            <a:off x="3352800" y="3886200"/>
            <a:ext cx="2209800" cy="1776413"/>
            <a:chOff x="6248400" y="0"/>
            <a:chExt cx="2895600" cy="2404872"/>
          </a:xfrm>
        </p:grpSpPr>
        <p:pic>
          <p:nvPicPr>
            <p:cNvPr id="85009" name="Picture 119" descr="hom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0"/>
              <a:ext cx="2895600" cy="2404872"/>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5010" name="Picture 120" descr="radiowav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6124" y="618694"/>
              <a:ext cx="615537" cy="97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6"/>
          <p:cNvGrpSpPr/>
          <p:nvPr/>
        </p:nvGrpSpPr>
        <p:grpSpPr>
          <a:xfrm>
            <a:off x="2362200" y="3886200"/>
            <a:ext cx="4267200" cy="381000"/>
            <a:chOff x="3352800" y="685800"/>
            <a:chExt cx="4267200" cy="381000"/>
          </a:xfrm>
          <a:effectLst>
            <a:outerShdw blurRad="50800" dist="38100" dir="2700000" algn="tl" rotWithShape="0">
              <a:prstClr val="black">
                <a:alpha val="40000"/>
              </a:prstClr>
            </a:outerShdw>
          </a:effectLst>
        </p:grpSpPr>
        <p:sp>
          <p:nvSpPr>
            <p:cNvPr id="128" name="Rectangle 127"/>
            <p:cNvSpPr/>
            <p:nvPr/>
          </p:nvSpPr>
          <p:spPr bwMode="auto">
            <a:xfrm>
              <a:off x="5562600" y="685800"/>
              <a:ext cx="20574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Is </a:t>
              </a:r>
              <a:r>
                <a:rPr lang="en-US" sz="1600" dirty="0">
                  <a:solidFill>
                    <a:srgbClr val="FF0000"/>
                  </a:solidFill>
                </a:rPr>
                <a:t>Alice’s iPod </a:t>
              </a:r>
              <a:r>
                <a:rPr lang="en-US" sz="1600" dirty="0"/>
                <a:t>here?</a:t>
              </a:r>
            </a:p>
          </p:txBody>
        </p:sp>
        <p:sp>
          <p:nvSpPr>
            <p:cNvPr id="129" name="Rectangle 128"/>
            <p:cNvSpPr/>
            <p:nvPr/>
          </p:nvSpPr>
          <p:spPr bwMode="auto">
            <a:xfrm>
              <a:off x="3352800" y="685800"/>
              <a:ext cx="2209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grpSp>
      <p:grpSp>
        <p:nvGrpSpPr>
          <p:cNvPr id="12" name="Group 25"/>
          <p:cNvGrpSpPr>
            <a:grpSpLocks/>
          </p:cNvGrpSpPr>
          <p:nvPr/>
        </p:nvGrpSpPr>
        <p:grpSpPr bwMode="auto">
          <a:xfrm>
            <a:off x="3962400" y="2438400"/>
            <a:ext cx="1181786" cy="1037210"/>
            <a:chOff x="6400800" y="1066800"/>
            <a:chExt cx="1815788" cy="1593651"/>
          </a:xfrm>
          <a:effectLst>
            <a:outerShdw blurRad="50800" dist="38100" dir="2700000" algn="tl" rotWithShape="0">
              <a:prstClr val="black">
                <a:alpha val="40000"/>
              </a:prstClr>
            </a:outerShdw>
          </a:effectLst>
        </p:grpSpPr>
        <p:pic>
          <p:nvPicPr>
            <p:cNvPr id="111" name="Picture 22" descr="tp.png"/>
            <p:cNvPicPr>
              <a:picLocks noChangeAspect="1"/>
            </p:cNvPicPr>
            <p:nvPr/>
          </p:nvPicPr>
          <p:blipFill>
            <a:blip r:embed="rId9" cstate="screen"/>
            <a:srcRect/>
            <a:stretch>
              <a:fillRect/>
            </a:stretch>
          </p:blipFill>
          <p:spPr bwMode="auto">
            <a:xfrm>
              <a:off x="6781800" y="1447800"/>
              <a:ext cx="1434788" cy="1212651"/>
            </a:xfrm>
            <a:prstGeom prst="rect">
              <a:avLst/>
            </a:prstGeom>
            <a:noFill/>
            <a:ln w="9525">
              <a:noFill/>
              <a:miter lim="800000"/>
              <a:headEnd/>
              <a:tailEnd/>
            </a:ln>
          </p:spPr>
        </p:pic>
        <p:pic>
          <p:nvPicPr>
            <p:cNvPr id="112" name="Picture 68" descr="devil"/>
            <p:cNvPicPr>
              <a:picLocks noChangeAspect="1" noChangeArrowheads="1"/>
            </p:cNvPicPr>
            <p:nvPr/>
          </p:nvPicPr>
          <p:blipFill>
            <a:blip r:embed="rId10" cstate="screen"/>
            <a:srcRect/>
            <a:stretch>
              <a:fillRect/>
            </a:stretch>
          </p:blipFill>
          <p:spPr bwMode="auto">
            <a:xfrm flipH="1">
              <a:off x="6400800" y="1066800"/>
              <a:ext cx="1140354" cy="1089024"/>
            </a:xfrm>
            <a:prstGeom prst="rect">
              <a:avLst/>
            </a:prstGeom>
            <a:noFill/>
            <a:ln w="9525">
              <a:noFill/>
              <a:miter lim="800000"/>
              <a:headEnd/>
              <a:tailEnd/>
            </a:ln>
          </p:spPr>
        </p:pic>
        <p:sp>
          <p:nvSpPr>
            <p:cNvPr id="113" name="Text Box 18"/>
            <p:cNvSpPr txBox="1">
              <a:spLocks noChangeArrowheads="1"/>
            </p:cNvSpPr>
            <p:nvPr/>
          </p:nvSpPr>
          <p:spPr bwMode="auto">
            <a:xfrm rot="374540">
              <a:off x="7276086" y="1617789"/>
              <a:ext cx="938888" cy="331025"/>
            </a:xfrm>
            <a:prstGeom prst="rect">
              <a:avLst/>
            </a:prstGeom>
            <a:noFill/>
            <a:ln w="9525">
              <a:noFill/>
              <a:miter lim="800000"/>
              <a:headEnd/>
              <a:tailEnd/>
            </a:ln>
          </p:spPr>
          <p:txBody>
            <a:bodyPr wrap="none">
              <a:spAutoFit/>
            </a:bodyPr>
            <a:lstStyle/>
            <a:p>
              <a:pPr>
                <a:defRPr/>
              </a:pPr>
              <a:r>
                <a:rPr lang="en-US" sz="800" b="1">
                  <a:solidFill>
                    <a:srgbClr val="00FF00"/>
                  </a:solidFill>
                  <a:latin typeface="Courier New" pitchFamily="49" charset="0"/>
                  <a:ea typeface="+mn-ea"/>
                </a:rPr>
                <a:t>tcpdump</a:t>
              </a:r>
            </a:p>
          </p:txBody>
        </p:sp>
      </p:grpSp>
      <p:grpSp>
        <p:nvGrpSpPr>
          <p:cNvPr id="13" name="Group 116"/>
          <p:cNvGrpSpPr/>
          <p:nvPr/>
        </p:nvGrpSpPr>
        <p:grpSpPr>
          <a:xfrm>
            <a:off x="152400" y="1676400"/>
            <a:ext cx="4191000" cy="381000"/>
            <a:chOff x="4800600" y="2438400"/>
            <a:chExt cx="4191000" cy="381000"/>
          </a:xfrm>
          <a:effectLst>
            <a:outerShdw blurRad="50800" dist="38100" dir="2700000" algn="tl" rotWithShape="0">
              <a:prstClr val="black">
                <a:alpha val="40000"/>
              </a:prstClr>
            </a:outerShdw>
          </a:effectLst>
        </p:grpSpPr>
        <p:sp>
          <p:nvSpPr>
            <p:cNvPr id="71" name="Rectangle 70"/>
            <p:cNvSpPr/>
            <p:nvPr/>
          </p:nvSpPr>
          <p:spPr bwMode="auto">
            <a:xfrm>
              <a:off x="4800600" y="2438400"/>
              <a:ext cx="22098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MAC: </a:t>
              </a:r>
              <a:r>
                <a:rPr lang="en-US" sz="1400" dirty="0">
                  <a:solidFill>
                    <a:srgbClr val="00B050"/>
                  </a:solidFill>
                </a:rPr>
                <a:t>12:34:56:78:90:ab</a:t>
              </a:r>
            </a:p>
          </p:txBody>
        </p:sp>
        <p:sp>
          <p:nvSpPr>
            <p:cNvPr id="72" name="Rectangle 71"/>
            <p:cNvSpPr/>
            <p:nvPr/>
          </p:nvSpPr>
          <p:spPr bwMode="auto">
            <a:xfrm flipH="1">
              <a:off x="7010400" y="2438400"/>
              <a:ext cx="1981200" cy="381000"/>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131" name="Line 9"/>
          <p:cNvSpPr>
            <a:spLocks noChangeShapeType="1"/>
          </p:cNvSpPr>
          <p:nvPr/>
        </p:nvSpPr>
        <p:spPr bwMode="auto">
          <a:xfrm flipV="1">
            <a:off x="4876800" y="4876800"/>
            <a:ext cx="152400" cy="304800"/>
          </a:xfrm>
          <a:prstGeom prst="line">
            <a:avLst/>
          </a:prstGeom>
          <a:noFill/>
          <a:ln w="50800">
            <a:solidFill>
              <a:schemeClr val="bg1">
                <a:alpha val="75000"/>
              </a:schemeClr>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a:ea typeface="+mn-ea"/>
            </a:endParaRPr>
          </a:p>
        </p:txBody>
      </p:sp>
      <p:sp>
        <p:nvSpPr>
          <p:cNvPr id="130" name="Rectangle 5"/>
          <p:cNvSpPr>
            <a:spLocks noChangeArrowheads="1"/>
          </p:cNvSpPr>
          <p:nvPr/>
        </p:nvSpPr>
        <p:spPr bwMode="auto">
          <a:xfrm flipH="1">
            <a:off x="3505200" y="5181600"/>
            <a:ext cx="1600200" cy="381000"/>
          </a:xfrm>
          <a:prstGeom prst="rect">
            <a:avLst/>
          </a:prstGeom>
          <a:solidFill>
            <a:schemeClr val="bg1">
              <a:alpha val="75000"/>
            </a:schemeClr>
          </a:solidFill>
          <a:ln w="50800" algn="ctr">
            <a:no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Alice’s friend?</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53</a:t>
            </a:fld>
            <a:endParaRPr lang="en-US" alt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tLang="en-US"/>
              <a:t>Problem: Long-Term Linking</a:t>
            </a:r>
          </a:p>
        </p:txBody>
      </p:sp>
      <p:grpSp>
        <p:nvGrpSpPr>
          <p:cNvPr id="87043" name="Group 145"/>
          <p:cNvGrpSpPr>
            <a:grpSpLocks/>
          </p:cNvGrpSpPr>
          <p:nvPr/>
        </p:nvGrpSpPr>
        <p:grpSpPr bwMode="auto">
          <a:xfrm>
            <a:off x="4876800" y="2787650"/>
            <a:ext cx="3810000" cy="2184400"/>
            <a:chOff x="2133600" y="2743200"/>
            <a:chExt cx="5181600" cy="2971800"/>
          </a:xfrm>
        </p:grpSpPr>
        <p:sp>
          <p:nvSpPr>
            <p:cNvPr id="147" name="Rectangle 146"/>
            <p:cNvSpPr/>
            <p:nvPr/>
          </p:nvSpPr>
          <p:spPr>
            <a:xfrm>
              <a:off x="2133600" y="2743200"/>
              <a:ext cx="5181600" cy="29718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p>
          </p:txBody>
        </p:sp>
        <p:pic>
          <p:nvPicPr>
            <p:cNvPr id="87070" name="Picture 147" descr="bttracker_grap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19400"/>
              <a:ext cx="3757613" cy="225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1" name="Picture 149" descr="bttracker_ma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19400"/>
              <a:ext cx="2133600" cy="67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2" name="Picture 148" descr="bttracker_map.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00400"/>
              <a:ext cx="2938813" cy="24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Box 150"/>
            <p:cNvSpPr txBox="1"/>
            <p:nvPr/>
          </p:nvSpPr>
          <p:spPr>
            <a:xfrm>
              <a:off x="2859024" y="5230367"/>
              <a:ext cx="3857528" cy="460433"/>
            </a:xfrm>
            <a:prstGeom prst="rect">
              <a:avLst/>
            </a:prstGeom>
            <a:solidFill>
              <a:schemeClr val="bg1"/>
            </a:solidFill>
            <a:effectLst>
              <a:softEdge rad="63500"/>
            </a:effectLst>
          </p:spPr>
          <p:txBody>
            <a:bodyPr wrap="none">
              <a:spAutoFit/>
            </a:bodyPr>
            <a:lstStyle/>
            <a:p>
              <a:pPr>
                <a:defRPr/>
              </a:pPr>
              <a:r>
                <a:rPr lang="en-US" sz="1600" b="1" u="sng" dirty="0">
                  <a:solidFill>
                    <a:schemeClr val="accent1"/>
                  </a:solidFill>
                  <a:ea typeface="+mn-ea"/>
                </a:rPr>
                <a:t>www.bluetoothtracking.org</a:t>
              </a:r>
            </a:p>
          </p:txBody>
        </p:sp>
      </p:grpSp>
      <p:sp>
        <p:nvSpPr>
          <p:cNvPr id="152" name="Rectangle 8"/>
          <p:cNvSpPr txBox="1">
            <a:spLocks noChangeArrowheads="1"/>
          </p:cNvSpPr>
          <p:nvPr/>
        </p:nvSpPr>
        <p:spPr bwMode="auto">
          <a:xfrm>
            <a:off x="457200" y="1371600"/>
            <a:ext cx="8458200" cy="1371600"/>
          </a:xfrm>
          <a:prstGeom prst="rect">
            <a:avLst/>
          </a:prstGeom>
          <a:solidFill>
            <a:schemeClr val="bg1"/>
          </a:solidFill>
          <a:ln w="9525">
            <a:noFill/>
            <a:miter lim="800000"/>
            <a:headEnd/>
            <a:tailEnd/>
          </a:ln>
          <a:effectLst>
            <a:softEdge rad="63500"/>
          </a:effectLst>
        </p:spPr>
        <p:txBody>
          <a:bodyPr/>
          <a:lstStyle>
            <a:lvl1pPr marL="166688"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20000"/>
              </a:spcBef>
            </a:pPr>
            <a:r>
              <a:rPr lang="en-US" altLang="en-US">
                <a:solidFill>
                  <a:srgbClr val="000000"/>
                </a:solidFill>
                <a:latin typeface="Arial" charset="0"/>
              </a:rPr>
              <a:t>Linking enables location tracking, user profiling, inventorying, relationship profiling, … </a:t>
            </a:r>
          </a:p>
          <a:p>
            <a:pPr eaLnBrk="1" hangingPunct="1">
              <a:spcBef>
                <a:spcPct val="20000"/>
              </a:spcBef>
            </a:pPr>
            <a:r>
              <a:rPr lang="en-US" altLang="en-US" sz="1800">
                <a:solidFill>
                  <a:srgbClr val="000000"/>
                </a:solidFill>
                <a:latin typeface="Arial" charset="0"/>
              </a:rPr>
              <a:t>[Greenstein, </a:t>
            </a:r>
            <a:r>
              <a:rPr lang="en-US" altLang="en-US" sz="1800" i="1">
                <a:solidFill>
                  <a:srgbClr val="000000"/>
                </a:solidFill>
                <a:latin typeface="Arial" charset="0"/>
              </a:rPr>
              <a:t>HotOS</a:t>
            </a:r>
            <a:r>
              <a:rPr lang="en-US" altLang="en-US"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 Jiang, </a:t>
            </a:r>
            <a:r>
              <a:rPr lang="en-US" altLang="ja-JP" sz="1800" i="1">
                <a:solidFill>
                  <a:srgbClr val="000000"/>
                </a:solidFill>
                <a:latin typeface="Arial" charset="0"/>
              </a:rPr>
              <a:t>MobiSys</a:t>
            </a:r>
            <a:r>
              <a:rPr lang="en-US" altLang="ja-JP"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 Pang, </a:t>
            </a:r>
            <a:r>
              <a:rPr lang="en-US" altLang="ja-JP" sz="1800" i="1">
                <a:solidFill>
                  <a:srgbClr val="000000"/>
                </a:solidFill>
                <a:latin typeface="Arial" charset="0"/>
              </a:rPr>
              <a:t>MobiCom</a:t>
            </a:r>
            <a:r>
              <a:rPr lang="en-US" altLang="ja-JP"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 </a:t>
            </a:r>
            <a:r>
              <a:rPr lang="en-US" altLang="ja-JP" sz="1800" i="1">
                <a:solidFill>
                  <a:srgbClr val="000000"/>
                </a:solidFill>
                <a:latin typeface="Arial" charset="0"/>
              </a:rPr>
              <a:t>HotNets</a:t>
            </a:r>
            <a:r>
              <a:rPr lang="en-US" altLang="ja-JP" sz="1800">
                <a:solidFill>
                  <a:srgbClr val="000000"/>
                </a:solidFill>
                <a:latin typeface="Arial" charset="0"/>
              </a:rPr>
              <a:t> </a:t>
            </a:r>
            <a:r>
              <a:rPr lang="ja-JP" altLang="en-US" sz="1800">
                <a:solidFill>
                  <a:srgbClr val="000000"/>
                </a:solidFill>
                <a:latin typeface="Arial" charset="0"/>
              </a:rPr>
              <a:t>’</a:t>
            </a:r>
            <a:r>
              <a:rPr lang="en-US" altLang="ja-JP" sz="1800">
                <a:solidFill>
                  <a:srgbClr val="000000"/>
                </a:solidFill>
                <a:latin typeface="Arial" charset="0"/>
              </a:rPr>
              <a:t>07]</a:t>
            </a:r>
            <a:endParaRPr lang="en-US" altLang="en-US" sz="2000">
              <a:solidFill>
                <a:srgbClr val="000000"/>
              </a:solidFill>
              <a:latin typeface="Arial" charset="0"/>
            </a:endParaRPr>
          </a:p>
        </p:txBody>
      </p:sp>
      <p:pic>
        <p:nvPicPr>
          <p:cNvPr id="119" name="Picture 5"/>
          <p:cNvPicPr>
            <a:picLocks noChangeAspect="1" noChangeArrowheads="1"/>
          </p:cNvPicPr>
          <p:nvPr/>
        </p:nvPicPr>
        <p:blipFill>
          <a:blip r:embed="rId6"/>
          <a:srcRect/>
          <a:stretch>
            <a:fillRect/>
          </a:stretch>
        </p:blipFill>
        <p:spPr bwMode="auto">
          <a:xfrm>
            <a:off x="4876800" y="5181600"/>
            <a:ext cx="3694113" cy="1212850"/>
          </a:xfrm>
          <a:prstGeom prst="rect">
            <a:avLst/>
          </a:prstGeom>
          <a:noFill/>
          <a:ln w="28575" algn="ctr">
            <a:solidFill>
              <a:srgbClr val="000000"/>
            </a:solidFill>
            <a:miter lim="800000"/>
            <a:headEnd/>
            <a:tailEnd/>
          </a:ln>
          <a:effectLst>
            <a:outerShdw blurRad="50800" dist="38100" dir="2700000" algn="tl" rotWithShape="0">
              <a:prstClr val="black">
                <a:alpha val="40000"/>
              </a:prstClr>
            </a:outerShdw>
          </a:effectLst>
        </p:spPr>
      </p:pic>
      <p:grpSp>
        <p:nvGrpSpPr>
          <p:cNvPr id="87048" name="Group 144"/>
          <p:cNvGrpSpPr>
            <a:grpSpLocks/>
          </p:cNvGrpSpPr>
          <p:nvPr/>
        </p:nvGrpSpPr>
        <p:grpSpPr bwMode="auto">
          <a:xfrm>
            <a:off x="914400" y="4876800"/>
            <a:ext cx="3575050" cy="1668463"/>
            <a:chOff x="990600" y="7162800"/>
            <a:chExt cx="6858000" cy="3200400"/>
          </a:xfrm>
        </p:grpSpPr>
        <p:sp>
          <p:nvSpPr>
            <p:cNvPr id="144" name="Rectangle 143"/>
            <p:cNvSpPr/>
            <p:nvPr/>
          </p:nvSpPr>
          <p:spPr>
            <a:xfrm>
              <a:off x="990600" y="7162800"/>
              <a:ext cx="6858000" cy="32004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grpSp>
          <p:nvGrpSpPr>
            <p:cNvPr id="87054" name="Group 142"/>
            <p:cNvGrpSpPr>
              <a:grpSpLocks/>
            </p:cNvGrpSpPr>
            <p:nvPr/>
          </p:nvGrpSpPr>
          <p:grpSpPr bwMode="auto">
            <a:xfrm>
              <a:off x="1066800" y="7239000"/>
              <a:ext cx="6695080" cy="3061806"/>
              <a:chOff x="838200" y="3749675"/>
              <a:chExt cx="6695080" cy="3061806"/>
            </a:xfrm>
          </p:grpSpPr>
          <p:pic>
            <p:nvPicPr>
              <p:cNvPr id="8705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791" y="4151939"/>
                <a:ext cx="3900489" cy="265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 Box 5"/>
              <p:cNvSpPr txBox="1">
                <a:spLocks noChangeArrowheads="1"/>
              </p:cNvSpPr>
              <p:nvPr/>
            </p:nvSpPr>
            <p:spPr bwMode="auto">
              <a:xfrm>
                <a:off x="5442617" y="4696629"/>
                <a:ext cx="1714499" cy="767365"/>
              </a:xfrm>
              <a:prstGeom prst="rect">
                <a:avLst/>
              </a:prstGeom>
              <a:solidFill>
                <a:schemeClr val="bg1"/>
              </a:solidFill>
              <a:ln w="9525">
                <a:noFill/>
                <a:miter lim="800000"/>
                <a:headEnd/>
                <a:tailEnd/>
              </a:ln>
              <a:effectLst/>
            </p:spPr>
            <p:txBody>
              <a:bodyPr>
                <a:spAutoFit/>
              </a:bodyPr>
              <a:lstStyle/>
              <a:p>
                <a:pPr fontAlgn="auto">
                  <a:spcBef>
                    <a:spcPct val="50000"/>
                  </a:spcBef>
                  <a:spcAft>
                    <a:spcPts val="0"/>
                  </a:spcAft>
                  <a:defRPr/>
                </a:pPr>
                <a:r>
                  <a:rPr lang="en-US" sz="2000" b="1" dirty="0">
                    <a:latin typeface="+mn-lt"/>
                    <a:ea typeface="+mn-ea"/>
                  </a:rPr>
                  <a:t>Home</a:t>
                </a:r>
              </a:p>
            </p:txBody>
          </p:sp>
          <p:sp>
            <p:nvSpPr>
              <p:cNvPr id="132" name="TextBox 131"/>
              <p:cNvSpPr txBox="1"/>
              <p:nvPr/>
            </p:nvSpPr>
            <p:spPr>
              <a:xfrm>
                <a:off x="894909" y="6065801"/>
                <a:ext cx="3508744" cy="708443"/>
              </a:xfrm>
              <a:prstGeom prst="rect">
                <a:avLst/>
              </a:prstGeom>
              <a:solidFill>
                <a:schemeClr val="bg1"/>
              </a:solidFill>
              <a:effectLst>
                <a:softEdge rad="63500"/>
              </a:effectLst>
            </p:spPr>
            <p:txBody>
              <a:bodyPr>
                <a:spAutoFit/>
              </a:bodyPr>
              <a:lstStyle/>
              <a:p>
                <a:pPr algn="ctr">
                  <a:defRPr/>
                </a:pPr>
                <a:r>
                  <a:rPr lang="en-US" sz="1800" b="1" u="sng" dirty="0">
                    <a:solidFill>
                      <a:srgbClr val="000000"/>
                    </a:solidFill>
                    <a:latin typeface="+mn-lt"/>
                    <a:ea typeface="+mn-ea"/>
                  </a:rPr>
                  <a:t>www.wigle.net</a:t>
                </a:r>
              </a:p>
            </p:txBody>
          </p:sp>
          <p:grpSp>
            <p:nvGrpSpPr>
              <p:cNvPr id="87060" name="Group 41"/>
              <p:cNvGrpSpPr>
                <a:grpSpLocks/>
              </p:cNvGrpSpPr>
              <p:nvPr/>
            </p:nvGrpSpPr>
            <p:grpSpPr bwMode="auto">
              <a:xfrm>
                <a:off x="838200" y="3749675"/>
                <a:ext cx="4191000" cy="381000"/>
                <a:chOff x="4571926" y="3888694"/>
                <a:chExt cx="4191000" cy="381000"/>
              </a:xfrm>
            </p:grpSpPr>
            <p:sp>
              <p:nvSpPr>
                <p:cNvPr id="134" name="Rectangle 133"/>
                <p:cNvSpPr/>
                <p:nvPr/>
              </p:nvSpPr>
              <p:spPr bwMode="auto">
                <a:xfrm>
                  <a:off x="4571859" y="3888623"/>
                  <a:ext cx="1601824" cy="380636"/>
                </a:xfrm>
                <a:prstGeom prst="rect">
                  <a:avLst/>
                </a:prstGeom>
                <a:ln w="1270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800" dirty="0">
                      <a:solidFill>
                        <a:schemeClr val="tx1"/>
                      </a:solidFill>
                    </a:rPr>
                    <a:t>802.11 header  </a:t>
                  </a:r>
                </a:p>
              </p:txBody>
            </p:sp>
            <p:sp>
              <p:nvSpPr>
                <p:cNvPr id="135" name="Rectangle 134"/>
                <p:cNvSpPr/>
                <p:nvPr/>
              </p:nvSpPr>
              <p:spPr bwMode="auto">
                <a:xfrm>
                  <a:off x="6173683" y="3888623"/>
                  <a:ext cx="2609815" cy="380636"/>
                </a:xfrm>
                <a:prstGeom prst="rect">
                  <a:avLst/>
                </a:prstGeom>
                <a:solidFill>
                  <a:srgbClr val="FFFF00"/>
                </a:solidFill>
                <a:ln w="12700"/>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800">
                      <a:solidFill>
                        <a:srgbClr val="8383AD"/>
                      </a:solidFill>
                      <a:latin typeface="Arial" charset="0"/>
                    </a:rPr>
                    <a:t>Is “</a:t>
                  </a:r>
                  <a:r>
                    <a:rPr lang="en-US" altLang="ja-JP" sz="800">
                      <a:solidFill>
                        <a:srgbClr val="8383AD"/>
                      </a:solidFill>
                      <a:latin typeface="Arial" charset="0"/>
                    </a:rPr>
                    <a:t>djw</a:t>
                  </a:r>
                  <a:r>
                    <a:rPr lang="en-US" altLang="en-US" sz="800">
                      <a:solidFill>
                        <a:srgbClr val="8383AD"/>
                      </a:solidFill>
                      <a:latin typeface="Arial" charset="0"/>
                    </a:rPr>
                    <a:t>”</a:t>
                  </a:r>
                  <a:r>
                    <a:rPr lang="en-US" altLang="ja-JP" sz="800">
                      <a:solidFill>
                        <a:srgbClr val="8383AD"/>
                      </a:solidFill>
                      <a:latin typeface="Arial" charset="0"/>
                    </a:rPr>
                    <a:t> here?</a:t>
                  </a:r>
                  <a:endParaRPr lang="en-US" altLang="en-US" sz="800">
                    <a:solidFill>
                      <a:srgbClr val="8383AD"/>
                    </a:solidFill>
                    <a:latin typeface="Arial" charset="0"/>
                  </a:endParaRPr>
                </a:p>
              </p:txBody>
            </p:sp>
          </p:grpSp>
          <p:pic>
            <p:nvPicPr>
              <p:cNvPr id="87061" name="Picture 10" descr="dell_laptop_0_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813300"/>
                <a:ext cx="11430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2" name="Picture 8" descr="wav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4356100"/>
                <a:ext cx="60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3" name="Picture 46" descr="djw.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4279900"/>
                <a:ext cx="110807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Arrow Connector 138"/>
              <p:cNvCxnSpPr/>
              <p:nvPr/>
            </p:nvCxnSpPr>
            <p:spPr>
              <a:xfrm rot="5400000">
                <a:off x="5919223" y="4247477"/>
                <a:ext cx="535937" cy="304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5183766" y="3752648"/>
                <a:ext cx="1614006" cy="386728"/>
              </a:xfrm>
              <a:prstGeom prst="rect">
                <a:avLst/>
              </a:prstGeom>
              <a:solidFill>
                <a:srgbClr val="FFFF00"/>
              </a:solidFill>
              <a:ln w="12700">
                <a:solidFill>
                  <a:schemeClr val="accent1"/>
                </a:solid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700">
                    <a:latin typeface="Arial" charset="0"/>
                  </a:rPr>
                  <a:t>“</a:t>
                </a:r>
                <a:r>
                  <a:rPr lang="en-US" altLang="ja-JP" sz="700">
                    <a:latin typeface="Arial" charset="0"/>
                  </a:rPr>
                  <a:t>djw</a:t>
                </a:r>
                <a:r>
                  <a:rPr lang="en-US" altLang="en-US" sz="700">
                    <a:latin typeface="Arial" charset="0"/>
                  </a:rPr>
                  <a:t>”</a:t>
                </a:r>
                <a:r>
                  <a:rPr lang="en-US" altLang="ja-JP" sz="700">
                    <a:latin typeface="Arial" charset="0"/>
                  </a:rPr>
                  <a:t> is here</a:t>
                </a:r>
                <a:endParaRPr lang="en-US" altLang="en-US" sz="700">
                  <a:latin typeface="Arial" charset="0"/>
                </a:endParaRPr>
              </a:p>
            </p:txBody>
          </p:sp>
          <p:pic>
            <p:nvPicPr>
              <p:cNvPr id="87066" name="Picture 11" descr="ap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37496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4" name="Rectangle 153"/>
          <p:cNvSpPr/>
          <p:nvPr/>
        </p:nvSpPr>
        <p:spPr>
          <a:xfrm>
            <a:off x="533400" y="2819400"/>
            <a:ext cx="4191000" cy="1905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7050" name="Group 11"/>
          <p:cNvGrpSpPr>
            <a:grpSpLocks/>
          </p:cNvGrpSpPr>
          <p:nvPr/>
        </p:nvGrpSpPr>
        <p:grpSpPr bwMode="auto">
          <a:xfrm>
            <a:off x="609600" y="2895600"/>
            <a:ext cx="4038600" cy="1730375"/>
            <a:chOff x="1392" y="2688"/>
            <a:chExt cx="2955" cy="1266"/>
          </a:xfrm>
        </p:grpSpPr>
        <p:pic>
          <p:nvPicPr>
            <p:cNvPr id="8705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2" y="2688"/>
              <a:ext cx="2952"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87052"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2" y="3455"/>
              <a:ext cx="29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3B2B3BD8-89B0-D245-9504-7E184DF61EB3}" type="slidenum">
              <a:rPr lang="en-US" altLang="en-US" smtClean="0"/>
              <a:pPr/>
              <a:t>54</a:t>
            </a:fld>
            <a:endParaRPr lang="en-US" altLang="en-US"/>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8" descr="psp.png"/>
          <p:cNvPicPr>
            <a:picLocks noChangeAspect="1"/>
          </p:cNvPicPr>
          <p:nvPr/>
        </p:nvPicPr>
        <p:blipFill>
          <a:blip r:embed="rId3"/>
          <a:srcRect/>
          <a:stretch>
            <a:fillRect/>
          </a:stretch>
        </p:blipFill>
        <p:spPr bwMode="auto">
          <a:xfrm>
            <a:off x="1371600" y="5181600"/>
            <a:ext cx="1066800" cy="804863"/>
          </a:xfrm>
          <a:prstGeom prst="rect">
            <a:avLst/>
          </a:prstGeom>
          <a:noFill/>
          <a:ln w="9525">
            <a:noFill/>
            <a:miter lim="800000"/>
            <a:headEnd/>
            <a:tailEnd/>
          </a:ln>
          <a:effectLst>
            <a:glow rad="101600">
              <a:srgbClr val="00FF00">
                <a:alpha val="60000"/>
              </a:srgbClr>
            </a:glow>
          </a:effectLst>
        </p:spPr>
      </p:pic>
      <p:pic>
        <p:nvPicPr>
          <p:cNvPr id="4101" name="Picture 38" descr="itouch.png"/>
          <p:cNvPicPr>
            <a:picLocks noChangeAspect="1"/>
          </p:cNvPicPr>
          <p:nvPr/>
        </p:nvPicPr>
        <p:blipFill>
          <a:blip r:embed="rId4"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89091" name="Picture 59" descr="pho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675063"/>
            <a:ext cx="457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11" descr="nikeipod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581400"/>
            <a:ext cx="685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5" descr="cann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481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1" descr="kindl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953000"/>
            <a:ext cx="10683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83" descr="portablevide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14650" y="3733800"/>
            <a:ext cx="8572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99"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3352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100"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101"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102"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0" name="Picture 103" descr="radiowaves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9662205">
            <a:off x="965200" y="3206750"/>
            <a:ext cx="574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Picture 104" descr="radiowaves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697413"/>
            <a:ext cx="7747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105" descr="radiowaves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346836">
            <a:off x="3195638" y="4686300"/>
            <a:ext cx="6143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1"/>
          <p:cNvGrpSpPr/>
          <p:nvPr/>
        </p:nvGrpSpPr>
        <p:grpSpPr>
          <a:xfrm>
            <a:off x="5029200" y="1600200"/>
            <a:ext cx="3810000" cy="3124200"/>
            <a:chOff x="3962400" y="1371600"/>
            <a:chExt cx="3810000" cy="3124200"/>
          </a:xfrm>
          <a:effectLst>
            <a:outerShdw blurRad="50800" dist="38100" dir="2700000" algn="tl" rotWithShape="0">
              <a:prstClr val="black">
                <a:alpha val="40000"/>
              </a:prstClr>
            </a:outerShdw>
          </a:effectLst>
        </p:grpSpPr>
        <p:grpSp>
          <p:nvGrpSpPr>
            <p:cNvPr id="3" name="Group 113"/>
            <p:cNvGrpSpPr>
              <a:grpSpLocks/>
            </p:cNvGrpSpPr>
            <p:nvPr/>
          </p:nvGrpSpPr>
          <p:grpSpPr bwMode="auto">
            <a:xfrm>
              <a:off x="3962400" y="2286000"/>
              <a:ext cx="2863850" cy="381000"/>
              <a:chOff x="2438400" y="4648200"/>
              <a:chExt cx="2863516" cy="381000"/>
            </a:xfrm>
          </p:grpSpPr>
          <p:grpSp>
            <p:nvGrpSpPr>
              <p:cNvPr id="4" name="Group 38"/>
              <p:cNvGrpSpPr>
                <a:grpSpLocks/>
              </p:cNvGrpSpPr>
              <p:nvPr/>
            </p:nvGrpSpPr>
            <p:grpSpPr bwMode="auto">
              <a:xfrm>
                <a:off x="2438398" y="4648200"/>
                <a:ext cx="2863515" cy="381000"/>
                <a:chOff x="3200400" y="4572000"/>
                <a:chExt cx="2590800" cy="381000"/>
              </a:xfrm>
            </p:grpSpPr>
            <p:sp>
              <p:nvSpPr>
                <p:cNvPr id="85" name="Rectangle 84"/>
                <p:cNvSpPr/>
                <p:nvPr/>
              </p:nvSpPr>
              <p:spPr>
                <a:xfrm>
                  <a:off x="3200400" y="4572000"/>
                  <a:ext cx="1447631"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sp>
              <p:nvSpPr>
                <p:cNvPr id="86" name="Rectangle 85"/>
                <p:cNvSpPr/>
                <p:nvPr/>
              </p:nvSpPr>
              <p:spPr>
                <a:xfrm>
                  <a:off x="4648031" y="4572000"/>
                  <a:ext cx="1143169"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84" name="Rectangle 83"/>
              <p:cNvSpPr/>
              <p:nvPr/>
            </p:nvSpPr>
            <p:spPr bwMode="auto">
              <a:xfrm>
                <a:off x="2438400" y="4648200"/>
                <a:ext cx="1600013"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5" name="Group 110"/>
            <p:cNvGrpSpPr/>
            <p:nvPr/>
          </p:nvGrpSpPr>
          <p:grpSpPr>
            <a:xfrm>
              <a:off x="3962400" y="1371600"/>
              <a:ext cx="3810000" cy="3124200"/>
              <a:chOff x="3962400" y="1371600"/>
              <a:chExt cx="3810000" cy="3124200"/>
            </a:xfrm>
          </p:grpSpPr>
          <p:grpSp>
            <p:nvGrpSpPr>
              <p:cNvPr id="6" name="Group 108"/>
              <p:cNvGrpSpPr/>
              <p:nvPr/>
            </p:nvGrpSpPr>
            <p:grpSpPr>
              <a:xfrm>
                <a:off x="3962400" y="1371600"/>
                <a:ext cx="3810000" cy="381000"/>
                <a:chOff x="4267200" y="1752600"/>
                <a:chExt cx="3810000" cy="381000"/>
              </a:xfrm>
            </p:grpSpPr>
            <p:sp>
              <p:nvSpPr>
                <p:cNvPr id="72" name="Rectangle 71"/>
                <p:cNvSpPr/>
                <p:nvPr/>
              </p:nvSpPr>
              <p:spPr bwMode="auto">
                <a:xfrm>
                  <a:off x="5867400" y="1752600"/>
                  <a:ext cx="2209800" cy="381000"/>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5" name="Rectangle 74"/>
                <p:cNvSpPr/>
                <p:nvPr/>
              </p:nvSpPr>
              <p:spPr bwMode="auto">
                <a:xfrm>
                  <a:off x="4267200" y="17526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7" name="Group 107"/>
              <p:cNvGrpSpPr/>
              <p:nvPr/>
            </p:nvGrpSpPr>
            <p:grpSpPr>
              <a:xfrm>
                <a:off x="3962400" y="1828800"/>
                <a:ext cx="3810000" cy="381000"/>
                <a:chOff x="4267200" y="2209800"/>
                <a:chExt cx="3810000" cy="381000"/>
              </a:xfrm>
            </p:grpSpPr>
            <p:sp>
              <p:nvSpPr>
                <p:cNvPr id="74" name="Rectangle 73"/>
                <p:cNvSpPr/>
                <p:nvPr/>
              </p:nvSpPr>
              <p:spPr bwMode="auto">
                <a:xfrm>
                  <a:off x="5867400" y="2209800"/>
                  <a:ext cx="2209800" cy="381000"/>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6" name="Rectangle 75"/>
                <p:cNvSpPr/>
                <p:nvPr/>
              </p:nvSpPr>
              <p:spPr bwMode="auto">
                <a:xfrm>
                  <a:off x="4267200" y="22098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8" name="Group 100"/>
              <p:cNvGrpSpPr>
                <a:grpSpLocks/>
              </p:cNvGrpSpPr>
              <p:nvPr/>
            </p:nvGrpSpPr>
            <p:grpSpPr bwMode="auto">
              <a:xfrm>
                <a:off x="3962400" y="3200400"/>
                <a:ext cx="3536950" cy="381000"/>
                <a:chOff x="2438400" y="3733800"/>
                <a:chExt cx="3537284" cy="381000"/>
              </a:xfrm>
            </p:grpSpPr>
            <p:grpSp>
              <p:nvGrpSpPr>
                <p:cNvPr id="9" name="Group 35"/>
                <p:cNvGrpSpPr>
                  <a:grpSpLocks/>
                </p:cNvGrpSpPr>
                <p:nvPr/>
              </p:nvGrpSpPr>
              <p:grpSpPr bwMode="auto">
                <a:xfrm>
                  <a:off x="2438399" y="3733800"/>
                  <a:ext cx="3537283" cy="381000"/>
                  <a:chOff x="3200400" y="4572000"/>
                  <a:chExt cx="3200400" cy="381000"/>
                </a:xfrm>
              </p:grpSpPr>
              <p:sp>
                <p:nvSpPr>
                  <p:cNvPr id="80" name="Rectangle 79"/>
                  <p:cNvSpPr/>
                  <p:nvPr/>
                </p:nvSpPr>
                <p:spPr>
                  <a:xfrm>
                    <a:off x="3200400" y="4572000"/>
                    <a:ext cx="1447937"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sp>
                <p:nvSpPr>
                  <p:cNvPr id="81" name="Rectangle 80"/>
                  <p:cNvSpPr/>
                  <p:nvPr/>
                </p:nvSpPr>
                <p:spPr>
                  <a:xfrm>
                    <a:off x="4648337" y="4572000"/>
                    <a:ext cx="1752463"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79" name="Rectangle 78"/>
                <p:cNvSpPr/>
                <p:nvPr/>
              </p:nvSpPr>
              <p:spPr bwMode="auto">
                <a:xfrm>
                  <a:off x="2438400" y="3733800"/>
                  <a:ext cx="1600351"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10" name="Group 90"/>
              <p:cNvGrpSpPr>
                <a:grpSpLocks/>
              </p:cNvGrpSpPr>
              <p:nvPr/>
            </p:nvGrpSpPr>
            <p:grpSpPr bwMode="auto">
              <a:xfrm>
                <a:off x="3962400" y="4114800"/>
                <a:ext cx="2819400" cy="381000"/>
                <a:chOff x="2438400" y="2819400"/>
                <a:chExt cx="2819400" cy="381000"/>
              </a:xfrm>
            </p:grpSpPr>
            <p:grpSp>
              <p:nvGrpSpPr>
                <p:cNvPr id="11" name="Group 9"/>
                <p:cNvGrpSpPr>
                  <a:grpSpLocks/>
                </p:cNvGrpSpPr>
                <p:nvPr/>
              </p:nvGrpSpPr>
              <p:grpSpPr bwMode="auto">
                <a:xfrm>
                  <a:off x="2438400" y="2819400"/>
                  <a:ext cx="2819400" cy="381000"/>
                  <a:chOff x="609600" y="3810000"/>
                  <a:chExt cx="2550886" cy="381000"/>
                </a:xfrm>
              </p:grpSpPr>
              <p:sp>
                <p:nvSpPr>
                  <p:cNvPr id="90" name="Rectangle 89"/>
                  <p:cNvSpPr/>
                  <p:nvPr/>
                </p:nvSpPr>
                <p:spPr>
                  <a:xfrm>
                    <a:off x="2057400" y="3810000"/>
                    <a:ext cx="1103086" cy="381000"/>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1" name="Rectangle 90"/>
                  <p:cNvSpPr/>
                  <p:nvPr/>
                </p:nvSpPr>
                <p:spPr>
                  <a:xfrm>
                    <a:off x="609600" y="3810000"/>
                    <a:ext cx="1447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grpSp>
            <p:sp>
              <p:nvSpPr>
                <p:cNvPr id="89" name="Rectangle 88"/>
                <p:cNvSpPr/>
                <p:nvPr/>
              </p:nvSpPr>
              <p:spPr bwMode="auto">
                <a:xfrm>
                  <a:off x="2438400" y="28194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12" name="Group 106"/>
              <p:cNvGrpSpPr/>
              <p:nvPr/>
            </p:nvGrpSpPr>
            <p:grpSpPr>
              <a:xfrm>
                <a:off x="3962400" y="2743200"/>
                <a:ext cx="2443163" cy="381000"/>
                <a:chOff x="4267200" y="3429000"/>
                <a:chExt cx="2443163" cy="381000"/>
              </a:xfrm>
            </p:grpSpPr>
            <p:sp>
              <p:nvSpPr>
                <p:cNvPr id="67" name="Rectangle 66"/>
                <p:cNvSpPr/>
                <p:nvPr/>
              </p:nvSpPr>
              <p:spPr bwMode="auto">
                <a:xfrm>
                  <a:off x="5867400" y="3429000"/>
                  <a:ext cx="842963"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4" name="Rectangle 103"/>
                <p:cNvSpPr/>
                <p:nvPr/>
              </p:nvSpPr>
              <p:spPr bwMode="auto">
                <a:xfrm>
                  <a:off x="4267200" y="3429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13" name="Group 105"/>
              <p:cNvGrpSpPr/>
              <p:nvPr/>
            </p:nvGrpSpPr>
            <p:grpSpPr>
              <a:xfrm>
                <a:off x="3962400" y="3657600"/>
                <a:ext cx="2611438" cy="381000"/>
                <a:chOff x="4343400" y="4267200"/>
                <a:chExt cx="2611438" cy="381000"/>
              </a:xfrm>
            </p:grpSpPr>
            <p:sp>
              <p:nvSpPr>
                <p:cNvPr id="68" name="Rectangle 67"/>
                <p:cNvSpPr/>
                <p:nvPr/>
              </p:nvSpPr>
              <p:spPr>
                <a:xfrm>
                  <a:off x="5943600" y="4267200"/>
                  <a:ext cx="1011238" cy="381000"/>
                </a:xfrm>
                <a:prstGeom prst="rect">
                  <a:avLst/>
                </a:prstGeom>
                <a:blipFill>
                  <a:blip r:embed="rId1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5" name="Rectangle 104"/>
                <p:cNvSpPr/>
                <p:nvPr/>
              </p:nvSpPr>
              <p:spPr bwMode="auto">
                <a:xfrm>
                  <a:off x="4343400" y="42672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grpSp>
      <p:sp>
        <p:nvSpPr>
          <p:cNvPr id="89104" name="Title 109"/>
          <p:cNvSpPr>
            <a:spLocks noGrp="1"/>
          </p:cNvSpPr>
          <p:nvPr>
            <p:ph type="title"/>
          </p:nvPr>
        </p:nvSpPr>
        <p:spPr/>
        <p:txBody>
          <a:bodyPr/>
          <a:lstStyle/>
          <a:p>
            <a:r>
              <a:rPr lang="en-US" altLang="en-US"/>
              <a:t>Problem: Short-Term Linking</a:t>
            </a:r>
          </a:p>
        </p:txBody>
      </p:sp>
      <p:grpSp>
        <p:nvGrpSpPr>
          <p:cNvPr id="89106" name="Group 118"/>
          <p:cNvGrpSpPr>
            <a:grpSpLocks/>
          </p:cNvGrpSpPr>
          <p:nvPr/>
        </p:nvGrpSpPr>
        <p:grpSpPr bwMode="auto">
          <a:xfrm>
            <a:off x="3962400" y="1600200"/>
            <a:ext cx="2667000" cy="3124200"/>
            <a:chOff x="2438400" y="1905000"/>
            <a:chExt cx="1600200" cy="3124200"/>
          </a:xfrm>
        </p:grpSpPr>
        <p:sp>
          <p:nvSpPr>
            <p:cNvPr id="97" name="Rectangle 96"/>
            <p:cNvSpPr/>
            <p:nvPr/>
          </p:nvSpPr>
          <p:spPr bwMode="auto">
            <a:xfrm>
              <a:off x="2438400" y="1905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Arial" charset="0"/>
                </a:rPr>
                <a:t>12:34:56:78:90:ab, seqno: 1, …</a:t>
              </a:r>
            </a:p>
          </p:txBody>
        </p:sp>
        <p:sp>
          <p:nvSpPr>
            <p:cNvPr id="98" name="Rectangle 97"/>
            <p:cNvSpPr/>
            <p:nvPr/>
          </p:nvSpPr>
          <p:spPr bwMode="auto">
            <a:xfrm>
              <a:off x="2438400" y="23622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Arial" charset="0"/>
                </a:rPr>
                <a:t>12:34:56:78:90:ab, seqno: 2, …</a:t>
              </a:r>
            </a:p>
          </p:txBody>
        </p:sp>
        <p:sp>
          <p:nvSpPr>
            <p:cNvPr id="99" name="Rectangle 98"/>
            <p:cNvSpPr/>
            <p:nvPr/>
          </p:nvSpPr>
          <p:spPr bwMode="auto">
            <a:xfrm>
              <a:off x="2438400" y="32766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Arial" charset="0"/>
                </a:rPr>
                <a:t>12:34:56:78:90:ab, seqno: 3, …</a:t>
              </a:r>
            </a:p>
          </p:txBody>
        </p:sp>
        <p:sp>
          <p:nvSpPr>
            <p:cNvPr id="100" name="Rectangle 99"/>
            <p:cNvSpPr/>
            <p:nvPr/>
          </p:nvSpPr>
          <p:spPr bwMode="auto">
            <a:xfrm>
              <a:off x="2438400" y="4191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Arial" charset="0"/>
                </a:rPr>
                <a:t>12:34:56:78:90:ab, seqno: 4, …</a:t>
              </a:r>
            </a:p>
          </p:txBody>
        </p:sp>
        <p:sp>
          <p:nvSpPr>
            <p:cNvPr id="101" name="Rectangle 100"/>
            <p:cNvSpPr/>
            <p:nvPr/>
          </p:nvSpPr>
          <p:spPr bwMode="auto">
            <a:xfrm>
              <a:off x="2438400" y="37338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Arial" charset="0"/>
                </a:rPr>
                <a:t>00:00:99:99:11:11, seqno: 103, …</a:t>
              </a:r>
            </a:p>
          </p:txBody>
        </p:sp>
        <p:sp>
          <p:nvSpPr>
            <p:cNvPr id="102" name="Rectangle 101"/>
            <p:cNvSpPr/>
            <p:nvPr/>
          </p:nvSpPr>
          <p:spPr bwMode="auto">
            <a:xfrm>
              <a:off x="2438400" y="46482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Arial" charset="0"/>
                </a:rPr>
                <a:t>00:00:99:99:11:11, seqno: 104, …</a:t>
              </a:r>
            </a:p>
          </p:txBody>
        </p:sp>
        <p:sp>
          <p:nvSpPr>
            <p:cNvPr id="103" name="Rectangle 102"/>
            <p:cNvSpPr/>
            <p:nvPr/>
          </p:nvSpPr>
          <p:spPr bwMode="auto">
            <a:xfrm>
              <a:off x="2438400" y="28194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8383AD"/>
                  </a:solidFill>
                  <a:latin typeface="Arial" charset="0"/>
                </a:rPr>
                <a:t>00:00:99:99:11:11, seqno: 102, …</a:t>
              </a:r>
            </a:p>
          </p:txBody>
        </p:sp>
      </p:grpSp>
      <p:sp>
        <p:nvSpPr>
          <p:cNvPr id="113" name="Rectangle 112"/>
          <p:cNvSpPr>
            <a:spLocks noChangeArrowheads="1"/>
          </p:cNvSpPr>
          <p:nvPr/>
        </p:nvSpPr>
        <p:spPr bwMode="auto">
          <a:xfrm>
            <a:off x="609600" y="6019800"/>
            <a:ext cx="7924800" cy="6096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800" dirty="0">
                <a:solidFill>
                  <a:srgbClr val="000000"/>
                </a:solidFill>
                <a:latin typeface="Calibri" pitchFamily="34" charset="0"/>
                <a:ea typeface="+mn-ea"/>
              </a:rPr>
              <a:t>Easy to isolate distinct packet streams</a:t>
            </a:r>
          </a:p>
        </p:txBody>
      </p:sp>
      <p:cxnSp>
        <p:nvCxnSpPr>
          <p:cNvPr id="117" name="Straight Arrow Connector 116"/>
          <p:cNvCxnSpPr>
            <a:endCxn id="97" idx="1"/>
          </p:cNvCxnSpPr>
          <p:nvPr/>
        </p:nvCxnSpPr>
        <p:spPr>
          <a:xfrm rot="5400000" flipH="1" flipV="1">
            <a:off x="2609850" y="1924050"/>
            <a:ext cx="14859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98" idx="1"/>
          </p:cNvCxnSpPr>
          <p:nvPr/>
        </p:nvCxnSpPr>
        <p:spPr>
          <a:xfrm rot="5400000" flipH="1" flipV="1">
            <a:off x="2838450" y="2152650"/>
            <a:ext cx="10287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99" idx="1"/>
          </p:cNvCxnSpPr>
          <p:nvPr/>
        </p:nvCxnSpPr>
        <p:spPr>
          <a:xfrm rot="5400000" flipH="1" flipV="1">
            <a:off x="3295650" y="2609850"/>
            <a:ext cx="1143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endCxn id="100" idx="1"/>
          </p:cNvCxnSpPr>
          <p:nvPr/>
        </p:nvCxnSpPr>
        <p:spPr>
          <a:xfrm rot="16200000" flipH="1">
            <a:off x="2952750" y="3067050"/>
            <a:ext cx="8001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03" idx="1"/>
          </p:cNvCxnSpPr>
          <p:nvPr/>
        </p:nvCxnSpPr>
        <p:spPr>
          <a:xfrm rot="5400000" flipH="1" flipV="1">
            <a:off x="1978818" y="2713832"/>
            <a:ext cx="19923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01" idx="1"/>
          </p:cNvCxnSpPr>
          <p:nvPr/>
        </p:nvCxnSpPr>
        <p:spPr>
          <a:xfrm rot="5400000" flipH="1" flipV="1">
            <a:off x="2436018" y="3171032"/>
            <a:ext cx="10779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102" idx="1"/>
          </p:cNvCxnSpPr>
          <p:nvPr/>
        </p:nvCxnSpPr>
        <p:spPr>
          <a:xfrm rot="5400000" flipH="1" flipV="1">
            <a:off x="2893218" y="3628232"/>
            <a:ext cx="1635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04800" y="1676400"/>
            <a:ext cx="3429000" cy="1295400"/>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a:defRPr/>
            </a:pPr>
            <a:r>
              <a:rPr lang="en-US" sz="2000">
                <a:solidFill>
                  <a:srgbClr val="000000"/>
                </a:solidFill>
              </a:rPr>
              <a:t>3-9 data streams overlap</a:t>
            </a:r>
          </a:p>
          <a:p>
            <a:pPr marL="112713">
              <a:defRPr/>
            </a:pPr>
            <a:r>
              <a:rPr lang="en-US" sz="2000">
                <a:solidFill>
                  <a:srgbClr val="000000"/>
                </a:solidFill>
              </a:rPr>
              <a:t>each 100 ms, on average</a:t>
            </a:r>
          </a:p>
        </p:txBody>
      </p:sp>
      <p:grpSp>
        <p:nvGrpSpPr>
          <p:cNvPr id="15" name="Group 25"/>
          <p:cNvGrpSpPr>
            <a:grpSpLocks/>
          </p:cNvGrpSpPr>
          <p:nvPr/>
        </p:nvGrpSpPr>
        <p:grpSpPr bwMode="auto">
          <a:xfrm>
            <a:off x="7696200" y="4495800"/>
            <a:ext cx="1283290" cy="1125505"/>
            <a:chOff x="6400799" y="1066800"/>
            <a:chExt cx="1817065" cy="1593651"/>
          </a:xfrm>
          <a:effectLst>
            <a:outerShdw blurRad="50800" dist="38100" dir="2700000" algn="tl" rotWithShape="0">
              <a:prstClr val="black">
                <a:alpha val="40000"/>
              </a:prstClr>
            </a:outerShdw>
          </a:effectLst>
        </p:grpSpPr>
        <p:pic>
          <p:nvPicPr>
            <p:cNvPr id="4126" name="Picture 22" descr="tp.png"/>
            <p:cNvPicPr>
              <a:picLocks noChangeAspect="1"/>
            </p:cNvPicPr>
            <p:nvPr/>
          </p:nvPicPr>
          <p:blipFill>
            <a:blip r:embed="rId13" cstate="screen"/>
            <a:srcRect/>
            <a:stretch>
              <a:fillRect/>
            </a:stretch>
          </p:blipFill>
          <p:spPr bwMode="auto">
            <a:xfrm>
              <a:off x="6781800" y="1447800"/>
              <a:ext cx="1434788" cy="1212651"/>
            </a:xfrm>
            <a:prstGeom prst="rect">
              <a:avLst/>
            </a:prstGeom>
            <a:noFill/>
            <a:ln w="9525">
              <a:noFill/>
              <a:miter lim="800000"/>
              <a:headEnd/>
              <a:tailEnd/>
            </a:ln>
          </p:spPr>
        </p:pic>
        <p:pic>
          <p:nvPicPr>
            <p:cNvPr id="4127" name="Picture 68" descr="devil"/>
            <p:cNvPicPr>
              <a:picLocks noChangeAspect="1" noChangeArrowheads="1"/>
            </p:cNvPicPr>
            <p:nvPr/>
          </p:nvPicPr>
          <p:blipFill>
            <a:blip r:embed="rId14" cstate="screen"/>
            <a:srcRect/>
            <a:stretch>
              <a:fillRect/>
            </a:stretch>
          </p:blipFill>
          <p:spPr bwMode="auto">
            <a:xfrm flipH="1">
              <a:off x="6400799" y="1066800"/>
              <a:ext cx="1140354" cy="1089024"/>
            </a:xfrm>
            <a:prstGeom prst="rect">
              <a:avLst/>
            </a:prstGeom>
            <a:noFill/>
            <a:ln w="9525">
              <a:noFill/>
              <a:miter lim="800000"/>
              <a:headEnd/>
              <a:tailEnd/>
            </a:ln>
          </p:spPr>
        </p:pic>
        <p:sp>
          <p:nvSpPr>
            <p:cNvPr id="4128" name="Text Box 18"/>
            <p:cNvSpPr txBox="1">
              <a:spLocks noChangeArrowheads="1"/>
            </p:cNvSpPr>
            <p:nvPr/>
          </p:nvSpPr>
          <p:spPr bwMode="auto">
            <a:xfrm rot="374540">
              <a:off x="7273189" y="1619879"/>
              <a:ext cx="944675" cy="326845"/>
            </a:xfrm>
            <a:prstGeom prst="rect">
              <a:avLst/>
            </a:prstGeom>
            <a:noFill/>
            <a:ln w="9525">
              <a:noFill/>
              <a:miter lim="800000"/>
              <a:headEnd/>
              <a:tailEnd/>
            </a:ln>
          </p:spPr>
          <p:txBody>
            <a:bodyPr wrap="none">
              <a:spAutoFit/>
            </a:bodyPr>
            <a:lstStyle/>
            <a:p>
              <a:pPr>
                <a:defRPr/>
              </a:pPr>
              <a:r>
                <a:rPr lang="en-US" sz="900" b="1" dirty="0" err="1">
                  <a:solidFill>
                    <a:srgbClr val="00FF00"/>
                  </a:solidFill>
                  <a:latin typeface="Courier New" pitchFamily="49" charset="0"/>
                  <a:ea typeface="+mn-ea"/>
                </a:rPr>
                <a:t>tcpdump</a:t>
              </a:r>
              <a:endParaRPr lang="en-US" sz="900" b="1" dirty="0">
                <a:solidFill>
                  <a:srgbClr val="00FF00"/>
                </a:solidFill>
                <a:latin typeface="Courier New" pitchFamily="49" charset="0"/>
                <a:ea typeface="+mn-ea"/>
              </a:endParaRPr>
            </a:p>
          </p:txBody>
        </p:sp>
      </p:grpSp>
      <p:sp>
        <p:nvSpPr>
          <p:cNvPr id="14" name="Slide Number Placeholder 13"/>
          <p:cNvSpPr>
            <a:spLocks noGrp="1"/>
          </p:cNvSpPr>
          <p:nvPr>
            <p:ph type="sldNum" sz="quarter" idx="12"/>
          </p:nvPr>
        </p:nvSpPr>
        <p:spPr/>
        <p:txBody>
          <a:bodyPr/>
          <a:lstStyle/>
          <a:p>
            <a:fld id="{3B2B3BD8-89B0-D245-9504-7E184DF61EB3}" type="slidenum">
              <a:rPr lang="en-US" altLang="en-US" smtClean="0"/>
              <a:pPr/>
              <a:t>55</a:t>
            </a:fld>
            <a:endParaRPr lang="en-US" altLang="en-US"/>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altLang="en-US"/>
              <a:t>Problem: Short-Term Linking</a:t>
            </a:r>
          </a:p>
        </p:txBody>
      </p:sp>
      <p:sp>
        <p:nvSpPr>
          <p:cNvPr id="7175" name="Rectangle 8"/>
          <p:cNvSpPr txBox="1">
            <a:spLocks noChangeArrowheads="1"/>
          </p:cNvSpPr>
          <p:nvPr/>
        </p:nvSpPr>
        <p:spPr bwMode="auto">
          <a:xfrm>
            <a:off x="533400" y="1295400"/>
            <a:ext cx="8229600" cy="2133600"/>
          </a:xfrm>
          <a:prstGeom prst="rect">
            <a:avLst/>
          </a:prstGeom>
          <a:solidFill>
            <a:schemeClr val="bg1"/>
          </a:solidFill>
          <a:ln w="9525">
            <a:noFill/>
            <a:miter lim="800000"/>
            <a:headEnd/>
            <a:tailEnd/>
          </a:ln>
          <a:effectLst>
            <a:softEdge rad="63500"/>
          </a:effectLst>
        </p:spPr>
        <p:txBody>
          <a:bodyPr/>
          <a:lstStyle>
            <a:lvl1pPr marL="119063" eaLnBrk="0" hangingPunct="0">
              <a:defRPr sz="2400">
                <a:solidFill>
                  <a:schemeClr val="tx1"/>
                </a:solidFill>
                <a:latin typeface="Times New Roman" charset="0"/>
                <a:ea typeface="ＭＳ Ｐゴシック" charset="-128"/>
              </a:defRPr>
            </a:lvl1pPr>
            <a:lvl2pPr marL="569913" indent="-284163"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20000"/>
              </a:spcBef>
            </a:pPr>
            <a:r>
              <a:rPr lang="en-US" altLang="en-US" sz="2800">
                <a:latin typeface="Calibri" charset="0"/>
              </a:rPr>
              <a:t>Isolated data streams are more susceptible to side-channel analysis on packet sizes and timing</a:t>
            </a:r>
          </a:p>
          <a:p>
            <a:pPr lvl="1" eaLnBrk="1" hangingPunct="1">
              <a:spcBef>
                <a:spcPct val="20000"/>
              </a:spcBef>
              <a:buFont typeface="Arial" charset="0"/>
              <a:buChar char="–"/>
            </a:pPr>
            <a:r>
              <a:rPr lang="en-US" altLang="en-US">
                <a:latin typeface="Calibri" charset="0"/>
              </a:rPr>
              <a:t>Exposes keystrokes, VoIP calls, webpages, movies, …</a:t>
            </a:r>
          </a:p>
          <a:p>
            <a:pPr eaLnBrk="1" hangingPunct="1">
              <a:spcBef>
                <a:spcPct val="20000"/>
              </a:spcBef>
            </a:pPr>
            <a:r>
              <a:rPr lang="en-US" altLang="en-US" sz="2000">
                <a:solidFill>
                  <a:srgbClr val="262626"/>
                </a:solidFill>
                <a:latin typeface="Calibri" charset="0"/>
              </a:rPr>
              <a:t>[Liberatore, </a:t>
            </a:r>
            <a:r>
              <a:rPr lang="en-US" altLang="en-US" sz="2000" i="1">
                <a:solidFill>
                  <a:srgbClr val="262626"/>
                </a:solidFill>
                <a:latin typeface="Calibri" charset="0"/>
              </a:rPr>
              <a:t>CCS</a:t>
            </a:r>
            <a:r>
              <a:rPr lang="en-US" altLang="en-US" sz="2000">
                <a:solidFill>
                  <a:srgbClr val="262626"/>
                </a:solidFill>
                <a:latin typeface="Calibri" charset="0"/>
              </a:rPr>
              <a:t> ‘06; Pang, </a:t>
            </a:r>
            <a:r>
              <a:rPr lang="en-US" altLang="en-US" sz="2000" i="1">
                <a:solidFill>
                  <a:srgbClr val="262626"/>
                </a:solidFill>
                <a:latin typeface="Calibri" charset="0"/>
              </a:rPr>
              <a:t>MobiCom</a:t>
            </a:r>
            <a:r>
              <a:rPr lang="en-US" altLang="en-US" sz="2000">
                <a:solidFill>
                  <a:srgbClr val="262626"/>
                </a:solidFill>
                <a:latin typeface="Calibri" charset="0"/>
              </a:rPr>
              <a:t> ’07; Saponas, </a:t>
            </a:r>
            <a:r>
              <a:rPr lang="en-US" altLang="en-US" sz="2000" i="1">
                <a:solidFill>
                  <a:srgbClr val="262626"/>
                </a:solidFill>
                <a:latin typeface="Calibri" charset="0"/>
              </a:rPr>
              <a:t>Usenix Security </a:t>
            </a:r>
            <a:r>
              <a:rPr lang="en-US" altLang="en-US" sz="2000">
                <a:solidFill>
                  <a:srgbClr val="262626"/>
                </a:solidFill>
                <a:latin typeface="Calibri" charset="0"/>
              </a:rPr>
              <a:t>’07; </a:t>
            </a:r>
            <a:br>
              <a:rPr lang="en-US" altLang="en-US" sz="2000">
                <a:solidFill>
                  <a:srgbClr val="262626"/>
                </a:solidFill>
                <a:latin typeface="Calibri" charset="0"/>
              </a:rPr>
            </a:br>
            <a:r>
              <a:rPr lang="en-US" altLang="en-US" sz="2000">
                <a:solidFill>
                  <a:srgbClr val="262626"/>
                </a:solidFill>
                <a:latin typeface="Calibri" charset="0"/>
              </a:rPr>
              <a:t>Song, </a:t>
            </a:r>
            <a:r>
              <a:rPr lang="en-US" altLang="en-US" sz="2000" i="1">
                <a:solidFill>
                  <a:srgbClr val="262626"/>
                </a:solidFill>
                <a:latin typeface="Calibri" charset="0"/>
              </a:rPr>
              <a:t>Usenix Security </a:t>
            </a:r>
            <a:r>
              <a:rPr lang="en-US" altLang="en-US" sz="2000">
                <a:solidFill>
                  <a:srgbClr val="262626"/>
                </a:solidFill>
                <a:latin typeface="Calibri" charset="0"/>
              </a:rPr>
              <a:t>‘01; Wright</a:t>
            </a:r>
            <a:r>
              <a:rPr lang="en-US" altLang="en-US" sz="2000" i="1">
                <a:solidFill>
                  <a:srgbClr val="262626"/>
                </a:solidFill>
                <a:latin typeface="Calibri" charset="0"/>
              </a:rPr>
              <a:t>, IEEE S&amp;P ‘08</a:t>
            </a:r>
            <a:r>
              <a:rPr lang="en-US" altLang="en-US" sz="2000">
                <a:solidFill>
                  <a:srgbClr val="262626"/>
                </a:solidFill>
                <a:latin typeface="Calibri" charset="0"/>
              </a:rPr>
              <a:t>; Wright</a:t>
            </a:r>
            <a:r>
              <a:rPr lang="en-US" altLang="en-US" sz="2000" i="1">
                <a:solidFill>
                  <a:srgbClr val="262626"/>
                </a:solidFill>
                <a:latin typeface="Calibri" charset="0"/>
              </a:rPr>
              <a:t>, Usenix Security </a:t>
            </a:r>
            <a:r>
              <a:rPr lang="en-US" altLang="en-US" sz="2000">
                <a:solidFill>
                  <a:srgbClr val="262626"/>
                </a:solidFill>
                <a:latin typeface="Calibri" charset="0"/>
              </a:rPr>
              <a:t>‘07]</a:t>
            </a:r>
          </a:p>
        </p:txBody>
      </p:sp>
      <p:pic>
        <p:nvPicPr>
          <p:cNvPr id="47" name="Picture 4"/>
          <p:cNvPicPr>
            <a:picLocks noChangeAspect="1" noChangeArrowheads="1"/>
          </p:cNvPicPr>
          <p:nvPr/>
        </p:nvPicPr>
        <p:blipFill>
          <a:blip r:embed="rId3">
            <a:lum bright="22000" contrast="-32000"/>
          </a:blip>
          <a:srcRect/>
          <a:stretch>
            <a:fillRect/>
          </a:stretch>
        </p:blipFill>
        <p:spPr bwMode="auto">
          <a:xfrm>
            <a:off x="4114800" y="5029200"/>
            <a:ext cx="4648200" cy="1681163"/>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p:spPr>
      </p:pic>
      <p:grpSp>
        <p:nvGrpSpPr>
          <p:cNvPr id="91143" name="Group 86"/>
          <p:cNvGrpSpPr>
            <a:grpSpLocks/>
          </p:cNvGrpSpPr>
          <p:nvPr/>
        </p:nvGrpSpPr>
        <p:grpSpPr bwMode="auto">
          <a:xfrm>
            <a:off x="304800" y="3505200"/>
            <a:ext cx="3733800" cy="3124200"/>
            <a:chOff x="304800" y="3505200"/>
            <a:chExt cx="3733800" cy="3124200"/>
          </a:xfrm>
        </p:grpSpPr>
        <p:sp>
          <p:nvSpPr>
            <p:cNvPr id="76" name="Rectangle 75"/>
            <p:cNvSpPr/>
            <p:nvPr/>
          </p:nvSpPr>
          <p:spPr>
            <a:xfrm>
              <a:off x="304800" y="3505200"/>
              <a:ext cx="3733800" cy="3124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lumMod val="50000"/>
                  </a:schemeClr>
                </a:solidFill>
              </a:endParaRPr>
            </a:p>
          </p:txBody>
        </p:sp>
        <p:grpSp>
          <p:nvGrpSpPr>
            <p:cNvPr id="91182" name="Group 52"/>
            <p:cNvGrpSpPr>
              <a:grpSpLocks/>
            </p:cNvGrpSpPr>
            <p:nvPr/>
          </p:nvGrpSpPr>
          <p:grpSpPr bwMode="auto">
            <a:xfrm>
              <a:off x="381000" y="3607205"/>
              <a:ext cx="3581400" cy="2936984"/>
              <a:chOff x="457200" y="3912005"/>
              <a:chExt cx="3581400" cy="2936984"/>
            </a:xfrm>
          </p:grpSpPr>
          <p:grpSp>
            <p:nvGrpSpPr>
              <p:cNvPr id="91183" name="Group 16"/>
              <p:cNvGrpSpPr>
                <a:grpSpLocks/>
              </p:cNvGrpSpPr>
              <p:nvPr/>
            </p:nvGrpSpPr>
            <p:grpSpPr bwMode="auto">
              <a:xfrm>
                <a:off x="457200" y="3912005"/>
                <a:ext cx="3581400" cy="1272770"/>
                <a:chOff x="4038600" y="3378605"/>
                <a:chExt cx="3581400" cy="1272770"/>
              </a:xfrm>
            </p:grpSpPr>
            <p:pic>
              <p:nvPicPr>
                <p:cNvPr id="91189" name="Picture 4"/>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038600" y="3378605"/>
                  <a:ext cx="3581400" cy="127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cxnSp>
              <p:nvCxnSpPr>
                <p:cNvPr id="45" name="Straight Arrow Connector 44"/>
                <p:cNvCxnSpPr/>
                <p:nvPr/>
              </p:nvCxnSpPr>
              <p:spPr>
                <a:xfrm rot="5400000">
                  <a:off x="5410994" y="4495006"/>
                  <a:ext cx="3048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1184" name="Group 47"/>
              <p:cNvGrpSpPr>
                <a:grpSpLocks/>
              </p:cNvGrpSpPr>
              <p:nvPr/>
            </p:nvGrpSpPr>
            <p:grpSpPr bwMode="auto">
              <a:xfrm>
                <a:off x="457200" y="5105400"/>
                <a:ext cx="3505200" cy="1743589"/>
                <a:chOff x="163547" y="985044"/>
                <a:chExt cx="6497638" cy="3232115"/>
              </a:xfrm>
            </p:grpSpPr>
            <p:pic>
              <p:nvPicPr>
                <p:cNvPr id="91185" name="Picture 4"/>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63547" y="1126297"/>
                  <a:ext cx="6497638"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7"/>
                <p:cNvSpPr>
                  <a:spLocks noChangeArrowheads="1"/>
                </p:cNvSpPr>
                <p:nvPr/>
              </p:nvSpPr>
              <p:spPr bwMode="auto">
                <a:xfrm>
                  <a:off x="1011065" y="1408803"/>
                  <a:ext cx="2966313" cy="2645552"/>
                </a:xfrm>
                <a:prstGeom prst="rect">
                  <a:avLst/>
                </a:prstGeom>
                <a:noFill/>
                <a:ln w="3175">
                  <a:solidFill>
                    <a:schemeClr val="bg2">
                      <a:lumMod val="50000"/>
                    </a:schemeClr>
                  </a:solidFill>
                  <a:miter lim="800000"/>
                  <a:headEnd/>
                  <a:tailEnd/>
                </a:ln>
                <a:effectLst/>
              </p:spPr>
              <p:txBody>
                <a:bodyPr wrap="none" anchor="ctr"/>
                <a:lstStyle/>
                <a:p>
                  <a:pPr>
                    <a:defRPr/>
                  </a:pPr>
                  <a:endParaRPr lang="en-US" sz="1200">
                    <a:solidFill>
                      <a:schemeClr val="bg2">
                        <a:lumMod val="50000"/>
                      </a:schemeClr>
                    </a:solidFill>
                    <a:ea typeface="+mn-ea"/>
                  </a:endParaRPr>
                </a:p>
              </p:txBody>
            </p:sp>
            <p:sp>
              <p:nvSpPr>
                <p:cNvPr id="91187" name="Text Box 8"/>
                <p:cNvSpPr txBox="1">
                  <a:spLocks noChangeArrowheads="1"/>
                </p:cNvSpPr>
                <p:nvPr/>
              </p:nvSpPr>
              <p:spPr bwMode="auto">
                <a:xfrm rot="-5400000">
                  <a:off x="2199944" y="2394632"/>
                  <a:ext cx="679781" cy="68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4B4B4B"/>
                      </a:solidFill>
                    </a:rPr>
                    <a:t>≈</a:t>
                  </a:r>
                </a:p>
              </p:txBody>
            </p:sp>
            <p:sp>
              <p:nvSpPr>
                <p:cNvPr id="52" name="Text Box 9"/>
                <p:cNvSpPr txBox="1">
                  <a:spLocks noChangeArrowheads="1"/>
                </p:cNvSpPr>
                <p:nvPr/>
              </p:nvSpPr>
              <p:spPr bwMode="auto">
                <a:xfrm>
                  <a:off x="869812" y="985044"/>
                  <a:ext cx="897546" cy="512042"/>
                </a:xfrm>
                <a:prstGeom prst="rect">
                  <a:avLst/>
                </a:prstGeom>
                <a:noFill/>
                <a:ln w="9525">
                  <a:noFill/>
                  <a:miter lim="800000"/>
                  <a:headEnd/>
                  <a:tailEnd/>
                </a:ln>
                <a:effectLst/>
              </p:spPr>
              <p:txBody>
                <a:bodyPr wrap="none">
                  <a:spAutoFit/>
                </a:bodyPr>
                <a:lstStyle/>
                <a:p>
                  <a:pPr>
                    <a:defRPr/>
                  </a:pPr>
                  <a:r>
                    <a:rPr lang="en-US" sz="1200" dirty="0">
                      <a:solidFill>
                        <a:schemeClr val="bg2">
                          <a:lumMod val="50000"/>
                        </a:schemeClr>
                      </a:solidFill>
                      <a:ea typeface="+mn-ea"/>
                    </a:rPr>
                    <a:t>DFT</a:t>
                  </a:r>
                </a:p>
              </p:txBody>
            </p:sp>
          </p:grpSp>
        </p:grpSp>
      </p:grpSp>
      <p:grpSp>
        <p:nvGrpSpPr>
          <p:cNvPr id="91144" name="Group 87"/>
          <p:cNvGrpSpPr>
            <a:grpSpLocks/>
          </p:cNvGrpSpPr>
          <p:nvPr/>
        </p:nvGrpSpPr>
        <p:grpSpPr bwMode="auto">
          <a:xfrm>
            <a:off x="4800600" y="3429000"/>
            <a:ext cx="3429000" cy="1524000"/>
            <a:chOff x="4800600" y="3429000"/>
            <a:chExt cx="3429000" cy="1524000"/>
          </a:xfrm>
        </p:grpSpPr>
        <p:sp>
          <p:nvSpPr>
            <p:cNvPr id="86" name="Rectangle 85"/>
            <p:cNvSpPr/>
            <p:nvPr/>
          </p:nvSpPr>
          <p:spPr>
            <a:xfrm>
              <a:off x="4800600" y="3429000"/>
              <a:ext cx="3429000" cy="1524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lumMod val="50000"/>
                  </a:schemeClr>
                </a:solidFill>
              </a:endParaRPr>
            </a:p>
          </p:txBody>
        </p:sp>
        <p:grpSp>
          <p:nvGrpSpPr>
            <p:cNvPr id="91155" name="Group 45"/>
            <p:cNvGrpSpPr>
              <a:grpSpLocks/>
            </p:cNvGrpSpPr>
            <p:nvPr/>
          </p:nvGrpSpPr>
          <p:grpSpPr bwMode="auto">
            <a:xfrm>
              <a:off x="5029200" y="3429000"/>
              <a:ext cx="2944469" cy="1483076"/>
              <a:chOff x="5867400" y="35737800"/>
              <a:chExt cx="6306733" cy="3176588"/>
            </a:xfrm>
          </p:grpSpPr>
          <p:pic>
            <p:nvPicPr>
              <p:cNvPr id="91156" name="Picture 20" descr="fingerprint"/>
              <p:cNvPicPr>
                <a:picLocks noChangeAspect="1" noChangeArrowheads="1"/>
              </p:cNvPicPr>
              <p:nvPr/>
            </p:nvPicPr>
            <p:blipFill>
              <a:blip r:embed="rId6">
                <a:lum bright="-22000" contrast="-100000"/>
                <a:extLst>
                  <a:ext uri="{28A0092B-C50C-407E-A947-70E740481C1C}">
                    <a14:useLocalDpi xmlns:a14="http://schemas.microsoft.com/office/drawing/2010/main" val="0"/>
                  </a:ext>
                </a:extLst>
              </a:blip>
              <a:srcRect/>
              <a:stretch>
                <a:fillRect/>
              </a:stretch>
            </p:blipFill>
            <p:spPr bwMode="auto">
              <a:xfrm>
                <a:off x="8001000" y="35737800"/>
                <a:ext cx="177641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57" name="Group 525"/>
              <p:cNvGrpSpPr>
                <a:grpSpLocks/>
              </p:cNvGrpSpPr>
              <p:nvPr/>
            </p:nvGrpSpPr>
            <p:grpSpPr bwMode="auto">
              <a:xfrm>
                <a:off x="5867400" y="35906075"/>
                <a:ext cx="6306733" cy="3008313"/>
                <a:chOff x="609600" y="1371600"/>
                <a:chExt cx="5809357" cy="2057400"/>
              </a:xfrm>
            </p:grpSpPr>
            <p:sp>
              <p:nvSpPr>
                <p:cNvPr id="20" name="Line 4"/>
                <p:cNvSpPr>
                  <a:spLocks noChangeShapeType="1"/>
                </p:cNvSpPr>
                <p:nvPr/>
              </p:nvSpPr>
              <p:spPr bwMode="auto">
                <a:xfrm>
                  <a:off x="684770" y="2742479"/>
                  <a:ext cx="0" cy="686007"/>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1" name="Line 5"/>
                <p:cNvSpPr>
                  <a:spLocks noChangeShapeType="1"/>
                </p:cNvSpPr>
                <p:nvPr/>
              </p:nvSpPr>
              <p:spPr bwMode="auto">
                <a:xfrm>
                  <a:off x="609600" y="3351747"/>
                  <a:ext cx="2668544" cy="0"/>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2" name="Rectangle 6"/>
                <p:cNvSpPr>
                  <a:spLocks noChangeArrowheads="1"/>
                </p:cNvSpPr>
                <p:nvPr/>
              </p:nvSpPr>
              <p:spPr bwMode="auto">
                <a:xfrm>
                  <a:off x="838244" y="3047112"/>
                  <a:ext cx="75170" cy="304635"/>
                </a:xfrm>
                <a:prstGeom prst="rect">
                  <a:avLst/>
                </a:prstGeom>
                <a:solidFill>
                  <a:srgbClr val="9999FF"/>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23" name="Rectangle 7"/>
                <p:cNvSpPr>
                  <a:spLocks noChangeArrowheads="1"/>
                </p:cNvSpPr>
                <p:nvPr/>
              </p:nvSpPr>
              <p:spPr bwMode="auto">
                <a:xfrm>
                  <a:off x="1370700" y="3047112"/>
                  <a:ext cx="228642" cy="304635"/>
                </a:xfrm>
                <a:prstGeom prst="rect">
                  <a:avLst/>
                </a:prstGeom>
                <a:solidFill>
                  <a:schemeClr val="accent6">
                    <a:lumMod val="40000"/>
                    <a:lumOff val="60000"/>
                  </a:schemeClr>
                </a:solidFill>
                <a:ln w="9525">
                  <a:solidFill>
                    <a:schemeClr val="bg2">
                      <a:lumMod val="50000"/>
                    </a:schemeClr>
                  </a:solidFill>
                  <a:miter lim="800000"/>
                  <a:headEnd/>
                  <a:tailEnd/>
                </a:ln>
                <a:effectLst/>
              </p:spPr>
              <p:txBody>
                <a:bodyPr wrap="none" anchor="ctr"/>
                <a:lstStyle/>
                <a:p>
                  <a:pPr defTabSz="1706299" hangingPunct="0">
                    <a:lnSpc>
                      <a:spcPct val="104000"/>
                    </a:lnSpc>
                    <a:buClr>
                      <a:srgbClr val="000000"/>
                    </a:buClr>
                    <a:buSzPct val="45000"/>
                    <a:buFont typeface="Wingdings" charset="2"/>
                    <a:buNone/>
                    <a:defRPr/>
                  </a:pPr>
                  <a:endParaRPr lang="en-US">
                    <a:solidFill>
                      <a:schemeClr val="bg2">
                        <a:lumMod val="50000"/>
                      </a:schemeClr>
                    </a:solidFill>
                    <a:latin typeface="Arial" charset="0"/>
                    <a:ea typeface="+mn-ea"/>
                  </a:endParaRPr>
                </a:p>
              </p:txBody>
            </p:sp>
            <p:sp>
              <p:nvSpPr>
                <p:cNvPr id="24" name="Rectangle 8"/>
                <p:cNvSpPr>
                  <a:spLocks noChangeArrowheads="1"/>
                </p:cNvSpPr>
                <p:nvPr/>
              </p:nvSpPr>
              <p:spPr bwMode="auto">
                <a:xfrm>
                  <a:off x="1906287" y="3047112"/>
                  <a:ext cx="303814" cy="304635"/>
                </a:xfrm>
                <a:prstGeom prst="rect">
                  <a:avLst/>
                </a:prstGeom>
                <a:solidFill>
                  <a:schemeClr val="accent6">
                    <a:lumMod val="40000"/>
                    <a:lumOff val="60000"/>
                  </a:schemeClr>
                </a:solidFill>
                <a:ln w="9525">
                  <a:solidFill>
                    <a:schemeClr val="bg2">
                      <a:lumMod val="50000"/>
                    </a:schemeClr>
                  </a:solidFill>
                  <a:miter lim="800000"/>
                  <a:headEnd/>
                  <a:tailEnd/>
                </a:ln>
                <a:effectLst/>
              </p:spPr>
              <p:txBody>
                <a:bodyPr wrap="none" anchor="ctr"/>
                <a:lstStyle/>
                <a:p>
                  <a:pPr defTabSz="1706299" hangingPunct="0">
                    <a:lnSpc>
                      <a:spcPct val="104000"/>
                    </a:lnSpc>
                    <a:buClr>
                      <a:srgbClr val="000000"/>
                    </a:buClr>
                    <a:buSzPct val="45000"/>
                    <a:buFont typeface="Wingdings" charset="2"/>
                    <a:buNone/>
                    <a:defRPr/>
                  </a:pPr>
                  <a:endParaRPr lang="en-US">
                    <a:solidFill>
                      <a:schemeClr val="bg2">
                        <a:lumMod val="50000"/>
                      </a:schemeClr>
                    </a:solidFill>
                    <a:latin typeface="Arial" charset="0"/>
                    <a:ea typeface="+mn-ea"/>
                  </a:endParaRPr>
                </a:p>
              </p:txBody>
            </p:sp>
            <p:sp>
              <p:nvSpPr>
                <p:cNvPr id="25" name="Rectangle 9"/>
                <p:cNvSpPr>
                  <a:spLocks noChangeArrowheads="1"/>
                </p:cNvSpPr>
                <p:nvPr/>
              </p:nvSpPr>
              <p:spPr bwMode="auto">
                <a:xfrm>
                  <a:off x="2438743" y="3047112"/>
                  <a:ext cx="153474" cy="304635"/>
                </a:xfrm>
                <a:prstGeom prst="rect">
                  <a:avLst/>
                </a:prstGeom>
                <a:solidFill>
                  <a:schemeClr val="accent6">
                    <a:lumMod val="40000"/>
                    <a:lumOff val="60000"/>
                  </a:schemeClr>
                </a:solidFill>
                <a:ln w="9525">
                  <a:solidFill>
                    <a:schemeClr val="bg2">
                      <a:lumMod val="50000"/>
                    </a:schemeClr>
                  </a:solidFill>
                  <a:miter lim="800000"/>
                  <a:headEnd/>
                  <a:tailEnd/>
                </a:ln>
                <a:effectLst/>
              </p:spPr>
              <p:txBody>
                <a:bodyPr wrap="none" anchor="ctr"/>
                <a:lstStyle/>
                <a:p>
                  <a:pPr defTabSz="1706299" hangingPunct="0">
                    <a:lnSpc>
                      <a:spcPct val="104000"/>
                    </a:lnSpc>
                    <a:buClr>
                      <a:srgbClr val="000000"/>
                    </a:buClr>
                    <a:buSzPct val="45000"/>
                    <a:buFont typeface="Wingdings" charset="2"/>
                    <a:buNone/>
                    <a:defRPr/>
                  </a:pPr>
                  <a:endParaRPr lang="en-US">
                    <a:solidFill>
                      <a:schemeClr val="bg2">
                        <a:lumMod val="50000"/>
                      </a:schemeClr>
                    </a:solidFill>
                    <a:latin typeface="Arial" charset="0"/>
                    <a:ea typeface="+mn-ea"/>
                  </a:endParaRPr>
                </a:p>
              </p:txBody>
            </p:sp>
            <p:sp>
              <p:nvSpPr>
                <p:cNvPr id="26" name="Text Box 11"/>
                <p:cNvSpPr txBox="1">
                  <a:spLocks noChangeArrowheads="1"/>
                </p:cNvSpPr>
                <p:nvPr/>
              </p:nvSpPr>
              <p:spPr bwMode="auto">
                <a:xfrm>
                  <a:off x="684770" y="2742479"/>
                  <a:ext cx="2837677" cy="416255"/>
                </a:xfrm>
                <a:prstGeom prst="rect">
                  <a:avLst/>
                </a:prstGeom>
                <a:noFill/>
                <a:ln w="9525">
                  <a:noFill/>
                  <a:miter lim="800000"/>
                  <a:headEnd/>
                  <a:tailEnd/>
                </a:ln>
              </p:spPr>
              <p:txBody>
                <a:bodyPr wrap="none">
                  <a:spAutoFit/>
                </a:bodyPr>
                <a:lstStyle/>
                <a:p>
                  <a:pPr hangingPunct="0">
                    <a:lnSpc>
                      <a:spcPct val="104000"/>
                    </a:lnSpc>
                    <a:buClr>
                      <a:srgbClr val="000000"/>
                    </a:buClr>
                    <a:buSzPct val="45000"/>
                    <a:buFont typeface="Wingdings" pitchFamily="2" charset="2"/>
                    <a:buNone/>
                    <a:defRPr/>
                  </a:pPr>
                  <a:r>
                    <a:rPr lang="en-US" sz="1200">
                      <a:solidFill>
                        <a:schemeClr val="bg2">
                          <a:lumMod val="50000"/>
                        </a:schemeClr>
                      </a:solidFill>
                      <a:ea typeface="+mn-ea"/>
                    </a:rPr>
                    <a:t>transmission sizes</a:t>
                  </a:r>
                </a:p>
              </p:txBody>
            </p:sp>
            <p:sp>
              <p:nvSpPr>
                <p:cNvPr id="27" name="Line 12"/>
                <p:cNvSpPr>
                  <a:spLocks noChangeShapeType="1"/>
                </p:cNvSpPr>
                <p:nvPr/>
              </p:nvSpPr>
              <p:spPr bwMode="auto">
                <a:xfrm>
                  <a:off x="3581958" y="2742479"/>
                  <a:ext cx="0" cy="686007"/>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8" name="Line 13"/>
                <p:cNvSpPr>
                  <a:spLocks noChangeShapeType="1"/>
                </p:cNvSpPr>
                <p:nvPr/>
              </p:nvSpPr>
              <p:spPr bwMode="auto">
                <a:xfrm>
                  <a:off x="3506788" y="3351747"/>
                  <a:ext cx="2665411" cy="0"/>
                </a:xfrm>
                <a:prstGeom prst="line">
                  <a:avLst/>
                </a:prstGeom>
                <a:noFill/>
                <a:ln w="9525">
                  <a:solidFill>
                    <a:schemeClr val="bg2">
                      <a:lumMod val="50000"/>
                    </a:schemeClr>
                  </a:solidFill>
                  <a:round/>
                  <a:headEnd/>
                  <a:tailEnd/>
                </a:ln>
              </p:spPr>
              <p:txBody>
                <a:bodyPr/>
                <a:lstStyle/>
                <a:p>
                  <a:pPr>
                    <a:defRPr/>
                  </a:pPr>
                  <a:endParaRPr lang="en-US" sz="1050">
                    <a:solidFill>
                      <a:schemeClr val="bg2">
                        <a:lumMod val="50000"/>
                      </a:schemeClr>
                    </a:solidFill>
                    <a:ea typeface="+mn-ea"/>
                  </a:endParaRPr>
                </a:p>
              </p:txBody>
            </p:sp>
            <p:sp>
              <p:nvSpPr>
                <p:cNvPr id="29" name="Rectangle 14"/>
                <p:cNvSpPr>
                  <a:spLocks noChangeArrowheads="1"/>
                </p:cNvSpPr>
                <p:nvPr/>
              </p:nvSpPr>
              <p:spPr bwMode="auto">
                <a:xfrm>
                  <a:off x="5182458" y="3047112"/>
                  <a:ext cx="532456"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0" name="Rectangle 15"/>
                <p:cNvSpPr>
                  <a:spLocks noChangeArrowheads="1"/>
                </p:cNvSpPr>
                <p:nvPr/>
              </p:nvSpPr>
              <p:spPr bwMode="auto">
                <a:xfrm>
                  <a:off x="3810600" y="3047112"/>
                  <a:ext cx="228644"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1" name="Rectangle 16"/>
                <p:cNvSpPr>
                  <a:spLocks noChangeArrowheads="1"/>
                </p:cNvSpPr>
                <p:nvPr/>
              </p:nvSpPr>
              <p:spPr bwMode="auto">
                <a:xfrm>
                  <a:off x="4114414" y="3047112"/>
                  <a:ext cx="306945"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2" name="Rectangle 17"/>
                <p:cNvSpPr>
                  <a:spLocks noChangeArrowheads="1"/>
                </p:cNvSpPr>
                <p:nvPr/>
              </p:nvSpPr>
              <p:spPr bwMode="auto">
                <a:xfrm>
                  <a:off x="4725172" y="3047112"/>
                  <a:ext cx="153474" cy="304635"/>
                </a:xfrm>
                <a:prstGeom prst="rect">
                  <a:avLst/>
                </a:prstGeom>
                <a:solidFill>
                  <a:srgbClr val="FFFF99"/>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3" name="Text Box 19"/>
                <p:cNvSpPr txBox="1">
                  <a:spLocks noChangeArrowheads="1"/>
                </p:cNvSpPr>
                <p:nvPr/>
              </p:nvSpPr>
              <p:spPr bwMode="auto">
                <a:xfrm>
                  <a:off x="3581958" y="2742479"/>
                  <a:ext cx="2837677" cy="416255"/>
                </a:xfrm>
                <a:prstGeom prst="rect">
                  <a:avLst/>
                </a:prstGeom>
                <a:noFill/>
                <a:ln w="9525">
                  <a:noFill/>
                  <a:miter lim="800000"/>
                  <a:headEnd/>
                  <a:tailEnd/>
                </a:ln>
              </p:spPr>
              <p:txBody>
                <a:bodyPr wrap="none">
                  <a:spAutoFit/>
                </a:bodyPr>
                <a:lstStyle/>
                <a:p>
                  <a:pPr hangingPunct="0">
                    <a:lnSpc>
                      <a:spcPct val="104000"/>
                    </a:lnSpc>
                    <a:buClr>
                      <a:srgbClr val="000000"/>
                    </a:buClr>
                    <a:buSzPct val="45000"/>
                    <a:buFont typeface="Wingdings" pitchFamily="2" charset="2"/>
                    <a:buNone/>
                    <a:defRPr/>
                  </a:pPr>
                  <a:r>
                    <a:rPr lang="en-US" sz="1200">
                      <a:solidFill>
                        <a:schemeClr val="bg2">
                          <a:lumMod val="50000"/>
                        </a:schemeClr>
                      </a:solidFill>
                      <a:ea typeface="+mn-ea"/>
                    </a:rPr>
                    <a:t>transmission sizes</a:t>
                  </a:r>
                </a:p>
              </p:txBody>
            </p:sp>
            <p:sp>
              <p:nvSpPr>
                <p:cNvPr id="35" name="Oval 20"/>
                <p:cNvSpPr>
                  <a:spLocks noChangeArrowheads="1"/>
                </p:cNvSpPr>
                <p:nvPr/>
              </p:nvSpPr>
              <p:spPr bwMode="auto">
                <a:xfrm>
                  <a:off x="2285271" y="1370463"/>
                  <a:ext cx="3583116" cy="1218536"/>
                </a:xfrm>
                <a:prstGeom prst="ellipse">
                  <a:avLst/>
                </a:prstGeom>
                <a:solidFill>
                  <a:srgbClr val="FFFF00">
                    <a:alpha val="38823"/>
                  </a:srgbClr>
                </a:solidFill>
                <a:ln w="9525">
                  <a:solidFill>
                    <a:schemeClr val="tx1"/>
                  </a:solidFill>
                  <a:round/>
                  <a:headEnd/>
                  <a:tailEnd/>
                </a:ln>
              </p:spPr>
              <p:txBody>
                <a:bodyPr wrap="none" anchor="ctr"/>
                <a:lstStyle/>
                <a:p>
                  <a:pPr algn="ctr" hangingPunct="0">
                    <a:lnSpc>
                      <a:spcPct val="104000"/>
                    </a:lnSpc>
                    <a:buClr>
                      <a:srgbClr val="000000"/>
                    </a:buClr>
                    <a:buSzPct val="45000"/>
                    <a:buFont typeface="Wingdings" pitchFamily="2" charset="2"/>
                    <a:buNone/>
                    <a:defRPr/>
                  </a:pPr>
                  <a:endParaRPr lang="en-US" b="1">
                    <a:solidFill>
                      <a:schemeClr val="bg2">
                        <a:lumMod val="50000"/>
                      </a:schemeClr>
                    </a:solidFill>
                    <a:ea typeface="+mn-ea"/>
                  </a:endParaRPr>
                </a:p>
              </p:txBody>
            </p:sp>
            <p:sp>
              <p:nvSpPr>
                <p:cNvPr id="36" name="Oval 21"/>
                <p:cNvSpPr>
                  <a:spLocks noChangeArrowheads="1"/>
                </p:cNvSpPr>
                <p:nvPr/>
              </p:nvSpPr>
              <p:spPr bwMode="auto">
                <a:xfrm>
                  <a:off x="838244" y="1370463"/>
                  <a:ext cx="3583116" cy="1218536"/>
                </a:xfrm>
                <a:prstGeom prst="ellipse">
                  <a:avLst/>
                </a:prstGeom>
                <a:solidFill>
                  <a:srgbClr val="0000FF">
                    <a:alpha val="20000"/>
                  </a:srgbClr>
                </a:solidFill>
                <a:ln w="9525">
                  <a:solidFill>
                    <a:schemeClr val="tx1"/>
                  </a:solidFill>
                  <a:round/>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sp>
              <p:nvSpPr>
                <p:cNvPr id="37" name="Rectangle 22"/>
                <p:cNvSpPr>
                  <a:spLocks noChangeArrowheads="1"/>
                </p:cNvSpPr>
                <p:nvPr/>
              </p:nvSpPr>
              <p:spPr bwMode="auto">
                <a:xfrm>
                  <a:off x="3506788" y="1793695"/>
                  <a:ext cx="1036722"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300</a:t>
                  </a:r>
                </a:p>
              </p:txBody>
            </p:sp>
            <p:sp>
              <p:nvSpPr>
                <p:cNvPr id="38" name="Rectangle 23"/>
                <p:cNvSpPr>
                  <a:spLocks noChangeArrowheads="1"/>
                </p:cNvSpPr>
                <p:nvPr/>
              </p:nvSpPr>
              <p:spPr bwMode="auto">
                <a:xfrm>
                  <a:off x="2896029" y="1563475"/>
                  <a:ext cx="1036724"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a:solidFill>
                        <a:schemeClr val="bg2">
                          <a:lumMod val="50000"/>
                        </a:schemeClr>
                      </a:solidFill>
                      <a:latin typeface="Arial" charset="0"/>
                      <a:ea typeface="+mn-ea"/>
                    </a:rPr>
                    <a:t>250</a:t>
                  </a:r>
                </a:p>
              </p:txBody>
            </p:sp>
            <p:sp>
              <p:nvSpPr>
                <p:cNvPr id="39" name="Rectangle 24"/>
                <p:cNvSpPr>
                  <a:spLocks noChangeArrowheads="1"/>
                </p:cNvSpPr>
                <p:nvPr/>
              </p:nvSpPr>
              <p:spPr bwMode="auto">
                <a:xfrm>
                  <a:off x="2896029" y="2056470"/>
                  <a:ext cx="1036724"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200</a:t>
                  </a:r>
                </a:p>
              </p:txBody>
            </p:sp>
            <p:sp>
              <p:nvSpPr>
                <p:cNvPr id="40" name="Rectangle 25"/>
                <p:cNvSpPr>
                  <a:spLocks noChangeArrowheads="1"/>
                </p:cNvSpPr>
                <p:nvPr/>
              </p:nvSpPr>
              <p:spPr bwMode="auto">
                <a:xfrm>
                  <a:off x="1449001" y="1521617"/>
                  <a:ext cx="1036724" cy="511599"/>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100</a:t>
                  </a:r>
                </a:p>
              </p:txBody>
            </p:sp>
            <p:sp>
              <p:nvSpPr>
                <p:cNvPr id="41" name="Rectangle 26"/>
                <p:cNvSpPr>
                  <a:spLocks noChangeArrowheads="1"/>
                </p:cNvSpPr>
                <p:nvPr/>
              </p:nvSpPr>
              <p:spPr bwMode="auto">
                <a:xfrm>
                  <a:off x="4725172" y="1751837"/>
                  <a:ext cx="1036724" cy="509273"/>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500</a:t>
                  </a:r>
                </a:p>
              </p:txBody>
            </p:sp>
            <p:sp>
              <p:nvSpPr>
                <p:cNvPr id="42" name="Rectangle 27"/>
                <p:cNvSpPr>
                  <a:spLocks noChangeArrowheads="1"/>
                </p:cNvSpPr>
                <p:nvPr/>
              </p:nvSpPr>
              <p:spPr bwMode="auto">
                <a:xfrm>
                  <a:off x="1599342" y="2061121"/>
                  <a:ext cx="1039855" cy="509274"/>
                </a:xfrm>
                <a:prstGeom prst="rect">
                  <a:avLst/>
                </a:prstGeom>
                <a:noFill/>
                <a:ln w="9525">
                  <a:noFill/>
                  <a:miter lim="800000"/>
                  <a:headEnd/>
                  <a:tailEnd/>
                </a:ln>
                <a:effectLst/>
              </p:spPr>
              <p:txBody>
                <a:bodyPr wrap="none">
                  <a:spAutoFit/>
                </a:bodyPr>
                <a:lstStyle/>
                <a:p>
                  <a:pPr defTabSz="1706299" hangingPunct="0">
                    <a:lnSpc>
                      <a:spcPct val="104000"/>
                    </a:lnSpc>
                    <a:buClr>
                      <a:srgbClr val="000000"/>
                    </a:buClr>
                    <a:buSzPct val="45000"/>
                    <a:buFont typeface="Wingdings" charset="2"/>
                    <a:buNone/>
                    <a:defRPr/>
                  </a:pPr>
                  <a:r>
                    <a:rPr lang="en-US" sz="1600" b="1" dirty="0">
                      <a:solidFill>
                        <a:schemeClr val="bg2">
                          <a:lumMod val="50000"/>
                        </a:schemeClr>
                      </a:solidFill>
                      <a:latin typeface="Arial" charset="0"/>
                      <a:ea typeface="+mn-ea"/>
                    </a:rPr>
                    <a:t>120</a:t>
                  </a:r>
                </a:p>
              </p:txBody>
            </p:sp>
            <p:sp>
              <p:nvSpPr>
                <p:cNvPr id="44" name="Rectangle 28"/>
                <p:cNvSpPr>
                  <a:spLocks noChangeArrowheads="1"/>
                </p:cNvSpPr>
                <p:nvPr/>
              </p:nvSpPr>
              <p:spPr bwMode="auto">
                <a:xfrm>
                  <a:off x="991715" y="3047112"/>
                  <a:ext cx="93963" cy="304635"/>
                </a:xfrm>
                <a:prstGeom prst="rect">
                  <a:avLst/>
                </a:prstGeom>
                <a:solidFill>
                  <a:srgbClr val="9999FF"/>
                </a:solidFill>
                <a:ln w="9525">
                  <a:solidFill>
                    <a:schemeClr val="bg2">
                      <a:lumMod val="50000"/>
                    </a:schemeClr>
                  </a:solidFill>
                  <a:miter lim="800000"/>
                  <a:headEnd/>
                  <a:tailEnd/>
                </a:ln>
              </p:spPr>
              <p:txBody>
                <a:bodyPr wrap="none" anchor="ctr"/>
                <a:lstStyle/>
                <a:p>
                  <a:pPr hangingPunct="0">
                    <a:lnSpc>
                      <a:spcPct val="104000"/>
                    </a:lnSpc>
                    <a:buClr>
                      <a:srgbClr val="000000"/>
                    </a:buClr>
                    <a:buSzPct val="45000"/>
                    <a:buFont typeface="Wingdings" pitchFamily="2" charset="2"/>
                    <a:buNone/>
                    <a:defRPr/>
                  </a:pPr>
                  <a:endParaRPr lang="en-US">
                    <a:solidFill>
                      <a:schemeClr val="bg2">
                        <a:lumMod val="50000"/>
                      </a:schemeClr>
                    </a:solidFill>
                    <a:ea typeface="+mn-ea"/>
                  </a:endParaRPr>
                </a:p>
              </p:txBody>
            </p:sp>
          </p:grpSp>
        </p:grpSp>
      </p:grpSp>
      <p:sp>
        <p:nvSpPr>
          <p:cNvPr id="77" name="TextBox 76"/>
          <p:cNvSpPr txBox="1"/>
          <p:nvPr/>
        </p:nvSpPr>
        <p:spPr>
          <a:xfrm>
            <a:off x="304800" y="4267200"/>
            <a:ext cx="3733800" cy="1754326"/>
          </a:xfrm>
          <a:prstGeom prst="rect">
            <a:avLst/>
          </a:prstGeom>
          <a:solidFill>
            <a:schemeClr val="bg1">
              <a:alpha val="50000"/>
            </a:schemeClr>
          </a:solidFill>
          <a:effectLst>
            <a:softEdge rad="317500"/>
          </a:effec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b="1">
                <a:solidFill>
                  <a:srgbClr val="AEAECA"/>
                </a:solidFill>
                <a:effectLst>
                  <a:outerShdw blurRad="38100" dist="38100" dir="2700000" algn="tl">
                    <a:srgbClr val="C0C0C0"/>
                  </a:outerShdw>
                </a:effectLst>
                <a:latin typeface="Arial" charset="0"/>
              </a:rPr>
              <a:t>Video</a:t>
            </a:r>
          </a:p>
          <a:p>
            <a:pPr algn="ctr" eaLnBrk="1" hangingPunct="1"/>
            <a:r>
              <a:rPr lang="en-US" altLang="en-US" sz="3600" b="1">
                <a:solidFill>
                  <a:srgbClr val="AEAECA"/>
                </a:solidFill>
                <a:effectLst>
                  <a:outerShdw blurRad="38100" dist="38100" dir="2700000" algn="tl">
                    <a:srgbClr val="C0C0C0"/>
                  </a:outerShdw>
                </a:effectLst>
                <a:latin typeface="Arial" charset="0"/>
              </a:rPr>
              <a:t>compression signatures </a:t>
            </a:r>
          </a:p>
        </p:txBody>
      </p:sp>
      <p:sp>
        <p:nvSpPr>
          <p:cNvPr id="78" name="TextBox 77"/>
          <p:cNvSpPr txBox="1"/>
          <p:nvPr/>
        </p:nvSpPr>
        <p:spPr>
          <a:xfrm>
            <a:off x="4876800" y="3429000"/>
            <a:ext cx="3352800" cy="1200329"/>
          </a:xfrm>
          <a:prstGeom prst="rect">
            <a:avLst/>
          </a:prstGeom>
          <a:solidFill>
            <a:schemeClr val="bg1">
              <a:alpha val="50000"/>
            </a:schemeClr>
          </a:solidFill>
          <a:effectLst>
            <a:softEdge rad="317500"/>
          </a:effec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b="1">
                <a:solidFill>
                  <a:srgbClr val="AEAECA"/>
                </a:solidFill>
                <a:effectLst>
                  <a:outerShdw blurRad="38100" dist="38100" dir="2700000" algn="tl">
                    <a:srgbClr val="C0C0C0"/>
                  </a:outerShdw>
                </a:effectLst>
                <a:latin typeface="Arial" charset="0"/>
              </a:rPr>
              <a:t>Device</a:t>
            </a:r>
          </a:p>
          <a:p>
            <a:pPr algn="ctr" eaLnBrk="1" hangingPunct="1"/>
            <a:r>
              <a:rPr lang="en-US" altLang="en-US" sz="3600" b="1">
                <a:solidFill>
                  <a:srgbClr val="AEAECA"/>
                </a:solidFill>
                <a:effectLst>
                  <a:outerShdw blurRad="38100" dist="38100" dir="2700000" algn="tl">
                    <a:srgbClr val="C0C0C0"/>
                  </a:outerShdw>
                </a:effectLst>
                <a:latin typeface="Arial" charset="0"/>
              </a:rPr>
              <a:t>fingerprints</a:t>
            </a:r>
          </a:p>
        </p:txBody>
      </p:sp>
      <p:sp>
        <p:nvSpPr>
          <p:cNvPr id="79" name="TextBox 78"/>
          <p:cNvSpPr txBox="1"/>
          <p:nvPr/>
        </p:nvSpPr>
        <p:spPr>
          <a:xfrm>
            <a:off x="4114800" y="5257800"/>
            <a:ext cx="4572000" cy="1200329"/>
          </a:xfrm>
          <a:prstGeom prst="rect">
            <a:avLst/>
          </a:prstGeom>
          <a:solidFill>
            <a:schemeClr val="bg1">
              <a:alpha val="50000"/>
            </a:schemeClr>
          </a:solidFill>
          <a:effectLst>
            <a:softEdge rad="317500"/>
          </a:effec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600" b="1">
                <a:solidFill>
                  <a:srgbClr val="AEAECA"/>
                </a:solidFill>
                <a:effectLst>
                  <a:outerShdw blurRad="38100" dist="38100" dir="2700000" algn="tl">
                    <a:srgbClr val="C0C0C0"/>
                  </a:outerShdw>
                </a:effectLst>
                <a:latin typeface="Arial" charset="0"/>
              </a:rPr>
              <a:t>Keystroke</a:t>
            </a:r>
          </a:p>
          <a:p>
            <a:pPr algn="ctr" eaLnBrk="1" hangingPunct="1"/>
            <a:r>
              <a:rPr lang="en-US" altLang="en-US" sz="3600" b="1">
                <a:solidFill>
                  <a:srgbClr val="AEAECA"/>
                </a:solidFill>
                <a:effectLst>
                  <a:outerShdw blurRad="38100" dist="38100" dir="2700000" algn="tl">
                    <a:srgbClr val="C0C0C0"/>
                  </a:outerShdw>
                </a:effectLst>
                <a:latin typeface="Arial" charset="0"/>
              </a:rPr>
              <a:t>timings</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56</a:t>
            </a:fld>
            <a:endParaRPr lang="en-US" altLang="en-US"/>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12" descr="alice.png"/>
          <p:cNvPicPr>
            <a:picLocks noChangeAspect="1"/>
          </p:cNvPicPr>
          <p:nvPr/>
        </p:nvPicPr>
        <p:blipFill>
          <a:blip r:embed="rId3"/>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2" name="Picture 13" descr="bob.png"/>
          <p:cNvPicPr>
            <a:picLocks noChangeAspect="1"/>
          </p:cNvPicPr>
          <p:nvPr/>
        </p:nvPicPr>
        <p:blipFill>
          <a:blip r:embed="rId4"/>
          <a:srcRect/>
          <a:stretch>
            <a:fillRect/>
          </a:stretch>
        </p:blipFill>
        <p:spPr bwMode="auto">
          <a:xfrm>
            <a:off x="8001000" y="2438400"/>
            <a:ext cx="687388" cy="70643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79"/>
          <p:cNvGrpSpPr/>
          <p:nvPr/>
        </p:nvGrpSpPr>
        <p:grpSpPr>
          <a:xfrm>
            <a:off x="1585927" y="2815262"/>
            <a:ext cx="5999181" cy="613721"/>
            <a:chOff x="1585927" y="2815262"/>
            <a:chExt cx="5999181" cy="613721"/>
          </a:xfrm>
          <a:effectLst>
            <a:outerShdw blurRad="50800" dist="38100" dir="2700000" algn="tl" rotWithShape="0">
              <a:prstClr val="black">
                <a:alpha val="40000"/>
              </a:prstClr>
            </a:outerShdw>
          </a:effectLst>
        </p:grpSpPr>
        <p:pic>
          <p:nvPicPr>
            <p:cNvPr id="81" name="Picture 99" descr="radiowaves2.png"/>
            <p:cNvPicPr>
              <a:picLocks noChangeAspect="1"/>
            </p:cNvPicPr>
            <p:nvPr/>
          </p:nvPicPr>
          <p:blipFill>
            <a:blip r:embed="rId5"/>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5"/>
            <a:srcRect/>
            <a:stretch>
              <a:fillRect/>
            </a:stretch>
          </p:blipFill>
          <p:spPr bwMode="auto">
            <a:xfrm rot="14494919">
              <a:off x="7051708" y="2891462"/>
              <a:ext cx="609600" cy="457200"/>
            </a:xfrm>
            <a:prstGeom prst="rect">
              <a:avLst/>
            </a:prstGeom>
            <a:noFill/>
            <a:ln w="9525">
              <a:noFill/>
              <a:miter lim="800000"/>
              <a:headEnd/>
              <a:tailEnd/>
            </a:ln>
          </p:spPr>
        </p:pic>
      </p:grpSp>
      <p:sp>
        <p:nvSpPr>
          <p:cNvPr id="120" name="Rectangle 119"/>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3" name="Group 120"/>
          <p:cNvGrpSpPr/>
          <p:nvPr/>
        </p:nvGrpSpPr>
        <p:grpSpPr>
          <a:xfrm>
            <a:off x="1752600" y="2133600"/>
            <a:ext cx="5856288" cy="728663"/>
            <a:chOff x="1752600" y="2133600"/>
            <a:chExt cx="5856288" cy="728663"/>
          </a:xfrm>
          <a:effectLst>
            <a:outerShdw blurRad="50800" dist="38100" dir="2700000" algn="tl" rotWithShape="0">
              <a:prstClr val="black">
                <a:alpha val="40000"/>
              </a:prstClr>
            </a:outerShdw>
          </a:effectLst>
        </p:grpSpPr>
        <p:grpSp>
          <p:nvGrpSpPr>
            <p:cNvPr id="4" name="Group 9"/>
            <p:cNvGrpSpPr>
              <a:grpSpLocks/>
            </p:cNvGrpSpPr>
            <p:nvPr/>
          </p:nvGrpSpPr>
          <p:grpSpPr bwMode="auto">
            <a:xfrm>
              <a:off x="1752600" y="2133600"/>
              <a:ext cx="2590800" cy="685800"/>
              <a:chOff x="2743200" y="2209800"/>
              <a:chExt cx="2590800" cy="685801"/>
            </a:xfrm>
          </p:grpSpPr>
          <p:pic>
            <p:nvPicPr>
              <p:cNvPr id="126" name="Picture 7" descr="postit.png"/>
              <p:cNvPicPr>
                <a:picLocks noChangeAspect="1"/>
              </p:cNvPicPr>
              <p:nvPr/>
            </p:nvPicPr>
            <p:blipFill>
              <a:blip r:embed="rId6" cstate="screen"/>
              <a:srcRect/>
              <a:stretch>
                <a:fillRect/>
              </a:stretch>
            </p:blipFill>
            <p:spPr bwMode="auto">
              <a:xfrm>
                <a:off x="2743200" y="2209801"/>
                <a:ext cx="2590800" cy="685800"/>
              </a:xfrm>
              <a:prstGeom prst="rect">
                <a:avLst/>
              </a:prstGeom>
              <a:noFill/>
              <a:ln w="9525">
                <a:noFill/>
                <a:miter lim="800000"/>
                <a:headEnd/>
                <a:tailEnd/>
              </a:ln>
            </p:spPr>
          </p:pic>
          <p:sp>
            <p:nvSpPr>
              <p:cNvPr id="127" name="TextBox 8"/>
              <p:cNvSpPr txBox="1">
                <a:spLocks noChangeArrowheads="1"/>
              </p:cNvSpPr>
              <p:nvPr/>
            </p:nvSpPr>
            <p:spPr bwMode="auto">
              <a:xfrm>
                <a:off x="2971800" y="2209800"/>
                <a:ext cx="2080805" cy="646332"/>
              </a:xfrm>
              <a:prstGeom prst="rect">
                <a:avLst/>
              </a:prstGeom>
              <a:noFill/>
              <a:ln w="9525">
                <a:noFill/>
                <a:miter lim="800000"/>
                <a:headEnd/>
                <a:tailEnd/>
              </a:ln>
            </p:spPr>
            <p:txBody>
              <a:bodyPr wrap="none">
                <a:spAutoFit/>
              </a:bodyPr>
              <a:lstStyle/>
              <a:p>
                <a:pPr>
                  <a:defRPr/>
                </a:pPr>
                <a:r>
                  <a:rPr lang="en-US" sz="1800" dirty="0">
                    <a:solidFill>
                      <a:schemeClr val="bg1">
                        <a:lumMod val="50000"/>
                      </a:schemeClr>
                    </a:solidFill>
                    <a:latin typeface="Calibri" pitchFamily="34" charset="0"/>
                    <a:ea typeface="+mn-ea"/>
                  </a:rPr>
                  <a:t>SSID: Bob’s Network</a:t>
                </a:r>
              </a:p>
              <a:p>
                <a:pPr>
                  <a:defRPr/>
                </a:pPr>
                <a:r>
                  <a:rPr lang="en-US" sz="1800" dirty="0">
                    <a:solidFill>
                      <a:schemeClr val="bg1">
                        <a:lumMod val="50000"/>
                      </a:schemeClr>
                    </a:solidFill>
                    <a:latin typeface="Calibri" pitchFamily="34" charset="0"/>
                    <a:ea typeface="+mn-ea"/>
                  </a:rPr>
                  <a:t>Secret: 0x2384949…</a:t>
                </a:r>
              </a:p>
            </p:txBody>
          </p:sp>
        </p:grpSp>
        <p:grpSp>
          <p:nvGrpSpPr>
            <p:cNvPr id="5" name="Group 30"/>
            <p:cNvGrpSpPr>
              <a:grpSpLocks/>
            </p:cNvGrpSpPr>
            <p:nvPr/>
          </p:nvGrpSpPr>
          <p:grpSpPr bwMode="auto">
            <a:xfrm>
              <a:off x="5018088" y="2176464"/>
              <a:ext cx="2590800" cy="685799"/>
              <a:chOff x="2743200" y="2209801"/>
              <a:chExt cx="2590800" cy="685800"/>
            </a:xfrm>
          </p:grpSpPr>
          <p:pic>
            <p:nvPicPr>
              <p:cNvPr id="124" name="Picture 31" descr="postit.png"/>
              <p:cNvPicPr>
                <a:picLocks noChangeAspect="1"/>
              </p:cNvPicPr>
              <p:nvPr/>
            </p:nvPicPr>
            <p:blipFill>
              <a:blip r:embed="rId6" cstate="screen"/>
              <a:srcRect/>
              <a:stretch>
                <a:fillRect/>
              </a:stretch>
            </p:blipFill>
            <p:spPr bwMode="auto">
              <a:xfrm>
                <a:off x="2743200" y="2209801"/>
                <a:ext cx="2590800" cy="685800"/>
              </a:xfrm>
              <a:prstGeom prst="rect">
                <a:avLst/>
              </a:prstGeom>
              <a:noFill/>
              <a:ln w="9525">
                <a:noFill/>
                <a:miter lim="800000"/>
                <a:headEnd/>
                <a:tailEnd/>
              </a:ln>
            </p:spPr>
          </p:pic>
          <p:sp>
            <p:nvSpPr>
              <p:cNvPr id="125" name="TextBox 32"/>
              <p:cNvSpPr txBox="1">
                <a:spLocks noChangeArrowheads="1"/>
              </p:cNvSpPr>
              <p:nvPr/>
            </p:nvSpPr>
            <p:spPr bwMode="auto">
              <a:xfrm>
                <a:off x="2971800" y="2209801"/>
                <a:ext cx="1981200" cy="646332"/>
              </a:xfrm>
              <a:prstGeom prst="rect">
                <a:avLst/>
              </a:prstGeom>
              <a:noFill/>
              <a:ln w="9525">
                <a:noFill/>
                <a:miter lim="800000"/>
                <a:headEnd/>
                <a:tailEnd/>
              </a:ln>
            </p:spPr>
            <p:txBody>
              <a:bodyPr>
                <a:spAutoFit/>
              </a:bodyPr>
              <a:lstStyle/>
              <a:p>
                <a:pPr>
                  <a:defRPr/>
                </a:pPr>
                <a:r>
                  <a:rPr lang="en-US" sz="1800" dirty="0">
                    <a:solidFill>
                      <a:schemeClr val="bg1">
                        <a:lumMod val="50000"/>
                      </a:schemeClr>
                    </a:solidFill>
                    <a:latin typeface="Calibri" pitchFamily="34" charset="0"/>
                    <a:ea typeface="+mn-ea"/>
                  </a:rPr>
                  <a:t>Username: Alice</a:t>
                </a:r>
              </a:p>
              <a:p>
                <a:pPr>
                  <a:defRPr/>
                </a:pPr>
                <a:r>
                  <a:rPr lang="en-US" sz="1800" dirty="0">
                    <a:solidFill>
                      <a:schemeClr val="bg1">
                        <a:lumMod val="50000"/>
                      </a:schemeClr>
                    </a:solidFill>
                    <a:latin typeface="Calibri" pitchFamily="34" charset="0"/>
                    <a:ea typeface="+mn-ea"/>
                  </a:rPr>
                  <a:t>Secret: 0x348190…</a:t>
                </a:r>
              </a:p>
            </p:txBody>
          </p:sp>
        </p:grpSp>
      </p:grpSp>
      <p:pic>
        <p:nvPicPr>
          <p:cNvPr id="128" name="Picture 48" descr="psp.png"/>
          <p:cNvPicPr>
            <a:picLocks noChangeAspect="1"/>
          </p:cNvPicPr>
          <p:nvPr/>
        </p:nvPicPr>
        <p:blipFill>
          <a:blip r:embed="rId7"/>
          <a:srcRect/>
          <a:stretch>
            <a:fillRect/>
          </a:stretch>
        </p:blipFill>
        <p:spPr bwMode="auto">
          <a:xfrm>
            <a:off x="9906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9" name="Picture 48" descr="psp.png"/>
          <p:cNvPicPr>
            <a:picLocks noChangeAspect="1"/>
          </p:cNvPicPr>
          <p:nvPr/>
        </p:nvPicPr>
        <p:blipFill>
          <a:blip r:embed="rId8"/>
          <a:srcRect/>
          <a:stretch>
            <a:fillRect/>
          </a:stretch>
        </p:blipFill>
        <p:spPr bwMode="auto">
          <a:xfrm>
            <a:off x="75438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3192" name="Title 1"/>
          <p:cNvSpPr>
            <a:spLocks noGrp="1"/>
          </p:cNvSpPr>
          <p:nvPr>
            <p:ph type="title"/>
          </p:nvPr>
        </p:nvSpPr>
        <p:spPr/>
        <p:txBody>
          <a:bodyPr/>
          <a:lstStyle/>
          <a:p>
            <a:r>
              <a:rPr lang="en-US" altLang="en-US"/>
              <a:t>Fundamental Problem</a:t>
            </a:r>
          </a:p>
        </p:txBody>
      </p:sp>
      <p:grpSp>
        <p:nvGrpSpPr>
          <p:cNvPr id="6"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36" name="Rectangle 35"/>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dirty="0">
                <a:solidFill>
                  <a:schemeClr val="tx1"/>
                </a:solidFill>
              </a:endParaRPr>
            </a:p>
          </p:txBody>
        </p:sp>
        <p:grpSp>
          <p:nvGrpSpPr>
            <p:cNvPr id="7" name="Group 26"/>
            <p:cNvGrpSpPr>
              <a:grpSpLocks/>
            </p:cNvGrpSpPr>
            <p:nvPr/>
          </p:nvGrpSpPr>
          <p:grpSpPr bwMode="auto">
            <a:xfrm>
              <a:off x="2667000" y="3505202"/>
              <a:ext cx="3962400" cy="381000"/>
              <a:chOff x="2744714" y="3352116"/>
              <a:chExt cx="3962400" cy="381311"/>
            </a:xfrm>
          </p:grpSpPr>
          <p:sp>
            <p:nvSpPr>
              <p:cNvPr id="41" name="Rectangle 40"/>
              <p:cNvSpPr/>
              <p:nvPr/>
            </p:nvSpPr>
            <p:spPr bwMode="auto">
              <a:xfrm>
                <a:off x="2744714" y="3352116"/>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probe</a:t>
                </a:r>
              </a:p>
            </p:txBody>
          </p:sp>
          <p:sp>
            <p:nvSpPr>
              <p:cNvPr id="43" name="Rectangle 42"/>
              <p:cNvSpPr/>
              <p:nvPr/>
            </p:nvSpPr>
            <p:spPr bwMode="auto">
              <a:xfrm>
                <a:off x="4344914" y="3352116"/>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dirty="0"/>
                  <a:t>Is Bob’s Network here?</a:t>
                </a:r>
              </a:p>
            </p:txBody>
          </p:sp>
        </p:grpSp>
        <p:grpSp>
          <p:nvGrpSpPr>
            <p:cNvPr id="8" name="Group 27"/>
            <p:cNvGrpSpPr>
              <a:grpSpLocks/>
            </p:cNvGrpSpPr>
            <p:nvPr/>
          </p:nvGrpSpPr>
          <p:grpSpPr bwMode="auto">
            <a:xfrm>
              <a:off x="2971800" y="3962402"/>
              <a:ext cx="3962400" cy="381000"/>
              <a:chOff x="2744714" y="3352488"/>
              <a:chExt cx="3962400" cy="381311"/>
            </a:xfrm>
          </p:grpSpPr>
          <p:sp>
            <p:nvSpPr>
              <p:cNvPr id="39" name="Rectangle 38"/>
              <p:cNvSpPr/>
              <p:nvPr/>
            </p:nvSpPr>
            <p:spPr bwMode="auto">
              <a:xfrm>
                <a:off x="2744714" y="3352488"/>
                <a:ext cx="1600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beacon</a:t>
                </a:r>
              </a:p>
            </p:txBody>
          </p:sp>
          <p:sp>
            <p:nvSpPr>
              <p:cNvPr id="40" name="Rectangle 39"/>
              <p:cNvSpPr/>
              <p:nvPr/>
            </p:nvSpPr>
            <p:spPr bwMode="auto">
              <a:xfrm>
                <a:off x="4344914" y="3352488"/>
                <a:ext cx="236220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000" dirty="0"/>
                  <a:t>Bob’s Network is here</a:t>
                </a:r>
              </a:p>
            </p:txBody>
          </p:sp>
        </p:grpSp>
      </p:grpSp>
      <p:grpSp>
        <p:nvGrpSpPr>
          <p:cNvPr id="9"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84" name="Picture 22" descr="tp.png"/>
            <p:cNvPicPr>
              <a:picLocks noChangeAspect="1"/>
            </p:cNvPicPr>
            <p:nvPr/>
          </p:nvPicPr>
          <p:blipFill>
            <a:blip r:embed="rId9" cstate="screen"/>
            <a:srcRect/>
            <a:stretch>
              <a:fillRect/>
            </a:stretch>
          </p:blipFill>
          <p:spPr bwMode="auto">
            <a:xfrm>
              <a:off x="6781800" y="1447800"/>
              <a:ext cx="1434788" cy="1212651"/>
            </a:xfrm>
            <a:prstGeom prst="rect">
              <a:avLst/>
            </a:prstGeom>
            <a:noFill/>
            <a:ln w="9525">
              <a:noFill/>
              <a:miter lim="800000"/>
              <a:headEnd/>
              <a:tailEnd/>
            </a:ln>
          </p:spPr>
        </p:pic>
        <p:pic>
          <p:nvPicPr>
            <p:cNvPr id="85" name="Picture 68" descr="devil"/>
            <p:cNvPicPr>
              <a:picLocks noChangeAspect="1" noChangeArrowheads="1"/>
            </p:cNvPicPr>
            <p:nvPr/>
          </p:nvPicPr>
          <p:blipFill>
            <a:blip r:embed="rId10" cstate="screen"/>
            <a:srcRect/>
            <a:stretch>
              <a:fillRect/>
            </a:stretch>
          </p:blipFill>
          <p:spPr bwMode="auto">
            <a:xfrm flipH="1">
              <a:off x="6400800" y="1066800"/>
              <a:ext cx="1140354" cy="1089024"/>
            </a:xfrm>
            <a:prstGeom prst="rect">
              <a:avLst/>
            </a:prstGeom>
            <a:noFill/>
            <a:ln w="9525">
              <a:noFill/>
              <a:miter lim="800000"/>
              <a:headEnd/>
              <a:tailEnd/>
            </a:ln>
          </p:spPr>
        </p:pic>
        <p:sp>
          <p:nvSpPr>
            <p:cNvPr id="86"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grpSp>
        <p:nvGrpSpPr>
          <p:cNvPr id="10" name="Group 86"/>
          <p:cNvGrpSpPr/>
          <p:nvPr/>
        </p:nvGrpSpPr>
        <p:grpSpPr>
          <a:xfrm>
            <a:off x="7620000" y="3568514"/>
            <a:ext cx="1066800" cy="815788"/>
            <a:chOff x="7620000" y="3568514"/>
            <a:chExt cx="1066800" cy="815788"/>
          </a:xfrm>
          <a:effectLst>
            <a:outerShdw blurRad="50800" dist="38100" dir="2700000" algn="tl" rotWithShape="0">
              <a:prstClr val="black">
                <a:alpha val="40000"/>
              </a:prstClr>
            </a:outerShdw>
          </a:effectLst>
        </p:grpSpPr>
        <p:sp>
          <p:nvSpPr>
            <p:cNvPr id="88" name="Cloud Callout 87"/>
            <p:cNvSpPr/>
            <p:nvPr/>
          </p:nvSpPr>
          <p:spPr bwMode="auto">
            <a:xfrm>
              <a:off x="7620000" y="3568514"/>
              <a:ext cx="1066800" cy="815788"/>
            </a:xfrm>
            <a:prstGeom prst="cloudCallout">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a:lstStyle/>
            <a:p>
              <a:pPr defTabSz="457200" hangingPunct="0">
                <a:lnSpc>
                  <a:spcPct val="104000"/>
                </a:lnSpc>
                <a:buClr>
                  <a:srgbClr val="000000"/>
                </a:buClr>
                <a:buSzPct val="45000"/>
                <a:buFont typeface="Wingdings" charset="2"/>
                <a:buNone/>
                <a:defRPr/>
              </a:pPr>
              <a:endParaRPr lang="en-US">
                <a:latin typeface="Arial" charset="0"/>
                <a:ea typeface="+mn-ea"/>
              </a:endParaRPr>
            </a:p>
          </p:txBody>
        </p:sp>
        <p:pic>
          <p:nvPicPr>
            <p:cNvPr id="89" name="Picture 868" descr="Lightbulb.jpg"/>
            <p:cNvPicPr>
              <a:picLocks noChangeAspect="1"/>
            </p:cNvPicPr>
            <p:nvPr/>
          </p:nvPicPr>
          <p:blipFill>
            <a:blip r:embed="rId11" cstate="screen"/>
            <a:srcRect/>
            <a:stretch>
              <a:fillRect/>
            </a:stretch>
          </p:blipFill>
          <p:spPr bwMode="auto">
            <a:xfrm>
              <a:off x="8001000" y="3733800"/>
              <a:ext cx="374941" cy="444127"/>
            </a:xfrm>
            <a:prstGeom prst="rect">
              <a:avLst/>
            </a:prstGeom>
            <a:noFill/>
            <a:ln w="9525">
              <a:noFill/>
              <a:miter lim="800000"/>
              <a:headEnd/>
              <a:tailEnd/>
            </a:ln>
          </p:spPr>
        </p:pic>
      </p:grpSp>
      <p:grpSp>
        <p:nvGrpSpPr>
          <p:cNvPr id="11"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45" name="Rectangle 44"/>
            <p:cNvSpPr/>
            <p:nvPr/>
          </p:nvSpPr>
          <p:spPr bwMode="auto">
            <a:xfrm>
              <a:off x="2666976" y="4571316"/>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47" name="Rectangle 46"/>
            <p:cNvSpPr/>
            <p:nvPr/>
          </p:nvSpPr>
          <p:spPr bwMode="auto">
            <a:xfrm>
              <a:off x="4267158" y="4571316"/>
              <a:ext cx="2362173" cy="38131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Proof that I’m Alice </a:t>
              </a:r>
            </a:p>
          </p:txBody>
        </p:sp>
        <p:sp>
          <p:nvSpPr>
            <p:cNvPr id="49" name="Rectangle 48"/>
            <p:cNvSpPr/>
            <p:nvPr/>
          </p:nvSpPr>
          <p:spPr bwMode="auto">
            <a:xfrm>
              <a:off x="3047972" y="5028889"/>
              <a:ext cx="1600182"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solidFill>
                    <a:schemeClr val="tx1"/>
                  </a:solidFill>
                </a:rPr>
                <a:t>802.11 auth</a:t>
              </a:r>
            </a:p>
          </p:txBody>
        </p:sp>
        <p:sp>
          <p:nvSpPr>
            <p:cNvPr id="52" name="Rectangle 51"/>
            <p:cNvSpPr/>
            <p:nvPr/>
          </p:nvSpPr>
          <p:spPr bwMode="auto">
            <a:xfrm>
              <a:off x="4648153" y="5028889"/>
              <a:ext cx="2362173"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Proof that I’m Bob</a:t>
              </a:r>
            </a:p>
          </p:txBody>
        </p:sp>
        <p:sp>
          <p:nvSpPr>
            <p:cNvPr id="55" name="Rectangle 5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Authenticate</a:t>
              </a:r>
            </a:p>
            <a:p>
              <a:pPr algn="ctr">
                <a:defRPr/>
              </a:pPr>
              <a:r>
                <a:rPr lang="en-US" sz="1800" dirty="0">
                  <a:solidFill>
                    <a:schemeClr val="tx1"/>
                  </a:solidFill>
                </a:rPr>
                <a:t>and Bind</a:t>
              </a:r>
            </a:p>
          </p:txBody>
        </p:sp>
      </p:grpSp>
      <p:grpSp>
        <p:nvGrpSpPr>
          <p:cNvPr id="12"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57" name="Rectangle 56"/>
            <p:cNvSpPr/>
            <p:nvPr/>
          </p:nvSpPr>
          <p:spPr bwMode="auto">
            <a:xfrm>
              <a:off x="2666976" y="5638116"/>
              <a:ext cx="1752580"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60" name="Rectangle 59"/>
            <p:cNvSpPr/>
            <p:nvPr/>
          </p:nvSpPr>
          <p:spPr bwMode="auto">
            <a:xfrm>
              <a:off x="4419556" y="5638116"/>
              <a:ext cx="2209774" cy="381311"/>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1" name="Rectangle 60"/>
            <p:cNvSpPr/>
            <p:nvPr/>
          </p:nvSpPr>
          <p:spPr bwMode="auto">
            <a:xfrm>
              <a:off x="3047972" y="6095689"/>
              <a:ext cx="1676381" cy="38131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62" name="Rectangle 61"/>
            <p:cNvSpPr/>
            <p:nvPr/>
          </p:nvSpPr>
          <p:spPr bwMode="auto">
            <a:xfrm>
              <a:off x="4724352" y="6095689"/>
              <a:ext cx="2285974" cy="381311"/>
            </a:xfrm>
            <a:prstGeom prst="rect">
              <a:avLst/>
            </a:prstGeom>
            <a:blipFill>
              <a:blip r:embed="rId12"/>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3" name="Rectangle 62"/>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96" name="Rectangle 95"/>
          <p:cNvSpPr/>
          <p:nvPr/>
        </p:nvSpPr>
        <p:spPr>
          <a:xfrm>
            <a:off x="609600" y="1524000"/>
            <a:ext cx="8001000" cy="1077913"/>
          </a:xfrm>
          <a:prstGeom prst="rect">
            <a:avLst/>
          </a:prstGeom>
          <a:solidFill>
            <a:schemeClr val="tx2">
              <a:lumMod val="20000"/>
              <a:lumOff val="80000"/>
            </a:schemeClr>
          </a:solidFill>
          <a:ln w="38100">
            <a:noFill/>
          </a:ln>
          <a:effectLst>
            <a:outerShdw blurRad="50800" dist="38100" dir="2700000" algn="tl" rotWithShape="0">
              <a:prstClr val="black">
                <a:alpha val="40000"/>
              </a:prstClr>
            </a:outerShdw>
          </a:effectLst>
        </p:spPr>
        <p:txBody>
          <a:bodyPr>
            <a:spAutoFit/>
          </a:bodyPr>
          <a:lstStyle/>
          <a:p>
            <a:pPr algn="ctr">
              <a:defRPr/>
            </a:pPr>
            <a:r>
              <a:rPr lang="en-US" sz="3200">
                <a:latin typeface="Arial" charset="0"/>
                <a:ea typeface="+mn-ea"/>
              </a:rPr>
              <a:t>Many exposed bits are (or can be used as) identifiers that are linked over time</a:t>
            </a:r>
          </a:p>
        </p:txBody>
      </p:sp>
      <p:grpSp>
        <p:nvGrpSpPr>
          <p:cNvPr id="93200" name="Group 156"/>
          <p:cNvGrpSpPr>
            <a:grpSpLocks/>
          </p:cNvGrpSpPr>
          <p:nvPr/>
        </p:nvGrpSpPr>
        <p:grpSpPr bwMode="auto">
          <a:xfrm>
            <a:off x="4267200" y="3505200"/>
            <a:ext cx="2743200" cy="1905000"/>
            <a:chOff x="4267200" y="3505200"/>
            <a:chExt cx="2743200" cy="1905000"/>
          </a:xfrm>
        </p:grpSpPr>
        <p:sp>
          <p:nvSpPr>
            <p:cNvPr id="67" name="Rectangle 66"/>
            <p:cNvSpPr/>
            <p:nvPr/>
          </p:nvSpPr>
          <p:spPr bwMode="auto">
            <a:xfrm>
              <a:off x="4267200" y="3505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Is Bob</a:t>
              </a:r>
              <a:r>
                <a:rPr lang="ja-JP" altLang="en-US" sz="1600">
                  <a:solidFill>
                    <a:srgbClr val="8383AD"/>
                  </a:solidFill>
                  <a:latin typeface="Arial" charset="0"/>
                </a:rPr>
                <a:t>’</a:t>
              </a:r>
              <a:r>
                <a:rPr lang="en-US" altLang="ja-JP" sz="1600">
                  <a:solidFill>
                    <a:srgbClr val="8383AD"/>
                  </a:solidFill>
                  <a:latin typeface="Arial" charset="0"/>
                </a:rPr>
                <a:t>s Network here?</a:t>
              </a:r>
              <a:endParaRPr lang="en-US" altLang="en-US" sz="1400">
                <a:solidFill>
                  <a:srgbClr val="8383AD"/>
                </a:solidFill>
                <a:latin typeface="Arial" charset="0"/>
              </a:endParaRPr>
            </a:p>
          </p:txBody>
        </p:sp>
        <p:sp>
          <p:nvSpPr>
            <p:cNvPr id="68" name="Rectangle 67"/>
            <p:cNvSpPr/>
            <p:nvPr/>
          </p:nvSpPr>
          <p:spPr bwMode="auto">
            <a:xfrm>
              <a:off x="4648200" y="5029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Proof that I’m Bob</a:t>
              </a:r>
            </a:p>
          </p:txBody>
        </p:sp>
        <p:sp>
          <p:nvSpPr>
            <p:cNvPr id="69" name="Rectangle 68"/>
            <p:cNvSpPr/>
            <p:nvPr/>
          </p:nvSpPr>
          <p:spPr bwMode="auto">
            <a:xfrm>
              <a:off x="4572000" y="39624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8383AD"/>
                  </a:solidFill>
                  <a:latin typeface="Arial" charset="0"/>
                </a:rPr>
                <a:t>Bob’s Network is here</a:t>
              </a:r>
            </a:p>
          </p:txBody>
        </p:sp>
      </p:grpSp>
      <p:sp>
        <p:nvSpPr>
          <p:cNvPr id="132" name="Rectangle 131"/>
          <p:cNvSpPr/>
          <p:nvPr/>
        </p:nvSpPr>
        <p:spPr bwMode="auto">
          <a:xfrm>
            <a:off x="2667000" y="56388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sp>
        <p:nvSpPr>
          <p:cNvPr id="133" name="Rectangle 132"/>
          <p:cNvSpPr/>
          <p:nvPr/>
        </p:nvSpPr>
        <p:spPr bwMode="auto">
          <a:xfrm>
            <a:off x="2971800" y="6096000"/>
            <a:ext cx="17526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8383AD"/>
                </a:solidFill>
                <a:latin typeface="Arial" charset="0"/>
              </a:rPr>
              <a:t>MAC addr, seqno, …</a:t>
            </a:r>
          </a:p>
        </p:txBody>
      </p:sp>
      <p:sp>
        <p:nvSpPr>
          <p:cNvPr id="13" name="Slide Number Placeholder 12"/>
          <p:cNvSpPr>
            <a:spLocks noGrp="1"/>
          </p:cNvSpPr>
          <p:nvPr>
            <p:ph type="sldNum" sz="quarter" idx="12"/>
          </p:nvPr>
        </p:nvSpPr>
        <p:spPr/>
        <p:txBody>
          <a:bodyPr/>
          <a:lstStyle/>
          <a:p>
            <a:fld id="{3B2B3BD8-89B0-D245-9504-7E184DF61EB3}" type="slidenum">
              <a:rPr lang="en-US" altLang="en-US" smtClean="0"/>
              <a:pPr/>
              <a:t>57</a:t>
            </a:fld>
            <a:endParaRPr lang="en-US" altLang="en-US"/>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93" name="Rectangle 92"/>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Discover</a:t>
              </a:r>
              <a:endParaRPr lang="en-US" dirty="0">
                <a:solidFill>
                  <a:schemeClr val="tx1"/>
                </a:solidFill>
              </a:endParaRPr>
            </a:p>
          </p:txBody>
        </p:sp>
        <p:grpSp>
          <p:nvGrpSpPr>
            <p:cNvPr id="3" name="Group 26"/>
            <p:cNvGrpSpPr>
              <a:grpSpLocks/>
            </p:cNvGrpSpPr>
            <p:nvPr/>
          </p:nvGrpSpPr>
          <p:grpSpPr bwMode="auto">
            <a:xfrm>
              <a:off x="2667000" y="3505200"/>
              <a:ext cx="3962400" cy="380689"/>
              <a:chOff x="2744714" y="3352116"/>
              <a:chExt cx="3962400" cy="381000"/>
            </a:xfrm>
          </p:grpSpPr>
          <p:sp>
            <p:nvSpPr>
              <p:cNvPr id="16" name="Rectangle 15"/>
              <p:cNvSpPr/>
              <p:nvPr/>
            </p:nvSpPr>
            <p:spPr bwMode="auto">
              <a:xfrm>
                <a:off x="2744714" y="3352116"/>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4" name="Group 27"/>
            <p:cNvGrpSpPr>
              <a:grpSpLocks/>
            </p:cNvGrpSpPr>
            <p:nvPr/>
          </p:nvGrpSpPr>
          <p:grpSpPr bwMode="auto">
            <a:xfrm>
              <a:off x="2971800" y="3962028"/>
              <a:ext cx="3962400" cy="380689"/>
              <a:chOff x="2744714" y="3352116"/>
              <a:chExt cx="3962400" cy="381000"/>
            </a:xfrm>
          </p:grpSpPr>
          <p:sp>
            <p:nvSpPr>
              <p:cNvPr id="29" name="Rectangle 28"/>
              <p:cNvSpPr/>
              <p:nvPr/>
            </p:nvSpPr>
            <p:spPr bwMode="auto">
              <a:xfrm>
                <a:off x="2744714" y="3352488"/>
                <a:ext cx="1600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sp>
        <p:nvSpPr>
          <p:cNvPr id="95234" name="Title 1"/>
          <p:cNvSpPr>
            <a:spLocks noGrp="1"/>
          </p:cNvSpPr>
          <p:nvPr>
            <p:ph type="title"/>
          </p:nvPr>
        </p:nvSpPr>
        <p:spPr/>
        <p:txBody>
          <a:bodyPr/>
          <a:lstStyle/>
          <a:p>
            <a:r>
              <a:rPr lang="en-US" altLang="en-US"/>
              <a:t>Goal: Make All Bits Appear Random</a:t>
            </a:r>
          </a:p>
        </p:txBody>
      </p:sp>
      <p:grpSp>
        <p:nvGrpSpPr>
          <p:cNvPr id="5"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23" name="Rectangle 22"/>
            <p:cNvSpPr/>
            <p:nvPr/>
          </p:nvSpPr>
          <p:spPr bwMode="auto">
            <a:xfrm>
              <a:off x="2666976" y="4571316"/>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95" name="Rectangle 94"/>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Authenticate</a:t>
              </a:r>
            </a:p>
            <a:p>
              <a:pPr algn="ctr">
                <a:defRPr/>
              </a:pPr>
              <a:r>
                <a:rPr lang="en-US" sz="2000" dirty="0">
                  <a:solidFill>
                    <a:schemeClr val="tx1"/>
                  </a:solidFill>
                </a:rPr>
                <a:t>and Bind</a:t>
              </a:r>
            </a:p>
          </p:txBody>
        </p:sp>
      </p:grpSp>
      <p:grpSp>
        <p:nvGrpSpPr>
          <p:cNvPr id="6"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44" name="Rectangle 43"/>
            <p:cNvSpPr/>
            <p:nvPr/>
          </p:nvSpPr>
          <p:spPr bwMode="auto">
            <a:xfrm>
              <a:off x="2666976" y="5638116"/>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556" y="5638116"/>
              <a:ext cx="22097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773" y="6095689"/>
              <a:ext cx="1752580"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7" name="Rectangle 46"/>
            <p:cNvSpPr/>
            <p:nvPr/>
          </p:nvSpPr>
          <p:spPr bwMode="auto">
            <a:xfrm>
              <a:off x="4724352" y="6095689"/>
              <a:ext cx="2285974" cy="381311"/>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6" name="Rectangle 95"/>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Send Data</a:t>
              </a:r>
              <a:endParaRPr lang="en-US" dirty="0">
                <a:solidFill>
                  <a:schemeClr val="tx1"/>
                </a:solidFill>
              </a:endParaRPr>
            </a:p>
          </p:txBody>
        </p:sp>
      </p:grpSp>
      <p:sp>
        <p:nvSpPr>
          <p:cNvPr id="59" name="Rectangle 58"/>
          <p:cNvSpPr/>
          <p:nvPr/>
        </p:nvSpPr>
        <p:spPr>
          <a:xfrm>
            <a:off x="3657600" y="12954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95239" name="Group 82"/>
          <p:cNvGrpSpPr>
            <a:grpSpLocks/>
          </p:cNvGrpSpPr>
          <p:nvPr/>
        </p:nvGrpSpPr>
        <p:grpSpPr bwMode="auto">
          <a:xfrm>
            <a:off x="1752600" y="2133600"/>
            <a:ext cx="5856288" cy="750888"/>
            <a:chOff x="1752600" y="2133600"/>
            <a:chExt cx="5856288" cy="750750"/>
          </a:xfrm>
        </p:grpSpPr>
        <p:grpSp>
          <p:nvGrpSpPr>
            <p:cNvPr id="95248" name="Group 9"/>
            <p:cNvGrpSpPr>
              <a:grpSpLocks/>
            </p:cNvGrpSpPr>
            <p:nvPr/>
          </p:nvGrpSpPr>
          <p:grpSpPr bwMode="auto">
            <a:xfrm>
              <a:off x="1752600" y="2133600"/>
              <a:ext cx="2590800" cy="707886"/>
              <a:chOff x="2743200" y="2209800"/>
              <a:chExt cx="2590800" cy="707887"/>
            </a:xfrm>
          </p:grpSpPr>
          <p:pic>
            <p:nvPicPr>
              <p:cNvPr id="95252" name="Picture 7" descr="post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3" name="TextBox 8"/>
              <p:cNvSpPr txBox="1">
                <a:spLocks noChangeArrowheads="1"/>
              </p:cNvSpPr>
              <p:nvPr/>
            </p:nvSpPr>
            <p:spPr bwMode="auto">
              <a:xfrm>
                <a:off x="2971800" y="2209800"/>
                <a:ext cx="2287806"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SSID: Bob</a:t>
                </a:r>
                <a:r>
                  <a:rPr lang="ja-JP" altLang="en-US" sz="2000">
                    <a:solidFill>
                      <a:srgbClr val="000000"/>
                    </a:solidFill>
                    <a:latin typeface="Calibri" charset="0"/>
                  </a:rPr>
                  <a:t>’</a:t>
                </a:r>
                <a:r>
                  <a:rPr lang="en-US" altLang="ja-JP" sz="2000">
                    <a:solidFill>
                      <a:srgbClr val="000000"/>
                    </a:solidFill>
                    <a:latin typeface="Calibri" charset="0"/>
                  </a:rPr>
                  <a:t>s Network</a:t>
                </a:r>
              </a:p>
              <a:p>
                <a:pPr eaLnBrk="1" hangingPunct="1"/>
                <a:r>
                  <a:rPr lang="en-US" altLang="en-US" sz="2000">
                    <a:solidFill>
                      <a:srgbClr val="000000"/>
                    </a:solidFill>
                    <a:latin typeface="Calibri" charset="0"/>
                  </a:rPr>
                  <a:t>Key: 0x2384949…</a:t>
                </a:r>
              </a:p>
            </p:txBody>
          </p:sp>
        </p:grpSp>
        <p:grpSp>
          <p:nvGrpSpPr>
            <p:cNvPr id="95249" name="Group 30"/>
            <p:cNvGrpSpPr>
              <a:grpSpLocks/>
            </p:cNvGrpSpPr>
            <p:nvPr/>
          </p:nvGrpSpPr>
          <p:grpSpPr bwMode="auto">
            <a:xfrm>
              <a:off x="5018088" y="2176464"/>
              <a:ext cx="2590800" cy="707886"/>
              <a:chOff x="2743200" y="2209801"/>
              <a:chExt cx="2590800" cy="707887"/>
            </a:xfrm>
          </p:grpSpPr>
          <p:pic>
            <p:nvPicPr>
              <p:cNvPr id="95250" name="Picture 31" descr="post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1" name="TextBox 32"/>
              <p:cNvSpPr txBox="1">
                <a:spLocks noChangeArrowheads="1"/>
              </p:cNvSpPr>
              <p:nvPr/>
            </p:nvSpPr>
            <p:spPr bwMode="auto">
              <a:xfrm>
                <a:off x="2971800" y="2209801"/>
                <a:ext cx="19812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Username: Alice</a:t>
                </a:r>
              </a:p>
              <a:p>
                <a:pPr eaLnBrk="1" hangingPunct="1"/>
                <a:r>
                  <a:rPr lang="en-US" altLang="en-US" sz="2000">
                    <a:solidFill>
                      <a:srgbClr val="000000"/>
                    </a:solidFill>
                    <a:latin typeface="Calibri" charset="0"/>
                  </a:rPr>
                  <a:t>Key: 0x348190…</a:t>
                </a:r>
              </a:p>
            </p:txBody>
          </p:sp>
        </p:grpSp>
      </p:grpSp>
      <p:grpSp>
        <p:nvGrpSpPr>
          <p:cNvPr id="10" name="Group 25"/>
          <p:cNvGrpSpPr>
            <a:grpSpLocks/>
          </p:cNvGrpSpPr>
          <p:nvPr/>
        </p:nvGrpSpPr>
        <p:grpSpPr bwMode="auto">
          <a:xfrm>
            <a:off x="7467600" y="4572000"/>
            <a:ext cx="1072580" cy="935634"/>
            <a:chOff x="6400800" y="1066800"/>
            <a:chExt cx="1826910" cy="1593651"/>
          </a:xfrm>
          <a:effectLst>
            <a:outerShdw blurRad="50800" dist="38100" dir="2700000" algn="tl" rotWithShape="0">
              <a:prstClr val="black">
                <a:alpha val="40000"/>
              </a:prstClr>
            </a:outerShdw>
          </a:effectLst>
        </p:grpSpPr>
        <p:pic>
          <p:nvPicPr>
            <p:cNvPr id="69" name="Picture 22" descr="tp.png"/>
            <p:cNvPicPr>
              <a:picLocks noChangeAspect="1"/>
            </p:cNvPicPr>
            <p:nvPr/>
          </p:nvPicPr>
          <p:blipFill>
            <a:blip r:embed="rId5" cstate="screen"/>
            <a:srcRect/>
            <a:stretch>
              <a:fillRect/>
            </a:stretch>
          </p:blipFill>
          <p:spPr bwMode="auto">
            <a:xfrm>
              <a:off x="6781800" y="1447800"/>
              <a:ext cx="1434788" cy="1212651"/>
            </a:xfrm>
            <a:prstGeom prst="rect">
              <a:avLst/>
            </a:prstGeom>
            <a:noFill/>
            <a:ln w="9525">
              <a:noFill/>
              <a:miter lim="800000"/>
              <a:headEnd/>
              <a:tailEnd/>
            </a:ln>
          </p:spPr>
        </p:pic>
        <p:pic>
          <p:nvPicPr>
            <p:cNvPr id="70" name="Picture 68" descr="devil"/>
            <p:cNvPicPr>
              <a:picLocks noChangeAspect="1" noChangeArrowheads="1"/>
            </p:cNvPicPr>
            <p:nvPr/>
          </p:nvPicPr>
          <p:blipFill>
            <a:blip r:embed="rId6" cstate="screen"/>
            <a:srcRect/>
            <a:stretch>
              <a:fillRect/>
            </a:stretch>
          </p:blipFill>
          <p:spPr bwMode="auto">
            <a:xfrm flipH="1">
              <a:off x="6400800" y="1066800"/>
              <a:ext cx="1140354" cy="1089024"/>
            </a:xfrm>
            <a:prstGeom prst="rect">
              <a:avLst/>
            </a:prstGeom>
            <a:noFill/>
            <a:ln w="9525">
              <a:noFill/>
              <a:miter lim="800000"/>
              <a:headEnd/>
              <a:tailEnd/>
            </a:ln>
          </p:spPr>
        </p:pic>
        <p:sp>
          <p:nvSpPr>
            <p:cNvPr id="71" name="Text Box 18"/>
            <p:cNvSpPr txBox="1">
              <a:spLocks noChangeArrowheads="1"/>
            </p:cNvSpPr>
            <p:nvPr/>
          </p:nvSpPr>
          <p:spPr bwMode="auto">
            <a:xfrm rot="374540">
              <a:off x="7263343" y="1612926"/>
              <a:ext cx="964367" cy="340751"/>
            </a:xfrm>
            <a:prstGeom prst="rect">
              <a:avLst/>
            </a:prstGeom>
            <a:noFill/>
            <a:ln w="9525">
              <a:noFill/>
              <a:miter lim="800000"/>
              <a:headEnd/>
              <a:tailEnd/>
            </a:ln>
          </p:spPr>
          <p:txBody>
            <a:bodyPr wrap="none">
              <a:spAutoFit/>
            </a:bodyPr>
            <a:lstStyle/>
            <a:p>
              <a:pPr>
                <a:defRPr/>
              </a:pPr>
              <a:r>
                <a:rPr lang="en-US" sz="700" b="1" dirty="0" err="1">
                  <a:solidFill>
                    <a:srgbClr val="00FF00"/>
                  </a:solidFill>
                  <a:latin typeface="Courier New" pitchFamily="49" charset="0"/>
                  <a:ea typeface="+mn-ea"/>
                </a:rPr>
                <a:t>tcpdump</a:t>
              </a:r>
              <a:endParaRPr lang="en-US" sz="700" b="1" dirty="0">
                <a:solidFill>
                  <a:srgbClr val="00FF00"/>
                </a:solidFill>
                <a:latin typeface="Courier New" pitchFamily="49" charset="0"/>
                <a:ea typeface="+mn-ea"/>
              </a:endParaRPr>
            </a:p>
          </p:txBody>
        </p:sp>
      </p:grpSp>
      <p:sp>
        <p:nvSpPr>
          <p:cNvPr id="73" name="Cloud Callout 72"/>
          <p:cNvSpPr/>
          <p:nvPr/>
        </p:nvSpPr>
        <p:spPr bwMode="auto">
          <a:xfrm>
            <a:off x="7620000" y="3568700"/>
            <a:ext cx="1066800" cy="815975"/>
          </a:xfrm>
          <a:prstGeom prst="cloudCallout">
            <a:avLst/>
          </a:prstGeom>
          <a:solidFill>
            <a:schemeClr val="bg1"/>
          </a:solidFill>
          <a:ln w="9525"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457200" hangingPunct="0">
              <a:lnSpc>
                <a:spcPct val="104000"/>
              </a:lnSpc>
              <a:buClr>
                <a:srgbClr val="000000"/>
              </a:buClr>
              <a:buSzPct val="45000"/>
              <a:buFont typeface="Wingdings" charset="2"/>
              <a:buNone/>
              <a:defRPr/>
            </a:pPr>
            <a:endParaRPr lang="en-US" dirty="0">
              <a:latin typeface="Arial" charset="0"/>
              <a:ea typeface="+mn-ea"/>
            </a:endParaRPr>
          </a:p>
        </p:txBody>
      </p:sp>
      <p:sp>
        <p:nvSpPr>
          <p:cNvPr id="75" name="TextBox 74"/>
          <p:cNvSpPr txBox="1"/>
          <p:nvPr/>
        </p:nvSpPr>
        <p:spPr>
          <a:xfrm>
            <a:off x="8001000" y="3657600"/>
            <a:ext cx="374650" cy="584200"/>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3200" b="1" dirty="0">
                <a:solidFill>
                  <a:schemeClr val="tx1">
                    <a:lumMod val="75000"/>
                    <a:lumOff val="25000"/>
                  </a:schemeClr>
                </a:solidFill>
                <a:latin typeface="+mj-lt"/>
                <a:ea typeface="+mn-ea"/>
              </a:rPr>
              <a:t>?</a:t>
            </a:r>
          </a:p>
        </p:txBody>
      </p:sp>
      <p:pic>
        <p:nvPicPr>
          <p:cNvPr id="76" name="Picture 12" descr="alice.png"/>
          <p:cNvPicPr>
            <a:picLocks noChangeAspect="1"/>
          </p:cNvPicPr>
          <p:nvPr/>
        </p:nvPicPr>
        <p:blipFill>
          <a:blip r:embed="rId7"/>
          <a:srcRect/>
          <a:stretch>
            <a:fillRect/>
          </a:stretch>
        </p:blipFill>
        <p:spPr bwMode="auto">
          <a:xfrm>
            <a:off x="533400" y="2362200"/>
            <a:ext cx="688975" cy="7000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7" name="Picture 13" descr="bob.png"/>
          <p:cNvPicPr>
            <a:picLocks noChangeAspect="1"/>
          </p:cNvPicPr>
          <p:nvPr/>
        </p:nvPicPr>
        <p:blipFill>
          <a:blip r:embed="rId8"/>
          <a:srcRect/>
          <a:stretch>
            <a:fillRect/>
          </a:stretch>
        </p:blipFill>
        <p:spPr bwMode="auto">
          <a:xfrm>
            <a:off x="8001000" y="2438400"/>
            <a:ext cx="687388" cy="70643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1" name="Group 79"/>
          <p:cNvGrpSpPr/>
          <p:nvPr/>
        </p:nvGrpSpPr>
        <p:grpSpPr>
          <a:xfrm>
            <a:off x="1585927" y="2815262"/>
            <a:ext cx="5999181" cy="613721"/>
            <a:chOff x="1585927" y="2815262"/>
            <a:chExt cx="5999181" cy="613721"/>
          </a:xfrm>
          <a:effectLst>
            <a:outerShdw blurRad="50800" dist="38100" dir="2700000" algn="tl" rotWithShape="0">
              <a:prstClr val="black">
                <a:alpha val="40000"/>
              </a:prstClr>
            </a:outerShdw>
          </a:effectLst>
        </p:grpSpPr>
        <p:pic>
          <p:nvPicPr>
            <p:cNvPr id="81" name="Picture 99" descr="radiowaves2.png"/>
            <p:cNvPicPr>
              <a:picLocks noChangeAspect="1"/>
            </p:cNvPicPr>
            <p:nvPr/>
          </p:nvPicPr>
          <p:blipFill>
            <a:blip r:embed="rId9"/>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9"/>
            <a:srcRect/>
            <a:stretch>
              <a:fillRect/>
            </a:stretch>
          </p:blipFill>
          <p:spPr bwMode="auto">
            <a:xfrm rot="14494919">
              <a:off x="7051708" y="2891462"/>
              <a:ext cx="609600" cy="457200"/>
            </a:xfrm>
            <a:prstGeom prst="rect">
              <a:avLst/>
            </a:prstGeom>
            <a:noFill/>
            <a:ln w="9525">
              <a:noFill/>
              <a:miter lim="800000"/>
              <a:headEnd/>
              <a:tailEnd/>
            </a:ln>
          </p:spPr>
        </p:pic>
      </p:grpSp>
      <p:pic>
        <p:nvPicPr>
          <p:cNvPr id="84" name="Picture 48" descr="psp.png"/>
          <p:cNvPicPr>
            <a:picLocks noChangeAspect="1"/>
          </p:cNvPicPr>
          <p:nvPr/>
        </p:nvPicPr>
        <p:blipFill>
          <a:blip r:embed="rId10"/>
          <a:srcRect/>
          <a:stretch>
            <a:fillRect/>
          </a:stretch>
        </p:blipFill>
        <p:spPr bwMode="auto">
          <a:xfrm>
            <a:off x="9906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5" name="Picture 48" descr="psp.png"/>
          <p:cNvPicPr>
            <a:picLocks noChangeAspect="1"/>
          </p:cNvPicPr>
          <p:nvPr/>
        </p:nvPicPr>
        <p:blipFill>
          <a:blip r:embed="rId11"/>
          <a:srcRect/>
          <a:stretch>
            <a:fillRect/>
          </a:stretch>
        </p:blipFill>
        <p:spPr bwMode="auto">
          <a:xfrm>
            <a:off x="7543800" y="2590800"/>
            <a:ext cx="712788" cy="538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3B2B3BD8-89B0-D245-9504-7E184DF61EB3}" type="slidenum">
              <a:rPr lang="en-US" altLang="en-US" smtClean="0"/>
              <a:pPr/>
              <a:t>58</a:t>
            </a:fld>
            <a:endParaRPr lang="en-US" alt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0"/>
          <p:cNvGrpSpPr>
            <a:grpSpLocks/>
          </p:cNvGrpSpPr>
          <p:nvPr/>
        </p:nvGrpSpPr>
        <p:grpSpPr bwMode="auto">
          <a:xfrm>
            <a:off x="2667000" y="4572000"/>
            <a:ext cx="4343400" cy="838200"/>
            <a:chOff x="2666976" y="4571316"/>
            <a:chExt cx="4343350" cy="838884"/>
          </a:xfrm>
          <a:blipFill>
            <a:blip r:embed="rId3"/>
            <a:tile tx="0" ty="0" sx="100000" sy="100000" flip="none" algn="tl"/>
          </a:blipFill>
          <a:effectLst>
            <a:outerShdw blurRad="50800" dist="38100" dir="5400000" algn="t" rotWithShape="0">
              <a:prstClr val="black">
                <a:alpha val="40000"/>
              </a:prstClr>
            </a:outerShdw>
          </a:effectLst>
        </p:grpSpPr>
        <p:sp>
          <p:nvSpPr>
            <p:cNvPr id="23" name="Rectangle 22"/>
            <p:cNvSpPr/>
            <p:nvPr/>
          </p:nvSpPr>
          <p:spPr bwMode="auto">
            <a:xfrm>
              <a:off x="2666976" y="4571316"/>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pic>
        <p:nvPicPr>
          <p:cNvPr id="56" name="Picture 61" descr="kindle.png"/>
          <p:cNvPicPr>
            <a:picLocks noChangeAspect="1"/>
          </p:cNvPicPr>
          <p:nvPr/>
        </p:nvPicPr>
        <p:blipFill>
          <a:blip r:embed="rId4"/>
          <a:srcRect/>
          <a:stretch>
            <a:fillRect/>
          </a:stretch>
        </p:blipFill>
        <p:spPr bwMode="auto">
          <a:xfrm>
            <a:off x="2667000" y="4953000"/>
            <a:ext cx="1068388" cy="10461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5" name="Picture 55" descr="cannon.png"/>
          <p:cNvPicPr>
            <a:picLocks noChangeAspect="1"/>
          </p:cNvPicPr>
          <p:nvPr/>
        </p:nvPicPr>
        <p:blipFill>
          <a:blip r:embed="rId5"/>
          <a:srcRect/>
          <a:stretch>
            <a:fillRect/>
          </a:stretch>
        </p:blipFill>
        <p:spPr bwMode="auto">
          <a:xfrm>
            <a:off x="5867400" y="4267200"/>
            <a:ext cx="481013" cy="346075"/>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53" name="Straight Arrow Connector 52"/>
          <p:cNvCxnSpPr>
            <a:stCxn id="52" idx="3"/>
          </p:cNvCxnSpPr>
          <p:nvPr/>
        </p:nvCxnSpPr>
        <p:spPr>
          <a:xfrm>
            <a:off x="4648200" y="6167438"/>
            <a:ext cx="762000" cy="85725"/>
          </a:xfrm>
          <a:prstGeom prst="straightConnector1">
            <a:avLst/>
          </a:prstGeom>
          <a:ln w="76200">
            <a:solidFill>
              <a:srgbClr val="FFFF00">
                <a:alpha val="70000"/>
              </a:srgb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6"/>
          <p:cNvGrpSpPr>
            <a:grpSpLocks/>
          </p:cNvGrpSpPr>
          <p:nvPr/>
        </p:nvGrpSpPr>
        <p:grpSpPr bwMode="auto">
          <a:xfrm>
            <a:off x="2667000" y="3505200"/>
            <a:ext cx="3962400" cy="380689"/>
            <a:chOff x="2744714" y="3352116"/>
            <a:chExt cx="3962400" cy="381000"/>
          </a:xfrm>
          <a:blipFill>
            <a:blip r:embed="rId3"/>
            <a:tile tx="0" ty="0" sx="100000" sy="100000" flip="none" algn="tl"/>
          </a:blipFill>
          <a:effectLst>
            <a:outerShdw blurRad="50800" dist="38100" dir="2700000" algn="tl" rotWithShape="0">
              <a:prstClr val="black">
                <a:alpha val="40000"/>
              </a:prstClr>
            </a:outerShdw>
          </a:effectLst>
        </p:grpSpPr>
        <p:sp>
          <p:nvSpPr>
            <p:cNvPr id="16" name="Rectangle 15"/>
            <p:cNvSpPr/>
            <p:nvPr/>
          </p:nvSpPr>
          <p:spPr bwMode="auto">
            <a:xfrm>
              <a:off x="2744714" y="3352116"/>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sp>
        <p:nvSpPr>
          <p:cNvPr id="44" name="Rectangle 43"/>
          <p:cNvSpPr/>
          <p:nvPr/>
        </p:nvSpPr>
        <p:spPr bwMode="auto">
          <a:xfrm>
            <a:off x="2667000" y="5638800"/>
            <a:ext cx="17526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600" y="5638800"/>
            <a:ext cx="2209800" cy="381000"/>
          </a:xfrm>
          <a:prstGeom prst="rect">
            <a:avLst/>
          </a:prstGeom>
          <a:blipFill>
            <a:blip r:embed="rId3"/>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7288" name="Title 1"/>
          <p:cNvSpPr>
            <a:spLocks noGrp="1"/>
          </p:cNvSpPr>
          <p:nvPr>
            <p:ph type="title"/>
          </p:nvPr>
        </p:nvSpPr>
        <p:spPr/>
        <p:txBody>
          <a:bodyPr/>
          <a:lstStyle/>
          <a:p>
            <a:r>
              <a:rPr lang="en-US" altLang="en-US"/>
              <a:t>Challenge: Filtering without Identifiers</a:t>
            </a:r>
          </a:p>
        </p:txBody>
      </p:sp>
      <p:pic>
        <p:nvPicPr>
          <p:cNvPr id="85" name="Picture 48" descr="psp.png"/>
          <p:cNvPicPr>
            <a:picLocks noChangeAspect="1"/>
          </p:cNvPicPr>
          <p:nvPr/>
        </p:nvPicPr>
        <p:blipFill>
          <a:blip r:embed="rId6"/>
          <a:srcRect/>
          <a:stretch>
            <a:fillRect/>
          </a:stretch>
        </p:blipFill>
        <p:spPr bwMode="auto">
          <a:xfrm>
            <a:off x="7543800" y="2590800"/>
            <a:ext cx="712788" cy="538163"/>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134"/>
          <p:cNvGrpSpPr>
            <a:grpSpLocks/>
          </p:cNvGrpSpPr>
          <p:nvPr/>
        </p:nvGrpSpPr>
        <p:grpSpPr bwMode="auto">
          <a:xfrm>
            <a:off x="381000" y="1676400"/>
            <a:ext cx="8588375" cy="461963"/>
            <a:chOff x="381000" y="1676400"/>
            <a:chExt cx="8588375" cy="461665"/>
          </a:xfrm>
        </p:grpSpPr>
        <p:sp>
          <p:nvSpPr>
            <p:cNvPr id="74" name="TextBox 188"/>
            <p:cNvSpPr txBox="1">
              <a:spLocks noChangeArrowheads="1"/>
            </p:cNvSpPr>
            <p:nvPr/>
          </p:nvSpPr>
          <p:spPr bwMode="auto">
            <a:xfrm>
              <a:off x="381000" y="1676400"/>
              <a:ext cx="3352800" cy="461665"/>
            </a:xfrm>
            <a:prstGeom prst="rect">
              <a:avLst/>
            </a:prstGeom>
            <a:solidFill>
              <a:schemeClr val="bg1"/>
            </a:solidFill>
            <a:ln w="9525">
              <a:noFill/>
              <a:miter lim="800000"/>
              <a:headEnd/>
              <a:tailEnd/>
            </a:ln>
            <a:effectLst>
              <a:softEdge rad="63500"/>
            </a:effectLst>
          </p:spPr>
          <p:txBody>
            <a:bodyPr>
              <a:spAutoFit/>
            </a:bodyPr>
            <a:lstStyle/>
            <a:p>
              <a:pPr algn="ctr">
                <a:defRPr/>
              </a:pPr>
              <a:r>
                <a:rPr lang="en-US">
                  <a:latin typeface="Calibri" charset="0"/>
                  <a:ea typeface="+mn-ea"/>
                </a:rPr>
                <a:t>Which packets are mine?</a:t>
              </a:r>
            </a:p>
          </p:txBody>
        </p:sp>
        <p:sp>
          <p:nvSpPr>
            <p:cNvPr id="78" name="TextBox 189"/>
            <p:cNvSpPr txBox="1">
              <a:spLocks noChangeArrowheads="1"/>
            </p:cNvSpPr>
            <p:nvPr/>
          </p:nvSpPr>
          <p:spPr bwMode="auto">
            <a:xfrm>
              <a:off x="5638800" y="1676400"/>
              <a:ext cx="3330575" cy="461665"/>
            </a:xfrm>
            <a:prstGeom prst="rect">
              <a:avLst/>
            </a:prstGeom>
            <a:solidFill>
              <a:schemeClr val="bg1"/>
            </a:solidFill>
            <a:ln w="9525">
              <a:noFill/>
              <a:miter lim="800000"/>
              <a:headEnd/>
              <a:tailEnd/>
            </a:ln>
            <a:effectLst>
              <a:softEdge rad="63500"/>
            </a:effectLst>
          </p:spPr>
          <p:txBody>
            <a:bodyPr>
              <a:spAutoFit/>
            </a:bodyPr>
            <a:lstStyle/>
            <a:p>
              <a:pPr algn="ctr">
                <a:defRPr/>
              </a:pPr>
              <a:r>
                <a:rPr lang="en-US">
                  <a:latin typeface="Calibri" charset="0"/>
                  <a:ea typeface="+mn-ea"/>
                </a:rPr>
                <a:t>Which packets are mine?</a:t>
              </a:r>
            </a:p>
          </p:txBody>
        </p:sp>
      </p:grpSp>
      <p:pic>
        <p:nvPicPr>
          <p:cNvPr id="50" name="Picture 59" descr="phone.png"/>
          <p:cNvPicPr>
            <a:picLocks noChangeAspect="1"/>
          </p:cNvPicPr>
          <p:nvPr/>
        </p:nvPicPr>
        <p:blipFill>
          <a:blip r:embed="rId7"/>
          <a:srcRect/>
          <a:stretch>
            <a:fillRect/>
          </a:stretch>
        </p:blipFill>
        <p:spPr bwMode="auto">
          <a:xfrm>
            <a:off x="4038600" y="3675063"/>
            <a:ext cx="457200" cy="631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6" name="Picture 12" descr="alice.png"/>
          <p:cNvPicPr>
            <a:picLocks noChangeAspect="1"/>
          </p:cNvPicPr>
          <p:nvPr/>
        </p:nvPicPr>
        <p:blipFill>
          <a:blip r:embed="rId8"/>
          <a:srcRect/>
          <a:stretch>
            <a:fillRect/>
          </a:stretch>
        </p:blipFill>
        <p:spPr bwMode="auto">
          <a:xfrm>
            <a:off x="533400" y="2362200"/>
            <a:ext cx="688975" cy="7000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7" name="Picture 13" descr="bob.png"/>
          <p:cNvPicPr>
            <a:picLocks noChangeAspect="1"/>
          </p:cNvPicPr>
          <p:nvPr/>
        </p:nvPicPr>
        <p:blipFill>
          <a:blip r:embed="rId9"/>
          <a:srcRect/>
          <a:stretch>
            <a:fillRect/>
          </a:stretch>
        </p:blipFill>
        <p:spPr bwMode="auto">
          <a:xfrm>
            <a:off x="8001000" y="2438400"/>
            <a:ext cx="687388" cy="70643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 name="Group 79"/>
          <p:cNvGrpSpPr/>
          <p:nvPr/>
        </p:nvGrpSpPr>
        <p:grpSpPr>
          <a:xfrm>
            <a:off x="1585927" y="2815262"/>
            <a:ext cx="5999181" cy="613721"/>
            <a:chOff x="1585927" y="2815262"/>
            <a:chExt cx="5999181" cy="613721"/>
          </a:xfrm>
          <a:effectLst>
            <a:outerShdw blurRad="50800" dist="38100" dir="5400000" algn="t" rotWithShape="0">
              <a:prstClr val="black">
                <a:alpha val="40000"/>
              </a:prstClr>
            </a:outerShdw>
          </a:effectLst>
        </p:grpSpPr>
        <p:pic>
          <p:nvPicPr>
            <p:cNvPr id="81" name="Picture 99" descr="radiowaves2.png"/>
            <p:cNvPicPr>
              <a:picLocks noChangeAspect="1"/>
            </p:cNvPicPr>
            <p:nvPr/>
          </p:nvPicPr>
          <p:blipFill>
            <a:blip r:embed="rId10"/>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10"/>
            <a:srcRect/>
            <a:stretch>
              <a:fillRect/>
            </a:stretch>
          </p:blipFill>
          <p:spPr bwMode="auto">
            <a:xfrm rot="14494919">
              <a:off x="7051708" y="2891462"/>
              <a:ext cx="609600" cy="457200"/>
            </a:xfrm>
            <a:prstGeom prst="rect">
              <a:avLst/>
            </a:prstGeom>
            <a:noFill/>
            <a:ln w="9525">
              <a:noFill/>
              <a:miter lim="800000"/>
              <a:headEnd/>
              <a:tailEnd/>
            </a:ln>
          </p:spPr>
        </p:pic>
      </p:grpSp>
      <p:pic>
        <p:nvPicPr>
          <p:cNvPr id="43" name="Picture 48" descr="psp.png"/>
          <p:cNvPicPr>
            <a:picLocks noChangeAspect="1"/>
          </p:cNvPicPr>
          <p:nvPr/>
        </p:nvPicPr>
        <p:blipFill>
          <a:blip r:embed="rId11"/>
          <a:srcRect/>
          <a:stretch>
            <a:fillRect/>
          </a:stretch>
        </p:blipFill>
        <p:spPr bwMode="auto">
          <a:xfrm>
            <a:off x="1371600" y="5181600"/>
            <a:ext cx="1066800" cy="8048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6" name="Picture 65" descr="radiowaves2.png"/>
          <p:cNvPicPr>
            <a:picLocks noChangeAspect="1"/>
          </p:cNvPicPr>
          <p:nvPr/>
        </p:nvPicPr>
        <p:blipFill>
          <a:blip r:embed="rId10"/>
          <a:srcRect/>
          <a:stretch>
            <a:fillRect/>
          </a:stretch>
        </p:blipFill>
        <p:spPr bwMode="auto">
          <a:xfrm>
            <a:off x="1600200" y="4697413"/>
            <a:ext cx="774700" cy="6365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4" name="Picture 63" descr="radiowaves2.png"/>
          <p:cNvPicPr>
            <a:picLocks noChangeAspect="1"/>
          </p:cNvPicPr>
          <p:nvPr/>
        </p:nvPicPr>
        <p:blipFill>
          <a:blip r:embed="rId12"/>
          <a:srcRect/>
          <a:stretch>
            <a:fillRect/>
          </a:stretch>
        </p:blipFill>
        <p:spPr bwMode="auto">
          <a:xfrm rot="11937795">
            <a:off x="4318000" y="5264150"/>
            <a:ext cx="574675" cy="4127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8" name="Picture 57" descr="radiowaves2.png"/>
          <p:cNvPicPr>
            <a:picLocks noChangeAspect="1"/>
          </p:cNvPicPr>
          <p:nvPr/>
        </p:nvPicPr>
        <p:blipFill>
          <a:blip r:embed="rId10"/>
          <a:srcRect/>
          <a:stretch>
            <a:fillRect/>
          </a:stretch>
        </p:blipFill>
        <p:spPr bwMode="auto">
          <a:xfrm>
            <a:off x="2971800" y="3352800"/>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1" name="Picture 60" descr="radiowaves2.png"/>
          <p:cNvPicPr>
            <a:picLocks noChangeAspect="1"/>
          </p:cNvPicPr>
          <p:nvPr/>
        </p:nvPicPr>
        <p:blipFill>
          <a:blip r:embed="rId10"/>
          <a:srcRect/>
          <a:stretch>
            <a:fillRect/>
          </a:stretch>
        </p:blipFill>
        <p:spPr bwMode="auto">
          <a:xfrm>
            <a:off x="2514600" y="3276600"/>
            <a:ext cx="4572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9" name="Picture 38" descr="itouch.png"/>
          <p:cNvPicPr>
            <a:picLocks noChangeAspect="1"/>
          </p:cNvPicPr>
          <p:nvPr/>
        </p:nvPicPr>
        <p:blipFill>
          <a:blip r:embed="rId13"/>
          <a:srcRect/>
          <a:stretch>
            <a:fillRect/>
          </a:stretch>
        </p:blipFill>
        <p:spPr bwMode="auto">
          <a:xfrm>
            <a:off x="2590800" y="3733800"/>
            <a:ext cx="304800" cy="5095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 name="Picture 11" descr="nikeipod2.png"/>
          <p:cNvPicPr>
            <a:picLocks noChangeAspect="1"/>
          </p:cNvPicPr>
          <p:nvPr/>
        </p:nvPicPr>
        <p:blipFill>
          <a:blip r:embed="rId14"/>
          <a:srcRect/>
          <a:stretch>
            <a:fillRect/>
          </a:stretch>
        </p:blipFill>
        <p:spPr bwMode="auto">
          <a:xfrm>
            <a:off x="3962400" y="5638800"/>
            <a:ext cx="685800" cy="10572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7" name="Picture 56" descr="portablevideo.png"/>
          <p:cNvPicPr>
            <a:picLocks noChangeAspect="1"/>
          </p:cNvPicPr>
          <p:nvPr/>
        </p:nvPicPr>
        <p:blipFill>
          <a:blip r:embed="rId15"/>
          <a:srcRect/>
          <a:stretch>
            <a:fillRect/>
          </a:stretch>
        </p:blipFill>
        <p:spPr bwMode="auto">
          <a:xfrm>
            <a:off x="2914650" y="3733800"/>
            <a:ext cx="857250" cy="4905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7" name="Picture 66" descr="radiowaves2.png"/>
          <p:cNvPicPr>
            <a:picLocks noChangeAspect="1"/>
          </p:cNvPicPr>
          <p:nvPr/>
        </p:nvPicPr>
        <p:blipFill>
          <a:blip r:embed="rId12"/>
          <a:srcRect/>
          <a:stretch>
            <a:fillRect/>
          </a:stretch>
        </p:blipFill>
        <p:spPr bwMode="auto">
          <a:xfrm rot="11253164">
            <a:off x="3195638" y="4686300"/>
            <a:ext cx="614362" cy="5032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0" name="Picture 59" descr="radiowaves2.png"/>
          <p:cNvPicPr>
            <a:picLocks noChangeAspect="1"/>
          </p:cNvPicPr>
          <p:nvPr/>
        </p:nvPicPr>
        <p:blipFill>
          <a:blip r:embed="rId10"/>
          <a:srcRect/>
          <a:stretch>
            <a:fillRect/>
          </a:stretch>
        </p:blipFill>
        <p:spPr bwMode="auto">
          <a:xfrm>
            <a:off x="4038600" y="3276600"/>
            <a:ext cx="6858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4" name="Picture 48" descr="psp.png"/>
          <p:cNvPicPr>
            <a:picLocks noChangeAspect="1"/>
          </p:cNvPicPr>
          <p:nvPr/>
        </p:nvPicPr>
        <p:blipFill>
          <a:blip r:embed="rId11"/>
          <a:srcRect/>
          <a:stretch>
            <a:fillRect/>
          </a:stretch>
        </p:blipFill>
        <p:spPr bwMode="auto">
          <a:xfrm>
            <a:off x="990600" y="2590800"/>
            <a:ext cx="712788" cy="538163"/>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 name="Group 124"/>
          <p:cNvGrpSpPr/>
          <p:nvPr/>
        </p:nvGrpSpPr>
        <p:grpSpPr>
          <a:xfrm>
            <a:off x="2133600" y="4800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6" name="Rectangle 125"/>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7" name="Rectangle 126"/>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7" name="Group 115"/>
          <p:cNvGrpSpPr/>
          <p:nvPr/>
        </p:nvGrpSpPr>
        <p:grpSpPr>
          <a:xfrm>
            <a:off x="1905000" y="28194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17" name="Rectangle 116"/>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18" name="Rectangle 117"/>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8" name="Group 118"/>
          <p:cNvGrpSpPr/>
          <p:nvPr/>
        </p:nvGrpSpPr>
        <p:grpSpPr>
          <a:xfrm>
            <a:off x="1524000" y="32004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0" name="Rectangle 119"/>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1" name="Rectangle 120"/>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9" name="Group 106"/>
          <p:cNvGrpSpPr/>
          <p:nvPr/>
        </p:nvGrpSpPr>
        <p:grpSpPr>
          <a:xfrm>
            <a:off x="2667000" y="29718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08" name="Rectangle 107"/>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09" name="Rectangle 108"/>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10" name="Group 121"/>
          <p:cNvGrpSpPr/>
          <p:nvPr/>
        </p:nvGrpSpPr>
        <p:grpSpPr>
          <a:xfrm>
            <a:off x="228600" y="4419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3" name="Rectangle 122"/>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4" name="Rectangle 123"/>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11" name="Group 127"/>
          <p:cNvGrpSpPr/>
          <p:nvPr/>
        </p:nvGrpSpPr>
        <p:grpSpPr>
          <a:xfrm>
            <a:off x="3581400" y="5181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29" name="Rectangle 128"/>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0" name="Rectangle 129"/>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63" name="Picture 62" descr="radiowaves2.png"/>
          <p:cNvPicPr>
            <a:picLocks noChangeAspect="1"/>
          </p:cNvPicPr>
          <p:nvPr/>
        </p:nvPicPr>
        <p:blipFill>
          <a:blip r:embed="rId10"/>
          <a:srcRect/>
          <a:stretch>
            <a:fillRect/>
          </a:stretch>
        </p:blipFill>
        <p:spPr bwMode="auto">
          <a:xfrm>
            <a:off x="5791200" y="3810000"/>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2" name="Group 27"/>
          <p:cNvGrpSpPr>
            <a:grpSpLocks/>
          </p:cNvGrpSpPr>
          <p:nvPr/>
        </p:nvGrpSpPr>
        <p:grpSpPr bwMode="auto">
          <a:xfrm>
            <a:off x="2971800" y="3962028"/>
            <a:ext cx="3962400" cy="380689"/>
            <a:chOff x="2744714" y="3352116"/>
            <a:chExt cx="3962400" cy="381000"/>
          </a:xfrm>
          <a:blipFill>
            <a:blip r:embed="rId3"/>
            <a:tile tx="0" ty="0" sx="100000" sy="100000" flip="none" algn="tl"/>
          </a:blipFill>
          <a:effectLst>
            <a:outerShdw blurRad="50800" dist="38100" dir="2700000" algn="tl" rotWithShape="0">
              <a:prstClr val="black">
                <a:alpha val="40000"/>
              </a:prstClr>
            </a:outerShdw>
          </a:effectLst>
        </p:grpSpPr>
        <p:sp>
          <p:nvSpPr>
            <p:cNvPr id="29" name="Rectangle 28"/>
            <p:cNvSpPr/>
            <p:nvPr/>
          </p:nvSpPr>
          <p:spPr bwMode="auto">
            <a:xfrm>
              <a:off x="2744714" y="3352488"/>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13" name="Group 136"/>
          <p:cNvGrpSpPr/>
          <p:nvPr/>
        </p:nvGrpSpPr>
        <p:grpSpPr>
          <a:xfrm>
            <a:off x="2971800" y="6096000"/>
            <a:ext cx="4038600" cy="381000"/>
            <a:chOff x="2971800" y="6096000"/>
            <a:chExt cx="4038600" cy="381000"/>
          </a:xfrm>
          <a:effectLst>
            <a:outerShdw blurRad="50800" dist="38100" dir="2700000" algn="tl" rotWithShape="0">
              <a:prstClr val="black">
                <a:alpha val="40000"/>
              </a:prstClr>
            </a:outerShdw>
          </a:effectLst>
        </p:grpSpPr>
        <p:sp>
          <p:nvSpPr>
            <p:cNvPr id="47" name="Rectangle 46"/>
            <p:cNvSpPr/>
            <p:nvPr/>
          </p:nvSpPr>
          <p:spPr bwMode="auto">
            <a:xfrm>
              <a:off x="4648200" y="6096000"/>
              <a:ext cx="2362200" cy="381000"/>
            </a:xfrm>
            <a:prstGeom prst="rect">
              <a:avLst/>
            </a:prstGeom>
            <a:blipFill>
              <a:blip r:embed="rId3"/>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800" y="6096000"/>
              <a:ext cx="1676401" cy="381000"/>
            </a:xfrm>
            <a:prstGeom prst="rect">
              <a:avLst/>
            </a:prstGeom>
            <a:blipFill>
              <a:blip r:embed="rId3"/>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grpSp>
      <p:grpSp>
        <p:nvGrpSpPr>
          <p:cNvPr id="14" name="Group 130"/>
          <p:cNvGrpSpPr/>
          <p:nvPr/>
        </p:nvGrpSpPr>
        <p:grpSpPr>
          <a:xfrm>
            <a:off x="4419600" y="3657600"/>
            <a:ext cx="4114800" cy="381000"/>
            <a:chOff x="3048000" y="6248400"/>
            <a:chExt cx="4114800" cy="381000"/>
          </a:xfrm>
          <a:blipFill>
            <a:blip r:embed="rId3"/>
            <a:tile tx="0" ty="0" sx="100000" sy="100000" flip="none" algn="tl"/>
          </a:blipFill>
          <a:effectLst>
            <a:outerShdw blurRad="50800" dist="38100" dir="5400000" algn="t" rotWithShape="0">
              <a:prstClr val="black">
                <a:alpha val="40000"/>
              </a:prstClr>
            </a:outerShdw>
          </a:effectLst>
        </p:grpSpPr>
        <p:sp>
          <p:nvSpPr>
            <p:cNvPr id="132" name="Rectangle 131"/>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3" name="Rectangle 132"/>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15" name="Slide Number Placeholder 14"/>
          <p:cNvSpPr>
            <a:spLocks noGrp="1"/>
          </p:cNvSpPr>
          <p:nvPr>
            <p:ph type="sldNum" sz="quarter" idx="12"/>
          </p:nvPr>
        </p:nvSpPr>
        <p:spPr/>
        <p:txBody>
          <a:bodyPr/>
          <a:lstStyle/>
          <a:p>
            <a:fld id="{3B2B3BD8-89B0-D245-9504-7E184DF61EB3}" type="slidenum">
              <a:rPr lang="en-US" altLang="en-US" smtClean="0"/>
              <a:pPr/>
              <a:t>59</a:t>
            </a:fld>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par>
                                <p:cTn id="30" presetID="53"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390900"/>
            <a:ext cx="1536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2862263"/>
            <a:ext cx="24907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224588" y="5413375"/>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31025" y="3503613"/>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822950" y="177006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788150" y="2992438"/>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100638" y="1323975"/>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0"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073775" y="22987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1"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21500" y="448627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2"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05613" y="4932363"/>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3"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59588" y="40132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4"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546850" y="25400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5"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5" y="3970338"/>
            <a:ext cx="24907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502275" y="6038850"/>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7"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1943100"/>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862263"/>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9"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3960813"/>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1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088" y="4818063"/>
            <a:ext cx="13223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11"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135688" y="584358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412" name="Oval 20"/>
          <p:cNvSpPr>
            <a:spLocks/>
          </p:cNvSpPr>
          <p:nvPr/>
        </p:nvSpPr>
        <p:spPr bwMode="auto">
          <a:xfrm>
            <a:off x="3956050" y="3278188"/>
            <a:ext cx="214313"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3" name="Oval 21"/>
          <p:cNvSpPr>
            <a:spLocks/>
          </p:cNvSpPr>
          <p:nvPr/>
        </p:nvSpPr>
        <p:spPr bwMode="auto">
          <a:xfrm>
            <a:off x="3956050" y="4349750"/>
            <a:ext cx="214313" cy="214313"/>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4" name="Oval 22"/>
          <p:cNvSpPr>
            <a:spLocks/>
          </p:cNvSpPr>
          <p:nvPr/>
        </p:nvSpPr>
        <p:spPr bwMode="auto">
          <a:xfrm>
            <a:off x="5081588" y="239553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5" name="Oval 23"/>
          <p:cNvSpPr>
            <a:spLocks/>
          </p:cNvSpPr>
          <p:nvPr/>
        </p:nvSpPr>
        <p:spPr bwMode="auto">
          <a:xfrm>
            <a:off x="5894388" y="327818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6" name="Oval 24"/>
          <p:cNvSpPr>
            <a:spLocks/>
          </p:cNvSpPr>
          <p:nvPr/>
        </p:nvSpPr>
        <p:spPr bwMode="auto">
          <a:xfrm>
            <a:off x="5929313" y="437673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7" name="Oval 25"/>
          <p:cNvSpPr>
            <a:spLocks/>
          </p:cNvSpPr>
          <p:nvPr/>
        </p:nvSpPr>
        <p:spPr bwMode="auto">
          <a:xfrm>
            <a:off x="5197475" y="5233988"/>
            <a:ext cx="214313"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8" name="Line 26"/>
          <p:cNvSpPr>
            <a:spLocks noChangeShapeType="1"/>
          </p:cNvSpPr>
          <p:nvPr/>
        </p:nvSpPr>
        <p:spPr bwMode="auto">
          <a:xfrm rot="10800000" flipH="1">
            <a:off x="2781300" y="3424238"/>
            <a:ext cx="1150938" cy="379412"/>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19" name="Line 27"/>
          <p:cNvSpPr>
            <a:spLocks noChangeShapeType="1"/>
          </p:cNvSpPr>
          <p:nvPr/>
        </p:nvSpPr>
        <p:spPr bwMode="auto">
          <a:xfrm>
            <a:off x="2784475" y="4048125"/>
            <a:ext cx="1157288" cy="37306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0" name="Line 28"/>
          <p:cNvSpPr>
            <a:spLocks noChangeShapeType="1"/>
          </p:cNvSpPr>
          <p:nvPr/>
        </p:nvSpPr>
        <p:spPr bwMode="auto">
          <a:xfrm rot="10800000" flipH="1">
            <a:off x="4160838" y="2587625"/>
            <a:ext cx="933450" cy="706438"/>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1" name="Line 29"/>
          <p:cNvSpPr>
            <a:spLocks noChangeShapeType="1"/>
          </p:cNvSpPr>
          <p:nvPr/>
        </p:nvSpPr>
        <p:spPr bwMode="auto">
          <a:xfrm rot="10800000" flipH="1">
            <a:off x="5302250" y="2170113"/>
            <a:ext cx="617538" cy="2540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2" name="Line 30"/>
          <p:cNvSpPr>
            <a:spLocks noChangeShapeType="1"/>
          </p:cNvSpPr>
          <p:nvPr/>
        </p:nvSpPr>
        <p:spPr bwMode="auto">
          <a:xfrm rot="10800000" flipH="1">
            <a:off x="5230813" y="1816100"/>
            <a:ext cx="185737" cy="54451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3" name="Line 31"/>
          <p:cNvSpPr>
            <a:spLocks noChangeShapeType="1"/>
          </p:cNvSpPr>
          <p:nvPr/>
        </p:nvSpPr>
        <p:spPr bwMode="auto">
          <a:xfrm rot="10800000" flipH="1">
            <a:off x="5326063" y="2468563"/>
            <a:ext cx="673100" cy="4445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4" name="Line 32"/>
          <p:cNvSpPr>
            <a:spLocks noChangeShapeType="1"/>
          </p:cNvSpPr>
          <p:nvPr/>
        </p:nvSpPr>
        <p:spPr bwMode="auto">
          <a:xfrm rot="10800000" flipH="1">
            <a:off x="4202113" y="3395663"/>
            <a:ext cx="1662112" cy="20637"/>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5" name="Line 33"/>
          <p:cNvSpPr>
            <a:spLocks noChangeShapeType="1"/>
          </p:cNvSpPr>
          <p:nvPr/>
        </p:nvSpPr>
        <p:spPr bwMode="auto">
          <a:xfrm>
            <a:off x="4205288" y="4432300"/>
            <a:ext cx="1709737" cy="4127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6" name="Line 34"/>
          <p:cNvSpPr>
            <a:spLocks noChangeShapeType="1"/>
          </p:cNvSpPr>
          <p:nvPr/>
        </p:nvSpPr>
        <p:spPr bwMode="auto">
          <a:xfrm>
            <a:off x="4176713" y="4546600"/>
            <a:ext cx="1031875" cy="7207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7" name="AutoShape 35"/>
          <p:cNvSpPr>
            <a:spLocks/>
          </p:cNvSpPr>
          <p:nvPr/>
        </p:nvSpPr>
        <p:spPr bwMode="auto">
          <a:xfrm>
            <a:off x="1857375" y="3716338"/>
            <a:ext cx="895350" cy="401637"/>
          </a:xfrm>
          <a:prstGeom prst="roundRect">
            <a:avLst>
              <a:gd name="adj" fmla="val 33333"/>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9428"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13" y="3762375"/>
            <a:ext cx="803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429" name="Line 37"/>
          <p:cNvSpPr>
            <a:spLocks noChangeShapeType="1"/>
          </p:cNvSpPr>
          <p:nvPr/>
        </p:nvSpPr>
        <p:spPr bwMode="auto">
          <a:xfrm rot="10800000" flipH="1">
            <a:off x="6122988" y="2878138"/>
            <a:ext cx="496887" cy="430212"/>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0" name="Line 38"/>
          <p:cNvSpPr>
            <a:spLocks noChangeShapeType="1"/>
          </p:cNvSpPr>
          <p:nvPr/>
        </p:nvSpPr>
        <p:spPr bwMode="auto">
          <a:xfrm rot="10800000" flipH="1">
            <a:off x="6151563" y="3352800"/>
            <a:ext cx="696912" cy="381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1" name="Line 39"/>
          <p:cNvSpPr>
            <a:spLocks noChangeShapeType="1"/>
          </p:cNvSpPr>
          <p:nvPr/>
        </p:nvSpPr>
        <p:spPr bwMode="auto">
          <a:xfrm rot="10800000" flipH="1">
            <a:off x="6191250" y="4256088"/>
            <a:ext cx="660400" cy="20637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2" name="Line 40"/>
          <p:cNvSpPr>
            <a:spLocks noChangeShapeType="1"/>
          </p:cNvSpPr>
          <p:nvPr/>
        </p:nvSpPr>
        <p:spPr bwMode="auto">
          <a:xfrm>
            <a:off x="6116638" y="3470275"/>
            <a:ext cx="755650" cy="2127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3" name="Line 41"/>
          <p:cNvSpPr>
            <a:spLocks noChangeShapeType="1"/>
          </p:cNvSpPr>
          <p:nvPr/>
        </p:nvSpPr>
        <p:spPr bwMode="auto">
          <a:xfrm>
            <a:off x="6191250" y="4537075"/>
            <a:ext cx="657225" cy="984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4" name="Line 42"/>
          <p:cNvSpPr>
            <a:spLocks noChangeShapeType="1"/>
          </p:cNvSpPr>
          <p:nvPr/>
        </p:nvSpPr>
        <p:spPr bwMode="auto">
          <a:xfrm>
            <a:off x="6156325" y="4591050"/>
            <a:ext cx="584200" cy="36671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5" name="Line 43"/>
          <p:cNvSpPr>
            <a:spLocks noChangeShapeType="1"/>
          </p:cNvSpPr>
          <p:nvPr/>
        </p:nvSpPr>
        <p:spPr bwMode="auto">
          <a:xfrm>
            <a:off x="5461000" y="5376863"/>
            <a:ext cx="828675" cy="2413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6" name="Line 44"/>
          <p:cNvSpPr>
            <a:spLocks noChangeShapeType="1"/>
          </p:cNvSpPr>
          <p:nvPr/>
        </p:nvSpPr>
        <p:spPr bwMode="auto">
          <a:xfrm>
            <a:off x="5430838" y="5440363"/>
            <a:ext cx="650875" cy="439737"/>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7" name="Line 45"/>
          <p:cNvSpPr>
            <a:spLocks noChangeShapeType="1"/>
          </p:cNvSpPr>
          <p:nvPr/>
        </p:nvSpPr>
        <p:spPr bwMode="auto">
          <a:xfrm>
            <a:off x="5367338" y="5486400"/>
            <a:ext cx="266700" cy="541338"/>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8" name="Rectangle 46"/>
          <p:cNvSpPr>
            <a:spLocks/>
          </p:cNvSpPr>
          <p:nvPr/>
        </p:nvSpPr>
        <p:spPr bwMode="auto">
          <a:xfrm>
            <a:off x="3232150" y="3024188"/>
            <a:ext cx="2524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9439" name="Rectangle 47"/>
          <p:cNvSpPr>
            <a:spLocks/>
          </p:cNvSpPr>
          <p:nvPr/>
        </p:nvSpPr>
        <p:spPr bwMode="auto">
          <a:xfrm>
            <a:off x="3114675" y="4630738"/>
            <a:ext cx="25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9440" name="Title 50"/>
          <p:cNvSpPr>
            <a:spLocks noGrp="1"/>
          </p:cNvSpPr>
          <p:nvPr>
            <p:ph type="title"/>
          </p:nvPr>
        </p:nvSpPr>
        <p:spPr/>
        <p:txBody>
          <a:bodyPr/>
          <a:lstStyle/>
          <a:p>
            <a:r>
              <a:rPr lang="en-US" altLang="en-US">
                <a:ea typeface="ＭＳ Ｐゴシック" charset="-128"/>
              </a:rPr>
              <a:t>What should the network look like…</a:t>
            </a:r>
          </a:p>
        </p:txBody>
      </p:sp>
      <p:sp>
        <p:nvSpPr>
          <p:cNvPr id="2" name="Slide Number Placeholder 1"/>
          <p:cNvSpPr>
            <a:spLocks noGrp="1"/>
          </p:cNvSpPr>
          <p:nvPr>
            <p:ph type="sldNum" sz="quarter" idx="12"/>
          </p:nvPr>
        </p:nvSpPr>
        <p:spPr/>
        <p:txBody>
          <a:bodyPr/>
          <a:lstStyle/>
          <a:p>
            <a:fld id="{3B2B3BD8-89B0-D245-9504-7E184DF61EB3}" type="slidenum">
              <a:rPr lang="en-US" altLang="en-US" smtClean="0"/>
              <a:pPr/>
              <a:t>6</a:t>
            </a:fld>
            <a:endParaRPr lang="en-US" altLang="en-US"/>
          </a:p>
        </p:txBody>
      </p:sp>
    </p:spTree>
    <p:extLst>
      <p:ext uri="{BB962C8B-B14F-4D97-AF65-F5344CB8AC3E}">
        <p14:creationId xmlns:p14="http://schemas.microsoft.com/office/powerpoint/2010/main" val="98382572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altLang="en-US"/>
              <a:t>Design Requirements</a:t>
            </a:r>
          </a:p>
        </p:txBody>
      </p:sp>
      <p:sp>
        <p:nvSpPr>
          <p:cNvPr id="99330" name="Content Placeholder 2"/>
          <p:cNvSpPr>
            <a:spLocks noGrp="1"/>
          </p:cNvSpPr>
          <p:nvPr>
            <p:ph idx="1"/>
          </p:nvPr>
        </p:nvSpPr>
        <p:spPr>
          <a:xfrm>
            <a:off x="457200" y="1295400"/>
            <a:ext cx="8229600" cy="5181600"/>
          </a:xfrm>
        </p:spPr>
        <p:txBody>
          <a:bodyPr/>
          <a:lstStyle/>
          <a:p>
            <a:pPr eaLnBrk="1" hangingPunct="1">
              <a:lnSpc>
                <a:spcPct val="90000"/>
              </a:lnSpc>
            </a:pPr>
            <a:r>
              <a:rPr lang="en-US" altLang="en-US" sz="2800"/>
              <a:t>When </a:t>
            </a:r>
            <a:r>
              <a:rPr lang="en-US" altLang="en-US" sz="2800" i="1">
                <a:solidFill>
                  <a:srgbClr val="0066FF"/>
                </a:solidFill>
              </a:rPr>
              <a:t>A</a:t>
            </a:r>
            <a:r>
              <a:rPr lang="en-US" altLang="en-US" sz="2800"/>
              <a:t> generates </a:t>
            </a:r>
            <a:r>
              <a:rPr lang="en-US" altLang="en-US" sz="2800" i="1">
                <a:solidFill>
                  <a:srgbClr val="454568"/>
                </a:solidFill>
              </a:rPr>
              <a:t>Message</a:t>
            </a:r>
            <a:r>
              <a:rPr lang="en-US" altLang="en-US" sz="2800"/>
              <a:t> to </a:t>
            </a:r>
            <a:r>
              <a:rPr lang="en-US" altLang="en-US" sz="2800" i="1">
                <a:solidFill>
                  <a:srgbClr val="FF0000"/>
                </a:solidFill>
              </a:rPr>
              <a:t>B</a:t>
            </a:r>
            <a:r>
              <a:rPr lang="en-US" altLang="en-US" sz="2800"/>
              <a:t>, she sends:</a:t>
            </a:r>
            <a:br>
              <a:rPr lang="en-US" altLang="en-US" sz="2800"/>
            </a:br>
            <a:r>
              <a:rPr lang="en-US" altLang="en-US" sz="1100" i="1"/>
              <a:t/>
            </a:r>
            <a:br>
              <a:rPr lang="en-US" altLang="en-US" sz="1100" i="1"/>
            </a:br>
            <a:r>
              <a:rPr lang="en-US" altLang="en-US" sz="2800" i="1"/>
              <a:t>	</a:t>
            </a:r>
            <a:r>
              <a:rPr lang="en-US" altLang="en-US" sz="2200" i="1">
                <a:solidFill>
                  <a:srgbClr val="008000"/>
                </a:solidFill>
              </a:rPr>
              <a:t>PrivateMessage                 </a:t>
            </a:r>
            <a:r>
              <a:rPr lang="en-US" altLang="en-US" sz="2200"/>
              <a:t>=               </a:t>
            </a:r>
            <a:r>
              <a:rPr lang="en-US" altLang="en-US" sz="2200" b="1"/>
              <a:t>F</a:t>
            </a:r>
            <a:r>
              <a:rPr lang="en-US" altLang="en-US" sz="2200"/>
              <a:t>(</a:t>
            </a:r>
            <a:r>
              <a:rPr lang="en-US" altLang="en-US" sz="2200" i="1">
                <a:solidFill>
                  <a:srgbClr val="0066FF"/>
                </a:solidFill>
              </a:rPr>
              <a:t>A</a:t>
            </a:r>
            <a:r>
              <a:rPr lang="en-US" altLang="en-US" sz="2200"/>
              <a:t>, </a:t>
            </a:r>
            <a:r>
              <a:rPr lang="en-US" altLang="en-US" sz="2200" i="1">
                <a:solidFill>
                  <a:srgbClr val="FF0000"/>
                </a:solidFill>
              </a:rPr>
              <a:t>B</a:t>
            </a:r>
            <a:r>
              <a:rPr lang="en-US" altLang="en-US" sz="2200"/>
              <a:t>, </a:t>
            </a:r>
            <a:r>
              <a:rPr lang="en-US" altLang="en-US" sz="2200" i="1">
                <a:solidFill>
                  <a:srgbClr val="454568"/>
                </a:solidFill>
              </a:rPr>
              <a:t>Message</a:t>
            </a:r>
            <a:r>
              <a:rPr lang="en-US" altLang="en-US" sz="2200"/>
              <a:t>)</a:t>
            </a:r>
            <a:br>
              <a:rPr lang="en-US" altLang="en-US" sz="2200"/>
            </a:br>
            <a:r>
              <a:rPr lang="en-US" altLang="en-US" sz="1100" i="1"/>
              <a:t/>
            </a:r>
            <a:br>
              <a:rPr lang="en-US" altLang="en-US" sz="1100" i="1"/>
            </a:br>
            <a:r>
              <a:rPr lang="en-US" altLang="en-US" sz="1100" i="1"/>
              <a:t/>
            </a:r>
            <a:br>
              <a:rPr lang="en-US" altLang="en-US" sz="1100" i="1"/>
            </a:br>
            <a:r>
              <a:rPr lang="en-US" altLang="en-US" sz="1100" i="1"/>
              <a:t/>
            </a:r>
            <a:br>
              <a:rPr lang="en-US" altLang="en-US" sz="1100" i="1"/>
            </a:br>
            <a:r>
              <a:rPr lang="en-US" altLang="en-US" sz="1100" i="1"/>
              <a:t/>
            </a:r>
            <a:br>
              <a:rPr lang="en-US" altLang="en-US" sz="1100" i="1"/>
            </a:br>
            <a:r>
              <a:rPr lang="en-US" altLang="en-US" sz="2600"/>
              <a:t>where </a:t>
            </a:r>
            <a:r>
              <a:rPr lang="en-US" altLang="en-US" sz="2600" b="1"/>
              <a:t>F</a:t>
            </a:r>
            <a:r>
              <a:rPr lang="en-US" altLang="en-US" sz="2600"/>
              <a:t> has these properties:</a:t>
            </a:r>
            <a:br>
              <a:rPr lang="en-US" altLang="en-US" sz="2600"/>
            </a:br>
            <a:endParaRPr lang="en-US" altLang="en-US" sz="900"/>
          </a:p>
          <a:p>
            <a:pPr lvl="1" eaLnBrk="1" hangingPunct="1">
              <a:lnSpc>
                <a:spcPct val="90000"/>
              </a:lnSpc>
              <a:buFont typeface="Arial" charset="0"/>
              <a:buChar char="–"/>
            </a:pPr>
            <a:r>
              <a:rPr lang="en-US" altLang="en-US" sz="2200" b="1"/>
              <a:t>Confidentiality</a:t>
            </a:r>
            <a:r>
              <a:rPr lang="en-US" altLang="en-US" sz="2200"/>
              <a:t>: Only </a:t>
            </a:r>
            <a:r>
              <a:rPr lang="en-US" altLang="en-US" sz="2200" i="1">
                <a:solidFill>
                  <a:srgbClr val="0066FF"/>
                </a:solidFill>
              </a:rPr>
              <a:t>A</a:t>
            </a:r>
            <a:r>
              <a:rPr lang="en-US" altLang="en-US" sz="2200"/>
              <a:t> and </a:t>
            </a:r>
            <a:r>
              <a:rPr lang="en-US" altLang="en-US" sz="2200" i="1">
                <a:solidFill>
                  <a:srgbClr val="FF0000"/>
                </a:solidFill>
              </a:rPr>
              <a:t>B</a:t>
            </a:r>
            <a:r>
              <a:rPr lang="en-US" altLang="en-US" sz="2200"/>
              <a:t> can determine </a:t>
            </a:r>
            <a:r>
              <a:rPr lang="en-US" altLang="en-US" sz="2200" i="1">
                <a:solidFill>
                  <a:srgbClr val="454568"/>
                </a:solidFill>
              </a:rPr>
              <a:t>Message</a:t>
            </a:r>
            <a:r>
              <a:rPr lang="en-US" altLang="en-US" sz="2200" i="1"/>
              <a:t>.</a:t>
            </a:r>
          </a:p>
          <a:p>
            <a:pPr lvl="1" eaLnBrk="1" hangingPunct="1">
              <a:lnSpc>
                <a:spcPct val="90000"/>
              </a:lnSpc>
              <a:buFont typeface="Arial" charset="0"/>
              <a:buChar char="–"/>
            </a:pPr>
            <a:r>
              <a:rPr lang="en-US" altLang="en-US" sz="2200" b="1"/>
              <a:t>Authenticity</a:t>
            </a:r>
            <a:r>
              <a:rPr lang="en-US" altLang="en-US" sz="2200"/>
              <a:t>: 	</a:t>
            </a:r>
            <a:r>
              <a:rPr lang="en-US" altLang="en-US" sz="2200" i="1">
                <a:solidFill>
                  <a:srgbClr val="FF0000"/>
                </a:solidFill>
              </a:rPr>
              <a:t>B</a:t>
            </a:r>
            <a:r>
              <a:rPr lang="en-US" altLang="en-US" sz="2200"/>
              <a:t> can verify </a:t>
            </a:r>
            <a:r>
              <a:rPr lang="en-US" altLang="en-US" sz="2200" i="1">
                <a:solidFill>
                  <a:srgbClr val="0066FF"/>
                </a:solidFill>
              </a:rPr>
              <a:t>A</a:t>
            </a:r>
            <a:r>
              <a:rPr lang="en-US" altLang="en-US" sz="2200"/>
              <a:t> created </a:t>
            </a:r>
            <a:r>
              <a:rPr lang="en-US" altLang="en-US" sz="2200" i="1">
                <a:solidFill>
                  <a:srgbClr val="008000"/>
                </a:solidFill>
              </a:rPr>
              <a:t>PrivateMessage</a:t>
            </a:r>
            <a:r>
              <a:rPr lang="en-US" altLang="en-US" sz="2200" i="1"/>
              <a:t>.</a:t>
            </a:r>
          </a:p>
          <a:p>
            <a:pPr lvl="1" eaLnBrk="1" hangingPunct="1">
              <a:lnSpc>
                <a:spcPct val="90000"/>
              </a:lnSpc>
              <a:buFont typeface="Arial" charset="0"/>
              <a:buChar char="–"/>
            </a:pPr>
            <a:r>
              <a:rPr lang="en-US" altLang="en-US" sz="2200" b="1"/>
              <a:t>Integrity</a:t>
            </a:r>
            <a:r>
              <a:rPr lang="en-US" altLang="en-US" sz="2200"/>
              <a:t>: 	</a:t>
            </a:r>
            <a:r>
              <a:rPr lang="en-US" altLang="en-US" sz="2200" i="1">
                <a:solidFill>
                  <a:srgbClr val="FF0000"/>
                </a:solidFill>
              </a:rPr>
              <a:t>B</a:t>
            </a:r>
            <a:r>
              <a:rPr lang="en-US" altLang="en-US" sz="2200"/>
              <a:t> can verify </a:t>
            </a:r>
            <a:r>
              <a:rPr lang="en-US" altLang="en-US" sz="2200" i="1">
                <a:solidFill>
                  <a:srgbClr val="454568"/>
                </a:solidFill>
              </a:rPr>
              <a:t>Message</a:t>
            </a:r>
            <a:r>
              <a:rPr lang="en-US" altLang="en-US" sz="2200" i="1"/>
              <a:t> </a:t>
            </a:r>
            <a:r>
              <a:rPr lang="en-US" altLang="en-US" sz="2200"/>
              <a:t>not modified.</a:t>
            </a:r>
            <a:br>
              <a:rPr lang="en-US" altLang="en-US" sz="2200"/>
            </a:br>
            <a:endParaRPr lang="en-US" altLang="en-US" sz="1700"/>
          </a:p>
          <a:p>
            <a:pPr lvl="1" eaLnBrk="1" hangingPunct="1">
              <a:lnSpc>
                <a:spcPct val="90000"/>
              </a:lnSpc>
              <a:buFont typeface="Arial" charset="0"/>
              <a:buChar char="–"/>
            </a:pPr>
            <a:r>
              <a:rPr lang="en-US" altLang="en-US" sz="2200" b="1"/>
              <a:t>Unlinkability</a:t>
            </a:r>
            <a:r>
              <a:rPr lang="en-US" altLang="en-US" sz="2200"/>
              <a:t>: 	Only </a:t>
            </a:r>
            <a:r>
              <a:rPr lang="en-US" altLang="en-US" sz="2200" i="1">
                <a:solidFill>
                  <a:srgbClr val="0066FF"/>
                </a:solidFill>
              </a:rPr>
              <a:t>A</a:t>
            </a:r>
            <a:r>
              <a:rPr lang="en-US" altLang="en-US" sz="2200"/>
              <a:t> and </a:t>
            </a:r>
            <a:r>
              <a:rPr lang="en-US" altLang="en-US" sz="2200" i="1">
                <a:solidFill>
                  <a:srgbClr val="FF0000"/>
                </a:solidFill>
              </a:rPr>
              <a:t>B</a:t>
            </a:r>
            <a:r>
              <a:rPr lang="en-US" altLang="en-US" sz="2200"/>
              <a:t> can link </a:t>
            </a:r>
            <a:r>
              <a:rPr lang="en-US" altLang="en-US" sz="2200" i="1">
                <a:solidFill>
                  <a:srgbClr val="008000"/>
                </a:solidFill>
              </a:rPr>
              <a:t>PrivateMessages</a:t>
            </a:r>
            <a:r>
              <a:rPr lang="en-US" altLang="en-US" sz="2200" i="1"/>
              <a:t/>
            </a:r>
            <a:br>
              <a:rPr lang="en-US" altLang="en-US" sz="2200" i="1"/>
            </a:br>
            <a:r>
              <a:rPr lang="en-US" altLang="en-US" sz="2200" i="1"/>
              <a:t>			</a:t>
            </a:r>
            <a:r>
              <a:rPr lang="en-US" altLang="en-US" sz="2200"/>
              <a:t>to same sender or receiver.</a:t>
            </a:r>
            <a:endParaRPr lang="en-US" altLang="en-US" sz="2200" baseline="-25000"/>
          </a:p>
          <a:p>
            <a:pPr lvl="1" eaLnBrk="1" hangingPunct="1">
              <a:lnSpc>
                <a:spcPct val="90000"/>
              </a:lnSpc>
              <a:buFont typeface="Arial" charset="0"/>
              <a:buChar char="–"/>
            </a:pPr>
            <a:r>
              <a:rPr lang="en-US" altLang="en-US" sz="2200" b="1"/>
              <a:t>Efficiency</a:t>
            </a:r>
            <a:r>
              <a:rPr lang="en-US" altLang="en-US" sz="2200"/>
              <a:t>:	</a:t>
            </a:r>
            <a:r>
              <a:rPr lang="en-US" altLang="en-US" sz="2200" i="1">
                <a:solidFill>
                  <a:srgbClr val="FF0000"/>
                </a:solidFill>
              </a:rPr>
              <a:t>B</a:t>
            </a:r>
            <a:r>
              <a:rPr lang="en-US" altLang="en-US" sz="2200"/>
              <a:t> can process </a:t>
            </a:r>
            <a:r>
              <a:rPr lang="en-US" altLang="en-US" sz="2200" i="1">
                <a:solidFill>
                  <a:srgbClr val="008000"/>
                </a:solidFill>
              </a:rPr>
              <a:t>PrivateMessages </a:t>
            </a:r>
            <a:r>
              <a:rPr lang="en-US" altLang="en-US" sz="2200"/>
              <a:t>as fast </a:t>
            </a:r>
            <a:br>
              <a:rPr lang="en-US" altLang="en-US" sz="2200"/>
            </a:br>
            <a:r>
              <a:rPr lang="en-US" altLang="en-US" sz="2200"/>
              <a:t>			as he can receive them.</a:t>
            </a:r>
          </a:p>
          <a:p>
            <a:pPr lvl="1" eaLnBrk="1" hangingPunct="1">
              <a:lnSpc>
                <a:spcPct val="90000"/>
              </a:lnSpc>
              <a:buFont typeface="Arial" charset="0"/>
              <a:buChar char="–"/>
            </a:pPr>
            <a:endParaRPr lang="en-US" altLang="en-US" sz="3000"/>
          </a:p>
        </p:txBody>
      </p:sp>
      <p:grpSp>
        <p:nvGrpSpPr>
          <p:cNvPr id="2" name="Group 9"/>
          <p:cNvGrpSpPr/>
          <p:nvPr/>
        </p:nvGrpSpPr>
        <p:grpSpPr>
          <a:xfrm>
            <a:off x="609600" y="2362200"/>
            <a:ext cx="8077200" cy="381000"/>
            <a:chOff x="609600" y="2362200"/>
            <a:chExt cx="8077200" cy="381000"/>
          </a:xfrm>
          <a:effectLst>
            <a:outerShdw blurRad="50800" dist="38100" dir="2700000" algn="tl" rotWithShape="0">
              <a:prstClr val="black">
                <a:alpha val="40000"/>
              </a:prstClr>
            </a:outerShdw>
          </a:effectLst>
        </p:grpSpPr>
        <p:sp>
          <p:nvSpPr>
            <p:cNvPr id="9" name="Rectangle 8"/>
            <p:cNvSpPr/>
            <p:nvPr/>
          </p:nvSpPr>
          <p:spPr>
            <a:xfrm>
              <a:off x="5486400" y="2362200"/>
              <a:ext cx="3200400" cy="381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auto">
            <a:xfrm>
              <a:off x="609600" y="2362200"/>
              <a:ext cx="16002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6" name="Rectangle 5"/>
            <p:cNvSpPr/>
            <p:nvPr/>
          </p:nvSpPr>
          <p:spPr bwMode="auto">
            <a:xfrm>
              <a:off x="2209800" y="2362200"/>
              <a:ext cx="2209800" cy="38100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 name="Rectangle 6"/>
            <p:cNvSpPr/>
            <p:nvPr/>
          </p:nvSpPr>
          <p:spPr bwMode="auto">
            <a:xfrm>
              <a:off x="4876800" y="2362200"/>
              <a:ext cx="16002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rgbClr val="00B0F0"/>
                  </a:solidFill>
                </a:rPr>
                <a:t>A</a:t>
              </a:r>
              <a:r>
                <a:rPr lang="en-US" sz="1400" dirty="0">
                  <a:solidFill>
                    <a:schemeClr val="tx1"/>
                  </a:solidFill>
                </a:rPr>
                <a:t>→</a:t>
              </a:r>
              <a:r>
                <a:rPr lang="en-US" sz="1400" dirty="0">
                  <a:solidFill>
                    <a:srgbClr val="FF0000"/>
                  </a:solidFill>
                </a:rPr>
                <a:t>B</a:t>
              </a:r>
              <a:r>
                <a:rPr lang="en-US" sz="1400" dirty="0">
                  <a:solidFill>
                    <a:schemeClr val="tx1"/>
                  </a:solidFill>
                </a:rPr>
                <a:t>  </a:t>
              </a:r>
              <a:r>
                <a:rPr lang="en-US" sz="1400" dirty="0">
                  <a:solidFill>
                    <a:srgbClr val="FEFEE8"/>
                  </a:solidFill>
                </a:rPr>
                <a:t>Header…</a:t>
              </a:r>
            </a:p>
          </p:txBody>
        </p:sp>
        <p:sp>
          <p:nvSpPr>
            <p:cNvPr id="8" name="Rectangle 7"/>
            <p:cNvSpPr/>
            <p:nvPr/>
          </p:nvSpPr>
          <p:spPr bwMode="auto">
            <a:xfrm>
              <a:off x="6477000" y="2362200"/>
              <a:ext cx="2209800" cy="3810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rgbClr val="FEFEE8"/>
                  </a:solidFill>
                </a:rPr>
                <a:t>Unencrypted payload</a:t>
              </a:r>
            </a:p>
          </p:txBody>
        </p:sp>
      </p:grpSp>
      <p:sp>
        <p:nvSpPr>
          <p:cNvPr id="3" name="Slide Number Placeholder 2"/>
          <p:cNvSpPr>
            <a:spLocks noGrp="1"/>
          </p:cNvSpPr>
          <p:nvPr>
            <p:ph type="sldNum" sz="quarter" idx="12"/>
          </p:nvPr>
        </p:nvSpPr>
        <p:spPr/>
        <p:txBody>
          <a:bodyPr/>
          <a:lstStyle/>
          <a:p>
            <a:fld id="{743A1372-D0BF-3B45-A603-8F136B8AD2A9}" type="slidenum">
              <a:rPr lang="en-US" altLang="en-US" smtClean="0"/>
              <a:pPr/>
              <a:t>60</a:t>
            </a:fld>
            <a:endParaRPr lang="en-US" altLang="en-US"/>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altLang="en-US"/>
              <a:t>Solution Summary</a:t>
            </a:r>
          </a:p>
        </p:txBody>
      </p:sp>
      <p:sp>
        <p:nvSpPr>
          <p:cNvPr id="101378"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Unlinkability</a:t>
            </a:r>
            <a:endParaRPr lang="en-US" altLang="en-US">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1384"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Integrity</a:t>
            </a:r>
            <a:endParaRPr lang="en-US" altLang="en-US">
              <a:latin typeface="Calibri" charset="0"/>
            </a:endParaRPr>
          </a:p>
        </p:txBody>
      </p:sp>
      <p:sp>
        <p:nvSpPr>
          <p:cNvPr id="101385"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Authenticity</a:t>
            </a:r>
            <a:endParaRPr lang="en-US" altLang="en-US">
              <a:latin typeface="Calibri" charset="0"/>
            </a:endParaRPr>
          </a:p>
        </p:txBody>
      </p:sp>
      <p:grpSp>
        <p:nvGrpSpPr>
          <p:cNvPr id="101386" name="Group 42"/>
          <p:cNvGrpSpPr>
            <a:grpSpLocks/>
          </p:cNvGrpSpPr>
          <p:nvPr/>
        </p:nvGrpSpPr>
        <p:grpSpPr bwMode="auto">
          <a:xfrm>
            <a:off x="442913" y="2667000"/>
            <a:ext cx="7620000" cy="3811588"/>
            <a:chOff x="609600" y="2438400"/>
            <a:chExt cx="7620000" cy="3811588"/>
          </a:xfrm>
        </p:grpSpPr>
        <p:grpSp>
          <p:nvGrpSpPr>
            <p:cNvPr id="101406"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1387"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Efficiency</a:t>
            </a:r>
            <a:endParaRPr lang="en-US" altLang="en-US">
              <a:latin typeface="Calibri" charset="0"/>
            </a:endParaRPr>
          </a:p>
        </p:txBody>
      </p:sp>
      <p:sp>
        <p:nvSpPr>
          <p:cNvPr id="101388"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Confidentiality</a:t>
            </a:r>
            <a:endParaRPr lang="en-US" altLang="en-US">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01395"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rPr>
              <a:t>802.11 WPA</a:t>
            </a:r>
          </a:p>
        </p:txBody>
      </p:sp>
      <p:sp>
        <p:nvSpPr>
          <p:cNvPr id="57" name="TextBox 56"/>
          <p:cNvSpPr txBox="1"/>
          <p:nvPr/>
        </p:nvSpPr>
        <p:spPr>
          <a:xfrm>
            <a:off x="381000" y="3505200"/>
            <a:ext cx="2308225" cy="400050"/>
          </a:xfrm>
          <a:prstGeom prst="rect">
            <a:avLst/>
          </a:prstGeom>
          <a:noFill/>
        </p:spPr>
        <p:txBody>
          <a:bodyPr wrap="none">
            <a:spAutoFit/>
          </a:bodyPr>
          <a:lstStyle/>
          <a:p>
            <a:pPr fontAlgn="auto">
              <a:spcBef>
                <a:spcPts val="0"/>
              </a:spcBef>
              <a:spcAft>
                <a:spcPts val="0"/>
              </a:spcAft>
              <a:defRPr/>
            </a:pPr>
            <a:r>
              <a:rPr lang="en-US" sz="2000" dirty="0">
                <a:solidFill>
                  <a:srgbClr val="008000"/>
                </a:solidFill>
                <a:latin typeface="+mn-lt"/>
                <a:ea typeface="+mn-ea"/>
              </a:rPr>
              <a:t>MAC Pseudonyms</a:t>
            </a:r>
          </a:p>
        </p:txBody>
      </p:sp>
      <p:sp>
        <p:nvSpPr>
          <p:cNvPr id="58" name="TextBox 57"/>
          <p:cNvSpPr txBox="1"/>
          <p:nvPr/>
        </p:nvSpPr>
        <p:spPr>
          <a:xfrm>
            <a:off x="381000" y="4114800"/>
            <a:ext cx="1909763" cy="708025"/>
          </a:xfrm>
          <a:prstGeom prst="rect">
            <a:avLst/>
          </a:prstGeom>
          <a:noFill/>
        </p:spPr>
        <p:txBody>
          <a:bodyPr wrap="none">
            <a:spAutoFit/>
          </a:bodyPr>
          <a:lstStyle/>
          <a:p>
            <a:pPr fontAlgn="auto">
              <a:spcBef>
                <a:spcPts val="0"/>
              </a:spcBef>
              <a:spcAft>
                <a:spcPts val="0"/>
              </a:spcAft>
              <a:defRPr/>
            </a:pPr>
            <a:r>
              <a:rPr lang="en-US" sz="2000" dirty="0">
                <a:solidFill>
                  <a:srgbClr val="008000"/>
                </a:solidFill>
                <a:latin typeface="+mn-lt"/>
                <a:ea typeface="+mn-ea"/>
              </a:rPr>
              <a:t>Public Key</a:t>
            </a:r>
          </a:p>
          <a:p>
            <a:pPr fontAlgn="auto">
              <a:spcBef>
                <a:spcPts val="0"/>
              </a:spcBef>
              <a:spcAft>
                <a:spcPts val="0"/>
              </a:spcAft>
              <a:defRPr/>
            </a:pPr>
            <a:r>
              <a:rPr lang="en-US" sz="2000" dirty="0">
                <a:solidFill>
                  <a:srgbClr val="008000"/>
                </a:solidFill>
                <a:latin typeface="+mn-lt"/>
                <a:ea typeface="+mn-ea"/>
              </a:rPr>
              <a:t>Symmetric Key</a:t>
            </a:r>
          </a:p>
        </p:txBody>
      </p:sp>
      <p:sp>
        <p:nvSpPr>
          <p:cNvPr id="59" name="TextBox 58"/>
          <p:cNvSpPr txBox="1"/>
          <p:nvPr/>
        </p:nvSpPr>
        <p:spPr>
          <a:xfrm>
            <a:off x="381000" y="5029200"/>
            <a:ext cx="2992438"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Discovery/Binding</a:t>
            </a:r>
          </a:p>
        </p:txBody>
      </p:sp>
      <p:sp>
        <p:nvSpPr>
          <p:cNvPr id="60" name="TextBox 59"/>
          <p:cNvSpPr txBox="1"/>
          <p:nvPr/>
        </p:nvSpPr>
        <p:spPr>
          <a:xfrm>
            <a:off x="381000" y="5791200"/>
            <a:ext cx="2436813"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Data packets</a:t>
            </a:r>
          </a:p>
        </p:txBody>
      </p:sp>
      <p:pic>
        <p:nvPicPr>
          <p:cNvPr id="101400"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1"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03"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01404"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01405"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61</a:t>
            </a:fld>
            <a:endParaRPr lang="en-US" alt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altLang="en-US"/>
              <a:t>Straw man: MAC Pseudonyms</a:t>
            </a:r>
          </a:p>
        </p:txBody>
      </p:sp>
      <p:sp>
        <p:nvSpPr>
          <p:cNvPr id="3" name="Content Placeholder 2"/>
          <p:cNvSpPr>
            <a:spLocks noGrp="1"/>
          </p:cNvSpPr>
          <p:nvPr>
            <p:ph idx="1"/>
          </p:nvPr>
        </p:nvSpPr>
        <p:spPr>
          <a:xfrm>
            <a:off x="457200" y="1295400"/>
            <a:ext cx="8229600" cy="4876800"/>
          </a:xfrm>
        </p:spPr>
        <p:txBody>
          <a:bodyPr/>
          <a:lstStyle/>
          <a:p>
            <a:pPr eaLnBrk="1" hangingPunct="1"/>
            <a:r>
              <a:rPr lang="en-US" altLang="en-US" b="1"/>
              <a:t>Idea</a:t>
            </a:r>
            <a:r>
              <a:rPr lang="en-US" altLang="en-US"/>
              <a:t>: change MAC address periodically</a:t>
            </a:r>
          </a:p>
          <a:p>
            <a:pPr lvl="1" eaLnBrk="1" hangingPunct="1"/>
            <a:r>
              <a:rPr lang="en-US" altLang="en-US" sz="2400"/>
              <a:t>Per session or when idle </a:t>
            </a:r>
            <a:r>
              <a:rPr lang="en-US" altLang="en-US" sz="2400">
                <a:solidFill>
                  <a:srgbClr val="C1C1D6"/>
                </a:solidFill>
              </a:rPr>
              <a:t>[Gruteser </a:t>
            </a:r>
            <a:r>
              <a:rPr lang="ja-JP" altLang="en-US" sz="2400">
                <a:solidFill>
                  <a:srgbClr val="C1C1D6"/>
                </a:solidFill>
              </a:rPr>
              <a:t>’</a:t>
            </a:r>
            <a:r>
              <a:rPr lang="en-US" altLang="ja-JP" sz="2400">
                <a:solidFill>
                  <a:srgbClr val="C1C1D6"/>
                </a:solidFill>
              </a:rPr>
              <a:t>05, Jiang </a:t>
            </a:r>
            <a:r>
              <a:rPr lang="ja-JP" altLang="en-US" sz="2400">
                <a:solidFill>
                  <a:srgbClr val="C1C1D6"/>
                </a:solidFill>
              </a:rPr>
              <a:t>‘</a:t>
            </a:r>
            <a:r>
              <a:rPr lang="en-US" altLang="ja-JP" sz="2400">
                <a:solidFill>
                  <a:srgbClr val="C1C1D6"/>
                </a:solidFill>
              </a:rPr>
              <a:t>07]</a:t>
            </a:r>
          </a:p>
          <a:p>
            <a:pPr eaLnBrk="1" hangingPunct="1"/>
            <a:r>
              <a:rPr lang="en-US" altLang="en-US">
                <a:solidFill>
                  <a:srgbClr val="FF0000"/>
                </a:solidFill>
              </a:rPr>
              <a:t>Other fields remain (e.g., in discovery/binding)</a:t>
            </a:r>
          </a:p>
          <a:p>
            <a:pPr lvl="1" eaLnBrk="1" hangingPunct="1"/>
            <a:r>
              <a:rPr lang="en-US" altLang="en-US" sz="2400"/>
              <a:t>No mechanism for data authentication/encryption</a:t>
            </a:r>
          </a:p>
          <a:p>
            <a:pPr lvl="1" eaLnBrk="1" hangingPunct="1"/>
            <a:r>
              <a:rPr lang="en-US" altLang="en-US" sz="2400"/>
              <a:t>Doesn</a:t>
            </a:r>
            <a:r>
              <a:rPr lang="ja-JP" altLang="en-US" sz="2400"/>
              <a:t>’</a:t>
            </a:r>
            <a:r>
              <a:rPr lang="en-US" altLang="ja-JP" sz="2400"/>
              <a:t>t hide network names during discovery or</a:t>
            </a:r>
            <a:br>
              <a:rPr lang="en-US" altLang="ja-JP" sz="2400"/>
            </a:br>
            <a:r>
              <a:rPr lang="en-US" altLang="ja-JP" sz="2400"/>
              <a:t>credentials during authentication</a:t>
            </a:r>
          </a:p>
          <a:p>
            <a:pPr eaLnBrk="1" hangingPunct="1"/>
            <a:r>
              <a:rPr lang="en-US" altLang="en-US">
                <a:solidFill>
                  <a:srgbClr val="FF0000"/>
                </a:solidFill>
              </a:rPr>
              <a:t>Pseudonyms are linkable in the short-term</a:t>
            </a:r>
          </a:p>
          <a:p>
            <a:pPr lvl="1" eaLnBrk="1" hangingPunct="1"/>
            <a:r>
              <a:rPr lang="en-US" altLang="en-US" sz="2400"/>
              <a:t>Same MAC must be used for each association</a:t>
            </a:r>
          </a:p>
          <a:p>
            <a:pPr lvl="1" eaLnBrk="1" hangingPunct="1"/>
            <a:r>
              <a:rPr lang="en-US" altLang="en-US" sz="2400"/>
              <a:t>Data streams still vulnerable to side-channel leaks</a:t>
            </a:r>
          </a:p>
          <a:p>
            <a:pPr eaLnBrk="1" hangingPunct="1"/>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62</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altLang="en-US"/>
              <a:t>Solution Summary</a:t>
            </a:r>
          </a:p>
        </p:txBody>
      </p:sp>
      <p:sp>
        <p:nvSpPr>
          <p:cNvPr id="105474"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Unlinkability</a:t>
            </a:r>
            <a:endParaRPr lang="en-US" altLang="en-US">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5480"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Integrity</a:t>
            </a:r>
            <a:endParaRPr lang="en-US" altLang="en-US">
              <a:latin typeface="Calibri" charset="0"/>
            </a:endParaRPr>
          </a:p>
        </p:txBody>
      </p:sp>
      <p:sp>
        <p:nvSpPr>
          <p:cNvPr id="105481"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Authenticity</a:t>
            </a:r>
            <a:endParaRPr lang="en-US" altLang="en-US">
              <a:latin typeface="Calibri" charset="0"/>
            </a:endParaRPr>
          </a:p>
        </p:txBody>
      </p:sp>
      <p:grpSp>
        <p:nvGrpSpPr>
          <p:cNvPr id="105482" name="Group 42"/>
          <p:cNvGrpSpPr>
            <a:grpSpLocks/>
          </p:cNvGrpSpPr>
          <p:nvPr/>
        </p:nvGrpSpPr>
        <p:grpSpPr bwMode="auto">
          <a:xfrm>
            <a:off x="442913" y="2667000"/>
            <a:ext cx="7620000" cy="3811588"/>
            <a:chOff x="609600" y="2438400"/>
            <a:chExt cx="7620000" cy="3811588"/>
          </a:xfrm>
        </p:grpSpPr>
        <p:grpSp>
          <p:nvGrpSpPr>
            <p:cNvPr id="105507"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5483"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Efficiency</a:t>
            </a:r>
            <a:endParaRPr lang="en-US" altLang="en-US">
              <a:latin typeface="Calibri" charset="0"/>
            </a:endParaRPr>
          </a:p>
        </p:txBody>
      </p:sp>
      <p:sp>
        <p:nvSpPr>
          <p:cNvPr id="105484"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Confidentiality</a:t>
            </a:r>
            <a:endParaRPr lang="en-US" altLang="en-US">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05491"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rPr>
              <a:t>802.11 WPA</a:t>
            </a:r>
          </a:p>
        </p:txBody>
      </p:sp>
      <p:sp>
        <p:nvSpPr>
          <p:cNvPr id="105492" name="TextBox 56"/>
          <p:cNvSpPr txBox="1">
            <a:spLocks noChangeArrowheads="1"/>
          </p:cNvSpPr>
          <p:nvPr/>
        </p:nvSpPr>
        <p:spPr bwMode="auto">
          <a:xfrm>
            <a:off x="381000" y="35814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MAC Pseudonyms</a:t>
            </a:r>
          </a:p>
        </p:txBody>
      </p:sp>
      <p:sp>
        <p:nvSpPr>
          <p:cNvPr id="58" name="TextBox 57"/>
          <p:cNvSpPr txBox="1"/>
          <p:nvPr/>
        </p:nvSpPr>
        <p:spPr>
          <a:xfrm>
            <a:off x="381000" y="4191000"/>
            <a:ext cx="1909763" cy="708025"/>
          </a:xfrm>
          <a:prstGeom prst="rect">
            <a:avLst/>
          </a:prstGeom>
          <a:noFill/>
        </p:spPr>
        <p:txBody>
          <a:bodyPr wrap="none">
            <a:spAutoFit/>
          </a:bodyPr>
          <a:lstStyle/>
          <a:p>
            <a:pPr fontAlgn="auto">
              <a:spcBef>
                <a:spcPts val="0"/>
              </a:spcBef>
              <a:spcAft>
                <a:spcPts val="0"/>
              </a:spcAft>
              <a:defRPr/>
            </a:pPr>
            <a:r>
              <a:rPr lang="en-US" sz="2000" dirty="0">
                <a:solidFill>
                  <a:srgbClr val="008000"/>
                </a:solidFill>
                <a:latin typeface="+mn-lt"/>
                <a:ea typeface="+mn-ea"/>
              </a:rPr>
              <a:t>Public Key</a:t>
            </a:r>
          </a:p>
          <a:p>
            <a:pPr fontAlgn="auto">
              <a:spcBef>
                <a:spcPts val="0"/>
              </a:spcBef>
              <a:spcAft>
                <a:spcPts val="0"/>
              </a:spcAft>
              <a:defRPr/>
            </a:pPr>
            <a:r>
              <a:rPr lang="en-US" sz="2000" dirty="0">
                <a:solidFill>
                  <a:srgbClr val="008000"/>
                </a:solidFill>
                <a:latin typeface="+mn-lt"/>
                <a:ea typeface="+mn-ea"/>
              </a:rPr>
              <a:t>Symmetric Key</a:t>
            </a:r>
          </a:p>
        </p:txBody>
      </p:sp>
      <p:sp>
        <p:nvSpPr>
          <p:cNvPr id="59" name="TextBox 58"/>
          <p:cNvSpPr txBox="1"/>
          <p:nvPr/>
        </p:nvSpPr>
        <p:spPr>
          <a:xfrm>
            <a:off x="381000" y="5105400"/>
            <a:ext cx="2992438"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Discovery/Binding</a:t>
            </a:r>
          </a:p>
        </p:txBody>
      </p:sp>
      <p:sp>
        <p:nvSpPr>
          <p:cNvPr id="60" name="TextBox 59"/>
          <p:cNvSpPr txBox="1"/>
          <p:nvPr/>
        </p:nvSpPr>
        <p:spPr>
          <a:xfrm>
            <a:off x="381000" y="5867400"/>
            <a:ext cx="2436813"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Data packets</a:t>
            </a:r>
          </a:p>
        </p:txBody>
      </p:sp>
      <p:pic>
        <p:nvPicPr>
          <p:cNvPr id="105496"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7"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pic>
        <p:nvPicPr>
          <p:cNvPr id="105498"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9" name="TextBox 37"/>
          <p:cNvSpPr txBox="1">
            <a:spLocks noChangeArrowheads="1"/>
          </p:cNvSpPr>
          <p:nvPr/>
        </p:nvSpPr>
        <p:spPr bwMode="auto">
          <a:xfrm>
            <a:off x="6248400" y="3505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latin typeface="Calibri" charset="0"/>
              </a:rPr>
              <a:t>Long Term</a:t>
            </a:r>
          </a:p>
        </p:txBody>
      </p:sp>
      <p:pic>
        <p:nvPicPr>
          <p:cNvPr id="105500" name="Picture 3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1" name="Picture 4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2" name="Picture 43"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03"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581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5"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05506"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63</a:t>
            </a:fld>
            <a:endParaRPr lang="en-US" altLang="en-US"/>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altLang="en-US"/>
              <a:t>Straw man: Encrypt Everything</a:t>
            </a:r>
          </a:p>
        </p:txBody>
      </p:sp>
      <p:sp>
        <p:nvSpPr>
          <p:cNvPr id="40" name="Rectangle 39"/>
          <p:cNvSpPr/>
          <p:nvPr/>
        </p:nvSpPr>
        <p:spPr>
          <a:xfrm>
            <a:off x="3657600" y="1447800"/>
            <a:ext cx="1828800" cy="7620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0"/>
                <a:cs typeface="ＭＳ Ｐゴシック" charset="0"/>
              </a:rPr>
              <a:t>Bootstrap</a:t>
            </a:r>
            <a:endParaRPr lang="en-US" sz="2800">
              <a:solidFill>
                <a:schemeClr val="tx1"/>
              </a:solidFill>
              <a:ea typeface="ＭＳ Ｐゴシック" charset="0"/>
              <a:cs typeface="ＭＳ Ｐゴシック" charset="0"/>
            </a:endParaRPr>
          </a:p>
        </p:txBody>
      </p:sp>
      <p:grpSp>
        <p:nvGrpSpPr>
          <p:cNvPr id="107524" name="Group 9"/>
          <p:cNvGrpSpPr>
            <a:grpSpLocks/>
          </p:cNvGrpSpPr>
          <p:nvPr/>
        </p:nvGrpSpPr>
        <p:grpSpPr bwMode="auto">
          <a:xfrm>
            <a:off x="1687513" y="2243138"/>
            <a:ext cx="2590800" cy="708025"/>
            <a:chOff x="2743200" y="2209800"/>
            <a:chExt cx="2590800" cy="707887"/>
          </a:xfrm>
        </p:grpSpPr>
        <p:pic>
          <p:nvPicPr>
            <p:cNvPr id="107539" name="Picture 7"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40" name="TextBox 8"/>
            <p:cNvSpPr txBox="1">
              <a:spLocks noChangeArrowheads="1"/>
            </p:cNvSpPr>
            <p:nvPr/>
          </p:nvSpPr>
          <p:spPr bwMode="auto">
            <a:xfrm>
              <a:off x="2971800" y="2209800"/>
              <a:ext cx="2287806"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SSID: Bob</a:t>
              </a:r>
              <a:r>
                <a:rPr lang="ja-JP" altLang="en-US" sz="2000">
                  <a:solidFill>
                    <a:srgbClr val="000000"/>
                  </a:solidFill>
                  <a:latin typeface="Calibri" charset="0"/>
                </a:rPr>
                <a:t>’</a:t>
              </a:r>
              <a:r>
                <a:rPr lang="en-US" altLang="ja-JP" sz="2000">
                  <a:solidFill>
                    <a:srgbClr val="000000"/>
                  </a:solidFill>
                  <a:latin typeface="Calibri" charset="0"/>
                </a:rPr>
                <a:t>s Network</a:t>
              </a:r>
            </a:p>
            <a:p>
              <a:pPr eaLnBrk="1" hangingPunct="1"/>
              <a:r>
                <a:rPr lang="en-US" altLang="en-US" sz="2000">
                  <a:solidFill>
                    <a:srgbClr val="000000"/>
                  </a:solidFill>
                  <a:latin typeface="Calibri" charset="0"/>
                </a:rPr>
                <a:t>Key: 0x2384949…</a:t>
              </a:r>
            </a:p>
          </p:txBody>
        </p:sp>
      </p:grpSp>
      <p:grpSp>
        <p:nvGrpSpPr>
          <p:cNvPr id="107525" name="Group 30"/>
          <p:cNvGrpSpPr>
            <a:grpSpLocks/>
          </p:cNvGrpSpPr>
          <p:nvPr/>
        </p:nvGrpSpPr>
        <p:grpSpPr bwMode="auto">
          <a:xfrm>
            <a:off x="4953000" y="2286000"/>
            <a:ext cx="2590800" cy="708025"/>
            <a:chOff x="2743200" y="2209801"/>
            <a:chExt cx="2590800" cy="707887"/>
          </a:xfrm>
        </p:grpSpPr>
        <p:pic>
          <p:nvPicPr>
            <p:cNvPr id="107537" name="Picture 31" descr="post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1"/>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8" name="TextBox 32"/>
            <p:cNvSpPr txBox="1">
              <a:spLocks noChangeArrowheads="1"/>
            </p:cNvSpPr>
            <p:nvPr/>
          </p:nvSpPr>
          <p:spPr bwMode="auto">
            <a:xfrm>
              <a:off x="2971800" y="2209801"/>
              <a:ext cx="19812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Username: Alice</a:t>
              </a:r>
            </a:p>
            <a:p>
              <a:pPr eaLnBrk="1" hangingPunct="1"/>
              <a:r>
                <a:rPr lang="en-US" altLang="en-US" sz="2000">
                  <a:solidFill>
                    <a:srgbClr val="000000"/>
                  </a:solidFill>
                  <a:latin typeface="Calibri" charset="0"/>
                </a:rPr>
                <a:t>Key: 0x348190…</a:t>
              </a:r>
            </a:p>
          </p:txBody>
        </p:sp>
      </p:grpSp>
      <p:pic>
        <p:nvPicPr>
          <p:cNvPr id="107526" name="Picture 10"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2457450"/>
            <a:ext cx="679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1" descr="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775" y="2428875"/>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12" descr="alic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375" y="2243138"/>
            <a:ext cx="6889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13" descr="bo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35913" y="2395538"/>
            <a:ext cx="6873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9"/>
          <p:cNvGrpSpPr>
            <a:grpSpLocks/>
          </p:cNvGrpSpPr>
          <p:nvPr/>
        </p:nvGrpSpPr>
        <p:grpSpPr bwMode="auto">
          <a:xfrm>
            <a:off x="609600" y="3505200"/>
            <a:ext cx="6324600" cy="838200"/>
            <a:chOff x="609600" y="3505200"/>
            <a:chExt cx="6324600" cy="838200"/>
          </a:xfrm>
          <a:effectLst>
            <a:outerShdw blurRad="50800" dist="38100" dir="2700000" algn="tl" rotWithShape="0">
              <a:prstClr val="black">
                <a:alpha val="40000"/>
              </a:prstClr>
            </a:outerShdw>
          </a:effectLst>
        </p:grpSpPr>
        <p:sp>
          <p:nvSpPr>
            <p:cNvPr id="19" name="Rectangle 18"/>
            <p:cNvSpPr/>
            <p:nvPr/>
          </p:nvSpPr>
          <p:spPr>
            <a:xfrm>
              <a:off x="609600" y="3505200"/>
              <a:ext cx="1828800" cy="838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Discover</a:t>
              </a:r>
              <a:endParaRPr lang="en-US" sz="2800" dirty="0">
                <a:solidFill>
                  <a:schemeClr val="tx1"/>
                </a:solidFill>
              </a:endParaRPr>
            </a:p>
          </p:txBody>
        </p:sp>
        <p:grpSp>
          <p:nvGrpSpPr>
            <p:cNvPr id="5" name="Group 26"/>
            <p:cNvGrpSpPr>
              <a:grpSpLocks/>
            </p:cNvGrpSpPr>
            <p:nvPr/>
          </p:nvGrpSpPr>
          <p:grpSpPr bwMode="auto">
            <a:xfrm>
              <a:off x="2667000" y="3505202"/>
              <a:ext cx="3962400" cy="381000"/>
              <a:chOff x="2744714" y="3352116"/>
              <a:chExt cx="3962400" cy="381311"/>
            </a:xfrm>
          </p:grpSpPr>
          <p:sp>
            <p:nvSpPr>
              <p:cNvPr id="24" name="Rectangle 23"/>
              <p:cNvSpPr/>
              <p:nvPr/>
            </p:nvSpPr>
            <p:spPr bwMode="auto">
              <a:xfrm>
                <a:off x="2744714" y="3352116"/>
                <a:ext cx="1600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5" name="Rectangle 24"/>
              <p:cNvSpPr/>
              <p:nvPr/>
            </p:nvSpPr>
            <p:spPr bwMode="auto">
              <a:xfrm>
                <a:off x="4344914" y="3352116"/>
                <a:ext cx="2362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6" name="Group 27"/>
            <p:cNvGrpSpPr>
              <a:grpSpLocks/>
            </p:cNvGrpSpPr>
            <p:nvPr/>
          </p:nvGrpSpPr>
          <p:grpSpPr bwMode="auto">
            <a:xfrm>
              <a:off x="2971800" y="3962402"/>
              <a:ext cx="3962400" cy="381000"/>
              <a:chOff x="2744714" y="3352488"/>
              <a:chExt cx="3962400" cy="381311"/>
            </a:xfrm>
          </p:grpSpPr>
          <p:sp>
            <p:nvSpPr>
              <p:cNvPr id="22" name="Rectangle 21"/>
              <p:cNvSpPr/>
              <p:nvPr/>
            </p:nvSpPr>
            <p:spPr bwMode="auto">
              <a:xfrm>
                <a:off x="2744714" y="3352488"/>
                <a:ext cx="1600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3" name="Rectangle 22"/>
              <p:cNvSpPr/>
              <p:nvPr/>
            </p:nvSpPr>
            <p:spPr bwMode="auto">
              <a:xfrm>
                <a:off x="4344914" y="3352488"/>
                <a:ext cx="236220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grpSp>
        <p:nvGrpSpPr>
          <p:cNvPr id="7" name="Group 100"/>
          <p:cNvGrpSpPr>
            <a:grpSpLocks/>
          </p:cNvGrpSpPr>
          <p:nvPr/>
        </p:nvGrpSpPr>
        <p:grpSpPr bwMode="auto">
          <a:xfrm>
            <a:off x="609600" y="4572000"/>
            <a:ext cx="6400800" cy="838200"/>
            <a:chOff x="609600" y="4571316"/>
            <a:chExt cx="6400726" cy="838884"/>
          </a:xfrm>
          <a:effectLst>
            <a:outerShdw blurRad="50800" dist="38100" dir="2700000" algn="tl" rotWithShape="0">
              <a:prstClr val="black">
                <a:alpha val="40000"/>
              </a:prstClr>
            </a:outerShdw>
          </a:effectLst>
        </p:grpSpPr>
        <p:sp>
          <p:nvSpPr>
            <p:cNvPr id="27" name="Rectangle 26"/>
            <p:cNvSpPr/>
            <p:nvPr/>
          </p:nvSpPr>
          <p:spPr bwMode="auto">
            <a:xfrm>
              <a:off x="2666976" y="4571316"/>
              <a:ext cx="1600182"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8" name="Rectangle 27"/>
            <p:cNvSpPr/>
            <p:nvPr/>
          </p:nvSpPr>
          <p:spPr bwMode="auto">
            <a:xfrm>
              <a:off x="4267158" y="4571316"/>
              <a:ext cx="2362173"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9" name="Rectangle 28"/>
            <p:cNvSpPr/>
            <p:nvPr/>
          </p:nvSpPr>
          <p:spPr bwMode="auto">
            <a:xfrm>
              <a:off x="3047972" y="5028889"/>
              <a:ext cx="1600182"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648153" y="5028889"/>
              <a:ext cx="2362173"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1" name="Rectangle 30"/>
            <p:cNvSpPr/>
            <p:nvPr/>
          </p:nvSpPr>
          <p:spPr>
            <a:xfrm>
              <a:off x="609600" y="45713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Authenticate</a:t>
              </a:r>
            </a:p>
            <a:p>
              <a:pPr algn="ctr">
                <a:defRPr/>
              </a:pPr>
              <a:r>
                <a:rPr lang="en-US" dirty="0">
                  <a:solidFill>
                    <a:schemeClr val="tx1"/>
                  </a:solidFill>
                </a:rPr>
                <a:t>and Bind</a:t>
              </a:r>
            </a:p>
          </p:txBody>
        </p:sp>
      </p:grpSp>
      <p:grpSp>
        <p:nvGrpSpPr>
          <p:cNvPr id="8" name="Group 101"/>
          <p:cNvGrpSpPr>
            <a:grpSpLocks/>
          </p:cNvGrpSpPr>
          <p:nvPr/>
        </p:nvGrpSpPr>
        <p:grpSpPr bwMode="auto">
          <a:xfrm>
            <a:off x="609600" y="5638800"/>
            <a:ext cx="6400800" cy="838200"/>
            <a:chOff x="609600" y="5638116"/>
            <a:chExt cx="6400726" cy="838884"/>
          </a:xfrm>
          <a:effectLst>
            <a:outerShdw blurRad="50800" dist="38100" dir="2700000" algn="tl" rotWithShape="0">
              <a:prstClr val="black">
                <a:alpha val="40000"/>
              </a:prstClr>
            </a:outerShdw>
          </a:effectLst>
        </p:grpSpPr>
        <p:sp>
          <p:nvSpPr>
            <p:cNvPr id="33" name="Rectangle 32"/>
            <p:cNvSpPr/>
            <p:nvPr/>
          </p:nvSpPr>
          <p:spPr bwMode="auto">
            <a:xfrm>
              <a:off x="2666976" y="5638116"/>
              <a:ext cx="1752580"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4" name="Rectangle 33"/>
            <p:cNvSpPr/>
            <p:nvPr/>
          </p:nvSpPr>
          <p:spPr bwMode="auto">
            <a:xfrm>
              <a:off x="4419556" y="5638116"/>
              <a:ext cx="2209774"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35" name="Rectangle 34"/>
            <p:cNvSpPr/>
            <p:nvPr/>
          </p:nvSpPr>
          <p:spPr bwMode="auto">
            <a:xfrm>
              <a:off x="2895574" y="6095689"/>
              <a:ext cx="1752581"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6" name="Rectangle 35"/>
            <p:cNvSpPr/>
            <p:nvPr/>
          </p:nvSpPr>
          <p:spPr bwMode="auto">
            <a:xfrm>
              <a:off x="4648153" y="6095689"/>
              <a:ext cx="2362173" cy="381311"/>
            </a:xfrm>
            <a:prstGeom prst="rect">
              <a:avLst/>
            </a:prstGeom>
            <a:blipFill>
              <a:blip r:embed="rId8"/>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37" name="Rectangle 36"/>
            <p:cNvSpPr/>
            <p:nvPr/>
          </p:nvSpPr>
          <p:spPr>
            <a:xfrm>
              <a:off x="609600" y="5638116"/>
              <a:ext cx="1828779" cy="838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Send Data</a:t>
              </a:r>
              <a:endParaRPr lang="en-US" sz="2800" dirty="0">
                <a:solidFill>
                  <a:schemeClr val="tx1"/>
                </a:solidFill>
              </a:endParaRPr>
            </a:p>
          </p:txBody>
        </p:sp>
      </p:grpSp>
      <p:sp>
        <p:nvSpPr>
          <p:cNvPr id="38" name="Rectangle 37"/>
          <p:cNvSpPr/>
          <p:nvPr/>
        </p:nvSpPr>
        <p:spPr bwMode="auto">
          <a:xfrm>
            <a:off x="381000" y="3352800"/>
            <a:ext cx="8153400" cy="3352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534" name="TextBox 53"/>
          <p:cNvSpPr txBox="1">
            <a:spLocks noChangeArrowheads="1"/>
          </p:cNvSpPr>
          <p:nvPr/>
        </p:nvSpPr>
        <p:spPr bwMode="auto">
          <a:xfrm>
            <a:off x="838200" y="3276600"/>
            <a:ext cx="7548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800" b="1">
                <a:latin typeface="Calibri" charset="0"/>
              </a:rPr>
              <a:t>Idea</a:t>
            </a:r>
            <a:r>
              <a:rPr lang="en-US" altLang="en-US" sz="2800">
                <a:latin typeface="Calibri" charset="0"/>
              </a:rPr>
              <a:t>: Use bootstrapped keys to encrypt everything</a:t>
            </a:r>
          </a:p>
        </p:txBody>
      </p:sp>
      <p:cxnSp>
        <p:nvCxnSpPr>
          <p:cNvPr id="41" name="Straight Arrow Connector 40"/>
          <p:cNvCxnSpPr/>
          <p:nvPr/>
        </p:nvCxnSpPr>
        <p:spPr>
          <a:xfrm rot="16200000" flipV="1">
            <a:off x="3429000" y="2971800"/>
            <a:ext cx="457200" cy="3048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5334000" y="2971800"/>
            <a:ext cx="457200" cy="3048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43A1372-D0BF-3B45-A603-8F136B8AD2A9}" type="slidenum">
              <a:rPr lang="en-US" altLang="en-US" smtClean="0"/>
              <a:pPr/>
              <a:t>64</a:t>
            </a:fld>
            <a:endParaRPr lang="en-US" altLang="en-US"/>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56388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09570" name="Rectangle 4"/>
          <p:cNvSpPr>
            <a:spLocks noGrp="1" noChangeArrowheads="1"/>
          </p:cNvSpPr>
          <p:nvPr>
            <p:ph type="title"/>
          </p:nvPr>
        </p:nvSpPr>
        <p:spPr/>
        <p:txBody>
          <a:bodyPr/>
          <a:lstStyle/>
          <a:p>
            <a:pPr eaLnBrk="1" hangingPunct="1"/>
            <a:r>
              <a:rPr lang="en-US" altLang="en-US"/>
              <a:t>Straw man: Public Key Protocol</a:t>
            </a:r>
          </a:p>
        </p:txBody>
      </p:sp>
      <p:sp>
        <p:nvSpPr>
          <p:cNvPr id="19460" name="Rectangle 8"/>
          <p:cNvSpPr>
            <a:spLocks noChangeArrowheads="1"/>
          </p:cNvSpPr>
          <p:nvPr/>
        </p:nvSpPr>
        <p:spPr bwMode="auto">
          <a:xfrm>
            <a:off x="5334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09572" name="Rectangle 9"/>
          <p:cNvSpPr>
            <a:spLocks noChangeArrowheads="1"/>
          </p:cNvSpPr>
          <p:nvPr/>
        </p:nvSpPr>
        <p:spPr bwMode="auto">
          <a:xfrm>
            <a:off x="914400" y="2743200"/>
            <a:ext cx="1524000" cy="5334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Probe </a:t>
            </a:r>
            <a:r>
              <a:rPr lang="ja-JP" altLang="en-US" sz="2000">
                <a:latin typeface="Calibri" charset="0"/>
              </a:rPr>
              <a:t>“</a:t>
            </a:r>
            <a:r>
              <a:rPr lang="en-US" altLang="ja-JP" sz="2000">
                <a:latin typeface="Calibri" charset="0"/>
              </a:rPr>
              <a:t>Bob</a:t>
            </a:r>
            <a:r>
              <a:rPr lang="ja-JP" altLang="en-US" sz="2000">
                <a:latin typeface="Calibri" charset="0"/>
              </a:rPr>
              <a:t>”</a:t>
            </a:r>
            <a:endParaRPr lang="en-US" altLang="en-US" sz="2000">
              <a:latin typeface="Calibri" charset="0"/>
            </a:endParaRPr>
          </a:p>
        </p:txBody>
      </p:sp>
      <p:sp>
        <p:nvSpPr>
          <p:cNvPr id="109573" name="Line 10"/>
          <p:cNvSpPr>
            <a:spLocks noChangeShapeType="1"/>
          </p:cNvSpPr>
          <p:nvPr/>
        </p:nvSpPr>
        <p:spPr bwMode="auto">
          <a:xfrm>
            <a:off x="1981200" y="2286000"/>
            <a:ext cx="1588"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9574" name="Group 13"/>
          <p:cNvGrpSpPr>
            <a:grpSpLocks/>
          </p:cNvGrpSpPr>
          <p:nvPr/>
        </p:nvGrpSpPr>
        <p:grpSpPr bwMode="auto">
          <a:xfrm>
            <a:off x="706438" y="3352800"/>
            <a:ext cx="2709862" cy="2347913"/>
            <a:chOff x="445" y="2640"/>
            <a:chExt cx="1707" cy="1479"/>
          </a:xfrm>
        </p:grpSpPr>
        <p:sp>
          <p:nvSpPr>
            <p:cNvPr id="109600" name="Line 14"/>
            <p:cNvSpPr>
              <a:spLocks noChangeShapeType="1"/>
            </p:cNvSpPr>
            <p:nvPr/>
          </p:nvSpPr>
          <p:spPr bwMode="auto">
            <a:xfrm>
              <a:off x="1248" y="2640"/>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9601" name="Group 15"/>
            <p:cNvGrpSpPr>
              <a:grpSpLocks/>
            </p:cNvGrpSpPr>
            <p:nvPr/>
          </p:nvGrpSpPr>
          <p:grpSpPr bwMode="auto">
            <a:xfrm>
              <a:off x="445" y="2928"/>
              <a:ext cx="1707" cy="1191"/>
              <a:chOff x="445" y="2928"/>
              <a:chExt cx="1707" cy="1191"/>
            </a:xfrm>
          </p:grpSpPr>
          <p:pic>
            <p:nvPicPr>
              <p:cNvPr id="109602" name="Picture 16" descr="envelope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928"/>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03" name="Text Box 17"/>
              <p:cNvSpPr txBox="1">
                <a:spLocks noChangeArrowheads="1"/>
              </p:cNvSpPr>
              <p:nvPr/>
            </p:nvSpPr>
            <p:spPr bwMode="auto">
              <a:xfrm>
                <a:off x="445" y="3696"/>
                <a:ext cx="170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Key-private encryption</a:t>
                </a:r>
                <a:br>
                  <a:rPr lang="en-US" altLang="en-US" sz="2000">
                    <a:latin typeface="Calibri" charset="0"/>
                  </a:rPr>
                </a:br>
                <a:r>
                  <a:rPr lang="en-US" altLang="en-US">
                    <a:latin typeface="Calibri" charset="0"/>
                  </a:rPr>
                  <a:t>(e.g., ElGamal)</a:t>
                </a:r>
              </a:p>
            </p:txBody>
          </p:sp>
          <p:pic>
            <p:nvPicPr>
              <p:cNvPr id="109604" name="Picture 18" descr="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31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05" name="Rectangle 19"/>
              <p:cNvSpPr>
                <a:spLocks noChangeArrowheads="1"/>
              </p:cNvSpPr>
              <p:nvPr/>
            </p:nvSpPr>
            <p:spPr bwMode="auto">
              <a:xfrm>
                <a:off x="1680" y="3216"/>
                <a:ext cx="3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Bob</a:t>
                </a:r>
              </a:p>
            </p:txBody>
          </p:sp>
        </p:grpSp>
      </p:grpSp>
      <p:grpSp>
        <p:nvGrpSpPr>
          <p:cNvPr id="109575" name="Group 23"/>
          <p:cNvGrpSpPr>
            <a:grpSpLocks/>
          </p:cNvGrpSpPr>
          <p:nvPr/>
        </p:nvGrpSpPr>
        <p:grpSpPr bwMode="auto">
          <a:xfrm>
            <a:off x="5715000" y="2286000"/>
            <a:ext cx="2863850" cy="3368675"/>
            <a:chOff x="3600" y="1968"/>
            <a:chExt cx="1804" cy="2122"/>
          </a:xfrm>
        </p:grpSpPr>
        <p:pic>
          <p:nvPicPr>
            <p:cNvPr id="109591" name="Picture 24" descr="open_envelope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2976"/>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2" name="Line 25"/>
            <p:cNvSpPr>
              <a:spLocks noChangeShapeType="1"/>
            </p:cNvSpPr>
            <p:nvPr/>
          </p:nvSpPr>
          <p:spPr bwMode="auto">
            <a:xfrm flipV="1">
              <a:off x="4464" y="2592"/>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3" name="Text Box 26"/>
            <p:cNvSpPr txBox="1">
              <a:spLocks noChangeArrowheads="1"/>
            </p:cNvSpPr>
            <p:nvPr/>
          </p:nvSpPr>
          <p:spPr bwMode="auto">
            <a:xfrm>
              <a:off x="3648" y="2352"/>
              <a:ext cx="1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Check signature:</a:t>
              </a:r>
            </a:p>
          </p:txBody>
        </p:sp>
        <p:sp>
          <p:nvSpPr>
            <p:cNvPr id="109594" name="Line 27"/>
            <p:cNvSpPr>
              <a:spLocks noChangeShapeType="1"/>
            </p:cNvSpPr>
            <p:nvPr/>
          </p:nvSpPr>
          <p:spPr bwMode="auto">
            <a:xfrm flipV="1">
              <a:off x="4464" y="1968"/>
              <a:ext cx="0"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9595" name="Picture 28" descr="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3312"/>
              <a:ext cx="4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6" name="Text Box 29"/>
            <p:cNvSpPr txBox="1">
              <a:spLocks noChangeArrowheads="1"/>
            </p:cNvSpPr>
            <p:nvPr/>
          </p:nvSpPr>
          <p:spPr bwMode="auto">
            <a:xfrm>
              <a:off x="3648" y="3840"/>
              <a:ext cx="17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Try to decrypt</a:t>
              </a:r>
            </a:p>
          </p:txBody>
        </p:sp>
        <p:sp>
          <p:nvSpPr>
            <p:cNvPr id="109597" name="Line 30"/>
            <p:cNvSpPr>
              <a:spLocks noChangeShapeType="1"/>
            </p:cNvSpPr>
            <p:nvPr/>
          </p:nvSpPr>
          <p:spPr bwMode="auto">
            <a:xfrm>
              <a:off x="3600" y="3408"/>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8" name="Rectangle 31"/>
            <p:cNvSpPr>
              <a:spLocks noChangeArrowheads="1"/>
            </p:cNvSpPr>
            <p:nvPr/>
          </p:nvSpPr>
          <p:spPr bwMode="auto">
            <a:xfrm>
              <a:off x="4944" y="3264"/>
              <a:ext cx="4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30000">
                  <a:latin typeface="Calibri" charset="0"/>
                </a:rPr>
                <a:t>-1</a:t>
              </a:r>
              <a:r>
                <a:rPr lang="en-US" altLang="en-US" sz="2000" baseline="-25000">
                  <a:latin typeface="Calibri" charset="0"/>
                </a:rPr>
                <a:t>Bob</a:t>
              </a:r>
            </a:p>
          </p:txBody>
        </p:sp>
        <p:sp>
          <p:nvSpPr>
            <p:cNvPr id="109599" name="Rectangle 32"/>
            <p:cNvSpPr>
              <a:spLocks noChangeArrowheads="1"/>
            </p:cNvSpPr>
            <p:nvPr/>
          </p:nvSpPr>
          <p:spPr bwMode="auto">
            <a:xfrm>
              <a:off x="4944" y="2352"/>
              <a:ext cx="4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Alice</a:t>
              </a:r>
            </a:p>
          </p:txBody>
        </p:sp>
      </p:grpSp>
      <p:sp>
        <p:nvSpPr>
          <p:cNvPr id="14351" name="Rectangle 33"/>
          <p:cNvSpPr>
            <a:spLocks noChangeArrowheads="1"/>
          </p:cNvSpPr>
          <p:nvPr/>
        </p:nvSpPr>
        <p:spPr bwMode="auto">
          <a:xfrm>
            <a:off x="3276600" y="6019800"/>
            <a:ext cx="2762250" cy="461963"/>
          </a:xfrm>
          <a:prstGeom prst="rect">
            <a:avLst/>
          </a:prstGeom>
          <a:noFill/>
          <a:ln w="9525">
            <a:no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E4E406"/>
                </a:solidFill>
                <a:latin typeface="Calibri" charset="0"/>
              </a:rPr>
              <a:t>Based on [Abadi ’04]</a:t>
            </a:r>
          </a:p>
        </p:txBody>
      </p:sp>
      <p:sp>
        <p:nvSpPr>
          <p:cNvPr id="109577" name="Rectangle 35"/>
          <p:cNvSpPr>
            <a:spLocks noChangeArrowheads="1"/>
          </p:cNvSpPr>
          <p:nvPr/>
        </p:nvSpPr>
        <p:spPr bwMode="auto">
          <a:xfrm>
            <a:off x="2667000" y="3276600"/>
            <a:ext cx="79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30000">
                <a:latin typeface="Calibri" charset="0"/>
              </a:rPr>
              <a:t>-1</a:t>
            </a:r>
            <a:r>
              <a:rPr lang="en-US" altLang="en-US" sz="2000" baseline="-25000">
                <a:latin typeface="Calibri" charset="0"/>
              </a:rPr>
              <a:t>Alice</a:t>
            </a:r>
          </a:p>
        </p:txBody>
      </p:sp>
      <p:sp>
        <p:nvSpPr>
          <p:cNvPr id="109578" name="Rectangle 36"/>
          <p:cNvSpPr>
            <a:spLocks noChangeArrowheads="1"/>
          </p:cNvSpPr>
          <p:nvPr/>
        </p:nvSpPr>
        <p:spPr bwMode="auto">
          <a:xfrm>
            <a:off x="2057400" y="3276600"/>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Sign:</a:t>
            </a:r>
          </a:p>
        </p:txBody>
      </p:sp>
      <p:grpSp>
        <p:nvGrpSpPr>
          <p:cNvPr id="109579" name="Group 41"/>
          <p:cNvGrpSpPr>
            <a:grpSpLocks/>
          </p:cNvGrpSpPr>
          <p:nvPr/>
        </p:nvGrpSpPr>
        <p:grpSpPr bwMode="auto">
          <a:xfrm>
            <a:off x="3657600" y="4038600"/>
            <a:ext cx="1828800" cy="914400"/>
            <a:chOff x="3657600" y="4876800"/>
            <a:chExt cx="1828800" cy="914400"/>
          </a:xfrm>
        </p:grpSpPr>
        <p:pic>
          <p:nvPicPr>
            <p:cNvPr id="109589" name="Picture 21"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8768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4572000" y="5105400"/>
              <a:ext cx="914400" cy="457200"/>
            </a:xfrm>
            <a:prstGeom prst="rect">
              <a:avLst/>
            </a:prstGeom>
            <a:blipFill>
              <a:blip r:embed="rId9"/>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6" name="Group 43"/>
          <p:cNvGrpSpPr>
            <a:grpSpLocks/>
          </p:cNvGrpSpPr>
          <p:nvPr/>
        </p:nvGrpSpPr>
        <p:grpSpPr bwMode="auto">
          <a:xfrm>
            <a:off x="5638800" y="3276600"/>
            <a:ext cx="3035300" cy="2438400"/>
            <a:chOff x="5638800" y="4114800"/>
            <a:chExt cx="3035676" cy="2438400"/>
          </a:xfrm>
          <a:effectLst>
            <a:outerShdw blurRad="50800" dist="38100" dir="2700000" algn="tl" rotWithShape="0">
              <a:prstClr val="black">
                <a:alpha val="40000"/>
              </a:prstClr>
            </a:outerShdw>
          </a:effectLst>
        </p:grpSpPr>
        <p:sp>
          <p:nvSpPr>
            <p:cNvPr id="19478" name="TextBox 41"/>
            <p:cNvSpPr txBox="1">
              <a:spLocks noChangeArrowheads="1"/>
            </p:cNvSpPr>
            <p:nvPr/>
          </p:nvSpPr>
          <p:spPr bwMode="auto">
            <a:xfrm>
              <a:off x="5943600" y="4114800"/>
              <a:ext cx="2438400" cy="523220"/>
            </a:xfrm>
            <a:prstGeom prst="rect">
              <a:avLst/>
            </a:prstGeom>
            <a:solidFill>
              <a:schemeClr val="bg1"/>
            </a:solidFill>
            <a:ln w="28575">
              <a:solidFill>
                <a:srgbClr val="FF0000"/>
              </a:solidFill>
              <a:miter lim="800000"/>
              <a:headEnd/>
              <a:tailEnd/>
            </a:ln>
          </p:spPr>
          <p:txBody>
            <a:bodyPr>
              <a:spAutoFit/>
            </a:bodyPr>
            <a:lstStyle/>
            <a:p>
              <a:pPr>
                <a:defRPr/>
              </a:pPr>
              <a:r>
                <a:rPr lang="en-US" sz="2800">
                  <a:solidFill>
                    <a:srgbClr val="FF0000"/>
                  </a:solidFill>
                  <a:latin typeface="Calibri" pitchFamily="34" charset="0"/>
                  <a:ea typeface="+mn-ea"/>
                </a:rPr>
                <a:t>Slow! (&gt;100ms)</a:t>
              </a:r>
            </a:p>
          </p:txBody>
        </p:sp>
        <p:sp>
          <p:nvSpPr>
            <p:cNvPr id="43" name="Oval 42"/>
            <p:cNvSpPr/>
            <p:nvPr/>
          </p:nvSpPr>
          <p:spPr>
            <a:xfrm>
              <a:off x="5638800" y="4724400"/>
              <a:ext cx="3035676" cy="1828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09581" name="Picture 27" descr="AliceSigna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743200"/>
            <a:ext cx="711200" cy="533400"/>
          </a:xfrm>
          <a:prstGeom prst="rect">
            <a:avLst/>
          </a:prstGeom>
          <a:solidFill>
            <a:schemeClr val="bg1"/>
          </a:solidFill>
          <a:ln w="9525">
            <a:solidFill>
              <a:schemeClr val="tx1"/>
            </a:solidFill>
            <a:miter lim="800000"/>
            <a:headEnd/>
            <a:tailEnd/>
          </a:ln>
        </p:spPr>
      </p:pic>
      <p:pic>
        <p:nvPicPr>
          <p:cNvPr id="109582" name="Picture 47" descr="dell_laptop_0_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1600200"/>
            <a:ext cx="6778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3" name="Picture 48" descr="alic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588" y="1384300"/>
            <a:ext cx="687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4" name="Picture 49" descr="ap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8263" y="1481138"/>
            <a:ext cx="612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5" name="Picture 50" descr="bob.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1447800"/>
            <a:ext cx="68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6" name="Text Box 7"/>
          <p:cNvSpPr txBox="1">
            <a:spLocks noChangeArrowheads="1"/>
          </p:cNvSpPr>
          <p:nvPr/>
        </p:nvSpPr>
        <p:spPr bwMode="auto">
          <a:xfrm>
            <a:off x="1600200" y="1905000"/>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Client</a:t>
            </a:r>
          </a:p>
        </p:txBody>
      </p:sp>
      <p:sp>
        <p:nvSpPr>
          <p:cNvPr id="109587" name="Text Box 8"/>
          <p:cNvSpPr txBox="1">
            <a:spLocks noChangeArrowheads="1"/>
          </p:cNvSpPr>
          <p:nvPr/>
        </p:nvSpPr>
        <p:spPr bwMode="auto">
          <a:xfrm>
            <a:off x="6629400" y="1905000"/>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Service</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65</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6388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11618" name="Rectangle 4"/>
          <p:cNvSpPr>
            <a:spLocks noGrp="1" noChangeArrowheads="1"/>
          </p:cNvSpPr>
          <p:nvPr>
            <p:ph type="title"/>
          </p:nvPr>
        </p:nvSpPr>
        <p:spPr>
          <a:xfrm>
            <a:off x="304800" y="274638"/>
            <a:ext cx="8458200" cy="1143000"/>
          </a:xfrm>
        </p:spPr>
        <p:txBody>
          <a:bodyPr/>
          <a:lstStyle/>
          <a:p>
            <a:pPr eaLnBrk="1" hangingPunct="1"/>
            <a:r>
              <a:rPr lang="en-US" altLang="en-US"/>
              <a:t>Straw man: Symmetric Key Protocol</a:t>
            </a:r>
          </a:p>
        </p:txBody>
      </p:sp>
      <p:sp>
        <p:nvSpPr>
          <p:cNvPr id="20484" name="Rectangle 4"/>
          <p:cNvSpPr>
            <a:spLocks noChangeArrowheads="1"/>
          </p:cNvSpPr>
          <p:nvPr/>
        </p:nvSpPr>
        <p:spPr bwMode="auto">
          <a:xfrm>
            <a:off x="533400" y="1828800"/>
            <a:ext cx="3048000" cy="3886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111620" name="Rectangle 5"/>
          <p:cNvSpPr>
            <a:spLocks noChangeArrowheads="1"/>
          </p:cNvSpPr>
          <p:nvPr/>
        </p:nvSpPr>
        <p:spPr bwMode="auto">
          <a:xfrm>
            <a:off x="914400" y="2743200"/>
            <a:ext cx="1524000" cy="5334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Probe </a:t>
            </a:r>
            <a:r>
              <a:rPr lang="ja-JP" altLang="en-US" sz="2000">
                <a:latin typeface="Calibri" charset="0"/>
              </a:rPr>
              <a:t>“</a:t>
            </a:r>
            <a:r>
              <a:rPr lang="en-US" altLang="ja-JP" sz="2000">
                <a:latin typeface="Calibri" charset="0"/>
              </a:rPr>
              <a:t>Bob</a:t>
            </a:r>
            <a:r>
              <a:rPr lang="ja-JP" altLang="en-US" sz="2000">
                <a:latin typeface="Calibri" charset="0"/>
              </a:rPr>
              <a:t>”</a:t>
            </a:r>
            <a:endParaRPr lang="en-US" altLang="en-US" sz="2000">
              <a:latin typeface="Calibri" charset="0"/>
            </a:endParaRPr>
          </a:p>
        </p:txBody>
      </p:sp>
      <p:sp>
        <p:nvSpPr>
          <p:cNvPr id="111621" name="Line 6"/>
          <p:cNvSpPr>
            <a:spLocks noChangeShapeType="1"/>
          </p:cNvSpPr>
          <p:nvPr/>
        </p:nvSpPr>
        <p:spPr bwMode="auto">
          <a:xfrm>
            <a:off x="1981200" y="2286000"/>
            <a:ext cx="1588"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2" name="Text Box 7"/>
          <p:cNvSpPr txBox="1">
            <a:spLocks noChangeArrowheads="1"/>
          </p:cNvSpPr>
          <p:nvPr/>
        </p:nvSpPr>
        <p:spPr bwMode="auto">
          <a:xfrm>
            <a:off x="1600200" y="1905000"/>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Client</a:t>
            </a:r>
          </a:p>
        </p:txBody>
      </p:sp>
      <p:sp>
        <p:nvSpPr>
          <p:cNvPr id="111623" name="Text Box 8"/>
          <p:cNvSpPr txBox="1">
            <a:spLocks noChangeArrowheads="1"/>
          </p:cNvSpPr>
          <p:nvPr/>
        </p:nvSpPr>
        <p:spPr bwMode="auto">
          <a:xfrm>
            <a:off x="6705600" y="1905000"/>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Service</a:t>
            </a:r>
          </a:p>
        </p:txBody>
      </p:sp>
      <p:sp>
        <p:nvSpPr>
          <p:cNvPr id="111624" name="Line 9"/>
          <p:cNvSpPr>
            <a:spLocks noChangeShapeType="1"/>
          </p:cNvSpPr>
          <p:nvPr/>
        </p:nvSpPr>
        <p:spPr bwMode="auto">
          <a:xfrm>
            <a:off x="1981200" y="3352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1625" name="Picture 10" descr="envelope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6" name="Text Box 11"/>
          <p:cNvSpPr txBox="1">
            <a:spLocks noChangeArrowheads="1"/>
          </p:cNvSpPr>
          <p:nvPr/>
        </p:nvSpPr>
        <p:spPr bwMode="auto">
          <a:xfrm>
            <a:off x="719138" y="5029200"/>
            <a:ext cx="246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latin typeface="Calibri" charset="0"/>
              </a:rPr>
              <a:t>Symmetric encryption</a:t>
            </a:r>
            <a:br>
              <a:rPr lang="en-US" altLang="en-US" sz="1800">
                <a:latin typeface="Calibri" charset="0"/>
              </a:rPr>
            </a:br>
            <a:r>
              <a:rPr lang="en-US" altLang="en-US" sz="1800">
                <a:latin typeface="Calibri" charset="0"/>
              </a:rPr>
              <a:t>(e.g., AES w/ random IV)</a:t>
            </a:r>
          </a:p>
        </p:txBody>
      </p:sp>
      <p:pic>
        <p:nvPicPr>
          <p:cNvPr id="111627" name="Picture 14" descr="open_envelope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00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8" name="Text Box 15"/>
          <p:cNvSpPr txBox="1">
            <a:spLocks noChangeArrowheads="1"/>
          </p:cNvSpPr>
          <p:nvPr/>
        </p:nvSpPr>
        <p:spPr bwMode="auto">
          <a:xfrm>
            <a:off x="5867400" y="25146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Check MAC:</a:t>
            </a:r>
          </a:p>
        </p:txBody>
      </p:sp>
      <p:sp>
        <p:nvSpPr>
          <p:cNvPr id="111629" name="Line 16"/>
          <p:cNvSpPr>
            <a:spLocks noChangeShapeType="1"/>
          </p:cNvSpPr>
          <p:nvPr/>
        </p:nvSpPr>
        <p:spPr bwMode="auto">
          <a:xfrm flipV="1">
            <a:off x="7239000" y="2286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1630" name="Picture 17" descr="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7338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1" name="Rectangle 18"/>
          <p:cNvSpPr>
            <a:spLocks noChangeArrowheads="1"/>
          </p:cNvSpPr>
          <p:nvPr/>
        </p:nvSpPr>
        <p:spPr bwMode="auto">
          <a:xfrm>
            <a:off x="1981200" y="3276600"/>
            <a:ext cx="75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MAC:</a:t>
            </a:r>
          </a:p>
        </p:txBody>
      </p:sp>
      <p:sp>
        <p:nvSpPr>
          <p:cNvPr id="111632" name="Rectangle 19"/>
          <p:cNvSpPr>
            <a:spLocks noChangeArrowheads="1"/>
          </p:cNvSpPr>
          <p:nvPr/>
        </p:nvSpPr>
        <p:spPr bwMode="auto">
          <a:xfrm>
            <a:off x="2667000" y="3276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sp>
        <p:nvSpPr>
          <p:cNvPr id="111633" name="Rectangle 20"/>
          <p:cNvSpPr>
            <a:spLocks noChangeArrowheads="1"/>
          </p:cNvSpPr>
          <p:nvPr/>
        </p:nvSpPr>
        <p:spPr bwMode="auto">
          <a:xfrm>
            <a:off x="2667000" y="42672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pic>
        <p:nvPicPr>
          <p:cNvPr id="111634" name="Picture 21" descr="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2672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5" name="Rectangle 22"/>
          <p:cNvSpPr>
            <a:spLocks noChangeArrowheads="1"/>
          </p:cNvSpPr>
          <p:nvPr/>
        </p:nvSpPr>
        <p:spPr bwMode="auto">
          <a:xfrm>
            <a:off x="7391400" y="2514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sp>
        <p:nvSpPr>
          <p:cNvPr id="111636" name="Line 23"/>
          <p:cNvSpPr>
            <a:spLocks noChangeShapeType="1"/>
          </p:cNvSpPr>
          <p:nvPr/>
        </p:nvSpPr>
        <p:spPr bwMode="auto">
          <a:xfrm flipV="1">
            <a:off x="7239000" y="2895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7" name="Line 24"/>
          <p:cNvSpPr>
            <a:spLocks noChangeShapeType="1"/>
          </p:cNvSpPr>
          <p:nvPr/>
        </p:nvSpPr>
        <p:spPr bwMode="auto">
          <a:xfrm flipV="1">
            <a:off x="7239000" y="4572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1638" name="Picture 25" descr="aliceandbo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747963"/>
            <a:ext cx="842963" cy="525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11639" name="Group 27"/>
          <p:cNvGrpSpPr>
            <a:grpSpLocks/>
          </p:cNvGrpSpPr>
          <p:nvPr/>
        </p:nvGrpSpPr>
        <p:grpSpPr bwMode="auto">
          <a:xfrm>
            <a:off x="5715000" y="3200400"/>
            <a:ext cx="2971800" cy="2454275"/>
            <a:chOff x="3600" y="1680"/>
            <a:chExt cx="1872" cy="1546"/>
          </a:xfrm>
        </p:grpSpPr>
        <p:sp>
          <p:nvSpPr>
            <p:cNvPr id="111652" name="Freeform 28"/>
            <p:cNvSpPr>
              <a:spLocks/>
            </p:cNvSpPr>
            <p:nvPr/>
          </p:nvSpPr>
          <p:spPr bwMode="auto">
            <a:xfrm>
              <a:off x="3600" y="2688"/>
              <a:ext cx="960" cy="48"/>
            </a:xfrm>
            <a:custGeom>
              <a:avLst/>
              <a:gdLst>
                <a:gd name="T0" fmla="*/ 0 w 960"/>
                <a:gd name="T1" fmla="*/ 0 h 288"/>
                <a:gd name="T2" fmla="*/ 960 w 960"/>
                <a:gd name="T3" fmla="*/ 0 h 288"/>
                <a:gd name="T4" fmla="*/ 960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288"/>
                  </a:moveTo>
                  <a:lnTo>
                    <a:pt x="960" y="288"/>
                  </a:lnTo>
                  <a:lnTo>
                    <a:pt x="960"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53" name="Text Box 29"/>
            <p:cNvSpPr txBox="1">
              <a:spLocks noChangeArrowheads="1"/>
            </p:cNvSpPr>
            <p:nvPr/>
          </p:nvSpPr>
          <p:spPr bwMode="auto">
            <a:xfrm>
              <a:off x="4560" y="2400"/>
              <a:ext cx="91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en-US" sz="2000">
                  <a:latin typeface="Calibri" charset="0"/>
                </a:rPr>
                <a:t>Try to</a:t>
              </a:r>
            </a:p>
            <a:p>
              <a:pPr algn="r" eaLnBrk="1" hangingPunct="1"/>
              <a:r>
                <a:rPr lang="en-US" altLang="en-US" sz="2000">
                  <a:latin typeface="Calibri" charset="0"/>
                </a:rPr>
                <a:t>decrypt</a:t>
              </a:r>
            </a:p>
            <a:p>
              <a:pPr algn="r" eaLnBrk="1" hangingPunct="1"/>
              <a:r>
                <a:rPr lang="en-US" altLang="en-US" sz="2000">
                  <a:latin typeface="Calibri" charset="0"/>
                </a:rPr>
                <a:t>with each </a:t>
              </a:r>
            </a:p>
            <a:p>
              <a:pPr algn="r" eaLnBrk="1" hangingPunct="1"/>
              <a:r>
                <a:rPr lang="en-US" altLang="en-US" sz="2000">
                  <a:latin typeface="Calibri" charset="0"/>
                </a:rPr>
                <a:t>shared key</a:t>
              </a:r>
            </a:p>
          </p:txBody>
        </p:sp>
        <p:sp>
          <p:nvSpPr>
            <p:cNvPr id="111654" name="Rectangle 30"/>
            <p:cNvSpPr>
              <a:spLocks noChangeArrowheads="1"/>
            </p:cNvSpPr>
            <p:nvPr/>
          </p:nvSpPr>
          <p:spPr bwMode="auto">
            <a:xfrm>
              <a:off x="4896" y="1680"/>
              <a:ext cx="5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Shared1</a:t>
              </a:r>
            </a:p>
          </p:txBody>
        </p:sp>
        <p:sp>
          <p:nvSpPr>
            <p:cNvPr id="111655" name="Rectangle 31"/>
            <p:cNvSpPr>
              <a:spLocks noChangeArrowheads="1"/>
            </p:cNvSpPr>
            <p:nvPr/>
          </p:nvSpPr>
          <p:spPr bwMode="auto">
            <a:xfrm>
              <a:off x="4896" y="1872"/>
              <a:ext cx="5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Shared2</a:t>
              </a:r>
            </a:p>
          </p:txBody>
        </p:sp>
        <p:sp>
          <p:nvSpPr>
            <p:cNvPr id="111656" name="Rectangle 32"/>
            <p:cNvSpPr>
              <a:spLocks noChangeArrowheads="1"/>
            </p:cNvSpPr>
            <p:nvPr/>
          </p:nvSpPr>
          <p:spPr bwMode="auto">
            <a:xfrm>
              <a:off x="4896" y="2064"/>
              <a:ext cx="5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Shared3</a:t>
              </a:r>
            </a:p>
          </p:txBody>
        </p:sp>
        <p:sp>
          <p:nvSpPr>
            <p:cNvPr id="111657" name="Text Box 33"/>
            <p:cNvSpPr txBox="1">
              <a:spLocks noChangeArrowheads="1"/>
            </p:cNvSpPr>
            <p:nvPr/>
          </p:nvSpPr>
          <p:spPr bwMode="auto">
            <a:xfrm>
              <a:off x="4944" y="2208"/>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Calibri" charset="0"/>
                </a:rPr>
                <a:t>…</a:t>
              </a:r>
            </a:p>
          </p:txBody>
        </p:sp>
      </p:grpSp>
      <p:grpSp>
        <p:nvGrpSpPr>
          <p:cNvPr id="3" name="Group 73"/>
          <p:cNvGrpSpPr>
            <a:grpSpLocks/>
          </p:cNvGrpSpPr>
          <p:nvPr/>
        </p:nvGrpSpPr>
        <p:grpSpPr bwMode="auto">
          <a:xfrm>
            <a:off x="5562600" y="2362200"/>
            <a:ext cx="3352800" cy="3657600"/>
            <a:chOff x="5562600" y="4373526"/>
            <a:chExt cx="3352800" cy="2551814"/>
          </a:xfrm>
          <a:effectLst>
            <a:outerShdw blurRad="50800" dist="38100" dir="2700000" algn="tl" rotWithShape="0">
              <a:prstClr val="black">
                <a:alpha val="40000"/>
              </a:prstClr>
            </a:outerShdw>
          </a:effectLst>
        </p:grpSpPr>
        <p:sp>
          <p:nvSpPr>
            <p:cNvPr id="20514" name="TextBox 74"/>
            <p:cNvSpPr txBox="1">
              <a:spLocks noChangeArrowheads="1"/>
            </p:cNvSpPr>
            <p:nvPr/>
          </p:nvSpPr>
          <p:spPr bwMode="auto">
            <a:xfrm>
              <a:off x="5562600" y="4373526"/>
              <a:ext cx="3276600" cy="322092"/>
            </a:xfrm>
            <a:prstGeom prst="rect">
              <a:avLst/>
            </a:prstGeom>
            <a:solidFill>
              <a:schemeClr val="bg1"/>
            </a:solidFill>
            <a:ln w="28575">
              <a:solidFill>
                <a:srgbClr val="FF0000"/>
              </a:solidFill>
              <a:miter lim="800000"/>
              <a:headEnd/>
              <a:tailEnd/>
            </a:ln>
          </p:spPr>
          <p:txBody>
            <a:bodyPr>
              <a:spAutoFit/>
            </a:bodyPr>
            <a:lstStyle/>
            <a:p>
              <a:pPr algn="ctr">
                <a:defRPr/>
              </a:pPr>
              <a:r>
                <a:rPr lang="en-US">
                  <a:solidFill>
                    <a:srgbClr val="FF0000"/>
                  </a:solidFill>
                  <a:latin typeface="Calibri" pitchFamily="34" charset="0"/>
                  <a:ea typeface="+mn-ea"/>
                </a:rPr>
                <a:t>Slow! (scales w/ # keys)</a:t>
              </a:r>
            </a:p>
          </p:txBody>
        </p:sp>
        <p:sp>
          <p:nvSpPr>
            <p:cNvPr id="76" name="Oval 75"/>
            <p:cNvSpPr/>
            <p:nvPr/>
          </p:nvSpPr>
          <p:spPr>
            <a:xfrm>
              <a:off x="5638800" y="4801043"/>
              <a:ext cx="3276600" cy="21242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1641" name="Group 41"/>
          <p:cNvGrpSpPr>
            <a:grpSpLocks/>
          </p:cNvGrpSpPr>
          <p:nvPr/>
        </p:nvGrpSpPr>
        <p:grpSpPr bwMode="auto">
          <a:xfrm>
            <a:off x="3657600" y="4038600"/>
            <a:ext cx="1828800" cy="914400"/>
            <a:chOff x="3657600" y="4876800"/>
            <a:chExt cx="1828800" cy="914400"/>
          </a:xfrm>
        </p:grpSpPr>
        <p:pic>
          <p:nvPicPr>
            <p:cNvPr id="111650" name="Picture 21"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8768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p:cNvSpPr/>
            <p:nvPr/>
          </p:nvSpPr>
          <p:spPr>
            <a:xfrm>
              <a:off x="4572000" y="5105400"/>
              <a:ext cx="914400" cy="457200"/>
            </a:xfrm>
            <a:prstGeom prst="rect">
              <a:avLst/>
            </a:prstGeom>
            <a:blipFill>
              <a:blip r:embed="rId9"/>
              <a:tile tx="0" ty="0" sx="100000" sy="100000" flip="none" algn="tl"/>
            </a:blip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111642" name="Picture 79" descr="dell_laptop_0_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1600200"/>
            <a:ext cx="6778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3" name="Picture 80" descr="alic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588" y="1384300"/>
            <a:ext cx="687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4" name="Picture 81" descr="ap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8263" y="1481138"/>
            <a:ext cx="612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5" name="Picture 82" descr="bob.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1447800"/>
            <a:ext cx="68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4016167" y="6031396"/>
            <a:ext cx="4856163" cy="400050"/>
          </a:xfrm>
          <a:prstGeom prst="rect">
            <a:avLst/>
          </a:prstGeom>
          <a:noFill/>
          <a:effectLst/>
        </p:spPr>
        <p:txBody>
          <a:bodyPr wrap="none">
            <a:spAutoFit/>
          </a:bodyPr>
          <a:lstStyle/>
          <a:p>
            <a:pPr>
              <a:defRPr/>
            </a:pPr>
            <a:r>
              <a:rPr lang="en-US" sz="2000" dirty="0">
                <a:solidFill>
                  <a:srgbClr val="FF0000"/>
                </a:solidFill>
                <a:latin typeface="+mn-lt"/>
                <a:ea typeface="+mn-ea"/>
              </a:rPr>
              <a:t>Different symmetric key per potential sender</a:t>
            </a:r>
          </a:p>
        </p:txBody>
      </p:sp>
      <p:sp>
        <p:nvSpPr>
          <p:cNvPr id="44" name="TextBox 43"/>
          <p:cNvSpPr txBox="1">
            <a:spLocks noChangeArrowheads="1"/>
          </p:cNvSpPr>
          <p:nvPr/>
        </p:nvSpPr>
        <p:spPr bwMode="auto">
          <a:xfrm>
            <a:off x="3657600" y="26670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rPr>
              <a:t>Can</a:t>
            </a:r>
            <a:r>
              <a:rPr lang="ja-JP" altLang="en-US" sz="1800">
                <a:solidFill>
                  <a:srgbClr val="FF0000"/>
                </a:solidFill>
                <a:latin typeface="Arial" charset="0"/>
              </a:rPr>
              <a:t>’</a:t>
            </a:r>
            <a:r>
              <a:rPr lang="en-US" altLang="ja-JP" sz="1800">
                <a:solidFill>
                  <a:srgbClr val="FF0000"/>
                </a:solidFill>
                <a:latin typeface="Arial" charset="0"/>
              </a:rPr>
              <a:t>t identify the</a:t>
            </a:r>
          </a:p>
          <a:p>
            <a:pPr eaLnBrk="1" hangingPunct="1"/>
            <a:r>
              <a:rPr lang="en-US" altLang="en-US" sz="1800">
                <a:solidFill>
                  <a:srgbClr val="FF0000"/>
                </a:solidFill>
                <a:latin typeface="Arial" charset="0"/>
              </a:rPr>
              <a:t>decryption key in the packet or else it is linkable</a:t>
            </a:r>
          </a:p>
        </p:txBody>
      </p:sp>
      <p:cxnSp>
        <p:nvCxnSpPr>
          <p:cNvPr id="46" name="Straight Arrow Connector 45"/>
          <p:cNvCxnSpPr/>
          <p:nvPr/>
        </p:nvCxnSpPr>
        <p:spPr>
          <a:xfrm rot="5400000">
            <a:off x="4535488" y="4076700"/>
            <a:ext cx="227012" cy="1588"/>
          </a:xfrm>
          <a:prstGeom prst="straightConnector1">
            <a:avLst/>
          </a:prstGeom>
          <a:ln w="28575">
            <a:solidFill>
              <a:srgbClr val="FF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43A1372-D0BF-3B45-A603-8F136B8AD2A9}" type="slidenum">
              <a:rPr lang="en-US" altLang="en-US" smtClean="0"/>
              <a:pPr/>
              <a:t>66</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altLang="en-US"/>
              <a:t>Solution Summary</a:t>
            </a:r>
          </a:p>
        </p:txBody>
      </p:sp>
      <p:sp>
        <p:nvSpPr>
          <p:cNvPr id="113666"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Unlinkability</a:t>
            </a:r>
            <a:endParaRPr lang="en-US" altLang="en-US">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3672"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Integrity</a:t>
            </a:r>
            <a:endParaRPr lang="en-US" altLang="en-US">
              <a:latin typeface="Calibri" charset="0"/>
            </a:endParaRPr>
          </a:p>
        </p:txBody>
      </p:sp>
      <p:sp>
        <p:nvSpPr>
          <p:cNvPr id="113673"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Authenticity</a:t>
            </a:r>
            <a:endParaRPr lang="en-US" altLang="en-US">
              <a:latin typeface="Calibri" charset="0"/>
            </a:endParaRPr>
          </a:p>
        </p:txBody>
      </p:sp>
      <p:grpSp>
        <p:nvGrpSpPr>
          <p:cNvPr id="113674" name="Group 42"/>
          <p:cNvGrpSpPr>
            <a:grpSpLocks/>
          </p:cNvGrpSpPr>
          <p:nvPr/>
        </p:nvGrpSpPr>
        <p:grpSpPr bwMode="auto">
          <a:xfrm>
            <a:off x="442913" y="2667000"/>
            <a:ext cx="7620000" cy="3811588"/>
            <a:chOff x="609600" y="2438400"/>
            <a:chExt cx="7620000" cy="3811588"/>
          </a:xfrm>
        </p:grpSpPr>
        <p:grpSp>
          <p:nvGrpSpPr>
            <p:cNvPr id="113704"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3675"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Efficiency</a:t>
            </a:r>
            <a:endParaRPr lang="en-US" altLang="en-US">
              <a:latin typeface="Calibri" charset="0"/>
            </a:endParaRPr>
          </a:p>
        </p:txBody>
      </p:sp>
      <p:sp>
        <p:nvSpPr>
          <p:cNvPr id="113676"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Confidentiality</a:t>
            </a:r>
            <a:endParaRPr lang="en-US" altLang="en-US">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13683"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rPr>
              <a:t>802.11 WPA</a:t>
            </a:r>
          </a:p>
        </p:txBody>
      </p:sp>
      <p:sp>
        <p:nvSpPr>
          <p:cNvPr id="113684" name="TextBox 56"/>
          <p:cNvSpPr txBox="1">
            <a:spLocks noChangeArrowheads="1"/>
          </p:cNvSpPr>
          <p:nvPr/>
        </p:nvSpPr>
        <p:spPr bwMode="auto">
          <a:xfrm>
            <a:off x="381000" y="35814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MAC Pseudonyms</a:t>
            </a:r>
          </a:p>
        </p:txBody>
      </p:sp>
      <p:sp>
        <p:nvSpPr>
          <p:cNvPr id="113685" name="TextBox 57"/>
          <p:cNvSpPr txBox="1">
            <a:spLocks noChangeArrowheads="1"/>
          </p:cNvSpPr>
          <p:nvPr/>
        </p:nvSpPr>
        <p:spPr bwMode="auto">
          <a:xfrm>
            <a:off x="381000" y="4191000"/>
            <a:ext cx="2652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Public Key Protocol</a:t>
            </a:r>
          </a:p>
          <a:p>
            <a:pPr eaLnBrk="1" hangingPunct="1"/>
            <a:r>
              <a:rPr lang="en-US" altLang="en-US" sz="2000">
                <a:latin typeface="Calibri" charset="0"/>
              </a:rPr>
              <a:t>Symmetric Key Protocol</a:t>
            </a:r>
          </a:p>
        </p:txBody>
      </p:sp>
      <p:sp>
        <p:nvSpPr>
          <p:cNvPr id="59" name="TextBox 58"/>
          <p:cNvSpPr txBox="1"/>
          <p:nvPr/>
        </p:nvSpPr>
        <p:spPr>
          <a:xfrm>
            <a:off x="381000" y="5105400"/>
            <a:ext cx="2992438"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Discovery/Binding</a:t>
            </a:r>
          </a:p>
        </p:txBody>
      </p:sp>
      <p:sp>
        <p:nvSpPr>
          <p:cNvPr id="60" name="TextBox 59"/>
          <p:cNvSpPr txBox="1"/>
          <p:nvPr/>
        </p:nvSpPr>
        <p:spPr>
          <a:xfrm>
            <a:off x="381000" y="5867400"/>
            <a:ext cx="2436813" cy="400050"/>
          </a:xfrm>
          <a:prstGeom prst="rect">
            <a:avLst/>
          </a:prstGeom>
          <a:noFill/>
        </p:spPr>
        <p:txBody>
          <a:bodyPr wrap="none">
            <a:spAutoFit/>
          </a:bodyPr>
          <a:lstStyle/>
          <a:p>
            <a:pPr fontAlgn="auto">
              <a:spcBef>
                <a:spcPts val="0"/>
              </a:spcBef>
              <a:spcAft>
                <a:spcPts val="0"/>
              </a:spcAft>
              <a:defRPr/>
            </a:pPr>
            <a:r>
              <a:rPr lang="en-US" sz="2000" b="1" dirty="0" err="1">
                <a:solidFill>
                  <a:srgbClr val="008000"/>
                </a:solidFill>
                <a:latin typeface="+mn-lt"/>
                <a:ea typeface="+mn-ea"/>
              </a:rPr>
              <a:t>SlyFi</a:t>
            </a:r>
            <a:r>
              <a:rPr lang="en-US" sz="2000" dirty="0">
                <a:solidFill>
                  <a:srgbClr val="008000"/>
                </a:solidFill>
                <a:latin typeface="+mn-lt"/>
                <a:ea typeface="+mn-ea"/>
              </a:rPr>
              <a:t>: Data packets</a:t>
            </a:r>
          </a:p>
        </p:txBody>
      </p:sp>
      <p:pic>
        <p:nvPicPr>
          <p:cNvPr id="11368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9"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90" name="TextBox 37"/>
          <p:cNvSpPr txBox="1">
            <a:spLocks noChangeArrowheads="1"/>
          </p:cNvSpPr>
          <p:nvPr/>
        </p:nvSpPr>
        <p:spPr bwMode="auto">
          <a:xfrm>
            <a:off x="6248400" y="3505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latin typeface="Calibri" charset="0"/>
              </a:rPr>
              <a:t>Long</a:t>
            </a:r>
          </a:p>
          <a:p>
            <a:pPr algn="ctr" eaLnBrk="1" hangingPunct="1"/>
            <a:r>
              <a:rPr lang="en-US" altLang="en-US" sz="2000" b="1">
                <a:latin typeface="Calibri" charset="0"/>
              </a:rPr>
              <a:t>Term</a:t>
            </a:r>
          </a:p>
        </p:txBody>
      </p:sp>
      <p:pic>
        <p:nvPicPr>
          <p:cNvPr id="113691" name="Picture 3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2" name="Picture 4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3" name="Picture 43"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4"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581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5"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6"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7"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9" name="Picture 6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67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701"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13702"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13703"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67</a:t>
            </a:fld>
            <a:endParaRPr lang="en-US" altLang="en-US"/>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noChangeArrowheads="1"/>
          </p:cNvSpPr>
          <p:nvPr>
            <p:ph type="title"/>
          </p:nvPr>
        </p:nvSpPr>
        <p:spPr/>
        <p:txBody>
          <a:bodyPr/>
          <a:lstStyle/>
          <a:p>
            <a:r>
              <a:rPr lang="en-US" altLang="en-US"/>
              <a:t>SlyFi</a:t>
            </a:r>
          </a:p>
        </p:txBody>
      </p:sp>
      <p:sp>
        <p:nvSpPr>
          <p:cNvPr id="115714" name="Rectangle 2"/>
          <p:cNvSpPr>
            <a:spLocks noGrp="1" noChangeArrowheads="1"/>
          </p:cNvSpPr>
          <p:nvPr>
            <p:ph type="body" idx="1"/>
          </p:nvPr>
        </p:nvSpPr>
        <p:spPr/>
        <p:txBody>
          <a:bodyPr/>
          <a:lstStyle/>
          <a:p>
            <a:pPr eaLnBrk="1" hangingPunct="1">
              <a:lnSpc>
                <a:spcPct val="90000"/>
              </a:lnSpc>
            </a:pPr>
            <a:r>
              <a:rPr lang="en-US" altLang="en-US" sz="2800"/>
              <a:t>Symmetric key almost works, but tension between:</a:t>
            </a:r>
          </a:p>
          <a:p>
            <a:pPr lvl="1" eaLnBrk="1" hangingPunct="1">
              <a:lnSpc>
                <a:spcPct val="90000"/>
              </a:lnSpc>
            </a:pPr>
            <a:r>
              <a:rPr lang="en-US" altLang="en-US" sz="2000"/>
              <a:t>Unlinkability: can</a:t>
            </a:r>
            <a:r>
              <a:rPr lang="ja-JP" altLang="en-US" sz="2000"/>
              <a:t>’</a:t>
            </a:r>
            <a:r>
              <a:rPr lang="en-US" altLang="ja-JP" sz="2000"/>
              <a:t>t expose the identity of the key</a:t>
            </a:r>
          </a:p>
          <a:p>
            <a:pPr lvl="1" eaLnBrk="1" hangingPunct="1">
              <a:lnSpc>
                <a:spcPct val="90000"/>
              </a:lnSpc>
            </a:pPr>
            <a:r>
              <a:rPr lang="en-US" altLang="en-US" sz="2000"/>
              <a:t>Efficiency: need to identify the key to avoid trying all keys</a:t>
            </a:r>
          </a:p>
          <a:p>
            <a:pPr lvl="1" eaLnBrk="1" hangingPunct="1">
              <a:lnSpc>
                <a:spcPct val="90000"/>
              </a:lnSpc>
            </a:pPr>
            <a:endParaRPr lang="en-US" altLang="en-US" sz="2000"/>
          </a:p>
          <a:p>
            <a:pPr eaLnBrk="1" hangingPunct="1">
              <a:lnSpc>
                <a:spcPct val="90000"/>
              </a:lnSpc>
            </a:pPr>
            <a:r>
              <a:rPr lang="en-US" altLang="en-US" sz="2800" b="1"/>
              <a:t>Idea</a:t>
            </a:r>
            <a:r>
              <a:rPr lang="en-US" altLang="en-US" sz="2800"/>
              <a:t>: Identify the key in an unlinkable way</a:t>
            </a:r>
          </a:p>
          <a:p>
            <a:pPr eaLnBrk="1" hangingPunct="1">
              <a:lnSpc>
                <a:spcPct val="90000"/>
              </a:lnSpc>
            </a:pPr>
            <a:endParaRPr lang="en-US" altLang="en-US" sz="2400"/>
          </a:p>
          <a:p>
            <a:pPr eaLnBrk="1" hangingPunct="1">
              <a:lnSpc>
                <a:spcPct val="90000"/>
              </a:lnSpc>
            </a:pPr>
            <a:r>
              <a:rPr lang="en-US" altLang="en-US" sz="2800"/>
              <a:t>Approach:</a:t>
            </a:r>
          </a:p>
          <a:p>
            <a:pPr lvl="1" eaLnBrk="1" hangingPunct="1">
              <a:lnSpc>
                <a:spcPct val="90000"/>
              </a:lnSpc>
            </a:pPr>
            <a:r>
              <a:rPr lang="en-US" altLang="en-US" sz="2000"/>
              <a:t>Sender </a:t>
            </a:r>
            <a:r>
              <a:rPr lang="en-US" altLang="en-US" sz="2000" b="1"/>
              <a:t>A</a:t>
            </a:r>
            <a:r>
              <a:rPr lang="en-US" altLang="en-US" sz="2000"/>
              <a:t> and receiver </a:t>
            </a:r>
            <a:r>
              <a:rPr lang="en-US" altLang="en-US" sz="2000" b="1"/>
              <a:t>B</a:t>
            </a:r>
            <a:r>
              <a:rPr lang="en-US" altLang="en-US" sz="2000"/>
              <a:t> agree on tokens:  </a:t>
            </a:r>
            <a:r>
              <a:rPr lang="en-US" altLang="en-US" sz="2000" i="1"/>
              <a:t>T</a:t>
            </a:r>
            <a:r>
              <a:rPr lang="en-US" altLang="en-US" sz="2000" i="1" baseline="-25000"/>
              <a:t>1</a:t>
            </a:r>
            <a:r>
              <a:rPr lang="en-US" altLang="en-US" sz="2000"/>
              <a:t>  , </a:t>
            </a:r>
            <a:r>
              <a:rPr lang="en-US" altLang="en-US" sz="2000" i="1"/>
              <a:t>T</a:t>
            </a:r>
            <a:r>
              <a:rPr lang="en-US" altLang="en-US" sz="2000" i="1" baseline="-25000"/>
              <a:t>2</a:t>
            </a:r>
            <a:r>
              <a:rPr lang="en-US" altLang="en-US" sz="2000"/>
              <a:t>  , </a:t>
            </a:r>
            <a:r>
              <a:rPr lang="en-US" altLang="en-US" sz="2000" i="1"/>
              <a:t>T</a:t>
            </a:r>
            <a:r>
              <a:rPr lang="en-US" altLang="en-US" sz="2000" i="1" baseline="-25000"/>
              <a:t>3</a:t>
            </a:r>
            <a:r>
              <a:rPr lang="en-US" altLang="en-US" sz="2000"/>
              <a:t>  , …</a:t>
            </a:r>
            <a:br>
              <a:rPr lang="en-US" altLang="en-US" sz="2000"/>
            </a:br>
            <a:endParaRPr lang="en-US" altLang="en-US" sz="2000"/>
          </a:p>
          <a:p>
            <a:pPr lvl="1" eaLnBrk="1" hangingPunct="1">
              <a:lnSpc>
                <a:spcPct val="90000"/>
              </a:lnSpc>
            </a:pPr>
            <a:r>
              <a:rPr lang="en-US" altLang="en-US" sz="2000" b="1"/>
              <a:t>A</a:t>
            </a:r>
            <a:r>
              <a:rPr lang="en-US" altLang="en-US" sz="2000"/>
              <a:t> attaches </a:t>
            </a:r>
            <a:r>
              <a:rPr lang="en-US" altLang="en-US" sz="2000" i="1"/>
              <a:t>T</a:t>
            </a:r>
            <a:r>
              <a:rPr lang="en-US" altLang="en-US" sz="2000" i="1" baseline="-25000"/>
              <a:t>i </a:t>
            </a:r>
            <a:r>
              <a:rPr lang="en-US" altLang="en-US" sz="2000"/>
              <a:t>    to encrypted packet for </a:t>
            </a:r>
            <a:r>
              <a:rPr lang="en-US" altLang="en-US" sz="2000" b="1"/>
              <a:t>B</a:t>
            </a:r>
            <a:endParaRPr lang="en-US" altLang="en-US" sz="2400"/>
          </a:p>
          <a:p>
            <a:pPr lvl="1" eaLnBrk="1" hangingPunct="1">
              <a:lnSpc>
                <a:spcPct val="90000"/>
              </a:lnSpc>
              <a:buFontTx/>
              <a:buNone/>
            </a:pPr>
            <a:endParaRPr lang="en-US" altLang="en-US"/>
          </a:p>
        </p:txBody>
      </p:sp>
      <p:sp>
        <p:nvSpPr>
          <p:cNvPr id="115716" name="Text Box 8"/>
          <p:cNvSpPr txBox="1">
            <a:spLocks noChangeArrowheads="1"/>
          </p:cNvSpPr>
          <p:nvPr/>
        </p:nvSpPr>
        <p:spPr bwMode="auto">
          <a:xfrm>
            <a:off x="6172200" y="41910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5717" name="Text Box 8"/>
          <p:cNvSpPr txBox="1">
            <a:spLocks noChangeArrowheads="1"/>
          </p:cNvSpPr>
          <p:nvPr/>
        </p:nvSpPr>
        <p:spPr bwMode="auto">
          <a:xfrm>
            <a:off x="2514600" y="4876800"/>
            <a:ext cx="3762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5718" name="Text Box 8"/>
          <p:cNvSpPr txBox="1">
            <a:spLocks noChangeArrowheads="1"/>
          </p:cNvSpPr>
          <p:nvPr/>
        </p:nvSpPr>
        <p:spPr bwMode="auto">
          <a:xfrm>
            <a:off x="6705600" y="41910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5719" name="Text Box 8"/>
          <p:cNvSpPr txBox="1">
            <a:spLocks noChangeArrowheads="1"/>
          </p:cNvSpPr>
          <p:nvPr/>
        </p:nvSpPr>
        <p:spPr bwMode="auto">
          <a:xfrm>
            <a:off x="7239000" y="41910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68</a:t>
            </a:fld>
            <a:endParaRPr lang="en-US" altLang="en-US"/>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4"/>
          <p:cNvSpPr>
            <a:spLocks noGrp="1" noChangeArrowheads="1"/>
          </p:cNvSpPr>
          <p:nvPr>
            <p:ph type="title"/>
          </p:nvPr>
        </p:nvSpPr>
        <p:spPr/>
        <p:txBody>
          <a:bodyPr/>
          <a:lstStyle/>
          <a:p>
            <a:pPr eaLnBrk="1" hangingPunct="1"/>
            <a:r>
              <a:rPr lang="en-US" altLang="en-US"/>
              <a:t>SlyFi</a:t>
            </a:r>
          </a:p>
        </p:txBody>
      </p:sp>
      <p:pic>
        <p:nvPicPr>
          <p:cNvPr id="117762" name="Picture 21" descr="w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4196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2"/>
          <p:cNvSpPr>
            <a:spLocks noChangeArrowheads="1"/>
          </p:cNvSpPr>
          <p:nvPr/>
        </p:nvSpPr>
        <p:spPr bwMode="auto">
          <a:xfrm>
            <a:off x="5638800" y="1828800"/>
            <a:ext cx="3048000" cy="3886200"/>
          </a:xfrm>
          <a:prstGeom prst="rect">
            <a:avLst/>
          </a:prstGeom>
          <a:solidFill>
            <a:schemeClr val="bg1"/>
          </a:soli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latin typeface="Calibri" pitchFamily="34" charset="0"/>
              <a:ea typeface="+mn-ea"/>
            </a:endParaRPr>
          </a:p>
        </p:txBody>
      </p:sp>
      <p:sp>
        <p:nvSpPr>
          <p:cNvPr id="27657" name="Rectangle 4"/>
          <p:cNvSpPr>
            <a:spLocks noChangeArrowheads="1"/>
          </p:cNvSpPr>
          <p:nvPr/>
        </p:nvSpPr>
        <p:spPr bwMode="auto">
          <a:xfrm>
            <a:off x="533400" y="1828800"/>
            <a:ext cx="3048000" cy="3886200"/>
          </a:xfrm>
          <a:prstGeom prst="rect">
            <a:avLst/>
          </a:prstGeom>
          <a:solidFill>
            <a:schemeClr val="bg1"/>
          </a:solidFill>
          <a:ln w="9525">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sz="2000">
              <a:solidFill>
                <a:schemeClr val="bg2"/>
              </a:solidFill>
              <a:latin typeface="Calibri" pitchFamily="34" charset="0"/>
              <a:ea typeface="+mn-ea"/>
            </a:endParaRPr>
          </a:p>
        </p:txBody>
      </p:sp>
      <p:sp>
        <p:nvSpPr>
          <p:cNvPr id="27658" name="Rectangle 5"/>
          <p:cNvSpPr>
            <a:spLocks noChangeArrowheads="1"/>
          </p:cNvSpPr>
          <p:nvPr/>
        </p:nvSpPr>
        <p:spPr bwMode="auto">
          <a:xfrm>
            <a:off x="914400" y="2743200"/>
            <a:ext cx="1524000" cy="533400"/>
          </a:xfrm>
          <a:prstGeom prst="rect">
            <a:avLst/>
          </a:prstGeom>
          <a:solidFill>
            <a:schemeClr val="bg1"/>
          </a:solidFill>
          <a:ln w="9525">
            <a:solidFill>
              <a:schemeClr val="bg1">
                <a:lumMod val="75000"/>
              </a:schemeClr>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chemeClr val="bg2"/>
                </a:solidFill>
                <a:latin typeface="Calibri" charset="0"/>
              </a:rPr>
              <a:t>Probe </a:t>
            </a:r>
            <a:r>
              <a:rPr lang="ja-JP" altLang="en-US" sz="2000">
                <a:solidFill>
                  <a:schemeClr val="bg2"/>
                </a:solidFill>
                <a:latin typeface="Calibri" charset="0"/>
              </a:rPr>
              <a:t>“</a:t>
            </a:r>
            <a:r>
              <a:rPr lang="en-US" altLang="ja-JP" sz="2000">
                <a:solidFill>
                  <a:schemeClr val="bg2"/>
                </a:solidFill>
                <a:latin typeface="Calibri" charset="0"/>
              </a:rPr>
              <a:t>Bob</a:t>
            </a:r>
            <a:r>
              <a:rPr lang="ja-JP" altLang="en-US" sz="2000">
                <a:solidFill>
                  <a:schemeClr val="bg2"/>
                </a:solidFill>
                <a:latin typeface="Calibri" charset="0"/>
              </a:rPr>
              <a:t>”</a:t>
            </a:r>
            <a:endParaRPr lang="en-US" altLang="en-US" sz="2000">
              <a:solidFill>
                <a:schemeClr val="bg2"/>
              </a:solidFill>
              <a:latin typeface="Calibri" charset="0"/>
            </a:endParaRPr>
          </a:p>
        </p:txBody>
      </p:sp>
      <p:sp>
        <p:nvSpPr>
          <p:cNvPr id="27659" name="Line 6"/>
          <p:cNvSpPr>
            <a:spLocks noChangeShapeType="1"/>
          </p:cNvSpPr>
          <p:nvPr/>
        </p:nvSpPr>
        <p:spPr bwMode="auto">
          <a:xfrm>
            <a:off x="1981200" y="2286000"/>
            <a:ext cx="1588" cy="3810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2"/>
              </a:solidFill>
              <a:ea typeface="+mn-ea"/>
            </a:endParaRPr>
          </a:p>
        </p:txBody>
      </p:sp>
      <p:sp>
        <p:nvSpPr>
          <p:cNvPr id="117767" name="Text Box 7"/>
          <p:cNvSpPr txBox="1">
            <a:spLocks noChangeArrowheads="1"/>
          </p:cNvSpPr>
          <p:nvPr/>
        </p:nvSpPr>
        <p:spPr bwMode="auto">
          <a:xfrm>
            <a:off x="1600200" y="1905000"/>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Client</a:t>
            </a:r>
          </a:p>
        </p:txBody>
      </p:sp>
      <p:sp>
        <p:nvSpPr>
          <p:cNvPr id="117768" name="Text Box 8"/>
          <p:cNvSpPr txBox="1">
            <a:spLocks noChangeArrowheads="1"/>
          </p:cNvSpPr>
          <p:nvPr/>
        </p:nvSpPr>
        <p:spPr bwMode="auto">
          <a:xfrm>
            <a:off x="6705600" y="1905000"/>
            <a:ext cx="93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Service</a:t>
            </a:r>
          </a:p>
        </p:txBody>
      </p:sp>
      <p:sp>
        <p:nvSpPr>
          <p:cNvPr id="27662" name="Line 9"/>
          <p:cNvSpPr>
            <a:spLocks noChangeShapeType="1"/>
          </p:cNvSpPr>
          <p:nvPr/>
        </p:nvSpPr>
        <p:spPr bwMode="auto">
          <a:xfrm>
            <a:off x="1981200" y="3352800"/>
            <a:ext cx="0" cy="381000"/>
          </a:xfrm>
          <a:prstGeom prst="line">
            <a:avLst/>
          </a:prstGeom>
          <a:noFill/>
          <a:ln w="38100">
            <a:solidFill>
              <a:schemeClr val="bg1">
                <a:lumMod val="75000"/>
              </a:schemeClr>
            </a:solidFill>
            <a:round/>
            <a:headEnd/>
            <a:tailEnd type="triangle" w="med" len="med"/>
          </a:ln>
        </p:spPr>
        <p:txBody>
          <a:bodyPr/>
          <a:lstStyle/>
          <a:p>
            <a:pPr>
              <a:defRPr/>
            </a:pPr>
            <a:endParaRPr lang="en-US">
              <a:solidFill>
                <a:schemeClr val="bg2"/>
              </a:solidFill>
              <a:ea typeface="+mn-ea"/>
            </a:endParaRPr>
          </a:p>
        </p:txBody>
      </p:sp>
      <p:pic>
        <p:nvPicPr>
          <p:cNvPr id="117770" name="Picture 10" descr="envelope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Text Box 11"/>
          <p:cNvSpPr txBox="1">
            <a:spLocks noChangeArrowheads="1"/>
          </p:cNvSpPr>
          <p:nvPr/>
        </p:nvSpPr>
        <p:spPr bwMode="auto">
          <a:xfrm>
            <a:off x="849313" y="5029200"/>
            <a:ext cx="246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chemeClr val="bg2"/>
                </a:solidFill>
                <a:latin typeface="Calibri" charset="0"/>
              </a:rPr>
              <a:t>Symmetric encryption</a:t>
            </a:r>
          </a:p>
          <a:p>
            <a:pPr algn="ctr" eaLnBrk="1" hangingPunct="1"/>
            <a:r>
              <a:rPr lang="en-US" altLang="en-US" sz="1800">
                <a:solidFill>
                  <a:schemeClr val="bg2"/>
                </a:solidFill>
                <a:latin typeface="Calibri" charset="0"/>
              </a:rPr>
              <a:t>(e.g., AES w/ random IV)</a:t>
            </a:r>
          </a:p>
        </p:txBody>
      </p:sp>
      <p:pic>
        <p:nvPicPr>
          <p:cNvPr id="117772" name="Picture 14" descr="open_envelope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200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3" name="Text Box 15"/>
          <p:cNvSpPr txBox="1">
            <a:spLocks noChangeArrowheads="1"/>
          </p:cNvSpPr>
          <p:nvPr/>
        </p:nvSpPr>
        <p:spPr bwMode="auto">
          <a:xfrm>
            <a:off x="5867400" y="25146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Check MAC:</a:t>
            </a:r>
          </a:p>
        </p:txBody>
      </p:sp>
      <p:pic>
        <p:nvPicPr>
          <p:cNvPr id="117774" name="Picture 17" descr="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7338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5" name="Rectangle 18"/>
          <p:cNvSpPr>
            <a:spLocks noChangeArrowheads="1"/>
          </p:cNvSpPr>
          <p:nvPr/>
        </p:nvSpPr>
        <p:spPr bwMode="auto">
          <a:xfrm>
            <a:off x="1981200" y="3276600"/>
            <a:ext cx="75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MAC:</a:t>
            </a:r>
          </a:p>
        </p:txBody>
      </p:sp>
      <p:sp>
        <p:nvSpPr>
          <p:cNvPr id="117776" name="Rectangle 40"/>
          <p:cNvSpPr>
            <a:spLocks noChangeArrowheads="1"/>
          </p:cNvSpPr>
          <p:nvPr/>
        </p:nvSpPr>
        <p:spPr bwMode="auto">
          <a:xfrm>
            <a:off x="2667000" y="3276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K</a:t>
            </a:r>
            <a:r>
              <a:rPr lang="en-US" altLang="en-US" sz="2000" baseline="-25000">
                <a:solidFill>
                  <a:schemeClr val="bg2"/>
                </a:solidFill>
                <a:latin typeface="Calibri" charset="0"/>
              </a:rPr>
              <a:t>AB</a:t>
            </a:r>
          </a:p>
        </p:txBody>
      </p:sp>
      <p:sp>
        <p:nvSpPr>
          <p:cNvPr id="117777" name="Rectangle 41"/>
          <p:cNvSpPr>
            <a:spLocks noChangeArrowheads="1"/>
          </p:cNvSpPr>
          <p:nvPr/>
        </p:nvSpPr>
        <p:spPr bwMode="auto">
          <a:xfrm>
            <a:off x="2667000" y="42672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2"/>
                </a:solidFill>
                <a:latin typeface="Calibri" charset="0"/>
              </a:rPr>
              <a:t>K</a:t>
            </a:r>
            <a:r>
              <a:rPr lang="en-US" altLang="en-US" sz="2000" baseline="-25000">
                <a:solidFill>
                  <a:schemeClr val="bg2"/>
                </a:solidFill>
                <a:latin typeface="Calibri" charset="0"/>
              </a:rPr>
              <a:t>AB</a:t>
            </a:r>
          </a:p>
        </p:txBody>
      </p:sp>
      <p:pic>
        <p:nvPicPr>
          <p:cNvPr id="117778" name="Picture 42" descr="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2672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9" name="Rectangle 43"/>
          <p:cNvSpPr>
            <a:spLocks noChangeArrowheads="1"/>
          </p:cNvSpPr>
          <p:nvPr/>
        </p:nvSpPr>
        <p:spPr bwMode="auto">
          <a:xfrm>
            <a:off x="7391400" y="2514600"/>
            <a:ext cx="50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K</a:t>
            </a:r>
            <a:r>
              <a:rPr lang="en-US" altLang="en-US" sz="2000" baseline="-25000">
                <a:latin typeface="Calibri" charset="0"/>
              </a:rPr>
              <a:t>AB</a:t>
            </a:r>
          </a:p>
        </p:txBody>
      </p:sp>
      <p:sp>
        <p:nvSpPr>
          <p:cNvPr id="27674" name="Line 46"/>
          <p:cNvSpPr>
            <a:spLocks noChangeShapeType="1"/>
          </p:cNvSpPr>
          <p:nvPr/>
        </p:nvSpPr>
        <p:spPr bwMode="auto">
          <a:xfrm flipV="1">
            <a:off x="7239000" y="2895600"/>
            <a:ext cx="0" cy="228600"/>
          </a:xfrm>
          <a:prstGeom prst="line">
            <a:avLst/>
          </a:prstGeom>
          <a:noFill/>
          <a:ln w="38100">
            <a:solidFill>
              <a:schemeClr val="bg1">
                <a:lumMod val="75000"/>
              </a:schemeClr>
            </a:solidFill>
            <a:round/>
            <a:headEnd/>
            <a:tailEnd type="triangle" w="med" len="med"/>
          </a:ln>
        </p:spPr>
        <p:txBody>
          <a:bodyPr/>
          <a:lstStyle/>
          <a:p>
            <a:pPr>
              <a:defRPr/>
            </a:pPr>
            <a:endParaRPr lang="en-US">
              <a:ea typeface="+mn-ea"/>
            </a:endParaRPr>
          </a:p>
        </p:txBody>
      </p:sp>
      <p:sp>
        <p:nvSpPr>
          <p:cNvPr id="117781" name="Line 47"/>
          <p:cNvSpPr>
            <a:spLocks noChangeShapeType="1"/>
          </p:cNvSpPr>
          <p:nvPr/>
        </p:nvSpPr>
        <p:spPr bwMode="auto">
          <a:xfrm flipV="1">
            <a:off x="7239000" y="4572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7782" name="Group 48"/>
          <p:cNvGrpSpPr>
            <a:grpSpLocks/>
          </p:cNvGrpSpPr>
          <p:nvPr/>
        </p:nvGrpSpPr>
        <p:grpSpPr bwMode="auto">
          <a:xfrm>
            <a:off x="5715000" y="3657600"/>
            <a:ext cx="2735263" cy="2035175"/>
            <a:chOff x="3600" y="1968"/>
            <a:chExt cx="1723" cy="1282"/>
          </a:xfrm>
        </p:grpSpPr>
        <p:sp>
          <p:nvSpPr>
            <p:cNvPr id="117812" name="Line 49"/>
            <p:cNvSpPr>
              <a:spLocks noChangeShapeType="1"/>
            </p:cNvSpPr>
            <p:nvPr/>
          </p:nvSpPr>
          <p:spPr bwMode="auto">
            <a:xfrm>
              <a:off x="3600" y="28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3" name="Rectangle 50"/>
            <p:cNvSpPr>
              <a:spLocks noChangeArrowheads="1"/>
            </p:cNvSpPr>
            <p:nvPr/>
          </p:nvSpPr>
          <p:spPr bwMode="auto">
            <a:xfrm>
              <a:off x="4992" y="1968"/>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00"/>
                  </a:solidFill>
                  <a:latin typeface="Calibri" charset="0"/>
                </a:rPr>
                <a:t>K</a:t>
              </a:r>
              <a:r>
                <a:rPr lang="en-US" altLang="en-US" sz="2000" b="1" baseline="-25000">
                  <a:solidFill>
                    <a:srgbClr val="000000"/>
                  </a:solidFill>
                  <a:latin typeface="Calibri" charset="0"/>
                </a:rPr>
                <a:t>AB</a:t>
              </a:r>
            </a:p>
          </p:txBody>
        </p:sp>
        <p:sp>
          <p:nvSpPr>
            <p:cNvPr id="117814" name="Text Box 51"/>
            <p:cNvSpPr txBox="1">
              <a:spLocks noChangeArrowheads="1"/>
            </p:cNvSpPr>
            <p:nvPr/>
          </p:nvSpPr>
          <p:spPr bwMode="auto">
            <a:xfrm>
              <a:off x="3984" y="2688"/>
              <a:ext cx="1175"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00"/>
                  </a:solidFill>
                  <a:latin typeface="Calibri" charset="0"/>
                </a:rPr>
                <a:t>Lookup </a:t>
              </a:r>
              <a:r>
                <a:rPr lang="en-US" altLang="en-US" sz="2000" b="1" i="1">
                  <a:solidFill>
                    <a:srgbClr val="000000"/>
                  </a:solidFill>
                  <a:latin typeface="Calibri" charset="0"/>
                </a:rPr>
                <a:t>T</a:t>
              </a:r>
              <a:r>
                <a:rPr lang="en-US" altLang="en-US" sz="2000" b="1" i="1" baseline="-25000">
                  <a:solidFill>
                    <a:srgbClr val="000000"/>
                  </a:solidFill>
                  <a:latin typeface="Calibri" charset="0"/>
                </a:rPr>
                <a:t>i</a:t>
              </a:r>
              <a:r>
                <a:rPr lang="en-US" altLang="en-US" sz="2000" b="1" i="1">
                  <a:solidFill>
                    <a:srgbClr val="000000"/>
                  </a:solidFill>
                  <a:latin typeface="Calibri" charset="0"/>
                </a:rPr>
                <a:t>     </a:t>
              </a:r>
              <a:r>
                <a:rPr lang="en-US" altLang="en-US" sz="2000" b="1">
                  <a:solidFill>
                    <a:srgbClr val="000000"/>
                  </a:solidFill>
                  <a:latin typeface="Calibri" charset="0"/>
                </a:rPr>
                <a:t>in a</a:t>
              </a:r>
            </a:p>
            <a:p>
              <a:pPr eaLnBrk="1" hangingPunct="1"/>
              <a:r>
                <a:rPr lang="en-US" altLang="en-US" sz="2000" b="1">
                  <a:solidFill>
                    <a:srgbClr val="000000"/>
                  </a:solidFill>
                  <a:latin typeface="Calibri" charset="0"/>
                </a:rPr>
                <a:t>table to get K</a:t>
              </a:r>
              <a:r>
                <a:rPr lang="en-US" altLang="en-US" sz="2000" b="1" baseline="-25000">
                  <a:solidFill>
                    <a:srgbClr val="000000"/>
                  </a:solidFill>
                  <a:latin typeface="Calibri" charset="0"/>
                </a:rPr>
                <a:t>AB</a:t>
              </a:r>
            </a:p>
            <a:p>
              <a:pPr eaLnBrk="1" hangingPunct="1"/>
              <a:endParaRPr lang="en-US" altLang="en-US" sz="1200" b="1">
                <a:solidFill>
                  <a:srgbClr val="000000"/>
                </a:solidFill>
                <a:latin typeface="Calibri" charset="0"/>
              </a:endParaRPr>
            </a:p>
          </p:txBody>
        </p:sp>
      </p:grpSp>
      <p:pic>
        <p:nvPicPr>
          <p:cNvPr id="27677" name="Picture 52" descr="aliceandbob"/>
          <p:cNvPicPr>
            <a:picLocks noChangeAspect="1" noChangeArrowheads="1"/>
          </p:cNvPicPr>
          <p:nvPr/>
        </p:nvPicPr>
        <p:blipFill>
          <a:blip r:embed="rId8"/>
          <a:srcRect/>
          <a:stretch>
            <a:fillRect/>
          </a:stretch>
        </p:blipFill>
        <p:spPr bwMode="auto">
          <a:xfrm>
            <a:off x="2438400" y="2747963"/>
            <a:ext cx="842963" cy="528637"/>
          </a:xfrm>
          <a:prstGeom prst="rect">
            <a:avLst/>
          </a:prstGeom>
          <a:noFill/>
          <a:ln w="9525">
            <a:solidFill>
              <a:schemeClr val="bg1">
                <a:lumMod val="50000"/>
              </a:schemeClr>
            </a:solidFill>
            <a:miter lim="800000"/>
            <a:headEnd/>
            <a:tailEnd/>
          </a:ln>
        </p:spPr>
      </p:pic>
      <p:sp>
        <p:nvSpPr>
          <p:cNvPr id="27683" name="Line 16"/>
          <p:cNvSpPr>
            <a:spLocks noChangeShapeType="1"/>
          </p:cNvSpPr>
          <p:nvPr/>
        </p:nvSpPr>
        <p:spPr bwMode="auto">
          <a:xfrm flipV="1">
            <a:off x="7239000" y="2286000"/>
            <a:ext cx="0" cy="228600"/>
          </a:xfrm>
          <a:prstGeom prst="line">
            <a:avLst/>
          </a:prstGeom>
          <a:noFill/>
          <a:ln w="38100">
            <a:solidFill>
              <a:schemeClr val="bg1">
                <a:lumMod val="75000"/>
              </a:schemeClr>
            </a:solidFill>
            <a:round/>
            <a:headEnd/>
            <a:tailEnd type="triangle" w="med" len="med"/>
          </a:ln>
        </p:spPr>
        <p:txBody>
          <a:bodyPr/>
          <a:lstStyle/>
          <a:p>
            <a:pPr>
              <a:defRPr/>
            </a:pPr>
            <a:endParaRPr lang="en-US">
              <a:ea typeface="+mn-ea"/>
            </a:endParaRPr>
          </a:p>
        </p:txBody>
      </p:sp>
      <p:pic>
        <p:nvPicPr>
          <p:cNvPr id="117785" name="Picture 193" descr="dell_laptop_0_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600200"/>
            <a:ext cx="6778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6" name="Picture 194" descr="alic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588" y="1384300"/>
            <a:ext cx="687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195" descr="ap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8263" y="1481138"/>
            <a:ext cx="612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196" descr="bob.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153400" y="1447800"/>
            <a:ext cx="68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8"/>
          <p:cNvGrpSpPr/>
          <p:nvPr/>
        </p:nvGrpSpPr>
        <p:grpSpPr>
          <a:xfrm>
            <a:off x="4038600" y="4495800"/>
            <a:ext cx="1447800" cy="609600"/>
            <a:chOff x="4038600" y="4495800"/>
            <a:chExt cx="1447800" cy="609600"/>
          </a:xfrm>
          <a:effectLst>
            <a:outerShdw blurRad="50800" dist="38100" dir="2700000" algn="tl" rotWithShape="0">
              <a:prstClr val="black">
                <a:alpha val="40000"/>
              </a:prstClr>
            </a:outerShdw>
          </a:effectLst>
        </p:grpSpPr>
        <p:sp>
          <p:nvSpPr>
            <p:cNvPr id="133" name="Rectangle 132"/>
            <p:cNvSpPr/>
            <p:nvPr/>
          </p:nvSpPr>
          <p:spPr bwMode="auto">
            <a:xfrm>
              <a:off x="4572000" y="4648200"/>
              <a:ext cx="914400" cy="457200"/>
            </a:xfrm>
            <a:prstGeom prst="rect">
              <a:avLst/>
            </a:prstGeom>
            <a:blipFill>
              <a:blip r:embed="rId1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53" name="Rectangle 45"/>
            <p:cNvSpPr>
              <a:spLocks noChangeArrowheads="1"/>
            </p:cNvSpPr>
            <p:nvPr/>
          </p:nvSpPr>
          <p:spPr bwMode="auto">
            <a:xfrm>
              <a:off x="4038600" y="4648200"/>
              <a:ext cx="533400" cy="457200"/>
            </a:xfrm>
            <a:prstGeom prst="rect">
              <a:avLst/>
            </a:prstGeom>
            <a:blipFill>
              <a:blip r:embed="rId13"/>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b="1" i="1">
                  <a:solidFill>
                    <a:srgbClr val="000000"/>
                  </a:solidFill>
                </a:rPr>
                <a:t>T</a:t>
              </a:r>
              <a:r>
                <a:rPr lang="en-US" b="1" i="1" baseline="-25000">
                  <a:solidFill>
                    <a:srgbClr val="000000"/>
                  </a:solidFill>
                </a:rPr>
                <a:t>i </a:t>
              </a:r>
              <a:r>
                <a:rPr lang="en-US" b="1" i="1" baseline="-25000">
                  <a:solidFill>
                    <a:schemeClr val="tx1"/>
                  </a:solidFill>
                </a:rPr>
                <a:t>    </a:t>
              </a:r>
              <a:endParaRPr lang="en-US" b="1" i="1" dirty="0">
                <a:solidFill>
                  <a:schemeClr val="tx1"/>
                </a:solidFill>
              </a:endParaRPr>
            </a:p>
          </p:txBody>
        </p:sp>
        <p:sp>
          <p:nvSpPr>
            <p:cNvPr id="23583" name="Text Box 8"/>
            <p:cNvSpPr txBox="1">
              <a:spLocks noChangeArrowheads="1"/>
            </p:cNvSpPr>
            <p:nvPr/>
          </p:nvSpPr>
          <p:spPr bwMode="auto">
            <a:xfrm>
              <a:off x="4343400" y="4495800"/>
              <a:ext cx="533400" cy="338138"/>
            </a:xfrm>
            <a:prstGeom prst="rect">
              <a:avLst/>
            </a:prstGeom>
            <a:noFill/>
            <a:ln w="50800" algn="ctr">
              <a:noFill/>
              <a:miter lim="800000"/>
              <a:headEnd/>
              <a:tailEnd/>
            </a:ln>
          </p:spPr>
          <p:txBody>
            <a:bodyPr>
              <a:spAutoFit/>
            </a:bodyPr>
            <a:lstStyle/>
            <a:p>
              <a:pPr>
                <a:defRPr/>
              </a:pPr>
              <a:r>
                <a:rPr lang="en-US" b="1" baseline="-25000" dirty="0">
                  <a:solidFill>
                    <a:srgbClr val="000000"/>
                  </a:solidFill>
                  <a:latin typeface="Calibri" pitchFamily="34" charset="0"/>
                  <a:ea typeface="+mn-ea"/>
                </a:rPr>
                <a:t>AB</a:t>
              </a:r>
            </a:p>
          </p:txBody>
        </p:sp>
      </p:grpSp>
      <p:sp>
        <p:nvSpPr>
          <p:cNvPr id="117790" name="Text Box 8"/>
          <p:cNvSpPr txBox="1">
            <a:spLocks noChangeArrowheads="1"/>
          </p:cNvSpPr>
          <p:nvPr/>
        </p:nvSpPr>
        <p:spPr bwMode="auto">
          <a:xfrm>
            <a:off x="7315200" y="4724400"/>
            <a:ext cx="457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baseline="-25000">
                <a:solidFill>
                  <a:srgbClr val="000000"/>
                </a:solidFill>
                <a:latin typeface="Calibri" charset="0"/>
              </a:rPr>
              <a:t>AB</a:t>
            </a:r>
          </a:p>
        </p:txBody>
      </p:sp>
      <p:sp>
        <p:nvSpPr>
          <p:cNvPr id="79" name="Rectangle 78"/>
          <p:cNvSpPr/>
          <p:nvPr/>
        </p:nvSpPr>
        <p:spPr>
          <a:xfrm>
            <a:off x="2438400" y="2743200"/>
            <a:ext cx="838200" cy="533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solidFill>
            </a:endParaRPr>
          </a:p>
        </p:txBody>
      </p:sp>
      <p:sp>
        <p:nvSpPr>
          <p:cNvPr id="80" name="Rectangle 79"/>
          <p:cNvSpPr/>
          <p:nvPr/>
        </p:nvSpPr>
        <p:spPr>
          <a:xfrm>
            <a:off x="1219200" y="3733800"/>
            <a:ext cx="1447800" cy="1371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solidFill>
            </a:endParaRPr>
          </a:p>
        </p:txBody>
      </p:sp>
      <p:sp>
        <p:nvSpPr>
          <p:cNvPr id="81" name="Rectangle 80"/>
          <p:cNvSpPr/>
          <p:nvPr/>
        </p:nvSpPr>
        <p:spPr>
          <a:xfrm>
            <a:off x="6477000" y="3124200"/>
            <a:ext cx="1447800" cy="13716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2" name="Rectangle 81"/>
          <p:cNvSpPr/>
          <p:nvPr/>
        </p:nvSpPr>
        <p:spPr>
          <a:xfrm>
            <a:off x="381000" y="1371600"/>
            <a:ext cx="1143000" cy="762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p:cNvSpPr/>
          <p:nvPr/>
        </p:nvSpPr>
        <p:spPr>
          <a:xfrm>
            <a:off x="7696200" y="1371600"/>
            <a:ext cx="1143000" cy="762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4" name="Group 77"/>
          <p:cNvGrpSpPr>
            <a:grpSpLocks/>
          </p:cNvGrpSpPr>
          <p:nvPr/>
        </p:nvGrpSpPr>
        <p:grpSpPr bwMode="auto">
          <a:xfrm>
            <a:off x="1295400" y="1828800"/>
            <a:ext cx="6553200" cy="1752600"/>
            <a:chOff x="1371600" y="1752600"/>
            <a:chExt cx="6553200" cy="1752600"/>
          </a:xfrm>
        </p:grpSpPr>
        <p:sp>
          <p:nvSpPr>
            <p:cNvPr id="72" name="Rectangle 2"/>
            <p:cNvSpPr txBox="1">
              <a:spLocks noChangeArrowheads="1"/>
            </p:cNvSpPr>
            <p:nvPr/>
          </p:nvSpPr>
          <p:spPr bwMode="auto">
            <a:xfrm>
              <a:off x="1371600" y="1752600"/>
              <a:ext cx="6553200" cy="1752600"/>
            </a:xfrm>
            <a:prstGeom prst="rect">
              <a:avLst/>
            </a:prstGeom>
            <a:solidFill>
              <a:schemeClr val="tx2">
                <a:lumMod val="20000"/>
                <a:lumOff val="80000"/>
              </a:schemeClr>
            </a:solidFill>
            <a:ln w="28575">
              <a:noFill/>
              <a:miter lim="800000"/>
              <a:headEnd/>
              <a:tailEnd/>
            </a:ln>
            <a:effectLst>
              <a:outerShdw blurRad="50800" dist="38100" dir="2700000" algn="tl" rotWithShape="0">
                <a:prstClr val="black">
                  <a:alpha val="40000"/>
                </a:prstClr>
              </a:outerShdw>
            </a:effectLst>
          </p:spPr>
          <p:txBody>
            <a:bodyPr/>
            <a:lstStyle>
              <a:lvl1pPr marL="342900" indent="-3429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ct val="20000"/>
                </a:spcBef>
              </a:pPr>
              <a:r>
                <a:rPr lang="en-US" altLang="en-US">
                  <a:solidFill>
                    <a:srgbClr val="000000"/>
                  </a:solidFill>
                  <a:latin typeface="Arial" charset="0"/>
                </a:rPr>
                <a:t>  Required properties:</a:t>
              </a:r>
            </a:p>
            <a:p>
              <a:pPr lvl="1" eaLnBrk="1" hangingPunct="1">
                <a:lnSpc>
                  <a:spcPct val="90000"/>
                </a:lnSpc>
                <a:spcBef>
                  <a:spcPct val="20000"/>
                </a:spcBef>
                <a:buFont typeface="Arial" charset="0"/>
                <a:buChar char="–"/>
              </a:pPr>
              <a:r>
                <a:rPr lang="en-US" altLang="en-US" sz="2000">
                  <a:solidFill>
                    <a:srgbClr val="000000"/>
                  </a:solidFill>
                  <a:latin typeface="Arial" charset="0"/>
                </a:rPr>
                <a:t>Third parties can not link </a:t>
              </a:r>
              <a:r>
                <a:rPr lang="en-US" altLang="en-US" sz="2000" i="1">
                  <a:solidFill>
                    <a:srgbClr val="000000"/>
                  </a:solidFill>
                  <a:latin typeface="Arial" charset="0"/>
                </a:rPr>
                <a:t>T</a:t>
              </a:r>
              <a:r>
                <a:rPr lang="en-US" altLang="en-US" sz="2000" i="1" baseline="-25000">
                  <a:solidFill>
                    <a:srgbClr val="000000"/>
                  </a:solidFill>
                  <a:latin typeface="Arial" charset="0"/>
                </a:rPr>
                <a:t>i</a:t>
              </a:r>
              <a:r>
                <a:rPr lang="en-US" altLang="en-US" sz="2000">
                  <a:solidFill>
                    <a:srgbClr val="000000"/>
                  </a:solidFill>
                  <a:latin typeface="Arial" charset="0"/>
                </a:rPr>
                <a:t>    and </a:t>
              </a:r>
              <a:r>
                <a:rPr lang="en-US" altLang="en-US" sz="2000" i="1">
                  <a:solidFill>
                    <a:srgbClr val="000000"/>
                  </a:solidFill>
                  <a:latin typeface="Arial" charset="0"/>
                </a:rPr>
                <a:t>T</a:t>
              </a:r>
              <a:r>
                <a:rPr lang="en-US" altLang="en-US" sz="2000" i="1" baseline="-25000">
                  <a:solidFill>
                    <a:srgbClr val="000000"/>
                  </a:solidFill>
                  <a:latin typeface="Arial" charset="0"/>
                </a:rPr>
                <a:t>j</a:t>
              </a:r>
              <a:r>
                <a:rPr lang="en-US" altLang="en-US" sz="2000">
                  <a:solidFill>
                    <a:srgbClr val="000000"/>
                  </a:solidFill>
                  <a:latin typeface="Arial" charset="0"/>
                </a:rPr>
                <a:t>    if </a:t>
              </a:r>
              <a:r>
                <a:rPr lang="en-US" altLang="en-US" sz="2000" i="1">
                  <a:solidFill>
                    <a:srgbClr val="000000"/>
                  </a:solidFill>
                  <a:latin typeface="Arial" charset="0"/>
                </a:rPr>
                <a:t>i</a:t>
              </a:r>
              <a:r>
                <a:rPr lang="en-US" altLang="en-US" sz="2000">
                  <a:solidFill>
                    <a:srgbClr val="000000"/>
                  </a:solidFill>
                  <a:latin typeface="Arial" charset="0"/>
                </a:rPr>
                <a:t> ≠ </a:t>
              </a:r>
              <a:r>
                <a:rPr lang="en-US" altLang="en-US" sz="2000" i="1">
                  <a:solidFill>
                    <a:srgbClr val="000000"/>
                  </a:solidFill>
                  <a:latin typeface="Arial" charset="0"/>
                </a:rPr>
                <a:t>j</a:t>
              </a:r>
            </a:p>
            <a:p>
              <a:pPr lvl="1" eaLnBrk="1" hangingPunct="1">
                <a:lnSpc>
                  <a:spcPct val="90000"/>
                </a:lnSpc>
                <a:spcBef>
                  <a:spcPct val="20000"/>
                </a:spcBef>
                <a:buFont typeface="Arial" charset="0"/>
                <a:buChar char="–"/>
              </a:pPr>
              <a:r>
                <a:rPr lang="en-US" altLang="en-US" sz="2000" b="1">
                  <a:solidFill>
                    <a:srgbClr val="000000"/>
                  </a:solidFill>
                  <a:latin typeface="Arial" charset="0"/>
                </a:rPr>
                <a:t>A</a:t>
              </a:r>
              <a:r>
                <a:rPr lang="en-US" altLang="en-US" sz="2000">
                  <a:solidFill>
                    <a:srgbClr val="000000"/>
                  </a:solidFill>
                  <a:latin typeface="Arial" charset="0"/>
                </a:rPr>
                <a:t> doesn</a:t>
              </a:r>
              <a:r>
                <a:rPr lang="ja-JP" altLang="en-US" sz="2000">
                  <a:solidFill>
                    <a:srgbClr val="000000"/>
                  </a:solidFill>
                  <a:latin typeface="Arial" charset="0"/>
                </a:rPr>
                <a:t>’</a:t>
              </a:r>
              <a:r>
                <a:rPr lang="en-US" altLang="ja-JP" sz="2000">
                  <a:solidFill>
                    <a:srgbClr val="000000"/>
                  </a:solidFill>
                  <a:latin typeface="Arial" charset="0"/>
                </a:rPr>
                <a:t>t reuse </a:t>
              </a:r>
              <a:r>
                <a:rPr lang="en-US" altLang="ja-JP" sz="2000" i="1">
                  <a:solidFill>
                    <a:srgbClr val="000000"/>
                  </a:solidFill>
                  <a:latin typeface="Calibri" charset="0"/>
                </a:rPr>
                <a:t>T</a:t>
              </a:r>
              <a:r>
                <a:rPr lang="en-US" altLang="ja-JP" sz="2000" i="1" baseline="-25000">
                  <a:solidFill>
                    <a:srgbClr val="000000"/>
                  </a:solidFill>
                  <a:latin typeface="Calibri" charset="0"/>
                </a:rPr>
                <a:t>i </a:t>
              </a:r>
              <a:endParaRPr lang="en-US" altLang="ja-JP" sz="2000">
                <a:solidFill>
                  <a:srgbClr val="000000"/>
                </a:solidFill>
                <a:latin typeface="Arial" charset="0"/>
              </a:endParaRPr>
            </a:p>
            <a:p>
              <a:pPr lvl="1" eaLnBrk="1" hangingPunct="1">
                <a:lnSpc>
                  <a:spcPct val="90000"/>
                </a:lnSpc>
                <a:spcBef>
                  <a:spcPct val="20000"/>
                </a:spcBef>
                <a:buFont typeface="Arial" charset="0"/>
                <a:buChar char="–"/>
              </a:pPr>
              <a:r>
                <a:rPr lang="en-US" altLang="en-US" sz="2000" b="1">
                  <a:solidFill>
                    <a:srgbClr val="000000"/>
                  </a:solidFill>
                  <a:latin typeface="Arial" charset="0"/>
                </a:rPr>
                <a:t>A</a:t>
              </a:r>
              <a:r>
                <a:rPr lang="en-US" altLang="en-US" sz="2000">
                  <a:solidFill>
                    <a:srgbClr val="000000"/>
                  </a:solidFill>
                  <a:latin typeface="Arial" charset="0"/>
                </a:rPr>
                <a:t> and </a:t>
              </a:r>
              <a:r>
                <a:rPr lang="en-US" altLang="en-US" sz="2000" b="1">
                  <a:solidFill>
                    <a:srgbClr val="000000"/>
                  </a:solidFill>
                  <a:latin typeface="Arial" charset="0"/>
                </a:rPr>
                <a:t>B</a:t>
              </a:r>
              <a:r>
                <a:rPr lang="en-US" altLang="en-US" sz="2000">
                  <a:solidFill>
                    <a:srgbClr val="000000"/>
                  </a:solidFill>
                  <a:latin typeface="Arial" charset="0"/>
                </a:rPr>
                <a:t> can compute </a:t>
              </a:r>
              <a:r>
                <a:rPr lang="en-US" altLang="en-US" sz="2000" i="1">
                  <a:solidFill>
                    <a:srgbClr val="000000"/>
                  </a:solidFill>
                  <a:latin typeface="Calibri" charset="0"/>
                </a:rPr>
                <a:t>T</a:t>
              </a:r>
              <a:r>
                <a:rPr lang="en-US" altLang="en-US" sz="2000" i="1" baseline="-25000">
                  <a:solidFill>
                    <a:srgbClr val="000000"/>
                  </a:solidFill>
                  <a:latin typeface="Calibri" charset="0"/>
                </a:rPr>
                <a:t>i</a:t>
              </a:r>
              <a:r>
                <a:rPr lang="en-US" altLang="en-US" sz="2000">
                  <a:solidFill>
                    <a:srgbClr val="000000"/>
                  </a:solidFill>
                  <a:latin typeface="Arial" charset="0"/>
                </a:rPr>
                <a:t>    independently</a:t>
              </a:r>
              <a:endParaRPr lang="en-US" altLang="en-US">
                <a:solidFill>
                  <a:srgbClr val="000000"/>
                </a:solidFill>
                <a:latin typeface="Arial" charset="0"/>
              </a:endParaRPr>
            </a:p>
          </p:txBody>
        </p:sp>
        <p:sp>
          <p:nvSpPr>
            <p:cNvPr id="117808" name="Text Box 8"/>
            <p:cNvSpPr txBox="1">
              <a:spLocks noChangeArrowheads="1"/>
            </p:cNvSpPr>
            <p:nvPr/>
          </p:nvSpPr>
          <p:spPr bwMode="auto">
            <a:xfrm>
              <a:off x="5185574" y="1988483"/>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7809" name="Text Box 8"/>
            <p:cNvSpPr txBox="1">
              <a:spLocks noChangeArrowheads="1"/>
            </p:cNvSpPr>
            <p:nvPr/>
          </p:nvSpPr>
          <p:spPr bwMode="auto">
            <a:xfrm>
              <a:off x="6099974" y="1988483"/>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7810" name="Text Box 8"/>
            <p:cNvSpPr txBox="1">
              <a:spLocks noChangeArrowheads="1"/>
            </p:cNvSpPr>
            <p:nvPr/>
          </p:nvSpPr>
          <p:spPr bwMode="auto">
            <a:xfrm>
              <a:off x="4114800" y="2362200"/>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17811" name="Text Box 8"/>
            <p:cNvSpPr txBox="1">
              <a:spLocks noChangeArrowheads="1"/>
            </p:cNvSpPr>
            <p:nvPr/>
          </p:nvSpPr>
          <p:spPr bwMode="auto">
            <a:xfrm>
              <a:off x="4800600" y="2674283"/>
              <a:ext cx="377026"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grpSp>
      <p:grpSp>
        <p:nvGrpSpPr>
          <p:cNvPr id="5" name="Group 93"/>
          <p:cNvGrpSpPr>
            <a:grpSpLocks/>
          </p:cNvGrpSpPr>
          <p:nvPr/>
        </p:nvGrpSpPr>
        <p:grpSpPr bwMode="auto">
          <a:xfrm>
            <a:off x="685800" y="5791200"/>
            <a:ext cx="7924800" cy="762000"/>
            <a:chOff x="685800" y="5791200"/>
            <a:chExt cx="7924800" cy="762000"/>
          </a:xfrm>
          <a:effectLst>
            <a:outerShdw blurRad="50800" dist="38100" dir="2700000" algn="tl" rotWithShape="0">
              <a:prstClr val="black">
                <a:alpha val="40000"/>
              </a:prstClr>
            </a:outerShdw>
          </a:effectLst>
        </p:grpSpPr>
        <p:sp>
          <p:nvSpPr>
            <p:cNvPr id="84" name="Rectangle 83"/>
            <p:cNvSpPr/>
            <p:nvPr/>
          </p:nvSpPr>
          <p:spPr>
            <a:xfrm>
              <a:off x="685800" y="5791200"/>
              <a:ext cx="28194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85" name="Rectangle 84"/>
            <p:cNvSpPr/>
            <p:nvPr/>
          </p:nvSpPr>
          <p:spPr>
            <a:xfrm>
              <a:off x="5791200" y="5791200"/>
              <a:ext cx="28194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6" name="Group 4"/>
            <p:cNvGrpSpPr>
              <a:grpSpLocks/>
            </p:cNvGrpSpPr>
            <p:nvPr/>
          </p:nvGrpSpPr>
          <p:grpSpPr bwMode="auto">
            <a:xfrm>
              <a:off x="6096000" y="5867400"/>
              <a:ext cx="2286000" cy="566738"/>
              <a:chOff x="1293" y="2235"/>
              <a:chExt cx="1440" cy="357"/>
            </a:xfrm>
          </p:grpSpPr>
          <p:sp>
            <p:nvSpPr>
              <p:cNvPr id="23609" name="Text Box 6"/>
              <p:cNvSpPr txBox="1">
                <a:spLocks noChangeArrowheads="1"/>
              </p:cNvSpPr>
              <p:nvPr/>
            </p:nvSpPr>
            <p:spPr bwMode="auto">
              <a:xfrm>
                <a:off x="1293" y="2235"/>
                <a:ext cx="1440" cy="330"/>
              </a:xfrm>
              <a:prstGeom prst="rect">
                <a:avLst/>
              </a:prstGeom>
              <a:noFill/>
              <a:ln w="50800" algn="ctr">
                <a:noFill/>
                <a:miter lim="800000"/>
                <a:headEnd/>
                <a:tailEnd/>
              </a:ln>
            </p:spPr>
            <p:txBody>
              <a:bodyPr>
                <a:spAutoFit/>
              </a:bodyPr>
              <a:lstStyle/>
              <a:p>
                <a:pPr>
                  <a:defRPr/>
                </a:pPr>
                <a:r>
                  <a:rPr lang="en-US" sz="2800" i="1">
                    <a:solidFill>
                      <a:srgbClr val="000000"/>
                    </a:solidFill>
                    <a:latin typeface="Calibri" pitchFamily="34" charset="0"/>
                    <a:ea typeface="+mn-ea"/>
                  </a:rPr>
                  <a:t>T</a:t>
                </a:r>
                <a:r>
                  <a:rPr lang="en-US" sz="2800" i="1" baseline="-25000">
                    <a:solidFill>
                      <a:srgbClr val="000000"/>
                    </a:solidFill>
                    <a:latin typeface="Calibri" pitchFamily="34" charset="0"/>
                    <a:ea typeface="+mn-ea"/>
                  </a:rPr>
                  <a:t>i</a:t>
                </a:r>
                <a:r>
                  <a:rPr lang="en-US" sz="2800">
                    <a:solidFill>
                      <a:srgbClr val="000000"/>
                    </a:solidFill>
                    <a:latin typeface="Calibri" pitchFamily="34" charset="0"/>
                    <a:ea typeface="+mn-ea"/>
                  </a:rPr>
                  <a:t>    =  AES</a:t>
                </a:r>
                <a:r>
                  <a:rPr lang="en-US" sz="2800" baseline="-25000">
                    <a:solidFill>
                      <a:srgbClr val="000000"/>
                    </a:solidFill>
                    <a:latin typeface="Calibri" pitchFamily="34" charset="0"/>
                    <a:ea typeface="+mn-ea"/>
                  </a:rPr>
                  <a:t>K   </a:t>
                </a:r>
                <a:r>
                  <a:rPr lang="en-US" sz="2800">
                    <a:solidFill>
                      <a:srgbClr val="000000"/>
                    </a:solidFill>
                    <a:latin typeface="Calibri" pitchFamily="34" charset="0"/>
                    <a:ea typeface="+mn-ea"/>
                  </a:rPr>
                  <a:t>(</a:t>
                </a:r>
                <a:r>
                  <a:rPr lang="en-US" sz="2800" i="1">
                    <a:solidFill>
                      <a:srgbClr val="000000"/>
                    </a:solidFill>
                    <a:latin typeface="Calibri" pitchFamily="34" charset="0"/>
                    <a:ea typeface="+mn-ea"/>
                  </a:rPr>
                  <a:t>i</a:t>
                </a:r>
                <a:r>
                  <a:rPr lang="en-US" sz="2800">
                    <a:solidFill>
                      <a:srgbClr val="000000"/>
                    </a:solidFill>
                    <a:latin typeface="Calibri" pitchFamily="34" charset="0"/>
                    <a:ea typeface="+mn-ea"/>
                  </a:rPr>
                  <a:t>)</a:t>
                </a:r>
              </a:p>
            </p:txBody>
          </p:sp>
          <p:sp>
            <p:nvSpPr>
              <p:cNvPr id="23610"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sp>
          <p:nvSpPr>
            <p:cNvPr id="23604" name="Text Box 8"/>
            <p:cNvSpPr txBox="1">
              <a:spLocks noChangeArrowheads="1"/>
            </p:cNvSpPr>
            <p:nvPr/>
          </p:nvSpPr>
          <p:spPr bwMode="auto">
            <a:xfrm>
              <a:off x="6324600" y="5791200"/>
              <a:ext cx="415925" cy="338138"/>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nvGrpSpPr>
            <p:cNvPr id="7" name="Group 89"/>
            <p:cNvGrpSpPr>
              <a:grpSpLocks/>
            </p:cNvGrpSpPr>
            <p:nvPr/>
          </p:nvGrpSpPr>
          <p:grpSpPr bwMode="auto">
            <a:xfrm>
              <a:off x="990600" y="5867400"/>
              <a:ext cx="2286000" cy="566738"/>
              <a:chOff x="1293" y="2235"/>
              <a:chExt cx="1440" cy="357"/>
            </a:xfrm>
          </p:grpSpPr>
          <p:sp>
            <p:nvSpPr>
              <p:cNvPr id="23607" name="Text Box 6"/>
              <p:cNvSpPr txBox="1">
                <a:spLocks noChangeArrowheads="1"/>
              </p:cNvSpPr>
              <p:nvPr/>
            </p:nvSpPr>
            <p:spPr bwMode="auto">
              <a:xfrm>
                <a:off x="1293" y="2235"/>
                <a:ext cx="1440"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a:t>
                </a:r>
              </a:p>
            </p:txBody>
          </p:sp>
          <p:sp>
            <p:nvSpPr>
              <p:cNvPr id="23608"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sp>
          <p:nvSpPr>
            <p:cNvPr id="23606" name="Text Box 8"/>
            <p:cNvSpPr txBox="1">
              <a:spLocks noChangeArrowheads="1"/>
            </p:cNvSpPr>
            <p:nvPr/>
          </p:nvSpPr>
          <p:spPr bwMode="auto">
            <a:xfrm>
              <a:off x="1219200" y="5791200"/>
              <a:ext cx="415925" cy="338138"/>
            </a:xfrm>
            <a:prstGeom prst="rect">
              <a:avLst/>
            </a:prstGeom>
            <a:noFill/>
            <a:ln w="50800" algn="ctr">
              <a:noFill/>
              <a:miter lim="800000"/>
              <a:headEnd/>
              <a:tailEnd/>
            </a:ln>
          </p:spPr>
          <p:txBody>
            <a:bodyPr wrap="none">
              <a:spAutoFit/>
            </a:bodyPr>
            <a:lstStyle/>
            <a:p>
              <a:pPr>
                <a:defRPr/>
              </a:pPr>
              <a:r>
                <a:rPr lang="en-US" baseline="-25000" dirty="0">
                  <a:solidFill>
                    <a:srgbClr val="000000"/>
                  </a:solidFill>
                  <a:latin typeface="Calibri" pitchFamily="34" charset="0"/>
                  <a:ea typeface="+mn-ea"/>
                </a:rPr>
                <a:t>AB</a:t>
              </a:r>
            </a:p>
          </p:txBody>
        </p:sp>
      </p:grpSp>
      <p:grpSp>
        <p:nvGrpSpPr>
          <p:cNvPr id="8" name="Group 95"/>
          <p:cNvGrpSpPr>
            <a:grpSpLocks/>
          </p:cNvGrpSpPr>
          <p:nvPr/>
        </p:nvGrpSpPr>
        <p:grpSpPr bwMode="auto">
          <a:xfrm>
            <a:off x="1295400" y="3657600"/>
            <a:ext cx="7315200" cy="2286000"/>
            <a:chOff x="1295400" y="3657600"/>
            <a:chExt cx="7315200" cy="2286000"/>
          </a:xfrm>
        </p:grpSpPr>
        <p:sp>
          <p:nvSpPr>
            <p:cNvPr id="97" name="Rectangle 96"/>
            <p:cNvSpPr/>
            <p:nvPr/>
          </p:nvSpPr>
          <p:spPr bwMode="auto">
            <a:xfrm>
              <a:off x="3657600" y="4343400"/>
              <a:ext cx="1905000" cy="990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98" name="Rectangle 97"/>
            <p:cNvSpPr/>
            <p:nvPr/>
          </p:nvSpPr>
          <p:spPr bwMode="auto">
            <a:xfrm>
              <a:off x="7924800" y="3657600"/>
              <a:ext cx="533400"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117802" name="Group 218"/>
            <p:cNvGrpSpPr>
              <a:grpSpLocks/>
            </p:cNvGrpSpPr>
            <p:nvPr/>
          </p:nvGrpSpPr>
          <p:grpSpPr bwMode="auto">
            <a:xfrm>
              <a:off x="1295400" y="3733800"/>
              <a:ext cx="7315200" cy="2209800"/>
              <a:chOff x="1295400" y="3733800"/>
              <a:chExt cx="7315200" cy="2209800"/>
            </a:xfrm>
          </p:grpSpPr>
          <p:sp>
            <p:nvSpPr>
              <p:cNvPr id="100" name="Rectangle 99"/>
              <p:cNvSpPr/>
              <p:nvPr/>
            </p:nvSpPr>
            <p:spPr>
              <a:xfrm>
                <a:off x="5715000" y="4724400"/>
                <a:ext cx="2895600" cy="9906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cxnSp>
            <p:nvCxnSpPr>
              <p:cNvPr id="101" name="Straight Arrow Connector 100"/>
              <p:cNvCxnSpPr/>
              <p:nvPr/>
            </p:nvCxnSpPr>
            <p:spPr>
              <a:xfrm>
                <a:off x="5181600" y="4648200"/>
                <a:ext cx="2743200" cy="1295400"/>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2781300" y="4762500"/>
                <a:ext cx="1295400" cy="1066800"/>
              </a:xfrm>
              <a:prstGeom prst="straightConnector1">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Rectangle 209"/>
              <p:cNvSpPr>
                <a:spLocks noChangeArrowheads="1"/>
              </p:cNvSpPr>
              <p:nvPr/>
            </p:nvSpPr>
            <p:spPr bwMode="auto">
              <a:xfrm>
                <a:off x="1295400" y="3733800"/>
                <a:ext cx="6553200" cy="954088"/>
              </a:xfrm>
              <a:prstGeom prst="rect">
                <a:avLst/>
              </a:prstGeom>
              <a:solidFill>
                <a:schemeClr val="tx2">
                  <a:lumMod val="20000"/>
                  <a:lumOff val="80000"/>
                </a:schemeClr>
              </a:solidFill>
              <a:ln w="2857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sz="2800">
                    <a:solidFill>
                      <a:srgbClr val="000000"/>
                    </a:solidFill>
                    <a:latin typeface="Calibri" charset="0"/>
                    <a:ea typeface="ＭＳ Ｐゴシック" charset="0"/>
                    <a:cs typeface="ＭＳ Ｐゴシック" charset="0"/>
                  </a:rPr>
                  <a:t>Main challenge:</a:t>
                </a:r>
              </a:p>
              <a:p>
                <a:pPr algn="ctr">
                  <a:defRPr/>
                </a:pPr>
                <a:r>
                  <a:rPr lang="en-US" sz="2800">
                    <a:solidFill>
                      <a:srgbClr val="000000"/>
                    </a:solidFill>
                    <a:latin typeface="Calibri" charset="0"/>
                    <a:ea typeface="ＭＳ Ｐゴシック" charset="0"/>
                    <a:cs typeface="ＭＳ Ｐゴシック" charset="0"/>
                  </a:rPr>
                  <a:t>Sender and receiver must synchronize </a:t>
                </a:r>
                <a:r>
                  <a:rPr lang="en-US" sz="2800" i="1">
                    <a:solidFill>
                      <a:srgbClr val="000000"/>
                    </a:solidFill>
                    <a:latin typeface="Calibri" charset="0"/>
                    <a:ea typeface="ＭＳ Ｐゴシック" charset="0"/>
                    <a:cs typeface="ＭＳ Ｐゴシック" charset="0"/>
                  </a:rPr>
                  <a:t>i</a:t>
                </a:r>
                <a:endParaRPr lang="en-US" sz="2800">
                  <a:solidFill>
                    <a:srgbClr val="000000"/>
                  </a:solidFill>
                  <a:latin typeface="Calibri" charset="0"/>
                  <a:ea typeface="ＭＳ Ｐゴシック" charset="0"/>
                  <a:cs typeface="ＭＳ Ｐゴシック" charset="0"/>
                </a:endParaRPr>
              </a:p>
            </p:txBody>
          </p:sp>
        </p:grpSp>
      </p:grpSp>
      <p:sp>
        <p:nvSpPr>
          <p:cNvPr id="2" name="Slide Number Placeholder 1"/>
          <p:cNvSpPr>
            <a:spLocks noGrp="1"/>
          </p:cNvSpPr>
          <p:nvPr>
            <p:ph type="sldNum" sz="quarter" idx="12"/>
          </p:nvPr>
        </p:nvSpPr>
        <p:spPr/>
        <p:txBody>
          <a:bodyPr/>
          <a:lstStyle/>
          <a:p>
            <a:fld id="{743A1372-D0BF-3B45-A603-8F136B8AD2A9}" type="slidenum">
              <a:rPr lang="en-US" altLang="en-US" smtClean="0"/>
              <a:pPr/>
              <a:t>69</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p:cNvGrpSpPr>
            <a:grpSpLocks/>
          </p:cNvGrpSpPr>
          <p:nvPr/>
        </p:nvGrpSpPr>
        <p:grpSpPr bwMode="auto">
          <a:xfrm>
            <a:off x="893763" y="1250950"/>
            <a:ext cx="7358062" cy="3473450"/>
            <a:chOff x="0" y="0"/>
            <a:chExt cx="6592" cy="3112"/>
          </a:xfrm>
        </p:grpSpPr>
        <p:sp>
          <p:nvSpPr>
            <p:cNvPr id="60422" name="AutoShape 2"/>
            <p:cNvSpPr>
              <a:spLocks/>
            </p:cNvSpPr>
            <p:nvPr/>
          </p:nvSpPr>
          <p:spPr bwMode="auto">
            <a:xfrm>
              <a:off x="0" y="0"/>
              <a:ext cx="6592" cy="3112"/>
            </a:xfrm>
            <a:prstGeom prst="roundRect">
              <a:avLst>
                <a:gd name="adj" fmla="val 3852"/>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604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 y="256"/>
              <a:ext cx="3920" cy="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1793" y="2152"/>
              <a:ext cx="55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0000">
              <a:off x="1512" y="1788"/>
              <a:ext cx="71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0426" name="Freeform 6"/>
            <p:cNvSpPr>
              <a:spLocks/>
            </p:cNvSpPr>
            <p:nvPr/>
          </p:nvSpPr>
          <p:spPr bwMode="auto">
            <a:xfrm>
              <a:off x="2214" y="1078"/>
              <a:ext cx="593" cy="6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14278" y="15120"/>
                    <a:pt x="16841" y="10800"/>
                    <a:pt x="12081" y="8280"/>
                  </a:cubicBezTo>
                  <a:cubicBezTo>
                    <a:pt x="7322" y="5760"/>
                    <a:pt x="10617" y="0"/>
                    <a:pt x="21600" y="0"/>
                  </a:cubicBezTo>
                </a:path>
              </a:pathLst>
            </a:custGeom>
            <a:noFill/>
            <a:ln w="25400">
              <a:solidFill>
                <a:srgbClr val="FF0000"/>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27" name="Freeform 7"/>
            <p:cNvSpPr>
              <a:spLocks/>
            </p:cNvSpPr>
            <p:nvPr/>
          </p:nvSpPr>
          <p:spPr bwMode="auto">
            <a:xfrm>
              <a:off x="2244" y="1078"/>
              <a:ext cx="817" cy="1016"/>
            </a:xfrm>
            <a:custGeom>
              <a:avLst/>
              <a:gdLst>
                <a:gd name="T0" fmla="*/ 0 w 21127"/>
                <a:gd name="T1" fmla="*/ 2 h 21600"/>
                <a:gd name="T2" fmla="*/ 1 w 21127"/>
                <a:gd name="T3" fmla="*/ 2 h 21600"/>
                <a:gd name="T4" fmla="*/ 1 w 21127"/>
                <a:gd name="T5" fmla="*/ 0 h 21600"/>
                <a:gd name="T6" fmla="*/ 0 60000 65536"/>
                <a:gd name="T7" fmla="*/ 0 60000 65536"/>
                <a:gd name="T8" fmla="*/ 0 60000 65536"/>
                <a:gd name="T9" fmla="*/ 0 w 21127"/>
                <a:gd name="T10" fmla="*/ 0 h 21600"/>
                <a:gd name="T11" fmla="*/ 21127 w 21127"/>
                <a:gd name="T12" fmla="*/ 21600 h 21600"/>
              </a:gdLst>
              <a:ahLst/>
              <a:cxnLst>
                <a:cxn ang="T6">
                  <a:pos x="T0" y="T1"/>
                </a:cxn>
                <a:cxn ang="T7">
                  <a:pos x="T2" y="T3"/>
                </a:cxn>
                <a:cxn ang="T8">
                  <a:pos x="T4" y="T5"/>
                </a:cxn>
              </a:cxnLst>
              <a:rect l="T9" t="T10" r="T11" b="T12"/>
              <a:pathLst>
                <a:path w="21127" h="21600">
                  <a:moveTo>
                    <a:pt x="0" y="21600"/>
                  </a:moveTo>
                  <a:cubicBezTo>
                    <a:pt x="10149" y="17750"/>
                    <a:pt x="10235" y="16939"/>
                    <a:pt x="13012" y="14756"/>
                  </a:cubicBezTo>
                  <a:cubicBezTo>
                    <a:pt x="17782" y="11007"/>
                    <a:pt x="21600" y="5988"/>
                    <a:pt x="21080" y="0"/>
                  </a:cubicBezTo>
                </a:path>
              </a:pathLst>
            </a:custGeom>
            <a:noFill/>
            <a:ln w="25400">
              <a:solidFill>
                <a:srgbClr val="FF0000"/>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60418" name="Title 12"/>
          <p:cNvSpPr>
            <a:spLocks noGrp="1"/>
          </p:cNvSpPr>
          <p:nvPr>
            <p:ph type="title"/>
          </p:nvPr>
        </p:nvSpPr>
        <p:spPr/>
        <p:txBody>
          <a:bodyPr/>
          <a:lstStyle/>
          <a:p>
            <a:r>
              <a:rPr lang="en-US" altLang="en-US">
                <a:ea typeface="ＭＳ Ｐゴシック" charset="-128"/>
              </a:rPr>
              <a:t>CCN Model</a:t>
            </a:r>
          </a:p>
        </p:txBody>
      </p:sp>
      <p:sp>
        <p:nvSpPr>
          <p:cNvPr id="60419" name="Rectangle 8"/>
          <p:cNvSpPr>
            <a:spLocks noGrp="1" noChangeArrowheads="1"/>
          </p:cNvSpPr>
          <p:nvPr>
            <p:ph idx="1"/>
          </p:nvPr>
        </p:nvSpPr>
        <p:spPr>
          <a:xfrm>
            <a:off x="304800" y="4800600"/>
            <a:ext cx="8458200" cy="1600200"/>
          </a:xfrm>
        </p:spPr>
        <p:txBody>
          <a:bodyPr/>
          <a:lstStyle/>
          <a:p>
            <a:pPr>
              <a:lnSpc>
                <a:spcPct val="80000"/>
              </a:lnSpc>
            </a:pPr>
            <a:r>
              <a:rPr lang="en-US" altLang="en-US" sz="2500">
                <a:ea typeface="ＭＳ Ｐゴシック" charset="-128"/>
              </a:rPr>
              <a:t>Packets say ‘what’ not ‘who’ (no src or dst)</a:t>
            </a:r>
          </a:p>
          <a:p>
            <a:pPr>
              <a:lnSpc>
                <a:spcPct val="80000"/>
              </a:lnSpc>
            </a:pPr>
            <a:r>
              <a:rPr lang="en-US" altLang="en-US" sz="2500">
                <a:ea typeface="ＭＳ Ｐゴシック" charset="-128"/>
              </a:rPr>
              <a:t>communication is to local peer(s)</a:t>
            </a:r>
          </a:p>
          <a:p>
            <a:pPr>
              <a:lnSpc>
                <a:spcPct val="80000"/>
              </a:lnSpc>
            </a:pPr>
            <a:r>
              <a:rPr lang="en-US" altLang="en-US" sz="2500">
                <a:ea typeface="ＭＳ Ｐゴシック" charset="-128"/>
              </a:rPr>
              <a:t>upstream performance is measurable</a:t>
            </a:r>
          </a:p>
          <a:p>
            <a:pPr>
              <a:lnSpc>
                <a:spcPct val="80000"/>
              </a:lnSpc>
            </a:pPr>
            <a:r>
              <a:rPr lang="en-US" altLang="en-US" sz="2500">
                <a:ea typeface="ＭＳ Ｐゴシック" charset="-128"/>
              </a:rPr>
              <a:t>memory makes loops impossible</a:t>
            </a:r>
          </a:p>
        </p:txBody>
      </p:sp>
      <p:sp>
        <p:nvSpPr>
          <p:cNvPr id="60420" name="Line 9"/>
          <p:cNvSpPr>
            <a:spLocks noChangeShapeType="1"/>
          </p:cNvSpPr>
          <p:nvPr/>
        </p:nvSpPr>
        <p:spPr bwMode="auto">
          <a:xfrm>
            <a:off x="4786313" y="615950"/>
            <a:ext cx="0" cy="2205038"/>
          </a:xfrm>
          <a:prstGeom prst="line">
            <a:avLst/>
          </a:prstGeom>
          <a:noFill/>
          <a:ln w="25400">
            <a:solidFill>
              <a:srgbClr val="7F7F7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21" name="Rectangle 10"/>
          <p:cNvSpPr>
            <a:spLocks/>
          </p:cNvSpPr>
          <p:nvPr/>
        </p:nvSpPr>
        <p:spPr bwMode="auto">
          <a:xfrm rot="-1500000">
            <a:off x="3141663" y="3030538"/>
            <a:ext cx="1539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00"/>
              <a:t>Data</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7</a:t>
            </a:fld>
            <a:endParaRPr lang="en-US" altLang="en-US"/>
          </a:p>
        </p:txBody>
      </p:sp>
    </p:spTree>
    <p:extLst>
      <p:ext uri="{BB962C8B-B14F-4D97-AF65-F5344CB8AC3E}">
        <p14:creationId xmlns:p14="http://schemas.microsoft.com/office/powerpoint/2010/main" val="168229459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altLang="en-US"/>
              <a:t>SlyFi: Data Transport</a:t>
            </a:r>
          </a:p>
        </p:txBody>
      </p:sp>
      <p:sp>
        <p:nvSpPr>
          <p:cNvPr id="119810" name="Content Placeholder 62"/>
          <p:cNvSpPr>
            <a:spLocks noGrp="1"/>
          </p:cNvSpPr>
          <p:nvPr>
            <p:ph idx="1"/>
          </p:nvPr>
        </p:nvSpPr>
        <p:spPr>
          <a:xfrm>
            <a:off x="457200" y="1447800"/>
            <a:ext cx="8229600" cy="2667000"/>
          </a:xfrm>
        </p:spPr>
        <p:txBody>
          <a:bodyPr/>
          <a:lstStyle/>
          <a:p>
            <a:pPr marL="223838" indent="-219075" eaLnBrk="1" hangingPunct="1"/>
            <a:r>
              <a:rPr lang="en-US" altLang="en-US" sz="2800"/>
              <a:t>Data messages:</a:t>
            </a:r>
          </a:p>
          <a:p>
            <a:pPr marL="690563" lvl="1" indent="-290513" eaLnBrk="1" hangingPunct="1"/>
            <a:r>
              <a:rPr lang="en-US" altLang="en-US" sz="2400"/>
              <a:t>Only sent over established connections</a:t>
            </a:r>
          </a:p>
          <a:p>
            <a:pPr marL="690563" lvl="1" indent="-290513" eaLnBrk="1" hangingPunct="1">
              <a:buFontTx/>
              <a:buNone/>
            </a:pPr>
            <a:r>
              <a:rPr lang="en-US" altLang="en-US" sz="2400">
                <a:sym typeface="Symbol" charset="2"/>
              </a:rPr>
              <a:t> Expect messages to be delivered</a:t>
            </a:r>
          </a:p>
          <a:p>
            <a:pPr marL="690563" lvl="1" indent="-290513" eaLnBrk="1" hangingPunct="1">
              <a:buFontTx/>
              <a:buNone/>
            </a:pPr>
            <a:r>
              <a:rPr lang="en-US" altLang="en-US" sz="2400">
                <a:sym typeface="Symbol" charset="2"/>
              </a:rPr>
              <a:t> Use implicit transmission number to synchronize </a:t>
            </a:r>
            <a:r>
              <a:rPr lang="en-US" altLang="en-US" sz="2400" i="1">
                <a:sym typeface="Symbol" charset="2"/>
              </a:rPr>
              <a:t>i</a:t>
            </a:r>
            <a:endParaRPr lang="en-US" altLang="en-US" sz="2400" i="1"/>
          </a:p>
        </p:txBody>
      </p:sp>
      <p:grpSp>
        <p:nvGrpSpPr>
          <p:cNvPr id="2" name="Group 36"/>
          <p:cNvGrpSpPr>
            <a:grpSpLocks/>
          </p:cNvGrpSpPr>
          <p:nvPr/>
        </p:nvGrpSpPr>
        <p:grpSpPr bwMode="auto">
          <a:xfrm>
            <a:off x="762000" y="3352800"/>
            <a:ext cx="7924800" cy="762000"/>
            <a:chOff x="762000" y="3352800"/>
            <a:chExt cx="7924800" cy="762000"/>
          </a:xfrm>
          <a:effectLst>
            <a:outerShdw blurRad="50800" dist="38100" dir="2700000" algn="tl" rotWithShape="0">
              <a:prstClr val="black">
                <a:alpha val="40000"/>
              </a:prstClr>
            </a:outerShdw>
          </a:effectLst>
        </p:grpSpPr>
        <p:sp>
          <p:nvSpPr>
            <p:cNvPr id="25" name="Rectangle 24"/>
            <p:cNvSpPr/>
            <p:nvPr/>
          </p:nvSpPr>
          <p:spPr>
            <a:xfrm>
              <a:off x="762000" y="33528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grpSp>
          <p:nvGrpSpPr>
            <p:cNvPr id="3" name="Group 4"/>
            <p:cNvGrpSpPr>
              <a:grpSpLocks/>
            </p:cNvGrpSpPr>
            <p:nvPr/>
          </p:nvGrpSpPr>
          <p:grpSpPr bwMode="auto">
            <a:xfrm>
              <a:off x="1143000" y="3429000"/>
              <a:ext cx="7543800" cy="566738"/>
              <a:chOff x="1485" y="2235"/>
              <a:chExt cx="4752" cy="357"/>
            </a:xfrm>
          </p:grpSpPr>
          <p:sp>
            <p:nvSpPr>
              <p:cNvPr id="26659" name="Text Box 6"/>
              <p:cNvSpPr txBox="1">
                <a:spLocks noChangeArrowheads="1"/>
              </p:cNvSpPr>
              <p:nvPr/>
            </p:nvSpPr>
            <p:spPr bwMode="auto">
              <a:xfrm>
                <a:off x="1485" y="2235"/>
                <a:ext cx="4752" cy="330"/>
              </a:xfrm>
              <a:prstGeom prst="rect">
                <a:avLst/>
              </a:prstGeom>
              <a:noFill/>
              <a:ln w="50800" algn="ctr">
                <a:noFill/>
                <a:miter lim="800000"/>
                <a:headEnd/>
                <a:tailEnd/>
              </a:ln>
            </p:spPr>
            <p:txBody>
              <a:bodyPr>
                <a:spAutoFit/>
              </a:bodyPr>
              <a:lstStyle/>
              <a:p>
                <a:pPr>
                  <a:defRPr/>
                </a:pPr>
                <a:r>
                  <a:rPr lang="en-US" sz="2800" i="1">
                    <a:solidFill>
                      <a:srgbClr val="000000"/>
                    </a:solidFill>
                    <a:latin typeface="Calibri" pitchFamily="34" charset="0"/>
                    <a:ea typeface="+mn-ea"/>
                  </a:rPr>
                  <a:t>T</a:t>
                </a:r>
                <a:r>
                  <a:rPr lang="en-US" sz="2800" i="1" baseline="-25000">
                    <a:solidFill>
                      <a:srgbClr val="000000"/>
                    </a:solidFill>
                    <a:latin typeface="Calibri" pitchFamily="34" charset="0"/>
                    <a:ea typeface="+mn-ea"/>
                  </a:rPr>
                  <a:t>i</a:t>
                </a:r>
                <a:r>
                  <a:rPr lang="en-US" sz="2800">
                    <a:solidFill>
                      <a:srgbClr val="000000"/>
                    </a:solidFill>
                    <a:latin typeface="Calibri" pitchFamily="34" charset="0"/>
                    <a:ea typeface="+mn-ea"/>
                  </a:rPr>
                  <a:t>    =  AES</a:t>
                </a:r>
                <a:r>
                  <a:rPr lang="en-US" sz="2800" baseline="-25000">
                    <a:solidFill>
                      <a:srgbClr val="000000"/>
                    </a:solidFill>
                    <a:latin typeface="Calibri" pitchFamily="34" charset="0"/>
                    <a:ea typeface="+mn-ea"/>
                  </a:rPr>
                  <a:t>K   </a:t>
                </a:r>
                <a:r>
                  <a:rPr lang="en-US" sz="2800">
                    <a:solidFill>
                      <a:srgbClr val="000000"/>
                    </a:solidFill>
                    <a:latin typeface="Calibri" pitchFamily="34" charset="0"/>
                    <a:ea typeface="+mn-ea"/>
                  </a:rPr>
                  <a:t>(</a:t>
                </a:r>
                <a:r>
                  <a:rPr lang="en-US" sz="2800" i="1">
                    <a:solidFill>
                      <a:srgbClr val="000000"/>
                    </a:solidFill>
                    <a:latin typeface="Calibri" pitchFamily="34" charset="0"/>
                    <a:ea typeface="+mn-ea"/>
                  </a:rPr>
                  <a:t>i</a:t>
                </a:r>
                <a:r>
                  <a:rPr lang="en-US" sz="2800">
                    <a:solidFill>
                      <a:srgbClr val="000000"/>
                    </a:solidFill>
                    <a:latin typeface="Calibri" pitchFamily="34" charset="0"/>
                    <a:ea typeface="+mn-ea"/>
                  </a:rPr>
                  <a:t>)             where </a:t>
                </a:r>
                <a:r>
                  <a:rPr lang="en-US" sz="2800" i="1">
                    <a:solidFill>
                      <a:srgbClr val="000000"/>
                    </a:solidFill>
                    <a:latin typeface="Calibri" pitchFamily="34" charset="0"/>
                    <a:ea typeface="+mn-ea"/>
                  </a:rPr>
                  <a:t>i</a:t>
                </a:r>
                <a:r>
                  <a:rPr lang="en-US" sz="2800">
                    <a:solidFill>
                      <a:srgbClr val="000000"/>
                    </a:solidFill>
                    <a:latin typeface="Calibri" pitchFamily="34" charset="0"/>
                    <a:ea typeface="+mn-ea"/>
                  </a:rPr>
                  <a:t> = </a:t>
                </a:r>
                <a:r>
                  <a:rPr lang="en-US" sz="2800">
                    <a:solidFill>
                      <a:srgbClr val="000000"/>
                    </a:solidFill>
                    <a:latin typeface="Calibri" pitchFamily="34" charset="0"/>
                    <a:ea typeface="+mn-ea"/>
                    <a:sym typeface="Symbol" pitchFamily="18" charset="2"/>
                  </a:rPr>
                  <a:t>transmission #</a:t>
                </a:r>
                <a:endParaRPr lang="en-US" sz="2800">
                  <a:solidFill>
                    <a:srgbClr val="000000"/>
                  </a:solidFill>
                  <a:latin typeface="Calibri" pitchFamily="34" charset="0"/>
                  <a:ea typeface="+mn-ea"/>
                </a:endParaRPr>
              </a:p>
            </p:txBody>
          </p:sp>
          <p:sp>
            <p:nvSpPr>
              <p:cNvPr id="26660" name="Text Box 8"/>
              <p:cNvSpPr txBox="1">
                <a:spLocks noChangeArrowheads="1"/>
              </p:cNvSpPr>
              <p:nvPr/>
            </p:nvSpPr>
            <p:spPr bwMode="auto">
              <a:xfrm>
                <a:off x="2445"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19812" name="Text Box 8"/>
          <p:cNvSpPr txBox="1">
            <a:spLocks noChangeArrowheads="1"/>
          </p:cNvSpPr>
          <p:nvPr/>
        </p:nvSpPr>
        <p:spPr bwMode="auto">
          <a:xfrm>
            <a:off x="1371600" y="3319463"/>
            <a:ext cx="415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27"/>
          <p:cNvGrpSpPr>
            <a:grpSpLocks/>
          </p:cNvGrpSpPr>
          <p:nvPr/>
        </p:nvGrpSpPr>
        <p:grpSpPr bwMode="auto">
          <a:xfrm>
            <a:off x="1219200" y="4724400"/>
            <a:ext cx="6638925" cy="1905000"/>
            <a:chOff x="1219200" y="4724400"/>
            <a:chExt cx="6638925" cy="1905000"/>
          </a:xfrm>
        </p:grpSpPr>
        <p:pic>
          <p:nvPicPr>
            <p:cNvPr id="119815" name="Picture 18"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5549900"/>
              <a:ext cx="6794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19" descr="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410200"/>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20" descr="alic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334000"/>
              <a:ext cx="68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21" descr="bo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70738" y="5376863"/>
              <a:ext cx="6873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047564">
              <a:off x="6172200" y="5508625"/>
              <a:ext cx="5095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3505200" y="5334000"/>
              <a:ext cx="11430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0" name="Rectangle 39"/>
            <p:cNvSpPr/>
            <p:nvPr/>
          </p:nvSpPr>
          <p:spPr bwMode="auto">
            <a:xfrm>
              <a:off x="3505200" y="5791200"/>
              <a:ext cx="25908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3" name="Rectangle 42"/>
            <p:cNvSpPr/>
            <p:nvPr/>
          </p:nvSpPr>
          <p:spPr bwMode="auto">
            <a:xfrm>
              <a:off x="3505200" y="6248400"/>
              <a:ext cx="6096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4" name="Rectangle 43"/>
            <p:cNvSpPr/>
            <p:nvPr/>
          </p:nvSpPr>
          <p:spPr>
            <a:xfrm>
              <a:off x="3505200" y="4876800"/>
              <a:ext cx="1981200" cy="381000"/>
            </a:xfrm>
            <a:prstGeom prst="rect">
              <a:avLst/>
            </a:prstGeom>
            <a:blipFill>
              <a:blip r:embed="rId9"/>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47" name="Rectangle 45"/>
            <p:cNvSpPr>
              <a:spLocks noChangeArrowheads="1"/>
            </p:cNvSpPr>
            <p:nvPr/>
          </p:nvSpPr>
          <p:spPr bwMode="auto">
            <a:xfrm>
              <a:off x="2895600" y="48768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19825" name="Text Box 8"/>
            <p:cNvSpPr txBox="1">
              <a:spLocks noChangeArrowheads="1"/>
            </p:cNvSpPr>
            <p:nvPr/>
          </p:nvSpPr>
          <p:spPr bwMode="auto">
            <a:xfrm>
              <a:off x="3200400" y="47244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49" name="Rectangle 45"/>
            <p:cNvSpPr>
              <a:spLocks noChangeArrowheads="1"/>
            </p:cNvSpPr>
            <p:nvPr/>
          </p:nvSpPr>
          <p:spPr bwMode="auto">
            <a:xfrm>
              <a:off x="2895600" y="53340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i+1</a:t>
              </a:r>
              <a:endParaRPr lang="en-US" b="1" i="1">
                <a:solidFill>
                  <a:srgbClr val="000000"/>
                </a:solidFill>
                <a:ea typeface="ＭＳ Ｐゴシック" charset="0"/>
                <a:cs typeface="ＭＳ Ｐゴシック" charset="0"/>
              </a:endParaRPr>
            </a:p>
          </p:txBody>
        </p:sp>
        <p:sp>
          <p:nvSpPr>
            <p:cNvPr id="119827" name="Text Box 8"/>
            <p:cNvSpPr txBox="1">
              <a:spLocks noChangeArrowheads="1"/>
            </p:cNvSpPr>
            <p:nvPr/>
          </p:nvSpPr>
          <p:spPr bwMode="auto">
            <a:xfrm>
              <a:off x="3124200" y="524033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51" name="Rectangle 45"/>
            <p:cNvSpPr>
              <a:spLocks noChangeArrowheads="1"/>
            </p:cNvSpPr>
            <p:nvPr/>
          </p:nvSpPr>
          <p:spPr bwMode="auto">
            <a:xfrm>
              <a:off x="2895600" y="57912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+2</a:t>
              </a:r>
              <a:endParaRPr lang="en-US" b="1" i="1">
                <a:solidFill>
                  <a:srgbClr val="000000"/>
                </a:solidFill>
                <a:ea typeface="ＭＳ Ｐゴシック" charset="0"/>
                <a:cs typeface="ＭＳ Ｐゴシック" charset="0"/>
              </a:endParaRPr>
            </a:p>
          </p:txBody>
        </p:sp>
        <p:sp>
          <p:nvSpPr>
            <p:cNvPr id="119829" name="Text Box 8"/>
            <p:cNvSpPr txBox="1">
              <a:spLocks noChangeArrowheads="1"/>
            </p:cNvSpPr>
            <p:nvPr/>
          </p:nvSpPr>
          <p:spPr bwMode="auto">
            <a:xfrm>
              <a:off x="3124200" y="569753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55" name="Rectangle 45"/>
            <p:cNvSpPr>
              <a:spLocks noChangeArrowheads="1"/>
            </p:cNvSpPr>
            <p:nvPr/>
          </p:nvSpPr>
          <p:spPr bwMode="auto">
            <a:xfrm>
              <a:off x="2895600" y="6248400"/>
              <a:ext cx="609600" cy="381000"/>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+3</a:t>
              </a:r>
              <a:endParaRPr lang="en-US" b="1" i="1">
                <a:solidFill>
                  <a:srgbClr val="000000"/>
                </a:solidFill>
                <a:ea typeface="ＭＳ Ｐゴシック" charset="0"/>
                <a:cs typeface="ＭＳ Ｐゴシック" charset="0"/>
              </a:endParaRPr>
            </a:p>
          </p:txBody>
        </p:sp>
        <p:sp>
          <p:nvSpPr>
            <p:cNvPr id="119831" name="Text Box 8"/>
            <p:cNvSpPr txBox="1">
              <a:spLocks noChangeArrowheads="1"/>
            </p:cNvSpPr>
            <p:nvPr/>
          </p:nvSpPr>
          <p:spPr bwMode="auto">
            <a:xfrm>
              <a:off x="3124200" y="615473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pic>
          <p:nvPicPr>
            <p:cNvPr id="119832"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17114">
              <a:off x="2266156" y="5534819"/>
              <a:ext cx="5111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p:cNvSpPr>
            <a:spLocks noGrp="1"/>
          </p:cNvSpPr>
          <p:nvPr>
            <p:ph type="sldNum" sz="quarter" idx="12"/>
          </p:nvPr>
        </p:nvSpPr>
        <p:spPr/>
        <p:txBody>
          <a:bodyPr/>
          <a:lstStyle/>
          <a:p>
            <a:fld id="{743A1372-D0BF-3B45-A603-8F136B8AD2A9}" type="slidenum">
              <a:rPr lang="en-US" altLang="en-US" smtClean="0"/>
              <a:pPr/>
              <a:t>70</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altLang="en-US"/>
              <a:t>SlyFi: Data Transport</a:t>
            </a:r>
          </a:p>
        </p:txBody>
      </p:sp>
      <p:sp>
        <p:nvSpPr>
          <p:cNvPr id="121858" name="Content Placeholder 62"/>
          <p:cNvSpPr>
            <a:spLocks noGrp="1"/>
          </p:cNvSpPr>
          <p:nvPr>
            <p:ph idx="1"/>
          </p:nvPr>
        </p:nvSpPr>
        <p:spPr>
          <a:xfrm>
            <a:off x="457200" y="1447800"/>
            <a:ext cx="8229600" cy="2667000"/>
          </a:xfrm>
        </p:spPr>
        <p:txBody>
          <a:bodyPr/>
          <a:lstStyle/>
          <a:p>
            <a:pPr marL="223838" indent="-219075" eaLnBrk="1" hangingPunct="1"/>
            <a:r>
              <a:rPr lang="en-US" altLang="en-US" sz="2800"/>
              <a:t>Data messages:</a:t>
            </a:r>
          </a:p>
          <a:p>
            <a:pPr marL="690563" lvl="1" indent="-290513" eaLnBrk="1" hangingPunct="1"/>
            <a:r>
              <a:rPr lang="en-US" altLang="en-US" sz="2400"/>
              <a:t>Only sent over established connections</a:t>
            </a:r>
          </a:p>
          <a:p>
            <a:pPr marL="690563" lvl="1" indent="-290513" eaLnBrk="1" hangingPunct="1">
              <a:buFontTx/>
              <a:buNone/>
            </a:pPr>
            <a:r>
              <a:rPr lang="en-US" altLang="en-US" sz="2400">
                <a:sym typeface="Symbol" charset="2"/>
              </a:rPr>
              <a:t> Expect messages to be delivered</a:t>
            </a:r>
          </a:p>
          <a:p>
            <a:pPr marL="690563" lvl="1" indent="-290513" eaLnBrk="1" hangingPunct="1">
              <a:buFontTx/>
              <a:buNone/>
            </a:pPr>
            <a:r>
              <a:rPr lang="en-US" altLang="en-US" sz="2400">
                <a:sym typeface="Symbol" charset="2"/>
              </a:rPr>
              <a:t> Use implicit transmission number to synchronize </a:t>
            </a:r>
            <a:r>
              <a:rPr lang="en-US" altLang="en-US" sz="2400" i="1">
                <a:sym typeface="Symbol" charset="2"/>
              </a:rPr>
              <a:t>i</a:t>
            </a:r>
            <a:endParaRPr lang="en-US" altLang="en-US" sz="2400" i="1"/>
          </a:p>
        </p:txBody>
      </p:sp>
      <p:grpSp>
        <p:nvGrpSpPr>
          <p:cNvPr id="2" name="Group 36"/>
          <p:cNvGrpSpPr>
            <a:grpSpLocks/>
          </p:cNvGrpSpPr>
          <p:nvPr/>
        </p:nvGrpSpPr>
        <p:grpSpPr bwMode="auto">
          <a:xfrm>
            <a:off x="762000" y="3352800"/>
            <a:ext cx="7924800" cy="762000"/>
            <a:chOff x="762000" y="3352800"/>
            <a:chExt cx="7924800" cy="762000"/>
          </a:xfrm>
          <a:effectLst>
            <a:outerShdw blurRad="50800" dist="38100" dir="2700000" algn="tl" rotWithShape="0">
              <a:prstClr val="black">
                <a:alpha val="40000"/>
              </a:prstClr>
            </a:outerShdw>
          </a:effectLst>
        </p:grpSpPr>
        <p:sp>
          <p:nvSpPr>
            <p:cNvPr id="25" name="Rectangle 24"/>
            <p:cNvSpPr/>
            <p:nvPr/>
          </p:nvSpPr>
          <p:spPr>
            <a:xfrm>
              <a:off x="762000" y="33528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 name="Group 4"/>
            <p:cNvGrpSpPr>
              <a:grpSpLocks/>
            </p:cNvGrpSpPr>
            <p:nvPr/>
          </p:nvGrpSpPr>
          <p:grpSpPr bwMode="auto">
            <a:xfrm>
              <a:off x="1143000" y="3429000"/>
              <a:ext cx="7543800" cy="566738"/>
              <a:chOff x="1485" y="2235"/>
              <a:chExt cx="4752" cy="357"/>
            </a:xfrm>
          </p:grpSpPr>
          <p:sp>
            <p:nvSpPr>
              <p:cNvPr id="26659" name="Text Box 6"/>
              <p:cNvSpPr txBox="1">
                <a:spLocks noChangeArrowheads="1"/>
              </p:cNvSpPr>
              <p:nvPr/>
            </p:nvSpPr>
            <p:spPr bwMode="auto">
              <a:xfrm>
                <a:off x="1485" y="2235"/>
                <a:ext cx="4752"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where </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 </a:t>
                </a:r>
                <a:r>
                  <a:rPr lang="en-US" sz="2800" dirty="0">
                    <a:solidFill>
                      <a:srgbClr val="000000"/>
                    </a:solidFill>
                    <a:latin typeface="Calibri" pitchFamily="34" charset="0"/>
                    <a:ea typeface="+mn-ea"/>
                    <a:sym typeface="Symbol" pitchFamily="18" charset="2"/>
                  </a:rPr>
                  <a:t>transmission #</a:t>
                </a:r>
                <a:endParaRPr lang="en-US" sz="2800" dirty="0">
                  <a:solidFill>
                    <a:srgbClr val="000000"/>
                  </a:solidFill>
                  <a:latin typeface="Calibri" pitchFamily="34" charset="0"/>
                  <a:ea typeface="+mn-ea"/>
                </a:endParaRPr>
              </a:p>
            </p:txBody>
          </p:sp>
          <p:sp>
            <p:nvSpPr>
              <p:cNvPr id="26660" name="Text Box 8"/>
              <p:cNvSpPr txBox="1">
                <a:spLocks noChangeArrowheads="1"/>
              </p:cNvSpPr>
              <p:nvPr/>
            </p:nvSpPr>
            <p:spPr bwMode="auto">
              <a:xfrm>
                <a:off x="2445"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21861" name="Rectangle 3"/>
          <p:cNvSpPr txBox="1">
            <a:spLocks noChangeArrowheads="1"/>
          </p:cNvSpPr>
          <p:nvPr/>
        </p:nvSpPr>
        <p:spPr bwMode="auto">
          <a:xfrm>
            <a:off x="457200" y="4191000"/>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eaLnBrk="0" hangingPunct="0">
              <a:defRPr sz="2400">
                <a:solidFill>
                  <a:schemeClr val="tx1"/>
                </a:solidFill>
                <a:latin typeface="Times New Roman" charset="0"/>
                <a:ea typeface="ＭＳ Ｐゴシック" charset="-128"/>
              </a:defRPr>
            </a:lvl1pPr>
            <a:lvl2pPr marL="690563" indent="-290513"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475"/>
              </a:spcBef>
              <a:buFont typeface="Arial" charset="0"/>
              <a:buChar char="•"/>
            </a:pPr>
            <a:r>
              <a:rPr lang="en-US" altLang="en-US" sz="2800">
                <a:solidFill>
                  <a:srgbClr val="000000"/>
                </a:solidFill>
                <a:latin typeface="Arial" charset="0"/>
                <a:sym typeface="Symbol" charset="2"/>
              </a:rPr>
              <a:t>On receipt of </a:t>
            </a:r>
            <a:r>
              <a:rPr lang="en-US" altLang="en-US" sz="2800" i="1">
                <a:solidFill>
                  <a:srgbClr val="000000"/>
                </a:solidFill>
                <a:latin typeface="Arial" charset="0"/>
                <a:sym typeface="Symbol" charset="2"/>
              </a:rPr>
              <a:t>T</a:t>
            </a:r>
            <a:r>
              <a:rPr lang="en-US" altLang="en-US" sz="2800" i="1" baseline="-25000">
                <a:solidFill>
                  <a:srgbClr val="000000"/>
                </a:solidFill>
                <a:latin typeface="Arial" charset="0"/>
                <a:sym typeface="Symbol" charset="2"/>
              </a:rPr>
              <a:t>i</a:t>
            </a:r>
            <a:r>
              <a:rPr lang="en-US" altLang="en-US" sz="2800">
                <a:solidFill>
                  <a:srgbClr val="000000"/>
                </a:solidFill>
                <a:latin typeface="Arial" charset="0"/>
                <a:sym typeface="Symbol" charset="2"/>
              </a:rPr>
              <a:t>  , </a:t>
            </a:r>
            <a:r>
              <a:rPr lang="en-US" altLang="en-US" sz="2800" b="1">
                <a:solidFill>
                  <a:srgbClr val="000000"/>
                </a:solidFill>
                <a:latin typeface="Arial" charset="0"/>
                <a:sym typeface="Symbol" charset="2"/>
              </a:rPr>
              <a:t>B</a:t>
            </a:r>
            <a:r>
              <a:rPr lang="en-US" altLang="en-US" sz="2800">
                <a:solidFill>
                  <a:srgbClr val="000000"/>
                </a:solidFill>
                <a:latin typeface="Arial" charset="0"/>
                <a:sym typeface="Symbol" charset="2"/>
              </a:rPr>
              <a:t> computes next expected: </a:t>
            </a:r>
            <a:r>
              <a:rPr lang="en-US" altLang="en-US" sz="2800" i="1">
                <a:solidFill>
                  <a:srgbClr val="000000"/>
                </a:solidFill>
                <a:latin typeface="Arial" charset="0"/>
                <a:sym typeface="Symbol" charset="2"/>
              </a:rPr>
              <a:t>T</a:t>
            </a:r>
            <a:r>
              <a:rPr lang="en-US" altLang="en-US" sz="2800" i="1" baseline="-25000">
                <a:solidFill>
                  <a:srgbClr val="000000"/>
                </a:solidFill>
                <a:latin typeface="Arial" charset="0"/>
                <a:sym typeface="Symbol" charset="2"/>
              </a:rPr>
              <a:t>i</a:t>
            </a:r>
            <a:r>
              <a:rPr lang="en-US" altLang="en-US" sz="2800" baseline="-25000">
                <a:solidFill>
                  <a:srgbClr val="000000"/>
                </a:solidFill>
                <a:latin typeface="Arial" charset="0"/>
                <a:sym typeface="Symbol" charset="2"/>
              </a:rPr>
              <a:t>+1</a:t>
            </a:r>
            <a:endParaRPr lang="en-US" altLang="en-US" sz="2800">
              <a:solidFill>
                <a:srgbClr val="000000"/>
              </a:solidFill>
              <a:latin typeface="Arial" charset="0"/>
              <a:sym typeface="Symbol" charset="2"/>
            </a:endParaRPr>
          </a:p>
          <a:p>
            <a:pPr eaLnBrk="1" hangingPunct="1">
              <a:spcBef>
                <a:spcPts val="475"/>
              </a:spcBef>
              <a:buFont typeface="Arial" charset="0"/>
              <a:buChar char="•"/>
            </a:pPr>
            <a:r>
              <a:rPr lang="en-US" altLang="en-US" sz="2800">
                <a:solidFill>
                  <a:srgbClr val="000000"/>
                </a:solidFill>
                <a:latin typeface="Arial" charset="0"/>
                <a:sym typeface="Symbol" charset="2"/>
              </a:rPr>
              <a:t>Handling message loss:</a:t>
            </a:r>
          </a:p>
          <a:p>
            <a:pPr lvl="1" eaLnBrk="1" hangingPunct="1">
              <a:spcBef>
                <a:spcPts val="475"/>
              </a:spcBef>
              <a:buFont typeface="Arial" charset="0"/>
              <a:buChar char="–"/>
            </a:pPr>
            <a:r>
              <a:rPr lang="en-US" altLang="en-US">
                <a:solidFill>
                  <a:srgbClr val="000000"/>
                </a:solidFill>
                <a:latin typeface="Arial" charset="0"/>
                <a:sym typeface="Symbol" charset="2"/>
              </a:rPr>
              <a:t>On receipt of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r>
              <a:rPr lang="en-US" altLang="en-US">
                <a:solidFill>
                  <a:srgbClr val="000000"/>
                </a:solidFill>
                <a:latin typeface="Arial" charset="0"/>
                <a:sym typeface="Symbol" charset="2"/>
              </a:rPr>
              <a:t>   save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r>
              <a:rPr lang="en-US" altLang="en-US" baseline="-25000">
                <a:solidFill>
                  <a:srgbClr val="000000"/>
                </a:solidFill>
                <a:latin typeface="Arial" charset="0"/>
                <a:sym typeface="Symbol" charset="2"/>
              </a:rPr>
              <a:t>+1</a:t>
            </a:r>
            <a:r>
              <a:rPr lang="en-US" altLang="en-US">
                <a:solidFill>
                  <a:srgbClr val="000000"/>
                </a:solidFill>
                <a:latin typeface="Arial" charset="0"/>
                <a:sym typeface="Symbol" charset="2"/>
              </a:rPr>
              <a:t>, … ,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r>
              <a:rPr lang="en-US" altLang="en-US" baseline="-25000">
                <a:solidFill>
                  <a:srgbClr val="000000"/>
                </a:solidFill>
                <a:latin typeface="Arial" charset="0"/>
                <a:sym typeface="Symbol" charset="2"/>
              </a:rPr>
              <a:t>+</a:t>
            </a:r>
            <a:r>
              <a:rPr lang="en-US" altLang="en-US" i="1" baseline="-25000">
                <a:solidFill>
                  <a:srgbClr val="000000"/>
                </a:solidFill>
                <a:latin typeface="Arial" charset="0"/>
                <a:sym typeface="Symbol" charset="2"/>
              </a:rPr>
              <a:t>k</a:t>
            </a:r>
            <a:r>
              <a:rPr lang="en-US" altLang="en-US">
                <a:solidFill>
                  <a:srgbClr val="000000"/>
                </a:solidFill>
                <a:latin typeface="Arial" charset="0"/>
                <a:sym typeface="Symbol" charset="2"/>
              </a:rPr>
              <a:t>  in table</a:t>
            </a:r>
            <a:endParaRPr lang="en-US" altLang="en-US" i="1" baseline="-25000">
              <a:solidFill>
                <a:srgbClr val="000000"/>
              </a:solidFill>
              <a:latin typeface="Arial" charset="0"/>
              <a:sym typeface="Symbol" charset="2"/>
            </a:endParaRPr>
          </a:p>
          <a:p>
            <a:pPr lvl="1" eaLnBrk="1" hangingPunct="1">
              <a:spcBef>
                <a:spcPts val="475"/>
              </a:spcBef>
              <a:buFont typeface="Arial" charset="0"/>
              <a:buChar char="–"/>
            </a:pPr>
            <a:r>
              <a:rPr lang="en-US" altLang="en-US">
                <a:solidFill>
                  <a:srgbClr val="000000"/>
                </a:solidFill>
                <a:latin typeface="Arial" charset="0"/>
                <a:sym typeface="Symbol" charset="2"/>
              </a:rPr>
              <a:t>Tolerates </a:t>
            </a:r>
            <a:r>
              <a:rPr lang="en-US" altLang="en-US" i="1">
                <a:solidFill>
                  <a:srgbClr val="000000"/>
                </a:solidFill>
                <a:latin typeface="Arial" charset="0"/>
                <a:sym typeface="Symbol" charset="2"/>
              </a:rPr>
              <a:t>k</a:t>
            </a:r>
            <a:r>
              <a:rPr lang="en-US" altLang="en-US">
                <a:solidFill>
                  <a:srgbClr val="000000"/>
                </a:solidFill>
                <a:latin typeface="Arial" charset="0"/>
                <a:sym typeface="Symbol" charset="2"/>
              </a:rPr>
              <a:t> consecutive losses (</a:t>
            </a:r>
            <a:r>
              <a:rPr lang="en-US" altLang="en-US" i="1">
                <a:solidFill>
                  <a:srgbClr val="000000"/>
                </a:solidFill>
                <a:latin typeface="Arial" charset="0"/>
                <a:sym typeface="Symbol" charset="2"/>
              </a:rPr>
              <a:t>k</a:t>
            </a:r>
            <a:r>
              <a:rPr lang="en-US" altLang="en-US">
                <a:solidFill>
                  <a:srgbClr val="000000"/>
                </a:solidFill>
                <a:latin typeface="Arial" charset="0"/>
                <a:sym typeface="Symbol" charset="2"/>
              </a:rPr>
              <a:t>=50 is enough)</a:t>
            </a:r>
          </a:p>
          <a:p>
            <a:pPr lvl="1" eaLnBrk="1" hangingPunct="1">
              <a:spcBef>
                <a:spcPts val="475"/>
              </a:spcBef>
              <a:buFont typeface="Arial" charset="0"/>
              <a:buChar char="–"/>
            </a:pPr>
            <a:r>
              <a:rPr lang="en-US" altLang="en-US">
                <a:solidFill>
                  <a:srgbClr val="000000"/>
                </a:solidFill>
                <a:latin typeface="Arial" charset="0"/>
                <a:sym typeface="Symbol" charset="2"/>
              </a:rPr>
              <a:t>No loss  compute one token per reception</a:t>
            </a:r>
          </a:p>
        </p:txBody>
      </p:sp>
      <p:sp>
        <p:nvSpPr>
          <p:cNvPr id="121862" name="Text Box 8"/>
          <p:cNvSpPr txBox="1">
            <a:spLocks noChangeArrowheads="1"/>
          </p:cNvSpPr>
          <p:nvPr/>
        </p:nvSpPr>
        <p:spPr bwMode="auto">
          <a:xfrm>
            <a:off x="1371600" y="3352800"/>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35"/>
          <p:cNvGrpSpPr>
            <a:grpSpLocks/>
          </p:cNvGrpSpPr>
          <p:nvPr/>
        </p:nvGrpSpPr>
        <p:grpSpPr bwMode="auto">
          <a:xfrm>
            <a:off x="3165475" y="4114800"/>
            <a:ext cx="5480050" cy="1219200"/>
            <a:chOff x="2895600" y="4191000"/>
            <a:chExt cx="5480050" cy="1219200"/>
          </a:xfrm>
        </p:grpSpPr>
        <p:sp>
          <p:nvSpPr>
            <p:cNvPr id="121864" name="Text Box 8"/>
            <p:cNvSpPr txBox="1">
              <a:spLocks noChangeArrowheads="1"/>
            </p:cNvSpPr>
            <p:nvPr/>
          </p:nvSpPr>
          <p:spPr bwMode="auto">
            <a:xfrm>
              <a:off x="4191000" y="5112683"/>
              <a:ext cx="4921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5" name="Text Box 8"/>
            <p:cNvSpPr txBox="1">
              <a:spLocks noChangeArrowheads="1"/>
            </p:cNvSpPr>
            <p:nvPr/>
          </p:nvSpPr>
          <p:spPr bwMode="auto">
            <a:xfrm>
              <a:off x="5368925" y="5105400"/>
              <a:ext cx="4921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6" name="Text Box 8"/>
            <p:cNvSpPr txBox="1">
              <a:spLocks noChangeArrowheads="1"/>
            </p:cNvSpPr>
            <p:nvPr/>
          </p:nvSpPr>
          <p:spPr bwMode="auto">
            <a:xfrm>
              <a:off x="2971800" y="51054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7" name="Text Box 8"/>
            <p:cNvSpPr txBox="1">
              <a:spLocks noChangeArrowheads="1"/>
            </p:cNvSpPr>
            <p:nvPr/>
          </p:nvSpPr>
          <p:spPr bwMode="auto">
            <a:xfrm>
              <a:off x="2895600" y="41910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1868" name="Text Box 8"/>
            <p:cNvSpPr txBox="1">
              <a:spLocks noChangeArrowheads="1"/>
            </p:cNvSpPr>
            <p:nvPr/>
          </p:nvSpPr>
          <p:spPr bwMode="auto">
            <a:xfrm>
              <a:off x="7959725" y="41910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grpSp>
      <p:sp>
        <p:nvSpPr>
          <p:cNvPr id="5" name="Slide Number Placeholder 4"/>
          <p:cNvSpPr>
            <a:spLocks noGrp="1"/>
          </p:cNvSpPr>
          <p:nvPr>
            <p:ph type="sldNum" sz="quarter" idx="12"/>
          </p:nvPr>
        </p:nvSpPr>
        <p:spPr/>
        <p:txBody>
          <a:bodyPr/>
          <a:lstStyle/>
          <a:p>
            <a:fld id="{743A1372-D0BF-3B45-A603-8F136B8AD2A9}" type="slidenum">
              <a:rPr lang="en-US" altLang="en-US" smtClean="0"/>
              <a:pPr/>
              <a:t>71</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altLang="en-US"/>
              <a:t>SlyFi: Discovery/Binding</a:t>
            </a:r>
          </a:p>
        </p:txBody>
      </p:sp>
      <p:sp>
        <p:nvSpPr>
          <p:cNvPr id="123906" name="Content Placeholder 62"/>
          <p:cNvSpPr>
            <a:spLocks noGrp="1"/>
          </p:cNvSpPr>
          <p:nvPr>
            <p:ph idx="1"/>
          </p:nvPr>
        </p:nvSpPr>
        <p:spPr>
          <a:xfrm>
            <a:off x="457200" y="1447800"/>
            <a:ext cx="8229600" cy="1905000"/>
          </a:xfrm>
        </p:spPr>
        <p:txBody>
          <a:bodyPr/>
          <a:lstStyle/>
          <a:p>
            <a:pPr marL="223838" indent="-219075" eaLnBrk="1" hangingPunct="1"/>
            <a:r>
              <a:rPr lang="en-US" altLang="en-US" sz="2800"/>
              <a:t>Discovery &amp; binding messages:</a:t>
            </a:r>
          </a:p>
          <a:p>
            <a:pPr marL="623888" lvl="1" indent="-219075" eaLnBrk="1" hangingPunct="1"/>
            <a:r>
              <a:rPr lang="en-US" altLang="en-US" sz="2400"/>
              <a:t>Often sent when other party is not present</a:t>
            </a:r>
            <a:endParaRPr lang="en-US" altLang="en-US" sz="2000"/>
          </a:p>
          <a:p>
            <a:pPr marL="623888" lvl="1" indent="-219075" eaLnBrk="1" hangingPunct="1">
              <a:buFontTx/>
              <a:buNone/>
            </a:pPr>
            <a:r>
              <a:rPr lang="en-US" altLang="en-US" sz="2400">
                <a:sym typeface="Symbol" charset="2"/>
              </a:rPr>
              <a:t> </a:t>
            </a:r>
            <a:r>
              <a:rPr lang="en-US" altLang="en-US" sz="2400"/>
              <a:t>Can</a:t>
            </a:r>
            <a:r>
              <a:rPr lang="ja-JP" altLang="en-US" sz="2400"/>
              <a:t>’</a:t>
            </a:r>
            <a:r>
              <a:rPr lang="en-US" altLang="ja-JP" sz="2400"/>
              <a:t>t expect most messages to be delivered</a:t>
            </a:r>
          </a:p>
          <a:p>
            <a:pPr marL="623888" lvl="1" indent="-219075" eaLnBrk="1" hangingPunct="1">
              <a:buFontTx/>
              <a:buNone/>
            </a:pPr>
            <a:r>
              <a:rPr lang="en-US" altLang="en-US" sz="2400">
                <a:sym typeface="Symbol" charset="2"/>
              </a:rPr>
              <a:t> Can</a:t>
            </a:r>
            <a:r>
              <a:rPr lang="ja-JP" altLang="en-US" sz="2400">
                <a:sym typeface="Symbol" charset="2"/>
              </a:rPr>
              <a:t>’</a:t>
            </a:r>
            <a:r>
              <a:rPr lang="en-US" altLang="ja-JP" sz="2400">
                <a:sym typeface="Symbol" charset="2"/>
              </a:rPr>
              <a:t>t rely on transmission reception to synchronize </a:t>
            </a:r>
            <a:r>
              <a:rPr lang="en-US" altLang="ja-JP" sz="2400" i="1">
                <a:sym typeface="Symbol" charset="2"/>
              </a:rPr>
              <a:t>i</a:t>
            </a:r>
            <a:endParaRPr lang="en-US" altLang="en-US" i="1"/>
          </a:p>
        </p:txBody>
      </p:sp>
      <p:pic>
        <p:nvPicPr>
          <p:cNvPr id="123908" name="Picture 18"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425" y="3860800"/>
            <a:ext cx="6794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0" descr="alic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3644900"/>
            <a:ext cx="68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8" descr="wa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17114">
            <a:off x="2340769" y="3845719"/>
            <a:ext cx="5111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1" name="Group 35"/>
          <p:cNvGrpSpPr>
            <a:grpSpLocks/>
          </p:cNvGrpSpPr>
          <p:nvPr/>
        </p:nvGrpSpPr>
        <p:grpSpPr bwMode="auto">
          <a:xfrm>
            <a:off x="2971800" y="3733800"/>
            <a:ext cx="2971800" cy="485775"/>
            <a:chOff x="2895600" y="4772025"/>
            <a:chExt cx="2971800" cy="485775"/>
          </a:xfrm>
        </p:grpSpPr>
        <p:sp>
          <p:nvSpPr>
            <p:cNvPr id="17" name="Rectangle 16"/>
            <p:cNvSpPr/>
            <p:nvPr/>
          </p:nvSpPr>
          <p:spPr bwMode="auto">
            <a:xfrm>
              <a:off x="3505200" y="4876800"/>
              <a:ext cx="2362200" cy="381000"/>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37" name="Group 83"/>
            <p:cNvGrpSpPr>
              <a:grpSpLocks/>
            </p:cNvGrpSpPr>
            <p:nvPr/>
          </p:nvGrpSpPr>
          <p:grpSpPr bwMode="auto">
            <a:xfrm>
              <a:off x="2895600" y="4772025"/>
              <a:ext cx="685800" cy="485775"/>
              <a:chOff x="2895600" y="4772764"/>
              <a:chExt cx="685800" cy="485036"/>
            </a:xfrm>
          </p:grpSpPr>
          <p:sp>
            <p:nvSpPr>
              <p:cNvPr id="69" name="Rectangle 45"/>
              <p:cNvSpPr>
                <a:spLocks noChangeArrowheads="1"/>
              </p:cNvSpPr>
              <p:nvPr/>
            </p:nvSpPr>
            <p:spPr bwMode="auto">
              <a:xfrm>
                <a:off x="2895600" y="4877380"/>
                <a:ext cx="609600" cy="380420"/>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a:t>
                </a:r>
                <a:endParaRPr lang="en-US" sz="1600" b="1" i="1">
                  <a:solidFill>
                    <a:srgbClr val="000000"/>
                  </a:solidFill>
                  <a:ea typeface="ＭＳ Ｐゴシック" charset="0"/>
                  <a:cs typeface="ＭＳ Ｐゴシック" charset="0"/>
                </a:endParaRPr>
              </a:p>
            </p:txBody>
          </p:sp>
          <p:sp>
            <p:nvSpPr>
              <p:cNvPr id="123939" name="Text Box 8"/>
              <p:cNvSpPr txBox="1">
                <a:spLocks noChangeArrowheads="1"/>
              </p:cNvSpPr>
              <p:nvPr/>
            </p:nvSpPr>
            <p:spPr bwMode="auto">
              <a:xfrm>
                <a:off x="3124200" y="4772764"/>
                <a:ext cx="457200" cy="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sp>
        <p:nvSpPr>
          <p:cNvPr id="38" name="TextBox 37"/>
          <p:cNvSpPr txBox="1"/>
          <p:nvPr/>
        </p:nvSpPr>
        <p:spPr>
          <a:xfrm>
            <a:off x="6246813" y="5473700"/>
            <a:ext cx="688975" cy="461963"/>
          </a:xfrm>
          <a:prstGeom prst="rect">
            <a:avLst/>
          </a:prstGeom>
          <a:noFill/>
        </p:spPr>
        <p:txBody>
          <a:bodyPr wrap="none">
            <a:spAutoFit/>
          </a:bodyPr>
          <a:lstStyle/>
          <a:p>
            <a:pPr>
              <a:defRPr/>
            </a:pPr>
            <a:r>
              <a:rPr lang="en-US" b="1" i="1" dirty="0" err="1">
                <a:solidFill>
                  <a:srgbClr val="FF0000"/>
                </a:solidFill>
                <a:latin typeface="+mj-lt"/>
                <a:ea typeface="+mn-ea"/>
              </a:rPr>
              <a:t>i</a:t>
            </a:r>
            <a:r>
              <a:rPr lang="en-US" b="1" dirty="0">
                <a:solidFill>
                  <a:srgbClr val="FF0000"/>
                </a:solidFill>
                <a:latin typeface="+mj-lt"/>
                <a:ea typeface="+mn-ea"/>
              </a:rPr>
              <a:t> = ?</a:t>
            </a:r>
          </a:p>
        </p:txBody>
      </p:sp>
      <p:grpSp>
        <p:nvGrpSpPr>
          <p:cNvPr id="123913" name="Group 35"/>
          <p:cNvGrpSpPr>
            <a:grpSpLocks/>
          </p:cNvGrpSpPr>
          <p:nvPr/>
        </p:nvGrpSpPr>
        <p:grpSpPr bwMode="auto">
          <a:xfrm>
            <a:off x="2970213" y="4330700"/>
            <a:ext cx="2971800" cy="485775"/>
            <a:chOff x="2895600" y="4772034"/>
            <a:chExt cx="2971800" cy="485776"/>
          </a:xfrm>
        </p:grpSpPr>
        <p:sp>
          <p:nvSpPr>
            <p:cNvPr id="41" name="Rectangle 40"/>
            <p:cNvSpPr/>
            <p:nvPr/>
          </p:nvSpPr>
          <p:spPr bwMode="auto">
            <a:xfrm>
              <a:off x="3505200" y="4876809"/>
              <a:ext cx="2362200" cy="381001"/>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33" name="Group 83"/>
            <p:cNvGrpSpPr>
              <a:grpSpLocks/>
            </p:cNvGrpSpPr>
            <p:nvPr/>
          </p:nvGrpSpPr>
          <p:grpSpPr bwMode="auto">
            <a:xfrm>
              <a:off x="2895600" y="4772034"/>
              <a:ext cx="685800" cy="485776"/>
              <a:chOff x="2895600" y="4772764"/>
              <a:chExt cx="685800" cy="485036"/>
            </a:xfrm>
          </p:grpSpPr>
          <p:sp>
            <p:nvSpPr>
              <p:cNvPr id="43" name="Rectangle 45"/>
              <p:cNvSpPr>
                <a:spLocks noChangeArrowheads="1"/>
              </p:cNvSpPr>
              <p:nvPr/>
            </p:nvSpPr>
            <p:spPr bwMode="auto">
              <a:xfrm>
                <a:off x="2895600" y="4877380"/>
                <a:ext cx="609600" cy="380420"/>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+1</a:t>
                </a:r>
                <a:endParaRPr lang="en-US" sz="1600" b="1" i="1">
                  <a:solidFill>
                    <a:srgbClr val="000000"/>
                  </a:solidFill>
                  <a:ea typeface="ＭＳ Ｐゴシック" charset="0"/>
                  <a:cs typeface="ＭＳ Ｐゴシック" charset="0"/>
                </a:endParaRPr>
              </a:p>
            </p:txBody>
          </p:sp>
          <p:sp>
            <p:nvSpPr>
              <p:cNvPr id="123935" name="Text Box 8"/>
              <p:cNvSpPr txBox="1">
                <a:spLocks noChangeArrowheads="1"/>
              </p:cNvSpPr>
              <p:nvPr/>
            </p:nvSpPr>
            <p:spPr bwMode="auto">
              <a:xfrm>
                <a:off x="3124200" y="4772764"/>
                <a:ext cx="457200" cy="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grpSp>
        <p:nvGrpSpPr>
          <p:cNvPr id="123914" name="Group 35"/>
          <p:cNvGrpSpPr>
            <a:grpSpLocks/>
          </p:cNvGrpSpPr>
          <p:nvPr/>
        </p:nvGrpSpPr>
        <p:grpSpPr bwMode="auto">
          <a:xfrm>
            <a:off x="2970213" y="5778500"/>
            <a:ext cx="2971800" cy="485775"/>
            <a:chOff x="2895600" y="4772034"/>
            <a:chExt cx="2971800" cy="485776"/>
          </a:xfrm>
        </p:grpSpPr>
        <p:sp>
          <p:nvSpPr>
            <p:cNvPr id="46" name="Rectangle 45"/>
            <p:cNvSpPr/>
            <p:nvPr/>
          </p:nvSpPr>
          <p:spPr bwMode="auto">
            <a:xfrm>
              <a:off x="3505200" y="4876809"/>
              <a:ext cx="2362200" cy="381001"/>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29" name="Group 83"/>
            <p:cNvGrpSpPr>
              <a:grpSpLocks/>
            </p:cNvGrpSpPr>
            <p:nvPr/>
          </p:nvGrpSpPr>
          <p:grpSpPr bwMode="auto">
            <a:xfrm>
              <a:off x="2895600" y="4772034"/>
              <a:ext cx="685800" cy="485776"/>
              <a:chOff x="2895600" y="4772764"/>
              <a:chExt cx="685800" cy="485036"/>
            </a:xfrm>
          </p:grpSpPr>
          <p:sp>
            <p:nvSpPr>
              <p:cNvPr id="48" name="Rectangle 45"/>
              <p:cNvSpPr>
                <a:spLocks noChangeArrowheads="1"/>
              </p:cNvSpPr>
              <p:nvPr/>
            </p:nvSpPr>
            <p:spPr bwMode="auto">
              <a:xfrm>
                <a:off x="2895600" y="4877380"/>
                <a:ext cx="609600" cy="380420"/>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+3</a:t>
                </a:r>
                <a:endParaRPr lang="en-US" sz="1600" b="1" i="1">
                  <a:solidFill>
                    <a:srgbClr val="000000"/>
                  </a:solidFill>
                  <a:ea typeface="ＭＳ Ｐゴシック" charset="0"/>
                  <a:cs typeface="ＭＳ Ｐゴシック" charset="0"/>
                </a:endParaRPr>
              </a:p>
            </p:txBody>
          </p:sp>
          <p:sp>
            <p:nvSpPr>
              <p:cNvPr id="123931" name="Text Box 8"/>
              <p:cNvSpPr txBox="1">
                <a:spLocks noChangeArrowheads="1"/>
              </p:cNvSpPr>
              <p:nvPr/>
            </p:nvSpPr>
            <p:spPr bwMode="auto">
              <a:xfrm>
                <a:off x="3124200" y="4772764"/>
                <a:ext cx="457200" cy="25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grpSp>
        <p:nvGrpSpPr>
          <p:cNvPr id="123915" name="Group 35"/>
          <p:cNvGrpSpPr>
            <a:grpSpLocks/>
          </p:cNvGrpSpPr>
          <p:nvPr/>
        </p:nvGrpSpPr>
        <p:grpSpPr bwMode="auto">
          <a:xfrm>
            <a:off x="2970213" y="4940300"/>
            <a:ext cx="2971800" cy="485775"/>
            <a:chOff x="2895600" y="4772034"/>
            <a:chExt cx="2971800" cy="485766"/>
          </a:xfrm>
        </p:grpSpPr>
        <p:sp>
          <p:nvSpPr>
            <p:cNvPr id="51" name="Rectangle 50"/>
            <p:cNvSpPr/>
            <p:nvPr/>
          </p:nvSpPr>
          <p:spPr bwMode="auto">
            <a:xfrm>
              <a:off x="3505200" y="4876807"/>
              <a:ext cx="2362200" cy="380993"/>
            </a:xfrm>
            <a:prstGeom prst="rect">
              <a:avLst/>
            </a:prstGeom>
            <a:blipFill>
              <a:blip r:embed="rId7"/>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Is Bob’s Network here?</a:t>
              </a:r>
            </a:p>
          </p:txBody>
        </p:sp>
        <p:grpSp>
          <p:nvGrpSpPr>
            <p:cNvPr id="123925" name="Group 83"/>
            <p:cNvGrpSpPr>
              <a:grpSpLocks/>
            </p:cNvGrpSpPr>
            <p:nvPr/>
          </p:nvGrpSpPr>
          <p:grpSpPr bwMode="auto">
            <a:xfrm>
              <a:off x="2895600" y="4772034"/>
              <a:ext cx="685800" cy="485766"/>
              <a:chOff x="2895600" y="4772764"/>
              <a:chExt cx="685800" cy="485026"/>
            </a:xfrm>
          </p:grpSpPr>
          <p:sp>
            <p:nvSpPr>
              <p:cNvPr id="53" name="Rectangle 45"/>
              <p:cNvSpPr>
                <a:spLocks noChangeArrowheads="1"/>
              </p:cNvSpPr>
              <p:nvPr/>
            </p:nvSpPr>
            <p:spPr bwMode="auto">
              <a:xfrm>
                <a:off x="2895600" y="4877377"/>
                <a:ext cx="609600" cy="380413"/>
              </a:xfrm>
              <a:prstGeom prst="rect">
                <a:avLst/>
              </a:prstGeom>
              <a:blipFill>
                <a:blip r:embed="rId7"/>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600" b="1" i="1">
                    <a:solidFill>
                      <a:srgbClr val="000000"/>
                    </a:solidFill>
                    <a:ea typeface="ＭＳ Ｐゴシック" charset="0"/>
                    <a:cs typeface="ＭＳ Ｐゴシック" charset="0"/>
                  </a:rPr>
                  <a:t>T</a:t>
                </a:r>
                <a:r>
                  <a:rPr lang="en-US" sz="1600" b="1" i="1" baseline="-25000">
                    <a:solidFill>
                      <a:srgbClr val="000000"/>
                    </a:solidFill>
                    <a:ea typeface="ＭＳ Ｐゴシック" charset="0"/>
                    <a:cs typeface="ＭＳ Ｐゴシック" charset="0"/>
                  </a:rPr>
                  <a:t>i +2</a:t>
                </a:r>
                <a:endParaRPr lang="en-US" sz="1600" b="1" i="1">
                  <a:solidFill>
                    <a:srgbClr val="000000"/>
                  </a:solidFill>
                  <a:ea typeface="ＭＳ Ｐゴシック" charset="0"/>
                  <a:cs typeface="ＭＳ Ｐゴシック" charset="0"/>
                </a:endParaRPr>
              </a:p>
            </p:txBody>
          </p:sp>
          <p:sp>
            <p:nvSpPr>
              <p:cNvPr id="123927" name="Text Box 8"/>
              <p:cNvSpPr txBox="1">
                <a:spLocks noChangeArrowheads="1"/>
              </p:cNvSpPr>
              <p:nvPr/>
            </p:nvSpPr>
            <p:spPr bwMode="auto">
              <a:xfrm>
                <a:off x="3124200" y="4772764"/>
                <a:ext cx="457200" cy="25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baseline="-25000">
                    <a:solidFill>
                      <a:srgbClr val="000000"/>
                    </a:solidFill>
                    <a:latin typeface="Calibri" charset="0"/>
                  </a:rPr>
                  <a:t>AB</a:t>
                </a:r>
              </a:p>
            </p:txBody>
          </p:sp>
        </p:grpSp>
      </p:grpSp>
      <p:sp>
        <p:nvSpPr>
          <p:cNvPr id="123916" name="TextBox 54"/>
          <p:cNvSpPr txBox="1">
            <a:spLocks noChangeArrowheads="1"/>
          </p:cNvSpPr>
          <p:nvPr/>
        </p:nvSpPr>
        <p:spPr bwMode="auto">
          <a:xfrm rot="5400000">
            <a:off x="4374357" y="4161631"/>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Narrow" charset="0"/>
              </a:rPr>
              <a:t>..</a:t>
            </a:r>
          </a:p>
        </p:txBody>
      </p:sp>
      <p:sp>
        <p:nvSpPr>
          <p:cNvPr id="123917" name="TextBox 55"/>
          <p:cNvSpPr txBox="1">
            <a:spLocks noChangeArrowheads="1"/>
          </p:cNvSpPr>
          <p:nvPr/>
        </p:nvSpPr>
        <p:spPr bwMode="auto">
          <a:xfrm rot="5400000">
            <a:off x="4374357" y="4771231"/>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Narrow" charset="0"/>
              </a:rPr>
              <a:t>..</a:t>
            </a:r>
          </a:p>
        </p:txBody>
      </p:sp>
      <p:sp>
        <p:nvSpPr>
          <p:cNvPr id="123918" name="TextBox 56"/>
          <p:cNvSpPr txBox="1">
            <a:spLocks noChangeArrowheads="1"/>
          </p:cNvSpPr>
          <p:nvPr/>
        </p:nvSpPr>
        <p:spPr bwMode="auto">
          <a:xfrm rot="5400000">
            <a:off x="4221957" y="5533231"/>
            <a:ext cx="60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Narrow" charset="0"/>
              </a:rPr>
              <a:t>…...</a:t>
            </a:r>
          </a:p>
        </p:txBody>
      </p:sp>
      <p:pic>
        <p:nvPicPr>
          <p:cNvPr id="123919" name="Picture 19" descr="ap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5075" y="5811838"/>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0" name="Picture 21" descr="bo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0213" y="5778500"/>
            <a:ext cx="6873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1" name="TextBox 59"/>
          <p:cNvSpPr txBox="1">
            <a:spLocks noChangeArrowheads="1"/>
          </p:cNvSpPr>
          <p:nvPr/>
        </p:nvSpPr>
        <p:spPr bwMode="auto">
          <a:xfrm>
            <a:off x="6246813" y="3797300"/>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Nope.</a:t>
            </a:r>
          </a:p>
        </p:txBody>
      </p:sp>
      <p:sp>
        <p:nvSpPr>
          <p:cNvPr id="123922" name="TextBox 60"/>
          <p:cNvSpPr txBox="1">
            <a:spLocks noChangeArrowheads="1"/>
          </p:cNvSpPr>
          <p:nvPr/>
        </p:nvSpPr>
        <p:spPr bwMode="auto">
          <a:xfrm>
            <a:off x="6246813" y="4406900"/>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Nope.</a:t>
            </a:r>
          </a:p>
        </p:txBody>
      </p:sp>
      <p:sp>
        <p:nvSpPr>
          <p:cNvPr id="123923" name="TextBox 61"/>
          <p:cNvSpPr txBox="1">
            <a:spLocks noChangeArrowheads="1"/>
          </p:cNvSpPr>
          <p:nvPr/>
        </p:nvSpPr>
        <p:spPr bwMode="auto">
          <a:xfrm>
            <a:off x="6246813" y="5016500"/>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Nope.</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72</a:t>
            </a:fld>
            <a:endParaRPr lang="en-US" altLang="en-US"/>
          </a:p>
        </p:txBody>
      </p:sp>
    </p:spTree>
    <p:custDataLst>
      <p:tags r:id="rId1"/>
    </p:custData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altLang="en-US"/>
              <a:t>SlyFi: Discovery/Binding</a:t>
            </a:r>
          </a:p>
        </p:txBody>
      </p:sp>
      <p:sp>
        <p:nvSpPr>
          <p:cNvPr id="125954" name="Content Placeholder 62"/>
          <p:cNvSpPr>
            <a:spLocks noGrp="1"/>
          </p:cNvSpPr>
          <p:nvPr>
            <p:ph idx="1"/>
          </p:nvPr>
        </p:nvSpPr>
        <p:spPr>
          <a:xfrm>
            <a:off x="457200" y="1447800"/>
            <a:ext cx="8229600" cy="2286000"/>
          </a:xfrm>
        </p:spPr>
        <p:txBody>
          <a:bodyPr/>
          <a:lstStyle/>
          <a:p>
            <a:pPr marL="223838" indent="-219075" eaLnBrk="1" hangingPunct="1"/>
            <a:r>
              <a:rPr lang="en-US" altLang="en-US" sz="2600"/>
              <a:t>Discovery &amp; binding messages:</a:t>
            </a:r>
          </a:p>
          <a:p>
            <a:pPr marL="623888" lvl="1" indent="-219075" eaLnBrk="1" hangingPunct="1"/>
            <a:r>
              <a:rPr lang="en-US" altLang="en-US" sz="2200" b="1"/>
              <a:t>Infrequent</a:t>
            </a:r>
            <a:r>
              <a:rPr lang="en-US" altLang="en-US" sz="2200"/>
              <a:t>: only sent when trying to associate</a:t>
            </a:r>
            <a:endParaRPr lang="en-US" altLang="en-US" sz="1900"/>
          </a:p>
          <a:p>
            <a:pPr marL="623888" lvl="1" indent="-219075" eaLnBrk="1" hangingPunct="1"/>
            <a:r>
              <a:rPr lang="en-US" altLang="en-US" sz="2200" b="1"/>
              <a:t>Narrow interface</a:t>
            </a:r>
            <a:r>
              <a:rPr lang="en-US" altLang="en-US" sz="2200"/>
              <a:t>: single application, few side-channels</a:t>
            </a:r>
          </a:p>
          <a:p>
            <a:pPr marL="623888" lvl="1" indent="-219075" eaLnBrk="1" hangingPunct="1">
              <a:buFontTx/>
              <a:buNone/>
            </a:pPr>
            <a:r>
              <a:rPr lang="en-US" altLang="en-US" sz="2200">
                <a:sym typeface="Symbol" charset="2"/>
              </a:rPr>
              <a:t> </a:t>
            </a:r>
            <a:r>
              <a:rPr lang="en-US" altLang="en-US" sz="2200"/>
              <a:t>Linkability at short timescales is usually OK</a:t>
            </a:r>
          </a:p>
          <a:p>
            <a:pPr marL="623888" lvl="1" indent="-219075" eaLnBrk="1" hangingPunct="1">
              <a:buFontTx/>
              <a:buNone/>
            </a:pPr>
            <a:r>
              <a:rPr lang="en-US" altLang="en-US" sz="2200">
                <a:sym typeface="Symbol" charset="2"/>
              </a:rPr>
              <a:t> Use loosely synchronized time to synchronize </a:t>
            </a:r>
            <a:r>
              <a:rPr lang="en-US" altLang="en-US" sz="2200" i="1">
                <a:sym typeface="Symbol" charset="2"/>
              </a:rPr>
              <a:t>i</a:t>
            </a:r>
            <a:endParaRPr lang="en-US" altLang="en-US" sz="2600" i="1"/>
          </a:p>
        </p:txBody>
      </p:sp>
      <p:grpSp>
        <p:nvGrpSpPr>
          <p:cNvPr id="2" name="Group 35"/>
          <p:cNvGrpSpPr>
            <a:grpSpLocks/>
          </p:cNvGrpSpPr>
          <p:nvPr/>
        </p:nvGrpSpPr>
        <p:grpSpPr bwMode="auto">
          <a:xfrm>
            <a:off x="762000" y="3810000"/>
            <a:ext cx="7620000" cy="762000"/>
            <a:chOff x="762000" y="3810000"/>
            <a:chExt cx="7620000" cy="762000"/>
          </a:xfrm>
          <a:effectLst>
            <a:outerShdw blurRad="50800" dist="38100" dir="2700000" algn="tl" rotWithShape="0">
              <a:prstClr val="black">
                <a:alpha val="40000"/>
              </a:prstClr>
            </a:outerShdw>
          </a:effectLst>
        </p:grpSpPr>
        <p:sp>
          <p:nvSpPr>
            <p:cNvPr id="79" name="Rectangle 78"/>
            <p:cNvSpPr/>
            <p:nvPr/>
          </p:nvSpPr>
          <p:spPr>
            <a:xfrm>
              <a:off x="762000" y="38100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 name="Group 4"/>
            <p:cNvGrpSpPr>
              <a:grpSpLocks/>
            </p:cNvGrpSpPr>
            <p:nvPr/>
          </p:nvGrpSpPr>
          <p:grpSpPr bwMode="auto">
            <a:xfrm>
              <a:off x="838200" y="3886200"/>
              <a:ext cx="7543800" cy="566738"/>
              <a:chOff x="1293" y="2235"/>
              <a:chExt cx="4752" cy="357"/>
            </a:xfrm>
          </p:grpSpPr>
          <p:sp>
            <p:nvSpPr>
              <p:cNvPr id="24591" name="Text Box 6"/>
              <p:cNvSpPr txBox="1">
                <a:spLocks noChangeArrowheads="1"/>
              </p:cNvSpPr>
              <p:nvPr/>
            </p:nvSpPr>
            <p:spPr bwMode="auto">
              <a:xfrm>
                <a:off x="1293" y="2235"/>
                <a:ext cx="4752"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where </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 </a:t>
                </a:r>
                <a:r>
                  <a:rPr lang="en-US" sz="2800" b="1" dirty="0">
                    <a:solidFill>
                      <a:srgbClr val="000000"/>
                    </a:solidFill>
                    <a:latin typeface="Calibri" pitchFamily="34" charset="0"/>
                    <a:ea typeface="+mn-ea"/>
                    <a:sym typeface="Symbol" pitchFamily="18" charset="2"/>
                  </a:rPr>
                  <a:t></a:t>
                </a:r>
                <a:r>
                  <a:rPr lang="en-US" sz="2800" dirty="0">
                    <a:solidFill>
                      <a:srgbClr val="000000"/>
                    </a:solidFill>
                    <a:latin typeface="Calibri" pitchFamily="34" charset="0"/>
                    <a:ea typeface="+mn-ea"/>
                  </a:rPr>
                  <a:t>current time/5 min</a:t>
                </a:r>
                <a:r>
                  <a:rPr lang="en-US" sz="2800" b="1" dirty="0">
                    <a:solidFill>
                      <a:srgbClr val="000000"/>
                    </a:solidFill>
                    <a:latin typeface="Calibri" pitchFamily="34" charset="0"/>
                    <a:ea typeface="+mn-ea"/>
                    <a:sym typeface="Symbol" pitchFamily="18" charset="2"/>
                  </a:rPr>
                  <a:t></a:t>
                </a:r>
                <a:endParaRPr lang="en-US" sz="2800" b="1" dirty="0">
                  <a:solidFill>
                    <a:srgbClr val="000000"/>
                  </a:solidFill>
                  <a:latin typeface="Calibri" pitchFamily="34" charset="0"/>
                  <a:ea typeface="+mn-ea"/>
                </a:endParaRPr>
              </a:p>
            </p:txBody>
          </p:sp>
          <p:sp>
            <p:nvSpPr>
              <p:cNvPr id="24592"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25956" name="Text Box 8"/>
          <p:cNvSpPr txBox="1">
            <a:spLocks noChangeArrowheads="1"/>
          </p:cNvSpPr>
          <p:nvPr/>
        </p:nvSpPr>
        <p:spPr bwMode="auto">
          <a:xfrm>
            <a:off x="1066800" y="3810000"/>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38"/>
          <p:cNvGrpSpPr>
            <a:grpSpLocks/>
          </p:cNvGrpSpPr>
          <p:nvPr/>
        </p:nvGrpSpPr>
        <p:grpSpPr bwMode="auto">
          <a:xfrm>
            <a:off x="1219200" y="4724400"/>
            <a:ext cx="6638925" cy="1905000"/>
            <a:chOff x="1219200" y="4724396"/>
            <a:chExt cx="6638925" cy="1905004"/>
          </a:xfrm>
        </p:grpSpPr>
        <p:pic>
          <p:nvPicPr>
            <p:cNvPr id="125959" name="Picture 18" descr="dell_laptop_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5549900"/>
              <a:ext cx="6794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9" descr="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410200"/>
              <a:ext cx="612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20" descr="alic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334000"/>
              <a:ext cx="68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21" descr="bo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70738" y="5376863"/>
              <a:ext cx="6873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17114">
              <a:off x="2266156" y="5534819"/>
              <a:ext cx="5111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4" name="Picture 8" descr="w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047564">
              <a:off x="6172200" y="5508625"/>
              <a:ext cx="5095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65" name="Group 35"/>
            <p:cNvGrpSpPr>
              <a:grpSpLocks/>
            </p:cNvGrpSpPr>
            <p:nvPr/>
          </p:nvGrpSpPr>
          <p:grpSpPr bwMode="auto">
            <a:xfrm>
              <a:off x="2819400" y="4724396"/>
              <a:ext cx="3352800" cy="1905004"/>
              <a:chOff x="2819400" y="4724396"/>
              <a:chExt cx="3352800" cy="1905004"/>
            </a:xfrm>
          </p:grpSpPr>
          <p:sp>
            <p:nvSpPr>
              <p:cNvPr id="17" name="Rectangle 16"/>
              <p:cNvSpPr/>
              <p:nvPr/>
            </p:nvSpPr>
            <p:spPr bwMode="auto">
              <a:xfrm>
                <a:off x="3505200" y="4876796"/>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probe</a:t>
                </a:r>
              </a:p>
            </p:txBody>
          </p:sp>
          <p:sp>
            <p:nvSpPr>
              <p:cNvPr id="30" name="Rectangle 29"/>
              <p:cNvSpPr/>
              <p:nvPr/>
            </p:nvSpPr>
            <p:spPr bwMode="auto">
              <a:xfrm>
                <a:off x="3810000" y="5333997"/>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beacon</a:t>
                </a:r>
              </a:p>
            </p:txBody>
          </p:sp>
          <p:sp>
            <p:nvSpPr>
              <p:cNvPr id="24" name="Rectangle 23"/>
              <p:cNvSpPr/>
              <p:nvPr/>
            </p:nvSpPr>
            <p:spPr bwMode="auto">
              <a:xfrm>
                <a:off x="3427413" y="5791198"/>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auth</a:t>
                </a:r>
              </a:p>
            </p:txBody>
          </p:sp>
          <p:sp>
            <p:nvSpPr>
              <p:cNvPr id="37" name="Rectangle 36"/>
              <p:cNvSpPr/>
              <p:nvPr/>
            </p:nvSpPr>
            <p:spPr bwMode="auto">
              <a:xfrm>
                <a:off x="3808413" y="6248399"/>
                <a:ext cx="2362200" cy="381001"/>
              </a:xfrm>
              <a:prstGeom prst="rect">
                <a:avLst/>
              </a:prstGeom>
              <a:blipFill>
                <a:blip r:embed="rId9"/>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0000"/>
                    </a:solidFill>
                  </a:rPr>
                  <a:t>802.11 auth</a:t>
                </a:r>
              </a:p>
            </p:txBody>
          </p:sp>
          <p:grpSp>
            <p:nvGrpSpPr>
              <p:cNvPr id="125970" name="Group 83"/>
              <p:cNvGrpSpPr>
                <a:grpSpLocks/>
              </p:cNvGrpSpPr>
              <p:nvPr/>
            </p:nvGrpSpPr>
            <p:grpSpPr bwMode="auto">
              <a:xfrm>
                <a:off x="2895600" y="4724396"/>
                <a:ext cx="762000" cy="533400"/>
                <a:chOff x="2895600" y="4725211"/>
                <a:chExt cx="762000" cy="532589"/>
              </a:xfrm>
            </p:grpSpPr>
            <p:sp>
              <p:nvSpPr>
                <p:cNvPr id="69" name="Rectangle 45"/>
                <p:cNvSpPr>
                  <a:spLocks noChangeArrowheads="1"/>
                </p:cNvSpPr>
                <p:nvPr/>
              </p:nvSpPr>
              <p:spPr bwMode="auto">
                <a:xfrm>
                  <a:off x="2895600" y="4877380"/>
                  <a:ext cx="609600" cy="38042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8" name="Text Box 8"/>
                <p:cNvSpPr txBox="1">
                  <a:spLocks noChangeArrowheads="1"/>
                </p:cNvSpPr>
                <p:nvPr/>
              </p:nvSpPr>
              <p:spPr bwMode="auto">
                <a:xfrm>
                  <a:off x="3200400" y="4725211"/>
                  <a:ext cx="45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grpSp>
          <p:sp>
            <p:nvSpPr>
              <p:cNvPr id="71" name="Rectangle 45"/>
              <p:cNvSpPr>
                <a:spLocks noChangeArrowheads="1"/>
              </p:cNvSpPr>
              <p:nvPr/>
            </p:nvSpPr>
            <p:spPr bwMode="auto">
              <a:xfrm>
                <a:off x="2819400" y="5791198"/>
                <a:ext cx="609600" cy="38100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2" name="Text Box 8"/>
              <p:cNvSpPr txBox="1">
                <a:spLocks noChangeArrowheads="1"/>
              </p:cNvSpPr>
              <p:nvPr/>
            </p:nvSpPr>
            <p:spPr bwMode="auto">
              <a:xfrm>
                <a:off x="3124200" y="56388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AB</a:t>
                </a:r>
              </a:p>
            </p:txBody>
          </p:sp>
          <p:sp>
            <p:nvSpPr>
              <p:cNvPr id="73" name="Rectangle 45"/>
              <p:cNvSpPr>
                <a:spLocks noChangeArrowheads="1"/>
              </p:cNvSpPr>
              <p:nvPr/>
            </p:nvSpPr>
            <p:spPr bwMode="auto">
              <a:xfrm>
                <a:off x="3200400" y="5333997"/>
                <a:ext cx="609600" cy="38100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4" name="Text Box 8"/>
              <p:cNvSpPr txBox="1">
                <a:spLocks noChangeArrowheads="1"/>
              </p:cNvSpPr>
              <p:nvPr/>
            </p:nvSpPr>
            <p:spPr bwMode="auto">
              <a:xfrm>
                <a:off x="3505200" y="51816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BA</a:t>
                </a:r>
              </a:p>
            </p:txBody>
          </p:sp>
          <p:sp>
            <p:nvSpPr>
              <p:cNvPr id="77" name="Rectangle 45"/>
              <p:cNvSpPr>
                <a:spLocks noChangeArrowheads="1"/>
              </p:cNvSpPr>
              <p:nvPr/>
            </p:nvSpPr>
            <p:spPr bwMode="auto">
              <a:xfrm>
                <a:off x="3200400" y="6248399"/>
                <a:ext cx="609600" cy="381001"/>
              </a:xfrm>
              <a:prstGeom prst="rect">
                <a:avLst/>
              </a:prstGeom>
              <a:blipFill>
                <a:blip r:embed="rId9"/>
                <a:tile tx="0" ty="0" sx="100000" sy="100000" flip="none" algn="tl"/>
              </a:blip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b="1" i="1">
                    <a:solidFill>
                      <a:srgbClr val="000000"/>
                    </a:solidFill>
                    <a:ea typeface="ＭＳ Ｐゴシック" charset="0"/>
                    <a:cs typeface="ＭＳ Ｐゴシック" charset="0"/>
                  </a:rPr>
                  <a:t>T</a:t>
                </a:r>
                <a:r>
                  <a:rPr lang="en-US" b="1" i="1" baseline="-25000">
                    <a:solidFill>
                      <a:srgbClr val="000000"/>
                    </a:solidFill>
                    <a:ea typeface="ＭＳ Ｐゴシック" charset="0"/>
                    <a:cs typeface="ＭＳ Ｐゴシック" charset="0"/>
                  </a:rPr>
                  <a:t>i    </a:t>
                </a:r>
                <a:endParaRPr lang="en-US" b="1" i="1">
                  <a:solidFill>
                    <a:srgbClr val="000000"/>
                  </a:solidFill>
                  <a:ea typeface="ＭＳ Ｐゴシック" charset="0"/>
                  <a:cs typeface="ＭＳ Ｐゴシック" charset="0"/>
                </a:endParaRPr>
              </a:p>
            </p:txBody>
          </p:sp>
          <p:sp>
            <p:nvSpPr>
              <p:cNvPr id="125976" name="Text Box 8"/>
              <p:cNvSpPr txBox="1">
                <a:spLocks noChangeArrowheads="1"/>
              </p:cNvSpPr>
              <p:nvPr/>
            </p:nvSpPr>
            <p:spPr bwMode="auto">
              <a:xfrm>
                <a:off x="3505200" y="6096000"/>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baseline="-25000">
                    <a:solidFill>
                      <a:srgbClr val="000000"/>
                    </a:solidFill>
                    <a:latin typeface="Calibri" charset="0"/>
                  </a:rPr>
                  <a:t>BA</a:t>
                </a:r>
              </a:p>
            </p:txBody>
          </p:sp>
        </p:grpSp>
      </p:grpSp>
      <p:sp>
        <p:nvSpPr>
          <p:cNvPr id="5" name="Slide Number Placeholder 4"/>
          <p:cNvSpPr>
            <a:spLocks noGrp="1"/>
          </p:cNvSpPr>
          <p:nvPr>
            <p:ph type="sldNum" sz="quarter" idx="12"/>
          </p:nvPr>
        </p:nvSpPr>
        <p:spPr/>
        <p:txBody>
          <a:bodyPr/>
          <a:lstStyle/>
          <a:p>
            <a:fld id="{743A1372-D0BF-3B45-A603-8F136B8AD2A9}" type="slidenum">
              <a:rPr lang="en-US" altLang="en-US" smtClean="0"/>
              <a:pPr/>
              <a:t>73</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altLang="en-US"/>
              <a:t>SlyFi: Discovery/Binding</a:t>
            </a:r>
          </a:p>
        </p:txBody>
      </p:sp>
      <p:sp>
        <p:nvSpPr>
          <p:cNvPr id="128002" name="Content Placeholder 62"/>
          <p:cNvSpPr>
            <a:spLocks noGrp="1"/>
          </p:cNvSpPr>
          <p:nvPr>
            <p:ph idx="1"/>
          </p:nvPr>
        </p:nvSpPr>
        <p:spPr>
          <a:xfrm>
            <a:off x="457200" y="1447800"/>
            <a:ext cx="8229600" cy="2286000"/>
          </a:xfrm>
        </p:spPr>
        <p:txBody>
          <a:bodyPr/>
          <a:lstStyle/>
          <a:p>
            <a:pPr marL="223838" indent="-219075" eaLnBrk="1" hangingPunct="1"/>
            <a:r>
              <a:rPr lang="en-US" altLang="en-US" sz="2600"/>
              <a:t>Discovery &amp; binding messages:</a:t>
            </a:r>
          </a:p>
          <a:p>
            <a:pPr marL="623888" lvl="1" indent="-219075" eaLnBrk="1" hangingPunct="1"/>
            <a:r>
              <a:rPr lang="en-US" altLang="en-US" sz="2200" b="1"/>
              <a:t>Infrequent</a:t>
            </a:r>
            <a:r>
              <a:rPr lang="en-US" altLang="en-US" sz="2200"/>
              <a:t>: only sent when trying to associate</a:t>
            </a:r>
            <a:endParaRPr lang="en-US" altLang="en-US" sz="1900"/>
          </a:p>
          <a:p>
            <a:pPr marL="623888" lvl="1" indent="-219075" eaLnBrk="1" hangingPunct="1"/>
            <a:r>
              <a:rPr lang="en-US" altLang="en-US" sz="2200" b="1"/>
              <a:t>Narrow interface</a:t>
            </a:r>
            <a:r>
              <a:rPr lang="en-US" altLang="en-US" sz="2200"/>
              <a:t>: single application, few side-channels</a:t>
            </a:r>
          </a:p>
          <a:p>
            <a:pPr marL="623888" lvl="1" indent="-219075" eaLnBrk="1" hangingPunct="1">
              <a:buFontTx/>
              <a:buNone/>
            </a:pPr>
            <a:r>
              <a:rPr lang="en-US" altLang="en-US" sz="2200">
                <a:sym typeface="Symbol" charset="2"/>
              </a:rPr>
              <a:t> </a:t>
            </a:r>
            <a:r>
              <a:rPr lang="en-US" altLang="en-US" sz="2200"/>
              <a:t>Linkability at short timescales is usually OK</a:t>
            </a:r>
          </a:p>
          <a:p>
            <a:pPr marL="623888" lvl="1" indent="-219075" eaLnBrk="1" hangingPunct="1">
              <a:buFontTx/>
              <a:buNone/>
            </a:pPr>
            <a:r>
              <a:rPr lang="en-US" altLang="en-US" sz="2200">
                <a:sym typeface="Symbol" charset="2"/>
              </a:rPr>
              <a:t> Use loosely synchronized time to synchronize </a:t>
            </a:r>
            <a:r>
              <a:rPr lang="en-US" altLang="en-US" sz="2200" i="1">
                <a:sym typeface="Symbol" charset="2"/>
              </a:rPr>
              <a:t>i</a:t>
            </a:r>
            <a:endParaRPr lang="en-US" altLang="en-US" sz="2600" i="1"/>
          </a:p>
        </p:txBody>
      </p:sp>
      <p:grpSp>
        <p:nvGrpSpPr>
          <p:cNvPr id="2" name="Group 35"/>
          <p:cNvGrpSpPr>
            <a:grpSpLocks/>
          </p:cNvGrpSpPr>
          <p:nvPr/>
        </p:nvGrpSpPr>
        <p:grpSpPr bwMode="auto">
          <a:xfrm>
            <a:off x="762000" y="3810000"/>
            <a:ext cx="7620000" cy="762000"/>
            <a:chOff x="762000" y="3810000"/>
            <a:chExt cx="7620000" cy="762000"/>
          </a:xfrm>
          <a:effectLst>
            <a:outerShdw blurRad="50800" dist="38100" dir="2700000" algn="tl" rotWithShape="0">
              <a:prstClr val="black">
                <a:alpha val="40000"/>
              </a:prstClr>
            </a:outerShdw>
          </a:effectLst>
        </p:grpSpPr>
        <p:sp>
          <p:nvSpPr>
            <p:cNvPr id="79" name="Rectangle 78"/>
            <p:cNvSpPr/>
            <p:nvPr/>
          </p:nvSpPr>
          <p:spPr>
            <a:xfrm>
              <a:off x="762000" y="3810000"/>
              <a:ext cx="7467600" cy="76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 name="Group 4"/>
            <p:cNvGrpSpPr>
              <a:grpSpLocks/>
            </p:cNvGrpSpPr>
            <p:nvPr/>
          </p:nvGrpSpPr>
          <p:grpSpPr bwMode="auto">
            <a:xfrm>
              <a:off x="838200" y="3886200"/>
              <a:ext cx="7543800" cy="566738"/>
              <a:chOff x="1293" y="2235"/>
              <a:chExt cx="4752" cy="357"/>
            </a:xfrm>
          </p:grpSpPr>
          <p:sp>
            <p:nvSpPr>
              <p:cNvPr id="24591" name="Text Box 6"/>
              <p:cNvSpPr txBox="1">
                <a:spLocks noChangeArrowheads="1"/>
              </p:cNvSpPr>
              <p:nvPr/>
            </p:nvSpPr>
            <p:spPr bwMode="auto">
              <a:xfrm>
                <a:off x="1293" y="2235"/>
                <a:ext cx="4752" cy="330"/>
              </a:xfrm>
              <a:prstGeom prst="rect">
                <a:avLst/>
              </a:prstGeom>
              <a:noFill/>
              <a:ln w="50800" algn="ctr">
                <a:noFill/>
                <a:miter lim="800000"/>
                <a:headEnd/>
                <a:tailEnd/>
              </a:ln>
            </p:spPr>
            <p:txBody>
              <a:bodyPr>
                <a:spAutoFit/>
              </a:bodyPr>
              <a:lstStyle/>
              <a:p>
                <a:pPr>
                  <a:defRPr/>
                </a:pPr>
                <a:r>
                  <a:rPr lang="en-US" sz="2800" i="1" dirty="0">
                    <a:solidFill>
                      <a:srgbClr val="000000"/>
                    </a:solidFill>
                    <a:latin typeface="Calibri" pitchFamily="34" charset="0"/>
                    <a:ea typeface="+mn-ea"/>
                  </a:rPr>
                  <a:t>T</a:t>
                </a:r>
                <a:r>
                  <a:rPr lang="en-US" sz="2800" i="1" baseline="-25000" dirty="0">
                    <a:solidFill>
                      <a:srgbClr val="000000"/>
                    </a:solidFill>
                    <a:latin typeface="Calibri" pitchFamily="34" charset="0"/>
                    <a:ea typeface="+mn-ea"/>
                  </a:rPr>
                  <a:t>i</a:t>
                </a:r>
                <a:r>
                  <a:rPr lang="en-US" sz="2800" dirty="0">
                    <a:solidFill>
                      <a:srgbClr val="000000"/>
                    </a:solidFill>
                    <a:latin typeface="Calibri" pitchFamily="34" charset="0"/>
                    <a:ea typeface="+mn-ea"/>
                  </a:rPr>
                  <a:t>    =  AES</a:t>
                </a:r>
                <a:r>
                  <a:rPr lang="en-US" sz="2800" baseline="-25000" dirty="0">
                    <a:solidFill>
                      <a:srgbClr val="000000"/>
                    </a:solidFill>
                    <a:latin typeface="Calibri" pitchFamily="34" charset="0"/>
                    <a:ea typeface="+mn-ea"/>
                  </a:rPr>
                  <a:t>K   </a:t>
                </a:r>
                <a:r>
                  <a:rPr lang="en-US" sz="2800" dirty="0">
                    <a:solidFill>
                      <a:srgbClr val="000000"/>
                    </a:solidFill>
                    <a:latin typeface="Calibri" pitchFamily="34" charset="0"/>
                    <a:ea typeface="+mn-ea"/>
                  </a:rPr>
                  <a:t>(</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where </a:t>
                </a:r>
                <a:r>
                  <a:rPr lang="en-US" sz="2800" i="1" dirty="0" err="1">
                    <a:solidFill>
                      <a:srgbClr val="000000"/>
                    </a:solidFill>
                    <a:latin typeface="Calibri" pitchFamily="34" charset="0"/>
                    <a:ea typeface="+mn-ea"/>
                  </a:rPr>
                  <a:t>i</a:t>
                </a:r>
                <a:r>
                  <a:rPr lang="en-US" sz="2800" dirty="0">
                    <a:solidFill>
                      <a:srgbClr val="000000"/>
                    </a:solidFill>
                    <a:latin typeface="Calibri" pitchFamily="34" charset="0"/>
                    <a:ea typeface="+mn-ea"/>
                  </a:rPr>
                  <a:t> = </a:t>
                </a:r>
                <a:r>
                  <a:rPr lang="en-US" sz="2800" b="1" dirty="0">
                    <a:solidFill>
                      <a:srgbClr val="000000"/>
                    </a:solidFill>
                    <a:latin typeface="Calibri" pitchFamily="34" charset="0"/>
                    <a:ea typeface="+mn-ea"/>
                    <a:sym typeface="Symbol" pitchFamily="18" charset="2"/>
                  </a:rPr>
                  <a:t></a:t>
                </a:r>
                <a:r>
                  <a:rPr lang="en-US" sz="2800" dirty="0">
                    <a:solidFill>
                      <a:srgbClr val="000000"/>
                    </a:solidFill>
                    <a:latin typeface="Calibri" pitchFamily="34" charset="0"/>
                    <a:ea typeface="+mn-ea"/>
                  </a:rPr>
                  <a:t>current time/5 min</a:t>
                </a:r>
                <a:r>
                  <a:rPr lang="en-US" sz="2800" b="1" dirty="0">
                    <a:solidFill>
                      <a:srgbClr val="000000"/>
                    </a:solidFill>
                    <a:latin typeface="Calibri" pitchFamily="34" charset="0"/>
                    <a:ea typeface="+mn-ea"/>
                    <a:sym typeface="Symbol" pitchFamily="18" charset="2"/>
                  </a:rPr>
                  <a:t></a:t>
                </a:r>
                <a:endParaRPr lang="en-US" sz="2800" b="1" dirty="0">
                  <a:solidFill>
                    <a:srgbClr val="000000"/>
                  </a:solidFill>
                  <a:latin typeface="Calibri" pitchFamily="34" charset="0"/>
                  <a:ea typeface="+mn-ea"/>
                </a:endParaRPr>
              </a:p>
            </p:txBody>
          </p:sp>
          <p:sp>
            <p:nvSpPr>
              <p:cNvPr id="24592" name="Text Box 8"/>
              <p:cNvSpPr txBox="1">
                <a:spLocks noChangeArrowheads="1"/>
              </p:cNvSpPr>
              <p:nvPr/>
            </p:nvSpPr>
            <p:spPr bwMode="auto">
              <a:xfrm>
                <a:off x="2253" y="2379"/>
                <a:ext cx="262" cy="213"/>
              </a:xfrm>
              <a:prstGeom prst="rect">
                <a:avLst/>
              </a:prstGeom>
              <a:noFill/>
              <a:ln w="50800" algn="ctr">
                <a:noFill/>
                <a:miter lim="800000"/>
                <a:headEnd/>
                <a:tailEnd/>
              </a:ln>
            </p:spPr>
            <p:txBody>
              <a:bodyPr wrap="none">
                <a:spAutoFit/>
              </a:bodyPr>
              <a:lstStyle/>
              <a:p>
                <a:pPr>
                  <a:defRPr/>
                </a:pPr>
                <a:r>
                  <a:rPr lang="en-US" baseline="-25000">
                    <a:solidFill>
                      <a:srgbClr val="000000"/>
                    </a:solidFill>
                    <a:latin typeface="Calibri" pitchFamily="34" charset="0"/>
                    <a:ea typeface="+mn-ea"/>
                  </a:rPr>
                  <a:t>AB</a:t>
                </a:r>
              </a:p>
            </p:txBody>
          </p:sp>
        </p:grpSp>
      </p:grpSp>
      <p:sp>
        <p:nvSpPr>
          <p:cNvPr id="128004" name="Text Box 8"/>
          <p:cNvSpPr txBox="1">
            <a:spLocks noChangeArrowheads="1"/>
          </p:cNvSpPr>
          <p:nvPr/>
        </p:nvSpPr>
        <p:spPr bwMode="auto">
          <a:xfrm>
            <a:off x="1066800" y="3810000"/>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aseline="-25000">
                <a:solidFill>
                  <a:srgbClr val="000000"/>
                </a:solidFill>
                <a:latin typeface="Calibri" charset="0"/>
              </a:rPr>
              <a:t>AB</a:t>
            </a:r>
          </a:p>
        </p:txBody>
      </p:sp>
      <p:grpSp>
        <p:nvGrpSpPr>
          <p:cNvPr id="4" name="Group 34"/>
          <p:cNvGrpSpPr>
            <a:grpSpLocks/>
          </p:cNvGrpSpPr>
          <p:nvPr/>
        </p:nvGrpSpPr>
        <p:grpSpPr bwMode="auto">
          <a:xfrm>
            <a:off x="457200" y="4579938"/>
            <a:ext cx="8458200" cy="2278062"/>
            <a:chOff x="457200" y="4579283"/>
            <a:chExt cx="8458200" cy="2278717"/>
          </a:xfrm>
        </p:grpSpPr>
        <p:sp>
          <p:nvSpPr>
            <p:cNvPr id="128007" name="Rectangle 3"/>
            <p:cNvSpPr txBox="1">
              <a:spLocks noChangeArrowheads="1"/>
            </p:cNvSpPr>
            <p:nvPr/>
          </p:nvSpPr>
          <p:spPr bwMode="auto">
            <a:xfrm>
              <a:off x="457200" y="4647565"/>
              <a:ext cx="8458200" cy="22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eaLnBrk="0" hangingPunct="0">
                <a:defRPr sz="2400">
                  <a:solidFill>
                    <a:schemeClr val="tx1"/>
                  </a:solidFill>
                  <a:latin typeface="Times New Roman" charset="0"/>
                  <a:ea typeface="ＭＳ Ｐゴシック" charset="-128"/>
                </a:defRPr>
              </a:lvl1pPr>
              <a:lvl2pPr marL="690563" indent="-290513"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20000"/>
                </a:spcBef>
                <a:buFont typeface="Arial" charset="0"/>
                <a:buChar char="•"/>
              </a:pPr>
              <a:r>
                <a:rPr lang="en-US" altLang="en-US">
                  <a:solidFill>
                    <a:srgbClr val="000000"/>
                  </a:solidFill>
                  <a:latin typeface="Arial" charset="0"/>
                  <a:sym typeface="Symbol" charset="2"/>
                </a:rPr>
                <a:t>At the start of time interval </a:t>
              </a:r>
              <a:r>
                <a:rPr lang="en-US" altLang="en-US" i="1">
                  <a:solidFill>
                    <a:srgbClr val="000000"/>
                  </a:solidFill>
                  <a:latin typeface="Arial" charset="0"/>
                  <a:sym typeface="Symbol" charset="2"/>
                </a:rPr>
                <a:t>i</a:t>
              </a:r>
              <a:r>
                <a:rPr lang="en-US" altLang="en-US">
                  <a:solidFill>
                    <a:srgbClr val="000000"/>
                  </a:solidFill>
                  <a:latin typeface="Arial" charset="0"/>
                  <a:sym typeface="Symbol" charset="2"/>
                </a:rPr>
                <a:t> compute </a:t>
              </a:r>
              <a:r>
                <a:rPr lang="en-US" altLang="en-US" i="1">
                  <a:solidFill>
                    <a:srgbClr val="000000"/>
                  </a:solidFill>
                  <a:latin typeface="Arial" charset="0"/>
                  <a:sym typeface="Symbol" charset="2"/>
                </a:rPr>
                <a:t>T</a:t>
              </a:r>
              <a:r>
                <a:rPr lang="en-US" altLang="en-US" i="1" baseline="-25000">
                  <a:solidFill>
                    <a:srgbClr val="000000"/>
                  </a:solidFill>
                  <a:latin typeface="Arial" charset="0"/>
                  <a:sym typeface="Symbol" charset="2"/>
                </a:rPr>
                <a:t>i</a:t>
              </a:r>
              <a:endParaRPr lang="en-US" altLang="en-US">
                <a:solidFill>
                  <a:srgbClr val="000000"/>
                </a:solidFill>
                <a:latin typeface="Arial" charset="0"/>
                <a:sym typeface="Symbol" charset="2"/>
              </a:endParaRPr>
            </a:p>
            <a:p>
              <a:pPr eaLnBrk="1" hangingPunct="1">
                <a:spcBef>
                  <a:spcPct val="20000"/>
                </a:spcBef>
                <a:buFont typeface="Arial" charset="0"/>
                <a:buChar char="•"/>
              </a:pPr>
              <a:r>
                <a:rPr lang="en-US" altLang="en-US">
                  <a:solidFill>
                    <a:srgbClr val="000000"/>
                  </a:solidFill>
                  <a:latin typeface="Arial" charset="0"/>
                  <a:sym typeface="Symbol" charset="2"/>
                </a:rPr>
                <a:t>Handling clock skew:</a:t>
              </a:r>
            </a:p>
            <a:p>
              <a:pPr lvl="1" eaLnBrk="1" hangingPunct="1">
                <a:spcBef>
                  <a:spcPct val="20000"/>
                </a:spcBef>
                <a:buFont typeface="Arial" charset="0"/>
                <a:buChar char="–"/>
              </a:pPr>
              <a:r>
                <a:rPr lang="en-US" altLang="en-US" sz="2000">
                  <a:solidFill>
                    <a:srgbClr val="000000"/>
                  </a:solidFill>
                  <a:latin typeface="Arial" charset="0"/>
                  <a:sym typeface="Symbol" charset="2"/>
                </a:rPr>
                <a:t>Receiver </a:t>
              </a:r>
              <a:r>
                <a:rPr lang="en-US" altLang="en-US" sz="2000" b="1">
                  <a:solidFill>
                    <a:srgbClr val="000000"/>
                  </a:solidFill>
                  <a:latin typeface="Arial" charset="0"/>
                  <a:sym typeface="Symbol" charset="2"/>
                </a:rPr>
                <a:t>B</a:t>
              </a:r>
              <a:r>
                <a:rPr lang="en-US" altLang="en-US" sz="2000">
                  <a:solidFill>
                    <a:srgbClr val="000000"/>
                  </a:solidFill>
                  <a:latin typeface="Arial" charset="0"/>
                  <a:sym typeface="Symbol" charset="2"/>
                </a:rPr>
                <a:t> saves </a:t>
              </a:r>
              <a:r>
                <a:rPr lang="en-US" altLang="en-US" sz="2000" i="1">
                  <a:solidFill>
                    <a:srgbClr val="000000"/>
                  </a:solidFill>
                  <a:latin typeface="Arial" charset="0"/>
                  <a:sym typeface="Symbol" charset="2"/>
                </a:rPr>
                <a:t>T</a:t>
              </a:r>
              <a:r>
                <a:rPr lang="en-US" altLang="en-US" sz="2000" i="1" baseline="-25000">
                  <a:solidFill>
                    <a:srgbClr val="000000"/>
                  </a:solidFill>
                  <a:latin typeface="Arial" charset="0"/>
                  <a:sym typeface="Symbol" charset="2"/>
                </a:rPr>
                <a:t>i</a:t>
              </a:r>
              <a:r>
                <a:rPr lang="en-US" altLang="en-US" sz="2000" baseline="-25000">
                  <a:solidFill>
                    <a:srgbClr val="000000"/>
                  </a:solidFill>
                  <a:latin typeface="Arial" charset="0"/>
                  <a:sym typeface="Symbol" charset="2"/>
                </a:rPr>
                <a:t>-s</a:t>
              </a:r>
              <a:r>
                <a:rPr lang="en-US" altLang="en-US" sz="2000">
                  <a:solidFill>
                    <a:srgbClr val="000000"/>
                  </a:solidFill>
                  <a:latin typeface="Arial" charset="0"/>
                  <a:sym typeface="Symbol" charset="2"/>
                </a:rPr>
                <a:t>, … , </a:t>
              </a:r>
              <a:r>
                <a:rPr lang="en-US" altLang="en-US" sz="2000" i="1">
                  <a:solidFill>
                    <a:srgbClr val="000000"/>
                  </a:solidFill>
                  <a:latin typeface="Arial" charset="0"/>
                  <a:sym typeface="Symbol" charset="2"/>
                </a:rPr>
                <a:t>T</a:t>
              </a:r>
              <a:r>
                <a:rPr lang="en-US" altLang="en-US" sz="2000" i="1" baseline="-25000">
                  <a:solidFill>
                    <a:srgbClr val="000000"/>
                  </a:solidFill>
                  <a:latin typeface="Arial" charset="0"/>
                  <a:sym typeface="Symbol" charset="2"/>
                </a:rPr>
                <a:t>i</a:t>
              </a:r>
              <a:r>
                <a:rPr lang="en-US" altLang="en-US" sz="2000" baseline="-25000">
                  <a:solidFill>
                    <a:srgbClr val="000000"/>
                  </a:solidFill>
                  <a:latin typeface="Arial" charset="0"/>
                  <a:sym typeface="Symbol" charset="2"/>
                </a:rPr>
                <a:t>+</a:t>
              </a:r>
              <a:r>
                <a:rPr lang="en-US" altLang="en-US" sz="2000" i="1" baseline="-25000">
                  <a:solidFill>
                    <a:srgbClr val="000000"/>
                  </a:solidFill>
                  <a:latin typeface="Arial" charset="0"/>
                  <a:sym typeface="Symbol" charset="2"/>
                </a:rPr>
                <a:t>s</a:t>
              </a:r>
              <a:r>
                <a:rPr lang="en-US" altLang="en-US" sz="2000">
                  <a:solidFill>
                    <a:srgbClr val="000000"/>
                  </a:solidFill>
                  <a:latin typeface="Arial" charset="0"/>
                  <a:sym typeface="Symbol" charset="2"/>
                </a:rPr>
                <a:t>  in table</a:t>
              </a:r>
              <a:endParaRPr lang="en-US" altLang="en-US" sz="2000" i="1" baseline="-25000">
                <a:solidFill>
                  <a:srgbClr val="000000"/>
                </a:solidFill>
                <a:latin typeface="Arial" charset="0"/>
                <a:sym typeface="Symbol" charset="2"/>
              </a:endParaRPr>
            </a:p>
            <a:p>
              <a:pPr lvl="1" eaLnBrk="1" hangingPunct="1">
                <a:spcBef>
                  <a:spcPct val="20000"/>
                </a:spcBef>
                <a:buFont typeface="Arial" charset="0"/>
                <a:buChar char="–"/>
              </a:pPr>
              <a:r>
                <a:rPr lang="en-US" altLang="en-US" sz="2000">
                  <a:solidFill>
                    <a:srgbClr val="000000"/>
                  </a:solidFill>
                  <a:latin typeface="Arial" charset="0"/>
                  <a:sym typeface="Symbol" charset="2"/>
                </a:rPr>
                <a:t>Tolerates clock skew of 5</a:t>
              </a:r>
              <a:r>
                <a:rPr lang="en-US" altLang="en-US" sz="2000" i="1">
                  <a:solidFill>
                    <a:srgbClr val="000000"/>
                  </a:solidFill>
                  <a:latin typeface="Arial" charset="0"/>
                  <a:sym typeface="Symbol" charset="2"/>
                </a:rPr>
                <a:t>s</a:t>
              </a:r>
              <a:r>
                <a:rPr lang="en-US" altLang="en-US" sz="2000">
                  <a:solidFill>
                    <a:srgbClr val="000000"/>
                  </a:solidFill>
                  <a:latin typeface="Arial" charset="0"/>
                  <a:sym typeface="Symbol" charset="2"/>
                </a:rPr>
                <a:t> minutes</a:t>
              </a:r>
            </a:p>
          </p:txBody>
        </p:sp>
        <p:sp>
          <p:nvSpPr>
            <p:cNvPr id="128008" name="Text Box 8"/>
            <p:cNvSpPr txBox="1">
              <a:spLocks noChangeArrowheads="1"/>
            </p:cNvSpPr>
            <p:nvPr/>
          </p:nvSpPr>
          <p:spPr bwMode="auto">
            <a:xfrm>
              <a:off x="4343400" y="5410200"/>
              <a:ext cx="457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8009" name="Text Box 8"/>
            <p:cNvSpPr txBox="1">
              <a:spLocks noChangeArrowheads="1"/>
            </p:cNvSpPr>
            <p:nvPr/>
          </p:nvSpPr>
          <p:spPr bwMode="auto">
            <a:xfrm>
              <a:off x="3429000" y="5410200"/>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sp>
          <p:nvSpPr>
            <p:cNvPr id="128010" name="Text Box 8"/>
            <p:cNvSpPr txBox="1">
              <a:spLocks noChangeArrowheads="1"/>
            </p:cNvSpPr>
            <p:nvPr/>
          </p:nvSpPr>
          <p:spPr bwMode="auto">
            <a:xfrm>
              <a:off x="6019800" y="4579283"/>
              <a:ext cx="4159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aseline="-25000">
                  <a:solidFill>
                    <a:srgbClr val="000000"/>
                  </a:solidFill>
                  <a:latin typeface="Calibri" charset="0"/>
                </a:rPr>
                <a:t>AB</a:t>
              </a:r>
            </a:p>
          </p:txBody>
        </p:sp>
      </p:grpSp>
      <p:sp>
        <p:nvSpPr>
          <p:cNvPr id="5" name="Slide Number Placeholder 4"/>
          <p:cNvSpPr>
            <a:spLocks noGrp="1"/>
          </p:cNvSpPr>
          <p:nvPr>
            <p:ph type="sldNum" sz="quarter" idx="12"/>
          </p:nvPr>
        </p:nvSpPr>
        <p:spPr/>
        <p:txBody>
          <a:bodyPr/>
          <a:lstStyle/>
          <a:p>
            <a:fld id="{743A1372-D0BF-3B45-A603-8F136B8AD2A9}" type="slidenum">
              <a:rPr lang="en-US" altLang="en-US" smtClean="0"/>
              <a:pPr/>
              <a:t>74</a:t>
            </a:fld>
            <a:endParaRPr lang="en-US"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altLang="en-US"/>
              <a:t>Solution Summary</a:t>
            </a:r>
          </a:p>
        </p:txBody>
      </p:sp>
      <p:sp>
        <p:nvSpPr>
          <p:cNvPr id="130050" name="Rectangle 12"/>
          <p:cNvSpPr>
            <a:spLocks noChangeArrowheads="1"/>
          </p:cNvSpPr>
          <p:nvPr/>
        </p:nvSpPr>
        <p:spPr bwMode="auto">
          <a:xfrm rot="-2608618">
            <a:off x="6534150" y="1708150"/>
            <a:ext cx="180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Unlinkability</a:t>
            </a:r>
            <a:endParaRPr lang="en-US" altLang="en-US">
              <a:solidFill>
                <a:srgbClr val="000000"/>
              </a:solidFill>
              <a:latin typeface="Calibri" charset="0"/>
            </a:endParaRPr>
          </a:p>
        </p:txBody>
      </p:sp>
      <p:cxnSp>
        <p:nvCxnSpPr>
          <p:cNvPr id="15" name="Straight Connector 14"/>
          <p:cNvCxnSpPr/>
          <p:nvPr/>
        </p:nvCxnSpPr>
        <p:spPr>
          <a:xfrm rot="5400000">
            <a:off x="2499519" y="4572794"/>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155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299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443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158707" y="4571206"/>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0056" name="Rectangle 39"/>
          <p:cNvSpPr>
            <a:spLocks noChangeArrowheads="1"/>
          </p:cNvSpPr>
          <p:nvPr/>
        </p:nvSpPr>
        <p:spPr bwMode="auto">
          <a:xfrm rot="-2659516">
            <a:off x="5705475" y="1841500"/>
            <a:ext cx="134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Integrity</a:t>
            </a:r>
            <a:endParaRPr lang="en-US" altLang="en-US">
              <a:solidFill>
                <a:srgbClr val="000000"/>
              </a:solidFill>
              <a:latin typeface="Calibri" charset="0"/>
            </a:endParaRPr>
          </a:p>
        </p:txBody>
      </p:sp>
      <p:sp>
        <p:nvSpPr>
          <p:cNvPr id="130057" name="Rectangle 40"/>
          <p:cNvSpPr>
            <a:spLocks noChangeArrowheads="1"/>
          </p:cNvSpPr>
          <p:nvPr/>
        </p:nvSpPr>
        <p:spPr bwMode="auto">
          <a:xfrm rot="-2659516">
            <a:off x="4718050" y="168116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Authenticity</a:t>
            </a:r>
            <a:endParaRPr lang="en-US" altLang="en-US">
              <a:solidFill>
                <a:srgbClr val="000000"/>
              </a:solidFill>
              <a:latin typeface="Calibri" charset="0"/>
            </a:endParaRPr>
          </a:p>
        </p:txBody>
      </p:sp>
      <p:grpSp>
        <p:nvGrpSpPr>
          <p:cNvPr id="130058" name="Group 42"/>
          <p:cNvGrpSpPr>
            <a:grpSpLocks/>
          </p:cNvGrpSpPr>
          <p:nvPr/>
        </p:nvGrpSpPr>
        <p:grpSpPr bwMode="auto">
          <a:xfrm>
            <a:off x="442913" y="2667000"/>
            <a:ext cx="7620000" cy="3811588"/>
            <a:chOff x="609600" y="2438400"/>
            <a:chExt cx="7620000" cy="3811588"/>
          </a:xfrm>
        </p:grpSpPr>
        <p:grpSp>
          <p:nvGrpSpPr>
            <p:cNvPr id="130098" name="Group 38"/>
            <p:cNvGrpSpPr>
              <a:grpSpLocks/>
            </p:cNvGrpSpPr>
            <p:nvPr/>
          </p:nvGrpSpPr>
          <p:grpSpPr bwMode="auto">
            <a:xfrm>
              <a:off x="609600" y="2438400"/>
              <a:ext cx="7620000" cy="3811588"/>
              <a:chOff x="533400" y="2438400"/>
              <a:chExt cx="8153400" cy="3811588"/>
            </a:xfrm>
          </p:grpSpPr>
          <p:cxnSp>
            <p:nvCxnSpPr>
              <p:cNvPr id="5" name="Straight Connector 4"/>
              <p:cNvCxnSpPr/>
              <p:nvPr/>
            </p:nvCxnSpPr>
            <p:spPr>
              <a:xfrm>
                <a:off x="533400" y="3200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438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72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486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6248400"/>
                <a:ext cx="81534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5400000">
              <a:off x="1753394" y="4342606"/>
              <a:ext cx="3810000"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0059" name="Rectangle 44"/>
          <p:cNvSpPr>
            <a:spLocks noChangeArrowheads="1"/>
          </p:cNvSpPr>
          <p:nvPr/>
        </p:nvSpPr>
        <p:spPr bwMode="auto">
          <a:xfrm rot="-2614305">
            <a:off x="7516813" y="18589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Efficiency</a:t>
            </a:r>
            <a:endParaRPr lang="en-US" altLang="en-US">
              <a:solidFill>
                <a:srgbClr val="000000"/>
              </a:solidFill>
              <a:latin typeface="Calibri" charset="0"/>
            </a:endParaRPr>
          </a:p>
        </p:txBody>
      </p:sp>
      <p:sp>
        <p:nvSpPr>
          <p:cNvPr id="130060" name="Rectangle 45"/>
          <p:cNvSpPr>
            <a:spLocks noChangeArrowheads="1"/>
          </p:cNvSpPr>
          <p:nvPr/>
        </p:nvSpPr>
        <p:spPr bwMode="auto">
          <a:xfrm rot="-2699701">
            <a:off x="3746500" y="1655763"/>
            <a:ext cx="207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Confidentiality</a:t>
            </a:r>
            <a:endParaRPr lang="en-US" altLang="en-US">
              <a:solidFill>
                <a:srgbClr val="000000"/>
              </a:solidFill>
              <a:latin typeface="Calibri" charset="0"/>
            </a:endParaRPr>
          </a:p>
        </p:txBody>
      </p:sp>
      <p:cxnSp>
        <p:nvCxnSpPr>
          <p:cNvPr id="50" name="Straight Connector 49"/>
          <p:cNvCxnSpPr/>
          <p:nvPr/>
        </p:nvCxnSpPr>
        <p:spPr>
          <a:xfrm flipV="1">
            <a:off x="34909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53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197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41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48513" y="1219200"/>
            <a:ext cx="15240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051800" y="1220788"/>
            <a:ext cx="1524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30067" name="TextBox 55"/>
          <p:cNvSpPr txBox="1">
            <a:spLocks noChangeArrowheads="1"/>
          </p:cNvSpPr>
          <p:nvPr/>
        </p:nvSpPr>
        <p:spPr bwMode="auto">
          <a:xfrm>
            <a:off x="381000" y="2819400"/>
            <a:ext cx="169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Calibri" charset="0"/>
              </a:rPr>
              <a:t>802.11 WPA</a:t>
            </a:r>
          </a:p>
        </p:txBody>
      </p:sp>
      <p:sp>
        <p:nvSpPr>
          <p:cNvPr id="130068" name="TextBox 56"/>
          <p:cNvSpPr txBox="1">
            <a:spLocks noChangeArrowheads="1"/>
          </p:cNvSpPr>
          <p:nvPr/>
        </p:nvSpPr>
        <p:spPr bwMode="auto">
          <a:xfrm>
            <a:off x="381000" y="3581400"/>
            <a:ext cx="2430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Calibri" charset="0"/>
              </a:rPr>
              <a:t>MAC Pseudonyms</a:t>
            </a:r>
          </a:p>
        </p:txBody>
      </p:sp>
      <p:sp>
        <p:nvSpPr>
          <p:cNvPr id="130069" name="TextBox 57"/>
          <p:cNvSpPr txBox="1">
            <a:spLocks noChangeArrowheads="1"/>
          </p:cNvSpPr>
          <p:nvPr/>
        </p:nvSpPr>
        <p:spPr bwMode="auto">
          <a:xfrm>
            <a:off x="381000" y="4191000"/>
            <a:ext cx="2028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Calibri" charset="0"/>
              </a:rPr>
              <a:t>Public Key</a:t>
            </a:r>
          </a:p>
          <a:p>
            <a:pPr eaLnBrk="1" hangingPunct="1"/>
            <a:r>
              <a:rPr lang="en-US" altLang="en-US">
                <a:solidFill>
                  <a:srgbClr val="000000"/>
                </a:solidFill>
                <a:latin typeface="Calibri" charset="0"/>
              </a:rPr>
              <a:t>Symmetric Key</a:t>
            </a:r>
          </a:p>
        </p:txBody>
      </p:sp>
      <p:sp>
        <p:nvSpPr>
          <p:cNvPr id="130070" name="TextBox 58"/>
          <p:cNvSpPr txBox="1">
            <a:spLocks noChangeArrowheads="1"/>
          </p:cNvSpPr>
          <p:nvPr/>
        </p:nvSpPr>
        <p:spPr bwMode="auto">
          <a:xfrm>
            <a:off x="381000" y="5105400"/>
            <a:ext cx="3160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SlyFi</a:t>
            </a:r>
            <a:r>
              <a:rPr lang="en-US" altLang="en-US">
                <a:solidFill>
                  <a:srgbClr val="000000"/>
                </a:solidFill>
                <a:latin typeface="Calibri" charset="0"/>
              </a:rPr>
              <a:t>: Discovery/Binding</a:t>
            </a:r>
          </a:p>
        </p:txBody>
      </p:sp>
      <p:sp>
        <p:nvSpPr>
          <p:cNvPr id="130071" name="TextBox 59"/>
          <p:cNvSpPr txBox="1">
            <a:spLocks noChangeArrowheads="1"/>
          </p:cNvSpPr>
          <p:nvPr/>
        </p:nvSpPr>
        <p:spPr bwMode="auto">
          <a:xfrm>
            <a:off x="381000" y="5867400"/>
            <a:ext cx="2490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000000"/>
                </a:solidFill>
                <a:latin typeface="Calibri" charset="0"/>
              </a:rPr>
              <a:t>SlyFi</a:t>
            </a:r>
            <a:r>
              <a:rPr lang="en-US" altLang="en-US">
                <a:solidFill>
                  <a:srgbClr val="000000"/>
                </a:solidFill>
                <a:latin typeface="Calibri" charset="0"/>
              </a:rPr>
              <a:t>: Data packets</a:t>
            </a:r>
          </a:p>
        </p:txBody>
      </p:sp>
      <p:pic>
        <p:nvPicPr>
          <p:cNvPr id="130072"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6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74" name="TextBox 37"/>
          <p:cNvSpPr txBox="1">
            <a:spLocks noChangeArrowheads="1"/>
          </p:cNvSpPr>
          <p:nvPr/>
        </p:nvSpPr>
        <p:spPr bwMode="auto">
          <a:xfrm>
            <a:off x="6248400" y="3505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solidFill>
                  <a:srgbClr val="000000"/>
                </a:solidFill>
                <a:latin typeface="Calibri" charset="0"/>
              </a:rPr>
              <a:t>Long</a:t>
            </a:r>
          </a:p>
          <a:p>
            <a:pPr algn="ctr" eaLnBrk="1" hangingPunct="1"/>
            <a:r>
              <a:rPr lang="en-US" altLang="en-US" sz="2000" b="1">
                <a:solidFill>
                  <a:srgbClr val="000000"/>
                </a:solidFill>
                <a:latin typeface="Calibri" charset="0"/>
              </a:rPr>
              <a:t>Term</a:t>
            </a:r>
          </a:p>
        </p:txBody>
      </p:sp>
      <p:pic>
        <p:nvPicPr>
          <p:cNvPr id="130075" name="Picture 38"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4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43"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581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9"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0"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1"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2"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43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3" name="Picture 62" descr="120px-No_sig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267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4"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5"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6"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87" name="TextBox 71"/>
          <p:cNvSpPr txBox="1">
            <a:spLocks noChangeArrowheads="1"/>
          </p:cNvSpPr>
          <p:nvPr/>
        </p:nvSpPr>
        <p:spPr bwMode="auto">
          <a:xfrm>
            <a:off x="6248400" y="502920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solidFill>
                  <a:srgbClr val="000000"/>
                </a:solidFill>
                <a:latin typeface="Calibri" charset="0"/>
              </a:rPr>
              <a:t>Long</a:t>
            </a:r>
          </a:p>
          <a:p>
            <a:pPr algn="ctr" eaLnBrk="1" hangingPunct="1"/>
            <a:r>
              <a:rPr lang="en-US" altLang="en-US" sz="2000" b="1">
                <a:solidFill>
                  <a:srgbClr val="000000"/>
                </a:solidFill>
                <a:latin typeface="Calibri" charset="0"/>
              </a:rPr>
              <a:t>Term</a:t>
            </a:r>
          </a:p>
        </p:txBody>
      </p:sp>
      <p:pic>
        <p:nvPicPr>
          <p:cNvPr id="130088"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05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9"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0"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1"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2"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3" name="Picture 131"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867400"/>
            <a:ext cx="4365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95" name="TextBox 64"/>
          <p:cNvSpPr txBox="1">
            <a:spLocks noChangeArrowheads="1"/>
          </p:cNvSpPr>
          <p:nvPr/>
        </p:nvSpPr>
        <p:spPr bwMode="auto">
          <a:xfrm>
            <a:off x="35052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30096" name="TextBox 64"/>
          <p:cNvSpPr txBox="1">
            <a:spLocks noChangeArrowheads="1"/>
          </p:cNvSpPr>
          <p:nvPr/>
        </p:nvSpPr>
        <p:spPr bwMode="auto">
          <a:xfrm>
            <a:off x="44196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130097" name="TextBox 64"/>
          <p:cNvSpPr txBox="1">
            <a:spLocks noChangeArrowheads="1"/>
          </p:cNvSpPr>
          <p:nvPr/>
        </p:nvSpPr>
        <p:spPr bwMode="auto">
          <a:xfrm>
            <a:off x="5334000" y="26670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FF0000"/>
                </a:solidFill>
                <a:latin typeface="Calibri" charset="0"/>
              </a:rPr>
              <a:t>Only</a:t>
            </a:r>
          </a:p>
          <a:p>
            <a:pPr algn="ctr" eaLnBrk="1" hangingPunct="1"/>
            <a:r>
              <a:rPr lang="en-US" altLang="en-US" sz="1600" b="1">
                <a:solidFill>
                  <a:srgbClr val="FF0000"/>
                </a:solidFill>
                <a:latin typeface="Calibri" charset="0"/>
              </a:rPr>
              <a:t>Data</a:t>
            </a:r>
          </a:p>
          <a:p>
            <a:pPr algn="ctr" eaLnBrk="1" hangingPunct="1"/>
            <a:r>
              <a:rPr lang="en-US" altLang="en-US" sz="1600" b="1">
                <a:solidFill>
                  <a:srgbClr val="FF0000"/>
                </a:solidFill>
                <a:latin typeface="Calibri" charset="0"/>
              </a:rPr>
              <a:t>Payload</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75</a:t>
            </a:fld>
            <a:endParaRPr lang="en-US" altLang="en-US"/>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altLang="en-US" smtClean="0"/>
              <a:t>Next Lecture…</a:t>
            </a:r>
            <a:endParaRPr lang="en-US" altLang="en-US"/>
          </a:p>
        </p:txBody>
      </p:sp>
      <p:sp>
        <p:nvSpPr>
          <p:cNvPr id="101378" name="Content Placeholder 2"/>
          <p:cNvSpPr>
            <a:spLocks noGrp="1"/>
          </p:cNvSpPr>
          <p:nvPr>
            <p:ph idx="1"/>
          </p:nvPr>
        </p:nvSpPr>
        <p:spPr>
          <a:xfrm>
            <a:off x="304800" y="1219200"/>
            <a:ext cx="8458200" cy="5105400"/>
          </a:xfrm>
        </p:spPr>
        <p:txBody>
          <a:bodyPr>
            <a:normAutofit fontScale="70000" lnSpcReduction="20000"/>
          </a:bodyPr>
          <a:lstStyle/>
          <a:p>
            <a:r>
              <a:rPr lang="en-US" altLang="en-US" dirty="0" smtClean="0">
                <a:sym typeface="Wingdings" charset="2"/>
              </a:rPr>
              <a:t>Read: </a:t>
            </a:r>
            <a:r>
              <a:rPr lang="en-US" altLang="en-US" dirty="0" err="1" smtClean="0">
                <a:sym typeface="Wingdings" charset="2"/>
              </a:rPr>
              <a:t>BlindBox</a:t>
            </a:r>
            <a:r>
              <a:rPr lang="en-US" altLang="en-US" dirty="0" smtClean="0">
                <a:sym typeface="Wingdings" charset="2"/>
              </a:rPr>
              <a:t>: Deep Packet Inspection over Encrypted Traffic</a:t>
            </a:r>
          </a:p>
          <a:p>
            <a:r>
              <a:rPr lang="en-US" altLang="en-US" dirty="0" smtClean="0">
                <a:sym typeface="Wingdings" charset="2"/>
              </a:rPr>
              <a:t>Attend Justine Sherry’s talk “</a:t>
            </a:r>
            <a:r>
              <a:rPr lang="en-US" altLang="en-US" dirty="0" err="1" smtClean="0">
                <a:sym typeface="Wingdings" charset="2"/>
              </a:rPr>
              <a:t>Middleboxes</a:t>
            </a:r>
            <a:r>
              <a:rPr lang="en-US" altLang="en-US" dirty="0" smtClean="0">
                <a:sym typeface="Wingdings" charset="2"/>
              </a:rPr>
              <a:t> as a cloud service”</a:t>
            </a:r>
          </a:p>
          <a:p>
            <a:pPr lvl="1"/>
            <a:r>
              <a:rPr lang="en-US" altLang="en-US" dirty="0">
                <a:sym typeface="Wingdings" charset="2"/>
              </a:rPr>
              <a:t>Monday, March 28th 10:00 AM GHC 6115 </a:t>
            </a:r>
            <a:endParaRPr lang="en-US" altLang="en-US" dirty="0" smtClean="0">
              <a:sym typeface="Wingdings" charset="2"/>
            </a:endParaRPr>
          </a:p>
          <a:p>
            <a:pPr lvl="1"/>
            <a:endParaRPr lang="en-US" altLang="en-US" dirty="0" smtClean="0">
              <a:sym typeface="Wingdings" charset="2"/>
            </a:endParaRPr>
          </a:p>
          <a:p>
            <a:pPr marL="457200" lvl="1" indent="0">
              <a:buNone/>
            </a:pPr>
            <a:r>
              <a:rPr lang="en-US" altLang="en-US" sz="2200" dirty="0">
                <a:sym typeface="Wingdings" charset="2"/>
              </a:rPr>
              <a:t>Today's networks do much more than merely deliver packets. Through the deployment of </a:t>
            </a:r>
            <a:r>
              <a:rPr lang="en-US" altLang="en-US" sz="2200" dirty="0" err="1">
                <a:sym typeface="Wingdings" charset="2"/>
              </a:rPr>
              <a:t>middleboxes</a:t>
            </a:r>
            <a:r>
              <a:rPr lang="en-US" altLang="en-US" sz="2200" dirty="0">
                <a:sym typeface="Wingdings" charset="2"/>
              </a:rPr>
              <a:t>, enterprise networks today provide improved security -- e.g., filtering malicious content -- and performance capabilities -- e.g., caching frequently accessed content. Although </a:t>
            </a:r>
            <a:r>
              <a:rPr lang="en-US" altLang="en-US" sz="2200" dirty="0" err="1">
                <a:sym typeface="Wingdings" charset="2"/>
              </a:rPr>
              <a:t>middleboxes</a:t>
            </a:r>
            <a:r>
              <a:rPr lang="en-US" altLang="en-US" sz="2200" dirty="0">
                <a:sym typeface="Wingdings" charset="2"/>
              </a:rPr>
              <a:t> are deployed widely in enterprises, they bring with them many challenges: they are complicated to manage, expensive, prone to failures, and challenge privacy expectations.</a:t>
            </a:r>
            <a:br>
              <a:rPr lang="en-US" altLang="en-US" sz="2200" dirty="0">
                <a:sym typeface="Wingdings" charset="2"/>
              </a:rPr>
            </a:br>
            <a:r>
              <a:rPr lang="en-US" altLang="en-US" sz="2200" dirty="0">
                <a:sym typeface="Wingdings" charset="2"/>
              </a:rPr>
              <a:t/>
            </a:r>
            <a:br>
              <a:rPr lang="en-US" altLang="en-US" sz="2200" dirty="0">
                <a:sym typeface="Wingdings" charset="2"/>
              </a:rPr>
            </a:br>
            <a:r>
              <a:rPr lang="en-US" altLang="en-US" sz="2200" dirty="0">
                <a:sym typeface="Wingdings" charset="2"/>
              </a:rPr>
              <a:t>In this talk, we aim to bring the benefits of cloud computing to networking. We argue that </a:t>
            </a:r>
            <a:r>
              <a:rPr lang="en-US" altLang="en-US" sz="2200" dirty="0" err="1">
                <a:sym typeface="Wingdings" charset="2"/>
              </a:rPr>
              <a:t>middlebox</a:t>
            </a:r>
            <a:r>
              <a:rPr lang="en-US" altLang="en-US" sz="2200" dirty="0">
                <a:sym typeface="Wingdings" charset="2"/>
              </a:rPr>
              <a:t> services can be outsourced to cloud providers in a similar fashion to how mail, compute, and storage are today outsourced. We begin by presenting APLOMB, a system that allows enterprises to outsource </a:t>
            </a:r>
            <a:r>
              <a:rPr lang="en-US" altLang="en-US" sz="2200" dirty="0" err="1">
                <a:sym typeface="Wingdings" charset="2"/>
              </a:rPr>
              <a:t>middlebox</a:t>
            </a:r>
            <a:r>
              <a:rPr lang="en-US" altLang="en-US" sz="2200" dirty="0">
                <a:sym typeface="Wingdings" charset="2"/>
              </a:rPr>
              <a:t> processing to a third party cloud or ISP. For enterprise networks, APLOMB can reduce costs, ease management, and provide resources for scalability and failover. For service providers, APLOMB offers new customers and business opportunities, but also presents new challenges. </a:t>
            </a:r>
            <a:r>
              <a:rPr lang="en-US" altLang="en-US" sz="2200" dirty="0" err="1">
                <a:sym typeface="Wingdings" charset="2"/>
              </a:rPr>
              <a:t>Middleboxes</a:t>
            </a:r>
            <a:r>
              <a:rPr lang="en-US" altLang="en-US" sz="2200" dirty="0">
                <a:sym typeface="Wingdings" charset="2"/>
              </a:rPr>
              <a:t> have tighter performance demands than existing cloud services, and hence supporting APLOMB requires redesigning software at the cloud. We re-consider classical cloud challenges including fault-tolerance and privacy, showing how to implement </a:t>
            </a:r>
            <a:r>
              <a:rPr lang="en-US" altLang="en-US" sz="2200" dirty="0" err="1">
                <a:sym typeface="Wingdings" charset="2"/>
              </a:rPr>
              <a:t>middlebox</a:t>
            </a:r>
            <a:r>
              <a:rPr lang="en-US" altLang="en-US" sz="2200" dirty="0">
                <a:sym typeface="Wingdings" charset="2"/>
              </a:rPr>
              <a:t> software solutions with throughput and latency 2-4 orders of magnitude more efficient than general-purpose cloud approaches. Some of the technologies discussed in this talk are presently being adopted by industrial systems used by cloud providers and ISPs.</a:t>
            </a:r>
            <a:endParaRPr lang="en-US" altLang="en-US" sz="2200" dirty="0" smtClean="0">
              <a:sym typeface="Wingdings" charset="2"/>
            </a:endParaRPr>
          </a:p>
          <a:p>
            <a:pPr marL="457200" lvl="1" indent="0">
              <a:buNone/>
            </a:pPr>
            <a:endParaRPr lang="en-US" altLang="en-US" sz="2200" dirty="0"/>
          </a:p>
        </p:txBody>
      </p:sp>
      <p:sp>
        <p:nvSpPr>
          <p:cNvPr id="5" name="Slide Number Placeholder 4"/>
          <p:cNvSpPr>
            <a:spLocks noGrp="1"/>
          </p:cNvSpPr>
          <p:nvPr>
            <p:ph type="sldNum" sz="quarter" idx="12"/>
          </p:nvPr>
        </p:nvSpPr>
        <p:spPr/>
        <p:txBody>
          <a:bodyPr/>
          <a:lstStyle/>
          <a:p>
            <a:fld id="{743A1372-D0BF-3B45-A603-8F136B8AD2A9}" type="slidenum">
              <a:rPr lang="en-US" altLang="en-US" smtClean="0"/>
              <a:pPr/>
              <a:t>76</a:t>
            </a:fld>
            <a:endParaRPr lang="en-US" alt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a:t>Overview</a:t>
            </a:r>
          </a:p>
        </p:txBody>
      </p:sp>
      <p:sp>
        <p:nvSpPr>
          <p:cNvPr id="133123" name="Rectangle 3"/>
          <p:cNvSpPr>
            <a:spLocks noGrp="1" noChangeArrowheads="1"/>
          </p:cNvSpPr>
          <p:nvPr>
            <p:ph type="body" idx="1"/>
          </p:nvPr>
        </p:nvSpPr>
        <p:spPr/>
        <p:txBody>
          <a:bodyPr/>
          <a:lstStyle/>
          <a:p>
            <a:pPr eaLnBrk="1" hangingPunct="1">
              <a:lnSpc>
                <a:spcPct val="90000"/>
              </a:lnSpc>
            </a:pPr>
            <a:endParaRPr lang="en-US" altLang="en-US">
              <a:solidFill>
                <a:srgbClr val="FF0000"/>
              </a:solidFill>
            </a:endParaRPr>
          </a:p>
          <a:p>
            <a:pPr eaLnBrk="1" hangingPunct="1">
              <a:lnSpc>
                <a:spcPct val="90000"/>
              </a:lnSpc>
            </a:pPr>
            <a:r>
              <a:rPr lang="en-US" altLang="en-US"/>
              <a:t>Routing privacy</a:t>
            </a:r>
          </a:p>
          <a:p>
            <a:pPr eaLnBrk="1" hangingPunct="1">
              <a:lnSpc>
                <a:spcPct val="90000"/>
              </a:lnSpc>
            </a:pPr>
            <a:endParaRPr lang="en-US" altLang="en-US"/>
          </a:p>
          <a:p>
            <a:pPr eaLnBrk="1" hangingPunct="1">
              <a:lnSpc>
                <a:spcPct val="90000"/>
              </a:lnSpc>
            </a:pPr>
            <a:r>
              <a:rPr lang="en-US" altLang="en-US"/>
              <a:t>Web Privacy</a:t>
            </a:r>
          </a:p>
          <a:p>
            <a:pPr eaLnBrk="1" hangingPunct="1">
              <a:lnSpc>
                <a:spcPct val="90000"/>
              </a:lnSpc>
            </a:pPr>
            <a:endParaRPr lang="en-US" altLang="en-US"/>
          </a:p>
          <a:p>
            <a:pPr eaLnBrk="1" hangingPunct="1">
              <a:lnSpc>
                <a:spcPct val="90000"/>
              </a:lnSpc>
            </a:pPr>
            <a:r>
              <a:rPr lang="en-US" altLang="en-US"/>
              <a:t>Wireless Privacy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77</a:t>
            </a:fld>
            <a:endParaRPr lang="en-US" alt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a:t>An </a:t>
            </a:r>
            <a:r>
              <a:rPr lang="ja-JP" altLang="en-US"/>
              <a:t>“</a:t>
            </a:r>
            <a:r>
              <a:rPr lang="en-US" altLang="ja-JP"/>
              <a:t>Old</a:t>
            </a:r>
            <a:r>
              <a:rPr lang="ja-JP" altLang="en-US"/>
              <a:t>”</a:t>
            </a:r>
            <a:r>
              <a:rPr lang="en-US" altLang="ja-JP"/>
              <a:t> Problem</a:t>
            </a:r>
            <a:endParaRPr lang="en-US" altLang="en-US"/>
          </a:p>
        </p:txBody>
      </p:sp>
      <p:sp>
        <p:nvSpPr>
          <p:cNvPr id="134147" name="Rectangle 3"/>
          <p:cNvSpPr>
            <a:spLocks noGrp="1" noChangeArrowheads="1"/>
          </p:cNvSpPr>
          <p:nvPr>
            <p:ph type="body" idx="1"/>
          </p:nvPr>
        </p:nvSpPr>
        <p:spPr/>
        <p:txBody>
          <a:bodyPr/>
          <a:lstStyle/>
          <a:p>
            <a:r>
              <a:rPr lang="en-US" altLang="en-US"/>
              <a:t>Many governments/companies trying to limit their citizens</a:t>
            </a:r>
            <a:r>
              <a:rPr lang="ja-JP" altLang="en-US"/>
              <a:t>’</a:t>
            </a:r>
            <a:r>
              <a:rPr lang="en-US" altLang="ja-JP"/>
              <a:t> access to information</a:t>
            </a:r>
          </a:p>
          <a:p>
            <a:pPr lvl="1"/>
            <a:r>
              <a:rPr lang="en-US" altLang="en-US"/>
              <a:t>Censorship (prevent access)</a:t>
            </a:r>
          </a:p>
          <a:p>
            <a:pPr lvl="1"/>
            <a:r>
              <a:rPr lang="en-US" altLang="en-US"/>
              <a:t>Punishment (deter access)</a:t>
            </a:r>
          </a:p>
          <a:p>
            <a:pPr lvl="1"/>
            <a:r>
              <a:rPr lang="en-US" altLang="en-US"/>
              <a:t>China, Saudi Arabia, HP</a:t>
            </a:r>
          </a:p>
          <a:p>
            <a:r>
              <a:rPr lang="en-US" altLang="en-US"/>
              <a:t>How can we defeat such attempts?</a:t>
            </a:r>
          </a:p>
          <a:p>
            <a:pPr lvl="1"/>
            <a:r>
              <a:rPr lang="en-US" altLang="en-US"/>
              <a:t>Circumvent censorship</a:t>
            </a:r>
          </a:p>
          <a:p>
            <a:pPr lvl="1"/>
            <a:r>
              <a:rPr lang="en-US" altLang="en-US"/>
              <a:t>Undetectably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78</a:t>
            </a:fld>
            <a:endParaRPr lang="en-US" alt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altLang="en-US"/>
              <a:t>Proxy-Based Web Censorship</a:t>
            </a:r>
          </a:p>
        </p:txBody>
      </p:sp>
      <p:sp>
        <p:nvSpPr>
          <p:cNvPr id="135170" name="Rectangle 3"/>
          <p:cNvSpPr>
            <a:spLocks noGrp="1" noChangeArrowheads="1"/>
          </p:cNvSpPr>
          <p:nvPr>
            <p:ph type="body" idx="1"/>
          </p:nvPr>
        </p:nvSpPr>
        <p:spPr/>
        <p:txBody>
          <a:bodyPr/>
          <a:lstStyle/>
          <a:p>
            <a:r>
              <a:rPr lang="en-US" altLang="en-US"/>
              <a:t>Government manages national web firewall</a:t>
            </a:r>
          </a:p>
          <a:p>
            <a:pPr lvl="1"/>
            <a:r>
              <a:rPr lang="en-US" altLang="en-US"/>
              <a:t>Not optional---catches ALL web traffic</a:t>
            </a:r>
          </a:p>
          <a:p>
            <a:r>
              <a:rPr lang="en-US" altLang="en-US"/>
              <a:t>Block certain requests</a:t>
            </a:r>
          </a:p>
          <a:p>
            <a:pPr lvl="1"/>
            <a:r>
              <a:rPr lang="en-US" altLang="en-US"/>
              <a:t>Possibly based on content</a:t>
            </a:r>
          </a:p>
          <a:p>
            <a:pPr lvl="1"/>
            <a:r>
              <a:rPr lang="en-US" altLang="en-US"/>
              <a:t>More commonly on IP address/publisher</a:t>
            </a:r>
          </a:p>
          <a:p>
            <a:pPr lvl="1"/>
            <a:r>
              <a:rPr lang="en-US" altLang="en-US"/>
              <a:t>China: Western news sites, Taiwan material</a:t>
            </a:r>
          </a:p>
          <a:p>
            <a:r>
              <a:rPr lang="en-US" altLang="en-US"/>
              <a:t>Log requests to detect troublemakers</a:t>
            </a:r>
          </a:p>
          <a:p>
            <a:pPr lvl="1"/>
            <a:r>
              <a:rPr lang="en-US" altLang="en-US"/>
              <a:t>Even without blocking, may just watch traffic</a:t>
            </a:r>
          </a:p>
          <a:p>
            <a:r>
              <a:rPr lang="en-US" altLang="en-US"/>
              <a:t>But they don</a:t>
            </a:r>
            <a:r>
              <a:rPr lang="ja-JP" altLang="en-US"/>
              <a:t>’</a:t>
            </a:r>
            <a:r>
              <a:rPr lang="en-US" altLang="ja-JP"/>
              <a:t>t turn off the whole net</a:t>
            </a:r>
          </a:p>
          <a:p>
            <a:pPr lvl="1"/>
            <a:r>
              <a:rPr lang="en-US" altLang="en-US"/>
              <a:t>Creates a crack in their barrier</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79</a:t>
            </a:fld>
            <a:endParaRPr lang="en-US"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lstStyle/>
          <a:p>
            <a:r>
              <a:rPr lang="en-US" altLang="en-US">
                <a:ea typeface="ＭＳ Ｐゴシック" charset="-128"/>
              </a:rPr>
              <a:t>Names</a:t>
            </a:r>
          </a:p>
        </p:txBody>
      </p:sp>
      <p:sp>
        <p:nvSpPr>
          <p:cNvPr id="61442" name="Content Placeholder 4"/>
          <p:cNvSpPr>
            <a:spLocks noGrp="1"/>
          </p:cNvSpPr>
          <p:nvPr>
            <p:ph idx="1"/>
          </p:nvPr>
        </p:nvSpPr>
        <p:spPr/>
        <p:txBody>
          <a:bodyPr/>
          <a:lstStyle/>
          <a:p>
            <a:pPr>
              <a:lnSpc>
                <a:spcPct val="90000"/>
              </a:lnSpc>
            </a:pPr>
            <a:r>
              <a:rPr lang="en-US" altLang="en-US" sz="2700">
                <a:ea typeface="ＭＳ Ｐゴシック" charset="-128"/>
              </a:rPr>
              <a:t>Like IP,  CCN imposes no semantics on names. </a:t>
            </a:r>
          </a:p>
          <a:p>
            <a:pPr>
              <a:lnSpc>
                <a:spcPct val="90000"/>
              </a:lnSpc>
            </a:pPr>
            <a:endParaRPr lang="en-US" altLang="en-US" sz="2700">
              <a:ea typeface="ＭＳ Ｐゴシック" charset="-128"/>
            </a:endParaRPr>
          </a:p>
          <a:p>
            <a:pPr>
              <a:lnSpc>
                <a:spcPct val="90000"/>
              </a:lnSpc>
            </a:pPr>
            <a:r>
              <a:rPr lang="en-US" altLang="en-US" sz="2700">
                <a:ea typeface="ＭＳ Ｐゴシック" charset="-128"/>
              </a:rPr>
              <a:t>‘Meaning’ comes from application, institution and global conventions:</a:t>
            </a:r>
          </a:p>
          <a:p>
            <a:pPr>
              <a:lnSpc>
                <a:spcPct val="90000"/>
              </a:lnSpc>
            </a:pPr>
            <a:endParaRPr lang="en-US" altLang="en-US" sz="2700">
              <a:solidFill>
                <a:schemeClr val="tx1"/>
              </a:solidFill>
              <a:ea typeface="ＭＳ Ｐゴシック" charset="-128"/>
            </a:endParaRPr>
          </a:p>
          <a:p>
            <a:pPr>
              <a:lnSpc>
                <a:spcPct val="90000"/>
              </a:lnSpc>
              <a:buFontTx/>
              <a:buNone/>
            </a:pPr>
            <a:r>
              <a:rPr lang="en-US" altLang="en-US" sz="2700">
                <a:ea typeface="ＭＳ Ｐゴシック" charset="-128"/>
              </a:rPr>
              <a:t>  /parc.com/people/van/presentations/CCN</a:t>
            </a:r>
          </a:p>
          <a:p>
            <a:pPr>
              <a:lnSpc>
                <a:spcPct val="90000"/>
              </a:lnSpc>
              <a:buFontTx/>
              <a:buNone/>
            </a:pPr>
            <a:r>
              <a:rPr lang="en-US" altLang="en-US" sz="2700">
                <a:ea typeface="ＭＳ Ｐゴシック" charset="-128"/>
              </a:rPr>
              <a:t>  /parc.com/people/van/calendar/freeTimeForMeeting</a:t>
            </a:r>
          </a:p>
          <a:p>
            <a:pPr>
              <a:lnSpc>
                <a:spcPct val="90000"/>
              </a:lnSpc>
              <a:buFontTx/>
              <a:buNone/>
            </a:pPr>
            <a:r>
              <a:rPr lang="en-US" altLang="en-US" sz="2700">
                <a:ea typeface="ＭＳ Ｐゴシック" charset="-128"/>
              </a:rPr>
              <a:t>  /thisRoom/projector</a:t>
            </a:r>
          </a:p>
          <a:p>
            <a:pPr>
              <a:lnSpc>
                <a:spcPct val="90000"/>
              </a:lnSpc>
              <a:buFontTx/>
              <a:buNone/>
            </a:pPr>
            <a:r>
              <a:rPr lang="en-US" altLang="en-US" sz="2700">
                <a:ea typeface="ＭＳ Ｐゴシック" charset="-128"/>
              </a:rPr>
              <a:t>  /thisMeeting/documents</a:t>
            </a:r>
          </a:p>
          <a:p>
            <a:pPr>
              <a:lnSpc>
                <a:spcPct val="90000"/>
              </a:lnSpc>
              <a:buFontTx/>
              <a:buNone/>
            </a:pPr>
            <a:r>
              <a:rPr lang="en-US" altLang="en-US" sz="2700">
                <a:ea typeface="ＭＳ Ｐゴシック" charset="-128"/>
              </a:rPr>
              <a:t>  /nearBy/available/parking</a:t>
            </a:r>
          </a:p>
          <a:p>
            <a:pPr>
              <a:lnSpc>
                <a:spcPct val="90000"/>
              </a:lnSpc>
              <a:buFontTx/>
              <a:buNone/>
            </a:pPr>
            <a:r>
              <a:rPr lang="en-US" altLang="en-US" sz="2700">
                <a:ea typeface="ＭＳ Ｐゴシック" charset="-128"/>
              </a:rPr>
              <a:t>  /thisHouse/demandReduction/2KW</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a:t>
            </a:fld>
            <a:endParaRPr lang="en-US" altLang="en-US"/>
          </a:p>
        </p:txBody>
      </p:sp>
    </p:spTree>
    <p:extLst>
      <p:ext uri="{BB962C8B-B14F-4D97-AF65-F5344CB8AC3E}">
        <p14:creationId xmlns:p14="http://schemas.microsoft.com/office/powerpoint/2010/main" val="55554495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r>
              <a:rPr lang="en-US" altLang="en-US"/>
              <a:t>Goal</a:t>
            </a:r>
          </a:p>
        </p:txBody>
      </p:sp>
      <p:sp>
        <p:nvSpPr>
          <p:cNvPr id="136194" name="Rectangle 3"/>
          <p:cNvSpPr>
            <a:spLocks noGrp="1" noChangeArrowheads="1"/>
          </p:cNvSpPr>
          <p:nvPr>
            <p:ph type="body" idx="1"/>
          </p:nvPr>
        </p:nvSpPr>
        <p:spPr/>
        <p:txBody>
          <a:bodyPr/>
          <a:lstStyle/>
          <a:p>
            <a:r>
              <a:rPr lang="en-US" altLang="en-US"/>
              <a:t>Circumvent censor via innocent web activity  </a:t>
            </a:r>
          </a:p>
          <a:p>
            <a:pPr lvl="1"/>
            <a:r>
              <a:rPr lang="en-US" altLang="en-US"/>
              <a:t>Normal web server and client cooperate to create covert channel</a:t>
            </a:r>
          </a:p>
          <a:p>
            <a:r>
              <a:rPr lang="en-US" altLang="en-US"/>
              <a:t>Without consequence for client</a:t>
            </a:r>
          </a:p>
          <a:p>
            <a:r>
              <a:rPr lang="en-US" altLang="en-US"/>
              <a:t>And without consequence for server</a:t>
            </a:r>
          </a:p>
          <a:p>
            <a:pPr lvl="1"/>
            <a:r>
              <a:rPr lang="en-US" altLang="en-US"/>
              <a:t>Broad participation increases system robustness</a:t>
            </a:r>
          </a:p>
          <a:p>
            <a:pPr lvl="1"/>
            <a:r>
              <a:rPr lang="en-US" altLang="en-US"/>
              <a:t>Ensure offering service doesn</a:t>
            </a:r>
            <a:r>
              <a:rPr lang="ja-JP" altLang="en-US"/>
              <a:t>’</a:t>
            </a:r>
            <a:r>
              <a:rPr lang="en-US" altLang="ja-JP"/>
              <a:t>t lead to trouble </a:t>
            </a:r>
          </a:p>
          <a:p>
            <a:pPr lvl="1"/>
            <a:r>
              <a:rPr lang="en-US" altLang="en-US"/>
              <a:t>e.g., loss of business through being blocked</a:t>
            </a:r>
          </a:p>
          <a:p>
            <a:pPr lvl="1"/>
            <a:r>
              <a:rPr lang="en-US" altLang="en-US"/>
              <a:t>Also, </a:t>
            </a:r>
            <a:r>
              <a:rPr lang="ja-JP" altLang="en-US"/>
              <a:t>“</a:t>
            </a:r>
            <a:r>
              <a:rPr lang="en-US" altLang="ja-JP"/>
              <a:t>law knows no boundaries</a:t>
            </a:r>
            <a:r>
              <a:rPr lang="ja-JP" altLang="en-US"/>
              <a:t>”</a:t>
            </a:r>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80</a:t>
            </a:fld>
            <a:endParaRPr lang="en-US" alt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7" name="Title 6"/>
          <p:cNvSpPr>
            <a:spLocks noGrp="1"/>
          </p:cNvSpPr>
          <p:nvPr>
            <p:ph type="title"/>
          </p:nvPr>
        </p:nvSpPr>
        <p:spPr/>
        <p:txBody>
          <a:bodyPr/>
          <a:lstStyle/>
          <a:p>
            <a:r>
              <a:rPr lang="en-US" altLang="en-US"/>
              <a:t>The Big Picture</a:t>
            </a:r>
          </a:p>
        </p:txBody>
      </p:sp>
      <p:pic>
        <p:nvPicPr>
          <p:cNvPr id="137218" name="Picture 4"/>
          <p:cNvPicPr>
            <a:picLocks noChangeAspect="1" noChangeArrowheads="1"/>
          </p:cNvPicPr>
          <p:nvPr/>
        </p:nvPicPr>
        <p:blipFill>
          <a:blip r:embed="rId3">
            <a:extLst>
              <a:ext uri="{28A0092B-C50C-407E-A947-70E740481C1C}">
                <a14:useLocalDpi xmlns:a14="http://schemas.microsoft.com/office/drawing/2010/main" val="0"/>
              </a:ext>
            </a:extLst>
          </a:blip>
          <a:srcRect l="3477" t="16856" r="5217" b="17374"/>
          <a:stretch>
            <a:fillRect/>
          </a:stretch>
        </p:blipFill>
        <p:spPr bwMode="auto">
          <a:xfrm>
            <a:off x="609600" y="1905000"/>
            <a:ext cx="800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2B3BD8-89B0-D245-9504-7E184DF61EB3}" type="slidenum">
              <a:rPr lang="en-US" altLang="en-US" smtClean="0"/>
              <a:pPr/>
              <a:t>81</a:t>
            </a:fld>
            <a:endParaRPr lang="en-US" alt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en-US" altLang="en-US"/>
              <a:t>Requirements</a:t>
            </a:r>
          </a:p>
        </p:txBody>
      </p:sp>
      <p:sp>
        <p:nvSpPr>
          <p:cNvPr id="139266" name="Rectangle 3"/>
          <p:cNvSpPr>
            <a:spLocks noGrp="1" noChangeArrowheads="1"/>
          </p:cNvSpPr>
          <p:nvPr>
            <p:ph type="body" idx="1"/>
          </p:nvPr>
        </p:nvSpPr>
        <p:spPr/>
        <p:txBody>
          <a:bodyPr/>
          <a:lstStyle/>
          <a:p>
            <a:r>
              <a:rPr lang="en-US" altLang="en-US"/>
              <a:t>Client deniability</a:t>
            </a:r>
          </a:p>
          <a:p>
            <a:pPr lvl="1"/>
            <a:r>
              <a:rPr lang="en-US" altLang="en-US"/>
              <a:t>Detection could be embarrassing or worse</a:t>
            </a:r>
          </a:p>
          <a:p>
            <a:r>
              <a:rPr lang="en-US" altLang="en-US"/>
              <a:t>Client statistical deniability</a:t>
            </a:r>
          </a:p>
          <a:p>
            <a:pPr lvl="1"/>
            <a:r>
              <a:rPr lang="en-US" altLang="en-US"/>
              <a:t>Even suspicion could be a problem</a:t>
            </a:r>
          </a:p>
          <a:p>
            <a:r>
              <a:rPr lang="en-US" altLang="en-US"/>
              <a:t>Server covertness/statistical deniability</a:t>
            </a:r>
          </a:p>
          <a:p>
            <a:pPr lvl="1"/>
            <a:r>
              <a:rPr lang="en-US" altLang="en-US"/>
              <a:t>If server detected, can be blocked</a:t>
            </a:r>
          </a:p>
          <a:p>
            <a:r>
              <a:rPr lang="en-US" altLang="en-US"/>
              <a:t>Communication robustness</a:t>
            </a:r>
          </a:p>
          <a:p>
            <a:pPr lvl="1"/>
            <a:r>
              <a:rPr lang="en-US" altLang="en-US"/>
              <a:t>Even without detecting, censor could scramble covert channel</a:t>
            </a:r>
          </a:p>
          <a:p>
            <a:r>
              <a:rPr lang="en-US" altLang="en-US"/>
              <a:t>Performance (bandwidth, latency)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82</a:t>
            </a:fld>
            <a:endParaRPr lang="en-US" alt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r>
              <a:rPr lang="en-US" altLang="en-US"/>
              <a:t>(Un)related Work</a:t>
            </a:r>
          </a:p>
        </p:txBody>
      </p:sp>
      <p:sp>
        <p:nvSpPr>
          <p:cNvPr id="140290" name="Rectangle 3"/>
          <p:cNvSpPr>
            <a:spLocks noGrp="1" noChangeArrowheads="1"/>
          </p:cNvSpPr>
          <p:nvPr>
            <p:ph type="body" idx="1"/>
          </p:nvPr>
        </p:nvSpPr>
        <p:spPr/>
        <p:txBody>
          <a:bodyPr/>
          <a:lstStyle/>
          <a:p>
            <a:r>
              <a:rPr lang="en-US" altLang="en-US"/>
              <a:t>SSL</a:t>
            </a:r>
          </a:p>
          <a:p>
            <a:pPr lvl="1"/>
            <a:r>
              <a:rPr lang="en-US" altLang="en-US"/>
              <a:t>Encrypted connection---can</a:t>
            </a:r>
            <a:r>
              <a:rPr lang="ja-JP" altLang="en-US"/>
              <a:t>’</a:t>
            </a:r>
            <a:r>
              <a:rPr lang="en-US" altLang="ja-JP"/>
              <a:t>t tell content</a:t>
            </a:r>
          </a:p>
          <a:p>
            <a:pPr lvl="1"/>
            <a:r>
              <a:rPr lang="en-US" altLang="en-US"/>
              <a:t>Suspicious!</a:t>
            </a:r>
          </a:p>
          <a:p>
            <a:pPr lvl="1"/>
            <a:r>
              <a:rPr lang="en-US" altLang="en-US"/>
              <a:t>Doesn</a:t>
            </a:r>
            <a:r>
              <a:rPr lang="ja-JP" altLang="en-US"/>
              <a:t>’</a:t>
            </a:r>
            <a:r>
              <a:rPr lang="en-US" altLang="ja-JP"/>
              <a:t>t help reach blocked servers</a:t>
            </a:r>
          </a:p>
          <a:p>
            <a:pPr lvl="1"/>
            <a:r>
              <a:rPr lang="en-US" altLang="en-US"/>
              <a:t>Govt. can require revealing SSL keys</a:t>
            </a:r>
          </a:p>
          <a:p>
            <a:r>
              <a:rPr lang="en-US" altLang="en-US"/>
              <a:t>Anonymizing Proxies</a:t>
            </a:r>
          </a:p>
          <a:p>
            <a:pPr lvl="1"/>
            <a:r>
              <a:rPr lang="en-US" altLang="en-US"/>
              <a:t>Prevent servers from knowing identity of client</a:t>
            </a:r>
          </a:p>
          <a:p>
            <a:pPr lvl="1"/>
            <a:r>
              <a:rPr lang="en-US" altLang="en-US"/>
              <a:t>But proxy inside censor can</a:t>
            </a:r>
            <a:r>
              <a:rPr lang="ja-JP" altLang="en-US"/>
              <a:t>’</a:t>
            </a:r>
            <a:r>
              <a:rPr lang="en-US" altLang="ja-JP"/>
              <a:t>t reach content</a:t>
            </a:r>
          </a:p>
          <a:p>
            <a:pPr lvl="1"/>
            <a:r>
              <a:rPr lang="en-US" altLang="en-US"/>
              <a:t>And proxy outside censor can be blocked</a:t>
            </a:r>
          </a:p>
          <a:p>
            <a:pPr lvl="1"/>
            <a:r>
              <a:rPr lang="en-US" altLang="en-US"/>
              <a:t>And use of proxy is suspicious</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83</a:t>
            </a:fld>
            <a:endParaRPr lang="en-US" alt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a:t>Safeweb/Triangle boy</a:t>
            </a:r>
          </a:p>
        </p:txBody>
      </p:sp>
      <p:sp>
        <p:nvSpPr>
          <p:cNvPr id="141315" name="Rectangle 3"/>
          <p:cNvSpPr>
            <a:spLocks noGrp="1" noChangeArrowheads="1"/>
          </p:cNvSpPr>
          <p:nvPr>
            <p:ph type="body" idx="1"/>
          </p:nvPr>
        </p:nvSpPr>
        <p:spPr/>
        <p:txBody>
          <a:bodyPr/>
          <a:lstStyle/>
          <a:p>
            <a:r>
              <a:rPr lang="en-US" altLang="en-US"/>
              <a:t>Operation</a:t>
            </a:r>
          </a:p>
          <a:p>
            <a:pPr lvl="1"/>
            <a:r>
              <a:rPr lang="en-US" altLang="en-US"/>
              <a:t>Client contacts triangle-boy </a:t>
            </a:r>
            <a:r>
              <a:rPr lang="ja-JP" altLang="en-US"/>
              <a:t>“</a:t>
            </a:r>
            <a:r>
              <a:rPr lang="en-US" altLang="ja-JP"/>
              <a:t>reflector</a:t>
            </a:r>
            <a:r>
              <a:rPr lang="ja-JP" altLang="en-US"/>
              <a:t>”</a:t>
            </a:r>
            <a:endParaRPr lang="en-US" altLang="ja-JP"/>
          </a:p>
          <a:p>
            <a:pPr lvl="1"/>
            <a:r>
              <a:rPr lang="en-US" altLang="en-US"/>
              <a:t>Reflector forwards requests to blocked server</a:t>
            </a:r>
          </a:p>
          <a:p>
            <a:pPr lvl="1"/>
            <a:r>
              <a:rPr lang="en-US" altLang="en-US"/>
              <a:t>Server returns content to client (IP spoof)</a:t>
            </a:r>
          </a:p>
          <a:p>
            <a:r>
              <a:rPr lang="en-US" altLang="en-US"/>
              <a:t>Circumvents censorship</a:t>
            </a:r>
          </a:p>
          <a:p>
            <a:r>
              <a:rPr lang="en-US" altLang="en-US"/>
              <a:t>But still easily detected</a:t>
            </a:r>
          </a:p>
          <a:p>
            <a:pPr lvl="1"/>
            <a:r>
              <a:rPr lang="ja-JP" altLang="en-US"/>
              <a:t>“</a:t>
            </a:r>
            <a:r>
              <a:rPr lang="en-US" altLang="ja-JP"/>
              <a:t>Local monitoring of the user </a:t>
            </a:r>
            <a:r>
              <a:rPr lang="en-US" altLang="ja-JP">
                <a:solidFill>
                  <a:srgbClr val="FF0000"/>
                </a:solidFill>
              </a:rPr>
              <a:t>only</a:t>
            </a:r>
            <a:r>
              <a:rPr lang="en-US" altLang="ja-JP"/>
              <a:t> reveals an encrypted conversation between User and Triangle Boy machine.</a:t>
            </a:r>
            <a:r>
              <a:rPr lang="ja-JP" altLang="en-US"/>
              <a:t>”</a:t>
            </a:r>
            <a:r>
              <a:rPr lang="en-US" altLang="ja-JP"/>
              <a:t>  (Safeweb manual)</a:t>
            </a:r>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84</a:t>
            </a:fld>
            <a:endParaRPr lang="en-US" alt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Summary</a:t>
            </a:r>
          </a:p>
        </p:txBody>
      </p:sp>
      <p:sp>
        <p:nvSpPr>
          <p:cNvPr id="142339" name="Rectangle 3"/>
          <p:cNvSpPr>
            <a:spLocks noGrp="1" noChangeArrowheads="1"/>
          </p:cNvSpPr>
          <p:nvPr>
            <p:ph type="body" idx="1"/>
          </p:nvPr>
        </p:nvSpPr>
        <p:spPr/>
        <p:txBody>
          <a:bodyPr/>
          <a:lstStyle/>
          <a:p>
            <a:r>
              <a:rPr lang="en-US" altLang="en-US"/>
              <a:t>Easy to hide what you are getting</a:t>
            </a:r>
          </a:p>
          <a:p>
            <a:pPr lvl="1"/>
            <a:r>
              <a:rPr lang="en-US" altLang="en-US"/>
              <a:t>Just use SSL</a:t>
            </a:r>
          </a:p>
          <a:p>
            <a:r>
              <a:rPr lang="en-US" altLang="en-US"/>
              <a:t>And easy to circumvent censors</a:t>
            </a:r>
          </a:p>
          <a:p>
            <a:pPr lvl="1"/>
            <a:r>
              <a:rPr lang="en-US" altLang="en-US"/>
              <a:t>Safeweb</a:t>
            </a:r>
          </a:p>
          <a:p>
            <a:r>
              <a:rPr lang="en-US" altLang="en-US"/>
              <a:t>But hard to hide that you are doing it</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85</a:t>
            </a:fld>
            <a:endParaRPr lang="en-US" alt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a:t>Circumventing Censors</a:t>
            </a:r>
          </a:p>
        </p:txBody>
      </p:sp>
      <p:sp>
        <p:nvSpPr>
          <p:cNvPr id="143363" name="Rectangle 3"/>
          <p:cNvSpPr>
            <a:spLocks noGrp="1" noChangeArrowheads="1"/>
          </p:cNvSpPr>
          <p:nvPr>
            <p:ph type="body" idx="1"/>
          </p:nvPr>
        </p:nvSpPr>
        <p:spPr>
          <a:xfrm>
            <a:off x="457200" y="1600200"/>
            <a:ext cx="8305800" cy="4530725"/>
          </a:xfrm>
        </p:spPr>
        <p:txBody>
          <a:bodyPr/>
          <a:lstStyle/>
          <a:p>
            <a:r>
              <a:rPr lang="en-US" altLang="en-US"/>
              <a:t>Censors allow certain traffic</a:t>
            </a:r>
          </a:p>
          <a:p>
            <a:r>
              <a:rPr lang="en-US" altLang="en-US"/>
              <a:t>Use to construct a covert channel</a:t>
            </a:r>
          </a:p>
          <a:p>
            <a:pPr lvl="1"/>
            <a:r>
              <a:rPr lang="en-US" altLang="en-US"/>
              <a:t>Talk to normal servers</a:t>
            </a:r>
          </a:p>
          <a:p>
            <a:pPr lvl="1"/>
            <a:r>
              <a:rPr lang="en-US" altLang="en-US"/>
              <a:t>Embed requests for censored content in normal-seeming requests</a:t>
            </a:r>
          </a:p>
          <a:p>
            <a:pPr lvl="1"/>
            <a:r>
              <a:rPr lang="en-US" altLang="en-US"/>
              <a:t>Receive censored content hidden in normal-seeming responses</a:t>
            </a:r>
          </a:p>
          <a:p>
            <a:r>
              <a:rPr lang="en-US" altLang="en-US">
                <a:solidFill>
                  <a:srgbClr val="FF0000"/>
                </a:solidFill>
              </a:rPr>
              <a:t>Requester</a:t>
            </a:r>
            <a:r>
              <a:rPr lang="en-US" altLang="en-US"/>
              <a:t>: client asking for hidden content</a:t>
            </a:r>
          </a:p>
          <a:p>
            <a:r>
              <a:rPr lang="en-US" altLang="en-US">
                <a:solidFill>
                  <a:srgbClr val="FF0000"/>
                </a:solidFill>
              </a:rPr>
              <a:t>Responder</a:t>
            </a:r>
            <a:r>
              <a:rPr lang="en-US" altLang="en-US"/>
              <a:t>: server covertly providing it</a:t>
            </a:r>
          </a:p>
          <a:p>
            <a:pPr lvl="1"/>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86</a:t>
            </a:fld>
            <a:endParaRPr lang="en-US" alt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r>
              <a:rPr lang="en-US" altLang="en-US"/>
              <a:t>System Architecture</a:t>
            </a:r>
          </a:p>
        </p:txBody>
      </p:sp>
      <p:pic>
        <p:nvPicPr>
          <p:cNvPr id="1443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4963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2B3BD8-89B0-D245-9504-7E184DF61EB3}" type="slidenum">
              <a:rPr lang="en-US" altLang="en-US" smtClean="0"/>
              <a:pPr/>
              <a:t>87</a:t>
            </a:fld>
            <a:endParaRPr lang="en-US" alt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Receiving Content is Easier Half</a:t>
            </a:r>
          </a:p>
        </p:txBody>
      </p:sp>
      <p:sp>
        <p:nvSpPr>
          <p:cNvPr id="146435" name="Rectangle 3"/>
          <p:cNvSpPr>
            <a:spLocks noGrp="1" noChangeArrowheads="1"/>
          </p:cNvSpPr>
          <p:nvPr>
            <p:ph type="body" idx="1"/>
          </p:nvPr>
        </p:nvSpPr>
        <p:spPr/>
        <p:txBody>
          <a:bodyPr/>
          <a:lstStyle/>
          <a:p>
            <a:r>
              <a:rPr lang="en-US" altLang="en-US"/>
              <a:t>Responder is a normal web server, serving images (among other things)</a:t>
            </a:r>
          </a:p>
          <a:p>
            <a:r>
              <a:rPr lang="en-US" altLang="en-US"/>
              <a:t>Encrypt data using requestor key</a:t>
            </a:r>
          </a:p>
          <a:p>
            <a:r>
              <a:rPr lang="en-US" altLang="en-US"/>
              <a:t>Embed in </a:t>
            </a:r>
            <a:r>
              <a:rPr lang="ja-JP" altLang="en-US"/>
              <a:t>“</a:t>
            </a:r>
            <a:r>
              <a:rPr lang="en-US" altLang="ja-JP"/>
              <a:t>unimportant, random</a:t>
            </a:r>
            <a:r>
              <a:rPr lang="ja-JP" altLang="en-US"/>
              <a:t>”</a:t>
            </a:r>
            <a:r>
              <a:rPr lang="en-US" altLang="ja-JP"/>
              <a:t> bits of images</a:t>
            </a:r>
          </a:p>
          <a:p>
            <a:pPr lvl="1"/>
            <a:r>
              <a:rPr lang="en-US" altLang="en-US"/>
              <a:t>E.g., high order color bits</a:t>
            </a:r>
          </a:p>
          <a:p>
            <a:pPr lvl="1"/>
            <a:r>
              <a:rPr lang="en-US" altLang="en-US"/>
              <a:t>Watermarking</a:t>
            </a:r>
          </a:p>
          <a:p>
            <a:r>
              <a:rPr lang="en-US" altLang="en-US"/>
              <a:t>Encrypted data looks random---only requestor can tell it isn</a:t>
            </a:r>
            <a:r>
              <a:rPr lang="ja-JP" altLang="en-US"/>
              <a:t>’</a:t>
            </a:r>
            <a:r>
              <a:rPr lang="en-US" altLang="ja-JP"/>
              <a:t>t (and decrypt)</a:t>
            </a:r>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88</a:t>
            </a:fld>
            <a:endParaRPr lang="en-US" alt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Example</a:t>
            </a:r>
          </a:p>
        </p:txBody>
      </p:sp>
      <p:pic>
        <p:nvPicPr>
          <p:cNvPr id="147459" name="Picture 6" descr="hari_outgues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7400" y="1676400"/>
            <a:ext cx="5172075" cy="3249613"/>
          </a:xfrm>
          <a:noFill/>
        </p:spPr>
      </p:pic>
      <p:sp>
        <p:nvSpPr>
          <p:cNvPr id="147460" name="Rectangle 4"/>
          <p:cNvSpPr>
            <a:spLocks noGrp="1" noChangeArrowheads="1"/>
          </p:cNvSpPr>
          <p:nvPr>
            <p:ph type="body" sz="half" idx="2"/>
          </p:nvPr>
        </p:nvSpPr>
        <p:spPr>
          <a:xfrm>
            <a:off x="457200" y="5105400"/>
            <a:ext cx="8229600" cy="1177925"/>
          </a:xfrm>
        </p:spPr>
        <p:txBody>
          <a:bodyPr/>
          <a:lstStyle/>
          <a:p>
            <a:r>
              <a:rPr lang="en-US" altLang="en-US" sz="2400"/>
              <a:t>One image has embedded content</a:t>
            </a:r>
          </a:p>
          <a:p>
            <a:r>
              <a:rPr lang="en-US" altLang="en-US" sz="2400"/>
              <a:t>You can</a:t>
            </a:r>
            <a:r>
              <a:rPr lang="ja-JP" altLang="en-US" sz="2400"/>
              <a:t>’</a:t>
            </a:r>
            <a:r>
              <a:rPr lang="en-US" altLang="ja-JP" sz="2400"/>
              <a:t>t tell which (shows it</a:t>
            </a:r>
            <a:r>
              <a:rPr lang="ja-JP" altLang="en-US" sz="2400"/>
              <a:t>’</a:t>
            </a:r>
            <a:r>
              <a:rPr lang="en-US" altLang="ja-JP" sz="2400"/>
              <a:t>s working)</a:t>
            </a:r>
            <a:endParaRPr lang="en-US" altLang="en-US" sz="2400"/>
          </a:p>
        </p:txBody>
      </p:sp>
      <p:sp>
        <p:nvSpPr>
          <p:cNvPr id="2" name="Slide Number Placeholder 1"/>
          <p:cNvSpPr>
            <a:spLocks noGrp="1"/>
          </p:cNvSpPr>
          <p:nvPr>
            <p:ph type="sldNum" sz="quarter" idx="12"/>
          </p:nvPr>
        </p:nvSpPr>
        <p:spPr/>
        <p:txBody>
          <a:bodyPr/>
          <a:lstStyle/>
          <a:p>
            <a:fld id="{525EC66B-5A89-BD4B-A0BF-1358B21875AC}" type="slidenum">
              <a:rPr lang="en-US" altLang="en-US" smtClean="0"/>
              <a:pPr/>
              <a:t>89</a:t>
            </a:fld>
            <a:endParaRPr lang="en-US"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2"/>
          <p:cNvGrpSpPr>
            <a:grpSpLocks/>
          </p:cNvGrpSpPr>
          <p:nvPr/>
        </p:nvGrpSpPr>
        <p:grpSpPr bwMode="auto">
          <a:xfrm>
            <a:off x="2133600" y="3775075"/>
            <a:ext cx="4125913" cy="387350"/>
            <a:chOff x="0" y="0"/>
            <a:chExt cx="3696" cy="348"/>
          </a:xfrm>
        </p:grpSpPr>
        <p:sp>
          <p:nvSpPr>
            <p:cNvPr id="62487" name="Rectangle 3"/>
            <p:cNvSpPr>
              <a:spLocks/>
            </p:cNvSpPr>
            <p:nvPr/>
          </p:nvSpPr>
          <p:spPr bwMode="auto">
            <a:xfrm>
              <a:off x="1059" y="44"/>
              <a:ext cx="2568"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8" name="Rectangle 4"/>
            <p:cNvSpPr>
              <a:spLocks/>
            </p:cNvSpPr>
            <p:nvPr/>
          </p:nvSpPr>
          <p:spPr bwMode="auto">
            <a:xfrm>
              <a:off x="0" y="0"/>
              <a:ext cx="36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nytimes.com/web/george</a:t>
              </a:r>
            </a:p>
          </p:txBody>
        </p:sp>
      </p:grpSp>
      <p:sp>
        <p:nvSpPr>
          <p:cNvPr id="62466" name="Rectangle 1"/>
          <p:cNvSpPr>
            <a:spLocks/>
          </p:cNvSpPr>
          <p:nvPr/>
        </p:nvSpPr>
        <p:spPr bwMode="auto">
          <a:xfrm rot="-5400000">
            <a:off x="3694113" y="690562"/>
            <a:ext cx="8382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p>
        </p:txBody>
      </p:sp>
      <p:sp>
        <p:nvSpPr>
          <p:cNvPr id="62467" name="Rectangle 5"/>
          <p:cNvSpPr>
            <a:spLocks noGrp="1" noChangeArrowheads="1"/>
          </p:cNvSpPr>
          <p:nvPr>
            <p:ph type="title"/>
          </p:nvPr>
        </p:nvSpPr>
        <p:spPr/>
        <p:txBody>
          <a:bodyPr/>
          <a:lstStyle/>
          <a:p>
            <a:r>
              <a:rPr lang="en-US" altLang="en-US">
                <a:ea typeface="ＭＳ Ｐゴシック" charset="-128"/>
              </a:rPr>
              <a:t>CCN Names/Security</a:t>
            </a:r>
          </a:p>
        </p:txBody>
      </p:sp>
      <p:sp>
        <p:nvSpPr>
          <p:cNvPr id="62468" name="Rectangle 6"/>
          <p:cNvSpPr>
            <a:spLocks/>
          </p:cNvSpPr>
          <p:nvPr/>
        </p:nvSpPr>
        <p:spPr bwMode="auto">
          <a:xfrm>
            <a:off x="409575" y="1371600"/>
            <a:ext cx="8158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ourier" charset="0"/>
                <a:sym typeface="Courier" charset="0"/>
              </a:rPr>
              <a:t>/nytimes.com/web/frontPage/v20100415/s0/0x3fdc96a4...</a:t>
            </a:r>
          </a:p>
        </p:txBody>
      </p:sp>
      <p:sp>
        <p:nvSpPr>
          <p:cNvPr id="62469" name="Rectangle 7"/>
          <p:cNvSpPr>
            <a:spLocks/>
          </p:cNvSpPr>
          <p:nvPr/>
        </p:nvSpPr>
        <p:spPr bwMode="auto">
          <a:xfrm rot="-5400000">
            <a:off x="4882356" y="3467894"/>
            <a:ext cx="3349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p>
        </p:txBody>
      </p:sp>
      <p:grpSp>
        <p:nvGrpSpPr>
          <p:cNvPr id="62470" name="Group 8"/>
          <p:cNvGrpSpPr>
            <a:grpSpLocks/>
          </p:cNvGrpSpPr>
          <p:nvPr/>
        </p:nvGrpSpPr>
        <p:grpSpPr bwMode="auto">
          <a:xfrm>
            <a:off x="2933700" y="4489450"/>
            <a:ext cx="3268663" cy="379413"/>
            <a:chOff x="0" y="0"/>
            <a:chExt cx="2928" cy="340"/>
          </a:xfrm>
        </p:grpSpPr>
        <p:sp>
          <p:nvSpPr>
            <p:cNvPr id="62485" name="Rectangle 9"/>
            <p:cNvSpPr>
              <a:spLocks/>
            </p:cNvSpPr>
            <p:nvPr/>
          </p:nvSpPr>
          <p:spPr bwMode="auto">
            <a:xfrm>
              <a:off x="1019" y="36"/>
              <a:ext cx="1864"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6" name="Rectangle 10"/>
            <p:cNvSpPr>
              <a:spLocks/>
            </p:cNvSpPr>
            <p:nvPr/>
          </p:nvSpPr>
          <p:spPr bwMode="auto">
            <a:xfrm>
              <a:off x="0" y="0"/>
              <a:ext cx="292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nytimes.com/web</a:t>
              </a:r>
            </a:p>
          </p:txBody>
        </p:sp>
      </p:grpSp>
      <p:sp>
        <p:nvSpPr>
          <p:cNvPr id="62471" name="Line 11"/>
          <p:cNvSpPr>
            <a:spLocks noChangeShapeType="1"/>
          </p:cNvSpPr>
          <p:nvPr/>
        </p:nvSpPr>
        <p:spPr bwMode="auto">
          <a:xfrm>
            <a:off x="695325" y="1746250"/>
            <a:ext cx="2378075" cy="735013"/>
          </a:xfrm>
          <a:prstGeom prst="line">
            <a:avLst/>
          </a:prstGeom>
          <a:noFill/>
          <a:ln w="2540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2" name="Line 12"/>
          <p:cNvSpPr>
            <a:spLocks noChangeShapeType="1"/>
          </p:cNvSpPr>
          <p:nvPr/>
        </p:nvSpPr>
        <p:spPr bwMode="auto">
          <a:xfrm flipH="1">
            <a:off x="4745038" y="1746250"/>
            <a:ext cx="3638550" cy="739775"/>
          </a:xfrm>
          <a:prstGeom prst="line">
            <a:avLst/>
          </a:prstGeom>
          <a:noFill/>
          <a:ln w="2540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3" name="Rectangle 13"/>
          <p:cNvSpPr>
            <a:spLocks/>
          </p:cNvSpPr>
          <p:nvPr/>
        </p:nvSpPr>
        <p:spPr bwMode="auto">
          <a:xfrm>
            <a:off x="3089275" y="2381250"/>
            <a:ext cx="153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ourier" charset="0"/>
                <a:sym typeface="Courier" charset="0"/>
              </a:rPr>
              <a:t>0x1b048347</a:t>
            </a:r>
          </a:p>
        </p:txBody>
      </p:sp>
      <p:sp>
        <p:nvSpPr>
          <p:cNvPr id="62474" name="Rectangle 14"/>
          <p:cNvSpPr>
            <a:spLocks/>
          </p:cNvSpPr>
          <p:nvPr/>
        </p:nvSpPr>
        <p:spPr bwMode="auto">
          <a:xfrm>
            <a:off x="3295650" y="2012950"/>
            <a:ext cx="12319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signature</a:t>
            </a:r>
          </a:p>
        </p:txBody>
      </p:sp>
      <p:sp>
        <p:nvSpPr>
          <p:cNvPr id="62475" name="Rectangle 15"/>
          <p:cNvSpPr>
            <a:spLocks/>
          </p:cNvSpPr>
          <p:nvPr/>
        </p:nvSpPr>
        <p:spPr bwMode="auto">
          <a:xfrm>
            <a:off x="5018088" y="2405063"/>
            <a:ext cx="6524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key</a:t>
            </a:r>
          </a:p>
        </p:txBody>
      </p:sp>
      <p:sp>
        <p:nvSpPr>
          <p:cNvPr id="62476" name="Rectangle 16"/>
          <p:cNvSpPr>
            <a:spLocks/>
          </p:cNvSpPr>
          <p:nvPr/>
        </p:nvSpPr>
        <p:spPr bwMode="auto">
          <a:xfrm>
            <a:off x="1981200" y="3089275"/>
            <a:ext cx="4832350" cy="271463"/>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77" name="Rectangle 17"/>
          <p:cNvSpPr>
            <a:spLocks/>
          </p:cNvSpPr>
          <p:nvPr/>
        </p:nvSpPr>
        <p:spPr bwMode="auto">
          <a:xfrm>
            <a:off x="2133600" y="2971800"/>
            <a:ext cx="47672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nytimes.com/web/george/desktop public key</a:t>
            </a:r>
          </a:p>
        </p:txBody>
      </p:sp>
      <p:sp>
        <p:nvSpPr>
          <p:cNvPr id="62478" name="Line 18"/>
          <p:cNvSpPr>
            <a:spLocks noChangeShapeType="1"/>
          </p:cNvSpPr>
          <p:nvPr/>
        </p:nvSpPr>
        <p:spPr bwMode="auto">
          <a:xfrm>
            <a:off x="1500188" y="2870200"/>
            <a:ext cx="6146800" cy="0"/>
          </a:xfrm>
          <a:prstGeom prst="line">
            <a:avLst/>
          </a:prstGeom>
          <a:noFill/>
          <a:ln w="50800">
            <a:solidFill>
              <a:srgbClr val="7F7F7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9" name="Freeform 19"/>
          <p:cNvSpPr>
            <a:spLocks/>
          </p:cNvSpPr>
          <p:nvPr/>
        </p:nvSpPr>
        <p:spPr bwMode="auto">
          <a:xfrm>
            <a:off x="5527675" y="2574925"/>
            <a:ext cx="760413" cy="515938"/>
          </a:xfrm>
          <a:custGeom>
            <a:avLst/>
            <a:gdLst>
              <a:gd name="T0" fmla="*/ 0 w 16773"/>
              <a:gd name="T1" fmla="*/ 7897854 h 19941"/>
              <a:gd name="T2" fmla="*/ 1237132879 w 16773"/>
              <a:gd name="T3" fmla="*/ 345381177 h 19941"/>
              <a:gd name="T4" fmla="*/ 0 60000 65536"/>
              <a:gd name="T5" fmla="*/ 0 60000 65536"/>
              <a:gd name="T6" fmla="*/ 0 w 16773"/>
              <a:gd name="T7" fmla="*/ 0 h 19941"/>
              <a:gd name="T8" fmla="*/ 16773 w 16773"/>
              <a:gd name="T9" fmla="*/ 19941 h 19941"/>
            </a:gdLst>
            <a:ahLst/>
            <a:cxnLst>
              <a:cxn ang="T4">
                <a:pos x="T0" y="T1"/>
              </a:cxn>
              <a:cxn ang="T5">
                <a:pos x="T2" y="T3"/>
              </a:cxn>
            </a:cxnLst>
            <a:rect l="T6" t="T7" r="T8" b="T9"/>
            <a:pathLst>
              <a:path w="16773" h="19941">
                <a:moveTo>
                  <a:pt x="0" y="456"/>
                </a:moveTo>
                <a:cubicBezTo>
                  <a:pt x="14223" y="-1659"/>
                  <a:pt x="21600" y="3383"/>
                  <a:pt x="13277" y="19941"/>
                </a:cubicBezTo>
              </a:path>
            </a:pathLst>
          </a:custGeom>
          <a:noFill/>
          <a:ln w="25400">
            <a:solidFill>
              <a:schemeClr val="tx1"/>
            </a:solidFill>
            <a:miter lim="800000"/>
            <a:headEnd type="oval"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80" name="Rectangle 20"/>
          <p:cNvSpPr>
            <a:spLocks/>
          </p:cNvSpPr>
          <p:nvPr/>
        </p:nvSpPr>
        <p:spPr bwMode="auto">
          <a:xfrm rot="-5400000">
            <a:off x="4961732" y="4356893"/>
            <a:ext cx="2476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p>
        </p:txBody>
      </p:sp>
      <p:grpSp>
        <p:nvGrpSpPr>
          <p:cNvPr id="62481" name="Group 21"/>
          <p:cNvGrpSpPr>
            <a:grpSpLocks/>
          </p:cNvGrpSpPr>
          <p:nvPr/>
        </p:nvGrpSpPr>
        <p:grpSpPr bwMode="auto">
          <a:xfrm>
            <a:off x="3406775" y="5164138"/>
            <a:ext cx="2509838" cy="339725"/>
            <a:chOff x="0" y="0"/>
            <a:chExt cx="2248" cy="304"/>
          </a:xfrm>
        </p:grpSpPr>
        <p:sp>
          <p:nvSpPr>
            <p:cNvPr id="62483" name="Rectangle 22"/>
            <p:cNvSpPr>
              <a:spLocks/>
            </p:cNvSpPr>
            <p:nvPr/>
          </p:nvSpPr>
          <p:spPr bwMode="auto">
            <a:xfrm>
              <a:off x="974" y="0"/>
              <a:ext cx="1224"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4" name="Rectangle 23"/>
            <p:cNvSpPr>
              <a:spLocks/>
            </p:cNvSpPr>
            <p:nvPr/>
          </p:nvSpPr>
          <p:spPr bwMode="auto">
            <a:xfrm>
              <a:off x="0" y="16"/>
              <a:ext cx="224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a:t>
              </a:r>
            </a:p>
          </p:txBody>
        </p:sp>
      </p:grpSp>
      <p:sp>
        <p:nvSpPr>
          <p:cNvPr id="62482" name="Content Placeholder 2"/>
          <p:cNvSpPr>
            <a:spLocks noGrp="1"/>
          </p:cNvSpPr>
          <p:nvPr>
            <p:ph idx="1"/>
          </p:nvPr>
        </p:nvSpPr>
        <p:spPr>
          <a:xfrm>
            <a:off x="304800" y="5562600"/>
            <a:ext cx="8458200" cy="685800"/>
          </a:xfrm>
        </p:spPr>
        <p:txBody>
          <a:bodyPr/>
          <a:lstStyle/>
          <a:p>
            <a:r>
              <a:rPr lang="en-US" altLang="en-US">
                <a:ea typeface="ＭＳ Ｐゴシック" charset="-128"/>
              </a:rPr>
              <a:t>Per-packet signatures using public key</a:t>
            </a:r>
          </a:p>
          <a:p>
            <a:pPr lvl="1"/>
            <a:r>
              <a:rPr lang="en-US" altLang="en-US"/>
              <a:t>Packet also contain link to public key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a:t>
            </a:fld>
            <a:endParaRPr lang="en-US" altLang="en-US"/>
          </a:p>
        </p:txBody>
      </p:sp>
    </p:spTree>
    <p:extLst>
      <p:ext uri="{BB962C8B-B14F-4D97-AF65-F5344CB8AC3E}">
        <p14:creationId xmlns:p14="http://schemas.microsoft.com/office/powerpoint/2010/main" val="193266198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r>
              <a:rPr lang="en-US" altLang="en-US"/>
              <a:t>Goals Analysis</a:t>
            </a:r>
          </a:p>
        </p:txBody>
      </p:sp>
      <p:sp>
        <p:nvSpPr>
          <p:cNvPr id="148482" name="Rectangle 3"/>
          <p:cNvSpPr>
            <a:spLocks noGrp="1" noChangeArrowheads="1"/>
          </p:cNvSpPr>
          <p:nvPr>
            <p:ph type="body" idx="1"/>
          </p:nvPr>
        </p:nvSpPr>
        <p:spPr/>
        <p:txBody>
          <a:bodyPr/>
          <a:lstStyle/>
          <a:p>
            <a:pPr>
              <a:lnSpc>
                <a:spcPct val="80000"/>
              </a:lnSpc>
            </a:pPr>
            <a:endParaRPr lang="en-US" altLang="en-US" sz="3000"/>
          </a:p>
          <a:p>
            <a:pPr>
              <a:lnSpc>
                <a:spcPct val="80000"/>
              </a:lnSpc>
            </a:pPr>
            <a:r>
              <a:rPr lang="en-US" altLang="en-US" sz="3000"/>
              <a:t>Client looks innocent (receives images)</a:t>
            </a:r>
          </a:p>
          <a:p>
            <a:pPr lvl="1">
              <a:lnSpc>
                <a:spcPct val="80000"/>
              </a:lnSpc>
            </a:pPr>
            <a:r>
              <a:rPr lang="en-US" altLang="en-US" sz="2600"/>
              <a:t>Infranet users &amp; nonusers indistinguishable</a:t>
            </a:r>
          </a:p>
          <a:p>
            <a:pPr>
              <a:lnSpc>
                <a:spcPct val="80000"/>
              </a:lnSpc>
            </a:pPr>
            <a:r>
              <a:rPr lang="en-US" altLang="en-US" sz="3000"/>
              <a:t>Server less so</a:t>
            </a:r>
          </a:p>
          <a:p>
            <a:pPr lvl="1">
              <a:lnSpc>
                <a:spcPct val="80000"/>
              </a:lnSpc>
            </a:pPr>
            <a:r>
              <a:rPr lang="en-US" altLang="en-US" sz="2600"/>
              <a:t>Any one image seems innocent</a:t>
            </a:r>
          </a:p>
          <a:p>
            <a:pPr lvl="1">
              <a:lnSpc>
                <a:spcPct val="80000"/>
              </a:lnSpc>
            </a:pPr>
            <a:r>
              <a:rPr lang="en-US" altLang="en-US" sz="2600"/>
              <a:t>But same image with different </a:t>
            </a:r>
            <a:r>
              <a:rPr lang="ja-JP" altLang="en-US" sz="2600"/>
              <a:t>“</a:t>
            </a:r>
            <a:r>
              <a:rPr lang="en-US" altLang="ja-JP" sz="2600"/>
              <a:t>random bits</a:t>
            </a:r>
            <a:r>
              <a:rPr lang="ja-JP" altLang="en-US" sz="2600"/>
              <a:t>”</a:t>
            </a:r>
            <a:r>
              <a:rPr lang="en-US" altLang="ja-JP" sz="2600"/>
              <a:t> in each copy is suspicious</a:t>
            </a:r>
          </a:p>
          <a:p>
            <a:pPr lvl="1">
              <a:lnSpc>
                <a:spcPct val="80000"/>
              </a:lnSpc>
            </a:pPr>
            <a:r>
              <a:rPr lang="en-US" altLang="en-US" sz="2600"/>
              <a:t>Evasion: never use same image-URL twice</a:t>
            </a:r>
          </a:p>
          <a:p>
            <a:pPr lvl="2">
              <a:lnSpc>
                <a:spcPct val="80000"/>
              </a:lnSpc>
            </a:pPr>
            <a:r>
              <a:rPr lang="en-US" altLang="en-US" sz="2200"/>
              <a:t>Justify: per-individual customized web site</a:t>
            </a:r>
          </a:p>
          <a:p>
            <a:pPr lvl="2">
              <a:lnSpc>
                <a:spcPct val="80000"/>
              </a:lnSpc>
            </a:pPr>
            <a:r>
              <a:rPr lang="en-US" altLang="en-US" sz="2200"/>
              <a:t>Human inspection might detect odd URL usage</a:t>
            </a:r>
          </a:p>
          <a:p>
            <a:pPr lvl="1">
              <a:lnSpc>
                <a:spcPct val="80000"/>
              </a:lnSpc>
            </a:pPr>
            <a:r>
              <a:rPr lang="en-US" altLang="en-US" sz="2600"/>
              <a:t>Evasion: use time-varying image (webcam)</a:t>
            </a:r>
          </a:p>
          <a:p>
            <a:pPr>
              <a:lnSpc>
                <a:spcPct val="80000"/>
              </a:lnSpc>
            </a:pPr>
            <a:r>
              <a:rPr lang="en-US" altLang="en-US" sz="3000"/>
              <a:t>Performance: 1/3 of image bits</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90</a:t>
            </a:fld>
            <a:endParaRPr lang="en-US" alt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Upstream (Requests) is Harder</a:t>
            </a:r>
          </a:p>
        </p:txBody>
      </p:sp>
      <p:sp>
        <p:nvSpPr>
          <p:cNvPr id="149507" name="Rectangle 3"/>
          <p:cNvSpPr>
            <a:spLocks noGrp="1" noChangeArrowheads="1"/>
          </p:cNvSpPr>
          <p:nvPr>
            <p:ph type="body" idx="1"/>
          </p:nvPr>
        </p:nvSpPr>
        <p:spPr>
          <a:xfrm>
            <a:off x="457200" y="1600200"/>
            <a:ext cx="8382000" cy="4800600"/>
          </a:xfrm>
        </p:spPr>
        <p:txBody>
          <a:bodyPr/>
          <a:lstStyle/>
          <a:p>
            <a:pPr>
              <a:lnSpc>
                <a:spcPct val="90000"/>
              </a:lnSpc>
            </a:pPr>
            <a:r>
              <a:rPr lang="en-US" altLang="en-US" sz="3000"/>
              <a:t>No </a:t>
            </a:r>
            <a:r>
              <a:rPr lang="ja-JP" altLang="en-US" sz="3000"/>
              <a:t>“</a:t>
            </a:r>
            <a:r>
              <a:rPr lang="en-US" altLang="ja-JP" sz="3000"/>
              <a:t>random content bits</a:t>
            </a:r>
            <a:r>
              <a:rPr lang="ja-JP" altLang="en-US" sz="3000"/>
              <a:t>”</a:t>
            </a:r>
            <a:r>
              <a:rPr lang="en-US" altLang="ja-JP" sz="3000"/>
              <a:t> that can be fiddled to send messages to responder</a:t>
            </a:r>
          </a:p>
          <a:p>
            <a:pPr>
              <a:lnSpc>
                <a:spcPct val="90000"/>
              </a:lnSpc>
            </a:pPr>
            <a:r>
              <a:rPr lang="en-US" altLang="en-US" sz="3000"/>
              <a:t>Solution: let browsing pattern itself be the message</a:t>
            </a:r>
          </a:p>
          <a:p>
            <a:pPr>
              <a:lnSpc>
                <a:spcPct val="90000"/>
              </a:lnSpc>
            </a:pPr>
            <a:r>
              <a:rPr lang="en-US" altLang="en-US" sz="3000"/>
              <a:t>Suppose web page has </a:t>
            </a:r>
            <a:r>
              <a:rPr lang="en-US" altLang="en-US" sz="3000" i="1">
                <a:solidFill>
                  <a:schemeClr val="tx2"/>
                </a:solidFill>
                <a:latin typeface="Times New Roman" charset="0"/>
              </a:rPr>
              <a:t>k</a:t>
            </a:r>
            <a:r>
              <a:rPr lang="en-US" altLang="en-US" sz="3000"/>
              <a:t> links.  </a:t>
            </a:r>
          </a:p>
          <a:p>
            <a:pPr lvl="1">
              <a:lnSpc>
                <a:spcPct val="90000"/>
              </a:lnSpc>
            </a:pPr>
            <a:r>
              <a:rPr lang="en-US" altLang="en-US" sz="2600"/>
              <a:t>GET on </a:t>
            </a:r>
            <a:r>
              <a:rPr lang="en-US" altLang="en-US" sz="2600" i="1">
                <a:solidFill>
                  <a:schemeClr val="tx2"/>
                </a:solidFill>
                <a:latin typeface="Times New Roman" charset="0"/>
              </a:rPr>
              <a:t>i</a:t>
            </a:r>
            <a:r>
              <a:rPr lang="en-US" altLang="en-US" sz="2600" i="1" baseline="30000">
                <a:solidFill>
                  <a:schemeClr val="tx2"/>
                </a:solidFill>
                <a:latin typeface="Times New Roman" charset="0"/>
              </a:rPr>
              <a:t>th</a:t>
            </a:r>
            <a:r>
              <a:rPr lang="en-US" altLang="en-US" sz="2600"/>
              <a:t> link signifies symbol </a:t>
            </a:r>
            <a:r>
              <a:rPr lang="ja-JP" altLang="en-US" sz="2600"/>
              <a:t>“</a:t>
            </a:r>
            <a:r>
              <a:rPr lang="en-US" altLang="ja-JP" sz="2600" i="1">
                <a:solidFill>
                  <a:schemeClr val="tx2"/>
                </a:solidFill>
                <a:latin typeface="Times New Roman" charset="0"/>
              </a:rPr>
              <a:t>i</a:t>
            </a:r>
            <a:r>
              <a:rPr lang="ja-JP" altLang="en-US" sz="2600"/>
              <a:t>”</a:t>
            </a:r>
            <a:r>
              <a:rPr lang="en-US" altLang="ja-JP" sz="2600"/>
              <a:t> to requestor</a:t>
            </a:r>
          </a:p>
          <a:p>
            <a:pPr lvl="1">
              <a:lnSpc>
                <a:spcPct val="90000"/>
              </a:lnSpc>
            </a:pPr>
            <a:r>
              <a:rPr lang="en-US" altLang="en-US" sz="2600"/>
              <a:t>Result: </a:t>
            </a:r>
            <a:r>
              <a:rPr lang="en-US" altLang="en-US" sz="2600">
                <a:solidFill>
                  <a:schemeClr val="tx2"/>
                </a:solidFill>
                <a:latin typeface="Times New Roman" charset="0"/>
              </a:rPr>
              <a:t>log</a:t>
            </a:r>
            <a:r>
              <a:rPr lang="en-US" altLang="en-US" sz="2600" baseline="-25000">
                <a:solidFill>
                  <a:schemeClr val="tx2"/>
                </a:solidFill>
                <a:latin typeface="Times New Roman" charset="0"/>
              </a:rPr>
              <a:t>2</a:t>
            </a:r>
            <a:r>
              <a:rPr lang="en-US" altLang="en-US" sz="2600">
                <a:solidFill>
                  <a:schemeClr val="tx2"/>
                </a:solidFill>
                <a:latin typeface="Times New Roman" charset="0"/>
              </a:rPr>
              <a:t>(</a:t>
            </a:r>
            <a:r>
              <a:rPr lang="en-US" altLang="en-US" sz="2600" i="1">
                <a:solidFill>
                  <a:schemeClr val="tx2"/>
                </a:solidFill>
                <a:latin typeface="Times New Roman" charset="0"/>
              </a:rPr>
              <a:t>k</a:t>
            </a:r>
            <a:r>
              <a:rPr lang="en-US" altLang="en-US" sz="2600">
                <a:solidFill>
                  <a:schemeClr val="tx2"/>
                </a:solidFill>
                <a:latin typeface="Times New Roman" charset="0"/>
              </a:rPr>
              <a:t>)</a:t>
            </a:r>
            <a:r>
              <a:rPr lang="en-US" altLang="en-US" sz="2600"/>
              <a:t> message bits from link click</a:t>
            </a:r>
          </a:p>
          <a:p>
            <a:pPr>
              <a:lnSpc>
                <a:spcPct val="90000"/>
              </a:lnSpc>
            </a:pPr>
            <a:r>
              <a:rPr lang="en-US" altLang="en-US" sz="3000"/>
              <a:t>Can be automated</a:t>
            </a:r>
          </a:p>
          <a:p>
            <a:pPr>
              <a:lnSpc>
                <a:spcPct val="90000"/>
              </a:lnSpc>
            </a:pPr>
            <a:r>
              <a:rPr lang="en-US" altLang="en-US" sz="3000"/>
              <a:t>To prevent censor from seeing message, encrypt with responder key </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91</a:t>
            </a:fld>
            <a:endParaRPr lang="en-US" alt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a:t>Goals Analysis</a:t>
            </a:r>
          </a:p>
        </p:txBody>
      </p:sp>
      <p:sp>
        <p:nvSpPr>
          <p:cNvPr id="23555" name="Rectangle 3"/>
          <p:cNvSpPr>
            <a:spLocks noGrp="1" noChangeArrowheads="1"/>
          </p:cNvSpPr>
          <p:nvPr>
            <p:ph type="body" idx="1"/>
          </p:nvPr>
        </p:nvSpPr>
        <p:spPr>
          <a:xfrm>
            <a:off x="457200" y="1600200"/>
            <a:ext cx="8229600" cy="4800600"/>
          </a:xfrm>
        </p:spPr>
        <p:txBody>
          <a:bodyPr>
            <a:normAutofit/>
          </a:bodyPr>
          <a:lstStyle/>
          <a:p>
            <a:pPr>
              <a:lnSpc>
                <a:spcPct val="90000"/>
              </a:lnSpc>
            </a:pPr>
            <a:r>
              <a:rPr lang="en-US" altLang="en-US" sz="3000"/>
              <a:t>Deniability: requestor generates standard http GETs to allowed web sites</a:t>
            </a:r>
          </a:p>
          <a:p>
            <a:pPr lvl="1">
              <a:lnSpc>
                <a:spcPct val="90000"/>
              </a:lnSpc>
            </a:pPr>
            <a:r>
              <a:rPr lang="en-US" altLang="en-US" sz="2600"/>
              <a:t>Fact of GETs isn’t itself proof of wrongdoing</a:t>
            </a:r>
          </a:p>
          <a:p>
            <a:pPr lvl="1">
              <a:lnSpc>
                <a:spcPct val="90000"/>
              </a:lnSpc>
            </a:pPr>
            <a:r>
              <a:rPr lang="en-US" altLang="en-US" sz="2600"/>
              <a:t>Known rule for translating GETs to message, but message is encrypted, so not evidence</a:t>
            </a:r>
          </a:p>
          <a:p>
            <a:pPr>
              <a:lnSpc>
                <a:spcPct val="90000"/>
              </a:lnSpc>
            </a:pPr>
            <a:r>
              <a:rPr lang="en-US" altLang="en-US" sz="3000"/>
              <a:t>Statistical deniability</a:t>
            </a:r>
          </a:p>
          <a:p>
            <a:pPr lvl="1">
              <a:lnSpc>
                <a:spcPct val="90000"/>
              </a:lnSpc>
            </a:pPr>
            <a:r>
              <a:rPr lang="en-US" altLang="en-US" sz="2600"/>
              <a:t>Encrypting message produces “random” string</a:t>
            </a:r>
          </a:p>
          <a:p>
            <a:pPr lvl="1">
              <a:lnSpc>
                <a:spcPct val="90000"/>
              </a:lnSpc>
            </a:pPr>
            <a:r>
              <a:rPr lang="en-US" altLang="en-US" sz="2600"/>
              <a:t>Sent via series of “random” GETs</a:t>
            </a:r>
          </a:p>
          <a:p>
            <a:pPr lvl="1">
              <a:lnSpc>
                <a:spcPct val="90000"/>
              </a:lnSpc>
            </a:pPr>
            <a:r>
              <a:rPr lang="en-US" altLang="en-US" sz="2600"/>
              <a:t>Problem: normal user browsing not random</a:t>
            </a:r>
          </a:p>
          <a:p>
            <a:pPr lvl="2">
              <a:lnSpc>
                <a:spcPct val="90000"/>
              </a:lnSpc>
            </a:pPr>
            <a:r>
              <a:rPr lang="en-US" altLang="en-US" sz="2200"/>
              <a:t>Some links rare</a:t>
            </a:r>
          </a:p>
          <a:p>
            <a:pPr lvl="2">
              <a:lnSpc>
                <a:spcPct val="90000"/>
              </a:lnSpc>
            </a:pPr>
            <a:r>
              <a:rPr lang="en-US" altLang="en-US" sz="2200"/>
              <a:t>Conditional dependence of browsing on past browsing</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92</a:t>
            </a:fld>
            <a:endParaRPr lang="en-US" alt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a:t>Performance vs. Deniability</a:t>
            </a:r>
          </a:p>
        </p:txBody>
      </p:sp>
      <p:sp>
        <p:nvSpPr>
          <p:cNvPr id="151555" name="Rectangle 3"/>
          <p:cNvSpPr>
            <a:spLocks noGrp="1" noChangeArrowheads="1"/>
          </p:cNvSpPr>
          <p:nvPr>
            <p:ph type="body" idx="1"/>
          </p:nvPr>
        </p:nvSpPr>
        <p:spPr/>
        <p:txBody>
          <a:bodyPr/>
          <a:lstStyle/>
          <a:p>
            <a:r>
              <a:rPr lang="en-US" altLang="en-US"/>
              <a:t>Middling deniability, poor performance</a:t>
            </a:r>
          </a:p>
          <a:p>
            <a:pPr lvl="1"/>
            <a:r>
              <a:rPr lang="en-US" altLang="en-US"/>
              <a:t>Request URL may be (say) 50 characters</a:t>
            </a:r>
          </a:p>
          <a:p>
            <a:pPr lvl="1"/>
            <a:r>
              <a:rPr lang="en-US" altLang="en-US"/>
              <a:t>16 Links/Page (say) means 4 bits</a:t>
            </a:r>
          </a:p>
          <a:p>
            <a:pPr lvl="1"/>
            <a:r>
              <a:rPr lang="en-US" altLang="en-US"/>
              <a:t>So need 100 GETs to request one URL!</a:t>
            </a:r>
          </a:p>
          <a:p>
            <a:pPr lvl="1"/>
            <a:r>
              <a:rPr lang="en-US" altLang="en-US"/>
              <a:t>And still poor statistical deniability</a:t>
            </a:r>
          </a:p>
          <a:p>
            <a:r>
              <a:rPr lang="en-US" altLang="en-US"/>
              <a:t>Can we enhance deniability?</a:t>
            </a:r>
          </a:p>
          <a:p>
            <a:pPr lvl="1"/>
            <a:r>
              <a:rPr lang="en-US" altLang="en-US"/>
              <a:t>Yes, by decreasing performance further</a:t>
            </a:r>
          </a:p>
          <a:p>
            <a:r>
              <a:rPr lang="en-US" altLang="en-US"/>
              <a:t>Can we enhance performance?</a:t>
            </a:r>
          </a:p>
          <a:p>
            <a:pPr lvl="1"/>
            <a:r>
              <a:rPr lang="en-US" altLang="en-US"/>
              <a:t>Yes, and enhance deniability at same time</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93</a:t>
            </a:fld>
            <a:endParaRPr lang="en-US" alt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t>Paranoid Alternative</a:t>
            </a:r>
          </a:p>
        </p:txBody>
      </p:sp>
      <p:sp>
        <p:nvSpPr>
          <p:cNvPr id="152579" name="Rectangle 3"/>
          <p:cNvSpPr>
            <a:spLocks noGrp="1" noChangeArrowheads="1"/>
          </p:cNvSpPr>
          <p:nvPr>
            <p:ph type="body" idx="1"/>
          </p:nvPr>
        </p:nvSpPr>
        <p:spPr/>
        <p:txBody>
          <a:bodyPr/>
          <a:lstStyle/>
          <a:p>
            <a:r>
              <a:rPr lang="en-US" altLang="en-US"/>
              <a:t>Settle for one message bit per GET</a:t>
            </a:r>
          </a:p>
          <a:p>
            <a:pPr lvl="1"/>
            <a:r>
              <a:rPr lang="en-US" altLang="en-US"/>
              <a:t>Odd/even links on page</a:t>
            </a:r>
          </a:p>
          <a:p>
            <a:pPr lvl="1"/>
            <a:r>
              <a:rPr lang="en-US" altLang="en-US"/>
              <a:t>Or generalize to </a:t>
            </a:r>
            <a:r>
              <a:rPr lang="ja-JP" altLang="en-US"/>
              <a:t>“</a:t>
            </a:r>
            <a:r>
              <a:rPr lang="en-US" altLang="ja-JP"/>
              <a:t>mod k</a:t>
            </a:r>
            <a:r>
              <a:rPr lang="ja-JP" altLang="en-US"/>
              <a:t>”</a:t>
            </a:r>
            <a:r>
              <a:rPr lang="en-US" altLang="ja-JP"/>
              <a:t> for some small k</a:t>
            </a:r>
          </a:p>
          <a:p>
            <a:r>
              <a:rPr lang="en-US" altLang="en-US"/>
              <a:t>User has many link choices for each bit</a:t>
            </a:r>
          </a:p>
          <a:p>
            <a:pPr lvl="1"/>
            <a:r>
              <a:rPr lang="en-US" altLang="en-US"/>
              <a:t>Can choose one that is reasonable</a:t>
            </a:r>
          </a:p>
          <a:p>
            <a:pPr lvl="1"/>
            <a:r>
              <a:rPr lang="en-US" altLang="en-US"/>
              <a:t>Incorporate error correcting code in case no reasonable next link sends correct bit</a:t>
            </a:r>
          </a:p>
          <a:p>
            <a:r>
              <a:rPr lang="en-US" altLang="en-US"/>
              <a:t>Drawback: user must be directly involved in sending each message bit</a:t>
            </a:r>
          </a:p>
          <a:p>
            <a:pPr lvl="1"/>
            <a:r>
              <a:rPr lang="en-US" altLang="en-US"/>
              <a:t>Very low bandwidth vs time spent</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94</a:t>
            </a:fld>
            <a:endParaRPr lang="en-US" alt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Higher Performance</a:t>
            </a:r>
          </a:p>
        </p:txBody>
      </p:sp>
      <p:sp>
        <p:nvSpPr>
          <p:cNvPr id="153603" name="Rectangle 3"/>
          <p:cNvSpPr>
            <a:spLocks noGrp="1" noChangeArrowheads="1"/>
          </p:cNvSpPr>
          <p:nvPr>
            <p:ph type="body" idx="1"/>
          </p:nvPr>
        </p:nvSpPr>
        <p:spPr/>
        <p:txBody>
          <a:bodyPr/>
          <a:lstStyle/>
          <a:p>
            <a:r>
              <a:rPr lang="en-US" altLang="en-US"/>
              <a:t>Idea: arithmetic coding of requests</a:t>
            </a:r>
          </a:p>
          <a:p>
            <a:pPr lvl="1"/>
            <a:r>
              <a:rPr lang="en-US" altLang="en-US"/>
              <a:t>If request </a:t>
            </a:r>
            <a:r>
              <a:rPr lang="en-US" altLang="en-US" i="1">
                <a:solidFill>
                  <a:schemeClr val="tx2"/>
                </a:solidFill>
                <a:latin typeface="Times New Roman" charset="0"/>
              </a:rPr>
              <a:t>i</a:t>
            </a:r>
            <a:r>
              <a:rPr lang="en-US" altLang="en-US"/>
              <a:t> has probability </a:t>
            </a:r>
            <a:r>
              <a:rPr lang="en-US" altLang="en-US" i="1">
                <a:solidFill>
                  <a:schemeClr val="tx2"/>
                </a:solidFill>
                <a:latin typeface="Times New Roman" charset="0"/>
              </a:rPr>
              <a:t>p</a:t>
            </a:r>
            <a:r>
              <a:rPr lang="en-US" altLang="en-US" i="1" baseline="-25000">
                <a:solidFill>
                  <a:schemeClr val="tx2"/>
                </a:solidFill>
                <a:latin typeface="Times New Roman" charset="0"/>
              </a:rPr>
              <a:t>i</a:t>
            </a:r>
            <a:r>
              <a:rPr lang="en-US" altLang="en-US"/>
              <a:t>, then entropy of request distribution is </a:t>
            </a:r>
            <a:r>
              <a:rPr lang="en-US" altLang="en-US" i="1">
                <a:solidFill>
                  <a:schemeClr val="tx2"/>
                </a:solidFill>
                <a:latin typeface="Times New Roman" charset="0"/>
              </a:rPr>
              <a:t>–</a:t>
            </a:r>
            <a:r>
              <a:rPr lang="en-US" altLang="en-US">
                <a:solidFill>
                  <a:schemeClr val="tx2"/>
                </a:solidFill>
                <a:latin typeface="Symbol" charset="2"/>
              </a:rPr>
              <a:t>S </a:t>
            </a:r>
            <a:r>
              <a:rPr lang="en-US" altLang="en-US" i="1">
                <a:solidFill>
                  <a:schemeClr val="tx2"/>
                </a:solidFill>
                <a:latin typeface="Times New Roman" charset="0"/>
              </a:rPr>
              <a:t>p</a:t>
            </a:r>
            <a:r>
              <a:rPr lang="en-US" altLang="en-US" i="1" baseline="-25000">
                <a:solidFill>
                  <a:schemeClr val="tx2"/>
                </a:solidFill>
                <a:latin typeface="Times New Roman" charset="0"/>
              </a:rPr>
              <a:t>i</a:t>
            </a:r>
            <a:r>
              <a:rPr lang="en-US" altLang="en-US" i="1">
                <a:solidFill>
                  <a:schemeClr val="tx2"/>
                </a:solidFill>
                <a:latin typeface="Times New Roman" charset="0"/>
              </a:rPr>
              <a:t> </a:t>
            </a:r>
            <a:r>
              <a:rPr lang="en-US" altLang="en-US">
                <a:solidFill>
                  <a:schemeClr val="tx2"/>
                </a:solidFill>
                <a:latin typeface="Times New Roman" charset="0"/>
              </a:rPr>
              <a:t>log</a:t>
            </a:r>
            <a:r>
              <a:rPr lang="en-US" altLang="en-US" i="1">
                <a:solidFill>
                  <a:schemeClr val="tx2"/>
                </a:solidFill>
                <a:latin typeface="Times New Roman" charset="0"/>
              </a:rPr>
              <a:t> p</a:t>
            </a:r>
            <a:r>
              <a:rPr lang="en-US" altLang="en-US" i="1" baseline="-25000">
                <a:solidFill>
                  <a:schemeClr val="tx2"/>
                </a:solidFill>
                <a:latin typeface="Times New Roman" charset="0"/>
              </a:rPr>
              <a:t>i</a:t>
            </a:r>
            <a:endParaRPr lang="en-US" altLang="en-US" i="1">
              <a:solidFill>
                <a:schemeClr val="tx2"/>
              </a:solidFill>
              <a:latin typeface="Times New Roman" charset="0"/>
            </a:endParaRPr>
          </a:p>
          <a:p>
            <a:pPr lvl="1"/>
            <a:r>
              <a:rPr lang="en-US" altLang="en-US"/>
              <a:t>Arithmetic coding encodes request </a:t>
            </a:r>
            <a:r>
              <a:rPr lang="en-US" altLang="en-US" i="1">
                <a:solidFill>
                  <a:schemeClr val="tx2"/>
                </a:solidFill>
                <a:latin typeface="Times New Roman" charset="0"/>
              </a:rPr>
              <a:t>i</a:t>
            </a:r>
            <a:r>
              <a:rPr lang="en-US" altLang="en-US"/>
              <a:t> using </a:t>
            </a:r>
            <a:r>
              <a:rPr lang="en-US" altLang="en-US">
                <a:solidFill>
                  <a:schemeClr val="tx2"/>
                </a:solidFill>
                <a:latin typeface="Times New Roman" charset="0"/>
              </a:rPr>
              <a:t>log</a:t>
            </a:r>
            <a:r>
              <a:rPr lang="en-US" altLang="en-US"/>
              <a:t> </a:t>
            </a:r>
            <a:r>
              <a:rPr lang="en-US" altLang="en-US" i="1">
                <a:solidFill>
                  <a:schemeClr val="tx2"/>
                </a:solidFill>
                <a:latin typeface="Times New Roman" charset="0"/>
              </a:rPr>
              <a:t>p</a:t>
            </a:r>
            <a:r>
              <a:rPr lang="en-US" altLang="en-US" i="1" baseline="-25000">
                <a:solidFill>
                  <a:schemeClr val="tx2"/>
                </a:solidFill>
                <a:latin typeface="Times New Roman" charset="0"/>
              </a:rPr>
              <a:t>i</a:t>
            </a:r>
            <a:r>
              <a:rPr lang="en-US" altLang="en-US"/>
              <a:t> bits</a:t>
            </a:r>
          </a:p>
          <a:p>
            <a:pPr lvl="1"/>
            <a:r>
              <a:rPr lang="en-US" altLang="en-US"/>
              <a:t>Result: expected request size equals entropy</a:t>
            </a:r>
          </a:p>
          <a:p>
            <a:pPr lvl="1"/>
            <a:r>
              <a:rPr lang="en-US" altLang="en-US"/>
              <a:t>Optimal</a:t>
            </a:r>
          </a:p>
          <a:p>
            <a:r>
              <a:rPr lang="en-US" altLang="en-US"/>
              <a:t>Problem: requestor doesn</a:t>
            </a:r>
            <a:r>
              <a:rPr lang="ja-JP" altLang="en-US"/>
              <a:t>’</a:t>
            </a:r>
            <a:r>
              <a:rPr lang="en-US" altLang="ja-JP"/>
              <a:t>t know probability distribution of requests</a:t>
            </a:r>
          </a:p>
          <a:p>
            <a:pPr lvl="1"/>
            <a:r>
              <a:rPr lang="en-US" altLang="en-US"/>
              <a:t>Doesn</a:t>
            </a:r>
            <a:r>
              <a:rPr lang="ja-JP" altLang="en-US"/>
              <a:t>’</a:t>
            </a:r>
            <a:r>
              <a:rPr lang="en-US" altLang="ja-JP"/>
              <a:t>t have info needed for encoding</a:t>
            </a:r>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95</a:t>
            </a:fld>
            <a:endParaRPr lang="en-US" alt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r>
              <a:rPr lang="en-US" altLang="en-US"/>
              <a:t>Solution: Range Mapping</a:t>
            </a:r>
          </a:p>
        </p:txBody>
      </p:sp>
      <p:sp>
        <p:nvSpPr>
          <p:cNvPr id="154626" name="Rectangle 3"/>
          <p:cNvSpPr>
            <a:spLocks noGrp="1" noChangeArrowheads="1"/>
          </p:cNvSpPr>
          <p:nvPr>
            <p:ph type="body" idx="1"/>
          </p:nvPr>
        </p:nvSpPr>
        <p:spPr/>
        <p:txBody>
          <a:bodyPr/>
          <a:lstStyle/>
          <a:p>
            <a:pPr>
              <a:lnSpc>
                <a:spcPct val="90000"/>
              </a:lnSpc>
            </a:pPr>
            <a:r>
              <a:rPr lang="en-US" altLang="en-US" sz="3000"/>
              <a:t>Adler-Maggs</a:t>
            </a:r>
          </a:p>
          <a:p>
            <a:pPr>
              <a:lnSpc>
                <a:spcPct val="90000"/>
              </a:lnSpc>
            </a:pPr>
            <a:r>
              <a:rPr lang="en-US" altLang="en-US" sz="3000"/>
              <a:t>Exploit asymmetric bandwidth</a:t>
            </a:r>
          </a:p>
          <a:p>
            <a:pPr>
              <a:lnSpc>
                <a:spcPct val="90000"/>
              </a:lnSpc>
            </a:pPr>
            <a:r>
              <a:rPr lang="en-US" altLang="en-US" sz="3000"/>
              <a:t>Responder sends probability distribution to requester using easy, downstream path</a:t>
            </a:r>
          </a:p>
          <a:p>
            <a:pPr>
              <a:lnSpc>
                <a:spcPct val="90000"/>
              </a:lnSpc>
            </a:pPr>
            <a:r>
              <a:rPr lang="en-US" altLang="en-US" sz="3000"/>
              <a:t>Requestor uses this </a:t>
            </a:r>
            <a:r>
              <a:rPr lang="ja-JP" altLang="en-US" sz="3000"/>
              <a:t>“</a:t>
            </a:r>
            <a:r>
              <a:rPr lang="en-US" altLang="ja-JP" sz="3000"/>
              <a:t>dictionary</a:t>
            </a:r>
            <a:r>
              <a:rPr lang="ja-JP" altLang="en-US" sz="3000"/>
              <a:t>”</a:t>
            </a:r>
            <a:r>
              <a:rPr lang="en-US" altLang="ja-JP" sz="3000"/>
              <a:t> to build arithmetic code, send encoded result</a:t>
            </a:r>
          </a:p>
          <a:p>
            <a:pPr>
              <a:lnSpc>
                <a:spcPct val="90000"/>
              </a:lnSpc>
            </a:pPr>
            <a:r>
              <a:rPr lang="en-US" altLang="en-US" sz="3000"/>
              <a:t>Variation for non-binary</a:t>
            </a:r>
          </a:p>
          <a:p>
            <a:pPr lvl="1">
              <a:lnSpc>
                <a:spcPct val="90000"/>
              </a:lnSpc>
            </a:pPr>
            <a:r>
              <a:rPr lang="en-US" altLang="en-US" sz="2600"/>
              <a:t>Our messages aren</a:t>
            </a:r>
            <a:r>
              <a:rPr lang="ja-JP" altLang="en-US" sz="2600"/>
              <a:t>’</a:t>
            </a:r>
            <a:r>
              <a:rPr lang="en-US" altLang="ja-JP" sz="2600"/>
              <a:t>t bits, they are clicks</a:t>
            </a:r>
          </a:p>
          <a:p>
            <a:pPr lvl="1">
              <a:lnSpc>
                <a:spcPct val="90000"/>
              </a:lnSpc>
            </a:pPr>
            <a:r>
              <a:rPr lang="en-US" altLang="en-US" sz="2600"/>
              <a:t>And server knows different clicks should have different probabilities</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96</a:t>
            </a:fld>
            <a:endParaRPr lang="en-US" alt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en-US" altLang="en-US"/>
              <a:t>Toy Example</a:t>
            </a:r>
          </a:p>
        </p:txBody>
      </p:sp>
      <p:sp>
        <p:nvSpPr>
          <p:cNvPr id="155650" name="Rectangle 3"/>
          <p:cNvSpPr>
            <a:spLocks noGrp="1" noChangeArrowheads="1"/>
          </p:cNvSpPr>
          <p:nvPr>
            <p:ph type="body" idx="1"/>
          </p:nvPr>
        </p:nvSpPr>
        <p:spPr/>
        <p:txBody>
          <a:bodyPr/>
          <a:lstStyle/>
          <a:p>
            <a:pPr>
              <a:lnSpc>
                <a:spcPct val="80000"/>
              </a:lnSpc>
            </a:pPr>
            <a:r>
              <a:rPr lang="en-US" altLang="en-US" sz="3000"/>
              <a:t>Suppose possible requests fewer than links on page</a:t>
            </a:r>
          </a:p>
          <a:p>
            <a:pPr>
              <a:lnSpc>
                <a:spcPct val="80000"/>
              </a:lnSpc>
            </a:pPr>
            <a:r>
              <a:rPr lang="en-US" altLang="en-US" sz="3000"/>
              <a:t>Responder sends dictionary: </a:t>
            </a:r>
          </a:p>
          <a:p>
            <a:pPr lvl="1">
              <a:lnSpc>
                <a:spcPct val="80000"/>
              </a:lnSpc>
            </a:pPr>
            <a:r>
              <a:rPr lang="ja-JP" altLang="en-US" sz="2600"/>
              <a:t>“</a:t>
            </a:r>
            <a:r>
              <a:rPr lang="en-US" altLang="ja-JP" sz="2600"/>
              <a:t>link 1 means </a:t>
            </a:r>
            <a:r>
              <a:rPr lang="en-US" altLang="ja-JP" sz="2600">
                <a:hlinkClick r:id="rId2"/>
              </a:rPr>
              <a:t>http://mit.edu</a:t>
            </a:r>
            <a:r>
              <a:rPr lang="ja-JP" altLang="en-US" sz="2600"/>
              <a:t>”</a:t>
            </a:r>
            <a:endParaRPr lang="en-US" altLang="ja-JP" sz="2600"/>
          </a:p>
          <a:p>
            <a:pPr lvl="1">
              <a:lnSpc>
                <a:spcPct val="80000"/>
              </a:lnSpc>
            </a:pPr>
            <a:r>
              <a:rPr lang="ja-JP" altLang="en-US" sz="2600"/>
              <a:t>“</a:t>
            </a:r>
            <a:r>
              <a:rPr lang="en-US" altLang="ja-JP" sz="2600"/>
              <a:t>link 2 means </a:t>
            </a:r>
            <a:r>
              <a:rPr lang="en-US" altLang="ja-JP" sz="2600">
                <a:hlinkClick r:id="rId3"/>
              </a:rPr>
              <a:t>http://stanford.edu</a:t>
            </a:r>
            <a:r>
              <a:rPr lang="ja-JP" altLang="en-US" sz="2600"/>
              <a:t>”</a:t>
            </a:r>
            <a:endParaRPr lang="en-US" altLang="ja-JP" sz="2600"/>
          </a:p>
          <a:p>
            <a:pPr lvl="1">
              <a:lnSpc>
                <a:spcPct val="80000"/>
              </a:lnSpc>
            </a:pPr>
            <a:r>
              <a:rPr lang="en-US" altLang="en-US" sz="2600"/>
              <a:t>Assigns common requests to common GETs</a:t>
            </a:r>
          </a:p>
          <a:p>
            <a:pPr>
              <a:lnSpc>
                <a:spcPct val="80000"/>
              </a:lnSpc>
            </a:pPr>
            <a:r>
              <a:rPr lang="en-US" altLang="en-US" sz="3000"/>
              <a:t>Requestor GETs link matching intended request</a:t>
            </a:r>
          </a:p>
          <a:p>
            <a:pPr>
              <a:lnSpc>
                <a:spcPct val="80000"/>
              </a:lnSpc>
            </a:pPr>
            <a:r>
              <a:rPr lang="en-US" altLang="en-US" sz="3000"/>
              <a:t>One GET sends full (possibly huge) request </a:t>
            </a:r>
          </a:p>
          <a:p>
            <a:pPr>
              <a:lnSpc>
                <a:spcPct val="80000"/>
              </a:lnSpc>
            </a:pPr>
            <a:r>
              <a:rPr lang="en-US" altLang="en-US" sz="3000"/>
              <a:t>Problem: in general, ∞ possible requests</a:t>
            </a:r>
          </a:p>
          <a:p>
            <a:pPr lvl="1">
              <a:lnSpc>
                <a:spcPct val="80000"/>
              </a:lnSpc>
            </a:pPr>
            <a:r>
              <a:rPr lang="en-US" altLang="en-US" sz="2600"/>
              <a:t>Can</a:t>
            </a:r>
            <a:r>
              <a:rPr lang="ja-JP" altLang="en-US" sz="2600"/>
              <a:t>’</a:t>
            </a:r>
            <a:r>
              <a:rPr lang="en-US" altLang="ja-JP" sz="2600"/>
              <a:t>t send a dictionary for all</a:t>
            </a:r>
            <a:endParaRPr lang="en-US" altLang="en-US" sz="2600"/>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97</a:t>
            </a:fld>
            <a:endParaRPr lang="en-US" alt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endParaRPr lang="en-US" altLang="en-US"/>
          </a:p>
        </p:txBody>
      </p:sp>
      <p:sp>
        <p:nvSpPr>
          <p:cNvPr id="156674" name="Content Placeholder 2"/>
          <p:cNvSpPr>
            <a:spLocks noGrp="1"/>
          </p:cNvSpPr>
          <p:nvPr>
            <p:ph idx="1"/>
          </p:nvPr>
        </p:nvSpPr>
        <p:spPr/>
        <p:txBody>
          <a:bodyPr/>
          <a:lstStyle/>
          <a:p>
            <a:endParaRPr lang="en-US" altLang="en-US"/>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98</a:t>
            </a:fld>
            <a:endParaRPr lang="en-US" alt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tLang="en-US"/>
              <a:t>Overview</a:t>
            </a:r>
          </a:p>
        </p:txBody>
      </p:sp>
      <p:sp>
        <p:nvSpPr>
          <p:cNvPr id="157699" name="Rectangle 3"/>
          <p:cNvSpPr>
            <a:spLocks noGrp="1" noChangeArrowheads="1"/>
          </p:cNvSpPr>
          <p:nvPr>
            <p:ph type="body" idx="1"/>
          </p:nvPr>
        </p:nvSpPr>
        <p:spPr/>
        <p:txBody>
          <a:bodyPr/>
          <a:lstStyle/>
          <a:p>
            <a:pPr eaLnBrk="1" hangingPunct="1">
              <a:lnSpc>
                <a:spcPct val="90000"/>
              </a:lnSpc>
            </a:pPr>
            <a:endParaRPr lang="en-US" altLang="en-US">
              <a:solidFill>
                <a:srgbClr val="FF0000"/>
              </a:solidFill>
            </a:endParaRPr>
          </a:p>
          <a:p>
            <a:pPr eaLnBrk="1" hangingPunct="1">
              <a:lnSpc>
                <a:spcPct val="90000"/>
              </a:lnSpc>
            </a:pPr>
            <a:r>
              <a:rPr lang="en-US" altLang="en-US"/>
              <a:t>P2P Privacy</a:t>
            </a:r>
          </a:p>
        </p:txBody>
      </p:sp>
      <p:sp>
        <p:nvSpPr>
          <p:cNvPr id="2" name="Slide Number Placeholder 1"/>
          <p:cNvSpPr>
            <a:spLocks noGrp="1"/>
          </p:cNvSpPr>
          <p:nvPr>
            <p:ph type="sldNum" sz="quarter" idx="12"/>
          </p:nvPr>
        </p:nvSpPr>
        <p:spPr/>
        <p:txBody>
          <a:bodyPr/>
          <a:lstStyle/>
          <a:p>
            <a:fld id="{743A1372-D0BF-3B45-A603-8F136B8AD2A9}" type="slidenum">
              <a:rPr lang="en-US" altLang="en-US" smtClean="0"/>
              <a:pPr/>
              <a:t>99</a:t>
            </a:fld>
            <a:endParaRPr lang="en-US" alt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3.xml><?xml version="1.0" encoding="utf-8"?>
<p:tagLst xmlns:a="http://schemas.openxmlformats.org/drawingml/2006/main" xmlns:r="http://schemas.openxmlformats.org/officeDocument/2006/relationships" xmlns:p="http://schemas.openxmlformats.org/presentationml/2006/main">
  <p:tag name="TIMING" val="|23.7"/>
</p:tagLst>
</file>

<file path=ppt/tags/tag4.xml><?xml version="1.0" encoding="utf-8"?>
<p:tagLst xmlns:a="http://schemas.openxmlformats.org/drawingml/2006/main" xmlns:r="http://schemas.openxmlformats.org/officeDocument/2006/relationships" xmlns:p="http://schemas.openxmlformats.org/presentationml/2006/main">
  <p:tag name="TIMING" val="|28.9|53.3"/>
</p:tagLst>
</file>

<file path=ppt/tags/tag5.xml><?xml version="1.0" encoding="utf-8"?>
<p:tagLst xmlns:a="http://schemas.openxmlformats.org/drawingml/2006/main" xmlns:r="http://schemas.openxmlformats.org/officeDocument/2006/relationships" xmlns:p="http://schemas.openxmlformats.org/presentationml/2006/main">
  <p:tag name="TIMING" val="|42.2"/>
</p:tagLst>
</file>

<file path=ppt/tags/tag6.xml><?xml version="1.0" encoding="utf-8"?>
<p:tagLst xmlns:a="http://schemas.openxmlformats.org/drawingml/2006/main" xmlns:r="http://schemas.openxmlformats.org/officeDocument/2006/relationships" xmlns:p="http://schemas.openxmlformats.org/presentationml/2006/main">
  <p:tag name="TIMING" val="|42.2"/>
</p:tagLst>
</file>

<file path=ppt/tags/tag7.xml><?xml version="1.0" encoding="utf-8"?>
<p:tagLst xmlns:a="http://schemas.openxmlformats.org/drawingml/2006/main" xmlns:r="http://schemas.openxmlformats.org/officeDocument/2006/relationships" xmlns:p="http://schemas.openxmlformats.org/presentationml/2006/main">
  <p:tag name="TIMING" val="|52.8"/>
</p:tagLst>
</file>

<file path=ppt/tags/tag8.xml><?xml version="1.0" encoding="utf-8"?>
<p:tagLst xmlns:a="http://schemas.openxmlformats.org/drawingml/2006/main" xmlns:r="http://schemas.openxmlformats.org/officeDocument/2006/relationships" xmlns:p="http://schemas.openxmlformats.org/presentationml/2006/main">
  <p:tag name="TIMING" val="|52.8"/>
</p:tagLst>
</file>

<file path=ppt/tags/tag9.xml><?xml version="1.0" encoding="utf-8"?>
<p:tagLst xmlns:a="http://schemas.openxmlformats.org/drawingml/2006/main" xmlns:r="http://schemas.openxmlformats.org/officeDocument/2006/relationships" xmlns:p="http://schemas.openxmlformats.org/presentationml/2006/main">
  <p:tag name="TIMING" val="|52.8"/>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cture 01">
  <a:themeElements>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0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0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0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0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Book"/>
        <a:ea typeface="Avenir Book"/>
        <a:cs typeface="Avenir Book"/>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5638</TotalTime>
  <Words>6503</Words>
  <Application>Microsoft Macintosh PowerPoint</Application>
  <PresentationFormat>On-screen Show (4:3)</PresentationFormat>
  <Paragraphs>1657</Paragraphs>
  <Slides>138</Slides>
  <Notes>41</Notes>
  <HiddenSlides>67</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138</vt:i4>
      </vt:variant>
    </vt:vector>
  </HeadingPairs>
  <TitlesOfParts>
    <vt:vector size="159" baseType="lpstr">
      <vt:lpstr>Arial Narrow</vt:lpstr>
      <vt:lpstr>Avenir Book</vt:lpstr>
      <vt:lpstr>Avenir Light</vt:lpstr>
      <vt:lpstr>Avenir Medium</vt:lpstr>
      <vt:lpstr>Calibri</vt:lpstr>
      <vt:lpstr>Courier</vt:lpstr>
      <vt:lpstr>Courier New</vt:lpstr>
      <vt:lpstr>Helvetica</vt:lpstr>
      <vt:lpstr>Helvetica Light</vt:lpstr>
      <vt:lpstr>Menlo</vt:lpstr>
      <vt:lpstr>Monotype Sorts</vt:lpstr>
      <vt:lpstr>ＭＳ Ｐゴシック</vt:lpstr>
      <vt:lpstr>Myriad Pro</vt:lpstr>
      <vt:lpstr>Symbol</vt:lpstr>
      <vt:lpstr>Times New Roman</vt:lpstr>
      <vt:lpstr>Verdana</vt:lpstr>
      <vt:lpstr>Wingdings</vt:lpstr>
      <vt:lpstr>Arial</vt:lpstr>
      <vt:lpstr>Lecture 01</vt:lpstr>
      <vt:lpstr>White</vt:lpstr>
      <vt:lpstr>Chart</vt:lpstr>
      <vt:lpstr>15-744: Computer Networking</vt:lpstr>
      <vt:lpstr>Overview</vt:lpstr>
      <vt:lpstr>Google…</vt:lpstr>
      <vt:lpstr>PowerPoint Presentation</vt:lpstr>
      <vt:lpstr>What does the network look like…</vt:lpstr>
      <vt:lpstr>What should the network look like…</vt:lpstr>
      <vt:lpstr>CCN Model</vt:lpstr>
      <vt:lpstr>Names</vt:lpstr>
      <vt:lpstr>CCN Names/Security</vt:lpstr>
      <vt:lpstr>Names Route Interests</vt:lpstr>
      <vt:lpstr>CCN node model</vt:lpstr>
      <vt:lpstr>CCN node model</vt:lpstr>
      <vt:lpstr>Flow/Congestion Control</vt:lpstr>
      <vt:lpstr>“But ...</vt:lpstr>
      <vt:lpstr>What about connections/VoIP? </vt:lpstr>
      <vt:lpstr>PowerPoint Presentation</vt:lpstr>
      <vt:lpstr>Summary</vt:lpstr>
      <vt:lpstr>Overview</vt:lpstr>
      <vt:lpstr>Randomized Routing</vt:lpstr>
      <vt:lpstr>Onion Routing</vt:lpstr>
      <vt:lpstr>Route Establishment</vt:lpstr>
      <vt:lpstr>Tor</vt:lpstr>
      <vt:lpstr>How does Tor work?</vt:lpstr>
      <vt:lpstr>How does Tor work?</vt:lpstr>
      <vt:lpstr>Tor Circuit Setup (1)</vt:lpstr>
      <vt:lpstr>Tor Circuit Setup (2)</vt:lpstr>
      <vt:lpstr>Tor Circuit Setup (3)</vt:lpstr>
      <vt:lpstr>Using a Tor Circuit</vt:lpstr>
      <vt:lpstr>Location Hidden Servers</vt:lpstr>
      <vt:lpstr>Creating a Location Hidden Server</vt:lpstr>
      <vt:lpstr>Using a Location Hidden Server</vt:lpstr>
      <vt:lpstr>Overview</vt:lpstr>
      <vt:lpstr>PowerPoint Presentation</vt:lpstr>
      <vt:lpstr>PowerPoint Presentation</vt:lpstr>
      <vt:lpstr>PowerPoint Presentation</vt:lpstr>
      <vt:lpstr>PowerPoint Presentation</vt:lpstr>
      <vt:lpstr>Delegated Accountability</vt:lpstr>
      <vt:lpstr>brief(P)</vt:lpstr>
      <vt:lpstr>Delegated Accountability</vt:lpstr>
      <vt:lpstr>verify(P)</vt:lpstr>
      <vt:lpstr>Delegated Accountability</vt:lpstr>
      <vt:lpstr>shutoff(P)</vt:lpstr>
      <vt:lpstr>Flow Granularity</vt:lpstr>
      <vt:lpstr>Assigning Flow IDs</vt:lpstr>
      <vt:lpstr>PowerPoint Presentation</vt:lpstr>
      <vt:lpstr>Hiding Return Addresses</vt:lpstr>
      <vt:lpstr>Example Deployments</vt:lpstr>
      <vt:lpstr>PowerPoint Presentation</vt:lpstr>
      <vt:lpstr>Overview</vt:lpstr>
      <vt:lpstr>      Our Wireless World</vt:lpstr>
      <vt:lpstr>Best Security Practices</vt:lpstr>
      <vt:lpstr>Privacy Problems Remain</vt:lpstr>
      <vt:lpstr>Problem: Long-Term Linking</vt:lpstr>
      <vt:lpstr>Problem: Long-Term Linking</vt:lpstr>
      <vt:lpstr>Problem: Short-Term Linking</vt:lpstr>
      <vt:lpstr>Problem: Short-Term Linking</vt:lpstr>
      <vt:lpstr>Fundamental Problem</vt:lpstr>
      <vt:lpstr>Goal: Make All Bits Appear Random</vt:lpstr>
      <vt:lpstr>Challenge: Filtering without Identifiers</vt:lpstr>
      <vt:lpstr>Design Requirements</vt:lpstr>
      <vt:lpstr>Solution Summary</vt:lpstr>
      <vt:lpstr>Straw man: MAC Pseudonyms</vt:lpstr>
      <vt:lpstr>Solution Summary</vt:lpstr>
      <vt:lpstr>Straw man: Encrypt Everything</vt:lpstr>
      <vt:lpstr>Straw man: Public Key Protocol</vt:lpstr>
      <vt:lpstr>Straw man: Symmetric Key Protocol</vt:lpstr>
      <vt:lpstr>Solution Summary</vt:lpstr>
      <vt:lpstr>SlyFi</vt:lpstr>
      <vt:lpstr>SlyFi</vt:lpstr>
      <vt:lpstr>SlyFi: Data Transport</vt:lpstr>
      <vt:lpstr>SlyFi: Data Transport</vt:lpstr>
      <vt:lpstr>SlyFi: Discovery/Binding</vt:lpstr>
      <vt:lpstr>SlyFi: Discovery/Binding</vt:lpstr>
      <vt:lpstr>SlyFi: Discovery/Binding</vt:lpstr>
      <vt:lpstr>Solution Summary</vt:lpstr>
      <vt:lpstr>Next Lecture…</vt:lpstr>
      <vt:lpstr>Overview</vt:lpstr>
      <vt:lpstr>An “Old” Problem</vt:lpstr>
      <vt:lpstr>Proxy-Based Web Censorship</vt:lpstr>
      <vt:lpstr>Goal</vt:lpstr>
      <vt:lpstr>The Big Picture</vt:lpstr>
      <vt:lpstr>Requirements</vt:lpstr>
      <vt:lpstr>(Un)related Work</vt:lpstr>
      <vt:lpstr>Safeweb/Triangle boy</vt:lpstr>
      <vt:lpstr>Summary</vt:lpstr>
      <vt:lpstr>Circumventing Censors</vt:lpstr>
      <vt:lpstr>System Architecture</vt:lpstr>
      <vt:lpstr>Receiving Content is Easier Half</vt:lpstr>
      <vt:lpstr>Example</vt:lpstr>
      <vt:lpstr>Goals Analysis</vt:lpstr>
      <vt:lpstr>Upstream (Requests) is Harder</vt:lpstr>
      <vt:lpstr>Goals Analysis</vt:lpstr>
      <vt:lpstr>Performance vs. Deniability</vt:lpstr>
      <vt:lpstr>Paranoid Alternative</vt:lpstr>
      <vt:lpstr>Higher Performance</vt:lpstr>
      <vt:lpstr>Solution: Range Mapping</vt:lpstr>
      <vt:lpstr>Toy Example</vt:lpstr>
      <vt:lpstr>PowerPoint Presentation</vt:lpstr>
      <vt:lpstr>Overview</vt:lpstr>
      <vt:lpstr>Freenet</vt:lpstr>
      <vt:lpstr>Data Structure</vt:lpstr>
      <vt:lpstr>Query Example</vt:lpstr>
      <vt:lpstr>Freenet Requests</vt:lpstr>
      <vt:lpstr>Freenet Request</vt:lpstr>
      <vt:lpstr>Freenet Search Features</vt:lpstr>
      <vt:lpstr>Freenet File Creation</vt:lpstr>
      <vt:lpstr>Cache Management</vt:lpstr>
      <vt:lpstr>Freenet Naming</vt:lpstr>
      <vt:lpstr>Freenet Naming - Indirect files</vt:lpstr>
      <vt:lpstr>PowerPoint Presentation</vt:lpstr>
      <vt:lpstr>How does Tor work?</vt:lpstr>
      <vt:lpstr>How does Tor work?</vt:lpstr>
      <vt:lpstr>How does Tor work?</vt:lpstr>
      <vt:lpstr>Building a circuit</vt:lpstr>
      <vt:lpstr>Fetching a web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brief(P)</vt:lpstr>
      <vt:lpstr>brief(P)</vt:lpstr>
      <vt:lpstr>brief(P)</vt:lpstr>
      <vt:lpstr>verify(P)</vt:lpstr>
      <vt:lpstr>verify(P)</vt:lpstr>
      <vt:lpstr>verify(P)</vt:lpstr>
      <vt:lpstr>shutoff(P)</vt:lpstr>
      <vt:lpstr>shutoff(P)</vt:lpstr>
      <vt:lpstr>shutoff(P)</vt:lpstr>
      <vt:lpstr>Delegated Accountability</vt:lpstr>
      <vt:lpstr>PowerPoint Presentation</vt:lpstr>
      <vt:lpstr>PowerPoint Presentation</vt:lpstr>
      <vt:lpstr>PowerPoint Presentation</vt:lpstr>
      <vt:lpstr>PowerPoint Presentation</vt:lpstr>
      <vt:lpstr>PowerPoint Presentation</vt:lpstr>
      <vt:lpstr>PowerPoint Presentation</vt:lpstr>
    </vt:vector>
  </TitlesOfParts>
  <Company>CMU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Microsoft Office User</cp:lastModifiedBy>
  <cp:revision>156</cp:revision>
  <cp:lastPrinted>2008-04-21T00:57:24Z</cp:lastPrinted>
  <dcterms:created xsi:type="dcterms:W3CDTF">2009-11-18T01:07:34Z</dcterms:created>
  <dcterms:modified xsi:type="dcterms:W3CDTF">2016-03-24T22:33:08Z</dcterms:modified>
</cp:coreProperties>
</file>