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78"/>
  </p:notesMasterIdLst>
  <p:handoutMasterIdLst>
    <p:handoutMasterId r:id="rId79"/>
  </p:handoutMasterIdLst>
  <p:sldIdLst>
    <p:sldId id="256" r:id="rId2"/>
    <p:sldId id="469" r:id="rId3"/>
    <p:sldId id="458" r:id="rId4"/>
    <p:sldId id="459" r:id="rId5"/>
    <p:sldId id="460" r:id="rId6"/>
    <p:sldId id="461" r:id="rId7"/>
    <p:sldId id="462" r:id="rId8"/>
    <p:sldId id="470" r:id="rId9"/>
    <p:sldId id="403" r:id="rId10"/>
    <p:sldId id="404" r:id="rId11"/>
    <p:sldId id="407" r:id="rId12"/>
    <p:sldId id="408" r:id="rId13"/>
    <p:sldId id="409" r:id="rId14"/>
    <p:sldId id="438" r:id="rId15"/>
    <p:sldId id="411" r:id="rId16"/>
    <p:sldId id="413" r:id="rId17"/>
    <p:sldId id="414" r:id="rId18"/>
    <p:sldId id="415" r:id="rId19"/>
    <p:sldId id="417" r:id="rId20"/>
    <p:sldId id="422" r:id="rId21"/>
    <p:sldId id="423" r:id="rId22"/>
    <p:sldId id="424" r:id="rId23"/>
    <p:sldId id="425" r:id="rId24"/>
    <p:sldId id="436" r:id="rId25"/>
    <p:sldId id="477"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78" r:id="rId45"/>
    <p:sldId id="479" r:id="rId46"/>
    <p:sldId id="480" r:id="rId47"/>
    <p:sldId id="481" r:id="rId48"/>
    <p:sldId id="476" r:id="rId49"/>
    <p:sldId id="471" r:id="rId50"/>
    <p:sldId id="472" r:id="rId51"/>
    <p:sldId id="473" r:id="rId52"/>
    <p:sldId id="474" r:id="rId53"/>
    <p:sldId id="475" r:id="rId54"/>
    <p:sldId id="402" r:id="rId55"/>
    <p:sldId id="375" r:id="rId56"/>
    <p:sldId id="376" r:id="rId57"/>
    <p:sldId id="378" r:id="rId58"/>
    <p:sldId id="379" r:id="rId59"/>
    <p:sldId id="380" r:id="rId60"/>
    <p:sldId id="382" r:id="rId61"/>
    <p:sldId id="383" r:id="rId62"/>
    <p:sldId id="384" r:id="rId63"/>
    <p:sldId id="385" r:id="rId64"/>
    <p:sldId id="386" r:id="rId65"/>
    <p:sldId id="387" r:id="rId66"/>
    <p:sldId id="388" r:id="rId67"/>
    <p:sldId id="389" r:id="rId68"/>
    <p:sldId id="390" r:id="rId69"/>
    <p:sldId id="391" r:id="rId70"/>
    <p:sldId id="398" r:id="rId71"/>
    <p:sldId id="392" r:id="rId72"/>
    <p:sldId id="393" r:id="rId73"/>
    <p:sldId id="394" r:id="rId74"/>
    <p:sldId id="395" r:id="rId75"/>
    <p:sldId id="396" r:id="rId76"/>
    <p:sldId id="397" r:id="rId77"/>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86"/>
    <p:restoredTop sz="93905"/>
  </p:normalViewPr>
  <p:slideViewPr>
    <p:cSldViewPr>
      <p:cViewPr varScale="1">
        <p:scale>
          <a:sx n="69" d="100"/>
          <a:sy n="69" d="100"/>
        </p:scale>
        <p:origin x="9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15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BCA2B25D-4138-0F4E-9A86-EB5A71959B04}" type="slidenum">
              <a:rPr lang="en-US" altLang="en-US"/>
              <a:pPr/>
              <a:t>‹#›</a:t>
            </a:fld>
            <a:endParaRPr lang="en-US" altLang="en-US"/>
          </a:p>
        </p:txBody>
      </p:sp>
    </p:spTree>
    <p:extLst>
      <p:ext uri="{BB962C8B-B14F-4D97-AF65-F5344CB8AC3E}">
        <p14:creationId xmlns:p14="http://schemas.microsoft.com/office/powerpoint/2010/main" val="1317170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61B0269-8C9C-9F44-9541-0F4DE6708C93}" type="slidenum">
              <a:rPr lang="en-US" altLang="en-US"/>
              <a:pPr/>
              <a:t>‹#›</a:t>
            </a:fld>
            <a:endParaRPr lang="en-US" altLang="en-US"/>
          </a:p>
        </p:txBody>
      </p:sp>
    </p:spTree>
    <p:extLst>
      <p:ext uri="{BB962C8B-B14F-4D97-AF65-F5344CB8AC3E}">
        <p14:creationId xmlns:p14="http://schemas.microsoft.com/office/powerpoint/2010/main" val="6563213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How can we manage optical circuits over such a hybrid network?  We identify a set of design requirements that are needed. </a:t>
            </a:r>
          </a:p>
          <a:p>
            <a:r>
              <a:rPr lang="en-US" altLang="en-US"/>
              <a:t>On the control plane, we need to collect dynamic traffic demand and config … </a:t>
            </a:r>
          </a:p>
          <a:p>
            <a:endParaRPr lang="en-US" altLang="en-US"/>
          </a:p>
          <a:p>
            <a:r>
              <a:rPr lang="en-US" altLang="en-US"/>
              <a:t>When optical paths are provisioned, there exist two paths among different server racks. So on the data plane, we need to de-multiplex traffic to different network dynamically based on the current configuration.  When optical paths are provisioned, applications may not be able to send fast enough to leverage optical paths. So the improve system performance, we also need to optimize circuit utilization. But this requirement is optional, the system can still work with out this. </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524F6E2-AB3F-5647-9E9C-BE2376FBD0F4}" type="slidenum">
              <a:rPr lang="zh-CN" altLang="en-US" sz="1300"/>
              <a:pPr eaLnBrk="1" hangingPunct="1"/>
              <a:t>3</a:t>
            </a:fld>
            <a:endParaRPr lang="zh-CN" altLang="en-US" sz="1300"/>
          </a:p>
        </p:txBody>
      </p:sp>
    </p:spTree>
    <p:extLst>
      <p:ext uri="{BB962C8B-B14F-4D97-AF65-F5344CB8AC3E}">
        <p14:creationId xmlns:p14="http://schemas.microsoft.com/office/powerpoint/2010/main" val="37783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a:ln/>
        </p:spPr>
      </p:sp>
      <p:sp>
        <p:nvSpPr>
          <p:cNvPr id="167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67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FB7AEE8-984F-BD4A-8DDB-91EEDBA99B66}" type="slidenum">
              <a:rPr lang="en-US" altLang="en-US" sz="1300"/>
              <a:pPr eaLnBrk="1" hangingPunct="1"/>
              <a:t>20</a:t>
            </a:fld>
            <a:endParaRPr lang="en-US" altLang="en-US" sz="1300"/>
          </a:p>
        </p:txBody>
      </p:sp>
    </p:spTree>
    <p:extLst>
      <p:ext uri="{BB962C8B-B14F-4D97-AF65-F5344CB8AC3E}">
        <p14:creationId xmlns:p14="http://schemas.microsoft.com/office/powerpoint/2010/main" val="134110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very simple marking mechanism</a:t>
            </a:r>
          </a:p>
          <a:p>
            <a:pPr eaLnBrk="1" hangingPunct="1">
              <a:spcBef>
                <a:spcPct val="0"/>
              </a:spcBef>
            </a:pPr>
            <a:r>
              <a:rPr lang="en-US" altLang="en-US"/>
              <a:t>not all the tunings other aqms have</a:t>
            </a:r>
          </a:p>
          <a:p>
            <a:pPr eaLnBrk="1" hangingPunct="1">
              <a:spcBef>
                <a:spcPct val="0"/>
              </a:spcBef>
            </a:pPr>
            <a:r>
              <a:rPr lang="en-US" altLang="en-US"/>
              <a:t>on the source side, the source is tryign to estimate the fraction of packets getting marked</a:t>
            </a:r>
          </a:p>
          <a:p>
            <a:pPr eaLnBrk="1" hangingPunct="1">
              <a:spcBef>
                <a:spcPct val="0"/>
              </a:spcBef>
            </a:pPr>
            <a:r>
              <a:rPr lang="en-US" altLang="en-US"/>
              <a:t>using the obs that there is a stream of ecn marks coming back – more info in the stream than in any single bit</a:t>
            </a:r>
          </a:p>
          <a:p>
            <a:pPr eaLnBrk="1" hangingPunct="1">
              <a:spcBef>
                <a:spcPct val="0"/>
              </a:spcBef>
            </a:pPr>
            <a:endParaRPr lang="en-US" altLang="en-US"/>
          </a:p>
          <a:p>
            <a:pPr eaLnBrk="1" hangingPunct="1">
              <a:spcBef>
                <a:spcPct val="0"/>
              </a:spcBef>
            </a:pPr>
            <a:r>
              <a:rPr lang="en-US" altLang="en-US"/>
              <a:t>trying to maintain smooth rate variations to operate well even when using shallow buffers, and only a few flows (no stat mux)</a:t>
            </a:r>
          </a:p>
          <a:p>
            <a:pPr eaLnBrk="1" hangingPunct="1">
              <a:spcBef>
                <a:spcPct val="0"/>
              </a:spcBef>
            </a:pPr>
            <a:endParaRPr lang="en-US" altLang="en-US"/>
          </a:p>
          <a:p>
            <a:pPr eaLnBrk="1" hangingPunct="1">
              <a:spcBef>
                <a:spcPct val="0"/>
              </a:spcBef>
            </a:pPr>
            <a:r>
              <a:rPr lang="en-US" altLang="en-US"/>
              <a:t>F over the last RTT.  In TCP there is always a way to get the next RTT from the window size.  Comes from the self-clocking of TCP.</a:t>
            </a:r>
          </a:p>
          <a:p>
            <a:pPr eaLnBrk="1" hangingPunct="1">
              <a:spcBef>
                <a:spcPct val="0"/>
              </a:spcBef>
            </a:pPr>
            <a:endParaRPr lang="en-US" altLang="en-US"/>
          </a:p>
          <a:p>
            <a:pPr eaLnBrk="1" hangingPunct="1">
              <a:spcBef>
                <a:spcPct val="0"/>
              </a:spcBef>
            </a:pPr>
            <a:r>
              <a:rPr lang="en-US" altLang="en-US"/>
              <a:t>Only changing the decrease.  Simplest version – makes a lot of sense.  So generic could apply it to any algorithm – CTCP, CUBIC – how to cut its window leaving increase part to what it already does.   Have to be careful here.  </a:t>
            </a:r>
          </a:p>
        </p:txBody>
      </p:sp>
      <p:sp>
        <p:nvSpPr>
          <p:cNvPr id="168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4118F25-2A4A-F643-8176-E978841ACD18}" type="slidenum">
              <a:rPr lang="en-US" altLang="en-US" sz="1300">
                <a:latin typeface="Calibri" charset="0"/>
              </a:rPr>
              <a:pPr eaLnBrk="1" hangingPunct="1"/>
              <a:t>21</a:t>
            </a:fld>
            <a:endParaRPr lang="en-US" altLang="en-US" sz="1300">
              <a:latin typeface="Calibri" charset="0"/>
            </a:endParaRPr>
          </a:p>
        </p:txBody>
      </p:sp>
    </p:spTree>
    <p:extLst>
      <p:ext uri="{BB962C8B-B14F-4D97-AF65-F5344CB8AC3E}">
        <p14:creationId xmlns:p14="http://schemas.microsoft.com/office/powerpoint/2010/main" val="4551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ns2.</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E7FE08E-A5DA-1D4A-8B70-7070E186E5F4}" type="slidenum">
              <a:rPr lang="en-US" altLang="en-US" sz="1300"/>
              <a:pPr eaLnBrk="1" hangingPunct="1"/>
              <a:t>22</a:t>
            </a:fld>
            <a:endParaRPr lang="en-US" altLang="en-US" sz="1300"/>
          </a:p>
        </p:txBody>
      </p:sp>
    </p:spTree>
    <p:extLst>
      <p:ext uri="{BB962C8B-B14F-4D97-AF65-F5344CB8AC3E}">
        <p14:creationId xmlns:p14="http://schemas.microsoft.com/office/powerpoint/2010/main" val="41427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71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A48305B-B6EE-A647-AC26-49675B8808CC}" type="slidenum">
              <a:rPr lang="en-US" altLang="en-US" sz="1300">
                <a:latin typeface="Calibri" charset="0"/>
              </a:rPr>
              <a:pPr eaLnBrk="1" hangingPunct="1"/>
              <a:t>24</a:t>
            </a:fld>
            <a:endParaRPr lang="en-US" altLang="en-US" sz="1300">
              <a:latin typeface="Calibri" charset="0"/>
            </a:endParaRPr>
          </a:p>
        </p:txBody>
      </p:sp>
    </p:spTree>
    <p:extLst>
      <p:ext uri="{BB962C8B-B14F-4D97-AF65-F5344CB8AC3E}">
        <p14:creationId xmlns:p14="http://schemas.microsoft.com/office/powerpoint/2010/main" val="57032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28088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8746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74456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2229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41781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11896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is many design choice to accomplish these design requirements. We have a detailed discussion in the paper about the design choices and their trade-offs. Please refer to the paper for the discussion. Here I will go directly to a specific system, called c-Through, we have built to manage optical circuits in a hybrid network. The design strategy for c-Through system is: </a:t>
            </a:r>
          </a:p>
          <a:p>
            <a:r>
              <a:rPr lang="en-US" altLang="en-US"/>
              <a:t>C-Through use a centralized controller for …, c-Through does not need any modification on …, it leverage end-hosts in the traffic management. </a:t>
            </a: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FF7A5B9-03F7-0B4C-9E4D-C357BE0B3A18}" type="slidenum">
              <a:rPr lang="zh-CN" altLang="en-US" sz="1300"/>
              <a:pPr eaLnBrk="1" hangingPunct="1"/>
              <a:t>4</a:t>
            </a:fld>
            <a:endParaRPr lang="zh-CN" altLang="en-US" sz="1300"/>
          </a:p>
        </p:txBody>
      </p:sp>
    </p:spTree>
    <p:extLst>
      <p:ext uri="{BB962C8B-B14F-4D97-AF65-F5344CB8AC3E}">
        <p14:creationId xmlns:p14="http://schemas.microsoft.com/office/powerpoint/2010/main" val="199355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 Incast really happens – see this actual screenshot from production tool</a:t>
            </a:r>
          </a:p>
          <a:p>
            <a:r>
              <a:rPr lang="en-US" altLang="en-US"/>
              <a:t>2. People care, they’ve solved it at application by jittering.</a:t>
            </a:r>
          </a:p>
          <a:p>
            <a:r>
              <a:rPr lang="en-US" altLang="en-US"/>
              <a:t>3. They care about the 99.9</a:t>
            </a:r>
            <a:r>
              <a:rPr lang="en-US" altLang="en-US" baseline="30000"/>
              <a:t>th</a:t>
            </a:r>
            <a:r>
              <a:rPr lang="en-US" altLang="en-US"/>
              <a:t> percentile, 1-1000 customers</a:t>
            </a:r>
          </a:p>
        </p:txBody>
      </p:sp>
      <p:sp>
        <p:nvSpPr>
          <p:cNvPr id="160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85B7523-F367-FA41-8016-854BA80F521E}" type="slidenum">
              <a:rPr lang="en-US" altLang="en-US" sz="1300"/>
              <a:pPr eaLnBrk="1" hangingPunct="1"/>
              <a:t>48</a:t>
            </a:fld>
            <a:endParaRPr lang="en-US" altLang="en-US" sz="1300"/>
          </a:p>
        </p:txBody>
      </p:sp>
    </p:spTree>
    <p:extLst>
      <p:ext uri="{BB962C8B-B14F-4D97-AF65-F5344CB8AC3E}">
        <p14:creationId xmlns:p14="http://schemas.microsoft.com/office/powerpoint/2010/main" val="19107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Data is striped across multiple servers for reliability (coding/replication) and performance. Also aids in incremental scalability.</a:t>
            </a:r>
          </a:p>
          <a:p>
            <a:pPr eaLnBrk="1" hangingPunct="1">
              <a:spcBef>
                <a:spcPct val="0"/>
              </a:spcBef>
            </a:pPr>
            <a:endParaRPr lang="en-US" altLang="en-US">
              <a:latin typeface="Times New Roman" charset="0"/>
            </a:endParaRPr>
          </a:p>
          <a:p>
            <a:pPr eaLnBrk="1" hangingPunct="1">
              <a:spcBef>
                <a:spcPct val="0"/>
              </a:spcBef>
            </a:pPr>
            <a:r>
              <a:rPr lang="en-US" altLang="en-US">
                <a:latin typeface="Times New Roman" charset="0"/>
              </a:rPr>
              <a:t>To read this data a client performs a </a:t>
            </a:r>
            <a:r>
              <a:rPr lang="ja-JP" altLang="en-US">
                <a:latin typeface="Times New Roman" charset="0"/>
              </a:rPr>
              <a:t>“</a:t>
            </a:r>
            <a:r>
              <a:rPr lang="en-US" altLang="ja-JP">
                <a:latin typeface="Times New Roman" charset="0"/>
              </a:rPr>
              <a:t>Synchronized Read</a:t>
            </a:r>
            <a:r>
              <a:rPr lang="ja-JP" altLang="en-US">
                <a:latin typeface="Times New Roman" charset="0"/>
              </a:rPr>
              <a:t>”</a:t>
            </a:r>
            <a:r>
              <a:rPr lang="en-US" altLang="ja-JP">
                <a:latin typeface="Times New Roman" charset="0"/>
              </a:rPr>
              <a:t> operation.</a:t>
            </a:r>
          </a:p>
          <a:p>
            <a:pPr eaLnBrk="1" hangingPunct="1">
              <a:spcBef>
                <a:spcPct val="0"/>
              </a:spcBef>
            </a:pPr>
            <a:r>
              <a:rPr lang="en-US" altLang="en-US">
                <a:latin typeface="Times New Roman" charset="0"/>
              </a:rPr>
              <a:t>The client reads data one data-block at a time.  The portion of a data block stored by each server is called a SRU (in our terminology)</a:t>
            </a:r>
          </a:p>
          <a:p>
            <a:pPr eaLnBrk="1" hangingPunct="1"/>
            <a:r>
              <a:rPr lang="en-US" altLang="en-US">
                <a:latin typeface="Times New Roman" charset="0"/>
              </a:rPr>
              <a:t>	- mention that this setting is simplistic</a:t>
            </a:r>
          </a:p>
          <a:p>
            <a:pPr eaLnBrk="1" hangingPunct="1"/>
            <a:r>
              <a:rPr lang="en-US" altLang="en-US">
                <a:latin typeface="Times New Roman" charset="0"/>
              </a:rPr>
              <a:t>		- could have multiple clients, multiple outstanding blocks, </a:t>
            </a:r>
          </a:p>
          <a:p>
            <a:pPr eaLnBrk="1" hangingPunct="1"/>
            <a:r>
              <a:rPr lang="en-US" altLang="en-US">
                <a:latin typeface="Times New Roman" charset="0"/>
              </a:rPr>
              <a:t>	- describe sending of requests, responses</a:t>
            </a:r>
          </a:p>
          <a:p>
            <a:pPr eaLnBrk="1" hangingPunct="1"/>
            <a:r>
              <a:rPr lang="en-US" altLang="en-US">
                <a:latin typeface="Times New Roman" charset="0"/>
              </a:rPr>
              <a:t>	- the client sends out the next batch of requests only after it has received the entire data block (barrier synchronized)</a:t>
            </a:r>
          </a:p>
          <a:p>
            <a:pPr eaLnBrk="1" hangingPunct="1"/>
            <a:endParaRPr lang="en-US" altLang="en-US">
              <a:latin typeface="Times New Roman" charset="0"/>
            </a:endParaRPr>
          </a:p>
          <a:p>
            <a:pPr eaLnBrk="1" hangingPunct="1"/>
            <a:r>
              <a:rPr lang="en-US" altLang="en-US">
                <a:latin typeface="Times New Roman" charset="0"/>
              </a:rPr>
              <a:t>To test how this read operation performs in the real world as we increase the number of servers on which we stripe data … (next slide)</a:t>
            </a:r>
          </a:p>
        </p:txBody>
      </p:sp>
    </p:spTree>
    <p:extLst>
      <p:ext uri="{BB962C8B-B14F-4D97-AF65-F5344CB8AC3E}">
        <p14:creationId xmlns:p14="http://schemas.microsoft.com/office/powerpoint/2010/main" val="1280742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And, here are the results of the experiment.  On the Y axis we have Throughput (Goodput), and on the X axis we have the number of servers involved in the transfer.  Initially the throughput is 900Mbps, close to the maximum achievable in the network.  As we scale the number of servers, by around 7 servers we notice a drastic collapse in throughput down to 100Mbps (an order of magnitude lower than the max).  This TCP throughput collapse is called TCP Incast, and the cause for this is coarse-grained TCP timeouts.</a:t>
            </a:r>
          </a:p>
        </p:txBody>
      </p:sp>
    </p:spTree>
    <p:extLst>
      <p:ext uri="{BB962C8B-B14F-4D97-AF65-F5344CB8AC3E}">
        <p14:creationId xmlns:p14="http://schemas.microsoft.com/office/powerpoint/2010/main" val="120932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So we have seen the 2 loss recovery mechanisms in TCP.  The point to note is that timeouts are expensive, in ms, where as data-driven recovery is quick (us in datacenters)</a:t>
            </a:r>
          </a:p>
          <a:p>
            <a:pPr eaLnBrk="1" hangingPunct="1"/>
            <a:endParaRPr lang="en-US" altLang="en-US">
              <a:latin typeface="Times New Roman" charset="0"/>
            </a:endParaRPr>
          </a:p>
          <a:p>
            <a:pPr eaLnBrk="1" hangingPunct="1"/>
            <a:r>
              <a:rPr lang="en-US" altLang="en-US">
                <a:latin typeface="Times New Roman" charset="0"/>
              </a:rPr>
              <a:t>But </a:t>
            </a:r>
            <a:r>
              <a:rPr lang="en-US" altLang="en-US" b="1">
                <a:latin typeface="Times New Roman" charset="0"/>
              </a:rPr>
              <a:t>why</a:t>
            </a:r>
            <a:r>
              <a:rPr lang="en-US" altLang="en-US">
                <a:latin typeface="Times New Roman" charset="0"/>
              </a:rPr>
              <a:t> are timeouts in milliseconds?</a:t>
            </a:r>
          </a:p>
        </p:txBody>
      </p:sp>
    </p:spTree>
    <p:extLst>
      <p:ext uri="{BB962C8B-B14F-4D97-AF65-F5344CB8AC3E}">
        <p14:creationId xmlns:p14="http://schemas.microsoft.com/office/powerpoint/2010/main" val="1361670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Let us revisit the synchronized reads scenario (in parallel filesystems) to understand why timeouts cause link idle time (and hence throughput collapse).</a:t>
            </a:r>
          </a:p>
          <a:p>
            <a:pPr eaLnBrk="1" hangingPunct="1"/>
            <a:endParaRPr lang="en-US" altLang="en-US">
              <a:latin typeface="Times New Roman" charset="0"/>
            </a:endParaRPr>
          </a:p>
          <a:p>
            <a:pPr eaLnBrk="1" hangingPunct="1"/>
            <a:r>
              <a:rPr lang="en-US" altLang="en-US">
                <a:latin typeface="Times New Roman" charset="0"/>
              </a:rPr>
              <a:t>Setting: SRU contains only one packet worth of information for simplicity.</a:t>
            </a:r>
          </a:p>
          <a:p>
            <a:pPr eaLnBrk="1" hangingPunct="1"/>
            <a:r>
              <a:rPr lang="en-US" altLang="en-US">
                <a:latin typeface="Times New Roman" charset="0"/>
              </a:rPr>
              <a:t>If 4 is dropped, when server 4 is timing out, the link is idle – no one is utilizing the available bandwidth.</a:t>
            </a:r>
          </a:p>
        </p:txBody>
      </p:sp>
    </p:spTree>
    <p:extLst>
      <p:ext uri="{BB962C8B-B14F-4D97-AF65-F5344CB8AC3E}">
        <p14:creationId xmlns:p14="http://schemas.microsoft.com/office/powerpoint/2010/main" val="2008687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Another way to visualize this is to look at the client link utilization when the transfer was taking place.  </a:t>
            </a:r>
          </a:p>
          <a:p>
            <a:r>
              <a:rPr lang="en-US" altLang="en-US">
                <a:latin typeface="Times New Roman" charset="0"/>
              </a:rPr>
              <a:t>Y axis = Throughput</a:t>
            </a:r>
          </a:p>
          <a:p>
            <a:r>
              <a:rPr lang="en-US" altLang="en-US">
                <a:latin typeface="Times New Roman" charset="0"/>
              </a:rPr>
              <a:t>X axis = time</a:t>
            </a:r>
          </a:p>
          <a:p>
            <a:r>
              <a:rPr lang="en-US" altLang="en-US">
                <a:latin typeface="Times New Roman" charset="0"/>
              </a:rPr>
              <a:t>Let us consider only 1 block transfer (Block 2).  When servers send their responses, the client link utilization reaches a peak (all links are 1Gbps).  But one of the servers experiences losses and has to fallback on timeout driven loss recovery.  When the remaining servers involved in the read finish their transfers, the link is idle (for 200ms in this example), just before the timeout event occurs and the final server completes the transfer.  Once the entire data block is received, the request for the next data block can be sent out.</a:t>
            </a:r>
          </a:p>
          <a:p>
            <a:endParaRPr lang="en-US" altLang="en-US">
              <a:latin typeface="Times New Roman" charset="0"/>
            </a:endParaRPr>
          </a:p>
          <a:p>
            <a:r>
              <a:rPr lang="en-US" altLang="en-US">
                <a:latin typeface="Times New Roman" charset="0"/>
              </a:rPr>
              <a:t>{ This is a visualization of a simulation run }</a:t>
            </a:r>
          </a:p>
        </p:txBody>
      </p:sp>
    </p:spTree>
    <p:extLst>
      <p:ext uri="{BB962C8B-B14F-4D97-AF65-F5344CB8AC3E}">
        <p14:creationId xmlns:p14="http://schemas.microsoft.com/office/powerpoint/2010/main" val="1562419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Same graph as before – synchronized reads, unmodified TCP on servers.</a:t>
            </a:r>
          </a:p>
        </p:txBody>
      </p:sp>
    </p:spTree>
    <p:extLst>
      <p:ext uri="{BB962C8B-B14F-4D97-AF65-F5344CB8AC3E}">
        <p14:creationId xmlns:p14="http://schemas.microsoft.com/office/powerpoint/2010/main" val="15256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blue line represents the 1ms minRTO TCP implementation.</a:t>
            </a:r>
          </a:p>
          <a:p>
            <a:r>
              <a:rPr lang="en-US" altLang="en-US">
                <a:latin typeface="Times New Roman" charset="0"/>
              </a:rPr>
              <a:t>A single line change helps! Gets rid of collapse.</a:t>
            </a:r>
          </a:p>
          <a:p>
            <a:r>
              <a:rPr lang="en-US" altLang="en-US">
                <a:latin typeface="Times New Roman" charset="0"/>
              </a:rPr>
              <a:t>But not good enough at scale.  There is a drop-off close to 40-47 servers.</a:t>
            </a:r>
          </a:p>
          <a:p>
            <a:endParaRPr lang="en-US" altLang="en-US">
              <a:latin typeface="Times New Roman" charset="0"/>
            </a:endParaRPr>
          </a:p>
          <a:p>
            <a:r>
              <a:rPr lang="en-US" altLang="en-US">
                <a:latin typeface="Times New Roman" charset="0"/>
              </a:rPr>
              <a:t>Based on this one might be tempted to suggest, can we just eliminate minRTO.  Only eliminating minRTO will not help.  And the reason for this is that RTT is still measured in milliseconds, and hence the RTO values are still in miliseconds.</a:t>
            </a:r>
          </a:p>
          <a:p>
            <a:endParaRPr lang="en-US" altLang="en-US">
              <a:latin typeface="Times New Roman" charset="0"/>
            </a:endParaRPr>
          </a:p>
          <a:p>
            <a:r>
              <a:rPr lang="en-US" altLang="en-US">
                <a:latin typeface="Times New Roman" charset="0"/>
              </a:rPr>
              <a:t>This is the case for microsecond retransmissions.</a:t>
            </a:r>
          </a:p>
        </p:txBody>
      </p:sp>
    </p:spTree>
    <p:extLst>
      <p:ext uri="{BB962C8B-B14F-4D97-AF65-F5344CB8AC3E}">
        <p14:creationId xmlns:p14="http://schemas.microsoft.com/office/powerpoint/2010/main" val="11790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32355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Block size = 80MB, buffer = 32KB, RTT = 20us (next generation datacenters)</a:t>
            </a:r>
          </a:p>
          <a:p>
            <a:endParaRPr lang="en-US" altLang="en-US">
              <a:latin typeface="Times New Roman" charset="0"/>
            </a:endParaRPr>
          </a:p>
        </p:txBody>
      </p:sp>
    </p:spTree>
    <p:extLst>
      <p:ext uri="{BB962C8B-B14F-4D97-AF65-F5344CB8AC3E}">
        <p14:creationId xmlns:p14="http://schemas.microsoft.com/office/powerpoint/2010/main" val="10738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c-Through estimate traffic demands by simply enlarge output buffer limits of sockets. When an application is trying to send a large amount of data and network bandwidth is not enough, the data will be queued up in socket output buffers. But look at the occupancy of socket output buffer, we can infer which flow has high traffic demands. Then we can aggregate the socket buffer occupancy based on the destination rack to get a per-rack traffic demand vector. For example, in this vector, darker color means high traffic demands for a particular destination rack. </a:t>
            </a:r>
          </a:p>
          <a:p>
            <a:endParaRPr lang="en-US" altLang="en-US" dirty="0"/>
          </a:p>
          <a:p>
            <a:r>
              <a:rPr lang="en-US" altLang="en-US" dirty="0"/>
              <a:t>This technique is transparent to …, packets are buffered … But with this simple technique, we can accomplish two-requirements: (1) traffic demand estimation (2) Socket buffers can be used to pre-batch data when optical path is not available. When optical path is provisioned, we can release the data quickly to optical path to improve circuit utilization. </a:t>
            </a:r>
          </a:p>
          <a:p>
            <a:endParaRPr lang="en-US" altLang="en-US" dirty="0"/>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6112C4F-8092-7D40-87E7-0C82B850D749}" type="slidenum">
              <a:rPr lang="zh-CN" altLang="en-US" sz="1300"/>
              <a:pPr eaLnBrk="1" hangingPunct="1"/>
              <a:t>5</a:t>
            </a:fld>
            <a:endParaRPr lang="zh-CN" altLang="en-US" sz="1300"/>
          </a:p>
        </p:txBody>
      </p:sp>
    </p:spTree>
    <p:extLst>
      <p:ext uri="{BB962C8B-B14F-4D97-AF65-F5344CB8AC3E}">
        <p14:creationId xmlns:p14="http://schemas.microsoft.com/office/powerpoint/2010/main" val="885999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Explanation of Delayed ACK specification.</a:t>
            </a:r>
          </a:p>
        </p:txBody>
      </p:sp>
    </p:spTree>
    <p:extLst>
      <p:ext uri="{BB962C8B-B14F-4D97-AF65-F5344CB8AC3E}">
        <p14:creationId xmlns:p14="http://schemas.microsoft.com/office/powerpoint/2010/main" val="91412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Premature timeouts </a:t>
            </a:r>
            <a:r>
              <a:rPr lang="en-US" altLang="en-US" b="1" i="1">
                <a:latin typeface="Times New Roman" charset="0"/>
              </a:rPr>
              <a:t>slow </a:t>
            </a:r>
            <a:r>
              <a:rPr lang="en-US" altLang="en-US">
                <a:latin typeface="Times New Roman" charset="0"/>
              </a:rPr>
              <a:t>the rate of transfer (timeouts still result in {slow start + congestion avoidance}).</a:t>
            </a:r>
          </a:p>
        </p:txBody>
      </p:sp>
    </p:spTree>
    <p:extLst>
      <p:ext uri="{BB962C8B-B14F-4D97-AF65-F5344CB8AC3E}">
        <p14:creationId xmlns:p14="http://schemas.microsoft.com/office/powerpoint/2010/main" val="521484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Allman et. al said that reducing minRTO results in an increase in premature timeouts.</a:t>
            </a:r>
          </a:p>
          <a:p>
            <a:r>
              <a:rPr lang="en-US" altLang="en-US">
                <a:latin typeface="Times New Roman" charset="0"/>
              </a:rPr>
              <a:t>The reason why a premature timeout would occur in such a setting would be because of a sudden jump/increase in RTT, from it steady state value.  Such a jump would most probably be caused by a significant path change in the wide area.  We have reason to believe that such changes are not a common occurrence in the wide area today.</a:t>
            </a:r>
          </a:p>
          <a:p>
            <a:r>
              <a:rPr lang="en-US" altLang="en-US">
                <a:latin typeface="Times New Roman" charset="0"/>
              </a:rPr>
              <a:t>Also, premature timeouts just </a:t>
            </a:r>
            <a:r>
              <a:rPr lang="en-US" altLang="en-US" b="1" i="1">
                <a:latin typeface="Times New Roman" charset="0"/>
              </a:rPr>
              <a:t>slow </a:t>
            </a:r>
            <a:r>
              <a:rPr lang="en-US" altLang="en-US">
                <a:latin typeface="Times New Roman" charset="0"/>
              </a:rPr>
              <a:t>the rate of transfer (timeouts still result in {slow start + congestion avoidance}).</a:t>
            </a:r>
          </a:p>
          <a:p>
            <a:r>
              <a:rPr lang="en-US" altLang="en-US">
                <a:latin typeface="Times New Roman" charset="0"/>
              </a:rPr>
              <a:t>Premature timeouts are less harmful </a:t>
            </a:r>
            <a:r>
              <a:rPr lang="en-US" altLang="en-US" b="1" i="1">
                <a:latin typeface="Times New Roman" charset="0"/>
              </a:rPr>
              <a:t>today</a:t>
            </a:r>
          </a:p>
          <a:p>
            <a:pPr>
              <a:buFontTx/>
              <a:buChar char="•"/>
            </a:pPr>
            <a:r>
              <a:rPr lang="en-US" altLang="en-US">
                <a:latin typeface="Times New Roman" charset="0"/>
              </a:rPr>
              <a:t> Can detect them using the tcp timestamp option - if we get an ack for a seq number that we retransmitted due to a timeout, but it has a timestamp of the first packet with this seq number that we transmitted, then we know we experienced a premature timeout.</a:t>
            </a:r>
          </a:p>
          <a:p>
            <a:pPr>
              <a:buFontTx/>
              <a:buChar char="•"/>
            </a:pPr>
            <a:r>
              <a:rPr lang="en-US" altLang="en-US">
                <a:latin typeface="Times New Roman" charset="0"/>
              </a:rPr>
              <a:t> Can recover from them (F-RTO) – If we detect a premature timeout, exit slow start and enter congestion avoidance (with cwnd = cwnd_before_timeout / 2)</a:t>
            </a:r>
          </a:p>
          <a:p>
            <a:pPr>
              <a:buFontTx/>
              <a:buChar char="•"/>
            </a:pPr>
            <a:r>
              <a:rPr lang="en-US" altLang="en-US">
                <a:latin typeface="Times New Roman" charset="0"/>
              </a:rPr>
              <a:t> Both implemented widely!</a:t>
            </a:r>
          </a:p>
          <a:p>
            <a:endParaRPr lang="en-US" altLang="en-US">
              <a:latin typeface="Times New Roman" charset="0"/>
            </a:endParaRPr>
          </a:p>
        </p:txBody>
      </p:sp>
    </p:spTree>
    <p:extLst>
      <p:ext uri="{BB962C8B-B14F-4D97-AF65-F5344CB8AC3E}">
        <p14:creationId xmlns:p14="http://schemas.microsoft.com/office/powerpoint/2010/main" val="715967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918259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13999B2-9C63-FC47-BD7A-2F6714C65ADB}" type="slidenum">
              <a:rPr lang="en-GB" altLang="en-US" sz="1300"/>
              <a:pPr eaLnBrk="1" hangingPunct="1"/>
              <a:t>73</a:t>
            </a:fld>
            <a:endParaRPr lang="en-GB" altLang="en-US" sz="1300"/>
          </a:p>
        </p:txBody>
      </p:sp>
      <p:sp>
        <p:nvSpPr>
          <p:cNvPr id="117763" name="Text Box 1"/>
          <p:cNvSpPr txBox="1">
            <a:spLocks noChangeArrowheads="1"/>
          </p:cNvSpPr>
          <p:nvPr/>
        </p:nvSpPr>
        <p:spPr bwMode="auto">
          <a:xfrm>
            <a:off x="5434013" y="6948488"/>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algn="r" eaLnBrk="1" hangingPunct="1">
              <a:lnSpc>
                <a:spcPct val="95000"/>
              </a:lnSpc>
            </a:pPr>
            <a:fld id="{FEA6920B-C3BF-A148-917B-58F521FD38F9}" type="slidenum">
              <a:rPr lang="en-GB" altLang="en-US" sz="1500">
                <a:solidFill>
                  <a:srgbClr val="000000"/>
                </a:solidFill>
              </a:rPr>
              <a:pPr algn="r" eaLnBrk="1" hangingPunct="1">
                <a:lnSpc>
                  <a:spcPct val="95000"/>
                </a:lnSpc>
              </a:pPr>
              <a:t>73</a:t>
            </a:fld>
            <a:endParaRPr lang="en-GB" altLang="en-US" sz="1500">
              <a:solidFill>
                <a:srgbClr val="000000"/>
              </a:solidFill>
            </a:endParaRPr>
          </a:p>
        </p:txBody>
      </p:sp>
      <p:sp>
        <p:nvSpPr>
          <p:cNvPr id="117764" name="Text Box 2"/>
          <p:cNvSpPr txBox="1">
            <a:spLocks noChangeArrowheads="1"/>
          </p:cNvSpPr>
          <p:nvPr/>
        </p:nvSpPr>
        <p:spPr bwMode="auto">
          <a:xfrm>
            <a:off x="0" y="6948488"/>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eaLnBrk="1" hangingPunct="1">
              <a:lnSpc>
                <a:spcPct val="95000"/>
              </a:lnSpc>
            </a:pPr>
            <a:endParaRPr lang="en-GB" altLang="en-US" sz="1500">
              <a:solidFill>
                <a:srgbClr val="000000"/>
              </a:solidFill>
            </a:endParaRPr>
          </a:p>
        </p:txBody>
      </p:sp>
      <p:sp>
        <p:nvSpPr>
          <p:cNvPr id="117765" name="Text Box 3"/>
          <p:cNvSpPr txBox="1">
            <a:spLocks noChangeArrowheads="1"/>
          </p:cNvSpPr>
          <p:nvPr/>
        </p:nvSpPr>
        <p:spPr bwMode="auto">
          <a:xfrm>
            <a:off x="0" y="0"/>
            <a:ext cx="416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eaLnBrk="1" hangingPunct="1">
              <a:lnSpc>
                <a:spcPct val="95000"/>
              </a:lnSpc>
            </a:pPr>
            <a:endParaRPr lang="en-GB" altLang="en-US" sz="1500">
              <a:solidFill>
                <a:srgbClr val="000000"/>
              </a:solidFill>
            </a:endParaRPr>
          </a:p>
        </p:txBody>
      </p:sp>
      <p:sp>
        <p:nvSpPr>
          <p:cNvPr id="117766" name="Text Box 4"/>
          <p:cNvSpPr txBox="1">
            <a:spLocks noChangeArrowheads="1"/>
          </p:cNvSpPr>
          <p:nvPr/>
        </p:nvSpPr>
        <p:spPr bwMode="auto">
          <a:xfrm>
            <a:off x="5434013" y="0"/>
            <a:ext cx="416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algn="r" eaLnBrk="1" hangingPunct="1">
              <a:lnSpc>
                <a:spcPct val="95000"/>
              </a:lnSpc>
            </a:pPr>
            <a:endParaRPr lang="en-GB" altLang="en-US" sz="1500">
              <a:solidFill>
                <a:srgbClr val="000000"/>
              </a:solidFill>
            </a:endParaRPr>
          </a:p>
        </p:txBody>
      </p:sp>
      <p:sp>
        <p:nvSpPr>
          <p:cNvPr id="117767" name="Text Box 5"/>
          <p:cNvSpPr txBox="1">
            <a:spLocks noChangeArrowheads="1"/>
          </p:cNvSpPr>
          <p:nvPr/>
        </p:nvSpPr>
        <p:spPr bwMode="auto">
          <a:xfrm>
            <a:off x="1693863" y="547688"/>
            <a:ext cx="6213475" cy="2743200"/>
          </a:xfrm>
          <a:prstGeom prst="rect">
            <a:avLst/>
          </a:prstGeom>
          <a:solidFill>
            <a:srgbClr val="FFFFFF"/>
          </a:solidFill>
          <a:ln w="9525">
            <a:solidFill>
              <a:srgbClr val="000000"/>
            </a:solidFill>
            <a:miter lim="800000"/>
            <a:headEnd/>
            <a:tailEnd/>
          </a:ln>
        </p:spPr>
        <p:txBody>
          <a:bodyPr wrap="none" lIns="96661" tIns="48331" rIns="96661" bIns="48331"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68" name="Text Box 6"/>
          <p:cNvSpPr>
            <a:spLocks noGrp="1" noChangeArrowheads="1"/>
          </p:cNvSpPr>
          <p:nvPr>
            <p:ph type="body"/>
          </p:nvPr>
        </p:nvSpPr>
        <p:spPr>
          <a:xfrm>
            <a:off x="960438" y="3475038"/>
            <a:ext cx="768032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475"/>
              </a:spcBef>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altLang="en-US">
                <a:ea typeface="宋体" charset="-122"/>
              </a:rPr>
              <a:t>There are two disk power management schemes, one is called oracle scheme, the other is practical scheme. The oracle scheme is an offline scheme, which know ahead of time the length of upcoming idle period. If the idle time is larger than the breakeven time, the disk will spindown and spinup right in time before the next request. The practical scheme has no such future knowledge.  If the disk is idle for a threshold of time, then the disk will spin down and spin up upon the arrival of next request.  The previous work show if we set the threshold to be the breakeven time, the practical scheme is 2-comp</a:t>
            </a:r>
            <a:r>
              <a:rPr lang="en-GB" altLang="zh-CN">
                <a:ea typeface="宋体" charset="-122"/>
              </a:rPr>
              <a:t>i</a:t>
            </a:r>
            <a:r>
              <a:rPr lang="en-GB" altLang="en-US">
                <a:ea typeface="宋体" charset="-122"/>
              </a:rPr>
              <a:t>tative compared to the oracle scheme.</a:t>
            </a:r>
          </a:p>
        </p:txBody>
      </p:sp>
    </p:spTree>
    <p:extLst>
      <p:ext uri="{BB962C8B-B14F-4D97-AF65-F5344CB8AC3E}">
        <p14:creationId xmlns:p14="http://schemas.microsoft.com/office/powerpoint/2010/main" val="137428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&gt;2min too long !!!</a:t>
            </a:r>
          </a:p>
          <a:p>
            <a:endParaRPr lang="en-US" altLang="en-US"/>
          </a:p>
          <a:p>
            <a:r>
              <a:rPr lang="en-US" altLang="en-US"/>
              <a:t>C-Through use a centralize controller to collect traffic demands and configure optical circuits. The controller collect per-rack traffic demand vector from all the servers and aggregate them into a cross-rack traffic matrix. Then it compute a optimal configuration that can maximize the traffic volume that can be offload to optical network using a polynomial Edmonds’ alg.  Everytime when the optical circuits are reconfigured, it will notified servers to tear down the path and configure it and then notify them about the new configuration. In a large data center, there could a significant overhead for the control traffic. But many ways can be used to reduce the overhead of control traffic. </a:t>
            </a:r>
          </a:p>
          <a:p>
            <a:endParaRPr lang="en-US" altLang="en-US"/>
          </a:p>
          <a:p>
            <a:r>
              <a:rPr lang="en-US" altLang="en-US"/>
              <a:t>For example, for traffic demand collection, servers only need to send to the controller when the demands change dramatically, traffic demand vectors can be aggregated within rack first, then send to the control.  The configuration notification can be done using multicast.  </a:t>
            </a: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82C8C3A-14E1-2C4B-866A-F599DE512A40}" type="slidenum">
              <a:rPr lang="zh-CN" altLang="en-US" sz="1300"/>
              <a:pPr eaLnBrk="1" hangingPunct="1"/>
              <a:t>6</a:t>
            </a:fld>
            <a:endParaRPr lang="zh-CN" altLang="en-US" sz="1300"/>
          </a:p>
        </p:txBody>
      </p:sp>
    </p:spTree>
    <p:extLst>
      <p:ext uri="{BB962C8B-B14F-4D97-AF65-F5344CB8AC3E}">
        <p14:creationId xmlns:p14="http://schemas.microsoft.com/office/powerpoint/2010/main" val="91491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optical path are configured, c-Through uses two techniques to realize traffic de-multiplexing.</a:t>
            </a:r>
          </a:p>
          <a:p>
            <a:endParaRPr lang="en-US" altLang="en-US"/>
          </a:p>
          <a:p>
            <a:r>
              <a:rPr lang="en-US" altLang="en-US"/>
              <a:t>First, we configure VLAN on all the ToR switches to isolate the electrical network and optical network into different VLANs.  </a:t>
            </a:r>
          </a:p>
          <a:p>
            <a:r>
              <a:rPr lang="en-US" altLang="en-US"/>
              <a:t>As we mentioned before, it is a dynamic network. When optical circuits are reconfigured, the network topology is changing. If optical network and electrical network is organized into a unified network, this topology changes can cause instability in  the control protocols in electrical network, such as spanning tree.. </a:t>
            </a:r>
          </a:p>
          <a:p>
            <a:r>
              <a:rPr lang="en-US" altLang="en-US"/>
              <a:t>We isolate network to avoid the potential network instability caused by circuit reconfiguration. </a:t>
            </a:r>
          </a:p>
          <a:p>
            <a:endParaRPr lang="en-US" altLang="en-US"/>
          </a:p>
          <a:p>
            <a:r>
              <a:rPr lang="en-US" altLang="en-US"/>
              <a:t>C-Through leverage end-hosts to perform traffic de-multiplexing. Each server is configured with two virtual interface with VLAN1 and VLAN2 that mapping to electrical network and optical network. Everytime optical path is configured, controller will inform hosts about the current configuration. So a traffic de-multiplexer will tag packets accordingly to send them into appropriate network. </a:t>
            </a: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69126F-D3C1-5643-9DE3-A9854C34B192}" type="slidenum">
              <a:rPr lang="zh-CN" altLang="en-US" sz="1300"/>
              <a:pPr eaLnBrk="1" hangingPunct="1"/>
              <a:t>7</a:t>
            </a:fld>
            <a:endParaRPr lang="zh-CN" altLang="en-US" sz="1300"/>
          </a:p>
        </p:txBody>
      </p:sp>
    </p:spTree>
    <p:extLst>
      <p:ext uri="{BB962C8B-B14F-4D97-AF65-F5344CB8AC3E}">
        <p14:creationId xmlns:p14="http://schemas.microsoft.com/office/powerpoint/2010/main" val="200702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Replace PDF</a:t>
            </a:r>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331F53-C1A5-0E4E-9FCF-C1E49F7D9EE5}" type="slidenum">
              <a:rPr lang="en-US" altLang="en-US" sz="1300"/>
              <a:pPr eaLnBrk="1" hangingPunct="1"/>
              <a:t>13</a:t>
            </a:fld>
            <a:endParaRPr lang="en-US" altLang="en-US" sz="1300"/>
          </a:p>
        </p:txBody>
      </p:sp>
    </p:spTree>
    <p:extLst>
      <p:ext uri="{BB962C8B-B14F-4D97-AF65-F5344CB8AC3E}">
        <p14:creationId xmlns:p14="http://schemas.microsoft.com/office/powerpoint/2010/main" val="68502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Data is striped across multiple servers for reliability (coding/replication) and performance. Also aids in incremental scalability.</a:t>
            </a:r>
          </a:p>
          <a:p>
            <a:pPr eaLnBrk="1" hangingPunct="1">
              <a:spcBef>
                <a:spcPct val="0"/>
              </a:spcBef>
            </a:pPr>
            <a:endParaRPr lang="en-US" altLang="en-US">
              <a:latin typeface="Times New Roman" charset="0"/>
            </a:endParaRPr>
          </a:p>
          <a:p>
            <a:pPr eaLnBrk="1" hangingPunct="1">
              <a:spcBef>
                <a:spcPct val="0"/>
              </a:spcBef>
            </a:pPr>
            <a:r>
              <a:rPr lang="en-US" altLang="en-US">
                <a:latin typeface="Times New Roman" charset="0"/>
              </a:rPr>
              <a:t>To read this data a client performs a </a:t>
            </a:r>
            <a:r>
              <a:rPr lang="ja-JP" altLang="en-US">
                <a:latin typeface="Times New Roman" charset="0"/>
              </a:rPr>
              <a:t>“</a:t>
            </a:r>
            <a:r>
              <a:rPr lang="en-US" altLang="ja-JP">
                <a:latin typeface="Times New Roman" charset="0"/>
              </a:rPr>
              <a:t>Synchronized Read</a:t>
            </a:r>
            <a:r>
              <a:rPr lang="ja-JP" altLang="en-US">
                <a:latin typeface="Times New Roman" charset="0"/>
              </a:rPr>
              <a:t>”</a:t>
            </a:r>
            <a:r>
              <a:rPr lang="en-US" altLang="ja-JP">
                <a:latin typeface="Times New Roman" charset="0"/>
              </a:rPr>
              <a:t> operation.</a:t>
            </a:r>
          </a:p>
          <a:p>
            <a:pPr eaLnBrk="1" hangingPunct="1">
              <a:spcBef>
                <a:spcPct val="0"/>
              </a:spcBef>
            </a:pPr>
            <a:r>
              <a:rPr lang="en-US" altLang="en-US">
                <a:latin typeface="Times New Roman" charset="0"/>
              </a:rPr>
              <a:t>The client reads data one data-block at a time.  The portion of a data block stored by each server is called a SRU (in our terminology)</a:t>
            </a:r>
          </a:p>
          <a:p>
            <a:pPr eaLnBrk="1" hangingPunct="1"/>
            <a:r>
              <a:rPr lang="en-US" altLang="en-US">
                <a:latin typeface="Times New Roman" charset="0"/>
              </a:rPr>
              <a:t>	- mention that this setting is simplistic</a:t>
            </a:r>
          </a:p>
          <a:p>
            <a:pPr eaLnBrk="1" hangingPunct="1"/>
            <a:r>
              <a:rPr lang="en-US" altLang="en-US">
                <a:latin typeface="Times New Roman" charset="0"/>
              </a:rPr>
              <a:t>		- could have multiple clients, multiple outstanding blocks, </a:t>
            </a:r>
          </a:p>
          <a:p>
            <a:pPr eaLnBrk="1" hangingPunct="1"/>
            <a:r>
              <a:rPr lang="en-US" altLang="en-US">
                <a:latin typeface="Times New Roman" charset="0"/>
              </a:rPr>
              <a:t>	- describe sending of requests, responses</a:t>
            </a:r>
          </a:p>
          <a:p>
            <a:pPr eaLnBrk="1" hangingPunct="1"/>
            <a:r>
              <a:rPr lang="en-US" altLang="en-US">
                <a:latin typeface="Times New Roman" charset="0"/>
              </a:rPr>
              <a:t>	- the client sends out the next batch of requests only after it has received the entire data block (barrier synchronized)</a:t>
            </a:r>
          </a:p>
          <a:p>
            <a:pPr eaLnBrk="1" hangingPunct="1"/>
            <a:endParaRPr lang="en-US" altLang="en-US">
              <a:latin typeface="Times New Roman" charset="0"/>
            </a:endParaRPr>
          </a:p>
          <a:p>
            <a:pPr eaLnBrk="1" hangingPunct="1"/>
            <a:r>
              <a:rPr lang="en-US" altLang="en-US">
                <a:latin typeface="Times New Roman" charset="0"/>
              </a:rPr>
              <a:t>To test how this read operation performs in the real world as we increase the number of servers on which we stripe data … (next slide)</a:t>
            </a:r>
          </a:p>
        </p:txBody>
      </p:sp>
    </p:spTree>
    <p:extLst>
      <p:ext uri="{BB962C8B-B14F-4D97-AF65-F5344CB8AC3E}">
        <p14:creationId xmlns:p14="http://schemas.microsoft.com/office/powerpoint/2010/main" val="48998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Deep Buffers – bad for latency</a:t>
            </a:r>
          </a:p>
          <a:p>
            <a:r>
              <a:rPr lang="en-US" altLang="en-US"/>
              <a:t>Shallow Buffers – bad for bursts &amp; throughput</a:t>
            </a:r>
          </a:p>
          <a:p>
            <a:r>
              <a:rPr lang="en-US" altLang="en-US"/>
              <a:t>Reduce RTO</a:t>
            </a:r>
            <a:r>
              <a:rPr lang="en-US" altLang="en-US" baseline="-25000"/>
              <a:t>min</a:t>
            </a:r>
            <a:r>
              <a:rPr lang="en-US" altLang="en-US"/>
              <a:t> – no good for latency</a:t>
            </a:r>
          </a:p>
          <a:p>
            <a:r>
              <a:rPr lang="en-US" altLang="en-US"/>
              <a:t>AQM – Difficult to tune, not fast enough for incast-style micro-bursts, lose throughput in low stat-mux</a:t>
            </a:r>
          </a:p>
          <a:p>
            <a:endParaRPr lang="en-US" altLang="en-US"/>
          </a:p>
          <a:p>
            <a:endParaRPr lang="en-US" altLang="en-US"/>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C0049D5-5A9B-B248-9DEF-D11611F7AC3D}" type="slidenum">
              <a:rPr lang="en-US" altLang="en-US" sz="1300"/>
              <a:pPr eaLnBrk="1" hangingPunct="1"/>
              <a:t>18</a:t>
            </a:fld>
            <a:endParaRPr lang="en-US" altLang="en-US" sz="1300"/>
          </a:p>
        </p:txBody>
      </p:sp>
    </p:spTree>
    <p:extLst>
      <p:ext uri="{BB962C8B-B14F-4D97-AF65-F5344CB8AC3E}">
        <p14:creationId xmlns:p14="http://schemas.microsoft.com/office/powerpoint/2010/main" val="61751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DCTCP is based on the existing Explicit Congestion Notification framework in TCP.</a:t>
            </a:r>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7FBC85E-5ADE-6949-9A7C-FADE8E95F4DF}" type="slidenum">
              <a:rPr lang="en-US" altLang="en-US" sz="1300"/>
              <a:pPr eaLnBrk="1" hangingPunct="1"/>
              <a:t>19</a:t>
            </a:fld>
            <a:endParaRPr lang="en-US" altLang="en-US" sz="1300"/>
          </a:p>
        </p:txBody>
      </p:sp>
    </p:spTree>
    <p:extLst>
      <p:ext uri="{BB962C8B-B14F-4D97-AF65-F5344CB8AC3E}">
        <p14:creationId xmlns:p14="http://schemas.microsoft.com/office/powerpoint/2010/main" val="199822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91"/>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92"/>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93"/>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94"/>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95"/>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96"/>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9"/>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00"/>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01"/>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04"/>
              <p:cNvSpPr>
                <a:spLocks/>
              </p:cNvSpPr>
              <p:nvPr/>
            </p:nvSpPr>
            <p:spPr bwMode="auto">
              <a:xfrm>
                <a:off x="4409"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05"/>
              <p:cNvSpPr>
                <a:spLocks/>
              </p:cNvSpPr>
              <p:nvPr/>
            </p:nvSpPr>
            <p:spPr bwMode="auto">
              <a:xfrm>
                <a:off x="4409"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06"/>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09"/>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0"/>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1"/>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2"/>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9"/>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2"/>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1"/>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966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966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35"/>
          <p:cNvSpPr>
            <a:spLocks noGrp="1" noChangeArrowheads="1"/>
          </p:cNvSpPr>
          <p:nvPr>
            <p:ph type="dt" sz="half" idx="10"/>
          </p:nvPr>
        </p:nvSpPr>
        <p:spPr/>
        <p:txBody>
          <a:bodyPr/>
          <a:lstStyle>
            <a:lvl1pPr>
              <a:defRPr/>
            </a:lvl1pPr>
          </a:lstStyle>
          <a:p>
            <a:pPr>
              <a:defRPr/>
            </a:pPr>
            <a:r>
              <a:rPr lang="en-US"/>
              <a:t>L -10; 12-3-04</a:t>
            </a:r>
          </a:p>
        </p:txBody>
      </p:sp>
      <p:sp>
        <p:nvSpPr>
          <p:cNvPr id="212" name="Rectangle 36"/>
          <p:cNvSpPr>
            <a:spLocks noGrp="1" noChangeArrowheads="1"/>
          </p:cNvSpPr>
          <p:nvPr>
            <p:ph type="ftr" sz="quarter" idx="11"/>
          </p:nvPr>
        </p:nvSpPr>
        <p:spPr/>
        <p:txBody>
          <a:bodyPr/>
          <a:lstStyle>
            <a:lvl1pPr>
              <a:defRPr/>
            </a:lvl1pPr>
          </a:lstStyle>
          <a:p>
            <a:r>
              <a:rPr lang="en-US" altLang="en-US"/>
              <a:t>© Srinivasan Seshan, 2004</a:t>
            </a:r>
          </a:p>
        </p:txBody>
      </p:sp>
      <p:sp>
        <p:nvSpPr>
          <p:cNvPr id="213" name="Rectangle 37"/>
          <p:cNvSpPr>
            <a:spLocks noGrp="1" noChangeArrowheads="1"/>
          </p:cNvSpPr>
          <p:nvPr>
            <p:ph type="sldNum" sz="quarter" idx="12"/>
          </p:nvPr>
        </p:nvSpPr>
        <p:spPr/>
        <p:txBody>
          <a:bodyPr/>
          <a:lstStyle>
            <a:lvl1pPr>
              <a:defRPr/>
            </a:lvl1pPr>
          </a:lstStyle>
          <a:p>
            <a:fld id="{F46F859E-3B0D-6D43-9619-374B1CA83EE5}" type="slidenum">
              <a:rPr lang="en-US" altLang="en-US"/>
              <a:pPr/>
              <a:t>‹#›</a:t>
            </a:fld>
            <a:endParaRPr lang="en-US" altLang="en-US"/>
          </a:p>
        </p:txBody>
      </p:sp>
    </p:spTree>
    <p:extLst>
      <p:ext uri="{BB962C8B-B14F-4D97-AF65-F5344CB8AC3E}">
        <p14:creationId xmlns:p14="http://schemas.microsoft.com/office/powerpoint/2010/main" val="1373824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BE32A288-3D6E-D948-A9CA-88C8255CC539}" type="slidenum">
              <a:rPr lang="en-US" altLang="en-US"/>
              <a:pPr/>
              <a:t>‹#›</a:t>
            </a:fld>
            <a:endParaRPr lang="en-US" altLang="en-US"/>
          </a:p>
        </p:txBody>
      </p:sp>
    </p:spTree>
    <p:extLst>
      <p:ext uri="{BB962C8B-B14F-4D97-AF65-F5344CB8AC3E}">
        <p14:creationId xmlns:p14="http://schemas.microsoft.com/office/powerpoint/2010/main" val="5408172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24B0CAEF-0E2A-D44D-B29C-74BFF9B9A55C}" type="slidenum">
              <a:rPr lang="en-US" altLang="en-US"/>
              <a:pPr/>
              <a:t>‹#›</a:t>
            </a:fld>
            <a:endParaRPr lang="en-US" altLang="en-US"/>
          </a:p>
        </p:txBody>
      </p:sp>
    </p:spTree>
    <p:extLst>
      <p:ext uri="{BB962C8B-B14F-4D97-AF65-F5344CB8AC3E}">
        <p14:creationId xmlns:p14="http://schemas.microsoft.com/office/powerpoint/2010/main" val="13653148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FC02511B-ABDD-AD4F-9B0B-DBE63E8949CC}" type="slidenum">
              <a:rPr lang="en-US" altLang="en-US"/>
              <a:pPr/>
              <a:t>‹#›</a:t>
            </a:fld>
            <a:endParaRPr lang="en-US" altLang="en-US"/>
          </a:p>
        </p:txBody>
      </p:sp>
    </p:spTree>
    <p:extLst>
      <p:ext uri="{BB962C8B-B14F-4D97-AF65-F5344CB8AC3E}">
        <p14:creationId xmlns:p14="http://schemas.microsoft.com/office/powerpoint/2010/main" val="9846048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BF47BEBF-005B-9A44-A449-493A84E76F52}" type="slidenum">
              <a:rPr lang="en-US" altLang="en-US"/>
              <a:pPr/>
              <a:t>‹#›</a:t>
            </a:fld>
            <a:endParaRPr lang="en-US" altLang="en-US"/>
          </a:p>
        </p:txBody>
      </p:sp>
    </p:spTree>
    <p:extLst>
      <p:ext uri="{BB962C8B-B14F-4D97-AF65-F5344CB8AC3E}">
        <p14:creationId xmlns:p14="http://schemas.microsoft.com/office/powerpoint/2010/main" val="18920793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FFC44466-CD59-DF45-B29B-4258455BB136}" type="slidenum">
              <a:rPr lang="en-US" altLang="en-US"/>
              <a:pPr/>
              <a:t>‹#›</a:t>
            </a:fld>
            <a:endParaRPr lang="en-US" altLang="en-US"/>
          </a:p>
        </p:txBody>
      </p:sp>
    </p:spTree>
    <p:extLst>
      <p:ext uri="{BB962C8B-B14F-4D97-AF65-F5344CB8AC3E}">
        <p14:creationId xmlns:p14="http://schemas.microsoft.com/office/powerpoint/2010/main" val="1244006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1C7545A4-AB0D-F44D-9A81-843AC36C63D5}" type="slidenum">
              <a:rPr lang="en-US" altLang="en-US"/>
              <a:pPr/>
              <a:t>‹#›</a:t>
            </a:fld>
            <a:endParaRPr lang="en-US" altLang="en-US"/>
          </a:p>
        </p:txBody>
      </p:sp>
    </p:spTree>
    <p:extLst>
      <p:ext uri="{BB962C8B-B14F-4D97-AF65-F5344CB8AC3E}">
        <p14:creationId xmlns:p14="http://schemas.microsoft.com/office/powerpoint/2010/main" val="12999679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93B0EBED-8C8C-BE4C-855F-06EA4712ED9C}" type="slidenum">
              <a:rPr lang="en-US" altLang="en-US"/>
              <a:pPr/>
              <a:t>‹#›</a:t>
            </a:fld>
            <a:endParaRPr lang="en-US" altLang="en-US"/>
          </a:p>
        </p:txBody>
      </p:sp>
    </p:spTree>
    <p:extLst>
      <p:ext uri="{BB962C8B-B14F-4D97-AF65-F5344CB8AC3E}">
        <p14:creationId xmlns:p14="http://schemas.microsoft.com/office/powerpoint/2010/main" val="626942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p:txBody>
          <a:bodyPr/>
          <a:lstStyle>
            <a:lvl1pPr>
              <a:defRPr/>
            </a:lvl1pPr>
          </a:lstStyle>
          <a:p>
            <a:pPr>
              <a:defRPr/>
            </a:pPr>
            <a:r>
              <a:rPr lang="en-US"/>
              <a:t>L -10; 12-3-04</a:t>
            </a:r>
          </a:p>
        </p:txBody>
      </p:sp>
      <p:sp>
        <p:nvSpPr>
          <p:cNvPr id="8"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9" name="Rectangle 89"/>
          <p:cNvSpPr>
            <a:spLocks noGrp="1" noChangeArrowheads="1"/>
          </p:cNvSpPr>
          <p:nvPr>
            <p:ph type="sldNum" sz="quarter" idx="12"/>
          </p:nvPr>
        </p:nvSpPr>
        <p:spPr/>
        <p:txBody>
          <a:bodyPr/>
          <a:lstStyle>
            <a:lvl1pPr>
              <a:defRPr/>
            </a:lvl1pPr>
          </a:lstStyle>
          <a:p>
            <a:fld id="{BA9C161E-9834-644B-B568-369294855051}" type="slidenum">
              <a:rPr lang="en-US" altLang="en-US"/>
              <a:pPr/>
              <a:t>‹#›</a:t>
            </a:fld>
            <a:endParaRPr lang="en-US" altLang="en-US"/>
          </a:p>
        </p:txBody>
      </p:sp>
    </p:spTree>
    <p:extLst>
      <p:ext uri="{BB962C8B-B14F-4D97-AF65-F5344CB8AC3E}">
        <p14:creationId xmlns:p14="http://schemas.microsoft.com/office/powerpoint/2010/main" val="14355248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p:txBody>
          <a:bodyPr/>
          <a:lstStyle>
            <a:lvl1pPr>
              <a:defRPr/>
            </a:lvl1pPr>
          </a:lstStyle>
          <a:p>
            <a:pPr>
              <a:defRPr/>
            </a:pPr>
            <a:r>
              <a:rPr lang="en-US"/>
              <a:t>L -10; 12-3-04</a:t>
            </a:r>
          </a:p>
        </p:txBody>
      </p:sp>
      <p:sp>
        <p:nvSpPr>
          <p:cNvPr id="4"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5" name="Rectangle 89"/>
          <p:cNvSpPr>
            <a:spLocks noGrp="1" noChangeArrowheads="1"/>
          </p:cNvSpPr>
          <p:nvPr>
            <p:ph type="sldNum" sz="quarter" idx="12"/>
          </p:nvPr>
        </p:nvSpPr>
        <p:spPr/>
        <p:txBody>
          <a:bodyPr/>
          <a:lstStyle>
            <a:lvl1pPr>
              <a:defRPr/>
            </a:lvl1pPr>
          </a:lstStyle>
          <a:p>
            <a:fld id="{77EB0E11-AA98-9D41-B65F-B663165209A5}" type="slidenum">
              <a:rPr lang="en-US" altLang="en-US"/>
              <a:pPr/>
              <a:t>‹#›</a:t>
            </a:fld>
            <a:endParaRPr lang="en-US" altLang="en-US"/>
          </a:p>
        </p:txBody>
      </p:sp>
    </p:spTree>
    <p:extLst>
      <p:ext uri="{BB962C8B-B14F-4D97-AF65-F5344CB8AC3E}">
        <p14:creationId xmlns:p14="http://schemas.microsoft.com/office/powerpoint/2010/main" val="20344433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p:txBody>
          <a:bodyPr/>
          <a:lstStyle>
            <a:lvl1pPr>
              <a:defRPr/>
            </a:lvl1pPr>
          </a:lstStyle>
          <a:p>
            <a:pPr>
              <a:defRPr/>
            </a:pPr>
            <a:r>
              <a:rPr lang="en-US"/>
              <a:t>L -10; 12-3-04</a:t>
            </a:r>
          </a:p>
        </p:txBody>
      </p:sp>
      <p:sp>
        <p:nvSpPr>
          <p:cNvPr id="3"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4" name="Rectangle 89"/>
          <p:cNvSpPr>
            <a:spLocks noGrp="1" noChangeArrowheads="1"/>
          </p:cNvSpPr>
          <p:nvPr>
            <p:ph type="sldNum" sz="quarter" idx="12"/>
          </p:nvPr>
        </p:nvSpPr>
        <p:spPr/>
        <p:txBody>
          <a:bodyPr/>
          <a:lstStyle>
            <a:lvl1pPr>
              <a:defRPr/>
            </a:lvl1pPr>
          </a:lstStyle>
          <a:p>
            <a:fld id="{C249AB44-4119-8D40-A6E7-F07A5C9675F6}" type="slidenum">
              <a:rPr lang="en-US" altLang="en-US"/>
              <a:pPr/>
              <a:t>‹#›</a:t>
            </a:fld>
            <a:endParaRPr lang="en-US" altLang="en-US"/>
          </a:p>
        </p:txBody>
      </p:sp>
    </p:spTree>
    <p:extLst>
      <p:ext uri="{BB962C8B-B14F-4D97-AF65-F5344CB8AC3E}">
        <p14:creationId xmlns:p14="http://schemas.microsoft.com/office/powerpoint/2010/main" val="6552097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702E8AF8-0336-4A40-8AE5-65E26376A308}" type="slidenum">
              <a:rPr lang="en-US" altLang="en-US"/>
              <a:pPr/>
              <a:t>‹#›</a:t>
            </a:fld>
            <a:endParaRPr lang="en-US" altLang="en-US"/>
          </a:p>
        </p:txBody>
      </p:sp>
    </p:spTree>
    <p:extLst>
      <p:ext uri="{BB962C8B-B14F-4D97-AF65-F5344CB8AC3E}">
        <p14:creationId xmlns:p14="http://schemas.microsoft.com/office/powerpoint/2010/main" val="19608537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A97DD0E9-90EB-374B-A43E-9E1BAA3152A6}" type="slidenum">
              <a:rPr lang="en-US" altLang="en-US"/>
              <a:pPr/>
              <a:t>‹#›</a:t>
            </a:fld>
            <a:endParaRPr lang="en-US" altLang="en-US"/>
          </a:p>
        </p:txBody>
      </p:sp>
    </p:spTree>
    <p:extLst>
      <p:ext uri="{BB962C8B-B14F-4D97-AF65-F5344CB8AC3E}">
        <p14:creationId xmlns:p14="http://schemas.microsoft.com/office/powerpoint/2010/main" val="78519830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160"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1"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2"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3"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4"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5"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6"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7"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8"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9"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0"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2"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3"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4"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5"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6"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8"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9"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0"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1"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2"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3"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4"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5"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6"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7"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8"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9"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0"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1"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869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charset="0"/>
                <a:ea typeface="+mn-ea"/>
                <a:cs typeface="+mn-cs"/>
              </a:defRPr>
            </a:lvl1pPr>
          </a:lstStyle>
          <a:p>
            <a:pPr>
              <a:defRPr/>
            </a:pPr>
            <a:r>
              <a:rPr lang="en-US"/>
              <a:t>L -10; 12-3-04</a:t>
            </a:r>
          </a:p>
        </p:txBody>
      </p:sp>
      <p:sp>
        <p:nvSpPr>
          <p:cNvPr id="6869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charset="0"/>
              </a:defRPr>
            </a:lvl1pPr>
          </a:lstStyle>
          <a:p>
            <a:r>
              <a:rPr lang="en-US" altLang="en-US"/>
              <a:t>© Srinivasan Seshan, 2004</a:t>
            </a:r>
          </a:p>
        </p:txBody>
      </p:sp>
      <p:sp>
        <p:nvSpPr>
          <p:cNvPr id="6869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C090C450-26B1-DD47-8FDD-F3B56CB966BF}"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ransition/>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jpeg"/><Relationship Id="rId21" Type="http://schemas.openxmlformats.org/officeDocument/2006/relationships/image" Target="../media/image24.jpeg"/><Relationship Id="rId22" Type="http://schemas.openxmlformats.org/officeDocument/2006/relationships/image" Target="../media/image25.png"/><Relationship Id="rId23" Type="http://schemas.openxmlformats.org/officeDocument/2006/relationships/image" Target="../media/image26.jpeg"/><Relationship Id="rId10" Type="http://schemas.openxmlformats.org/officeDocument/2006/relationships/image" Target="../media/image13.png"/><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5" Type="http://schemas.openxmlformats.org/officeDocument/2006/relationships/image" Target="../media/image18.jpeg"/><Relationship Id="rId16" Type="http://schemas.openxmlformats.org/officeDocument/2006/relationships/image" Target="../media/image19.jpeg"/><Relationship Id="rId17" Type="http://schemas.openxmlformats.org/officeDocument/2006/relationships/image" Target="../media/image20.jpeg"/><Relationship Id="rId18" Type="http://schemas.openxmlformats.org/officeDocument/2006/relationships/image" Target="../media/image21.jpeg"/><Relationship Id="rId19" Type="http://schemas.openxmlformats.org/officeDocument/2006/relationships/image" Target="../media/image22.jpeg"/><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3.png"/><Relationship Id="rId5" Type="http://schemas.openxmlformats.org/officeDocument/2006/relationships/image" Target="../media/image7.jpe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3.png"/><Relationship Id="rId5" Type="http://schemas.openxmlformats.org/officeDocument/2006/relationships/image" Target="../media/image7.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6.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8.png"/><Relationship Id="rId5" Type="http://schemas.openxmlformats.org/officeDocument/2006/relationships/image" Target="../media/image7.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emf"/></Relationships>
</file>

<file path=ppt/slides/_rels/slide2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wm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jpeg"/><Relationship Id="rId5" Type="http://schemas.openxmlformats.org/officeDocument/2006/relationships/image" Target="../media/image2.wmf"/><Relationship Id="rId6" Type="http://schemas.openxmlformats.org/officeDocument/2006/relationships/image" Target="../media/image1.jpe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54.pn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emf"/></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jpeg"/><Relationship Id="rId5" Type="http://schemas.openxmlformats.org/officeDocument/2006/relationships/image" Target="../media/image2.wmf"/><Relationship Id="rId6" Type="http://schemas.openxmlformats.org/officeDocument/2006/relationships/image" Target="../media/image4.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wm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p:txBody>
          <a:bodyPr/>
          <a:lstStyle/>
          <a:p>
            <a:pPr algn="ctr" eaLnBrk="1" hangingPunct="1"/>
            <a:r>
              <a:rPr lang="en-US" altLang="en-US"/>
              <a:t>15-744: Computer Networking</a:t>
            </a:r>
          </a:p>
        </p:txBody>
      </p:sp>
      <p:sp>
        <p:nvSpPr>
          <p:cNvPr id="17410" name="Rectangle 3"/>
          <p:cNvSpPr>
            <a:spLocks noGrp="1" noChangeArrowheads="1"/>
          </p:cNvSpPr>
          <p:nvPr>
            <p:ph type="subTitle" idx="1"/>
          </p:nvPr>
        </p:nvSpPr>
        <p:spPr/>
        <p:txBody>
          <a:bodyPr/>
          <a:lstStyle/>
          <a:p>
            <a:pPr eaLnBrk="1" hangingPunct="1"/>
            <a:r>
              <a:rPr lang="en-US" altLang="en-US" dirty="0" smtClean="0"/>
              <a:t>L-14 </a:t>
            </a:r>
            <a:r>
              <a:rPr lang="en-US" altLang="en-US" dirty="0"/>
              <a:t>Data Center Networking </a:t>
            </a:r>
            <a:r>
              <a:rPr lang="en-US" altLang="en-US" dirty="0" smtClean="0"/>
              <a:t>III</a:t>
            </a:r>
            <a:endParaRPr lang="en-US"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457200" y="76200"/>
            <a:ext cx="8229600" cy="1143000"/>
          </a:xfrm>
        </p:spPr>
        <p:txBody>
          <a:bodyPr/>
          <a:lstStyle/>
          <a:p>
            <a:r>
              <a:rPr lang="en-US" altLang="en-US"/>
              <a:t>TCP in the Data Center</a:t>
            </a:r>
          </a:p>
        </p:txBody>
      </p:sp>
      <p:sp>
        <p:nvSpPr>
          <p:cNvPr id="3" name="Content Placeholder 2"/>
          <p:cNvSpPr>
            <a:spLocks noGrp="1"/>
          </p:cNvSpPr>
          <p:nvPr>
            <p:ph idx="1"/>
          </p:nvPr>
        </p:nvSpPr>
        <p:spPr>
          <a:xfrm>
            <a:off x="304800" y="1493838"/>
            <a:ext cx="8534400" cy="4830762"/>
          </a:xfrm>
        </p:spPr>
        <p:txBody>
          <a:bodyPr>
            <a:normAutofit/>
          </a:bodyPr>
          <a:lstStyle/>
          <a:p>
            <a:pPr>
              <a:lnSpc>
                <a:spcPct val="80000"/>
              </a:lnSpc>
            </a:pPr>
            <a:r>
              <a:rPr lang="en-US" altLang="en-US" sz="3000"/>
              <a:t>We’ll see TCP does not meet demands of apps.</a:t>
            </a:r>
          </a:p>
          <a:p>
            <a:pPr lvl="1">
              <a:lnSpc>
                <a:spcPct val="80000"/>
              </a:lnSpc>
            </a:pPr>
            <a:r>
              <a:rPr lang="en-US" altLang="en-US" sz="2600"/>
              <a:t>Suffers from bursty packet drops, Incast [SIGCOMM ‘09], ... </a:t>
            </a:r>
          </a:p>
          <a:p>
            <a:pPr lvl="1">
              <a:lnSpc>
                <a:spcPct val="80000"/>
              </a:lnSpc>
            </a:pPr>
            <a:r>
              <a:rPr lang="en-US" altLang="en-US" sz="2600"/>
              <a:t>Builds up large queues: </a:t>
            </a:r>
          </a:p>
          <a:p>
            <a:pPr lvl="2">
              <a:lnSpc>
                <a:spcPct val="80000"/>
              </a:lnSpc>
              <a:buFont typeface="Wingdings" charset="2"/>
              <a:buChar char="Ø"/>
            </a:pPr>
            <a:r>
              <a:rPr lang="en-US" altLang="en-US" sz="2200">
                <a:solidFill>
                  <a:srgbClr val="FF0000"/>
                </a:solidFill>
              </a:rPr>
              <a:t> Adds significant latency.</a:t>
            </a:r>
          </a:p>
          <a:p>
            <a:pPr lvl="2">
              <a:lnSpc>
                <a:spcPct val="80000"/>
              </a:lnSpc>
              <a:buFont typeface="Wingdings" charset="2"/>
              <a:buChar char="Ø"/>
            </a:pPr>
            <a:r>
              <a:rPr lang="en-US" altLang="en-US" sz="2200">
                <a:solidFill>
                  <a:srgbClr val="FF0000"/>
                </a:solidFill>
              </a:rPr>
              <a:t> Wastes precious buffers, esp. bad with shallow-buffered switches.</a:t>
            </a:r>
          </a:p>
          <a:p>
            <a:pPr>
              <a:lnSpc>
                <a:spcPct val="80000"/>
              </a:lnSpc>
            </a:pPr>
            <a:endParaRPr lang="en-US" altLang="en-US" sz="3000"/>
          </a:p>
          <a:p>
            <a:pPr>
              <a:lnSpc>
                <a:spcPct val="80000"/>
              </a:lnSpc>
              <a:spcBef>
                <a:spcPts val="600"/>
              </a:spcBef>
            </a:pPr>
            <a:r>
              <a:rPr lang="en-US" altLang="en-US" sz="3000"/>
              <a:t>Operators work around TCP problems.</a:t>
            </a:r>
          </a:p>
          <a:p>
            <a:pPr lvl="1">
              <a:lnSpc>
                <a:spcPct val="80000"/>
              </a:lnSpc>
              <a:spcBef>
                <a:spcPts val="600"/>
              </a:spcBef>
              <a:buFont typeface="Calibri" charset="0"/>
              <a:buChar char="‒"/>
            </a:pPr>
            <a:r>
              <a:rPr lang="en-US" altLang="en-US" sz="2600"/>
              <a:t>Ad-hoc, inefficient, often expensive solutions</a:t>
            </a:r>
          </a:p>
          <a:p>
            <a:pPr lvl="1">
              <a:lnSpc>
                <a:spcPct val="80000"/>
              </a:lnSpc>
              <a:spcBef>
                <a:spcPts val="600"/>
              </a:spcBef>
              <a:buFont typeface="Calibri" charset="0"/>
              <a:buChar char="‒"/>
            </a:pPr>
            <a:r>
              <a:rPr lang="en-US" altLang="en-US" sz="2600"/>
              <a:t>No solid understanding of consequences, tradeoffs</a:t>
            </a:r>
          </a:p>
        </p:txBody>
      </p:sp>
      <p:sp>
        <p:nvSpPr>
          <p:cNvPr id="136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2D55F2D-9D16-774F-855E-54D9138F7F45}" type="slidenum">
              <a:rPr lang="en-US" altLang="en-US" sz="1200">
                <a:solidFill>
                  <a:schemeClr val="tx2"/>
                </a:solidFill>
                <a:latin typeface="Arial Narrow" charset="0"/>
              </a:rPr>
              <a:pPr eaLnBrk="1" hangingPunct="1"/>
              <a:t>10</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a:grpSpLocks/>
          </p:cNvGrpSpPr>
          <p:nvPr/>
        </p:nvGrpSpPr>
        <p:grpSpPr bwMode="auto">
          <a:xfrm>
            <a:off x="2895600" y="2286000"/>
            <a:ext cx="6045200" cy="4800600"/>
            <a:chOff x="152400" y="1676400"/>
            <a:chExt cx="5181600" cy="4114800"/>
          </a:xfrm>
        </p:grpSpPr>
        <p:pic>
          <p:nvPicPr>
            <p:cNvPr id="137329" name="Picture 117" descr="04-02QuincyWADC_l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5151805" cy="398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118"/>
            <p:cNvSpPr/>
            <p:nvPr/>
          </p:nvSpPr>
          <p:spPr>
            <a:xfrm>
              <a:off x="152400" y="5181600"/>
              <a:ext cx="518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grpSp>
        <p:nvGrpSpPr>
          <p:cNvPr id="127" name="Group 126"/>
          <p:cNvGrpSpPr>
            <a:grpSpLocks/>
          </p:cNvGrpSpPr>
          <p:nvPr/>
        </p:nvGrpSpPr>
        <p:grpSpPr bwMode="auto">
          <a:xfrm>
            <a:off x="3046413" y="954088"/>
            <a:ext cx="5868987" cy="5694362"/>
            <a:chOff x="3122444" y="954555"/>
            <a:chExt cx="5869156" cy="5693955"/>
          </a:xfrm>
        </p:grpSpPr>
        <p:grpSp>
          <p:nvGrpSpPr>
            <p:cNvPr id="137299" name="Group 121"/>
            <p:cNvGrpSpPr>
              <a:grpSpLocks/>
            </p:cNvGrpSpPr>
            <p:nvPr/>
          </p:nvGrpSpPr>
          <p:grpSpPr bwMode="auto">
            <a:xfrm>
              <a:off x="3122444" y="954555"/>
              <a:ext cx="5869156" cy="5253691"/>
              <a:chOff x="3123322" y="954555"/>
              <a:chExt cx="5869156" cy="5253691"/>
            </a:xfrm>
          </p:grpSpPr>
          <p:grpSp>
            <p:nvGrpSpPr>
              <p:cNvPr id="137302" name="Group 120"/>
              <p:cNvGrpSpPr>
                <a:grpSpLocks/>
              </p:cNvGrpSpPr>
              <p:nvPr/>
            </p:nvGrpSpPr>
            <p:grpSpPr bwMode="auto">
              <a:xfrm>
                <a:off x="3123322" y="954555"/>
                <a:ext cx="5869156" cy="5253691"/>
                <a:chOff x="3123322" y="954555"/>
                <a:chExt cx="5869156" cy="5253691"/>
              </a:xfrm>
            </p:grpSpPr>
            <p:grpSp>
              <p:nvGrpSpPr>
                <p:cNvPr id="137305" name="Group 119"/>
                <p:cNvGrpSpPr>
                  <a:grpSpLocks/>
                </p:cNvGrpSpPr>
                <p:nvPr/>
              </p:nvGrpSpPr>
              <p:grpSpPr bwMode="auto">
                <a:xfrm>
                  <a:off x="3123322" y="954555"/>
                  <a:ext cx="5869156" cy="5253691"/>
                  <a:chOff x="3123322" y="954555"/>
                  <a:chExt cx="5869156" cy="5253691"/>
                </a:xfrm>
              </p:grpSpPr>
              <p:grpSp>
                <p:nvGrpSpPr>
                  <p:cNvPr id="137314" name="Group 19"/>
                  <p:cNvGrpSpPr>
                    <a:grpSpLocks/>
                  </p:cNvGrpSpPr>
                  <p:nvPr/>
                </p:nvGrpSpPr>
                <p:grpSpPr bwMode="auto">
                  <a:xfrm>
                    <a:off x="5360341" y="954555"/>
                    <a:ext cx="1727137" cy="1102845"/>
                    <a:chOff x="3733801" y="1408176"/>
                    <a:chExt cx="2090742" cy="1335024"/>
                  </a:xfrm>
                </p:grpSpPr>
                <p:pic>
                  <p:nvPicPr>
                    <p:cNvPr id="137327" name="Picture 16"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1408176"/>
                      <a:ext cx="139065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328" name="TextBox 17"/>
                    <p:cNvSpPr txBox="1">
                      <a:spLocks noChangeArrowheads="1"/>
                    </p:cNvSpPr>
                    <p:nvPr/>
                  </p:nvSpPr>
                  <p:spPr bwMode="auto">
                    <a:xfrm>
                      <a:off x="4902123" y="1636294"/>
                      <a:ext cx="922420" cy="4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TLA</a:t>
                      </a:r>
                    </a:p>
                  </p:txBody>
                </p:sp>
              </p:grpSp>
              <p:grpSp>
                <p:nvGrpSpPr>
                  <p:cNvPr id="137315" name="Group 38"/>
                  <p:cNvGrpSpPr>
                    <a:grpSpLocks/>
                  </p:cNvGrpSpPr>
                  <p:nvPr/>
                </p:nvGrpSpPr>
                <p:grpSpPr bwMode="auto">
                  <a:xfrm>
                    <a:off x="6172199" y="2971800"/>
                    <a:ext cx="1828802" cy="1143000"/>
                    <a:chOff x="2910638" y="1359567"/>
                    <a:chExt cx="2213812" cy="1383633"/>
                  </a:xfrm>
                </p:grpSpPr>
                <p:pic>
                  <p:nvPicPr>
                    <p:cNvPr id="137325" name="Picture 39"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08176"/>
                      <a:ext cx="139065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326" name="TextBox 40"/>
                    <p:cNvSpPr txBox="1">
                      <a:spLocks noChangeArrowheads="1"/>
                    </p:cNvSpPr>
                    <p:nvPr/>
                  </p:nvSpPr>
                  <p:spPr bwMode="auto">
                    <a:xfrm>
                      <a:off x="2910638" y="1359567"/>
                      <a:ext cx="837150" cy="4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MLA</a:t>
                      </a:r>
                    </a:p>
                  </p:txBody>
                </p:sp>
              </p:grpSp>
              <p:pic>
                <p:nvPicPr>
                  <p:cNvPr id="137316" name="Picture 47"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3322"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17" name="Picture 48"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18" name="Picture 49"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4522"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19" name="Picture 50"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5122" y="5233918"/>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20" name="Picture 51"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5722"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21" name="Picture 52"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7322" name="Group 68"/>
                  <p:cNvGrpSpPr>
                    <a:grpSpLocks/>
                  </p:cNvGrpSpPr>
                  <p:nvPr/>
                </p:nvGrpSpPr>
                <p:grpSpPr bwMode="auto">
                  <a:xfrm>
                    <a:off x="3962401" y="2971800"/>
                    <a:ext cx="1683036" cy="1138891"/>
                    <a:chOff x="3733800" y="1364542"/>
                    <a:chExt cx="2037358" cy="1378659"/>
                  </a:xfrm>
                </p:grpSpPr>
                <p:pic>
                  <p:nvPicPr>
                    <p:cNvPr id="137323" name="Picture 69"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08177"/>
                      <a:ext cx="139065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324" name="TextBox 70"/>
                    <p:cNvSpPr txBox="1">
                      <a:spLocks noChangeArrowheads="1"/>
                    </p:cNvSpPr>
                    <p:nvPr/>
                  </p:nvSpPr>
                  <p:spPr bwMode="auto">
                    <a:xfrm>
                      <a:off x="4934008" y="1364542"/>
                      <a:ext cx="837150" cy="4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MLA</a:t>
                      </a:r>
                    </a:p>
                  </p:txBody>
                </p:sp>
              </p:grpSp>
            </p:grpSp>
            <p:grpSp>
              <p:nvGrpSpPr>
                <p:cNvPr id="137306" name="Group 93"/>
                <p:cNvGrpSpPr>
                  <a:grpSpLocks/>
                </p:cNvGrpSpPr>
                <p:nvPr/>
              </p:nvGrpSpPr>
              <p:grpSpPr bwMode="auto">
                <a:xfrm>
                  <a:off x="3669537" y="3998446"/>
                  <a:ext cx="1740663" cy="1294485"/>
                  <a:chOff x="838200" y="4169885"/>
                  <a:chExt cx="1740663" cy="1294485"/>
                </a:xfrm>
              </p:grpSpPr>
              <p:cxnSp>
                <p:nvCxnSpPr>
                  <p:cNvPr id="95" name="Straight Connector 94"/>
                  <p:cNvCxnSpPr/>
                  <p:nvPr/>
                </p:nvCxnSpPr>
                <p:spPr>
                  <a:xfrm rot="5400000">
                    <a:off x="590509" y="4422955"/>
                    <a:ext cx="1288957" cy="79377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096934" y="4807143"/>
                    <a:ext cx="12730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1560498" y="4434069"/>
                    <a:ext cx="1277846" cy="76043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307" name="Group 97"/>
                <p:cNvGrpSpPr>
                  <a:grpSpLocks/>
                </p:cNvGrpSpPr>
                <p:nvPr/>
              </p:nvGrpSpPr>
              <p:grpSpPr bwMode="auto">
                <a:xfrm>
                  <a:off x="6565137" y="3998446"/>
                  <a:ext cx="1740663" cy="1294485"/>
                  <a:chOff x="838200" y="4169885"/>
                  <a:chExt cx="1740663" cy="1294485"/>
                </a:xfrm>
              </p:grpSpPr>
              <p:cxnSp>
                <p:nvCxnSpPr>
                  <p:cNvPr id="99" name="Straight Connector 98"/>
                  <p:cNvCxnSpPr/>
                  <p:nvPr/>
                </p:nvCxnSpPr>
                <p:spPr>
                  <a:xfrm rot="5400000">
                    <a:off x="589798" y="4423749"/>
                    <a:ext cx="1288957" cy="79218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096223" y="4806349"/>
                    <a:ext cx="127308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1558994" y="4434068"/>
                    <a:ext cx="1277846" cy="7604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p:cNvCxnSpPr/>
              <p:nvPr/>
            </p:nvCxnSpPr>
            <p:spPr>
              <a:xfrm rot="16200000" flipH="1">
                <a:off x="5961115" y="2115687"/>
                <a:ext cx="1092122" cy="8239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803001" y="2014876"/>
                <a:ext cx="1112758" cy="10461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300" name="TextBox 105"/>
            <p:cNvSpPr txBox="1">
              <a:spLocks noChangeArrowheads="1"/>
            </p:cNvSpPr>
            <p:nvPr/>
          </p:nvSpPr>
          <p:spPr bwMode="auto">
            <a:xfrm>
              <a:off x="5105400" y="62484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solidFill>
                    <a:srgbClr val="FF0000"/>
                  </a:solidFill>
                  <a:latin typeface="Calibri" charset="0"/>
                </a:rPr>
                <a:t>Worker Nodes</a:t>
              </a:r>
            </a:p>
          </p:txBody>
        </p:sp>
        <p:sp>
          <p:nvSpPr>
            <p:cNvPr id="137301" name="TextBox 218"/>
            <p:cNvSpPr txBox="1">
              <a:spLocks noChangeArrowheads="1"/>
            </p:cNvSpPr>
            <p:nvPr/>
          </p:nvSpPr>
          <p:spPr bwMode="auto">
            <a:xfrm>
              <a:off x="5486400" y="2895600"/>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sp>
        <p:nvSpPr>
          <p:cNvPr id="4" name="Title 3"/>
          <p:cNvSpPr>
            <a:spLocks noGrp="1"/>
          </p:cNvSpPr>
          <p:nvPr>
            <p:ph type="title"/>
          </p:nvPr>
        </p:nvSpPr>
        <p:spPr>
          <a:xfrm>
            <a:off x="0" y="-76200"/>
            <a:ext cx="9144000" cy="990600"/>
          </a:xfrm>
        </p:spPr>
        <p:txBody>
          <a:bodyPr>
            <a:normAutofit fontScale="90000"/>
          </a:bodyPr>
          <a:lstStyle/>
          <a:p>
            <a:pPr>
              <a:defRPr/>
            </a:pPr>
            <a:r>
              <a:rPr lang="en-US" sz="4000" dirty="0" smtClean="0"/>
              <a:t>Partition/Aggregate Application Structure</a:t>
            </a:r>
            <a:endParaRPr lang="en-US" sz="4000" dirty="0"/>
          </a:p>
        </p:txBody>
      </p:sp>
      <p:sp>
        <p:nvSpPr>
          <p:cNvPr id="137220" name="Content Placeholder 4"/>
          <p:cNvSpPr>
            <a:spLocks noGrp="1"/>
          </p:cNvSpPr>
          <p:nvPr>
            <p:ph idx="1"/>
          </p:nvPr>
        </p:nvSpPr>
        <p:spPr>
          <a:xfrm>
            <a:off x="533400" y="2667000"/>
            <a:ext cx="2667000" cy="1828800"/>
          </a:xfrm>
        </p:spPr>
        <p:txBody>
          <a:bodyPr/>
          <a:lstStyle/>
          <a:p>
            <a:pPr>
              <a:spcBef>
                <a:spcPct val="25000"/>
              </a:spcBef>
              <a:buFontTx/>
              <a:buNone/>
            </a:pPr>
            <a:endParaRPr lang="en-US" altLang="en-US">
              <a:latin typeface="Calibri" charset="0"/>
            </a:endParaRPr>
          </a:p>
          <a:p>
            <a:endParaRPr lang="en-US" altLang="en-US">
              <a:latin typeface="Calibri" charset="0"/>
            </a:endParaRPr>
          </a:p>
        </p:txBody>
      </p:sp>
      <p:sp>
        <p:nvSpPr>
          <p:cNvPr id="137221" name="Slide Number Placeholder 32"/>
          <p:cNvSpPr>
            <a:spLocks noGrp="1"/>
          </p:cNvSpPr>
          <p:nvPr>
            <p:ph type="sldNum" sz="quarter" idx="12"/>
          </p:nvPr>
        </p:nvSpPr>
        <p:spPr>
          <a:xfrm>
            <a:off x="6477000" y="63404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2D4DE52-952D-9842-963C-35D6C3C5F357}" type="slidenum">
              <a:rPr lang="en-US" altLang="en-US" sz="1200">
                <a:solidFill>
                  <a:schemeClr val="tx2"/>
                </a:solidFill>
                <a:latin typeface="Arial Narrow" charset="0"/>
              </a:rPr>
              <a:pPr eaLnBrk="1" hangingPunct="1"/>
              <a:t>11</a:t>
            </a:fld>
            <a:endParaRPr lang="en-US" altLang="en-US" sz="1200">
              <a:solidFill>
                <a:schemeClr val="tx2"/>
              </a:solidFill>
              <a:latin typeface="Arial Narrow" charset="0"/>
            </a:endParaRPr>
          </a:p>
        </p:txBody>
      </p:sp>
      <p:grpSp>
        <p:nvGrpSpPr>
          <p:cNvPr id="9" name="Group 121"/>
          <p:cNvGrpSpPr>
            <a:grpSpLocks/>
          </p:cNvGrpSpPr>
          <p:nvPr/>
        </p:nvGrpSpPr>
        <p:grpSpPr bwMode="auto">
          <a:xfrm>
            <a:off x="30163" y="946150"/>
            <a:ext cx="2070100" cy="1828800"/>
            <a:chOff x="138952" y="609600"/>
            <a:chExt cx="2070848" cy="1828800"/>
          </a:xfrm>
        </p:grpSpPr>
        <p:pic>
          <p:nvPicPr>
            <p:cNvPr id="137295" name="Picture 122" descr="Computergir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952" y="609600"/>
              <a:ext cx="207084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Rounded Rectangle 123"/>
            <p:cNvSpPr/>
            <p:nvPr/>
          </p:nvSpPr>
          <p:spPr>
            <a:xfrm>
              <a:off x="1295070" y="838200"/>
              <a:ext cx="281089" cy="341313"/>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pic>
          <p:nvPicPr>
            <p:cNvPr id="137297" name="Picture 124" descr="bing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886814"/>
              <a:ext cx="256032" cy="10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98" name="Picture 125" descr="microsoft-bing2-1.jpg"/>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295400" y="992827"/>
              <a:ext cx="256032" cy="11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 name="Picture 109" descr="clou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4413" y="804863"/>
            <a:ext cx="266858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26"/>
          <p:cNvGrpSpPr>
            <a:grpSpLocks/>
          </p:cNvGrpSpPr>
          <p:nvPr/>
        </p:nvGrpSpPr>
        <p:grpSpPr bwMode="auto">
          <a:xfrm>
            <a:off x="1209675" y="762000"/>
            <a:ext cx="1457325" cy="1458913"/>
            <a:chOff x="533400" y="3571240"/>
            <a:chExt cx="1762760" cy="1762760"/>
          </a:xfrm>
        </p:grpSpPr>
        <p:pic>
          <p:nvPicPr>
            <p:cNvPr id="137293" name="Picture 127" descr="mail.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571240"/>
              <a:ext cx="1762760" cy="17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94" name="TextBox 128"/>
            <p:cNvSpPr txBox="1">
              <a:spLocks noChangeArrowheads="1"/>
            </p:cNvSpPr>
            <p:nvPr/>
          </p:nvSpPr>
          <p:spPr bwMode="auto">
            <a:xfrm>
              <a:off x="860839" y="4094423"/>
              <a:ext cx="1066800" cy="37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400" b="1">
                  <a:latin typeface="Calibri" charset="0"/>
                </a:rPr>
                <a:t>Picasso</a:t>
              </a:r>
            </a:p>
          </p:txBody>
        </p:sp>
      </p:grpSp>
      <p:sp>
        <p:nvSpPr>
          <p:cNvPr id="134" name="Rectangle 169"/>
          <p:cNvSpPr>
            <a:spLocks noChangeArrowheads="1"/>
          </p:cNvSpPr>
          <p:nvPr/>
        </p:nvSpPr>
        <p:spPr bwMode="auto">
          <a:xfrm rot="2565780">
            <a:off x="5584825" y="1879600"/>
            <a:ext cx="23495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a:outerShdw blurRad="63500" dist="107763" dir="8100000" algn="ctr" rotWithShape="0">
              <a:schemeClr val="bg2">
                <a:alpha val="50000"/>
              </a:schemeClr>
            </a:outerShdw>
          </a:effectLst>
        </p:spPr>
        <p:txBody>
          <a:bodyPr wrap="none" anchor="ctr"/>
          <a:lstStyle/>
          <a:p>
            <a:pPr>
              <a:defRPr/>
            </a:pPr>
            <a:endParaRPr lang="en-US">
              <a:latin typeface="Calibri"/>
              <a:ea typeface="+mn-ea"/>
              <a:cs typeface="Calibri"/>
            </a:endParaRPr>
          </a:p>
        </p:txBody>
      </p:sp>
      <p:sp>
        <p:nvSpPr>
          <p:cNvPr id="135" name="Rectangle 169"/>
          <p:cNvSpPr>
            <a:spLocks noChangeAspect="1" noChangeArrowheads="1"/>
          </p:cNvSpPr>
          <p:nvPr/>
        </p:nvSpPr>
        <p:spPr bwMode="auto">
          <a:xfrm rot="19365942">
            <a:off x="5981700" y="1882775"/>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145" name="Rectangle 169"/>
          <p:cNvSpPr>
            <a:spLocks noChangeAspect="1" noChangeArrowheads="1"/>
          </p:cNvSpPr>
          <p:nvPr/>
        </p:nvSpPr>
        <p:spPr bwMode="auto">
          <a:xfrm rot="1907847">
            <a:off x="4164013" y="3913188"/>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47" name="Rectangle 169"/>
          <p:cNvSpPr>
            <a:spLocks noChangeAspect="1" noChangeArrowheads="1"/>
          </p:cNvSpPr>
          <p:nvPr/>
        </p:nvSpPr>
        <p:spPr bwMode="auto">
          <a:xfrm rot="19720810">
            <a:off x="4546600" y="391160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49" name="Rectangle 169"/>
          <p:cNvSpPr>
            <a:spLocks noChangeAspect="1" noChangeArrowheads="1"/>
          </p:cNvSpPr>
          <p:nvPr/>
        </p:nvSpPr>
        <p:spPr bwMode="auto">
          <a:xfrm>
            <a:off x="4365625" y="3927475"/>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52" name="Rectangle 169"/>
          <p:cNvSpPr>
            <a:spLocks noChangeAspect="1" noChangeArrowheads="1"/>
          </p:cNvSpPr>
          <p:nvPr/>
        </p:nvSpPr>
        <p:spPr bwMode="auto">
          <a:xfrm rot="1907847">
            <a:off x="7059613" y="393700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53" name="Rectangle 169"/>
          <p:cNvSpPr>
            <a:spLocks noChangeAspect="1" noChangeArrowheads="1"/>
          </p:cNvSpPr>
          <p:nvPr/>
        </p:nvSpPr>
        <p:spPr bwMode="auto">
          <a:xfrm rot="19720810">
            <a:off x="7442200" y="393700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54" name="Rectangle 169"/>
          <p:cNvSpPr>
            <a:spLocks noChangeAspect="1" noChangeArrowheads="1"/>
          </p:cNvSpPr>
          <p:nvPr/>
        </p:nvSpPr>
        <p:spPr bwMode="auto">
          <a:xfrm>
            <a:off x="7261225" y="3951288"/>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pic>
        <p:nvPicPr>
          <p:cNvPr id="199" name="Picture 198" descr="picasso1.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5184775"/>
            <a:ext cx="1122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200" descr="picasso3.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97338" y="5184775"/>
            <a:ext cx="1008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5" descr="picasso1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5184775"/>
            <a:ext cx="1811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descr="picasso4.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5184775"/>
            <a:ext cx="1624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descr="picasso5.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62400" y="5184775"/>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199" descr="picasso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59225" y="5184775"/>
            <a:ext cx="1069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descr="picasso8.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81425" y="5184775"/>
            <a:ext cx="1323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6" descr="picasso10.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581400" y="5184775"/>
            <a:ext cx="1771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Box 207"/>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“Everything you can imagine is real.” </a:t>
            </a:r>
          </a:p>
        </p:txBody>
      </p:sp>
      <p:sp>
        <p:nvSpPr>
          <p:cNvPr id="218" name="TextBox 217"/>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“Bad artists copy. </a:t>
            </a:r>
          </a:p>
          <a:p>
            <a:pPr algn="ctr" eaLnBrk="1" hangingPunct="1"/>
            <a:r>
              <a:rPr lang="en-US" altLang="en-US" sz="1600" b="1">
                <a:solidFill>
                  <a:srgbClr val="0000CC"/>
                </a:solidFill>
                <a:latin typeface="Calibri" charset="0"/>
              </a:rPr>
              <a:t>Good artists steal.”</a:t>
            </a:r>
          </a:p>
        </p:txBody>
      </p:sp>
      <p:sp>
        <p:nvSpPr>
          <p:cNvPr id="210" name="TextBox 209"/>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“It is your work in life that is the ultimate seduction.“</a:t>
            </a:r>
          </a:p>
        </p:txBody>
      </p:sp>
      <p:sp>
        <p:nvSpPr>
          <p:cNvPr id="217" name="TextBox 216"/>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“The chief enemy of creativity is good sense.“</a:t>
            </a:r>
          </a:p>
        </p:txBody>
      </p:sp>
      <p:sp>
        <p:nvSpPr>
          <p:cNvPr id="209" name="TextBox 208"/>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“Inspiration does exist, </a:t>
            </a:r>
          </a:p>
          <a:p>
            <a:pPr algn="ctr" eaLnBrk="1" hangingPunct="1"/>
            <a:r>
              <a:rPr lang="en-US" altLang="en-US" sz="1600" b="1">
                <a:solidFill>
                  <a:srgbClr val="0000CC"/>
                </a:solidFill>
                <a:latin typeface="Calibri" charset="0"/>
              </a:rPr>
              <a:t>but it must find you working.”</a:t>
            </a:r>
          </a:p>
        </p:txBody>
      </p:sp>
      <p:sp>
        <p:nvSpPr>
          <p:cNvPr id="216" name="TextBox 215"/>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“I'd like to live as a poor man </a:t>
            </a:r>
          </a:p>
          <a:p>
            <a:pPr algn="ctr" eaLnBrk="1" hangingPunct="1"/>
            <a:r>
              <a:rPr lang="en-US" altLang="en-US" sz="1600" b="1">
                <a:solidFill>
                  <a:srgbClr val="0000CC"/>
                </a:solidFill>
                <a:latin typeface="Calibri" charset="0"/>
              </a:rPr>
              <a:t>with lots of money.“</a:t>
            </a:r>
          </a:p>
        </p:txBody>
      </p:sp>
      <p:sp>
        <p:nvSpPr>
          <p:cNvPr id="213" name="TextBox 212"/>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“Art is a lie that makes us</a:t>
            </a:r>
          </a:p>
          <a:p>
            <a:pPr algn="ctr" eaLnBrk="1" hangingPunct="1"/>
            <a:r>
              <a:rPr lang="en-US" altLang="en-US" sz="1600" b="1">
                <a:solidFill>
                  <a:srgbClr val="0000CC"/>
                </a:solidFill>
                <a:latin typeface="Calibri" charset="0"/>
              </a:rPr>
              <a:t> realize the truth.</a:t>
            </a:r>
          </a:p>
        </p:txBody>
      </p:sp>
      <p:sp>
        <p:nvSpPr>
          <p:cNvPr id="214" name="TextBox 213"/>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“Computers are useless. </a:t>
            </a:r>
          </a:p>
          <a:p>
            <a:pPr algn="ctr" eaLnBrk="1" hangingPunct="1"/>
            <a:r>
              <a:rPr lang="en-US" altLang="en-US" sz="1600" b="1">
                <a:solidFill>
                  <a:srgbClr val="0000CC"/>
                </a:solidFill>
                <a:latin typeface="Calibri" charset="0"/>
              </a:rPr>
              <a:t>They can only give you answers.”</a:t>
            </a:r>
          </a:p>
        </p:txBody>
      </p:sp>
      <p:sp>
        <p:nvSpPr>
          <p:cNvPr id="220" name="Rectangle 167"/>
          <p:cNvSpPr>
            <a:spLocks noChangeAspect="1" noChangeArrowheads="1"/>
          </p:cNvSpPr>
          <p:nvPr/>
        </p:nvSpPr>
        <p:spPr bwMode="auto">
          <a:xfrm rot="1979433">
            <a:off x="36115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1" name="Rectangle 167"/>
          <p:cNvSpPr>
            <a:spLocks noChangeAspect="1" noChangeArrowheads="1"/>
          </p:cNvSpPr>
          <p:nvPr/>
        </p:nvSpPr>
        <p:spPr bwMode="auto">
          <a:xfrm rot="19624742">
            <a:off x="51101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2" name="Rectangle 167"/>
          <p:cNvSpPr>
            <a:spLocks noChangeAspect="1" noChangeArrowheads="1"/>
          </p:cNvSpPr>
          <p:nvPr/>
        </p:nvSpPr>
        <p:spPr bwMode="auto">
          <a:xfrm>
            <a:off x="4375150" y="485457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3" name="Rectangle 167"/>
          <p:cNvSpPr>
            <a:spLocks noChangeAspect="1" noChangeArrowheads="1"/>
          </p:cNvSpPr>
          <p:nvPr/>
        </p:nvSpPr>
        <p:spPr bwMode="auto">
          <a:xfrm rot="1979433">
            <a:off x="65071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4" name="Rectangle 167"/>
          <p:cNvSpPr>
            <a:spLocks noChangeAspect="1" noChangeArrowheads="1"/>
          </p:cNvSpPr>
          <p:nvPr/>
        </p:nvSpPr>
        <p:spPr bwMode="auto">
          <a:xfrm rot="19624742">
            <a:off x="80057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5" name="Rectangle 167"/>
          <p:cNvSpPr>
            <a:spLocks noChangeAspect="1" noChangeArrowheads="1"/>
          </p:cNvSpPr>
          <p:nvPr/>
        </p:nvSpPr>
        <p:spPr bwMode="auto">
          <a:xfrm>
            <a:off x="7270750" y="485457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grpSp>
        <p:nvGrpSpPr>
          <p:cNvPr id="11" name="Group 243"/>
          <p:cNvGrpSpPr>
            <a:grpSpLocks/>
          </p:cNvGrpSpPr>
          <p:nvPr/>
        </p:nvGrpSpPr>
        <p:grpSpPr bwMode="auto">
          <a:xfrm>
            <a:off x="2895600" y="2963863"/>
            <a:ext cx="6400800" cy="1455737"/>
            <a:chOff x="2971800" y="2963686"/>
            <a:chExt cx="6400800" cy="1455914"/>
          </a:xfrm>
        </p:grpSpPr>
        <p:grpSp>
          <p:nvGrpSpPr>
            <p:cNvPr id="137279" name="Group 234"/>
            <p:cNvGrpSpPr>
              <a:grpSpLocks/>
            </p:cNvGrpSpPr>
            <p:nvPr/>
          </p:nvGrpSpPr>
          <p:grpSpPr bwMode="auto">
            <a:xfrm>
              <a:off x="2971800" y="2963686"/>
              <a:ext cx="838200" cy="1455914"/>
              <a:chOff x="2133600" y="3039886"/>
              <a:chExt cx="838200" cy="1455914"/>
            </a:xfrm>
          </p:grpSpPr>
          <p:grpSp>
            <p:nvGrpSpPr>
              <p:cNvPr id="137286" name="Group 233"/>
              <p:cNvGrpSpPr>
                <a:grpSpLocks/>
              </p:cNvGrpSpPr>
              <p:nvPr/>
            </p:nvGrpSpPr>
            <p:grpSpPr bwMode="auto">
              <a:xfrm>
                <a:off x="2133600" y="3039886"/>
                <a:ext cx="762000" cy="1379714"/>
                <a:chOff x="2133600" y="3039886"/>
                <a:chExt cx="762000" cy="1379714"/>
              </a:xfrm>
            </p:grpSpPr>
            <p:sp>
              <p:nvSpPr>
                <p:cNvPr id="137288" name="TextBox 225"/>
                <p:cNvSpPr txBox="1">
                  <a:spLocks noChangeArrowheads="1"/>
                </p:cNvSpPr>
                <p:nvPr/>
              </p:nvSpPr>
              <p:spPr bwMode="auto">
                <a:xfrm>
                  <a:off x="2133600" y="31242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1.</a:t>
                  </a:r>
                </a:p>
              </p:txBody>
            </p:sp>
            <p:pic>
              <p:nvPicPr>
                <p:cNvPr id="137289" name="Picture 227" descr="picasso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514600" y="3573286"/>
                  <a:ext cx="381000" cy="46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90" name="TextBox 228"/>
                <p:cNvSpPr txBox="1">
                  <a:spLocks noChangeArrowheads="1"/>
                </p:cNvSpPr>
                <p:nvPr/>
              </p:nvSpPr>
              <p:spPr bwMode="auto">
                <a:xfrm>
                  <a:off x="2133600" y="36238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2.</a:t>
                  </a:r>
                </a:p>
              </p:txBody>
            </p:sp>
            <p:pic>
              <p:nvPicPr>
                <p:cNvPr id="137291" name="Picture 229" descr="picasso1.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534029" y="3039886"/>
                  <a:ext cx="342142" cy="46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92" name="TextBox 230"/>
                <p:cNvSpPr txBox="1">
                  <a:spLocks noChangeArrowheads="1"/>
                </p:cNvSpPr>
                <p:nvPr/>
              </p:nvSpPr>
              <p:spPr bwMode="auto">
                <a:xfrm>
                  <a:off x="2133600" y="40810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3.     </a:t>
                  </a:r>
                </a:p>
              </p:txBody>
            </p:sp>
          </p:grpSp>
          <p:sp>
            <p:nvSpPr>
              <p:cNvPr id="137287" name="TextBox 231"/>
              <p:cNvSpPr txBox="1">
                <a:spLocks noChangeArrowheads="1"/>
              </p:cNvSpPr>
              <p:nvPr/>
            </p:nvSpPr>
            <p:spPr bwMode="auto">
              <a:xfrm rot="5400000">
                <a:off x="2505045" y="402904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grpSp>
          <p:nvGrpSpPr>
            <p:cNvPr id="137280" name="Group 235"/>
            <p:cNvGrpSpPr>
              <a:grpSpLocks/>
            </p:cNvGrpSpPr>
            <p:nvPr/>
          </p:nvGrpSpPr>
          <p:grpSpPr bwMode="auto">
            <a:xfrm>
              <a:off x="7924800" y="2971800"/>
              <a:ext cx="1447800" cy="1371600"/>
              <a:chOff x="2057400" y="3048000"/>
              <a:chExt cx="1447800" cy="1371600"/>
            </a:xfrm>
          </p:grpSpPr>
          <p:grpSp>
            <p:nvGrpSpPr>
              <p:cNvPr id="137281" name="Group 233"/>
              <p:cNvGrpSpPr>
                <a:grpSpLocks/>
              </p:cNvGrpSpPr>
              <p:nvPr/>
            </p:nvGrpSpPr>
            <p:grpSpPr bwMode="auto">
              <a:xfrm>
                <a:off x="2057400" y="3048000"/>
                <a:ext cx="1447800" cy="1295400"/>
                <a:chOff x="2057400" y="3048000"/>
                <a:chExt cx="1447800" cy="1295400"/>
              </a:xfrm>
            </p:grpSpPr>
            <p:sp>
              <p:nvSpPr>
                <p:cNvPr id="137283" name="TextBox 238"/>
                <p:cNvSpPr txBox="1">
                  <a:spLocks noChangeArrowheads="1"/>
                </p:cNvSpPr>
                <p:nvPr/>
              </p:nvSpPr>
              <p:spPr bwMode="auto">
                <a:xfrm>
                  <a:off x="2057400" y="304800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1. </a:t>
                  </a:r>
                  <a:r>
                    <a:rPr lang="en-US" altLang="en-US" sz="1600" b="1">
                      <a:solidFill>
                        <a:srgbClr val="000000"/>
                      </a:solidFill>
                      <a:latin typeface="Calibri" charset="0"/>
                    </a:rPr>
                    <a:t>Art is a lie…</a:t>
                  </a:r>
                  <a:endParaRPr lang="en-US" altLang="en-US" sz="1600" b="1">
                    <a:latin typeface="Calibri" charset="0"/>
                  </a:endParaRPr>
                </a:p>
              </p:txBody>
            </p:sp>
            <p:sp>
              <p:nvSpPr>
                <p:cNvPr id="137284" name="TextBox 240"/>
                <p:cNvSpPr txBox="1">
                  <a:spLocks noChangeArrowheads="1"/>
                </p:cNvSpPr>
                <p:nvPr/>
              </p:nvSpPr>
              <p:spPr bwMode="auto">
                <a:xfrm>
                  <a:off x="2057400" y="3547646"/>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2. The chief… </a:t>
                  </a:r>
                </a:p>
              </p:txBody>
            </p:sp>
            <p:sp>
              <p:nvSpPr>
                <p:cNvPr id="137285" name="TextBox 242"/>
                <p:cNvSpPr txBox="1">
                  <a:spLocks noChangeArrowheads="1"/>
                </p:cNvSpPr>
                <p:nvPr/>
              </p:nvSpPr>
              <p:spPr bwMode="auto">
                <a:xfrm>
                  <a:off x="2057400" y="40048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3.     </a:t>
                  </a:r>
                </a:p>
              </p:txBody>
            </p:sp>
          </p:grpSp>
          <p:sp>
            <p:nvSpPr>
              <p:cNvPr id="137282" name="TextBox 237"/>
              <p:cNvSpPr txBox="1">
                <a:spLocks noChangeArrowheads="1"/>
              </p:cNvSpPr>
              <p:nvPr/>
            </p:nvSpPr>
            <p:spPr bwMode="auto">
              <a:xfrm rot="5400000">
                <a:off x="2352645" y="395284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grpSp>
      <p:sp>
        <p:nvSpPr>
          <p:cNvPr id="245" name="Rectangle 167"/>
          <p:cNvSpPr>
            <a:spLocks noChangeAspect="1" noChangeArrowheads="1"/>
          </p:cNvSpPr>
          <p:nvPr/>
        </p:nvSpPr>
        <p:spPr bwMode="auto">
          <a:xfrm rot="2584639">
            <a:off x="4849813" y="272732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46" name="Rectangle 167"/>
          <p:cNvSpPr>
            <a:spLocks noChangeAspect="1" noChangeArrowheads="1"/>
          </p:cNvSpPr>
          <p:nvPr/>
        </p:nvSpPr>
        <p:spPr bwMode="auto">
          <a:xfrm rot="19296511">
            <a:off x="6616700" y="268922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grpSp>
        <p:nvGrpSpPr>
          <p:cNvPr id="16" name="Group 234"/>
          <p:cNvGrpSpPr>
            <a:grpSpLocks/>
          </p:cNvGrpSpPr>
          <p:nvPr/>
        </p:nvGrpSpPr>
        <p:grpSpPr bwMode="auto">
          <a:xfrm>
            <a:off x="6781800" y="762000"/>
            <a:ext cx="1524000" cy="1447800"/>
            <a:chOff x="2133600" y="3048000"/>
            <a:chExt cx="1524000" cy="1447800"/>
          </a:xfrm>
        </p:grpSpPr>
        <p:grpSp>
          <p:nvGrpSpPr>
            <p:cNvPr id="137273" name="Group 233"/>
            <p:cNvGrpSpPr>
              <a:grpSpLocks/>
            </p:cNvGrpSpPr>
            <p:nvPr/>
          </p:nvGrpSpPr>
          <p:grpSpPr bwMode="auto">
            <a:xfrm>
              <a:off x="2133600" y="3048000"/>
              <a:ext cx="1524000" cy="1371600"/>
              <a:chOff x="2133600" y="3048000"/>
              <a:chExt cx="1524000" cy="1371600"/>
            </a:xfrm>
          </p:grpSpPr>
          <p:sp>
            <p:nvSpPr>
              <p:cNvPr id="137275" name="TextBox 256"/>
              <p:cNvSpPr txBox="1">
                <a:spLocks noChangeArrowheads="1"/>
              </p:cNvSpPr>
              <p:nvPr/>
            </p:nvSpPr>
            <p:spPr bwMode="auto">
              <a:xfrm>
                <a:off x="2133600" y="31242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1.</a:t>
                </a:r>
              </a:p>
            </p:txBody>
          </p:sp>
          <p:sp>
            <p:nvSpPr>
              <p:cNvPr id="137276" name="TextBox 258"/>
              <p:cNvSpPr txBox="1">
                <a:spLocks noChangeArrowheads="1"/>
              </p:cNvSpPr>
              <p:nvPr/>
            </p:nvSpPr>
            <p:spPr bwMode="auto">
              <a:xfrm>
                <a:off x="2133600" y="3623846"/>
                <a:ext cx="152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2. </a:t>
                </a:r>
                <a:r>
                  <a:rPr lang="en-US" altLang="en-US" sz="1600" b="1">
                    <a:solidFill>
                      <a:srgbClr val="000000"/>
                    </a:solidFill>
                    <a:latin typeface="Calibri" charset="0"/>
                  </a:rPr>
                  <a:t>Art is a lie… </a:t>
                </a:r>
              </a:p>
              <a:p>
                <a:pPr eaLnBrk="1" hangingPunct="1"/>
                <a:endParaRPr lang="en-US" altLang="en-US" sz="1600" b="1">
                  <a:latin typeface="Calibri" charset="0"/>
                </a:endParaRPr>
              </a:p>
            </p:txBody>
          </p:sp>
          <p:pic>
            <p:nvPicPr>
              <p:cNvPr id="137277" name="Picture 259" descr="picasso1.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438400" y="3048000"/>
                <a:ext cx="342142" cy="46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78" name="TextBox 260"/>
              <p:cNvSpPr txBox="1">
                <a:spLocks noChangeArrowheads="1"/>
              </p:cNvSpPr>
              <p:nvPr/>
            </p:nvSpPr>
            <p:spPr bwMode="auto">
              <a:xfrm>
                <a:off x="2133600" y="40810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3.     </a:t>
                </a:r>
              </a:p>
            </p:txBody>
          </p:sp>
        </p:grpSp>
        <p:sp>
          <p:nvSpPr>
            <p:cNvPr id="137274" name="TextBox 255"/>
            <p:cNvSpPr txBox="1">
              <a:spLocks noChangeArrowheads="1"/>
            </p:cNvSpPr>
            <p:nvPr/>
          </p:nvSpPr>
          <p:spPr bwMode="auto">
            <a:xfrm rot="5400000">
              <a:off x="2505045" y="402904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grpSp>
        <p:nvGrpSpPr>
          <p:cNvPr id="20" name="Group 281"/>
          <p:cNvGrpSpPr>
            <a:grpSpLocks/>
          </p:cNvGrpSpPr>
          <p:nvPr/>
        </p:nvGrpSpPr>
        <p:grpSpPr bwMode="auto">
          <a:xfrm>
            <a:off x="4038600" y="696913"/>
            <a:ext cx="1600200" cy="1452562"/>
            <a:chOff x="990600" y="3200400"/>
            <a:chExt cx="1600200" cy="1453896"/>
          </a:xfrm>
        </p:grpSpPr>
        <p:pic>
          <p:nvPicPr>
            <p:cNvPr id="137270" name="Picture 276" descr="opened-letter.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90600" y="3200400"/>
              <a:ext cx="1453896" cy="14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71" name="Picture 277" descr="picasso1.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22518" y="3581400"/>
              <a:ext cx="174054" cy="2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 name="TextBox 280"/>
            <p:cNvSpPr txBox="1"/>
            <p:nvPr/>
          </p:nvSpPr>
          <p:spPr>
            <a:xfrm>
              <a:off x="1447800" y="3777191"/>
              <a:ext cx="1143000" cy="262179"/>
            </a:xfrm>
            <a:prstGeom prst="rect">
              <a:avLst/>
            </a:prstGeom>
            <a:noFill/>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b="1">
                  <a:latin typeface="Calibri" charset="0"/>
                </a:rPr>
                <a:t>Art is…</a:t>
              </a:r>
            </a:p>
          </p:txBody>
        </p:sp>
      </p:grpSp>
      <p:grpSp>
        <p:nvGrpSpPr>
          <p:cNvPr id="111" name="Group 110"/>
          <p:cNvGrpSpPr>
            <a:grpSpLocks/>
          </p:cNvGrpSpPr>
          <p:nvPr/>
        </p:nvGrpSpPr>
        <p:grpSpPr bwMode="auto">
          <a:xfrm>
            <a:off x="192088" y="2012950"/>
            <a:ext cx="3084512" cy="774700"/>
            <a:chOff x="192024" y="1981200"/>
            <a:chExt cx="3084576" cy="775097"/>
          </a:xfrm>
        </p:grpSpPr>
        <p:pic>
          <p:nvPicPr>
            <p:cNvPr id="137268" name="Picture 103" descr="microsoft-bing2.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92024" y="2451497"/>
              <a:ext cx="30845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69" name="Picture 104" descr="bingLogo.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432956" y="1981200"/>
              <a:ext cx="1135811"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8" name="Picture 107" descr="mail.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12850" y="773113"/>
            <a:ext cx="14541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a:spLocks noChangeArrowheads="1"/>
          </p:cNvSpPr>
          <p:nvPr/>
        </p:nvSpPr>
        <p:spPr bwMode="auto">
          <a:xfrm>
            <a:off x="1447800" y="2449513"/>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Picasso</a:t>
            </a:r>
          </a:p>
        </p:txBody>
      </p:sp>
      <p:sp>
        <p:nvSpPr>
          <p:cNvPr id="130" name="TextBox 129"/>
          <p:cNvSpPr txBox="1">
            <a:spLocks noChangeArrowheads="1"/>
          </p:cNvSpPr>
          <p:nvPr/>
        </p:nvSpPr>
        <p:spPr bwMode="auto">
          <a:xfrm>
            <a:off x="228600" y="2652713"/>
            <a:ext cx="43434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a:latin typeface="Calibri" charset="0"/>
              </a:rPr>
              <a:t> Time is money</a:t>
            </a:r>
          </a:p>
          <a:p>
            <a:pPr lvl="1" eaLnBrk="1" hangingPunct="1">
              <a:buFont typeface="Wingdings" charset="2"/>
              <a:buChar char="Ø"/>
            </a:pPr>
            <a:r>
              <a:rPr lang="en-US" altLang="en-US" sz="2000" b="1">
                <a:solidFill>
                  <a:srgbClr val="FF0000"/>
                </a:solidFill>
                <a:latin typeface="Calibri" charset="0"/>
              </a:rPr>
              <a:t> Strict deadlines (SLAs)</a:t>
            </a:r>
          </a:p>
          <a:p>
            <a:pPr lvl="1" eaLnBrk="1" hangingPunct="1"/>
            <a:endParaRPr lang="en-US" altLang="en-US" sz="2000" b="1">
              <a:solidFill>
                <a:srgbClr val="0000CC"/>
              </a:solidFill>
              <a:latin typeface="Calibri" charset="0"/>
            </a:endParaRPr>
          </a:p>
          <a:p>
            <a:pPr lvl="1" eaLnBrk="1" hangingPunct="1"/>
            <a:endParaRPr lang="en-US" altLang="en-US" sz="2000" b="1">
              <a:solidFill>
                <a:srgbClr val="0000CC"/>
              </a:solidFill>
              <a:latin typeface="Calibri" charset="0"/>
            </a:endParaRPr>
          </a:p>
          <a:p>
            <a:pPr eaLnBrk="1" hangingPunct="1">
              <a:buFont typeface="Arial" charset="0"/>
              <a:buChar char="•"/>
            </a:pPr>
            <a:r>
              <a:rPr lang="en-US" altLang="en-US">
                <a:latin typeface="Calibri" charset="0"/>
              </a:rPr>
              <a:t> Missed deadline</a:t>
            </a:r>
          </a:p>
          <a:p>
            <a:pPr lvl="1" eaLnBrk="1" hangingPunct="1">
              <a:buFont typeface="Wingdings" charset="2"/>
              <a:buChar char="Ø"/>
            </a:pPr>
            <a:r>
              <a:rPr lang="en-US" altLang="en-US" sz="2000" b="1">
                <a:solidFill>
                  <a:srgbClr val="FF0000"/>
                </a:solidFill>
                <a:latin typeface="Calibri" charset="0"/>
              </a:rPr>
              <a:t> Lower quality result</a:t>
            </a:r>
          </a:p>
          <a:p>
            <a:pPr eaLnBrk="1" hangingPunct="1">
              <a:buFont typeface="Wingdings" charset="2"/>
              <a:buChar char="Ø"/>
            </a:pPr>
            <a:endParaRPr lang="en-US" altLang="en-US" sz="2000" b="1">
              <a:solidFill>
                <a:srgbClr val="FF0000"/>
              </a:solidFill>
              <a:latin typeface="Calibri" charset="0"/>
            </a:endParaRPr>
          </a:p>
          <a:p>
            <a:pPr eaLnBrk="1" hangingPunct="1">
              <a:buFont typeface="Wingdings" charset="2"/>
              <a:buChar char="Ø"/>
            </a:pPr>
            <a:endParaRPr lang="en-US" altLang="en-US" sz="2000" b="1">
              <a:solidFill>
                <a:srgbClr val="FF0000"/>
              </a:solidFill>
              <a:latin typeface="Calibri" charset="0"/>
            </a:endParaRPr>
          </a:p>
          <a:p>
            <a:pPr eaLnBrk="1" hangingPunct="1"/>
            <a:endParaRPr lang="en-US" altLang="en-US" sz="2000" b="1">
              <a:solidFill>
                <a:srgbClr val="0000CC"/>
              </a:solidFill>
              <a:latin typeface="Calibri" charset="0"/>
            </a:endParaRPr>
          </a:p>
        </p:txBody>
      </p:sp>
      <p:grpSp>
        <p:nvGrpSpPr>
          <p:cNvPr id="136" name="Group 135"/>
          <p:cNvGrpSpPr>
            <a:grpSpLocks/>
          </p:cNvGrpSpPr>
          <p:nvPr/>
        </p:nvGrpSpPr>
        <p:grpSpPr bwMode="auto">
          <a:xfrm>
            <a:off x="4800600" y="1295400"/>
            <a:ext cx="3733800" cy="5033963"/>
            <a:chOff x="4876800" y="1295400"/>
            <a:chExt cx="3733800" cy="5033665"/>
          </a:xfrm>
        </p:grpSpPr>
        <p:sp>
          <p:nvSpPr>
            <p:cNvPr id="137265" name="TextBox 130"/>
            <p:cNvSpPr txBox="1">
              <a:spLocks noChangeArrowheads="1"/>
            </p:cNvSpPr>
            <p:nvPr/>
          </p:nvSpPr>
          <p:spPr bwMode="auto">
            <a:xfrm>
              <a:off x="6400800" y="1295400"/>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latin typeface="Calibri" charset="0"/>
                </a:rPr>
                <a:t>Deadline = 250ms</a:t>
              </a:r>
            </a:p>
          </p:txBody>
        </p:sp>
        <p:sp>
          <p:nvSpPr>
            <p:cNvPr id="137266" name="TextBox 131"/>
            <p:cNvSpPr txBox="1">
              <a:spLocks noChangeArrowheads="1"/>
            </p:cNvSpPr>
            <p:nvPr/>
          </p:nvSpPr>
          <p:spPr bwMode="auto">
            <a:xfrm>
              <a:off x="4876800" y="3288268"/>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latin typeface="Calibri" charset="0"/>
                </a:rPr>
                <a:t>Deadline = 50ms</a:t>
              </a:r>
            </a:p>
          </p:txBody>
        </p:sp>
        <p:sp>
          <p:nvSpPr>
            <p:cNvPr id="137267" name="TextBox 132"/>
            <p:cNvSpPr txBox="1">
              <a:spLocks noChangeArrowheads="1"/>
            </p:cNvSpPr>
            <p:nvPr/>
          </p:nvSpPr>
          <p:spPr bwMode="auto">
            <a:xfrm>
              <a:off x="4876800" y="5498068"/>
              <a:ext cx="2209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latin typeface="Calibri" charset="0"/>
                </a:rPr>
                <a:t>Deadline = 10ms</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17"/>
                                        </p:tgtEl>
                                      </p:cBhvr>
                                    </p:animEffect>
                                    <p:set>
                                      <p:cBhvr>
                                        <p:cTn id="7" dur="1" fill="hold">
                                          <p:stCondLst>
                                            <p:cond delay="999"/>
                                          </p:stCondLst>
                                        </p:cTn>
                                        <p:tgtEl>
                                          <p:spTgt spid="11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1000"/>
                                        <p:tgtEl>
                                          <p:spTgt spid="111"/>
                                        </p:tgtEl>
                                      </p:cBhvr>
                                    </p:animEffect>
                                  </p:childTnLst>
                                </p:cTn>
                              </p:par>
                              <p:par>
                                <p:cTn id="11" presetID="10"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1000"/>
                                        <p:tgtEl>
                                          <p:spTgt spid="127"/>
                                        </p:tgtEl>
                                      </p:cBhvr>
                                    </p:animEffec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2" nodeType="clickEffect">
                                  <p:stCondLst>
                                    <p:cond delay="0"/>
                                  </p:stCondLst>
                                  <p:iterate type="lt">
                                    <p:tmPct val="50000"/>
                                  </p:iterate>
                                  <p:childTnLst>
                                    <p:set>
                                      <p:cBhvr>
                                        <p:cTn id="20" dur="1" fill="hold">
                                          <p:stCondLst>
                                            <p:cond delay="0"/>
                                          </p:stCondLst>
                                        </p:cTn>
                                        <p:tgtEl>
                                          <p:spTgt spid="107">
                                            <p:txEl>
                                              <p:pRg st="0" end="0"/>
                                            </p:txEl>
                                          </p:spTgt>
                                        </p:tgtEl>
                                        <p:attrNameLst>
                                          <p:attrName>style.visibility</p:attrName>
                                        </p:attrNameLst>
                                      </p:cBhvr>
                                      <p:to>
                                        <p:strVal val="visible"/>
                                      </p:to>
                                    </p:set>
                                    <p:anim calcmode="discrete" valueType="clr">
                                      <p:cBhvr override="childStyle">
                                        <p:cTn id="21" dur="80"/>
                                        <p:tgtEl>
                                          <p:spTgt spid="107">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22" dur="80"/>
                                        <p:tgtEl>
                                          <p:spTgt spid="107">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07">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8"/>
                                        </p:tgtEl>
                                        <p:attrNameLst>
                                          <p:attrName>style.visibility</p:attrName>
                                        </p:attrNameLst>
                                      </p:cBhvr>
                                      <p:to>
                                        <p:strVal val="visible"/>
                                      </p:to>
                                    </p:set>
                                  </p:childTnLst>
                                </p:cTn>
                              </p:par>
                              <p:par>
                                <p:cTn id="28" presetID="42" presetClass="path" presetSubtype="0" accel="50000" decel="50000" fill="hold" grpId="0" nodeType="withEffect">
                                  <p:stCondLst>
                                    <p:cond delay="0"/>
                                  </p:stCondLst>
                                  <p:iterate type="lt">
                                    <p:tmPct val="0"/>
                                  </p:iterate>
                                  <p:childTnLst>
                                    <p:animMotion origin="layout" path="M 0.00365 0.00486 L 0.00399 -0.17415 " pathEditMode="relative" rAng="0" ptsTypes="AA">
                                      <p:cBhvr>
                                        <p:cTn id="29" dur="700" fill="hold"/>
                                        <p:tgtEl>
                                          <p:spTgt spid="107">
                                            <p:txEl>
                                              <p:pRg st="0" end="0"/>
                                            </p:txEl>
                                          </p:spTgt>
                                        </p:tgtEl>
                                        <p:attrNameLst>
                                          <p:attrName>ppt_x</p:attrName>
                                          <p:attrName>ppt_y</p:attrName>
                                        </p:attrNameLst>
                                      </p:cBhvr>
                                      <p:rCtr x="0" y="-90"/>
                                    </p:animMotion>
                                  </p:childTnLst>
                                </p:cTn>
                              </p:par>
                              <p:par>
                                <p:cTn id="30" presetID="5" presetClass="emph" presetSubtype="1" grpId="1" nodeType="withEffect">
                                  <p:stCondLst>
                                    <p:cond delay="0"/>
                                  </p:stCondLst>
                                  <p:iterate type="lt">
                                    <p:tmAbs val="0"/>
                                  </p:iterate>
                                  <p:childTnLst>
                                    <p:set>
                                      <p:cBhvr override="childStyle">
                                        <p:cTn id="31" dur="700"/>
                                        <p:tgtEl>
                                          <p:spTgt spid="107">
                                            <p:txEl>
                                              <p:pRg st="0" end="0"/>
                                            </p:txEl>
                                          </p:spTgt>
                                        </p:tgtEl>
                                        <p:attrNameLst>
                                          <p:attrName>style.fontStyle</p:attrName>
                                        </p:attrNameLst>
                                      </p:cBhvr>
                                      <p:to>
                                        <p:strVal val="normal"/>
                                      </p:to>
                                    </p:set>
                                    <p:set>
                                      <p:cBhvr override="childStyle">
                                        <p:cTn id="32" dur="700"/>
                                        <p:tgtEl>
                                          <p:spTgt spid="107">
                                            <p:txEl>
                                              <p:pRg st="0" end="0"/>
                                            </p:txEl>
                                          </p:spTgt>
                                        </p:tgtEl>
                                        <p:attrNameLst>
                                          <p:attrName>style.fontWeight</p:attrName>
                                        </p:attrNameLst>
                                      </p:cBhvr>
                                      <p:to>
                                        <p:strVal val="bold"/>
                                      </p:to>
                                    </p:set>
                                    <p:set>
                                      <p:cBhvr override="childStyle">
                                        <p:cTn id="33" dur="700"/>
                                        <p:tgtEl>
                                          <p:spTgt spid="107">
                                            <p:txEl>
                                              <p:pRg st="0" end="0"/>
                                            </p:txEl>
                                          </p:spTgt>
                                        </p:tgtEl>
                                        <p:attrNameLst>
                                          <p:attrName>style.textDecorationUnderline</p:attrName>
                                        </p:attrNameLst>
                                      </p:cBhvr>
                                      <p:to>
                                        <p:strVal val="false"/>
                                      </p:to>
                                    </p:set>
                                  </p:childTnLst>
                                </p:cTn>
                              </p:par>
                              <p:par>
                                <p:cTn id="34" presetID="4" presetClass="emph" presetSubtype="2" fill="hold" grpId="4" nodeType="withEffect">
                                  <p:stCondLst>
                                    <p:cond delay="0"/>
                                  </p:stCondLst>
                                  <p:iterate type="lt">
                                    <p:tmPct val="0"/>
                                  </p:iterate>
                                  <p:childTnLst>
                                    <p:anim to="0.76" calcmode="lin" valueType="num">
                                      <p:cBhvr override="childStyle">
                                        <p:cTn id="35" dur="700" fill="hold"/>
                                        <p:tgtEl>
                                          <p:spTgt spid="107">
                                            <p:txEl>
                                              <p:pRg st="0" end="0"/>
                                            </p:txEl>
                                          </p:spTgt>
                                        </p:tgtEl>
                                        <p:attrNameLst>
                                          <p:attrName>style.fontSize</p:attrName>
                                        </p:attrNameLst>
                                      </p:cBhvr>
                                    </p:anim>
                                  </p:childTnLst>
                                </p:cTn>
                              </p:par>
                            </p:childTnLst>
                          </p:cTn>
                        </p:par>
                        <p:par>
                          <p:cTn id="36" fill="hold" nodeType="afterGroup">
                            <p:stCondLst>
                              <p:cond delay="700"/>
                            </p:stCondLst>
                            <p:childTnLst>
                              <p:par>
                                <p:cTn id="37" presetID="1" presetClass="exit" presetSubtype="0" fill="hold" grpId="3" nodeType="afterEffect">
                                  <p:stCondLst>
                                    <p:cond delay="0"/>
                                  </p:stCondLst>
                                  <p:iterate type="lt">
                                    <p:tmAbs val="0"/>
                                  </p:iterate>
                                  <p:childTnLst>
                                    <p:set>
                                      <p:cBhvr>
                                        <p:cTn id="38" dur="1" fill="hold">
                                          <p:stCondLst>
                                            <p:cond delay="0"/>
                                          </p:stCondLst>
                                        </p:cTn>
                                        <p:tgtEl>
                                          <p:spTgt spid="107">
                                            <p:txEl>
                                              <p:pRg st="0" end="0"/>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63" presetClass="path" presetSubtype="0" accel="50000" decel="50000" fill="hold" nodeType="withEffect">
                                  <p:stCondLst>
                                    <p:cond delay="0"/>
                                  </p:stCondLst>
                                  <p:childTnLst>
                                    <p:animMotion origin="layout" path="M 4.16667E-6 -6.45385E-7 L 0.31718 0.00069 " pathEditMode="relative" rAng="0" ptsTypes="AA">
                                      <p:cBhvr>
                                        <p:cTn id="44" dur="2000" fill="hold"/>
                                        <p:tgtEl>
                                          <p:spTgt spid="10"/>
                                        </p:tgtEl>
                                        <p:attrNameLst>
                                          <p:attrName>ppt_x</p:attrName>
                                          <p:attrName>ppt_y</p:attrName>
                                        </p:attrNameLst>
                                      </p:cBhvr>
                                      <p:rCtr x="159"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1"/>
                                        </p:tgtEl>
                                      </p:cBhvr>
                                    </p:animEffect>
                                    <p:set>
                                      <p:cBhvr>
                                        <p:cTn id="52" dur="1" fill="hold">
                                          <p:stCondLst>
                                            <p:cond delay="499"/>
                                          </p:stCondLst>
                                        </p:cTn>
                                        <p:tgtEl>
                                          <p:spTgt spid="111"/>
                                        </p:tgtEl>
                                        <p:attrNameLst>
                                          <p:attrName>style.visibility</p:attrName>
                                        </p:attrNameLst>
                                      </p:cBhvr>
                                      <p:to>
                                        <p:strVal val="hidden"/>
                                      </p:to>
                                    </p:set>
                                  </p:childTnLst>
                                </p:cTn>
                              </p:par>
                            </p:childTnLst>
                          </p:cTn>
                        </p:par>
                        <p:par>
                          <p:cTn id="53" fill="hold" nodeType="afterGroup">
                            <p:stCondLst>
                              <p:cond delay="500"/>
                            </p:stCondLst>
                            <p:childTnLst>
                              <p:par>
                                <p:cTn id="54" presetID="1" presetClass="entr" presetSubtype="0" fill="hold" grpId="1" nodeType="afterEffect">
                                  <p:stCondLst>
                                    <p:cond delay="0"/>
                                  </p:stCondLst>
                                  <p:childTnLst>
                                    <p:set>
                                      <p:cBhvr>
                                        <p:cTn id="55" dur="1" fill="hold">
                                          <p:stCondLst>
                                            <p:cond delay="0"/>
                                          </p:stCondLst>
                                        </p:cTn>
                                        <p:tgtEl>
                                          <p:spTgt spid="135"/>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134"/>
                                        </p:tgtEl>
                                        <p:attrNameLst>
                                          <p:attrName>style.visibility</p:attrName>
                                        </p:attrNameLst>
                                      </p:cBhvr>
                                      <p:to>
                                        <p:strVal val="visible"/>
                                      </p:to>
                                    </p:set>
                                  </p:childTnLst>
                                </p:cTn>
                              </p:par>
                              <p:par>
                                <p:cTn id="58" presetID="49" presetClass="path" presetSubtype="0" accel="50000" decel="50000" fill="hold" grpId="0" nodeType="withEffect">
                                  <p:stCondLst>
                                    <p:cond delay="0"/>
                                  </p:stCondLst>
                                  <p:childTnLst>
                                    <p:animMotion origin="layout" path="M -4.44444E-6 2.33865E-6 L -0.08194 0.11936 " pathEditMode="relative" rAng="0" ptsTypes="AA">
                                      <p:cBhvr>
                                        <p:cTn id="59" dur="500" fill="hold"/>
                                        <p:tgtEl>
                                          <p:spTgt spid="134"/>
                                        </p:tgtEl>
                                        <p:attrNameLst>
                                          <p:attrName>ppt_x</p:attrName>
                                          <p:attrName>ppt_y</p:attrName>
                                        </p:attrNameLst>
                                      </p:cBhvr>
                                      <p:rCtr x="-41" y="60"/>
                                    </p:animMotion>
                                  </p:childTnLst>
                                </p:cTn>
                              </p:par>
                              <p:par>
                                <p:cTn id="60" presetID="49" presetClass="path" presetSubtype="0" accel="50000" decel="50000" fill="hold" grpId="0" nodeType="withEffect">
                                  <p:stCondLst>
                                    <p:cond delay="0"/>
                                  </p:stCondLst>
                                  <p:childTnLst>
                                    <p:animMotion origin="layout" path="M 1.11022E-16 -3.0303E-7 L 0.06667 0.1189 " pathEditMode="relative" rAng="0" ptsTypes="AA">
                                      <p:cBhvr>
                                        <p:cTn id="61" dur="500" fill="hold"/>
                                        <p:tgtEl>
                                          <p:spTgt spid="135"/>
                                        </p:tgtEl>
                                        <p:attrNameLst>
                                          <p:attrName>ppt_x</p:attrName>
                                          <p:attrName>ppt_y</p:attrName>
                                        </p:attrNameLst>
                                      </p:cBhvr>
                                      <p:rCtr x="33" y="59"/>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grpId="2" nodeType="clickEffect">
                                  <p:stCondLst>
                                    <p:cond delay="0"/>
                                  </p:stCondLst>
                                  <p:childTnLst>
                                    <p:set>
                                      <p:cBhvr>
                                        <p:cTn id="65" dur="1" fill="hold">
                                          <p:stCondLst>
                                            <p:cond delay="0"/>
                                          </p:stCondLst>
                                        </p:cTn>
                                        <p:tgtEl>
                                          <p:spTgt spid="135"/>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134"/>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4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47"/>
                                        </p:tgtEl>
                                        <p:attrNameLst>
                                          <p:attrName>style.visibility</p:attrName>
                                        </p:attrNameLst>
                                      </p:cBhvr>
                                      <p:to>
                                        <p:strVal val="visible"/>
                                      </p:to>
                                    </p:set>
                                  </p:childTnLst>
                                </p:cTn>
                              </p:par>
                              <p:par>
                                <p:cTn id="74" presetID="49" presetClass="path" presetSubtype="0" accel="50000" decel="50000" fill="hold" grpId="1" nodeType="withEffect">
                                  <p:stCondLst>
                                    <p:cond delay="0"/>
                                  </p:stCondLst>
                                  <p:childTnLst>
                                    <p:animMotion origin="layout" path="M 4.72222E-6 4.11057E-6 L -0.0665 0.14203 " pathEditMode="relative" rAng="0" ptsTypes="AA">
                                      <p:cBhvr>
                                        <p:cTn id="75" dur="500" fill="hold"/>
                                        <p:tgtEl>
                                          <p:spTgt spid="145"/>
                                        </p:tgtEl>
                                        <p:attrNameLst>
                                          <p:attrName>ppt_x</p:attrName>
                                          <p:attrName>ppt_y</p:attrName>
                                        </p:attrNameLst>
                                      </p:cBhvr>
                                      <p:rCtr x="-33" y="71"/>
                                    </p:animMotion>
                                  </p:childTnLst>
                                </p:cTn>
                              </p:par>
                              <p:par>
                                <p:cTn id="76" presetID="42" presetClass="path" presetSubtype="0" accel="50000" decel="50000" fill="hold" grpId="1" nodeType="withEffect">
                                  <p:stCondLst>
                                    <p:cond delay="0"/>
                                  </p:stCondLst>
                                  <p:childTnLst>
                                    <p:animMotion origin="layout" path="M -3.88889E-6 2.22299E-6 L 0.00174 0.13486 " pathEditMode="relative" rAng="0" ptsTypes="AA">
                                      <p:cBhvr>
                                        <p:cTn id="77" dur="500" fill="hold"/>
                                        <p:tgtEl>
                                          <p:spTgt spid="149"/>
                                        </p:tgtEl>
                                        <p:attrNameLst>
                                          <p:attrName>ppt_x</p:attrName>
                                          <p:attrName>ppt_y</p:attrName>
                                        </p:attrNameLst>
                                      </p:cBhvr>
                                      <p:rCtr x="1" y="67"/>
                                    </p:animMotion>
                                  </p:childTnLst>
                                </p:cTn>
                              </p:par>
                              <p:par>
                                <p:cTn id="78" presetID="49" presetClass="path" presetSubtype="0" accel="50000" decel="50000" fill="hold" grpId="1" nodeType="withEffect">
                                  <p:stCondLst>
                                    <p:cond delay="0"/>
                                  </p:stCondLst>
                                  <p:childTnLst>
                                    <p:animMotion origin="layout" path="M 4.44444E-6 4.11057E-6 L 0.06284 0.13902 " pathEditMode="relative" rAng="0" ptsTypes="AA">
                                      <p:cBhvr>
                                        <p:cTn id="79" dur="500" fill="hold"/>
                                        <p:tgtEl>
                                          <p:spTgt spid="147"/>
                                        </p:tgtEl>
                                        <p:attrNameLst>
                                          <p:attrName>ppt_x</p:attrName>
                                          <p:attrName>ppt_y</p:attrName>
                                        </p:attrNameLst>
                                      </p:cBhvr>
                                      <p:rCtr x="31" y="69"/>
                                    </p:animMotion>
                                  </p:childTnLst>
                                </p:cTn>
                              </p:par>
                              <p:par>
                                <p:cTn id="80" presetID="1" presetClass="entr" presetSubtype="0" fill="hold" grpId="0" nodeType="withEffect">
                                  <p:stCondLst>
                                    <p:cond delay="0"/>
                                  </p:stCondLst>
                                  <p:childTnLst>
                                    <p:set>
                                      <p:cBhvr>
                                        <p:cTn id="81" dur="1" fill="hold">
                                          <p:stCondLst>
                                            <p:cond delay="0"/>
                                          </p:stCondLst>
                                        </p:cTn>
                                        <p:tgtEl>
                                          <p:spTgt spid="15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5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3"/>
                                        </p:tgtEl>
                                        <p:attrNameLst>
                                          <p:attrName>style.visibility</p:attrName>
                                        </p:attrNameLst>
                                      </p:cBhvr>
                                      <p:to>
                                        <p:strVal val="visible"/>
                                      </p:to>
                                    </p:set>
                                  </p:childTnLst>
                                </p:cTn>
                              </p:par>
                              <p:par>
                                <p:cTn id="86" presetID="49" presetClass="path" presetSubtype="0" accel="50000" decel="50000" fill="hold" grpId="1" nodeType="withEffect">
                                  <p:stCondLst>
                                    <p:cond delay="0"/>
                                  </p:stCondLst>
                                  <p:childTnLst>
                                    <p:animMotion origin="layout" path="M 4.72222E-6 4.11057E-6 L -0.0665 0.14203 " pathEditMode="relative" rAng="0" ptsTypes="AA">
                                      <p:cBhvr>
                                        <p:cTn id="87" dur="500" fill="hold"/>
                                        <p:tgtEl>
                                          <p:spTgt spid="152"/>
                                        </p:tgtEl>
                                        <p:attrNameLst>
                                          <p:attrName>ppt_x</p:attrName>
                                          <p:attrName>ppt_y</p:attrName>
                                        </p:attrNameLst>
                                      </p:cBhvr>
                                      <p:rCtr x="-33" y="71"/>
                                    </p:animMotion>
                                  </p:childTnLst>
                                </p:cTn>
                              </p:par>
                              <p:par>
                                <p:cTn id="88" presetID="42" presetClass="path" presetSubtype="0" accel="50000" decel="50000" fill="hold" grpId="1" nodeType="withEffect">
                                  <p:stCondLst>
                                    <p:cond delay="0"/>
                                  </p:stCondLst>
                                  <p:childTnLst>
                                    <p:animMotion origin="layout" path="M -3.88889E-6 2.22299E-6 L 0.00174 0.13486 " pathEditMode="relative" rAng="0" ptsTypes="AA">
                                      <p:cBhvr>
                                        <p:cTn id="89" dur="500" fill="hold"/>
                                        <p:tgtEl>
                                          <p:spTgt spid="154"/>
                                        </p:tgtEl>
                                        <p:attrNameLst>
                                          <p:attrName>ppt_x</p:attrName>
                                          <p:attrName>ppt_y</p:attrName>
                                        </p:attrNameLst>
                                      </p:cBhvr>
                                      <p:rCtr x="1" y="67"/>
                                    </p:animMotion>
                                  </p:childTnLst>
                                </p:cTn>
                              </p:par>
                              <p:par>
                                <p:cTn id="90" presetID="49" presetClass="path" presetSubtype="0" accel="50000" decel="50000" fill="hold" grpId="1" nodeType="withEffect">
                                  <p:stCondLst>
                                    <p:cond delay="0"/>
                                  </p:stCondLst>
                                  <p:childTnLst>
                                    <p:animMotion origin="layout" path="M 4.44444E-6 4.11057E-6 L 0.06284 0.13902 " pathEditMode="relative" rAng="0" ptsTypes="AA">
                                      <p:cBhvr>
                                        <p:cTn id="91" dur="500" fill="hold"/>
                                        <p:tgtEl>
                                          <p:spTgt spid="153"/>
                                        </p:tgtEl>
                                        <p:attrNameLst>
                                          <p:attrName>ppt_x</p:attrName>
                                          <p:attrName>ppt_y</p:attrName>
                                        </p:attrNameLst>
                                      </p:cBhvr>
                                      <p:rCtr x="31" y="69"/>
                                    </p:animMotion>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grpId="2" nodeType="clickEffect">
                                  <p:stCondLst>
                                    <p:cond delay="0"/>
                                  </p:stCondLst>
                                  <p:childTnLst>
                                    <p:set>
                                      <p:cBhvr>
                                        <p:cTn id="95" dur="1" fill="hold">
                                          <p:stCondLst>
                                            <p:cond delay="0"/>
                                          </p:stCondLst>
                                        </p:cTn>
                                        <p:tgtEl>
                                          <p:spTgt spid="145"/>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147"/>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149"/>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152"/>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153"/>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154"/>
                                        </p:tgtEl>
                                        <p:attrNameLst>
                                          <p:attrName>style.visibility</p:attrName>
                                        </p:attrNameLst>
                                      </p:cBhvr>
                                      <p:to>
                                        <p:strVal val="hidden"/>
                                      </p:to>
                                    </p:set>
                                  </p:childTnLst>
                                </p:cTn>
                              </p:par>
                              <p:par>
                                <p:cTn id="106" presetID="37" presetClass="entr" presetSubtype="0" fill="hold" nodeType="withEffect">
                                  <p:stCondLst>
                                    <p:cond delay="0"/>
                                  </p:stCondLst>
                                  <p:childTnLst>
                                    <p:set>
                                      <p:cBhvr>
                                        <p:cTn id="107" dur="1" fill="hold">
                                          <p:stCondLst>
                                            <p:cond delay="0"/>
                                          </p:stCondLst>
                                        </p:cTn>
                                        <p:tgtEl>
                                          <p:spTgt spid="199"/>
                                        </p:tgtEl>
                                        <p:attrNameLst>
                                          <p:attrName>style.visibility</p:attrName>
                                        </p:attrNameLst>
                                      </p:cBhvr>
                                      <p:to>
                                        <p:strVal val="visible"/>
                                      </p:to>
                                    </p:set>
                                    <p:animEffect transition="in" filter="fade">
                                      <p:cBhvr>
                                        <p:cTn id="108" dur="1000"/>
                                        <p:tgtEl>
                                          <p:spTgt spid="199"/>
                                        </p:tgtEl>
                                      </p:cBhvr>
                                    </p:animEffect>
                                    <p:anim calcmode="lin" valueType="num">
                                      <p:cBhvr>
                                        <p:cTn id="109" dur="1000" fill="hold"/>
                                        <p:tgtEl>
                                          <p:spTgt spid="199"/>
                                        </p:tgtEl>
                                        <p:attrNameLst>
                                          <p:attrName>ppt_x</p:attrName>
                                        </p:attrNameLst>
                                      </p:cBhvr>
                                      <p:tavLst>
                                        <p:tav tm="0">
                                          <p:val>
                                            <p:strVal val="#ppt_x"/>
                                          </p:val>
                                        </p:tav>
                                        <p:tav tm="100000">
                                          <p:val>
                                            <p:strVal val="#ppt_x"/>
                                          </p:val>
                                        </p:tav>
                                      </p:tavLst>
                                    </p:anim>
                                    <p:anim calcmode="lin" valueType="num">
                                      <p:cBhvr>
                                        <p:cTn id="110" dur="900" decel="100000" fill="hold"/>
                                        <p:tgtEl>
                                          <p:spTgt spid="19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199"/>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08"/>
                                        </p:tgtEl>
                                        <p:attrNameLst>
                                          <p:attrName>style.visibility</p:attrName>
                                        </p:attrNameLst>
                                      </p:cBhvr>
                                      <p:to>
                                        <p:strVal val="visible"/>
                                      </p:to>
                                    </p:set>
                                    <p:animEffect transition="in" filter="fade">
                                      <p:cBhvr>
                                        <p:cTn id="114" dur="1000"/>
                                        <p:tgtEl>
                                          <p:spTgt spid="208"/>
                                        </p:tgtEl>
                                      </p:cBhvr>
                                    </p:animEffect>
                                    <p:anim calcmode="lin" valueType="num">
                                      <p:cBhvr>
                                        <p:cTn id="115" dur="1000" fill="hold"/>
                                        <p:tgtEl>
                                          <p:spTgt spid="208"/>
                                        </p:tgtEl>
                                        <p:attrNameLst>
                                          <p:attrName>ppt_x</p:attrName>
                                        </p:attrNameLst>
                                      </p:cBhvr>
                                      <p:tavLst>
                                        <p:tav tm="0">
                                          <p:val>
                                            <p:strVal val="#ppt_x"/>
                                          </p:val>
                                        </p:tav>
                                        <p:tav tm="100000">
                                          <p:val>
                                            <p:strVal val="#ppt_x"/>
                                          </p:val>
                                        </p:tav>
                                      </p:tavLst>
                                    </p:anim>
                                    <p:anim calcmode="lin" valueType="num">
                                      <p:cBhvr>
                                        <p:cTn id="116" dur="900" decel="100000" fill="hold"/>
                                        <p:tgtEl>
                                          <p:spTgt spid="208"/>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08"/>
                                        </p:tgtEl>
                                        <p:attrNameLst>
                                          <p:attrName>ppt_y</p:attrName>
                                        </p:attrNameLst>
                                      </p:cBhvr>
                                      <p:tavLst>
                                        <p:tav tm="0">
                                          <p:val>
                                            <p:strVal val="#ppt_y-.03"/>
                                          </p:val>
                                        </p:tav>
                                        <p:tav tm="100000">
                                          <p:val>
                                            <p:strVal val="#ppt_y"/>
                                          </p:val>
                                        </p:tav>
                                      </p:tavLst>
                                    </p:anim>
                                  </p:childTnLst>
                                </p:cTn>
                              </p:par>
                            </p:childTnLst>
                          </p:cTn>
                        </p:par>
                        <p:par>
                          <p:cTn id="118" fill="hold" nodeType="afterGroup">
                            <p:stCondLst>
                              <p:cond delay="1000"/>
                            </p:stCondLst>
                            <p:childTnLst>
                              <p:par>
                                <p:cTn id="119" presetID="37" presetClass="entr" presetSubtype="0" fill="hold" nodeType="afterEffect">
                                  <p:stCondLst>
                                    <p:cond delay="0"/>
                                  </p:stCondLst>
                                  <p:childTnLst>
                                    <p:set>
                                      <p:cBhvr>
                                        <p:cTn id="120" dur="1" fill="hold">
                                          <p:stCondLst>
                                            <p:cond delay="0"/>
                                          </p:stCondLst>
                                        </p:cTn>
                                        <p:tgtEl>
                                          <p:spTgt spid="201"/>
                                        </p:tgtEl>
                                        <p:attrNameLst>
                                          <p:attrName>style.visibility</p:attrName>
                                        </p:attrNameLst>
                                      </p:cBhvr>
                                      <p:to>
                                        <p:strVal val="visible"/>
                                      </p:to>
                                    </p:set>
                                    <p:animEffect transition="in" filter="fade">
                                      <p:cBhvr>
                                        <p:cTn id="121" dur="1000"/>
                                        <p:tgtEl>
                                          <p:spTgt spid="201"/>
                                        </p:tgtEl>
                                      </p:cBhvr>
                                    </p:animEffect>
                                    <p:anim calcmode="lin" valueType="num">
                                      <p:cBhvr>
                                        <p:cTn id="122" dur="1000" fill="hold"/>
                                        <p:tgtEl>
                                          <p:spTgt spid="201"/>
                                        </p:tgtEl>
                                        <p:attrNameLst>
                                          <p:attrName>ppt_x</p:attrName>
                                        </p:attrNameLst>
                                      </p:cBhvr>
                                      <p:tavLst>
                                        <p:tav tm="0">
                                          <p:val>
                                            <p:strVal val="#ppt_x"/>
                                          </p:val>
                                        </p:tav>
                                        <p:tav tm="100000">
                                          <p:val>
                                            <p:strVal val="#ppt_x"/>
                                          </p:val>
                                        </p:tav>
                                      </p:tavLst>
                                    </p:anim>
                                    <p:anim calcmode="lin" valueType="num">
                                      <p:cBhvr>
                                        <p:cTn id="123" dur="900" decel="100000" fill="hold"/>
                                        <p:tgtEl>
                                          <p:spTgt spid="201"/>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01"/>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218"/>
                                        </p:tgtEl>
                                        <p:attrNameLst>
                                          <p:attrName>style.visibility</p:attrName>
                                        </p:attrNameLst>
                                      </p:cBhvr>
                                      <p:to>
                                        <p:strVal val="visible"/>
                                      </p:to>
                                    </p:set>
                                    <p:animEffect transition="in" filter="fade">
                                      <p:cBhvr>
                                        <p:cTn id="127" dur="1000"/>
                                        <p:tgtEl>
                                          <p:spTgt spid="218"/>
                                        </p:tgtEl>
                                      </p:cBhvr>
                                    </p:animEffect>
                                    <p:anim calcmode="lin" valueType="num">
                                      <p:cBhvr>
                                        <p:cTn id="128" dur="1000" fill="hold"/>
                                        <p:tgtEl>
                                          <p:spTgt spid="218"/>
                                        </p:tgtEl>
                                        <p:attrNameLst>
                                          <p:attrName>ppt_x</p:attrName>
                                        </p:attrNameLst>
                                      </p:cBhvr>
                                      <p:tavLst>
                                        <p:tav tm="0">
                                          <p:val>
                                            <p:strVal val="#ppt_x"/>
                                          </p:val>
                                        </p:tav>
                                        <p:tav tm="100000">
                                          <p:val>
                                            <p:strVal val="#ppt_x"/>
                                          </p:val>
                                        </p:tav>
                                      </p:tavLst>
                                    </p:anim>
                                    <p:anim calcmode="lin" valueType="num">
                                      <p:cBhvr>
                                        <p:cTn id="129" dur="900" decel="100000" fill="hold"/>
                                        <p:tgtEl>
                                          <p:spTgt spid="21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18"/>
                                        </p:tgtEl>
                                        <p:attrNameLst>
                                          <p:attrName>ppt_y</p:attrName>
                                        </p:attrNameLst>
                                      </p:cBhvr>
                                      <p:tavLst>
                                        <p:tav tm="0">
                                          <p:val>
                                            <p:strVal val="#ppt_y-.03"/>
                                          </p:val>
                                        </p:tav>
                                        <p:tav tm="100000">
                                          <p:val>
                                            <p:strVal val="#ppt_y"/>
                                          </p:val>
                                        </p:tav>
                                      </p:tavLst>
                                    </p:anim>
                                  </p:childTnLst>
                                </p:cTn>
                              </p:par>
                            </p:childTnLst>
                          </p:cTn>
                        </p:par>
                        <p:par>
                          <p:cTn id="131" fill="hold" nodeType="afterGroup">
                            <p:stCondLst>
                              <p:cond delay="2000"/>
                            </p:stCondLst>
                            <p:childTnLst>
                              <p:par>
                                <p:cTn id="132" presetID="1" presetClass="exit" presetSubtype="0" fill="hold" nodeType="afterEffect">
                                  <p:stCondLst>
                                    <p:cond delay="0"/>
                                  </p:stCondLst>
                                  <p:childTnLst>
                                    <p:set>
                                      <p:cBhvr>
                                        <p:cTn id="133" dur="1" fill="hold">
                                          <p:stCondLst>
                                            <p:cond delay="0"/>
                                          </p:stCondLst>
                                        </p:cTn>
                                        <p:tgtEl>
                                          <p:spTgt spid="199"/>
                                        </p:tgtEl>
                                        <p:attrNameLst>
                                          <p:attrName>style.visibility</p:attrName>
                                        </p:attrNameLst>
                                      </p:cBhvr>
                                      <p:to>
                                        <p:strVal val="hidden"/>
                                      </p:to>
                                    </p:set>
                                  </p:childTnLst>
                                </p:cTn>
                              </p:par>
                              <p:par>
                                <p:cTn id="134" presetID="37" presetClass="entr" presetSubtype="0" fill="hold" nodeType="withEffect">
                                  <p:stCondLst>
                                    <p:cond delay="0"/>
                                  </p:stCondLst>
                                  <p:childTnLst>
                                    <p:set>
                                      <p:cBhvr>
                                        <p:cTn id="135" dur="1" fill="hold">
                                          <p:stCondLst>
                                            <p:cond delay="0"/>
                                          </p:stCondLst>
                                        </p:cTn>
                                        <p:tgtEl>
                                          <p:spTgt spid="206"/>
                                        </p:tgtEl>
                                        <p:attrNameLst>
                                          <p:attrName>style.visibility</p:attrName>
                                        </p:attrNameLst>
                                      </p:cBhvr>
                                      <p:to>
                                        <p:strVal val="visible"/>
                                      </p:to>
                                    </p:set>
                                    <p:animEffect transition="in" filter="fade">
                                      <p:cBhvr>
                                        <p:cTn id="136" dur="1000"/>
                                        <p:tgtEl>
                                          <p:spTgt spid="206"/>
                                        </p:tgtEl>
                                      </p:cBhvr>
                                    </p:animEffect>
                                    <p:anim calcmode="lin" valueType="num">
                                      <p:cBhvr>
                                        <p:cTn id="137" dur="1000" fill="hold"/>
                                        <p:tgtEl>
                                          <p:spTgt spid="206"/>
                                        </p:tgtEl>
                                        <p:attrNameLst>
                                          <p:attrName>ppt_x</p:attrName>
                                        </p:attrNameLst>
                                      </p:cBhvr>
                                      <p:tavLst>
                                        <p:tav tm="0">
                                          <p:val>
                                            <p:strVal val="#ppt_x"/>
                                          </p:val>
                                        </p:tav>
                                        <p:tav tm="100000">
                                          <p:val>
                                            <p:strVal val="#ppt_x"/>
                                          </p:val>
                                        </p:tav>
                                      </p:tavLst>
                                    </p:anim>
                                    <p:anim calcmode="lin" valueType="num">
                                      <p:cBhvr>
                                        <p:cTn id="138" dur="900" decel="100000" fill="hold"/>
                                        <p:tgtEl>
                                          <p:spTgt spid="206"/>
                                        </p:tgtEl>
                                        <p:attrNameLst>
                                          <p:attrName>ppt_y</p:attrName>
                                        </p:attrNameLst>
                                      </p:cBhvr>
                                      <p:tavLst>
                                        <p:tav tm="0">
                                          <p:val>
                                            <p:strVal val="#ppt_y+1"/>
                                          </p:val>
                                        </p:tav>
                                        <p:tav tm="100000">
                                          <p:val>
                                            <p:strVal val="#ppt_y-.03"/>
                                          </p:val>
                                        </p:tav>
                                      </p:tavLst>
                                    </p:anim>
                                    <p:anim calcmode="lin" valueType="num">
                                      <p:cBhvr>
                                        <p:cTn id="139" dur="100" accel="100000" fill="hold">
                                          <p:stCondLst>
                                            <p:cond delay="900"/>
                                          </p:stCondLst>
                                        </p:cTn>
                                        <p:tgtEl>
                                          <p:spTgt spid="206"/>
                                        </p:tgtEl>
                                        <p:attrNameLst>
                                          <p:attrName>ppt_y</p:attrName>
                                        </p:attrNameLst>
                                      </p:cBhvr>
                                      <p:tavLst>
                                        <p:tav tm="0">
                                          <p:val>
                                            <p:strVal val="#ppt_y-.03"/>
                                          </p:val>
                                        </p:tav>
                                        <p:tav tm="100000">
                                          <p:val>
                                            <p:strVal val="#ppt_y"/>
                                          </p:val>
                                        </p:tav>
                                      </p:tavLst>
                                    </p:anim>
                                  </p:childTnLst>
                                </p:cTn>
                              </p:par>
                              <p:par>
                                <p:cTn id="140" presetID="37" presetClass="entr" presetSubtype="0" fill="hold" grpId="0" nodeType="withEffect">
                                  <p:stCondLst>
                                    <p:cond delay="0"/>
                                  </p:stCondLst>
                                  <p:childTnLst>
                                    <p:set>
                                      <p:cBhvr>
                                        <p:cTn id="141" dur="1" fill="hold">
                                          <p:stCondLst>
                                            <p:cond delay="0"/>
                                          </p:stCondLst>
                                        </p:cTn>
                                        <p:tgtEl>
                                          <p:spTgt spid="210"/>
                                        </p:tgtEl>
                                        <p:attrNameLst>
                                          <p:attrName>style.visibility</p:attrName>
                                        </p:attrNameLst>
                                      </p:cBhvr>
                                      <p:to>
                                        <p:strVal val="visible"/>
                                      </p:to>
                                    </p:set>
                                    <p:animEffect transition="in" filter="fade">
                                      <p:cBhvr>
                                        <p:cTn id="142" dur="1000"/>
                                        <p:tgtEl>
                                          <p:spTgt spid="210"/>
                                        </p:tgtEl>
                                      </p:cBhvr>
                                    </p:animEffect>
                                    <p:anim calcmode="lin" valueType="num">
                                      <p:cBhvr>
                                        <p:cTn id="143" dur="1000" fill="hold"/>
                                        <p:tgtEl>
                                          <p:spTgt spid="210"/>
                                        </p:tgtEl>
                                        <p:attrNameLst>
                                          <p:attrName>ppt_x</p:attrName>
                                        </p:attrNameLst>
                                      </p:cBhvr>
                                      <p:tavLst>
                                        <p:tav tm="0">
                                          <p:val>
                                            <p:strVal val="#ppt_x"/>
                                          </p:val>
                                        </p:tav>
                                        <p:tav tm="100000">
                                          <p:val>
                                            <p:strVal val="#ppt_x"/>
                                          </p:val>
                                        </p:tav>
                                      </p:tavLst>
                                    </p:anim>
                                    <p:anim calcmode="lin" valueType="num">
                                      <p:cBhvr>
                                        <p:cTn id="144" dur="900" decel="100000" fill="hold"/>
                                        <p:tgtEl>
                                          <p:spTgt spid="210"/>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10"/>
                                        </p:tgtEl>
                                        <p:attrNameLst>
                                          <p:attrName>ppt_y</p:attrName>
                                        </p:attrNameLst>
                                      </p:cBhvr>
                                      <p:tavLst>
                                        <p:tav tm="0">
                                          <p:val>
                                            <p:strVal val="#ppt_y-.03"/>
                                          </p:val>
                                        </p:tav>
                                        <p:tav tm="100000">
                                          <p:val>
                                            <p:strVal val="#ppt_y"/>
                                          </p:val>
                                        </p:tav>
                                      </p:tavLst>
                                    </p:anim>
                                  </p:childTnLst>
                                </p:cTn>
                              </p:par>
                            </p:childTnLst>
                          </p:cTn>
                        </p:par>
                        <p:par>
                          <p:cTn id="146" fill="hold" nodeType="afterGroup">
                            <p:stCondLst>
                              <p:cond delay="3000"/>
                            </p:stCondLst>
                            <p:childTnLst>
                              <p:par>
                                <p:cTn id="147" presetID="1" presetClass="exit" presetSubtype="0" fill="hold" nodeType="afterEffect">
                                  <p:stCondLst>
                                    <p:cond delay="0"/>
                                  </p:stCondLst>
                                  <p:childTnLst>
                                    <p:set>
                                      <p:cBhvr>
                                        <p:cTn id="148" dur="1" fill="hold">
                                          <p:stCondLst>
                                            <p:cond delay="0"/>
                                          </p:stCondLst>
                                        </p:cTn>
                                        <p:tgtEl>
                                          <p:spTgt spid="201"/>
                                        </p:tgtEl>
                                        <p:attrNameLst>
                                          <p:attrName>style.visibility</p:attrName>
                                        </p:attrNameLst>
                                      </p:cBhvr>
                                      <p:to>
                                        <p:strVal val="hidden"/>
                                      </p:to>
                                    </p:set>
                                  </p:childTnLst>
                                </p:cTn>
                              </p:par>
                              <p:par>
                                <p:cTn id="149" presetID="37" presetClass="entr" presetSubtype="0" fill="hold" nodeType="withEffect">
                                  <p:stCondLst>
                                    <p:cond delay="0"/>
                                  </p:stCondLst>
                                  <p:childTnLst>
                                    <p:set>
                                      <p:cBhvr>
                                        <p:cTn id="150" dur="1" fill="hold">
                                          <p:stCondLst>
                                            <p:cond delay="0"/>
                                          </p:stCondLst>
                                        </p:cTn>
                                        <p:tgtEl>
                                          <p:spTgt spid="202"/>
                                        </p:tgtEl>
                                        <p:attrNameLst>
                                          <p:attrName>style.visibility</p:attrName>
                                        </p:attrNameLst>
                                      </p:cBhvr>
                                      <p:to>
                                        <p:strVal val="visible"/>
                                      </p:to>
                                    </p:set>
                                    <p:animEffect transition="in" filter="fade">
                                      <p:cBhvr>
                                        <p:cTn id="151" dur="1000"/>
                                        <p:tgtEl>
                                          <p:spTgt spid="202"/>
                                        </p:tgtEl>
                                      </p:cBhvr>
                                    </p:animEffect>
                                    <p:anim calcmode="lin" valueType="num">
                                      <p:cBhvr>
                                        <p:cTn id="152" dur="1000" fill="hold"/>
                                        <p:tgtEl>
                                          <p:spTgt spid="202"/>
                                        </p:tgtEl>
                                        <p:attrNameLst>
                                          <p:attrName>ppt_x</p:attrName>
                                        </p:attrNameLst>
                                      </p:cBhvr>
                                      <p:tavLst>
                                        <p:tav tm="0">
                                          <p:val>
                                            <p:strVal val="#ppt_x"/>
                                          </p:val>
                                        </p:tav>
                                        <p:tav tm="100000">
                                          <p:val>
                                            <p:strVal val="#ppt_x"/>
                                          </p:val>
                                        </p:tav>
                                      </p:tavLst>
                                    </p:anim>
                                    <p:anim calcmode="lin" valueType="num">
                                      <p:cBhvr>
                                        <p:cTn id="153" dur="900" decel="100000" fill="hold"/>
                                        <p:tgtEl>
                                          <p:spTgt spid="202"/>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202"/>
                                        </p:tgtEl>
                                        <p:attrNameLst>
                                          <p:attrName>ppt_y</p:attrName>
                                        </p:attrNameLst>
                                      </p:cBhvr>
                                      <p:tavLst>
                                        <p:tav tm="0">
                                          <p:val>
                                            <p:strVal val="#ppt_y-.03"/>
                                          </p:val>
                                        </p:tav>
                                        <p:tav tm="100000">
                                          <p:val>
                                            <p:strVal val="#ppt_y"/>
                                          </p:val>
                                        </p:tav>
                                      </p:tavLst>
                                    </p:anim>
                                  </p:childTnLst>
                                </p:cTn>
                              </p:par>
                              <p:par>
                                <p:cTn id="155" presetID="37" presetClass="entr" presetSubtype="0" fill="hold" grpId="0" nodeType="withEffect">
                                  <p:stCondLst>
                                    <p:cond delay="0"/>
                                  </p:stCondLst>
                                  <p:childTnLst>
                                    <p:set>
                                      <p:cBhvr>
                                        <p:cTn id="156" dur="1" fill="hold">
                                          <p:stCondLst>
                                            <p:cond delay="0"/>
                                          </p:stCondLst>
                                        </p:cTn>
                                        <p:tgtEl>
                                          <p:spTgt spid="217"/>
                                        </p:tgtEl>
                                        <p:attrNameLst>
                                          <p:attrName>style.visibility</p:attrName>
                                        </p:attrNameLst>
                                      </p:cBhvr>
                                      <p:to>
                                        <p:strVal val="visible"/>
                                      </p:to>
                                    </p:set>
                                    <p:animEffect transition="in" filter="fade">
                                      <p:cBhvr>
                                        <p:cTn id="157" dur="1000"/>
                                        <p:tgtEl>
                                          <p:spTgt spid="217"/>
                                        </p:tgtEl>
                                      </p:cBhvr>
                                    </p:animEffect>
                                    <p:anim calcmode="lin" valueType="num">
                                      <p:cBhvr>
                                        <p:cTn id="158" dur="1000" fill="hold"/>
                                        <p:tgtEl>
                                          <p:spTgt spid="217"/>
                                        </p:tgtEl>
                                        <p:attrNameLst>
                                          <p:attrName>ppt_x</p:attrName>
                                        </p:attrNameLst>
                                      </p:cBhvr>
                                      <p:tavLst>
                                        <p:tav tm="0">
                                          <p:val>
                                            <p:strVal val="#ppt_x"/>
                                          </p:val>
                                        </p:tav>
                                        <p:tav tm="100000">
                                          <p:val>
                                            <p:strVal val="#ppt_x"/>
                                          </p:val>
                                        </p:tav>
                                      </p:tavLst>
                                    </p:anim>
                                    <p:anim calcmode="lin" valueType="num">
                                      <p:cBhvr>
                                        <p:cTn id="159" dur="900" decel="100000" fill="hold"/>
                                        <p:tgtEl>
                                          <p:spTgt spid="217"/>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childTnLst>
                          </p:cTn>
                        </p:par>
                        <p:par>
                          <p:cTn id="161" fill="hold" nodeType="afterGroup">
                            <p:stCondLst>
                              <p:cond delay="4000"/>
                            </p:stCondLst>
                            <p:childTnLst>
                              <p:par>
                                <p:cTn id="162" presetID="1" presetClass="exit" presetSubtype="0" fill="hold" nodeType="afterEffect">
                                  <p:stCondLst>
                                    <p:cond delay="0"/>
                                  </p:stCondLst>
                                  <p:childTnLst>
                                    <p:set>
                                      <p:cBhvr>
                                        <p:cTn id="163" dur="1" fill="hold">
                                          <p:stCondLst>
                                            <p:cond delay="0"/>
                                          </p:stCondLst>
                                        </p:cTn>
                                        <p:tgtEl>
                                          <p:spTgt spid="206"/>
                                        </p:tgtEl>
                                        <p:attrNameLst>
                                          <p:attrName>style.visibility</p:attrName>
                                        </p:attrNameLst>
                                      </p:cBhvr>
                                      <p:to>
                                        <p:strVal val="hidden"/>
                                      </p:to>
                                    </p:set>
                                  </p:childTnLst>
                                </p:cTn>
                              </p:par>
                              <p:par>
                                <p:cTn id="164" presetID="37" presetClass="entr" presetSubtype="0" fill="hold" nodeType="withEffect">
                                  <p:stCondLst>
                                    <p:cond delay="0"/>
                                  </p:stCondLst>
                                  <p:childTnLst>
                                    <p:set>
                                      <p:cBhvr>
                                        <p:cTn id="165" dur="1" fill="hold">
                                          <p:stCondLst>
                                            <p:cond delay="0"/>
                                          </p:stCondLst>
                                        </p:cTn>
                                        <p:tgtEl>
                                          <p:spTgt spid="203"/>
                                        </p:tgtEl>
                                        <p:attrNameLst>
                                          <p:attrName>style.visibility</p:attrName>
                                        </p:attrNameLst>
                                      </p:cBhvr>
                                      <p:to>
                                        <p:strVal val="visible"/>
                                      </p:to>
                                    </p:set>
                                    <p:animEffect transition="in" filter="fade">
                                      <p:cBhvr>
                                        <p:cTn id="166" dur="1000"/>
                                        <p:tgtEl>
                                          <p:spTgt spid="203"/>
                                        </p:tgtEl>
                                      </p:cBhvr>
                                    </p:animEffect>
                                    <p:anim calcmode="lin" valueType="num">
                                      <p:cBhvr>
                                        <p:cTn id="167" dur="1000" fill="hold"/>
                                        <p:tgtEl>
                                          <p:spTgt spid="203"/>
                                        </p:tgtEl>
                                        <p:attrNameLst>
                                          <p:attrName>ppt_x</p:attrName>
                                        </p:attrNameLst>
                                      </p:cBhvr>
                                      <p:tavLst>
                                        <p:tav tm="0">
                                          <p:val>
                                            <p:strVal val="#ppt_x"/>
                                          </p:val>
                                        </p:tav>
                                        <p:tav tm="100000">
                                          <p:val>
                                            <p:strVal val="#ppt_x"/>
                                          </p:val>
                                        </p:tav>
                                      </p:tavLst>
                                    </p:anim>
                                    <p:anim calcmode="lin" valueType="num">
                                      <p:cBhvr>
                                        <p:cTn id="168" dur="900" decel="100000" fill="hold"/>
                                        <p:tgtEl>
                                          <p:spTgt spid="203"/>
                                        </p:tgtEl>
                                        <p:attrNameLst>
                                          <p:attrName>ppt_y</p:attrName>
                                        </p:attrNameLst>
                                      </p:cBhvr>
                                      <p:tavLst>
                                        <p:tav tm="0">
                                          <p:val>
                                            <p:strVal val="#ppt_y+1"/>
                                          </p:val>
                                        </p:tav>
                                        <p:tav tm="100000">
                                          <p:val>
                                            <p:strVal val="#ppt_y-.03"/>
                                          </p:val>
                                        </p:tav>
                                      </p:tavLst>
                                    </p:anim>
                                    <p:anim calcmode="lin" valueType="num">
                                      <p:cBhvr>
                                        <p:cTn id="169"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0"/>
                                  </p:stCondLst>
                                  <p:childTnLst>
                                    <p:set>
                                      <p:cBhvr>
                                        <p:cTn id="171" dur="1" fill="hold">
                                          <p:stCondLst>
                                            <p:cond delay="0"/>
                                          </p:stCondLst>
                                        </p:cTn>
                                        <p:tgtEl>
                                          <p:spTgt spid="209"/>
                                        </p:tgtEl>
                                        <p:attrNameLst>
                                          <p:attrName>style.visibility</p:attrName>
                                        </p:attrNameLst>
                                      </p:cBhvr>
                                      <p:to>
                                        <p:strVal val="visible"/>
                                      </p:to>
                                    </p:set>
                                    <p:animEffect transition="in" filter="fade">
                                      <p:cBhvr>
                                        <p:cTn id="172" dur="1000"/>
                                        <p:tgtEl>
                                          <p:spTgt spid="209"/>
                                        </p:tgtEl>
                                      </p:cBhvr>
                                    </p:animEffect>
                                    <p:anim calcmode="lin" valueType="num">
                                      <p:cBhvr>
                                        <p:cTn id="173" dur="1000" fill="hold"/>
                                        <p:tgtEl>
                                          <p:spTgt spid="209"/>
                                        </p:tgtEl>
                                        <p:attrNameLst>
                                          <p:attrName>ppt_x</p:attrName>
                                        </p:attrNameLst>
                                      </p:cBhvr>
                                      <p:tavLst>
                                        <p:tav tm="0">
                                          <p:val>
                                            <p:strVal val="#ppt_x"/>
                                          </p:val>
                                        </p:tav>
                                        <p:tav tm="100000">
                                          <p:val>
                                            <p:strVal val="#ppt_x"/>
                                          </p:val>
                                        </p:tav>
                                      </p:tavLst>
                                    </p:anim>
                                    <p:anim calcmode="lin" valueType="num">
                                      <p:cBhvr>
                                        <p:cTn id="174" dur="900" decel="100000" fill="hold"/>
                                        <p:tgtEl>
                                          <p:spTgt spid="209"/>
                                        </p:tgtEl>
                                        <p:attrNameLst>
                                          <p:attrName>ppt_y</p:attrName>
                                        </p:attrNameLst>
                                      </p:cBhvr>
                                      <p:tavLst>
                                        <p:tav tm="0">
                                          <p:val>
                                            <p:strVal val="#ppt_y+1"/>
                                          </p:val>
                                        </p:tav>
                                        <p:tav tm="100000">
                                          <p:val>
                                            <p:strVal val="#ppt_y-.03"/>
                                          </p:val>
                                        </p:tav>
                                      </p:tavLst>
                                    </p:anim>
                                    <p:anim calcmode="lin" valueType="num">
                                      <p:cBhvr>
                                        <p:cTn id="175" dur="100" accel="100000" fill="hold">
                                          <p:stCondLst>
                                            <p:cond delay="900"/>
                                          </p:stCondLst>
                                        </p:cTn>
                                        <p:tgtEl>
                                          <p:spTgt spid="209"/>
                                        </p:tgtEl>
                                        <p:attrNameLst>
                                          <p:attrName>ppt_y</p:attrName>
                                        </p:attrNameLst>
                                      </p:cBhvr>
                                      <p:tavLst>
                                        <p:tav tm="0">
                                          <p:val>
                                            <p:strVal val="#ppt_y-.03"/>
                                          </p:val>
                                        </p:tav>
                                        <p:tav tm="100000">
                                          <p:val>
                                            <p:strVal val="#ppt_y"/>
                                          </p:val>
                                        </p:tav>
                                      </p:tavLst>
                                    </p:anim>
                                  </p:childTnLst>
                                </p:cTn>
                              </p:par>
                            </p:childTnLst>
                          </p:cTn>
                        </p:par>
                        <p:par>
                          <p:cTn id="176" fill="hold" nodeType="afterGroup">
                            <p:stCondLst>
                              <p:cond delay="5000"/>
                            </p:stCondLst>
                            <p:childTnLst>
                              <p:par>
                                <p:cTn id="177" presetID="1" presetClass="exit" presetSubtype="0" fill="hold" nodeType="afterEffect">
                                  <p:stCondLst>
                                    <p:cond delay="0"/>
                                  </p:stCondLst>
                                  <p:childTnLst>
                                    <p:set>
                                      <p:cBhvr>
                                        <p:cTn id="178" dur="1" fill="hold">
                                          <p:stCondLst>
                                            <p:cond delay="0"/>
                                          </p:stCondLst>
                                        </p:cTn>
                                        <p:tgtEl>
                                          <p:spTgt spid="202"/>
                                        </p:tgtEl>
                                        <p:attrNameLst>
                                          <p:attrName>style.visibility</p:attrName>
                                        </p:attrNameLst>
                                      </p:cBhvr>
                                      <p:to>
                                        <p:strVal val="hidden"/>
                                      </p:to>
                                    </p:set>
                                  </p:childTnLst>
                                </p:cTn>
                              </p:par>
                              <p:par>
                                <p:cTn id="179" presetID="37" presetClass="entr" presetSubtype="0" fill="hold" nodeType="withEffect">
                                  <p:stCondLst>
                                    <p:cond delay="0"/>
                                  </p:stCondLst>
                                  <p:childTnLst>
                                    <p:set>
                                      <p:cBhvr>
                                        <p:cTn id="180" dur="1" fill="hold">
                                          <p:stCondLst>
                                            <p:cond delay="0"/>
                                          </p:stCondLst>
                                        </p:cTn>
                                        <p:tgtEl>
                                          <p:spTgt spid="200"/>
                                        </p:tgtEl>
                                        <p:attrNameLst>
                                          <p:attrName>style.visibility</p:attrName>
                                        </p:attrNameLst>
                                      </p:cBhvr>
                                      <p:to>
                                        <p:strVal val="visible"/>
                                      </p:to>
                                    </p:set>
                                    <p:animEffect transition="in" filter="fade">
                                      <p:cBhvr>
                                        <p:cTn id="181" dur="1000"/>
                                        <p:tgtEl>
                                          <p:spTgt spid="200"/>
                                        </p:tgtEl>
                                      </p:cBhvr>
                                    </p:animEffect>
                                    <p:anim calcmode="lin" valueType="num">
                                      <p:cBhvr>
                                        <p:cTn id="182" dur="1000" fill="hold"/>
                                        <p:tgtEl>
                                          <p:spTgt spid="200"/>
                                        </p:tgtEl>
                                        <p:attrNameLst>
                                          <p:attrName>ppt_x</p:attrName>
                                        </p:attrNameLst>
                                      </p:cBhvr>
                                      <p:tavLst>
                                        <p:tav tm="0">
                                          <p:val>
                                            <p:strVal val="#ppt_x"/>
                                          </p:val>
                                        </p:tav>
                                        <p:tav tm="100000">
                                          <p:val>
                                            <p:strVal val="#ppt_x"/>
                                          </p:val>
                                        </p:tav>
                                      </p:tavLst>
                                    </p:anim>
                                    <p:anim calcmode="lin" valueType="num">
                                      <p:cBhvr>
                                        <p:cTn id="183" dur="900" decel="100000" fill="hold"/>
                                        <p:tgtEl>
                                          <p:spTgt spid="200"/>
                                        </p:tgtEl>
                                        <p:attrNameLst>
                                          <p:attrName>ppt_y</p:attrName>
                                        </p:attrNameLst>
                                      </p:cBhvr>
                                      <p:tavLst>
                                        <p:tav tm="0">
                                          <p:val>
                                            <p:strVal val="#ppt_y+1"/>
                                          </p:val>
                                        </p:tav>
                                        <p:tav tm="100000">
                                          <p:val>
                                            <p:strVal val="#ppt_y-.03"/>
                                          </p:val>
                                        </p:tav>
                                      </p:tavLst>
                                    </p:anim>
                                    <p:anim calcmode="lin" valueType="num">
                                      <p:cBhvr>
                                        <p:cTn id="184" dur="100" accel="100000" fill="hold">
                                          <p:stCondLst>
                                            <p:cond delay="900"/>
                                          </p:stCondLst>
                                        </p:cTn>
                                        <p:tgtEl>
                                          <p:spTgt spid="200"/>
                                        </p:tgtEl>
                                        <p:attrNameLst>
                                          <p:attrName>ppt_y</p:attrName>
                                        </p:attrNameLst>
                                      </p:cBhvr>
                                      <p:tavLst>
                                        <p:tav tm="0">
                                          <p:val>
                                            <p:strVal val="#ppt_y-.03"/>
                                          </p:val>
                                        </p:tav>
                                        <p:tav tm="100000">
                                          <p:val>
                                            <p:strVal val="#ppt_y"/>
                                          </p:val>
                                        </p:tav>
                                      </p:tavLst>
                                    </p:anim>
                                  </p:childTnLst>
                                </p:cTn>
                              </p:par>
                              <p:par>
                                <p:cTn id="185" presetID="37" presetClass="entr" presetSubtype="0" fill="hold" grpId="0" nodeType="withEffect">
                                  <p:stCondLst>
                                    <p:cond delay="0"/>
                                  </p:stCondLst>
                                  <p:childTnLst>
                                    <p:set>
                                      <p:cBhvr>
                                        <p:cTn id="186" dur="1" fill="hold">
                                          <p:stCondLst>
                                            <p:cond delay="0"/>
                                          </p:stCondLst>
                                        </p:cTn>
                                        <p:tgtEl>
                                          <p:spTgt spid="216"/>
                                        </p:tgtEl>
                                        <p:attrNameLst>
                                          <p:attrName>style.visibility</p:attrName>
                                        </p:attrNameLst>
                                      </p:cBhvr>
                                      <p:to>
                                        <p:strVal val="visible"/>
                                      </p:to>
                                    </p:set>
                                    <p:animEffect transition="in" filter="fade">
                                      <p:cBhvr>
                                        <p:cTn id="187" dur="1000"/>
                                        <p:tgtEl>
                                          <p:spTgt spid="216"/>
                                        </p:tgtEl>
                                      </p:cBhvr>
                                    </p:animEffect>
                                    <p:anim calcmode="lin" valueType="num">
                                      <p:cBhvr>
                                        <p:cTn id="188" dur="1000" fill="hold"/>
                                        <p:tgtEl>
                                          <p:spTgt spid="216"/>
                                        </p:tgtEl>
                                        <p:attrNameLst>
                                          <p:attrName>ppt_x</p:attrName>
                                        </p:attrNameLst>
                                      </p:cBhvr>
                                      <p:tavLst>
                                        <p:tav tm="0">
                                          <p:val>
                                            <p:strVal val="#ppt_x"/>
                                          </p:val>
                                        </p:tav>
                                        <p:tav tm="100000">
                                          <p:val>
                                            <p:strVal val="#ppt_x"/>
                                          </p:val>
                                        </p:tav>
                                      </p:tavLst>
                                    </p:anim>
                                    <p:anim calcmode="lin" valueType="num">
                                      <p:cBhvr>
                                        <p:cTn id="189" dur="900" decel="100000" fill="hold"/>
                                        <p:tgtEl>
                                          <p:spTgt spid="216"/>
                                        </p:tgtEl>
                                        <p:attrNameLst>
                                          <p:attrName>ppt_y</p:attrName>
                                        </p:attrNameLst>
                                      </p:cBhvr>
                                      <p:tavLst>
                                        <p:tav tm="0">
                                          <p:val>
                                            <p:strVal val="#ppt_y+1"/>
                                          </p:val>
                                        </p:tav>
                                        <p:tav tm="100000">
                                          <p:val>
                                            <p:strVal val="#ppt_y-.03"/>
                                          </p:val>
                                        </p:tav>
                                      </p:tavLst>
                                    </p:anim>
                                    <p:anim calcmode="lin" valueType="num">
                                      <p:cBhvr>
                                        <p:cTn id="190" dur="100" accel="100000" fill="hold">
                                          <p:stCondLst>
                                            <p:cond delay="900"/>
                                          </p:stCondLst>
                                        </p:cTn>
                                        <p:tgtEl>
                                          <p:spTgt spid="216"/>
                                        </p:tgtEl>
                                        <p:attrNameLst>
                                          <p:attrName>ppt_y</p:attrName>
                                        </p:attrNameLst>
                                      </p:cBhvr>
                                      <p:tavLst>
                                        <p:tav tm="0">
                                          <p:val>
                                            <p:strVal val="#ppt_y-.03"/>
                                          </p:val>
                                        </p:tav>
                                        <p:tav tm="100000">
                                          <p:val>
                                            <p:strVal val="#ppt_y"/>
                                          </p:val>
                                        </p:tav>
                                      </p:tavLst>
                                    </p:anim>
                                  </p:childTnLst>
                                </p:cTn>
                              </p:par>
                            </p:childTnLst>
                          </p:cTn>
                        </p:par>
                        <p:par>
                          <p:cTn id="191" fill="hold" nodeType="afterGroup">
                            <p:stCondLst>
                              <p:cond delay="6000"/>
                            </p:stCondLst>
                            <p:childTnLst>
                              <p:par>
                                <p:cTn id="192" presetID="1" presetClass="exit" presetSubtype="0" fill="hold" nodeType="afterEffect">
                                  <p:stCondLst>
                                    <p:cond delay="0"/>
                                  </p:stCondLst>
                                  <p:childTnLst>
                                    <p:set>
                                      <p:cBhvr>
                                        <p:cTn id="193" dur="1" fill="hold">
                                          <p:stCondLst>
                                            <p:cond delay="0"/>
                                          </p:stCondLst>
                                        </p:cTn>
                                        <p:tgtEl>
                                          <p:spTgt spid="203"/>
                                        </p:tgtEl>
                                        <p:attrNameLst>
                                          <p:attrName>style.visibility</p:attrName>
                                        </p:attrNameLst>
                                      </p:cBhvr>
                                      <p:to>
                                        <p:strVal val="hidden"/>
                                      </p:to>
                                    </p:set>
                                  </p:childTnLst>
                                </p:cTn>
                              </p:par>
                              <p:par>
                                <p:cTn id="194" presetID="37" presetClass="entr" presetSubtype="0" fill="hold" nodeType="withEffect">
                                  <p:stCondLst>
                                    <p:cond delay="0"/>
                                  </p:stCondLst>
                                  <p:childTnLst>
                                    <p:set>
                                      <p:cBhvr>
                                        <p:cTn id="195" dur="1" fill="hold">
                                          <p:stCondLst>
                                            <p:cond delay="0"/>
                                          </p:stCondLst>
                                        </p:cTn>
                                        <p:tgtEl>
                                          <p:spTgt spid="204"/>
                                        </p:tgtEl>
                                        <p:attrNameLst>
                                          <p:attrName>style.visibility</p:attrName>
                                        </p:attrNameLst>
                                      </p:cBhvr>
                                      <p:to>
                                        <p:strVal val="visible"/>
                                      </p:to>
                                    </p:set>
                                    <p:animEffect transition="in" filter="fade">
                                      <p:cBhvr>
                                        <p:cTn id="196" dur="1000"/>
                                        <p:tgtEl>
                                          <p:spTgt spid="204"/>
                                        </p:tgtEl>
                                      </p:cBhvr>
                                    </p:animEffect>
                                    <p:anim calcmode="lin" valueType="num">
                                      <p:cBhvr>
                                        <p:cTn id="197" dur="1000" fill="hold"/>
                                        <p:tgtEl>
                                          <p:spTgt spid="204"/>
                                        </p:tgtEl>
                                        <p:attrNameLst>
                                          <p:attrName>ppt_x</p:attrName>
                                        </p:attrNameLst>
                                      </p:cBhvr>
                                      <p:tavLst>
                                        <p:tav tm="0">
                                          <p:val>
                                            <p:strVal val="#ppt_x"/>
                                          </p:val>
                                        </p:tav>
                                        <p:tav tm="100000">
                                          <p:val>
                                            <p:strVal val="#ppt_x"/>
                                          </p:val>
                                        </p:tav>
                                      </p:tavLst>
                                    </p:anim>
                                    <p:anim calcmode="lin" valueType="num">
                                      <p:cBhvr>
                                        <p:cTn id="198" dur="900" decel="100000" fill="hold"/>
                                        <p:tgtEl>
                                          <p:spTgt spid="204"/>
                                        </p:tgtEl>
                                        <p:attrNameLst>
                                          <p:attrName>ppt_y</p:attrName>
                                        </p:attrNameLst>
                                      </p:cBhvr>
                                      <p:tavLst>
                                        <p:tav tm="0">
                                          <p:val>
                                            <p:strVal val="#ppt_y+1"/>
                                          </p:val>
                                        </p:tav>
                                        <p:tav tm="100000">
                                          <p:val>
                                            <p:strVal val="#ppt_y-.03"/>
                                          </p:val>
                                        </p:tav>
                                      </p:tavLst>
                                    </p:anim>
                                    <p:anim calcmode="lin" valueType="num">
                                      <p:cBhvr>
                                        <p:cTn id="199" dur="100" accel="100000" fill="hold">
                                          <p:stCondLst>
                                            <p:cond delay="900"/>
                                          </p:stCondLst>
                                        </p:cTn>
                                        <p:tgtEl>
                                          <p:spTgt spid="204"/>
                                        </p:tgtEl>
                                        <p:attrNameLst>
                                          <p:attrName>ppt_y</p:attrName>
                                        </p:attrNameLst>
                                      </p:cBhvr>
                                      <p:tavLst>
                                        <p:tav tm="0">
                                          <p:val>
                                            <p:strVal val="#ppt_y-.03"/>
                                          </p:val>
                                        </p:tav>
                                        <p:tav tm="100000">
                                          <p:val>
                                            <p:strVal val="#ppt_y"/>
                                          </p:val>
                                        </p:tav>
                                      </p:tavLst>
                                    </p:anim>
                                  </p:childTnLst>
                                </p:cTn>
                              </p:par>
                              <p:par>
                                <p:cTn id="200" presetID="37" presetClass="entr" presetSubtype="0" fill="hold" grpId="0" nodeType="withEffect">
                                  <p:stCondLst>
                                    <p:cond delay="0"/>
                                  </p:stCondLst>
                                  <p:childTnLst>
                                    <p:set>
                                      <p:cBhvr>
                                        <p:cTn id="201" dur="1" fill="hold">
                                          <p:stCondLst>
                                            <p:cond delay="0"/>
                                          </p:stCondLst>
                                        </p:cTn>
                                        <p:tgtEl>
                                          <p:spTgt spid="213"/>
                                        </p:tgtEl>
                                        <p:attrNameLst>
                                          <p:attrName>style.visibility</p:attrName>
                                        </p:attrNameLst>
                                      </p:cBhvr>
                                      <p:to>
                                        <p:strVal val="visible"/>
                                      </p:to>
                                    </p:set>
                                    <p:animEffect transition="in" filter="fade">
                                      <p:cBhvr>
                                        <p:cTn id="202" dur="1000"/>
                                        <p:tgtEl>
                                          <p:spTgt spid="213"/>
                                        </p:tgtEl>
                                      </p:cBhvr>
                                    </p:animEffect>
                                    <p:anim calcmode="lin" valueType="num">
                                      <p:cBhvr>
                                        <p:cTn id="203" dur="1000" fill="hold"/>
                                        <p:tgtEl>
                                          <p:spTgt spid="213"/>
                                        </p:tgtEl>
                                        <p:attrNameLst>
                                          <p:attrName>ppt_x</p:attrName>
                                        </p:attrNameLst>
                                      </p:cBhvr>
                                      <p:tavLst>
                                        <p:tav tm="0">
                                          <p:val>
                                            <p:strVal val="#ppt_x"/>
                                          </p:val>
                                        </p:tav>
                                        <p:tav tm="100000">
                                          <p:val>
                                            <p:strVal val="#ppt_x"/>
                                          </p:val>
                                        </p:tav>
                                      </p:tavLst>
                                    </p:anim>
                                    <p:anim calcmode="lin" valueType="num">
                                      <p:cBhvr>
                                        <p:cTn id="204" dur="900" decel="100000" fill="hold"/>
                                        <p:tgtEl>
                                          <p:spTgt spid="213"/>
                                        </p:tgtEl>
                                        <p:attrNameLst>
                                          <p:attrName>ppt_y</p:attrName>
                                        </p:attrNameLst>
                                      </p:cBhvr>
                                      <p:tavLst>
                                        <p:tav tm="0">
                                          <p:val>
                                            <p:strVal val="#ppt_y+1"/>
                                          </p:val>
                                        </p:tav>
                                        <p:tav tm="100000">
                                          <p:val>
                                            <p:strVal val="#ppt_y-.03"/>
                                          </p:val>
                                        </p:tav>
                                      </p:tavLst>
                                    </p:anim>
                                    <p:anim calcmode="lin" valueType="num">
                                      <p:cBhvr>
                                        <p:cTn id="205"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par>
                          <p:cTn id="206" fill="hold" nodeType="afterGroup">
                            <p:stCondLst>
                              <p:cond delay="7000"/>
                            </p:stCondLst>
                            <p:childTnLst>
                              <p:par>
                                <p:cTn id="207" presetID="1" presetClass="exit" presetSubtype="0" fill="hold" nodeType="afterEffect">
                                  <p:stCondLst>
                                    <p:cond delay="0"/>
                                  </p:stCondLst>
                                  <p:childTnLst>
                                    <p:set>
                                      <p:cBhvr>
                                        <p:cTn id="208" dur="1" fill="hold">
                                          <p:stCondLst>
                                            <p:cond delay="0"/>
                                          </p:stCondLst>
                                        </p:cTn>
                                        <p:tgtEl>
                                          <p:spTgt spid="200"/>
                                        </p:tgtEl>
                                        <p:attrNameLst>
                                          <p:attrName>style.visibility</p:attrName>
                                        </p:attrNameLst>
                                      </p:cBhvr>
                                      <p:to>
                                        <p:strVal val="hidden"/>
                                      </p:to>
                                    </p:set>
                                  </p:childTnLst>
                                </p:cTn>
                              </p:par>
                              <p:par>
                                <p:cTn id="209" presetID="37" presetClass="entr" presetSubtype="0" fill="hold" nodeType="withEffect">
                                  <p:stCondLst>
                                    <p:cond delay="0"/>
                                  </p:stCondLst>
                                  <p:childTnLst>
                                    <p:set>
                                      <p:cBhvr>
                                        <p:cTn id="210" dur="1" fill="hold">
                                          <p:stCondLst>
                                            <p:cond delay="0"/>
                                          </p:stCondLst>
                                        </p:cTn>
                                        <p:tgtEl>
                                          <p:spTgt spid="207"/>
                                        </p:tgtEl>
                                        <p:attrNameLst>
                                          <p:attrName>style.visibility</p:attrName>
                                        </p:attrNameLst>
                                      </p:cBhvr>
                                      <p:to>
                                        <p:strVal val="visible"/>
                                      </p:to>
                                    </p:set>
                                    <p:animEffect transition="in" filter="fade">
                                      <p:cBhvr>
                                        <p:cTn id="211" dur="1000"/>
                                        <p:tgtEl>
                                          <p:spTgt spid="207"/>
                                        </p:tgtEl>
                                      </p:cBhvr>
                                    </p:animEffect>
                                    <p:anim calcmode="lin" valueType="num">
                                      <p:cBhvr>
                                        <p:cTn id="212" dur="1000" fill="hold"/>
                                        <p:tgtEl>
                                          <p:spTgt spid="207"/>
                                        </p:tgtEl>
                                        <p:attrNameLst>
                                          <p:attrName>ppt_x</p:attrName>
                                        </p:attrNameLst>
                                      </p:cBhvr>
                                      <p:tavLst>
                                        <p:tav tm="0">
                                          <p:val>
                                            <p:strVal val="#ppt_x"/>
                                          </p:val>
                                        </p:tav>
                                        <p:tav tm="100000">
                                          <p:val>
                                            <p:strVal val="#ppt_x"/>
                                          </p:val>
                                        </p:tav>
                                      </p:tavLst>
                                    </p:anim>
                                    <p:anim calcmode="lin" valueType="num">
                                      <p:cBhvr>
                                        <p:cTn id="213" dur="900" decel="100000" fill="hold"/>
                                        <p:tgtEl>
                                          <p:spTgt spid="20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215" presetID="37" presetClass="entr" presetSubtype="0" fill="hold" grpId="0" nodeType="withEffect">
                                  <p:stCondLst>
                                    <p:cond delay="0"/>
                                  </p:stCondLst>
                                  <p:childTnLst>
                                    <p:set>
                                      <p:cBhvr>
                                        <p:cTn id="216" dur="1" fill="hold">
                                          <p:stCondLst>
                                            <p:cond delay="0"/>
                                          </p:stCondLst>
                                        </p:cTn>
                                        <p:tgtEl>
                                          <p:spTgt spid="214"/>
                                        </p:tgtEl>
                                        <p:attrNameLst>
                                          <p:attrName>style.visibility</p:attrName>
                                        </p:attrNameLst>
                                      </p:cBhvr>
                                      <p:to>
                                        <p:strVal val="visible"/>
                                      </p:to>
                                    </p:set>
                                    <p:animEffect transition="in" filter="fade">
                                      <p:cBhvr>
                                        <p:cTn id="217" dur="1000"/>
                                        <p:tgtEl>
                                          <p:spTgt spid="214"/>
                                        </p:tgtEl>
                                      </p:cBhvr>
                                    </p:animEffect>
                                    <p:anim calcmode="lin" valueType="num">
                                      <p:cBhvr>
                                        <p:cTn id="218" dur="1000" fill="hold"/>
                                        <p:tgtEl>
                                          <p:spTgt spid="214"/>
                                        </p:tgtEl>
                                        <p:attrNameLst>
                                          <p:attrName>ppt_x</p:attrName>
                                        </p:attrNameLst>
                                      </p:cBhvr>
                                      <p:tavLst>
                                        <p:tav tm="0">
                                          <p:val>
                                            <p:strVal val="#ppt_x"/>
                                          </p:val>
                                        </p:tav>
                                        <p:tav tm="100000">
                                          <p:val>
                                            <p:strVal val="#ppt_x"/>
                                          </p:val>
                                        </p:tav>
                                      </p:tavLst>
                                    </p:anim>
                                    <p:anim calcmode="lin" valueType="num">
                                      <p:cBhvr>
                                        <p:cTn id="219" dur="900" decel="100000" fill="hold"/>
                                        <p:tgtEl>
                                          <p:spTgt spid="214"/>
                                        </p:tgtEl>
                                        <p:attrNameLst>
                                          <p:attrName>ppt_y</p:attrName>
                                        </p:attrNameLst>
                                      </p:cBhvr>
                                      <p:tavLst>
                                        <p:tav tm="0">
                                          <p:val>
                                            <p:strVal val="#ppt_y+1"/>
                                          </p:val>
                                        </p:tav>
                                        <p:tav tm="100000">
                                          <p:val>
                                            <p:strVal val="#ppt_y-.03"/>
                                          </p:val>
                                        </p:tav>
                                      </p:tavLst>
                                    </p:anim>
                                    <p:anim calcmode="lin" valueType="num">
                                      <p:cBhvr>
                                        <p:cTn id="220"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cTn>
                              </p:par>
                            </p:childTnLst>
                          </p:cTn>
                        </p:par>
                        <p:par>
                          <p:cTn id="221" fill="hold" nodeType="afterGroup">
                            <p:stCondLst>
                              <p:cond delay="8000"/>
                            </p:stCondLst>
                            <p:childTnLst>
                              <p:par>
                                <p:cTn id="222" presetID="1" presetClass="exit" presetSubtype="0" fill="hold" nodeType="afterEffect">
                                  <p:stCondLst>
                                    <p:cond delay="0"/>
                                  </p:stCondLst>
                                  <p:childTnLst>
                                    <p:set>
                                      <p:cBhvr>
                                        <p:cTn id="223" dur="1" fill="hold">
                                          <p:stCondLst>
                                            <p:cond delay="0"/>
                                          </p:stCondLst>
                                        </p:cTn>
                                        <p:tgtEl>
                                          <p:spTgt spid="204"/>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 presetClass="exit" presetSubtype="0" fill="hold" nodeType="clickEffect">
                                  <p:stCondLst>
                                    <p:cond delay="0"/>
                                  </p:stCondLst>
                                  <p:childTnLst>
                                    <p:set>
                                      <p:cBhvr>
                                        <p:cTn id="227" dur="1" fill="hold">
                                          <p:stCondLst>
                                            <p:cond delay="0"/>
                                          </p:stCondLst>
                                        </p:cTn>
                                        <p:tgtEl>
                                          <p:spTgt spid="207"/>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208"/>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218"/>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210"/>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217"/>
                                        </p:tgtEl>
                                        <p:attrNameLst>
                                          <p:attrName>style.visibility</p:attrName>
                                        </p:attrNameLst>
                                      </p:cBhvr>
                                      <p:to>
                                        <p:strVal val="hidden"/>
                                      </p:to>
                                    </p:set>
                                  </p:childTnLst>
                                </p:cTn>
                              </p:par>
                              <p:par>
                                <p:cTn id="236" presetID="1" presetClass="exit" presetSubtype="0" fill="hold" grpId="1" nodeType="withEffect">
                                  <p:stCondLst>
                                    <p:cond delay="0"/>
                                  </p:stCondLst>
                                  <p:childTnLst>
                                    <p:set>
                                      <p:cBhvr>
                                        <p:cTn id="237" dur="1" fill="hold">
                                          <p:stCondLst>
                                            <p:cond delay="0"/>
                                          </p:stCondLst>
                                        </p:cTn>
                                        <p:tgtEl>
                                          <p:spTgt spid="209"/>
                                        </p:tgtEl>
                                        <p:attrNameLst>
                                          <p:attrName>style.visibility</p:attrName>
                                        </p:attrNameLst>
                                      </p:cBhvr>
                                      <p:to>
                                        <p:strVal val="hidden"/>
                                      </p:to>
                                    </p:set>
                                  </p:childTnLst>
                                </p:cTn>
                              </p:par>
                              <p:par>
                                <p:cTn id="238" presetID="1" presetClass="exit" presetSubtype="0" fill="hold" grpId="1" nodeType="withEffect">
                                  <p:stCondLst>
                                    <p:cond delay="0"/>
                                  </p:stCondLst>
                                  <p:childTnLst>
                                    <p:set>
                                      <p:cBhvr>
                                        <p:cTn id="239" dur="1" fill="hold">
                                          <p:stCondLst>
                                            <p:cond delay="0"/>
                                          </p:stCondLst>
                                        </p:cTn>
                                        <p:tgtEl>
                                          <p:spTgt spid="216"/>
                                        </p:tgtEl>
                                        <p:attrNameLst>
                                          <p:attrName>style.visibility</p:attrName>
                                        </p:attrNameLst>
                                      </p:cBhvr>
                                      <p:to>
                                        <p:strVal val="hidden"/>
                                      </p:to>
                                    </p:set>
                                  </p:childTnLst>
                                </p:cTn>
                              </p:par>
                              <p:par>
                                <p:cTn id="240" presetID="1" presetClass="exit" presetSubtype="0" fill="hold" grpId="1" nodeType="withEffect">
                                  <p:stCondLst>
                                    <p:cond delay="0"/>
                                  </p:stCondLst>
                                  <p:childTnLst>
                                    <p:set>
                                      <p:cBhvr>
                                        <p:cTn id="241" dur="1" fill="hold">
                                          <p:stCondLst>
                                            <p:cond delay="0"/>
                                          </p:stCondLst>
                                        </p:cTn>
                                        <p:tgtEl>
                                          <p:spTgt spid="213"/>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214"/>
                                        </p:tgtEl>
                                        <p:attrNameLst>
                                          <p:attrName>style.visibility</p:attrName>
                                        </p:attrNameLst>
                                      </p:cBhvr>
                                      <p:to>
                                        <p:strVal val="hidden"/>
                                      </p:to>
                                    </p:set>
                                  </p:childTnLst>
                                </p:cTn>
                              </p:par>
                              <p:par>
                                <p:cTn id="244" presetID="1" presetClass="entr" presetSubtype="0" fill="hold" grpId="1" nodeType="withEffect">
                                  <p:stCondLst>
                                    <p:cond delay="0"/>
                                  </p:stCondLst>
                                  <p:childTnLst>
                                    <p:set>
                                      <p:cBhvr>
                                        <p:cTn id="245" dur="1" fill="hold">
                                          <p:stCondLst>
                                            <p:cond delay="0"/>
                                          </p:stCondLst>
                                        </p:cTn>
                                        <p:tgtEl>
                                          <p:spTgt spid="221"/>
                                        </p:tgtEl>
                                        <p:attrNameLst>
                                          <p:attrName>style.visibility</p:attrName>
                                        </p:attrNameLst>
                                      </p:cBhvr>
                                      <p:to>
                                        <p:strVal val="visible"/>
                                      </p:to>
                                    </p:set>
                                  </p:childTnLst>
                                </p:cTn>
                              </p:par>
                              <p:par>
                                <p:cTn id="246" presetID="1" presetClass="entr" presetSubtype="0" fill="hold" grpId="1" nodeType="withEffect">
                                  <p:stCondLst>
                                    <p:cond delay="0"/>
                                  </p:stCondLst>
                                  <p:childTnLst>
                                    <p:set>
                                      <p:cBhvr>
                                        <p:cTn id="247" dur="1" fill="hold">
                                          <p:stCondLst>
                                            <p:cond delay="0"/>
                                          </p:stCondLst>
                                        </p:cTn>
                                        <p:tgtEl>
                                          <p:spTgt spid="222"/>
                                        </p:tgtEl>
                                        <p:attrNameLst>
                                          <p:attrName>style.visibility</p:attrName>
                                        </p:attrNameLst>
                                      </p:cBhvr>
                                      <p:to>
                                        <p:strVal val="visible"/>
                                      </p:to>
                                    </p:set>
                                  </p:childTnLst>
                                </p:cTn>
                              </p:par>
                              <p:par>
                                <p:cTn id="248" presetID="1" presetClass="entr" presetSubtype="0" fill="hold" grpId="1" nodeType="withEffect">
                                  <p:stCondLst>
                                    <p:cond delay="0"/>
                                  </p:stCondLst>
                                  <p:childTnLst>
                                    <p:set>
                                      <p:cBhvr>
                                        <p:cTn id="249" dur="1" fill="hold">
                                          <p:stCondLst>
                                            <p:cond delay="0"/>
                                          </p:stCondLst>
                                        </p:cTn>
                                        <p:tgtEl>
                                          <p:spTgt spid="220"/>
                                        </p:tgtEl>
                                        <p:attrNameLst>
                                          <p:attrName>style.visibility</p:attrName>
                                        </p:attrNameLst>
                                      </p:cBhvr>
                                      <p:to>
                                        <p:strVal val="visible"/>
                                      </p:to>
                                    </p:set>
                                  </p:childTnLst>
                                </p:cTn>
                              </p:par>
                              <p:par>
                                <p:cTn id="250" presetID="1" presetClass="entr" presetSubtype="0" fill="hold" grpId="1" nodeType="withEffect">
                                  <p:stCondLst>
                                    <p:cond delay="0"/>
                                  </p:stCondLst>
                                  <p:childTnLst>
                                    <p:set>
                                      <p:cBhvr>
                                        <p:cTn id="251" dur="1" fill="hold">
                                          <p:stCondLst>
                                            <p:cond delay="0"/>
                                          </p:stCondLst>
                                        </p:cTn>
                                        <p:tgtEl>
                                          <p:spTgt spid="224"/>
                                        </p:tgtEl>
                                        <p:attrNameLst>
                                          <p:attrName>style.visibility</p:attrName>
                                        </p:attrNameLst>
                                      </p:cBhvr>
                                      <p:to>
                                        <p:strVal val="visible"/>
                                      </p:to>
                                    </p:set>
                                  </p:childTnLst>
                                </p:cTn>
                              </p:par>
                              <p:par>
                                <p:cTn id="252" presetID="1" presetClass="entr" presetSubtype="0" fill="hold" grpId="1" nodeType="withEffect">
                                  <p:stCondLst>
                                    <p:cond delay="0"/>
                                  </p:stCondLst>
                                  <p:childTnLst>
                                    <p:set>
                                      <p:cBhvr>
                                        <p:cTn id="253" dur="1" fill="hold">
                                          <p:stCondLst>
                                            <p:cond delay="0"/>
                                          </p:stCondLst>
                                        </p:cTn>
                                        <p:tgtEl>
                                          <p:spTgt spid="225"/>
                                        </p:tgtEl>
                                        <p:attrNameLst>
                                          <p:attrName>style.visibility</p:attrName>
                                        </p:attrNameLst>
                                      </p:cBhvr>
                                      <p:to>
                                        <p:strVal val="visible"/>
                                      </p:to>
                                    </p:set>
                                  </p:childTnLst>
                                </p:cTn>
                              </p:par>
                              <p:par>
                                <p:cTn id="254" presetID="1" presetClass="entr" presetSubtype="0" fill="hold" grpId="1" nodeType="withEffect">
                                  <p:stCondLst>
                                    <p:cond delay="0"/>
                                  </p:stCondLst>
                                  <p:childTnLst>
                                    <p:set>
                                      <p:cBhvr>
                                        <p:cTn id="255" dur="1" fill="hold">
                                          <p:stCondLst>
                                            <p:cond delay="0"/>
                                          </p:stCondLst>
                                        </p:cTn>
                                        <p:tgtEl>
                                          <p:spTgt spid="223"/>
                                        </p:tgtEl>
                                        <p:attrNameLst>
                                          <p:attrName>style.visibility</p:attrName>
                                        </p:attrNameLst>
                                      </p:cBhvr>
                                      <p:to>
                                        <p:strVal val="visible"/>
                                      </p:to>
                                    </p:set>
                                  </p:childTnLst>
                                </p:cTn>
                              </p:par>
                              <p:par>
                                <p:cTn id="256" presetID="56" presetClass="path" presetSubtype="0" accel="50000" decel="50000" fill="hold" grpId="0" nodeType="withEffect">
                                  <p:stCondLst>
                                    <p:cond delay="0"/>
                                  </p:stCondLst>
                                  <p:childTnLst>
                                    <p:animMotion origin="layout" path="M 0.00122 0.00579 L -0.0618 -0.13483 " pathEditMode="relative" rAng="0" ptsTypes="AA">
                                      <p:cBhvr>
                                        <p:cTn id="257" dur="500" fill="hold"/>
                                        <p:tgtEl>
                                          <p:spTgt spid="221"/>
                                        </p:tgtEl>
                                        <p:attrNameLst>
                                          <p:attrName>ppt_x</p:attrName>
                                          <p:attrName>ppt_y</p:attrName>
                                        </p:attrNameLst>
                                      </p:cBhvr>
                                      <p:rCtr x="-32" y="-70"/>
                                    </p:animMotion>
                                  </p:childTnLst>
                                </p:cTn>
                              </p:par>
                              <p:par>
                                <p:cTn id="258" presetID="56" presetClass="path" presetSubtype="0" accel="50000" decel="50000" fill="hold" grpId="0" nodeType="withEffect">
                                  <p:stCondLst>
                                    <p:cond delay="0"/>
                                  </p:stCondLst>
                                  <p:childTnLst>
                                    <p:animMotion origin="layout" path="M 0.00087 0.00878 L 0.06753 -0.14062 " pathEditMode="relative" rAng="0" ptsTypes="AA">
                                      <p:cBhvr>
                                        <p:cTn id="259" dur="500" fill="hold"/>
                                        <p:tgtEl>
                                          <p:spTgt spid="220"/>
                                        </p:tgtEl>
                                        <p:attrNameLst>
                                          <p:attrName>ppt_x</p:attrName>
                                          <p:attrName>ppt_y</p:attrName>
                                        </p:attrNameLst>
                                      </p:cBhvr>
                                      <p:rCtr x="33" y="-75"/>
                                    </p:animMotion>
                                  </p:childTnLst>
                                </p:cTn>
                              </p:par>
                              <p:par>
                                <p:cTn id="260" presetID="64" presetClass="path" presetSubtype="0" accel="50000" decel="50000" fill="hold" grpId="0" nodeType="withEffect">
                                  <p:stCondLst>
                                    <p:cond delay="0"/>
                                  </p:stCondLst>
                                  <p:childTnLst>
                                    <p:animMotion origin="layout" path="M 0.0007 0.00324 L 0.00139 -0.12673 " pathEditMode="relative" rAng="0" ptsTypes="AA">
                                      <p:cBhvr>
                                        <p:cTn id="261" dur="500" fill="hold"/>
                                        <p:tgtEl>
                                          <p:spTgt spid="222"/>
                                        </p:tgtEl>
                                        <p:attrNameLst>
                                          <p:attrName>ppt_x</p:attrName>
                                          <p:attrName>ppt_y</p:attrName>
                                        </p:attrNameLst>
                                      </p:cBhvr>
                                      <p:rCtr x="0" y="-65"/>
                                    </p:animMotion>
                                  </p:childTnLst>
                                </p:cTn>
                              </p:par>
                              <p:par>
                                <p:cTn id="262" presetID="56" presetClass="path" presetSubtype="0" accel="50000" decel="50000" fill="hold" grpId="0" nodeType="withEffect">
                                  <p:stCondLst>
                                    <p:cond delay="0"/>
                                  </p:stCondLst>
                                  <p:childTnLst>
                                    <p:animMotion origin="layout" path="M 0.00122 0.00579 L -0.0618 -0.13483 " pathEditMode="relative" rAng="0" ptsTypes="AA">
                                      <p:cBhvr>
                                        <p:cTn id="263" dur="500" fill="hold"/>
                                        <p:tgtEl>
                                          <p:spTgt spid="224"/>
                                        </p:tgtEl>
                                        <p:attrNameLst>
                                          <p:attrName>ppt_x</p:attrName>
                                          <p:attrName>ppt_y</p:attrName>
                                        </p:attrNameLst>
                                      </p:cBhvr>
                                      <p:rCtr x="-32" y="-70"/>
                                    </p:animMotion>
                                  </p:childTnLst>
                                </p:cTn>
                              </p:par>
                              <p:par>
                                <p:cTn id="264" presetID="56" presetClass="path" presetSubtype="0" accel="50000" decel="50000" fill="hold" grpId="0" nodeType="withEffect">
                                  <p:stCondLst>
                                    <p:cond delay="0"/>
                                  </p:stCondLst>
                                  <p:childTnLst>
                                    <p:animMotion origin="layout" path="M 0.00087 0.00878 L 0.06753 -0.14062 " pathEditMode="relative" rAng="0" ptsTypes="AA">
                                      <p:cBhvr>
                                        <p:cTn id="265" dur="500" fill="hold"/>
                                        <p:tgtEl>
                                          <p:spTgt spid="223"/>
                                        </p:tgtEl>
                                        <p:attrNameLst>
                                          <p:attrName>ppt_x</p:attrName>
                                          <p:attrName>ppt_y</p:attrName>
                                        </p:attrNameLst>
                                      </p:cBhvr>
                                      <p:rCtr x="33" y="-75"/>
                                    </p:animMotion>
                                  </p:childTnLst>
                                </p:cTn>
                              </p:par>
                              <p:par>
                                <p:cTn id="266" presetID="64" presetClass="path" presetSubtype="0" accel="50000" decel="50000" fill="hold" grpId="0" nodeType="withEffect">
                                  <p:stCondLst>
                                    <p:cond delay="0"/>
                                  </p:stCondLst>
                                  <p:childTnLst>
                                    <p:animMotion origin="layout" path="M 0.0007 0.00324 L 0.00139 -0.12673 " pathEditMode="relative" rAng="0" ptsTypes="AA">
                                      <p:cBhvr>
                                        <p:cTn id="267" dur="500" fill="hold"/>
                                        <p:tgtEl>
                                          <p:spTgt spid="225"/>
                                        </p:tgtEl>
                                        <p:attrNameLst>
                                          <p:attrName>ppt_x</p:attrName>
                                          <p:attrName>ppt_y</p:attrName>
                                        </p:attrNameLst>
                                      </p:cBhvr>
                                      <p:rCtr x="0" y="-65"/>
                                    </p:animMotion>
                                  </p:childTnLst>
                                </p:cTn>
                              </p:par>
                            </p:childTnLst>
                          </p:cTn>
                        </p:par>
                      </p:childTnLst>
                    </p:cTn>
                  </p:par>
                  <p:par>
                    <p:cTn id="268" fill="hold" nodeType="clickPar">
                      <p:stCondLst>
                        <p:cond delay="indefinite"/>
                      </p:stCondLst>
                      <p:childTnLst>
                        <p:par>
                          <p:cTn id="269" fill="hold" nodeType="withGroup">
                            <p:stCondLst>
                              <p:cond delay="0"/>
                            </p:stCondLst>
                            <p:childTnLst>
                              <p:par>
                                <p:cTn id="270" presetID="1" presetClass="exit" presetSubtype="0" fill="hold" grpId="2" nodeType="clickEffect">
                                  <p:stCondLst>
                                    <p:cond delay="0"/>
                                  </p:stCondLst>
                                  <p:childTnLst>
                                    <p:set>
                                      <p:cBhvr>
                                        <p:cTn id="271" dur="1" fill="hold">
                                          <p:stCondLst>
                                            <p:cond delay="0"/>
                                          </p:stCondLst>
                                        </p:cTn>
                                        <p:tgtEl>
                                          <p:spTgt spid="220"/>
                                        </p:tgtEl>
                                        <p:attrNameLst>
                                          <p:attrName>style.visibility</p:attrName>
                                        </p:attrNameLst>
                                      </p:cBhvr>
                                      <p:to>
                                        <p:strVal val="hidden"/>
                                      </p:to>
                                    </p:set>
                                  </p:childTnLst>
                                </p:cTn>
                              </p:par>
                              <p:par>
                                <p:cTn id="272" presetID="1" presetClass="exit" presetSubtype="0" fill="hold" grpId="2" nodeType="withEffect">
                                  <p:stCondLst>
                                    <p:cond delay="0"/>
                                  </p:stCondLst>
                                  <p:childTnLst>
                                    <p:set>
                                      <p:cBhvr>
                                        <p:cTn id="273" dur="1" fill="hold">
                                          <p:stCondLst>
                                            <p:cond delay="0"/>
                                          </p:stCondLst>
                                        </p:cTn>
                                        <p:tgtEl>
                                          <p:spTgt spid="222"/>
                                        </p:tgtEl>
                                        <p:attrNameLst>
                                          <p:attrName>style.visibility</p:attrName>
                                        </p:attrNameLst>
                                      </p:cBhvr>
                                      <p:to>
                                        <p:strVal val="hidden"/>
                                      </p:to>
                                    </p:set>
                                  </p:childTnLst>
                                </p:cTn>
                              </p:par>
                              <p:par>
                                <p:cTn id="274" presetID="1" presetClass="exit" presetSubtype="0" fill="hold" grpId="2" nodeType="withEffect">
                                  <p:stCondLst>
                                    <p:cond delay="0"/>
                                  </p:stCondLst>
                                  <p:childTnLst>
                                    <p:set>
                                      <p:cBhvr>
                                        <p:cTn id="275" dur="1" fill="hold">
                                          <p:stCondLst>
                                            <p:cond delay="0"/>
                                          </p:stCondLst>
                                        </p:cTn>
                                        <p:tgtEl>
                                          <p:spTgt spid="221"/>
                                        </p:tgtEl>
                                        <p:attrNameLst>
                                          <p:attrName>style.visibility</p:attrName>
                                        </p:attrNameLst>
                                      </p:cBhvr>
                                      <p:to>
                                        <p:strVal val="hidden"/>
                                      </p:to>
                                    </p:set>
                                  </p:childTnLst>
                                </p:cTn>
                              </p:par>
                              <p:par>
                                <p:cTn id="276" presetID="1" presetClass="exit" presetSubtype="0" fill="hold" grpId="2" nodeType="withEffect">
                                  <p:stCondLst>
                                    <p:cond delay="0"/>
                                  </p:stCondLst>
                                  <p:childTnLst>
                                    <p:set>
                                      <p:cBhvr>
                                        <p:cTn id="277" dur="1" fill="hold">
                                          <p:stCondLst>
                                            <p:cond delay="0"/>
                                          </p:stCondLst>
                                        </p:cTn>
                                        <p:tgtEl>
                                          <p:spTgt spid="223"/>
                                        </p:tgtEl>
                                        <p:attrNameLst>
                                          <p:attrName>style.visibility</p:attrName>
                                        </p:attrNameLst>
                                      </p:cBhvr>
                                      <p:to>
                                        <p:strVal val="hidden"/>
                                      </p:to>
                                    </p:set>
                                  </p:childTnLst>
                                </p:cTn>
                              </p:par>
                              <p:par>
                                <p:cTn id="278" presetID="1" presetClass="exit" presetSubtype="0" fill="hold" grpId="2" nodeType="withEffect">
                                  <p:stCondLst>
                                    <p:cond delay="0"/>
                                  </p:stCondLst>
                                  <p:childTnLst>
                                    <p:set>
                                      <p:cBhvr>
                                        <p:cTn id="279" dur="1" fill="hold">
                                          <p:stCondLst>
                                            <p:cond delay="0"/>
                                          </p:stCondLst>
                                        </p:cTn>
                                        <p:tgtEl>
                                          <p:spTgt spid="225"/>
                                        </p:tgtEl>
                                        <p:attrNameLst>
                                          <p:attrName>style.visibility</p:attrName>
                                        </p:attrNameLst>
                                      </p:cBhvr>
                                      <p:to>
                                        <p:strVal val="hidden"/>
                                      </p:to>
                                    </p:set>
                                  </p:childTnLst>
                                </p:cTn>
                              </p:par>
                              <p:par>
                                <p:cTn id="280" presetID="1" presetClass="exit" presetSubtype="0" fill="hold" grpId="2" nodeType="withEffect">
                                  <p:stCondLst>
                                    <p:cond delay="0"/>
                                  </p:stCondLst>
                                  <p:childTnLst>
                                    <p:set>
                                      <p:cBhvr>
                                        <p:cTn id="281" dur="1" fill="hold">
                                          <p:stCondLst>
                                            <p:cond delay="0"/>
                                          </p:stCondLst>
                                        </p:cTn>
                                        <p:tgtEl>
                                          <p:spTgt spid="224"/>
                                        </p:tgtEl>
                                        <p:attrNameLst>
                                          <p:attrName>style.visibility</p:attrName>
                                        </p:attrNameLst>
                                      </p:cBhvr>
                                      <p:to>
                                        <p:strVal val="hidden"/>
                                      </p:to>
                                    </p:set>
                                  </p:childTnLst>
                                </p:cTn>
                              </p:par>
                              <p:par>
                                <p:cTn id="282" presetID="3" presetClass="entr" presetSubtype="10" fill="hold" nodeType="withEffect">
                                  <p:stCondLst>
                                    <p:cond delay="0"/>
                                  </p:stCondLst>
                                  <p:iterate type="lt">
                                    <p:tmPct val="0"/>
                                  </p:iterate>
                                  <p:childTnLst>
                                    <p:set>
                                      <p:cBhvr>
                                        <p:cTn id="283" dur="1" fill="hold">
                                          <p:stCondLst>
                                            <p:cond delay="0"/>
                                          </p:stCondLst>
                                        </p:cTn>
                                        <p:tgtEl>
                                          <p:spTgt spid="11"/>
                                        </p:tgtEl>
                                        <p:attrNameLst>
                                          <p:attrName>style.visibility</p:attrName>
                                        </p:attrNameLst>
                                      </p:cBhvr>
                                      <p:to>
                                        <p:strVal val="visible"/>
                                      </p:to>
                                    </p:set>
                                    <p:animEffect transition="in" filter="blinds(horizontal)">
                                      <p:cBhvr>
                                        <p:cTn id="284" dur="500"/>
                                        <p:tgtEl>
                                          <p:spTgt spid="11"/>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4" presetClass="exit" presetSubtype="16" fill="hold" nodeType="clickEffect">
                                  <p:stCondLst>
                                    <p:cond delay="0"/>
                                  </p:stCondLst>
                                  <p:iterate type="lt">
                                    <p:tmPct val="0"/>
                                  </p:iterate>
                                  <p:childTnLst>
                                    <p:animEffect transition="out" filter="box(in)">
                                      <p:cBhvr>
                                        <p:cTn id="288" dur="500"/>
                                        <p:tgtEl>
                                          <p:spTgt spid="11"/>
                                        </p:tgtEl>
                                      </p:cBhvr>
                                    </p:animEffect>
                                    <p:set>
                                      <p:cBhvr>
                                        <p:cTn id="289" dur="1" fill="hold">
                                          <p:stCondLst>
                                            <p:cond delay="499"/>
                                          </p:stCondLst>
                                        </p:cTn>
                                        <p:tgtEl>
                                          <p:spTgt spid="11"/>
                                        </p:tgtEl>
                                        <p:attrNameLst>
                                          <p:attrName>style.visibility</p:attrName>
                                        </p:attrNameLst>
                                      </p:cBhvr>
                                      <p:to>
                                        <p:strVal val="hidden"/>
                                      </p:to>
                                    </p:set>
                                  </p:childTnLst>
                                </p:cTn>
                              </p:par>
                              <p:par>
                                <p:cTn id="290" presetID="1" presetClass="entr" presetSubtype="0" fill="hold" grpId="0" nodeType="withEffect">
                                  <p:stCondLst>
                                    <p:cond delay="0"/>
                                  </p:stCondLst>
                                  <p:childTnLst>
                                    <p:set>
                                      <p:cBhvr>
                                        <p:cTn id="291" dur="1" fill="hold">
                                          <p:stCondLst>
                                            <p:cond delay="0"/>
                                          </p:stCondLst>
                                        </p:cTn>
                                        <p:tgtEl>
                                          <p:spTgt spid="246"/>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245"/>
                                        </p:tgtEl>
                                        <p:attrNameLst>
                                          <p:attrName>style.visibility</p:attrName>
                                        </p:attrNameLst>
                                      </p:cBhvr>
                                      <p:to>
                                        <p:strVal val="visible"/>
                                      </p:to>
                                    </p:set>
                                  </p:childTnLst>
                                </p:cTn>
                              </p:par>
                              <p:par>
                                <p:cTn id="294" presetID="56" presetClass="path" presetSubtype="0" accel="50000" decel="50000" fill="hold" grpId="1" nodeType="withEffect">
                                  <p:stCondLst>
                                    <p:cond delay="0"/>
                                  </p:stCondLst>
                                  <p:childTnLst>
                                    <p:animMotion origin="layout" path="M -0.00035 0.00323 L -0.06736 -0.11564 " pathEditMode="relative" rAng="0" ptsTypes="AA">
                                      <p:cBhvr>
                                        <p:cTn id="295" dur="500" fill="hold"/>
                                        <p:tgtEl>
                                          <p:spTgt spid="246"/>
                                        </p:tgtEl>
                                        <p:attrNameLst>
                                          <p:attrName>ppt_x</p:attrName>
                                          <p:attrName>ppt_y</p:attrName>
                                        </p:attrNameLst>
                                      </p:cBhvr>
                                      <p:rCtr x="-34" y="-59"/>
                                    </p:animMotion>
                                  </p:childTnLst>
                                </p:cTn>
                              </p:par>
                              <p:par>
                                <p:cTn id="296" presetID="56" presetClass="path" presetSubtype="0" accel="50000" decel="50000" fill="hold" grpId="1" nodeType="withEffect">
                                  <p:stCondLst>
                                    <p:cond delay="0"/>
                                  </p:stCondLst>
                                  <p:childTnLst>
                                    <p:animMotion origin="layout" path="M 0 -1.63737E-6 L 0.08333 -0.12211 " pathEditMode="relative" rAng="0" ptsTypes="AA">
                                      <p:cBhvr>
                                        <p:cTn id="297" dur="500" fill="hold"/>
                                        <p:tgtEl>
                                          <p:spTgt spid="245"/>
                                        </p:tgtEl>
                                        <p:attrNameLst>
                                          <p:attrName>ppt_x</p:attrName>
                                          <p:attrName>ppt_y</p:attrName>
                                        </p:attrNameLst>
                                      </p:cBhvr>
                                      <p:rCtr x="42" y="-61"/>
                                    </p:animMotion>
                                  </p:childTnLst>
                                </p:cTn>
                              </p:par>
                            </p:childTnLst>
                          </p:cTn>
                        </p:par>
                      </p:childTnLst>
                    </p:cTn>
                  </p:par>
                  <p:par>
                    <p:cTn id="298" fill="hold" nodeType="clickPar">
                      <p:stCondLst>
                        <p:cond delay="indefinite"/>
                      </p:stCondLst>
                      <p:childTnLst>
                        <p:par>
                          <p:cTn id="299" fill="hold" nodeType="withGroup">
                            <p:stCondLst>
                              <p:cond delay="0"/>
                            </p:stCondLst>
                            <p:childTnLst>
                              <p:par>
                                <p:cTn id="300" presetID="3" presetClass="entr" presetSubtype="10" fill="hold" nodeType="clickEffect">
                                  <p:stCondLst>
                                    <p:cond delay="0"/>
                                  </p:stCondLst>
                                  <p:childTnLst>
                                    <p:set>
                                      <p:cBhvr>
                                        <p:cTn id="301" dur="1" fill="hold">
                                          <p:stCondLst>
                                            <p:cond delay="0"/>
                                          </p:stCondLst>
                                        </p:cTn>
                                        <p:tgtEl>
                                          <p:spTgt spid="16"/>
                                        </p:tgtEl>
                                        <p:attrNameLst>
                                          <p:attrName>style.visibility</p:attrName>
                                        </p:attrNameLst>
                                      </p:cBhvr>
                                      <p:to>
                                        <p:strVal val="visible"/>
                                      </p:to>
                                    </p:set>
                                    <p:animEffect transition="in" filter="blinds(horizontal)">
                                      <p:cBhvr>
                                        <p:cTn id="302" dur="500"/>
                                        <p:tgtEl>
                                          <p:spTgt spid="16"/>
                                        </p:tgtEl>
                                      </p:cBhvr>
                                    </p:animEffect>
                                  </p:childTnLst>
                                </p:cTn>
                              </p:par>
                              <p:par>
                                <p:cTn id="303" presetID="1" presetClass="exit" presetSubtype="0" fill="hold" grpId="2" nodeType="withEffect">
                                  <p:stCondLst>
                                    <p:cond delay="0"/>
                                  </p:stCondLst>
                                  <p:childTnLst>
                                    <p:set>
                                      <p:cBhvr>
                                        <p:cTn id="304" dur="1" fill="hold">
                                          <p:stCondLst>
                                            <p:cond delay="0"/>
                                          </p:stCondLst>
                                        </p:cTn>
                                        <p:tgtEl>
                                          <p:spTgt spid="245"/>
                                        </p:tgtEl>
                                        <p:attrNameLst>
                                          <p:attrName>style.visibility</p:attrName>
                                        </p:attrNameLst>
                                      </p:cBhvr>
                                      <p:to>
                                        <p:strVal val="hidden"/>
                                      </p:to>
                                    </p:set>
                                  </p:childTnLst>
                                </p:cTn>
                              </p:par>
                              <p:par>
                                <p:cTn id="305" presetID="1" presetClass="exit" presetSubtype="0" fill="hold" grpId="2" nodeType="withEffect">
                                  <p:stCondLst>
                                    <p:cond delay="0"/>
                                  </p:stCondLst>
                                  <p:childTnLst>
                                    <p:set>
                                      <p:cBhvr>
                                        <p:cTn id="306" dur="1" fill="hold">
                                          <p:stCondLst>
                                            <p:cond delay="0"/>
                                          </p:stCondLst>
                                        </p:cTn>
                                        <p:tgtEl>
                                          <p:spTgt spid="246"/>
                                        </p:tgtEl>
                                        <p:attrNameLst>
                                          <p:attrName>style.visibility</p:attrName>
                                        </p:attrNameLst>
                                      </p:cBhvr>
                                      <p:to>
                                        <p:strVal val="hidden"/>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1" presetClass="entr" presetSubtype="0" fill="hold" nodeType="clickEffect">
                                  <p:stCondLst>
                                    <p:cond delay="0"/>
                                  </p:stCondLst>
                                  <p:childTnLst>
                                    <p:set>
                                      <p:cBhvr>
                                        <p:cTn id="310" dur="1" fill="hold">
                                          <p:stCondLst>
                                            <p:cond delay="0"/>
                                          </p:stCondLst>
                                        </p:cTn>
                                        <p:tgtEl>
                                          <p:spTgt spid="20"/>
                                        </p:tgtEl>
                                        <p:attrNameLst>
                                          <p:attrName>style.visibility</p:attrName>
                                        </p:attrNameLst>
                                      </p:cBhvr>
                                      <p:to>
                                        <p:strVal val="visible"/>
                                      </p:to>
                                    </p:set>
                                  </p:childTnLst>
                                </p:cTn>
                              </p:par>
                              <p:par>
                                <p:cTn id="311" presetID="4" presetClass="exit" presetSubtype="16" fill="hold" nodeType="withEffect">
                                  <p:stCondLst>
                                    <p:cond delay="0"/>
                                  </p:stCondLst>
                                  <p:childTnLst>
                                    <p:animEffect transition="out" filter="box(in)">
                                      <p:cBhvr>
                                        <p:cTn id="312" dur="500"/>
                                        <p:tgtEl>
                                          <p:spTgt spid="16"/>
                                        </p:tgtEl>
                                      </p:cBhvr>
                                    </p:animEffect>
                                    <p:set>
                                      <p:cBhvr>
                                        <p:cTn id="313" dur="1" fill="hold">
                                          <p:stCondLst>
                                            <p:cond delay="499"/>
                                          </p:stCondLst>
                                        </p:cTn>
                                        <p:tgtEl>
                                          <p:spTgt spid="16"/>
                                        </p:tgtEl>
                                        <p:attrNameLst>
                                          <p:attrName>style.visibility</p:attrName>
                                        </p:attrNameLst>
                                      </p:cBhvr>
                                      <p:to>
                                        <p:strVal val="hidden"/>
                                      </p:to>
                                    </p:set>
                                  </p:childTnLst>
                                </p:cTn>
                              </p:par>
                              <p:par>
                                <p:cTn id="314" presetID="35" presetClass="path" presetSubtype="0" accel="50000" decel="50000" fill="hold" nodeType="withEffect">
                                  <p:stCondLst>
                                    <p:cond delay="0"/>
                                  </p:stCondLst>
                                  <p:childTnLst>
                                    <p:animMotion origin="layout" path="M -0.00833 0.01064 L -0.32083 0.00462 " pathEditMode="relative" rAng="0" ptsTypes="AA">
                                      <p:cBhvr>
                                        <p:cTn id="315" dur="2000" fill="hold"/>
                                        <p:tgtEl>
                                          <p:spTgt spid="20"/>
                                        </p:tgtEl>
                                        <p:attrNameLst>
                                          <p:attrName>ppt_x</p:attrName>
                                          <p:attrName>ppt_y</p:attrName>
                                        </p:attrNameLst>
                                      </p:cBhvr>
                                      <p:rCtr x="-156" y="-3"/>
                                    </p:animMotion>
                                  </p:childTnLst>
                                </p:cTn>
                              </p:par>
                            </p:childTnLst>
                          </p:cTn>
                        </p:par>
                        <p:par>
                          <p:cTn id="316" fill="hold" nodeType="afterGroup">
                            <p:stCondLst>
                              <p:cond delay="2000"/>
                            </p:stCondLst>
                            <p:childTnLst>
                              <p:par>
                                <p:cTn id="317" presetID="10" presetClass="exit" presetSubtype="0" fill="hold" nodeType="afterEffect">
                                  <p:stCondLst>
                                    <p:cond delay="0"/>
                                  </p:stCondLst>
                                  <p:childTnLst>
                                    <p:animEffect transition="out" filter="fade">
                                      <p:cBhvr>
                                        <p:cTn id="318" dur="1000"/>
                                        <p:tgtEl>
                                          <p:spTgt spid="20"/>
                                        </p:tgtEl>
                                      </p:cBhvr>
                                    </p:animEffect>
                                    <p:set>
                                      <p:cBhvr>
                                        <p:cTn id="319" dur="1" fill="hold">
                                          <p:stCondLst>
                                            <p:cond delay="999"/>
                                          </p:stCondLst>
                                        </p:cTn>
                                        <p:tgtEl>
                                          <p:spTgt spid="20"/>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1000"/>
                                        <p:tgtEl>
                                          <p:spTgt spid="110"/>
                                        </p:tgtEl>
                                      </p:cBhvr>
                                    </p:animEffect>
                                    <p:set>
                                      <p:cBhvr>
                                        <p:cTn id="322" dur="1" fill="hold">
                                          <p:stCondLst>
                                            <p:cond delay="999"/>
                                          </p:stCondLst>
                                        </p:cTn>
                                        <p:tgtEl>
                                          <p:spTgt spid="110"/>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1000"/>
                                        <p:tgtEl>
                                          <p:spTgt spid="9"/>
                                        </p:tgtEl>
                                      </p:cBhvr>
                                    </p:animEffect>
                                    <p:set>
                                      <p:cBhvr>
                                        <p:cTn id="325" dur="1" fill="hold">
                                          <p:stCondLst>
                                            <p:cond delay="999"/>
                                          </p:stCondLst>
                                        </p:cTn>
                                        <p:tgtEl>
                                          <p:spTgt spid="9"/>
                                        </p:tgtEl>
                                        <p:attrNameLst>
                                          <p:attrName>style.visibility</p:attrName>
                                        </p:attrNameLst>
                                      </p:cBhvr>
                                      <p:to>
                                        <p:strVal val="hidden"/>
                                      </p:to>
                                    </p:set>
                                  </p:childTnLst>
                                </p:cTn>
                              </p:par>
                            </p:childTnLst>
                          </p:cTn>
                        </p:par>
                      </p:childTnLst>
                    </p:cTn>
                  </p:par>
                  <p:par>
                    <p:cTn id="326" fill="hold" nodeType="clickPar">
                      <p:stCondLst>
                        <p:cond delay="indefinite"/>
                      </p:stCondLst>
                      <p:childTnLst>
                        <p:par>
                          <p:cTn id="327" fill="hold" nodeType="withGroup">
                            <p:stCondLst>
                              <p:cond delay="0"/>
                            </p:stCondLst>
                            <p:childTnLst>
                              <p:par>
                                <p:cTn id="328" presetID="1" presetClass="entr" presetSubtype="0" fill="hold" nodeType="clickEffect">
                                  <p:stCondLst>
                                    <p:cond delay="0"/>
                                  </p:stCondLst>
                                  <p:childTnLst>
                                    <p:set>
                                      <p:cBhvr>
                                        <p:cTn id="329" dur="1" fill="hold">
                                          <p:stCondLst>
                                            <p:cond delay="0"/>
                                          </p:stCondLst>
                                        </p:cTn>
                                        <p:tgtEl>
                                          <p:spTgt spid="130">
                                            <p:txEl>
                                              <p:pRg st="0" end="0"/>
                                            </p:txEl>
                                          </p:spTgt>
                                        </p:tgtEl>
                                        <p:attrNameLst>
                                          <p:attrName>style.visibility</p:attrName>
                                        </p:attrNameLst>
                                      </p:cBhvr>
                                      <p:to>
                                        <p:strVal val="visible"/>
                                      </p:to>
                                    </p:set>
                                  </p:childTnLst>
                                </p:cTn>
                              </p:par>
                              <p:par>
                                <p:cTn id="330" presetID="1" presetClass="entr" presetSubtype="0" fill="hold" nodeType="withEffect">
                                  <p:stCondLst>
                                    <p:cond delay="0"/>
                                  </p:stCondLst>
                                  <p:childTnLst>
                                    <p:set>
                                      <p:cBhvr>
                                        <p:cTn id="331" dur="1" fill="hold">
                                          <p:stCondLst>
                                            <p:cond delay="0"/>
                                          </p:stCondLst>
                                        </p:cTn>
                                        <p:tgtEl>
                                          <p:spTgt spid="130">
                                            <p:txEl>
                                              <p:pRg st="1" end="1"/>
                                            </p:txEl>
                                          </p:spTgt>
                                        </p:tgtEl>
                                        <p:attrNameLst>
                                          <p:attrName>style.visibility</p:attrName>
                                        </p:attrNameLst>
                                      </p:cBhvr>
                                      <p:to>
                                        <p:strVal val="visible"/>
                                      </p:to>
                                    </p:set>
                                  </p:childTnLst>
                                </p:cTn>
                              </p:par>
                              <p:par>
                                <p:cTn id="332" presetID="1" presetClass="entr" presetSubtype="0" fill="hold" nodeType="withEffect">
                                  <p:stCondLst>
                                    <p:cond delay="0"/>
                                  </p:stCondLst>
                                  <p:childTnLst>
                                    <p:set>
                                      <p:cBhvr>
                                        <p:cTn id="333" dur="1" fill="hold">
                                          <p:stCondLst>
                                            <p:cond delay="0"/>
                                          </p:stCondLst>
                                        </p:cTn>
                                        <p:tgtEl>
                                          <p:spTgt spid="136"/>
                                        </p:tgtEl>
                                        <p:attrNameLst>
                                          <p:attrName>style.visibility</p:attrName>
                                        </p:attrNameLst>
                                      </p:cBhvr>
                                      <p:to>
                                        <p:strVal val="visible"/>
                                      </p:to>
                                    </p:set>
                                  </p:childTnLst>
                                </p:cTn>
                              </p:par>
                            </p:childTnLst>
                          </p:cTn>
                        </p:par>
                      </p:childTnLst>
                    </p:cTn>
                  </p:par>
                  <p:par>
                    <p:cTn id="334" fill="hold" nodeType="clickPar">
                      <p:stCondLst>
                        <p:cond delay="indefinite"/>
                      </p:stCondLst>
                      <p:childTnLst>
                        <p:par>
                          <p:cTn id="335" fill="hold" nodeType="withGroup">
                            <p:stCondLst>
                              <p:cond delay="0"/>
                            </p:stCondLst>
                            <p:childTnLst>
                              <p:par>
                                <p:cTn id="336" presetID="1" presetClass="entr" presetSubtype="0" fill="hold" nodeType="clickEffect">
                                  <p:stCondLst>
                                    <p:cond delay="0"/>
                                  </p:stCondLst>
                                  <p:childTnLst>
                                    <p:set>
                                      <p:cBhvr>
                                        <p:cTn id="337" dur="1" fill="hold">
                                          <p:stCondLst>
                                            <p:cond delay="0"/>
                                          </p:stCondLst>
                                        </p:cTn>
                                        <p:tgtEl>
                                          <p:spTgt spid="130">
                                            <p:txEl>
                                              <p:pRg st="4" end="4"/>
                                            </p:txEl>
                                          </p:spTgt>
                                        </p:tgtEl>
                                        <p:attrNameLst>
                                          <p:attrName>style.visibility</p:attrName>
                                        </p:attrNameLst>
                                      </p:cBhvr>
                                      <p:to>
                                        <p:strVal val="visible"/>
                                      </p:to>
                                    </p:set>
                                  </p:childTnLst>
                                </p:cTn>
                              </p:par>
                              <p:par>
                                <p:cTn id="338" presetID="1" presetClass="entr" presetSubtype="0" fill="hold" nodeType="withEffect">
                                  <p:stCondLst>
                                    <p:cond delay="0"/>
                                  </p:stCondLst>
                                  <p:childTnLst>
                                    <p:set>
                                      <p:cBhvr>
                                        <p:cTn id="339"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4" grpId="0" animBg="1"/>
      <p:bldP spid="134" grpId="1" animBg="1"/>
      <p:bldP spid="134" grpId="2" animBg="1"/>
      <p:bldP spid="135" grpId="0" animBg="1"/>
      <p:bldP spid="135" grpId="1" animBg="1"/>
      <p:bldP spid="135" grpId="2" animBg="1"/>
      <p:bldP spid="145" grpId="0" animBg="1"/>
      <p:bldP spid="145" grpId="1" animBg="1"/>
      <p:bldP spid="145" grpId="2" animBg="1"/>
      <p:bldP spid="147" grpId="0" animBg="1"/>
      <p:bldP spid="147" grpId="1" animBg="1"/>
      <p:bldP spid="147" grpId="2" animBg="1"/>
      <p:bldP spid="149" grpId="0" animBg="1"/>
      <p:bldP spid="149" grpId="1" animBg="1"/>
      <p:bldP spid="149" grpId="2" animBg="1"/>
      <p:bldP spid="152" grpId="0" animBg="1"/>
      <p:bldP spid="152" grpId="1" animBg="1"/>
      <p:bldP spid="152" grpId="2" animBg="1"/>
      <p:bldP spid="153" grpId="0" animBg="1"/>
      <p:bldP spid="153" grpId="1" animBg="1"/>
      <p:bldP spid="153" grpId="2" animBg="1"/>
      <p:bldP spid="154" grpId="0" animBg="1"/>
      <p:bldP spid="154" grpId="1" animBg="1"/>
      <p:bldP spid="154" grpId="2" animBg="1"/>
      <p:bldP spid="208" grpId="0" animBg="1"/>
      <p:bldP spid="208" grpId="1" animBg="1"/>
      <p:bldP spid="218" grpId="0" animBg="1"/>
      <p:bldP spid="218" grpId="1" animBg="1"/>
      <p:bldP spid="210" grpId="0" animBg="1"/>
      <p:bldP spid="210" grpId="1" animBg="1"/>
      <p:bldP spid="217" grpId="0" animBg="1"/>
      <p:bldP spid="217" grpId="1" animBg="1"/>
      <p:bldP spid="209" grpId="0" animBg="1"/>
      <p:bldP spid="209" grpId="1" animBg="1"/>
      <p:bldP spid="216" grpId="0" animBg="1"/>
      <p:bldP spid="216" grpId="1" animBg="1"/>
      <p:bldP spid="213" grpId="0" animBg="1"/>
      <p:bldP spid="213" grpId="1" animBg="1"/>
      <p:bldP spid="214" grpId="0" animBg="1"/>
      <p:bldP spid="214" grpId="1" animBg="1"/>
      <p:bldP spid="220" grpId="0" animBg="1"/>
      <p:bldP spid="220" grpId="1" animBg="1"/>
      <p:bldP spid="220" grpId="2" animBg="1"/>
      <p:bldP spid="221" grpId="0" animBg="1"/>
      <p:bldP spid="221" grpId="1" animBg="1"/>
      <p:bldP spid="221" grpId="2" animBg="1"/>
      <p:bldP spid="222" grpId="0" animBg="1"/>
      <p:bldP spid="222" grpId="1" animBg="1"/>
      <p:bldP spid="222" grpId="2" animBg="1"/>
      <p:bldP spid="223" grpId="0" animBg="1"/>
      <p:bldP spid="223" grpId="1" animBg="1"/>
      <p:bldP spid="223" grpId="2" animBg="1"/>
      <p:bldP spid="224" grpId="0" animBg="1"/>
      <p:bldP spid="224" grpId="1" animBg="1"/>
      <p:bldP spid="224" grpId="2" animBg="1"/>
      <p:bldP spid="225" grpId="0" animBg="1"/>
      <p:bldP spid="225" grpId="1" animBg="1"/>
      <p:bldP spid="225" grpId="2" animBg="1"/>
      <p:bldP spid="245" grpId="0" animBg="1"/>
      <p:bldP spid="245" grpId="1" animBg="1"/>
      <p:bldP spid="245" grpId="2" animBg="1"/>
      <p:bldP spid="246" grpId="0" animBg="1"/>
      <p:bldP spid="246" grpId="1" animBg="1"/>
      <p:bldP spid="246" grpId="2" animBg="1"/>
      <p:bldP spid="107" grpId="0" build="allAtOnce"/>
      <p:bldP spid="107" grpId="1" build="allAtOnce"/>
      <p:bldP spid="107" grpId="2" build="allAtOnce"/>
      <p:bldP spid="107" grpId="3" build="allAtOnce"/>
      <p:bldP spid="107" grpId="4"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457200" y="0"/>
            <a:ext cx="8229600" cy="1143000"/>
          </a:xfrm>
        </p:spPr>
        <p:txBody>
          <a:bodyPr/>
          <a:lstStyle/>
          <a:p>
            <a:r>
              <a:rPr lang="en-US" altLang="en-US"/>
              <a:t>Generality of Partition/Aggregate</a:t>
            </a:r>
          </a:p>
        </p:txBody>
      </p:sp>
      <p:sp>
        <p:nvSpPr>
          <p:cNvPr id="3" name="Content Placeholder 2"/>
          <p:cNvSpPr>
            <a:spLocks noGrp="1"/>
          </p:cNvSpPr>
          <p:nvPr>
            <p:ph idx="1"/>
          </p:nvPr>
        </p:nvSpPr>
        <p:spPr>
          <a:xfrm>
            <a:off x="152400" y="1143000"/>
            <a:ext cx="8382000" cy="4525963"/>
          </a:xfrm>
        </p:spPr>
        <p:txBody>
          <a:bodyPr>
            <a:normAutofit lnSpcReduction="10000"/>
          </a:bodyPr>
          <a:lstStyle/>
          <a:p>
            <a:pPr>
              <a:defRPr/>
            </a:pPr>
            <a:r>
              <a:rPr lang="en-US" dirty="0" smtClean="0">
                <a:latin typeface="Calibri"/>
                <a:cs typeface="Calibri"/>
              </a:rPr>
              <a:t>The foundation for many large-scale web applications.</a:t>
            </a:r>
          </a:p>
          <a:p>
            <a:pPr lvl="1">
              <a:defRPr/>
            </a:pPr>
            <a:r>
              <a:rPr lang="en-US" dirty="0" smtClean="0">
                <a:latin typeface="Calibri"/>
                <a:cs typeface="Calibri"/>
              </a:rPr>
              <a:t>Web search, Social network composition, Ad selection, etc.</a:t>
            </a:r>
          </a:p>
          <a:p>
            <a:pPr lvl="1">
              <a:buFontTx/>
              <a:buNone/>
              <a:defRPr/>
            </a:pPr>
            <a:endParaRPr lang="en-US" dirty="0" smtClean="0">
              <a:latin typeface="Calibri"/>
              <a:cs typeface="Calibri"/>
            </a:endParaRPr>
          </a:p>
          <a:p>
            <a:pPr>
              <a:defRPr/>
            </a:pPr>
            <a:r>
              <a:rPr lang="en-US" dirty="0" smtClean="0">
                <a:latin typeface="Calibri"/>
                <a:cs typeface="Calibri"/>
              </a:rPr>
              <a:t>Example: </a:t>
            </a:r>
            <a:r>
              <a:rPr lang="en-US" b="1" dirty="0" err="1" smtClean="0">
                <a:solidFill>
                  <a:srgbClr val="0000CC"/>
                </a:solidFill>
                <a:latin typeface="Calibri"/>
                <a:cs typeface="Calibri"/>
              </a:rPr>
              <a:t>Facebook</a:t>
            </a:r>
            <a:endParaRPr lang="en-US" b="1" dirty="0" smtClean="0">
              <a:solidFill>
                <a:srgbClr val="0000CC"/>
              </a:solidFill>
              <a:latin typeface="Calibri"/>
              <a:cs typeface="Calibri"/>
            </a:endParaRPr>
          </a:p>
          <a:p>
            <a:pPr>
              <a:defRPr/>
            </a:pPr>
            <a:endParaRPr lang="en-US" sz="1050" b="1" dirty="0" smtClean="0">
              <a:solidFill>
                <a:srgbClr val="FF0000"/>
              </a:solidFill>
              <a:latin typeface="Calibri"/>
              <a:cs typeface="Calibri"/>
            </a:endParaRPr>
          </a:p>
          <a:p>
            <a:pPr lvl="1">
              <a:buFontTx/>
              <a:buNone/>
              <a:defRPr/>
            </a:pPr>
            <a:r>
              <a:rPr lang="en-US" b="1" dirty="0" smtClean="0">
                <a:latin typeface="Calibri"/>
                <a:cs typeface="Calibri"/>
              </a:rPr>
              <a:t>Partition/Aggregate ~ </a:t>
            </a:r>
            <a:r>
              <a:rPr lang="en-US" b="1" dirty="0" err="1" smtClean="0">
                <a:latin typeface="Calibri"/>
                <a:cs typeface="Calibri"/>
              </a:rPr>
              <a:t>Multiget</a:t>
            </a:r>
            <a:endParaRPr lang="en-US" b="1" dirty="0" smtClean="0">
              <a:latin typeface="Calibri"/>
              <a:cs typeface="Calibri"/>
            </a:endParaRPr>
          </a:p>
          <a:p>
            <a:pPr lvl="1">
              <a:defRPr/>
            </a:pPr>
            <a:r>
              <a:rPr lang="en-US" sz="2000" dirty="0" smtClean="0">
                <a:latin typeface="Calibri"/>
                <a:cs typeface="Calibri"/>
              </a:rPr>
              <a:t>Aggregators: </a:t>
            </a:r>
            <a:r>
              <a:rPr lang="en-US" sz="2000" b="1" dirty="0" smtClean="0">
                <a:solidFill>
                  <a:srgbClr val="FF0000"/>
                </a:solidFill>
                <a:latin typeface="Calibri"/>
                <a:cs typeface="Calibri"/>
              </a:rPr>
              <a:t>Web Servers</a:t>
            </a:r>
          </a:p>
          <a:p>
            <a:pPr lvl="1">
              <a:defRPr/>
            </a:pPr>
            <a:r>
              <a:rPr lang="en-US" sz="2000" dirty="0" smtClean="0">
                <a:latin typeface="Calibri"/>
                <a:cs typeface="Calibri"/>
              </a:rPr>
              <a:t>Workers: </a:t>
            </a:r>
            <a:r>
              <a:rPr lang="en-US" sz="2000" b="1" dirty="0" err="1" smtClean="0">
                <a:solidFill>
                  <a:srgbClr val="FF0000"/>
                </a:solidFill>
                <a:latin typeface="Calibri"/>
                <a:cs typeface="Calibri"/>
              </a:rPr>
              <a:t>Memcached</a:t>
            </a:r>
            <a:r>
              <a:rPr lang="en-US" sz="2000" b="1" dirty="0" smtClean="0">
                <a:solidFill>
                  <a:srgbClr val="FF0000"/>
                </a:solidFill>
                <a:latin typeface="Calibri"/>
                <a:cs typeface="Calibri"/>
              </a:rPr>
              <a:t> Servers</a:t>
            </a:r>
          </a:p>
          <a:p>
            <a:pPr lvl="1">
              <a:buFontTx/>
              <a:buNone/>
              <a:defRPr/>
            </a:pPr>
            <a:endParaRPr lang="en-US" b="1" dirty="0" smtClean="0">
              <a:latin typeface="Calibri"/>
              <a:cs typeface="Calibri"/>
            </a:endParaRPr>
          </a:p>
        </p:txBody>
      </p:sp>
      <p:sp>
        <p:nvSpPr>
          <p:cNvPr id="138243" name="Slide Number Placeholder 3"/>
          <p:cNvSpPr>
            <a:spLocks noGrp="1"/>
          </p:cNvSpPr>
          <p:nvPr>
            <p:ph type="sldNum" sz="quarter" idx="12"/>
          </p:nvPr>
        </p:nvSpPr>
        <p:spPr>
          <a:xfrm>
            <a:off x="6553200"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E7700A0-DBF5-844E-A807-5020A78B80B0}" type="slidenum">
              <a:rPr lang="en-US" altLang="en-US" sz="1200">
                <a:solidFill>
                  <a:schemeClr val="tx2"/>
                </a:solidFill>
                <a:latin typeface="Arial Narrow" charset="0"/>
              </a:rPr>
              <a:pPr eaLnBrk="1" hangingPunct="1"/>
              <a:t>12</a:t>
            </a:fld>
            <a:endParaRPr lang="en-US" altLang="en-US" sz="1200">
              <a:solidFill>
                <a:schemeClr val="tx2"/>
              </a:solidFill>
              <a:latin typeface="Arial Narrow" charset="0"/>
            </a:endParaRPr>
          </a:p>
        </p:txBody>
      </p:sp>
      <p:grpSp>
        <p:nvGrpSpPr>
          <p:cNvPr id="59" name="Group 58"/>
          <p:cNvGrpSpPr>
            <a:grpSpLocks/>
          </p:cNvGrpSpPr>
          <p:nvPr/>
        </p:nvGrpSpPr>
        <p:grpSpPr bwMode="auto">
          <a:xfrm>
            <a:off x="4541838" y="2514600"/>
            <a:ext cx="4221162" cy="3875088"/>
            <a:chOff x="4495800" y="2514600"/>
            <a:chExt cx="4221019" cy="3874532"/>
          </a:xfrm>
        </p:grpSpPr>
        <p:sp>
          <p:nvSpPr>
            <p:cNvPr id="138245" name="TextBox 55"/>
            <p:cNvSpPr txBox="1">
              <a:spLocks noChangeArrowheads="1"/>
            </p:cNvSpPr>
            <p:nvPr/>
          </p:nvSpPr>
          <p:spPr bwMode="auto">
            <a:xfrm>
              <a:off x="5715000" y="6019800"/>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FF0000"/>
                  </a:solidFill>
                </a:rPr>
                <a:t>Memcached Servers</a:t>
              </a:r>
            </a:p>
          </p:txBody>
        </p:sp>
        <p:grpSp>
          <p:nvGrpSpPr>
            <p:cNvPr id="138246" name="Group 57"/>
            <p:cNvGrpSpPr>
              <a:grpSpLocks/>
            </p:cNvGrpSpPr>
            <p:nvPr/>
          </p:nvGrpSpPr>
          <p:grpSpPr bwMode="auto">
            <a:xfrm>
              <a:off x="4495800" y="2514600"/>
              <a:ext cx="4221019" cy="3505200"/>
              <a:chOff x="4495800" y="2514600"/>
              <a:chExt cx="4221019" cy="3505200"/>
            </a:xfrm>
          </p:grpSpPr>
          <p:pic>
            <p:nvPicPr>
              <p:cNvPr id="138247" name="Picture 5" descr="clou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2057400" cy="108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6"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4973" y="3779520"/>
                <a:ext cx="809627"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9" name="Picture 7"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6573" y="3794760"/>
                <a:ext cx="809627"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9"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1" name="Picture 11"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0181"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2" name="Picture 12"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3" name="Picture 13"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2781"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4" name="Picture 14"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5" name="TextBox 16"/>
              <p:cNvSpPr txBox="1">
                <a:spLocks noChangeArrowheads="1"/>
              </p:cNvSpPr>
              <p:nvPr/>
            </p:nvSpPr>
            <p:spPr bwMode="auto">
              <a:xfrm>
                <a:off x="6149340" y="29072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Internet</a:t>
                </a:r>
              </a:p>
            </p:txBody>
          </p:sp>
          <p:cxnSp>
            <p:nvCxnSpPr>
              <p:cNvPr id="19" name="Straight Connector 18"/>
              <p:cNvCxnSpPr/>
              <p:nvPr/>
            </p:nvCxnSpPr>
            <p:spPr>
              <a:xfrm rot="5400000">
                <a:off x="6084065" y="3440758"/>
                <a:ext cx="473007" cy="2968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667451" y="3390753"/>
                <a:ext cx="457134" cy="3809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8248" idx="2"/>
                <a:endCxn id="138250" idx="0"/>
              </p:cNvCxnSpPr>
              <p:nvPr/>
            </p:nvCxnSpPr>
            <p:spPr>
              <a:xfrm rot="5400000">
                <a:off x="5035569" y="4373238"/>
                <a:ext cx="701574" cy="10667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8248" idx="2"/>
                <a:endCxn id="138251" idx="0"/>
              </p:cNvCxnSpPr>
              <p:nvPr/>
            </p:nvCxnSpPr>
            <p:spPr>
              <a:xfrm rot="5400000">
                <a:off x="5478467" y="4816135"/>
                <a:ext cx="701574" cy="180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8248" idx="2"/>
                <a:endCxn id="138252" idx="0"/>
              </p:cNvCxnSpPr>
              <p:nvPr/>
            </p:nvCxnSpPr>
            <p:spPr>
              <a:xfrm rot="16200000" flipH="1">
                <a:off x="5911839" y="4563731"/>
                <a:ext cx="701574" cy="68577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8249" idx="2"/>
                <a:endCxn id="138254" idx="0"/>
              </p:cNvCxnSpPr>
              <p:nvPr/>
            </p:nvCxnSpPr>
            <p:spPr>
              <a:xfrm rot="16200000" flipH="1">
                <a:off x="7482617" y="4380380"/>
                <a:ext cx="685702" cy="10683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8249" idx="2"/>
                <a:endCxn id="138253" idx="0"/>
              </p:cNvCxnSpPr>
              <p:nvPr/>
            </p:nvCxnSpPr>
            <p:spPr>
              <a:xfrm rot="16200000" flipH="1">
                <a:off x="7048451" y="4814546"/>
                <a:ext cx="685702" cy="2000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8249" idx="2"/>
                <a:endCxn id="138252" idx="0"/>
              </p:cNvCxnSpPr>
              <p:nvPr/>
            </p:nvCxnSpPr>
            <p:spPr>
              <a:xfrm rot="5400000">
                <a:off x="6606347" y="4572461"/>
                <a:ext cx="685702" cy="6841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38249" idx="2"/>
                <a:endCxn id="138251" idx="0"/>
              </p:cNvCxnSpPr>
              <p:nvPr/>
            </p:nvCxnSpPr>
            <p:spPr>
              <a:xfrm rot="5400000">
                <a:off x="6172181" y="4138294"/>
                <a:ext cx="685702" cy="15525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8249" idx="2"/>
                <a:endCxn id="138250" idx="0"/>
              </p:cNvCxnSpPr>
              <p:nvPr/>
            </p:nvCxnSpPr>
            <p:spPr>
              <a:xfrm rot="5400000">
                <a:off x="5729283" y="3695397"/>
                <a:ext cx="685702" cy="243831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38248" idx="2"/>
                <a:endCxn id="138253" idx="0"/>
              </p:cNvCxnSpPr>
              <p:nvPr/>
            </p:nvCxnSpPr>
            <p:spPr>
              <a:xfrm rot="16200000" flipH="1">
                <a:off x="6354737" y="4120833"/>
                <a:ext cx="701574" cy="157157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38248" idx="2"/>
                <a:endCxn id="138254" idx="0"/>
              </p:cNvCxnSpPr>
              <p:nvPr/>
            </p:nvCxnSpPr>
            <p:spPr>
              <a:xfrm rot="16200000" flipH="1">
                <a:off x="6788904" y="3686667"/>
                <a:ext cx="701574" cy="24399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8268" name="TextBox 54"/>
              <p:cNvSpPr txBox="1">
                <a:spLocks noChangeArrowheads="1"/>
              </p:cNvSpPr>
              <p:nvPr/>
            </p:nvSpPr>
            <p:spPr bwMode="auto">
              <a:xfrm>
                <a:off x="7620000" y="38100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b="1">
                    <a:solidFill>
                      <a:srgbClr val="FF0000"/>
                    </a:solidFill>
                  </a:rPr>
                  <a:t>Web</a:t>
                </a:r>
              </a:p>
              <a:p>
                <a:pPr algn="ctr" eaLnBrk="1" hangingPunct="1"/>
                <a:r>
                  <a:rPr lang="en-US" altLang="en-US" sz="1800" b="1">
                    <a:solidFill>
                      <a:srgbClr val="FF0000"/>
                    </a:solidFill>
                  </a:rPr>
                  <a:t>Servers</a:t>
                </a:r>
              </a:p>
            </p:txBody>
          </p:sp>
          <p:sp>
            <p:nvSpPr>
              <p:cNvPr id="138269" name="TextBox 56"/>
              <p:cNvSpPr txBox="1">
                <a:spLocks noChangeArrowheads="1"/>
              </p:cNvSpPr>
              <p:nvPr/>
            </p:nvSpPr>
            <p:spPr bwMode="auto">
              <a:xfrm>
                <a:off x="5638800" y="4800600"/>
                <a:ext cx="1981200" cy="307777"/>
              </a:xfrm>
              <a:prstGeom prst="rect">
                <a:avLst/>
              </a:prstGeom>
              <a:solidFill>
                <a:schemeClr val="bg1"/>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400" b="1">
                    <a:solidFill>
                      <a:srgbClr val="0000CC"/>
                    </a:solidFill>
                  </a:rPr>
                  <a:t>Memcached Protocol</a:t>
                </a: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6526213" y="1627188"/>
            <a:ext cx="1169987" cy="4240212"/>
            <a:chOff x="6526024" y="1627632"/>
            <a:chExt cx="1170176" cy="4239768"/>
          </a:xfrm>
        </p:grpSpPr>
        <p:pic>
          <p:nvPicPr>
            <p:cNvPr id="139279" name="Picture 11" descr="gif_mous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8124" y="3075432"/>
              <a:ext cx="961810" cy="111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024" y="4751832"/>
              <a:ext cx="1170176"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9281" name="Group 19"/>
            <p:cNvGrpSpPr>
              <a:grpSpLocks/>
            </p:cNvGrpSpPr>
            <p:nvPr/>
          </p:nvGrpSpPr>
          <p:grpSpPr bwMode="auto">
            <a:xfrm>
              <a:off x="6629400" y="1627632"/>
              <a:ext cx="1032934" cy="1131332"/>
              <a:chOff x="6434666" y="1371600"/>
              <a:chExt cx="1032934" cy="1131332"/>
            </a:xfrm>
          </p:grpSpPr>
          <p:pic>
            <p:nvPicPr>
              <p:cNvPr id="139282"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4666" y="1371600"/>
                <a:ext cx="1032934"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3" name="TextBox 17"/>
              <p:cNvSpPr txBox="1">
                <a:spLocks noChangeArrowheads="1"/>
              </p:cNvSpPr>
              <p:nvPr/>
            </p:nvSpPr>
            <p:spPr bwMode="auto">
              <a:xfrm>
                <a:off x="6477000" y="2133600"/>
                <a:ext cx="42333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39266" name="Title 3"/>
          <p:cNvSpPr>
            <a:spLocks noGrp="1"/>
          </p:cNvSpPr>
          <p:nvPr>
            <p:ph type="title"/>
          </p:nvPr>
        </p:nvSpPr>
        <p:spPr>
          <a:xfrm>
            <a:off x="457200" y="76200"/>
            <a:ext cx="8229600" cy="1143000"/>
          </a:xfrm>
        </p:spPr>
        <p:txBody>
          <a:bodyPr/>
          <a:lstStyle/>
          <a:p>
            <a:r>
              <a:rPr lang="en-US" altLang="en-US"/>
              <a:t>Workloads</a:t>
            </a:r>
          </a:p>
        </p:txBody>
      </p:sp>
      <p:sp>
        <p:nvSpPr>
          <p:cNvPr id="139267" name="Content Placeholder 4"/>
          <p:cNvSpPr>
            <a:spLocks noGrp="1"/>
          </p:cNvSpPr>
          <p:nvPr>
            <p:ph idx="1"/>
          </p:nvPr>
        </p:nvSpPr>
        <p:spPr>
          <a:xfrm>
            <a:off x="304800" y="1524000"/>
            <a:ext cx="8686800" cy="4754563"/>
          </a:xfrm>
        </p:spPr>
        <p:txBody>
          <a:bodyPr/>
          <a:lstStyle/>
          <a:p>
            <a:pPr>
              <a:spcBef>
                <a:spcPct val="25000"/>
              </a:spcBef>
            </a:pPr>
            <a:r>
              <a:rPr lang="en-US" altLang="en-US" sz="2800"/>
              <a:t>Partition/Aggregate</a:t>
            </a:r>
          </a:p>
          <a:p>
            <a:pPr>
              <a:spcBef>
                <a:spcPct val="25000"/>
              </a:spcBef>
              <a:buFontTx/>
              <a:buNone/>
            </a:pPr>
            <a:r>
              <a:rPr lang="en-US" altLang="en-US" b="1"/>
              <a:t>    </a:t>
            </a:r>
            <a:r>
              <a:rPr lang="en-US" altLang="en-US" b="1">
                <a:solidFill>
                  <a:srgbClr val="0000CC"/>
                </a:solidFill>
              </a:rPr>
              <a:t>(Query)</a:t>
            </a:r>
          </a:p>
          <a:p>
            <a:pPr>
              <a:spcBef>
                <a:spcPct val="25000"/>
              </a:spcBef>
              <a:buFontTx/>
              <a:buNone/>
            </a:pPr>
            <a:endParaRPr lang="en-US" altLang="en-US" sz="1400">
              <a:solidFill>
                <a:srgbClr val="FF0000"/>
              </a:solidFill>
            </a:endParaRPr>
          </a:p>
          <a:p>
            <a:pPr>
              <a:spcBef>
                <a:spcPct val="25000"/>
              </a:spcBef>
              <a:buFontTx/>
              <a:buNone/>
            </a:pPr>
            <a:endParaRPr lang="en-US" altLang="en-US" sz="1400">
              <a:solidFill>
                <a:srgbClr val="FF0000"/>
              </a:solidFill>
            </a:endParaRPr>
          </a:p>
          <a:p>
            <a:pPr>
              <a:spcBef>
                <a:spcPct val="25000"/>
              </a:spcBef>
            </a:pPr>
            <a:r>
              <a:rPr lang="en-US" altLang="en-US" sz="2800"/>
              <a:t>Short messages [50KB-1MB] </a:t>
            </a:r>
          </a:p>
          <a:p>
            <a:pPr>
              <a:spcBef>
                <a:spcPct val="25000"/>
              </a:spcBef>
              <a:buFontTx/>
              <a:buNone/>
            </a:pPr>
            <a:r>
              <a:rPr lang="en-US" altLang="en-US" sz="2400" b="1"/>
              <a:t>     </a:t>
            </a:r>
            <a:r>
              <a:rPr lang="en-US" altLang="en-US" sz="2400" b="1">
                <a:solidFill>
                  <a:srgbClr val="0000CC"/>
                </a:solidFill>
              </a:rPr>
              <a:t>(</a:t>
            </a:r>
            <a:r>
              <a:rPr lang="en-US" altLang="en-US" b="1">
                <a:solidFill>
                  <a:srgbClr val="0000CC"/>
                </a:solidFill>
              </a:rPr>
              <a:t>C</a:t>
            </a:r>
            <a:r>
              <a:rPr lang="en-US" altLang="en-US" sz="2400" b="1">
                <a:solidFill>
                  <a:srgbClr val="0000CC"/>
                </a:solidFill>
              </a:rPr>
              <a:t>oordination, Control state)</a:t>
            </a:r>
          </a:p>
          <a:p>
            <a:pPr lvl="1">
              <a:spcBef>
                <a:spcPct val="25000"/>
              </a:spcBef>
              <a:buFontTx/>
              <a:buNone/>
            </a:pPr>
            <a:endParaRPr lang="en-US" altLang="en-US" sz="1400"/>
          </a:p>
          <a:p>
            <a:pPr lvl="1">
              <a:spcBef>
                <a:spcPct val="25000"/>
              </a:spcBef>
              <a:buFontTx/>
              <a:buNone/>
            </a:pPr>
            <a:endParaRPr lang="en-US" altLang="en-US" sz="1400"/>
          </a:p>
          <a:p>
            <a:pPr>
              <a:spcBef>
                <a:spcPct val="25000"/>
              </a:spcBef>
            </a:pPr>
            <a:r>
              <a:rPr lang="en-US" altLang="en-US" sz="2800"/>
              <a:t>Large flows [1MB-50MB] </a:t>
            </a:r>
          </a:p>
          <a:p>
            <a:pPr>
              <a:spcBef>
                <a:spcPct val="25000"/>
              </a:spcBef>
              <a:buFontTx/>
              <a:buNone/>
            </a:pPr>
            <a:r>
              <a:rPr lang="en-US" altLang="en-US" sz="2400" b="1"/>
              <a:t>     </a:t>
            </a:r>
            <a:r>
              <a:rPr lang="en-US" altLang="en-US" sz="2400" b="1">
                <a:solidFill>
                  <a:srgbClr val="0000CC"/>
                </a:solidFill>
              </a:rPr>
              <a:t>(</a:t>
            </a:r>
            <a:r>
              <a:rPr lang="en-US" altLang="en-US" b="1">
                <a:solidFill>
                  <a:srgbClr val="0000CC"/>
                </a:solidFill>
              </a:rPr>
              <a:t>D</a:t>
            </a:r>
            <a:r>
              <a:rPr lang="en-US" altLang="en-US" sz="2400" b="1">
                <a:solidFill>
                  <a:srgbClr val="0000CC"/>
                </a:solidFill>
              </a:rPr>
              <a:t>ata update)</a:t>
            </a:r>
            <a:r>
              <a:rPr lang="en-US" altLang="en-US" sz="2400" b="1"/>
              <a:t> </a:t>
            </a:r>
          </a:p>
          <a:p>
            <a:pPr lvl="1">
              <a:spcBef>
                <a:spcPct val="25000"/>
              </a:spcBef>
              <a:buFontTx/>
              <a:buNone/>
            </a:pPr>
            <a:endParaRPr lang="en-US" altLang="en-US" sz="2400">
              <a:solidFill>
                <a:srgbClr val="FF0000"/>
              </a:solidFill>
            </a:endParaRPr>
          </a:p>
          <a:p>
            <a:endParaRPr lang="en-US" altLang="en-US" sz="2800"/>
          </a:p>
        </p:txBody>
      </p:sp>
      <p:sp>
        <p:nvSpPr>
          <p:cNvPr id="13926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BA67730-70AA-D94F-9815-B045D1A724C5}" type="slidenum">
              <a:rPr lang="en-US" altLang="en-US" sz="1200">
                <a:solidFill>
                  <a:schemeClr val="tx2"/>
                </a:solidFill>
                <a:latin typeface="Arial Narrow" charset="0"/>
              </a:rPr>
              <a:pPr eaLnBrk="1" hangingPunct="1"/>
              <a:t>13</a:t>
            </a:fld>
            <a:endParaRPr lang="en-US" altLang="en-US" sz="1200">
              <a:solidFill>
                <a:schemeClr val="tx2"/>
              </a:solidFill>
              <a:latin typeface="Arial Narrow" charset="0"/>
            </a:endParaRPr>
          </a:p>
        </p:txBody>
      </p:sp>
      <p:grpSp>
        <p:nvGrpSpPr>
          <p:cNvPr id="22" name="Group 21"/>
          <p:cNvGrpSpPr>
            <a:grpSpLocks/>
          </p:cNvGrpSpPr>
          <p:nvPr/>
        </p:nvGrpSpPr>
        <p:grpSpPr bwMode="auto">
          <a:xfrm>
            <a:off x="5222875" y="1824038"/>
            <a:ext cx="3757613" cy="3743325"/>
            <a:chOff x="5222658" y="1824335"/>
            <a:chExt cx="3757815" cy="3742730"/>
          </a:xfrm>
        </p:grpSpPr>
        <p:grpSp>
          <p:nvGrpSpPr>
            <p:cNvPr id="139270" name="Group 18"/>
            <p:cNvGrpSpPr>
              <a:grpSpLocks/>
            </p:cNvGrpSpPr>
            <p:nvPr/>
          </p:nvGrpSpPr>
          <p:grpSpPr bwMode="auto">
            <a:xfrm>
              <a:off x="5222658" y="1824335"/>
              <a:ext cx="2986021" cy="461665"/>
              <a:chOff x="5222658" y="2057400"/>
              <a:chExt cx="2986021" cy="461665"/>
            </a:xfrm>
          </p:grpSpPr>
          <p:cxnSp>
            <p:nvCxnSpPr>
              <p:cNvPr id="7" name="Straight Arrow Connector 6"/>
              <p:cNvCxnSpPr/>
              <p:nvPr/>
            </p:nvCxnSpPr>
            <p:spPr>
              <a:xfrm>
                <a:off x="5222658" y="2285964"/>
                <a:ext cx="685837" cy="1587"/>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9278" name="TextBox 7"/>
              <p:cNvSpPr txBox="1">
                <a:spLocks noChangeArrowheads="1"/>
              </p:cNvSpPr>
              <p:nvPr/>
            </p:nvSpPr>
            <p:spPr bwMode="auto">
              <a:xfrm>
                <a:off x="6088034" y="2057400"/>
                <a:ext cx="2120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Delay-sensitive</a:t>
                </a:r>
              </a:p>
            </p:txBody>
          </p:sp>
        </p:grpSp>
        <p:grpSp>
          <p:nvGrpSpPr>
            <p:cNvPr id="139271" name="Group 19"/>
            <p:cNvGrpSpPr>
              <a:grpSpLocks/>
            </p:cNvGrpSpPr>
            <p:nvPr/>
          </p:nvGrpSpPr>
          <p:grpSpPr bwMode="auto">
            <a:xfrm>
              <a:off x="5230624" y="3424535"/>
              <a:ext cx="2974848" cy="461665"/>
              <a:chOff x="5230624" y="3420070"/>
              <a:chExt cx="2974848" cy="461665"/>
            </a:xfrm>
          </p:grpSpPr>
          <p:cxnSp>
            <p:nvCxnSpPr>
              <p:cNvPr id="9" name="Straight Arrow Connector 8"/>
              <p:cNvCxnSpPr/>
              <p:nvPr/>
            </p:nvCxnSpPr>
            <p:spPr>
              <a:xfrm>
                <a:off x="5230596" y="3657903"/>
                <a:ext cx="685837" cy="1587"/>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9276" name="TextBox 9"/>
              <p:cNvSpPr txBox="1">
                <a:spLocks noChangeArrowheads="1"/>
              </p:cNvSpPr>
              <p:nvPr/>
            </p:nvSpPr>
            <p:spPr bwMode="auto">
              <a:xfrm>
                <a:off x="6096000" y="3420070"/>
                <a:ext cx="2109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Delay-sensitive</a:t>
                </a:r>
              </a:p>
            </p:txBody>
          </p:sp>
        </p:grpSp>
        <p:grpSp>
          <p:nvGrpSpPr>
            <p:cNvPr id="139272" name="Group 20"/>
            <p:cNvGrpSpPr>
              <a:grpSpLocks/>
            </p:cNvGrpSpPr>
            <p:nvPr/>
          </p:nvGrpSpPr>
          <p:grpSpPr bwMode="auto">
            <a:xfrm>
              <a:off x="5222658" y="5105400"/>
              <a:ext cx="3757815" cy="461665"/>
              <a:chOff x="5222658" y="4724400"/>
              <a:chExt cx="3757815" cy="461665"/>
            </a:xfrm>
          </p:grpSpPr>
          <p:cxnSp>
            <p:nvCxnSpPr>
              <p:cNvPr id="13" name="Straight Arrow Connector 12"/>
              <p:cNvCxnSpPr/>
              <p:nvPr/>
            </p:nvCxnSpPr>
            <p:spPr>
              <a:xfrm>
                <a:off x="5222658" y="4952739"/>
                <a:ext cx="685837"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9274" name="TextBox 13"/>
              <p:cNvSpPr txBox="1">
                <a:spLocks noChangeArrowheads="1"/>
              </p:cNvSpPr>
              <p:nvPr/>
            </p:nvSpPr>
            <p:spPr bwMode="auto">
              <a:xfrm>
                <a:off x="6088034" y="4724400"/>
                <a:ext cx="2892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Throughput-sensitive</a:t>
                </a: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tLang="en-US"/>
              <a:t>Incast: Cluster-based Storage Systems</a:t>
            </a:r>
          </a:p>
        </p:txBody>
      </p:sp>
      <p:pic>
        <p:nvPicPr>
          <p:cNvPr id="79874"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925763"/>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7541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638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1"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7734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2"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8593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3"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3063875"/>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14"/>
          <p:cNvSpPr txBox="1">
            <a:spLocks noChangeArrowheads="1"/>
          </p:cNvSpPr>
          <p:nvPr/>
        </p:nvSpPr>
        <p:spPr bwMode="auto">
          <a:xfrm>
            <a:off x="809625" y="3968750"/>
            <a:ext cx="973138" cy="461963"/>
          </a:xfrm>
          <a:prstGeom prst="rect">
            <a:avLst/>
          </a:prstGeom>
          <a:noFill/>
          <a:ln w="9525">
            <a:noFill/>
            <a:miter lim="800000"/>
            <a:headEnd/>
            <a:tailEnd/>
          </a:ln>
        </p:spPr>
        <p:txBody>
          <a:bodyPr wrap="none">
            <a:spAutoFit/>
          </a:bodyPr>
          <a:lstStyle/>
          <a:p>
            <a:pPr>
              <a:defRPr/>
            </a:pPr>
            <a:r>
              <a:rPr lang="en-US" dirty="0">
                <a:latin typeface="+mn-lt"/>
                <a:ea typeface="+mn-ea"/>
              </a:rPr>
              <a:t>Client</a:t>
            </a:r>
          </a:p>
        </p:txBody>
      </p:sp>
      <p:sp>
        <p:nvSpPr>
          <p:cNvPr id="14349" name="TextBox 15"/>
          <p:cNvSpPr txBox="1">
            <a:spLocks noChangeArrowheads="1"/>
          </p:cNvSpPr>
          <p:nvPr/>
        </p:nvSpPr>
        <p:spPr bwMode="auto">
          <a:xfrm>
            <a:off x="2847975" y="3978275"/>
            <a:ext cx="1092200" cy="461963"/>
          </a:xfrm>
          <a:prstGeom prst="rect">
            <a:avLst/>
          </a:prstGeom>
          <a:noFill/>
          <a:ln w="9525">
            <a:noFill/>
            <a:miter lim="800000"/>
            <a:headEnd/>
            <a:tailEnd/>
          </a:ln>
        </p:spPr>
        <p:txBody>
          <a:bodyPr wrap="none">
            <a:spAutoFit/>
          </a:bodyPr>
          <a:lstStyle/>
          <a:p>
            <a:pPr>
              <a:defRPr/>
            </a:pPr>
            <a:r>
              <a:rPr lang="en-US" dirty="0">
                <a:latin typeface="+mn-lt"/>
                <a:ea typeface="+mn-ea"/>
              </a:rPr>
              <a:t>Switch</a:t>
            </a:r>
          </a:p>
        </p:txBody>
      </p:sp>
      <p:sp>
        <p:nvSpPr>
          <p:cNvPr id="14350" name="TextBox 16"/>
          <p:cNvSpPr txBox="1">
            <a:spLocks noChangeArrowheads="1"/>
          </p:cNvSpPr>
          <p:nvPr/>
        </p:nvSpPr>
        <p:spPr bwMode="auto">
          <a:xfrm>
            <a:off x="4784725" y="5494338"/>
            <a:ext cx="1347788" cy="830262"/>
          </a:xfrm>
          <a:prstGeom prst="rect">
            <a:avLst/>
          </a:prstGeom>
          <a:noFill/>
          <a:ln w="9525">
            <a:noFill/>
            <a:miter lim="800000"/>
            <a:headEnd/>
            <a:tailEnd/>
          </a:ln>
        </p:spPr>
        <p:txBody>
          <a:bodyPr wrap="none">
            <a:spAutoFit/>
          </a:bodyPr>
          <a:lstStyle/>
          <a:p>
            <a:pPr>
              <a:defRPr/>
            </a:pPr>
            <a:r>
              <a:rPr lang="en-US" dirty="0">
                <a:latin typeface="+mn-lt"/>
                <a:ea typeface="+mn-ea"/>
              </a:rPr>
              <a:t>Storage </a:t>
            </a:r>
          </a:p>
          <a:p>
            <a:pPr>
              <a:defRPr/>
            </a:pPr>
            <a:r>
              <a:rPr lang="en-US" dirty="0">
                <a:latin typeface="+mn-lt"/>
                <a:ea typeface="+mn-ea"/>
              </a:rPr>
              <a:t>Servers</a:t>
            </a:r>
          </a:p>
        </p:txBody>
      </p:sp>
      <p:sp>
        <p:nvSpPr>
          <p:cNvPr id="18" name="Rounded Rectangle 17"/>
          <p:cNvSpPr/>
          <p:nvPr/>
        </p:nvSpPr>
        <p:spPr>
          <a:xfrm>
            <a:off x="923925" y="23209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1076325" y="24733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0" name="Rounded Rectangle 19"/>
          <p:cNvSpPr/>
          <p:nvPr/>
        </p:nvSpPr>
        <p:spPr>
          <a:xfrm>
            <a:off x="1228725" y="26257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1" name="Rounded Rectangle 20"/>
          <p:cNvSpPr/>
          <p:nvPr/>
        </p:nvSpPr>
        <p:spPr>
          <a:xfrm>
            <a:off x="1381125" y="27781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2" name="Rounded Rectangle 21"/>
          <p:cNvSpPr/>
          <p:nvPr/>
        </p:nvSpPr>
        <p:spPr>
          <a:xfrm>
            <a:off x="6467475" y="17970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3" name="Rounded Rectangle 22"/>
          <p:cNvSpPr/>
          <p:nvPr/>
        </p:nvSpPr>
        <p:spPr>
          <a:xfrm>
            <a:off x="6467475" y="2820988"/>
            <a:ext cx="728663" cy="277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26" name="Rounded Rectangle 25"/>
          <p:cNvSpPr/>
          <p:nvPr/>
        </p:nvSpPr>
        <p:spPr>
          <a:xfrm>
            <a:off x="6245225" y="1558925"/>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8" name="TextBox 26"/>
          <p:cNvSpPr txBox="1">
            <a:spLocks noChangeArrowheads="1"/>
          </p:cNvSpPr>
          <p:nvPr/>
        </p:nvSpPr>
        <p:spPr bwMode="auto">
          <a:xfrm>
            <a:off x="6186488" y="5691188"/>
            <a:ext cx="1300162" cy="369887"/>
          </a:xfrm>
          <a:prstGeom prst="rect">
            <a:avLst/>
          </a:prstGeom>
          <a:noFill/>
          <a:ln w="9525">
            <a:noFill/>
            <a:miter lim="800000"/>
            <a:headEnd/>
            <a:tailEnd/>
          </a:ln>
        </p:spPr>
        <p:txBody>
          <a:bodyPr wrap="none">
            <a:spAutoFit/>
          </a:bodyPr>
          <a:lstStyle/>
          <a:p>
            <a:pPr>
              <a:defRPr/>
            </a:pPr>
            <a:r>
              <a:rPr lang="en-US" sz="1800" dirty="0">
                <a:latin typeface="+mn-lt"/>
                <a:ea typeface="+mn-ea"/>
              </a:rPr>
              <a:t>Data Block</a:t>
            </a:r>
          </a:p>
        </p:txBody>
      </p:sp>
      <p:sp>
        <p:nvSpPr>
          <p:cNvPr id="14359" name="TextBox 27"/>
          <p:cNvSpPr txBox="1">
            <a:spLocks noChangeArrowheads="1"/>
          </p:cNvSpPr>
          <p:nvPr/>
        </p:nvSpPr>
        <p:spPr bwMode="auto">
          <a:xfrm>
            <a:off x="7532688" y="4630738"/>
            <a:ext cx="1517650" cy="923925"/>
          </a:xfrm>
          <a:prstGeom prst="rect">
            <a:avLst/>
          </a:prstGeom>
          <a:noFill/>
          <a:ln w="9525">
            <a:noFill/>
            <a:miter lim="800000"/>
            <a:headEnd/>
            <a:tailEnd/>
          </a:ln>
        </p:spPr>
        <p:txBody>
          <a:bodyPr wrap="none">
            <a:spAutoFit/>
          </a:bodyPr>
          <a:lstStyle/>
          <a:p>
            <a:pPr>
              <a:defRPr/>
            </a:pPr>
            <a:r>
              <a:rPr lang="en-US" sz="1800" dirty="0">
                <a:latin typeface="+mn-lt"/>
                <a:ea typeface="+mn-ea"/>
              </a:rPr>
              <a:t>Server </a:t>
            </a:r>
          </a:p>
          <a:p>
            <a:pPr>
              <a:defRPr/>
            </a:pPr>
            <a:r>
              <a:rPr lang="en-US" sz="1800" dirty="0">
                <a:latin typeface="+mn-lt"/>
                <a:ea typeface="+mn-ea"/>
              </a:rPr>
              <a:t>Request Unit</a:t>
            </a:r>
          </a:p>
          <a:p>
            <a:pPr>
              <a:defRPr/>
            </a:pPr>
            <a:r>
              <a:rPr lang="en-US" sz="1800" dirty="0">
                <a:latin typeface="+mn-lt"/>
                <a:ea typeface="+mn-ea"/>
              </a:rPr>
              <a:t>(SRU)</a:t>
            </a:r>
          </a:p>
        </p:txBody>
      </p:sp>
      <p:cxnSp>
        <p:nvCxnSpPr>
          <p:cNvPr id="31" name="Straight Arrow Connector 30"/>
          <p:cNvCxnSpPr>
            <a:stCxn id="14359" idx="1"/>
            <a:endCxn id="51" idx="3"/>
          </p:cNvCxnSpPr>
          <p:nvPr/>
        </p:nvCxnSpPr>
        <p:spPr>
          <a:xfrm rot="10800000">
            <a:off x="7185025" y="5084763"/>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Connector 35"/>
          <p:cNvCxnSpPr>
            <a:cxnSpLocks noChangeShapeType="1"/>
          </p:cNvCxnSpPr>
          <p:nvPr/>
        </p:nvCxnSpPr>
        <p:spPr bwMode="auto">
          <a:xfrm>
            <a:off x="1978025" y="3344863"/>
            <a:ext cx="712788"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8" name="Straight Connector 37"/>
          <p:cNvCxnSpPr>
            <a:cxnSpLocks noChangeShapeType="1"/>
          </p:cNvCxnSpPr>
          <p:nvPr/>
        </p:nvCxnSpPr>
        <p:spPr bwMode="auto">
          <a:xfrm flipV="1">
            <a:off x="4006850" y="2047875"/>
            <a:ext cx="669925" cy="12969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1" name="Straight Connector 40"/>
          <p:cNvCxnSpPr>
            <a:cxnSpLocks noChangeShapeType="1"/>
          </p:cNvCxnSpPr>
          <p:nvPr/>
        </p:nvCxnSpPr>
        <p:spPr bwMode="auto">
          <a:xfrm flipV="1">
            <a:off x="4006850" y="3057525"/>
            <a:ext cx="717550" cy="2873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4" name="Straight Connector 43"/>
          <p:cNvCxnSpPr>
            <a:cxnSpLocks noChangeShapeType="1"/>
          </p:cNvCxnSpPr>
          <p:nvPr/>
        </p:nvCxnSpPr>
        <p:spPr bwMode="auto">
          <a:xfrm>
            <a:off x="4006850" y="3344863"/>
            <a:ext cx="746125" cy="72231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7" name="Straight Connector 46"/>
          <p:cNvCxnSpPr>
            <a:cxnSpLocks noChangeShapeType="1"/>
          </p:cNvCxnSpPr>
          <p:nvPr/>
        </p:nvCxnSpPr>
        <p:spPr bwMode="auto">
          <a:xfrm>
            <a:off x="4006850" y="3344863"/>
            <a:ext cx="746125" cy="180816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50" name="Rounded Rectangle 49"/>
          <p:cNvSpPr/>
          <p:nvPr/>
        </p:nvSpPr>
        <p:spPr>
          <a:xfrm>
            <a:off x="6477000" y="3863975"/>
            <a:ext cx="70802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51" name="Rounded Rectangle 50"/>
          <p:cNvSpPr/>
          <p:nvPr/>
        </p:nvSpPr>
        <p:spPr>
          <a:xfrm>
            <a:off x="6489700" y="4945063"/>
            <a:ext cx="695325" cy="27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61" name="TextBox 60"/>
          <p:cNvSpPr txBox="1">
            <a:spLocks noChangeArrowheads="1"/>
          </p:cNvSpPr>
          <p:nvPr/>
        </p:nvSpPr>
        <p:spPr bwMode="auto">
          <a:xfrm>
            <a:off x="606425" y="1649413"/>
            <a:ext cx="2874963" cy="461962"/>
          </a:xfrm>
          <a:prstGeom prst="rect">
            <a:avLst/>
          </a:prstGeom>
          <a:noFill/>
          <a:ln w="9525">
            <a:noFill/>
            <a:miter lim="800000"/>
            <a:headEnd/>
            <a:tailEnd/>
          </a:ln>
        </p:spPr>
        <p:txBody>
          <a:bodyPr wrap="none">
            <a:spAutoFit/>
          </a:bodyPr>
          <a:lstStyle/>
          <a:p>
            <a:pPr>
              <a:defRPr/>
            </a:pPr>
            <a:r>
              <a:rPr lang="en-US" dirty="0">
                <a:latin typeface="+mn-lt"/>
                <a:ea typeface="+mn-ea"/>
              </a:rPr>
              <a:t>Synchronized Read</a:t>
            </a:r>
          </a:p>
        </p:txBody>
      </p:sp>
      <p:sp>
        <p:nvSpPr>
          <p:cNvPr id="37" name="TextBox 36"/>
          <p:cNvSpPr txBox="1">
            <a:spLocks noChangeArrowheads="1"/>
          </p:cNvSpPr>
          <p:nvPr/>
        </p:nvSpPr>
        <p:spPr bwMode="auto">
          <a:xfrm>
            <a:off x="534988" y="5081588"/>
            <a:ext cx="3213100" cy="830262"/>
          </a:xfrm>
          <a:prstGeom prst="rect">
            <a:avLst/>
          </a:prstGeom>
          <a:noFill/>
          <a:ln w="9525">
            <a:noFill/>
            <a:miter lim="800000"/>
            <a:headEnd/>
            <a:tailEnd/>
          </a:ln>
        </p:spPr>
        <p:txBody>
          <a:bodyPr wrap="none">
            <a:spAutoFit/>
          </a:bodyPr>
          <a:lstStyle/>
          <a:p>
            <a:pPr>
              <a:defRPr/>
            </a:pPr>
            <a:r>
              <a:rPr lang="en-US" dirty="0">
                <a:latin typeface="+mn-lt"/>
                <a:ea typeface="+mn-ea"/>
              </a:rPr>
              <a:t>Client now sends</a:t>
            </a:r>
          </a:p>
          <a:p>
            <a:pPr>
              <a:defRPr/>
            </a:pPr>
            <a:r>
              <a:rPr lang="en-US" dirty="0">
                <a:latin typeface="+mn-lt"/>
                <a:ea typeface="+mn-ea"/>
              </a:rPr>
              <a:t>next batch of requests</a:t>
            </a:r>
          </a:p>
        </p:txBody>
      </p:sp>
      <p:sp>
        <p:nvSpPr>
          <p:cNvPr id="40" name="Rounded Rectangle 39"/>
          <p:cNvSpPr/>
          <p:nvPr/>
        </p:nvSpPr>
        <p:spPr>
          <a:xfrm>
            <a:off x="550863" y="4764088"/>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42" name="Rounded Rectangle 41"/>
          <p:cNvSpPr/>
          <p:nvPr/>
        </p:nvSpPr>
        <p:spPr>
          <a:xfrm>
            <a:off x="1309688"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43" name="Rounded Rectangle 42"/>
          <p:cNvSpPr/>
          <p:nvPr/>
        </p:nvSpPr>
        <p:spPr>
          <a:xfrm>
            <a:off x="2081213" y="4762500"/>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5" name="Rounded Rectangle 44"/>
          <p:cNvSpPr/>
          <p:nvPr/>
        </p:nvSpPr>
        <p:spPr>
          <a:xfrm>
            <a:off x="2841625"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30" dur="2000" fill="hold"/>
                                        <p:tgtEl>
                                          <p:spTgt spid="18"/>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2" dur="2000" fill="hold"/>
                                        <p:tgtEl>
                                          <p:spTgt spid="19"/>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4" dur="2000" fill="hold"/>
                                        <p:tgtEl>
                                          <p:spTgt spid="20"/>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6" dur="2000" fill="hold"/>
                                        <p:tgtEl>
                                          <p:spTgt spid="21"/>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77778E-6 6.10546E-7 C -0.13107 0.05412 -0.26093 0.10823 -0.36962 0.13228 C -0.47812 0.1568 -0.59705 0.11425 -0.65208 0.14408 " pathEditMode="relative" rAng="0" ptsTypes="aaA">
                                      <p:cBhvr>
                                        <p:cTn id="40" dur="2000" fill="hold"/>
                                        <p:tgtEl>
                                          <p:spTgt spid="22"/>
                                        </p:tgtEl>
                                        <p:attrNameLst>
                                          <p:attrName>ppt_x</p:attrName>
                                          <p:attrName>ppt_y</p:attrName>
                                        </p:attrNameLst>
                                      </p:cBhvr>
                                      <p:rCtr x="-32604" y="7840"/>
                                    </p:animMotion>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4358"/>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43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 0 C -0.125 0.01966 -0.24983 0.03931 -0.35573 0.04486 C -0.46163 0.05042 -0.54844 0.04163 -0.63507 0.03284 " pathEditMode="relative" ptsTypes="aaA">
                                      <p:cBhvr>
                                        <p:cTn id="50" dur="2000" fill="hold"/>
                                        <p:tgtEl>
                                          <p:spTgt spid="23"/>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C -0.12413 -0.03978 -0.24774 -0.07932 -0.35191 -0.09343 C -0.45607 -0.10754 -0.54045 -0.09621 -0.62465 -0.08464 " pathEditMode="relative" ptsTypes="aaA">
                                      <p:cBhvr>
                                        <p:cTn id="52" dur="2000" fill="hold"/>
                                        <p:tgtEl>
                                          <p:spTgt spid="5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16667E-6 -1.26735E-6 C -0.04635 0.01966 -0.09236 0.03955 -0.15225 -0.00139 C -0.21215 -0.04232 -0.28281 -0.21115 -0.35972 -0.24584 C -0.4368 -0.28053 -0.52569 -0.24584 -0.61423 -0.21091 " pathEditMode="relative" rAng="0" ptsTypes="aaaA">
                                      <p:cBhvr>
                                        <p:cTn id="54" dur="2000" fill="hold"/>
                                        <p:tgtEl>
                                          <p:spTgt spid="51"/>
                                        </p:tgtEl>
                                        <p:attrNameLst>
                                          <p:attrName>ppt_x</p:attrName>
                                          <p:attrName>ppt_y</p:attrName>
                                        </p:attrNameLst>
                                      </p:cBhvr>
                                      <p:rCtr x="-30712" y="-1204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3" grpId="1" animBg="1"/>
      <p:bldP spid="26" grpId="0" animBg="1"/>
      <p:bldP spid="14358" grpId="0"/>
      <p:bldP spid="14359" grpId="0"/>
      <p:bldP spid="50" grpId="0" animBg="1"/>
      <p:bldP spid="50" grpId="1" animBg="1"/>
      <p:bldP spid="51" grpId="0" animBg="1"/>
      <p:bldP spid="51" grpId="1" animBg="1"/>
      <p:bldP spid="61" grpId="0"/>
      <p:bldP spid="37" grpId="0"/>
      <p:bldP spid="40" grpId="0" animBg="1"/>
      <p:bldP spid="42" grpId="0" animBg="1"/>
      <p:bldP spid="43"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85"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013325"/>
            <a:ext cx="9159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4" name="Picture 86"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3794125"/>
            <a:ext cx="914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87"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2514600"/>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88"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1219200"/>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itle 1"/>
          <p:cNvSpPr>
            <a:spLocks noGrp="1"/>
          </p:cNvSpPr>
          <p:nvPr>
            <p:ph type="title"/>
          </p:nvPr>
        </p:nvSpPr>
        <p:spPr>
          <a:xfrm>
            <a:off x="457200" y="76200"/>
            <a:ext cx="8229600" cy="1143000"/>
          </a:xfrm>
        </p:spPr>
        <p:txBody>
          <a:bodyPr/>
          <a:lstStyle/>
          <a:p>
            <a:r>
              <a:rPr lang="en-US" altLang="en-US"/>
              <a:t>Incast</a:t>
            </a:r>
          </a:p>
        </p:txBody>
      </p:sp>
      <p:pic>
        <p:nvPicPr>
          <p:cNvPr id="10" name="Content Placeholder 9" descr="switch.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4286250" y="3233738"/>
            <a:ext cx="1643063" cy="692150"/>
          </a:xfrm>
        </p:spPr>
      </p:pic>
      <p:sp>
        <p:nvSpPr>
          <p:cNvPr id="1413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21B2E8F-1059-9840-BE8D-CE373941A903}" type="slidenum">
              <a:rPr lang="en-US" altLang="en-US" sz="1200">
                <a:solidFill>
                  <a:schemeClr val="tx2"/>
                </a:solidFill>
                <a:latin typeface="Arial Narrow" charset="0"/>
              </a:rPr>
              <a:pPr eaLnBrk="1" hangingPunct="1"/>
              <a:t>15</a:t>
            </a:fld>
            <a:endParaRPr lang="en-US" altLang="en-US" sz="1200">
              <a:solidFill>
                <a:schemeClr val="tx2"/>
              </a:solidFill>
              <a:latin typeface="Arial Narrow" charset="0"/>
            </a:endParaRPr>
          </a:p>
        </p:txBody>
      </p:sp>
      <p:pic>
        <p:nvPicPr>
          <p:cNvPr id="141320" name="Picture 4" descr="serv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4238" y="3044825"/>
            <a:ext cx="11493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5700713" y="3579813"/>
            <a:ext cx="16097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11438" y="1706563"/>
            <a:ext cx="1674812" cy="17653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11438" y="3001963"/>
            <a:ext cx="1674812" cy="5461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11438" y="3624263"/>
            <a:ext cx="1674812" cy="6572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09850" y="3700463"/>
            <a:ext cx="1676400" cy="18002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51"/>
          <p:cNvGrpSpPr>
            <a:grpSpLocks/>
          </p:cNvGrpSpPr>
          <p:nvPr/>
        </p:nvGrpSpPr>
        <p:grpSpPr bwMode="auto">
          <a:xfrm>
            <a:off x="4421356" y="3276600"/>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a:solidFill>
                  <a:srgbClr val="333399"/>
                </a:solidFill>
                <a:ea typeface="ＭＳ Ｐゴシック" charset="0"/>
                <a:cs typeface="ＭＳ Ｐゴシック" charset="0"/>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a:defRPr/>
              </a:pPr>
              <a:endParaRPr lang="en-US">
                <a:ea typeface="ＭＳ Ｐゴシック" charset="0"/>
                <a:cs typeface="ＭＳ Ｐゴシック" charset="0"/>
              </a:endParaRPr>
            </a:p>
          </p:txBody>
        </p:sp>
      </p:grpSp>
      <p:sp>
        <p:nvSpPr>
          <p:cNvPr id="74"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5"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6"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7"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8" name="Rectangle 163"/>
          <p:cNvSpPr>
            <a:spLocks noChangeArrowheads="1"/>
          </p:cNvSpPr>
          <p:nvPr/>
        </p:nvSpPr>
        <p:spPr bwMode="auto">
          <a:xfrm>
            <a:off x="2400300" y="1447800"/>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9" name="Rectangle 163"/>
          <p:cNvSpPr>
            <a:spLocks noChangeArrowheads="1"/>
          </p:cNvSpPr>
          <p:nvPr/>
        </p:nvSpPr>
        <p:spPr bwMode="auto">
          <a:xfrm>
            <a:off x="2171700" y="1463675"/>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0" name="Rectangle 163"/>
          <p:cNvSpPr>
            <a:spLocks noChangeArrowheads="1"/>
          </p:cNvSpPr>
          <p:nvPr/>
        </p:nvSpPr>
        <p:spPr bwMode="auto">
          <a:xfrm>
            <a:off x="2400300" y="2714625"/>
            <a:ext cx="192088" cy="593725"/>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1" name="Rectangle 163"/>
          <p:cNvSpPr>
            <a:spLocks noChangeArrowheads="1"/>
          </p:cNvSpPr>
          <p:nvPr/>
        </p:nvSpPr>
        <p:spPr bwMode="auto">
          <a:xfrm>
            <a:off x="2171700" y="2714625"/>
            <a:ext cx="192088" cy="593725"/>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2" name="Rectangle 163"/>
          <p:cNvSpPr>
            <a:spLocks noChangeArrowheads="1"/>
          </p:cNvSpPr>
          <p:nvPr/>
        </p:nvSpPr>
        <p:spPr bwMode="auto">
          <a:xfrm>
            <a:off x="2400300" y="3962400"/>
            <a:ext cx="192088" cy="593725"/>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3" name="Rectangle 163"/>
          <p:cNvSpPr>
            <a:spLocks noChangeArrowheads="1"/>
          </p:cNvSpPr>
          <p:nvPr/>
        </p:nvSpPr>
        <p:spPr bwMode="auto">
          <a:xfrm>
            <a:off x="2171700" y="3962400"/>
            <a:ext cx="192088" cy="593725"/>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4" name="Rectangle 163"/>
          <p:cNvSpPr>
            <a:spLocks noChangeArrowheads="1"/>
          </p:cNvSpPr>
          <p:nvPr/>
        </p:nvSpPr>
        <p:spPr bwMode="auto">
          <a:xfrm>
            <a:off x="2400300" y="5257800"/>
            <a:ext cx="192088"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5" name="Rectangle 163"/>
          <p:cNvSpPr>
            <a:spLocks noChangeArrowheads="1"/>
          </p:cNvSpPr>
          <p:nvPr/>
        </p:nvSpPr>
        <p:spPr bwMode="auto">
          <a:xfrm>
            <a:off x="2171700" y="5257800"/>
            <a:ext cx="192088"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pic>
        <p:nvPicPr>
          <p:cNvPr id="99" name="Picture 98" descr="bang.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6788"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 name="Group 102"/>
          <p:cNvGrpSpPr>
            <a:grpSpLocks/>
          </p:cNvGrpSpPr>
          <p:nvPr/>
        </p:nvGrpSpPr>
        <p:grpSpPr bwMode="auto">
          <a:xfrm>
            <a:off x="3048000" y="5257800"/>
            <a:ext cx="2743200" cy="461963"/>
            <a:chOff x="2743200" y="5418892"/>
            <a:chExt cx="2743200" cy="461665"/>
          </a:xfrm>
        </p:grpSpPr>
        <p:sp>
          <p:nvSpPr>
            <p:cNvPr id="141350" name="TextBox 100"/>
            <p:cNvSpPr txBox="1">
              <a:spLocks noChangeArrowheads="1"/>
            </p:cNvSpPr>
            <p:nvPr/>
          </p:nvSpPr>
          <p:spPr bwMode="auto">
            <a:xfrm>
              <a:off x="3581400" y="5418892"/>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TCP timeout</a:t>
              </a:r>
              <a:endParaRPr lang="en-US" altLang="en-US" sz="2000" b="1">
                <a:solidFill>
                  <a:srgbClr val="FF0000"/>
                </a:solidFill>
              </a:endParaRPr>
            </a:p>
          </p:txBody>
        </p:sp>
        <p:sp>
          <p:nvSpPr>
            <p:cNvPr id="102" name="Left Arrow 101"/>
            <p:cNvSpPr/>
            <p:nvPr/>
          </p:nvSpPr>
          <p:spPr>
            <a:xfrm>
              <a:off x="2743200" y="5563262"/>
              <a:ext cx="762000" cy="23955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1341" name="TextBox 40"/>
          <p:cNvSpPr txBox="1">
            <a:spLocks noChangeArrowheads="1"/>
          </p:cNvSpPr>
          <p:nvPr/>
        </p:nvSpPr>
        <p:spPr bwMode="auto">
          <a:xfrm>
            <a:off x="381000" y="13827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1</a:t>
            </a:r>
          </a:p>
        </p:txBody>
      </p:sp>
      <p:sp>
        <p:nvSpPr>
          <p:cNvPr id="141342" name="TextBox 42"/>
          <p:cNvSpPr txBox="1">
            <a:spLocks noChangeArrowheads="1"/>
          </p:cNvSpPr>
          <p:nvPr/>
        </p:nvSpPr>
        <p:spPr bwMode="auto">
          <a:xfrm>
            <a:off x="381000" y="26670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2</a:t>
            </a:r>
          </a:p>
        </p:txBody>
      </p:sp>
      <p:sp>
        <p:nvSpPr>
          <p:cNvPr id="141343" name="TextBox 43"/>
          <p:cNvSpPr txBox="1">
            <a:spLocks noChangeArrowheads="1"/>
          </p:cNvSpPr>
          <p:nvPr/>
        </p:nvSpPr>
        <p:spPr bwMode="auto">
          <a:xfrm>
            <a:off x="381000" y="39624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3</a:t>
            </a:r>
          </a:p>
        </p:txBody>
      </p:sp>
      <p:sp>
        <p:nvSpPr>
          <p:cNvPr id="141344" name="TextBox 44"/>
          <p:cNvSpPr txBox="1">
            <a:spLocks noChangeArrowheads="1"/>
          </p:cNvSpPr>
          <p:nvPr/>
        </p:nvSpPr>
        <p:spPr bwMode="auto">
          <a:xfrm>
            <a:off x="381000" y="5181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4</a:t>
            </a:r>
          </a:p>
        </p:txBody>
      </p:sp>
      <p:sp>
        <p:nvSpPr>
          <p:cNvPr id="141345" name="TextBox 45"/>
          <p:cNvSpPr txBox="1">
            <a:spLocks noChangeArrowheads="1"/>
          </p:cNvSpPr>
          <p:nvPr/>
        </p:nvSpPr>
        <p:spPr bwMode="auto">
          <a:xfrm>
            <a:off x="7010400" y="25146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Aggregator</a:t>
            </a:r>
          </a:p>
        </p:txBody>
      </p:sp>
      <p:grpSp>
        <p:nvGrpSpPr>
          <p:cNvPr id="48" name="Group 47"/>
          <p:cNvGrpSpPr>
            <a:grpSpLocks/>
          </p:cNvGrpSpPr>
          <p:nvPr/>
        </p:nvGrpSpPr>
        <p:grpSpPr bwMode="auto">
          <a:xfrm>
            <a:off x="5562600" y="4532313"/>
            <a:ext cx="2590800" cy="1849437"/>
            <a:chOff x="5410200" y="4837093"/>
            <a:chExt cx="2590800" cy="1849457"/>
          </a:xfrm>
        </p:grpSpPr>
        <p:sp>
          <p:nvSpPr>
            <p:cNvPr id="141348" name="TextBox 34"/>
            <p:cNvSpPr txBox="1">
              <a:spLocks noChangeArrowheads="1"/>
            </p:cNvSpPr>
            <p:nvPr/>
          </p:nvSpPr>
          <p:spPr bwMode="auto">
            <a:xfrm>
              <a:off x="5410200" y="4837093"/>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rPr>
                <a:t>RTO</a:t>
              </a:r>
              <a:r>
                <a:rPr lang="en-US" altLang="en-US" sz="2000" b="1" baseline="-25000">
                  <a:solidFill>
                    <a:srgbClr val="0000CC"/>
                  </a:solidFill>
                </a:rPr>
                <a:t>min </a:t>
              </a:r>
              <a:r>
                <a:rPr lang="en-US" altLang="en-US" sz="2000" b="1">
                  <a:solidFill>
                    <a:srgbClr val="0000CC"/>
                  </a:solidFill>
                </a:rPr>
                <a:t>= 300 ms</a:t>
              </a:r>
            </a:p>
            <a:p>
              <a:pPr eaLnBrk="1" hangingPunct="1"/>
              <a:endParaRPr lang="en-US" altLang="en-US" b="1">
                <a:solidFill>
                  <a:srgbClr val="FF0000"/>
                </a:solidFill>
              </a:endParaRPr>
            </a:p>
            <a:p>
              <a:pPr eaLnBrk="1" hangingPunct="1"/>
              <a:endParaRPr lang="en-US" altLang="en-US"/>
            </a:p>
          </p:txBody>
        </p:sp>
        <p:pic>
          <p:nvPicPr>
            <p:cNvPr id="141349" name="Picture 46" descr="hourglass_3.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9180" y="5334000"/>
              <a:ext cx="107882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TextBox 48"/>
          <p:cNvSpPr txBox="1">
            <a:spLocks noChangeArrowheads="1"/>
          </p:cNvSpPr>
          <p:nvPr/>
        </p:nvSpPr>
        <p:spPr bwMode="auto">
          <a:xfrm>
            <a:off x="3810000" y="1393825"/>
            <a:ext cx="502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sz="2800"/>
              <a:t> Synchronized mice collide.</a:t>
            </a:r>
          </a:p>
          <a:p>
            <a:pPr lvl="1" eaLnBrk="1" hangingPunct="1">
              <a:buFont typeface="Wingdings" charset="2"/>
              <a:buChar char="Ø"/>
            </a:pPr>
            <a:r>
              <a:rPr lang="en-US" altLang="en-US" b="1">
                <a:solidFill>
                  <a:srgbClr val="FF0000"/>
                </a:solidFill>
              </a:rPr>
              <a:t> Caused by Partition/Aggregate.</a:t>
            </a:r>
            <a:endParaRPr lang="en-US" altLang="en-US" sz="2000" b="1">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0.01059 -0.00023 C -0.11909 0.00093 -0.22257 0.00671 -0.27795 -0.00023 C -0.33333 -0.00717 -0.32743 -0.02845 -0.34305 -0.04187 C -0.35868 -0.05528 -0.34583 -0.04418 -0.37205 -0.0805 C -0.39826 -0.11681 -0.47395 -0.22276 -0.50086 -0.26023 " pathEditMode="relative" rAng="0" ptsTypes="aaaaa">
                                      <p:cBhvr>
                                        <p:cTn id="18" dur="2000" fill="hold"/>
                                        <p:tgtEl>
                                          <p:spTgt spid="74"/>
                                        </p:tgtEl>
                                        <p:attrNameLst>
                                          <p:attrName>ppt_x</p:attrName>
                                          <p:attrName>ppt_y</p:attrName>
                                        </p:attrNameLst>
                                      </p:cBhvr>
                                      <p:rCtr x="-245" y="-127"/>
                                    </p:animMotion>
                                  </p:childTnLst>
                                </p:cTn>
                              </p:par>
                              <p:par>
                                <p:cTn id="19" presetID="0" presetClass="path" presetSubtype="0" accel="50000" decel="50000" fill="hold" grpId="0" nodeType="withEffect">
                                  <p:stCondLst>
                                    <p:cond delay="0"/>
                                  </p:stCondLst>
                                  <p:childTnLst>
                                    <p:animMotion origin="layout" path="M -0.01059 -0.00023 C -0.11909 0.00093 -0.22482 0.00116 -0.27795 -0.00023 C -0.33107 -0.00162 -0.30816 -0.00138 -0.32986 -0.00809 C -0.35156 -0.0148 -0.37934 -0.02822 -0.40816 -0.04025 C -0.43698 -0.05228 -0.4835 -0.07217 -0.5033 -0.0805 " pathEditMode="relative" rAng="0" ptsTypes="aaaaa">
                                      <p:cBhvr>
                                        <p:cTn id="20" dur="2000" fill="hold"/>
                                        <p:tgtEl>
                                          <p:spTgt spid="75"/>
                                        </p:tgtEl>
                                        <p:attrNameLst>
                                          <p:attrName>ppt_x</p:attrName>
                                          <p:attrName>ppt_y</p:attrName>
                                        </p:attrNameLst>
                                      </p:cBhvr>
                                      <p:rCtr x="-246" y="-40"/>
                                    </p:animMotion>
                                  </p:childTnLst>
                                </p:cTn>
                              </p:par>
                              <p:par>
                                <p:cTn id="21" presetID="0" presetClass="path" presetSubtype="0" accel="50000" decel="50000" fill="hold" grpId="0" nodeType="withEffect">
                                  <p:stCondLst>
                                    <p:cond delay="0"/>
                                  </p:stCondLst>
                                  <p:childTnLst>
                                    <p:animMotion origin="layout" path="M -0.01059 -0.00023 C -0.11909 0.00093 -0.22378 -0.00254 -0.27795 -0.00023 C -0.33211 0.00209 -0.31441 0.00602 -0.33576 0.01435 C -0.35711 0.02267 -0.37847 0.03586 -0.40573 0.04951 C -0.43298 0.06315 -0.48003 0.08652 -0.49965 0.09623 " pathEditMode="relative" rAng="0" ptsTypes="aaaaa">
                                      <p:cBhvr>
                                        <p:cTn id="22" dur="2000" fill="hold"/>
                                        <p:tgtEl>
                                          <p:spTgt spid="76"/>
                                        </p:tgtEl>
                                        <p:attrNameLst>
                                          <p:attrName>ppt_x</p:attrName>
                                          <p:attrName>ppt_y</p:attrName>
                                        </p:attrNameLst>
                                      </p:cBhvr>
                                      <p:rCtr x="-245" y="47"/>
                                    </p:animMotion>
                                  </p:childTnLst>
                                </p:cTn>
                              </p:par>
                              <p:par>
                                <p:cTn id="23" presetID="0" presetClass="path" presetSubtype="0" accel="50000" decel="50000" fill="hold" grpId="0" nodeType="withEffect">
                                  <p:stCondLst>
                                    <p:cond delay="0"/>
                                  </p:stCondLst>
                                  <p:childTnLst>
                                    <p:animMotion origin="layout" path="M -0.01059 -0.00023 C -0.0552 -0.00023 -0.22274 -0.00763 -0.27795 -0.00023 C -0.33316 0.00717 -0.32257 0.02499 -0.34184 0.04488 C -0.36111 0.06477 -0.36718 0.08143 -0.39357 0.11867 C -0.41996 0.15591 -0.4776 0.23688 -0.49965 0.26787 " pathEditMode="relative" rAng="0" ptsTypes="aaaaa">
                                      <p:cBhvr>
                                        <p:cTn id="24" dur="2000" fill="hold"/>
                                        <p:tgtEl>
                                          <p:spTgt spid="77"/>
                                        </p:tgtEl>
                                        <p:attrNameLst>
                                          <p:attrName>ppt_x</p:attrName>
                                          <p:attrName>ppt_y</p:attrName>
                                        </p:attrNameLst>
                                      </p:cBhvr>
                                      <p:rCtr x="-245" y="130"/>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xit" presetSubtype="0" fill="hold" grpId="2" nodeType="withEffect">
                                  <p:stCondLst>
                                    <p:cond delay="0"/>
                                  </p:stCondLst>
                                  <p:childTnLst>
                                    <p:animEffect transition="out" filter="fade">
                                      <p:cBhvr>
                                        <p:cTn id="34" dur="1000"/>
                                        <p:tgtEl>
                                          <p:spTgt spid="74"/>
                                        </p:tgtEl>
                                      </p:cBhvr>
                                    </p:animEffect>
                                    <p:set>
                                      <p:cBhvr>
                                        <p:cTn id="35" dur="1" fill="hold">
                                          <p:stCondLst>
                                            <p:cond delay="999"/>
                                          </p:stCondLst>
                                        </p:cTn>
                                        <p:tgtEl>
                                          <p:spTgt spid="74"/>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1000"/>
                                        <p:tgtEl>
                                          <p:spTgt spid="75"/>
                                        </p:tgtEl>
                                      </p:cBhvr>
                                    </p:animEffect>
                                    <p:set>
                                      <p:cBhvr>
                                        <p:cTn id="38" dur="1" fill="hold">
                                          <p:stCondLst>
                                            <p:cond delay="999"/>
                                          </p:stCondLst>
                                        </p:cTn>
                                        <p:tgtEl>
                                          <p:spTgt spid="75"/>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1000"/>
                                        <p:tgtEl>
                                          <p:spTgt spid="76"/>
                                        </p:tgtEl>
                                      </p:cBhvr>
                                    </p:animEffect>
                                    <p:set>
                                      <p:cBhvr>
                                        <p:cTn id="41" dur="1" fill="hold">
                                          <p:stCondLst>
                                            <p:cond delay="999"/>
                                          </p:stCondLst>
                                        </p:cTn>
                                        <p:tgtEl>
                                          <p:spTgt spid="76"/>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1000"/>
                                        <p:tgtEl>
                                          <p:spTgt spid="77"/>
                                        </p:tgtEl>
                                      </p:cBhvr>
                                    </p:animEffect>
                                    <p:set>
                                      <p:cBhvr>
                                        <p:cTn id="44" dur="1" fill="hold">
                                          <p:stCondLst>
                                            <p:cond delay="999"/>
                                          </p:stCondLst>
                                        </p:cTn>
                                        <p:tgtEl>
                                          <p:spTgt spid="77"/>
                                        </p:tgtEl>
                                        <p:attrNameLst>
                                          <p:attrName>style.visibility</p:attrName>
                                        </p:attrNameLst>
                                      </p:cBhvr>
                                      <p:to>
                                        <p:strVal val="hidden"/>
                                      </p:to>
                                    </p:se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65" dur="1000" fill="hold"/>
                                        <p:tgtEl>
                                          <p:spTgt spid="78"/>
                                        </p:tgtEl>
                                        <p:attrNameLst>
                                          <p:attrName>ppt_x</p:attrName>
                                          <p:attrName>ppt_y</p:attrName>
                                        </p:attrNameLst>
                                      </p:cBhvr>
                                      <p:rCtr x="164" y="140"/>
                                    </p:animMotion>
                                  </p:childTnLst>
                                </p:cTn>
                              </p:par>
                              <p:par>
                                <p:cTn id="66" presetID="0" presetClass="path" presetSubtype="0" accel="50000" decel="50000" fill="hold" grpId="1" nodeType="withEffect">
                                  <p:stCondLst>
                                    <p:cond delay="0"/>
                                  </p:stCondLst>
                                  <p:childTnLst>
                                    <p:animMotion origin="layout" path="M 0.00902 -0.00463 C 0.01458 -0.00324 0.02708 -0.01203 0.0427 0.00323 C 0.05833 0.0185 0.07777 0.05135 0.10295 0.08651 C 0.12812 0.12167 0.16823 0.18528 0.1934 0.21489 C 0.21857 0.2445 0.22916 0.2556 0.25364 0.26393 C 0.27812 0.27226 0.32222 0.26532 0.34027 0.26555 " pathEditMode="relative" rAng="0" ptsTypes="aaaaaa">
                                      <p:cBhvr>
                                        <p:cTn id="67" dur="1000" fill="hold"/>
                                        <p:tgtEl>
                                          <p:spTgt spid="79"/>
                                        </p:tgtEl>
                                        <p:attrNameLst>
                                          <p:attrName>ppt_x</p:attrName>
                                          <p:attrName>ppt_y</p:attrName>
                                        </p:attrNameLst>
                                      </p:cBhvr>
                                      <p:rCtr x="166" y="135"/>
                                    </p:animMotion>
                                  </p:childTnLst>
                                </p:cTn>
                              </p:par>
                              <p:par>
                                <p:cTn id="68" presetID="0" presetClass="path" presetSubtype="0" accel="50000" decel="50000" fill="hold" grpId="1" nodeType="withEffect">
                                  <p:stCondLst>
                                    <p:cond delay="200"/>
                                  </p:stCondLst>
                                  <p:childTnLst>
                                    <p:animMotion origin="layout" path="M 3.61111E-6 4.16146E-6 C 0.06458 0.02914 0.12934 0.05829 0.1651 0.0724 C 0.20086 0.08651 0.19357 0.08327 0.21458 0.08512 C 0.23559 0.08697 0.27517 0.08373 0.29114 0.08327 " pathEditMode="relative" rAng="0" ptsTypes="aaaa">
                                      <p:cBhvr>
                                        <p:cTn id="69" dur="1000" fill="hold"/>
                                        <p:tgtEl>
                                          <p:spTgt spid="80"/>
                                        </p:tgtEl>
                                        <p:attrNameLst>
                                          <p:attrName>ppt_x</p:attrName>
                                          <p:attrName>ppt_y</p:attrName>
                                        </p:attrNameLst>
                                      </p:cBhvr>
                                      <p:rCtr x="145" y="43"/>
                                    </p:animMotion>
                                  </p:childTnLst>
                                </p:cTn>
                              </p:par>
                              <p:par>
                                <p:cTn id="70" presetID="0" presetClass="path" presetSubtype="0" accel="50000" decel="50000" fill="hold" grpId="1" nodeType="withEffect">
                                  <p:stCondLst>
                                    <p:cond delay="200"/>
                                  </p:stCondLst>
                                  <p:childTnLst>
                                    <p:animMotion origin="layout" path="M 3.61111E-6 -0.00694 C -0.00295 -0.01203 -0.00643 -0.01758 0.02882 -0.00371 C 0.06406 0.01017 0.16753 0.06222 0.21145 0.07679 C 0.25538 0.09137 0.27534 0.08188 0.29218 0.08327 " pathEditMode="relative" rAng="0" ptsTypes="aaaa">
                                      <p:cBhvr>
                                        <p:cTn id="71" dur="1000" fill="hold"/>
                                        <p:tgtEl>
                                          <p:spTgt spid="81"/>
                                        </p:tgtEl>
                                        <p:attrNameLst>
                                          <p:attrName>ppt_x</p:attrName>
                                          <p:attrName>ppt_y</p:attrName>
                                        </p:attrNameLst>
                                      </p:cBhvr>
                                      <p:rCtr x="143" y="44"/>
                                    </p:animMotion>
                                  </p:childTnLst>
                                </p:cTn>
                              </p:par>
                              <p:par>
                                <p:cTn id="72" presetID="0" presetClass="path" presetSubtype="0" accel="50000" decel="50000" fill="hold" grpId="1" nodeType="withEffect">
                                  <p:stCondLst>
                                    <p:cond delay="400"/>
                                  </p:stCondLst>
                                  <p:childTnLst>
                                    <p:animMotion origin="layout" path="M 0.00208 0.00417 C 0.01666 -0.003 0.06336 -0.02752 0.08993 -0.04071 C 0.11649 -0.05389 0.14062 -0.06523 0.16111 -0.07448 C 0.18159 -0.08373 0.19913 -0.09299 0.21284 -0.09692 C 0.22656 -0.10085 0.2368 -0.09831 0.24305 -0.09854 " pathEditMode="relative" rAng="0" ptsTypes="aaaaa">
                                      <p:cBhvr>
                                        <p:cTn id="73" dur="1000" fill="hold"/>
                                        <p:tgtEl>
                                          <p:spTgt spid="82"/>
                                        </p:tgtEl>
                                        <p:attrNameLst>
                                          <p:attrName>ppt_x</p:attrName>
                                          <p:attrName>ppt_y</p:attrName>
                                        </p:attrNameLst>
                                      </p:cBhvr>
                                      <p:rCtr x="120" y="-53"/>
                                    </p:animMotion>
                                  </p:childTnLst>
                                </p:cTn>
                              </p:par>
                              <p:par>
                                <p:cTn id="74" presetID="0" presetClass="path" presetSubtype="0" accel="50000" decel="50000" fill="hold" grpId="1" nodeType="withEffect">
                                  <p:stCondLst>
                                    <p:cond delay="400"/>
                                  </p:stCondLst>
                                  <p:childTnLst>
                                    <p:animMotion origin="layout" path="M 3.61111E-6 -4.02036E-6 C 0.00625 0.00209 0.01267 0.00417 0.02048 0.00324 C 0.0283 0.00232 0.02743 0.00255 0.04687 -0.00624 C 0.06632 -0.01503 0.10902 -0.03423 0.13663 -0.0488 C 0.16423 -0.06338 0.19461 -0.08558 0.21267 -0.09368 C 0.23073 -0.10178 0.23836 -0.09623 0.24514 -0.09692 " pathEditMode="relative" rAng="0" ptsTypes="aaaaaa">
                                      <p:cBhvr>
                                        <p:cTn id="75" dur="1000" fill="hold"/>
                                        <p:tgtEl>
                                          <p:spTgt spid="83"/>
                                        </p:tgtEl>
                                        <p:attrNameLst>
                                          <p:attrName>ppt_x</p:attrName>
                                          <p:attrName>ppt_y</p:attrName>
                                        </p:attrNameLst>
                                      </p:cBhvr>
                                      <p:rCtr x="123" y="-49"/>
                                    </p:animMotion>
                                  </p:childTnLst>
                                </p:cTn>
                              </p:par>
                              <p:par>
                                <p:cTn id="76" presetID="0" presetClass="path" presetSubtype="0" accel="50000" decel="50000" fill="hold" grpId="1" nodeType="withEffect">
                                  <p:stCondLst>
                                    <p:cond delay="600"/>
                                  </p:stCondLst>
                                  <p:childTnLst>
                                    <p:animMotion origin="layout" path="M 0.02136 -0.02082 L 0.20695 -0.28614 " pathEditMode="relative" rAng="0" ptsTypes="AA">
                                      <p:cBhvr>
                                        <p:cTn id="77" dur="1000" fill="hold"/>
                                        <p:tgtEl>
                                          <p:spTgt spid="84"/>
                                        </p:tgtEl>
                                        <p:attrNameLst>
                                          <p:attrName>ppt_x</p:attrName>
                                          <p:attrName>ppt_y</p:attrName>
                                        </p:attrNameLst>
                                      </p:cBhvr>
                                      <p:rCtr x="93" y="-133"/>
                                    </p:animMotion>
                                  </p:childTnLst>
                                </p:cTn>
                              </p:par>
                              <p:par>
                                <p:cTn id="78" presetID="0" presetClass="path" presetSubtype="0" accel="50000" decel="50000" fill="hold" grpId="1" nodeType="withEffect">
                                  <p:stCondLst>
                                    <p:cond delay="600"/>
                                  </p:stCondLst>
                                  <p:childTnLst>
                                    <p:animMotion origin="layout" path="M 0.00937 0.00278 C 0.01823 0.0037 0.02708 0.00463 0.03333 0.00116 C 0.03958 -0.00231 0.0158 0.02637 0.0467 -0.01804 C 0.0776 -0.06245 0.14826 -0.164 0.21892 -0.26532 " pathEditMode="relative" rAng="0" ptsTypes="aaaA">
                                      <p:cBhvr>
                                        <p:cTn id="79" dur="1000" fill="hold"/>
                                        <p:tgtEl>
                                          <p:spTgt spid="85"/>
                                        </p:tgtEl>
                                        <p:attrNameLst>
                                          <p:attrName>ppt_x</p:attrName>
                                          <p:attrName>ppt_y</p:attrName>
                                        </p:attrNameLst>
                                      </p:cBhvr>
                                      <p:rCtr x="105" y="-122"/>
                                    </p:animMotion>
                                  </p:childTnLst>
                                </p:cTn>
                              </p:par>
                              <p:par>
                                <p:cTn id="80" presetID="1" presetClass="entr" presetSubtype="0" fill="hold" nodeType="withEffect">
                                  <p:stCondLst>
                                    <p:cond delay="1500"/>
                                  </p:stCondLst>
                                  <p:childTnLst>
                                    <p:set>
                                      <p:cBhvr>
                                        <p:cTn id="81" dur="1" fill="hold">
                                          <p:stCondLst>
                                            <p:cond delay="0"/>
                                          </p:stCondLst>
                                        </p:cTn>
                                        <p:tgtEl>
                                          <p:spTgt spid="99"/>
                                        </p:tgtEl>
                                        <p:attrNameLst>
                                          <p:attrName>style.visibility</p:attrName>
                                        </p:attrNameLst>
                                      </p:cBhvr>
                                      <p:to>
                                        <p:strVal val="visible"/>
                                      </p:to>
                                    </p:set>
                                  </p:childTnLst>
                                </p:cTn>
                              </p:par>
                              <p:par>
                                <p:cTn id="82" presetID="42" presetClass="path" presetSubtype="0" accel="50000" decel="50000" fill="hold" grpId="2" nodeType="withEffect">
                                  <p:stCondLst>
                                    <p:cond delay="2000"/>
                                  </p:stCondLst>
                                  <p:childTnLst>
                                    <p:animMotion origin="layout" path="M 0.21059 -0.2873 L 0.21059 0.24543 " pathEditMode="relative" rAng="0" ptsTypes="AA">
                                      <p:cBhvr>
                                        <p:cTn id="83" dur="1000" fill="hold"/>
                                        <p:tgtEl>
                                          <p:spTgt spid="84"/>
                                        </p:tgtEl>
                                        <p:attrNameLst>
                                          <p:attrName>ppt_x</p:attrName>
                                          <p:attrName>ppt_y</p:attrName>
                                        </p:attrNameLst>
                                      </p:cBhvr>
                                      <p:rCtr x="0" y="266"/>
                                    </p:animMotion>
                                  </p:childTnLst>
                                </p:cTn>
                              </p:par>
                              <p:par>
                                <p:cTn id="84" presetID="8" presetClass="emph" presetSubtype="0" fill="hold" grpId="3" nodeType="withEffect">
                                  <p:stCondLst>
                                    <p:cond delay="2000"/>
                                  </p:stCondLst>
                                  <p:childTnLst>
                                    <p:animRot by="-86400000">
                                      <p:cBhvr>
                                        <p:cTn id="85" dur="1000" fill="hold"/>
                                        <p:tgtEl>
                                          <p:spTgt spid="84"/>
                                        </p:tgtEl>
                                        <p:attrNameLst>
                                          <p:attrName>r</p:attrName>
                                        </p:attrNameLst>
                                      </p:cBhvr>
                                    </p:animRot>
                                  </p:childTnLst>
                                </p:cTn>
                              </p:par>
                              <p:par>
                                <p:cTn id="86" presetID="42" presetClass="path" presetSubtype="0" accel="50000" decel="50000" fill="hold" grpId="2" nodeType="withEffect">
                                  <p:stCondLst>
                                    <p:cond delay="2000"/>
                                  </p:stCondLst>
                                  <p:childTnLst>
                                    <p:animMotion origin="layout" path="M 0.21892 -0.26532 L 0.21892 0.24543 " pathEditMode="relative" rAng="0" ptsTypes="AA">
                                      <p:cBhvr>
                                        <p:cTn id="87" dur="1000" fill="hold"/>
                                        <p:tgtEl>
                                          <p:spTgt spid="85"/>
                                        </p:tgtEl>
                                        <p:attrNameLst>
                                          <p:attrName>ppt_x</p:attrName>
                                          <p:attrName>ppt_y</p:attrName>
                                        </p:attrNameLst>
                                      </p:cBhvr>
                                      <p:rCtr x="0" y="255"/>
                                    </p:animMotion>
                                  </p:childTnLst>
                                </p:cTn>
                              </p:par>
                              <p:par>
                                <p:cTn id="88" presetID="8" presetClass="emph" presetSubtype="0" fill="hold" grpId="3" nodeType="withEffect">
                                  <p:stCondLst>
                                    <p:cond delay="2000"/>
                                  </p:stCondLst>
                                  <p:childTnLst>
                                    <p:animRot by="-86400000">
                                      <p:cBhvr>
                                        <p:cTn id="89" dur="1000" fill="hold"/>
                                        <p:tgtEl>
                                          <p:spTgt spid="85"/>
                                        </p:tgtEl>
                                        <p:attrNameLst>
                                          <p:attrName>r</p:attrName>
                                        </p:attrNameLst>
                                      </p:cBhvr>
                                    </p:animRot>
                                  </p:childTnLst>
                                </p:cTn>
                              </p:par>
                            </p:childTnLst>
                          </p:cTn>
                        </p:par>
                        <p:par>
                          <p:cTn id="90" fill="hold" nodeType="afterGroup">
                            <p:stCondLst>
                              <p:cond delay="3000"/>
                            </p:stCondLst>
                            <p:childTnLst>
                              <p:par>
                                <p:cTn id="91" presetID="63" presetClass="path" presetSubtype="0" accel="50000" decel="50000" fill="hold" grpId="2" nodeType="afterEffect">
                                  <p:stCondLst>
                                    <p:cond delay="0"/>
                                  </p:stCondLst>
                                  <p:childTnLst>
                                    <p:animMotion origin="layout" path="M 0.33541 0.26764 L 0.51041 0.26764 " pathEditMode="relative" rAng="0" ptsTypes="AA">
                                      <p:cBhvr>
                                        <p:cTn id="92" dur="1000" fill="hold"/>
                                        <p:tgtEl>
                                          <p:spTgt spid="78"/>
                                        </p:tgtEl>
                                        <p:attrNameLst>
                                          <p:attrName>ppt_x</p:attrName>
                                          <p:attrName>ppt_y</p:attrName>
                                        </p:attrNameLst>
                                      </p:cBhvr>
                                      <p:rCtr x="87" y="0"/>
                                    </p:animMotion>
                                  </p:childTnLst>
                                </p:cTn>
                              </p:par>
                              <p:par>
                                <p:cTn id="93" presetID="10" presetClass="exit" presetSubtype="0" fill="hold" grpId="3" nodeType="withEffect">
                                  <p:stCondLst>
                                    <p:cond delay="500"/>
                                  </p:stCondLst>
                                  <p:childTnLst>
                                    <p:animEffect transition="out" filter="fade">
                                      <p:cBhvr>
                                        <p:cTn id="94" dur="1000"/>
                                        <p:tgtEl>
                                          <p:spTgt spid="78"/>
                                        </p:tgtEl>
                                      </p:cBhvr>
                                    </p:animEffect>
                                    <p:set>
                                      <p:cBhvr>
                                        <p:cTn id="95" dur="1" fill="hold">
                                          <p:stCondLst>
                                            <p:cond delay="999"/>
                                          </p:stCondLst>
                                        </p:cTn>
                                        <p:tgtEl>
                                          <p:spTgt spid="78"/>
                                        </p:tgtEl>
                                        <p:attrNameLst>
                                          <p:attrName>style.visibility</p:attrName>
                                        </p:attrNameLst>
                                      </p:cBhvr>
                                      <p:to>
                                        <p:strVal val="hidden"/>
                                      </p:to>
                                    </p:set>
                                  </p:childTnLst>
                                </p:cTn>
                              </p:par>
                              <p:par>
                                <p:cTn id="96" presetID="63" presetClass="path" presetSubtype="0" accel="50000" decel="50000" fill="hold" grpId="2" nodeType="withEffect">
                                  <p:stCondLst>
                                    <p:cond delay="500"/>
                                  </p:stCondLst>
                                  <p:childTnLst>
                                    <p:animMotion origin="layout" path="M 0.33611 0.26463 L 0.53541 0.26532 " pathEditMode="relative" rAng="0" ptsTypes="AA">
                                      <p:cBhvr>
                                        <p:cTn id="97" dur="1000" fill="hold"/>
                                        <p:tgtEl>
                                          <p:spTgt spid="79"/>
                                        </p:tgtEl>
                                        <p:attrNameLst>
                                          <p:attrName>ppt_x</p:attrName>
                                          <p:attrName>ppt_y</p:attrName>
                                        </p:attrNameLst>
                                      </p:cBhvr>
                                      <p:rCtr x="100" y="0"/>
                                    </p:animMotion>
                                  </p:childTnLst>
                                </p:cTn>
                              </p:par>
                              <p:par>
                                <p:cTn id="98" presetID="10" presetClass="exit" presetSubtype="0" fill="hold" grpId="3" nodeType="withEffect">
                                  <p:stCondLst>
                                    <p:cond delay="1000"/>
                                  </p:stCondLst>
                                  <p:childTnLst>
                                    <p:animEffect transition="out" filter="fade">
                                      <p:cBhvr>
                                        <p:cTn id="99" dur="1000"/>
                                        <p:tgtEl>
                                          <p:spTgt spid="79"/>
                                        </p:tgtEl>
                                      </p:cBhvr>
                                    </p:animEffect>
                                    <p:set>
                                      <p:cBhvr>
                                        <p:cTn id="100" dur="1" fill="hold">
                                          <p:stCondLst>
                                            <p:cond delay="999"/>
                                          </p:stCondLst>
                                        </p:cTn>
                                        <p:tgtEl>
                                          <p:spTgt spid="79"/>
                                        </p:tgtEl>
                                        <p:attrNameLst>
                                          <p:attrName>style.visibility</p:attrName>
                                        </p:attrNameLst>
                                      </p:cBhvr>
                                      <p:to>
                                        <p:strVal val="hidden"/>
                                      </p:to>
                                    </p:set>
                                  </p:childTnLst>
                                </p:cTn>
                              </p:par>
                              <p:par>
                                <p:cTn id="101" presetID="1" presetClass="exit" presetSubtype="0" fill="hold" nodeType="withEffect">
                                  <p:stCondLst>
                                    <p:cond delay="1500"/>
                                  </p:stCondLst>
                                  <p:childTnLst>
                                    <p:set>
                                      <p:cBhvr>
                                        <p:cTn id="102" dur="1" fill="hold">
                                          <p:stCondLst>
                                            <p:cond delay="0"/>
                                          </p:stCondLst>
                                        </p:cTn>
                                        <p:tgtEl>
                                          <p:spTgt spid="99"/>
                                        </p:tgtEl>
                                        <p:attrNameLst>
                                          <p:attrName>style.visibility</p:attrName>
                                        </p:attrNameLst>
                                      </p:cBhvr>
                                      <p:to>
                                        <p:strVal val="hidden"/>
                                      </p:to>
                                    </p:set>
                                  </p:childTnLst>
                                </p:cTn>
                              </p:par>
                              <p:par>
                                <p:cTn id="103" presetID="63" presetClass="path" presetSubtype="0" accel="50000" decel="50000" fill="hold" grpId="2" nodeType="withEffect">
                                  <p:stCondLst>
                                    <p:cond delay="1000"/>
                                  </p:stCondLst>
                                  <p:childTnLst>
                                    <p:animMotion origin="layout" path="M 0.27864 0.08142 L 0.51041 0.08304 " pathEditMode="relative" rAng="0" ptsTypes="AA">
                                      <p:cBhvr>
                                        <p:cTn id="104" dur="1000" fill="hold"/>
                                        <p:tgtEl>
                                          <p:spTgt spid="80"/>
                                        </p:tgtEl>
                                        <p:attrNameLst>
                                          <p:attrName>ppt_x</p:attrName>
                                          <p:attrName>ppt_y</p:attrName>
                                        </p:attrNameLst>
                                      </p:cBhvr>
                                      <p:rCtr x="116" y="1"/>
                                    </p:animMotion>
                                  </p:childTnLst>
                                </p:cTn>
                              </p:par>
                              <p:par>
                                <p:cTn id="105" presetID="10" presetClass="exit" presetSubtype="0" fill="hold" grpId="3" nodeType="withEffect">
                                  <p:stCondLst>
                                    <p:cond delay="1500"/>
                                  </p:stCondLst>
                                  <p:childTnLst>
                                    <p:animEffect transition="out" filter="fade">
                                      <p:cBhvr>
                                        <p:cTn id="106" dur="1000"/>
                                        <p:tgtEl>
                                          <p:spTgt spid="80"/>
                                        </p:tgtEl>
                                      </p:cBhvr>
                                    </p:animEffect>
                                    <p:set>
                                      <p:cBhvr>
                                        <p:cTn id="107" dur="1" fill="hold">
                                          <p:stCondLst>
                                            <p:cond delay="999"/>
                                          </p:stCondLst>
                                        </p:cTn>
                                        <p:tgtEl>
                                          <p:spTgt spid="80"/>
                                        </p:tgtEl>
                                        <p:attrNameLst>
                                          <p:attrName>style.visibility</p:attrName>
                                        </p:attrNameLst>
                                      </p:cBhvr>
                                      <p:to>
                                        <p:strVal val="hidden"/>
                                      </p:to>
                                    </p:set>
                                  </p:childTnLst>
                                </p:cTn>
                              </p:par>
                              <p:par>
                                <p:cTn id="108" presetID="63" presetClass="path" presetSubtype="0" accel="50000" decel="50000" fill="hold" grpId="2" nodeType="withEffect">
                                  <p:stCondLst>
                                    <p:cond delay="1500"/>
                                  </p:stCondLst>
                                  <p:childTnLst>
                                    <p:animMotion origin="layout" path="M 0.28437 0.08304 L 0.53541 0.08258 " pathEditMode="relative" rAng="0" ptsTypes="AA">
                                      <p:cBhvr>
                                        <p:cTn id="109" dur="1000" fill="hold"/>
                                        <p:tgtEl>
                                          <p:spTgt spid="81"/>
                                        </p:tgtEl>
                                        <p:attrNameLst>
                                          <p:attrName>ppt_x</p:attrName>
                                          <p:attrName>ppt_y</p:attrName>
                                        </p:attrNameLst>
                                      </p:cBhvr>
                                      <p:rCtr x="126" y="0"/>
                                    </p:animMotion>
                                  </p:childTnLst>
                                </p:cTn>
                              </p:par>
                              <p:par>
                                <p:cTn id="110" presetID="10" presetClass="exit" presetSubtype="0" fill="hold" grpId="3" nodeType="withEffect">
                                  <p:stCondLst>
                                    <p:cond delay="1900"/>
                                  </p:stCondLst>
                                  <p:childTnLst>
                                    <p:animEffect transition="out" filter="fade">
                                      <p:cBhvr>
                                        <p:cTn id="111" dur="1000"/>
                                        <p:tgtEl>
                                          <p:spTgt spid="81"/>
                                        </p:tgtEl>
                                      </p:cBhvr>
                                    </p:animEffect>
                                    <p:set>
                                      <p:cBhvr>
                                        <p:cTn id="112" dur="1" fill="hold">
                                          <p:stCondLst>
                                            <p:cond delay="999"/>
                                          </p:stCondLst>
                                        </p:cTn>
                                        <p:tgtEl>
                                          <p:spTgt spid="81"/>
                                        </p:tgtEl>
                                        <p:attrNameLst>
                                          <p:attrName>style.visibility</p:attrName>
                                        </p:attrNameLst>
                                      </p:cBhvr>
                                      <p:to>
                                        <p:strVal val="hidden"/>
                                      </p:to>
                                    </p:set>
                                  </p:childTnLst>
                                </p:cTn>
                              </p:par>
                              <p:par>
                                <p:cTn id="113" presetID="63" presetClass="path" presetSubtype="0" accel="50000" decel="50000" fill="hold" grpId="2" nodeType="withEffect">
                                  <p:stCondLst>
                                    <p:cond delay="2000"/>
                                  </p:stCondLst>
                                  <p:childTnLst>
                                    <p:animMotion origin="layout" path="M 0.24253 -0.09877 L 0.51041 -0.09877 " pathEditMode="relative" rAng="0" ptsTypes="AA">
                                      <p:cBhvr>
                                        <p:cTn id="114" dur="1000" fill="hold"/>
                                        <p:tgtEl>
                                          <p:spTgt spid="82"/>
                                        </p:tgtEl>
                                        <p:attrNameLst>
                                          <p:attrName>ppt_x</p:attrName>
                                          <p:attrName>ppt_y</p:attrName>
                                        </p:attrNameLst>
                                      </p:cBhvr>
                                      <p:rCtr x="134" y="0"/>
                                    </p:animMotion>
                                  </p:childTnLst>
                                </p:cTn>
                              </p:par>
                              <p:par>
                                <p:cTn id="115" presetID="10" presetClass="exit" presetSubtype="0" fill="hold" grpId="3" nodeType="withEffect">
                                  <p:stCondLst>
                                    <p:cond delay="2500"/>
                                  </p:stCondLst>
                                  <p:childTnLst>
                                    <p:animEffect transition="out" filter="fade">
                                      <p:cBhvr>
                                        <p:cTn id="116" dur="1000"/>
                                        <p:tgtEl>
                                          <p:spTgt spid="82"/>
                                        </p:tgtEl>
                                      </p:cBhvr>
                                    </p:animEffect>
                                    <p:set>
                                      <p:cBhvr>
                                        <p:cTn id="117" dur="1" fill="hold">
                                          <p:stCondLst>
                                            <p:cond delay="999"/>
                                          </p:stCondLst>
                                        </p:cTn>
                                        <p:tgtEl>
                                          <p:spTgt spid="82"/>
                                        </p:tgtEl>
                                        <p:attrNameLst>
                                          <p:attrName>style.visibility</p:attrName>
                                        </p:attrNameLst>
                                      </p:cBhvr>
                                      <p:to>
                                        <p:strVal val="hidden"/>
                                      </p:to>
                                    </p:set>
                                  </p:childTnLst>
                                </p:cTn>
                              </p:par>
                              <p:par>
                                <p:cTn id="118" presetID="63" presetClass="path" presetSubtype="0" accel="50000" decel="50000" fill="hold" grpId="2" nodeType="withEffect">
                                  <p:stCondLst>
                                    <p:cond delay="2500"/>
                                  </p:stCondLst>
                                  <p:childTnLst>
                                    <p:animMotion origin="layout" path="M 0.25277 -0.09877 L 0.53541 -0.09877 " pathEditMode="relative" rAng="0" ptsTypes="AA">
                                      <p:cBhvr>
                                        <p:cTn id="119" dur="1000" fill="hold"/>
                                        <p:tgtEl>
                                          <p:spTgt spid="83"/>
                                        </p:tgtEl>
                                        <p:attrNameLst>
                                          <p:attrName>ppt_x</p:attrName>
                                          <p:attrName>ppt_y</p:attrName>
                                        </p:attrNameLst>
                                      </p:cBhvr>
                                      <p:rCtr x="141" y="0"/>
                                    </p:animMotion>
                                  </p:childTnLst>
                                </p:cTn>
                              </p:par>
                              <p:par>
                                <p:cTn id="120" presetID="10" presetClass="exit" presetSubtype="0" fill="hold" grpId="3" nodeType="withEffect">
                                  <p:stCondLst>
                                    <p:cond delay="3000"/>
                                  </p:stCondLst>
                                  <p:childTnLst>
                                    <p:animEffect transition="out" filter="fade">
                                      <p:cBhvr>
                                        <p:cTn id="121" dur="1000"/>
                                        <p:tgtEl>
                                          <p:spTgt spid="83"/>
                                        </p:tgtEl>
                                      </p:cBhvr>
                                    </p:animEffect>
                                    <p:set>
                                      <p:cBhvr>
                                        <p:cTn id="122" dur="1" fill="hold">
                                          <p:stCondLst>
                                            <p:cond delay="999"/>
                                          </p:stCondLst>
                                        </p:cTn>
                                        <p:tgtEl>
                                          <p:spTgt spid="83"/>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ox(in)">
                                      <p:cBhvr>
                                        <p:cTn id="127" dur="500"/>
                                        <p:tgtEl>
                                          <p:spTgt spid="4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103"/>
                                        </p:tgtEl>
                                        <p:attrNameLst>
                                          <p:attrName>style.visibility</p:attrName>
                                        </p:attrNameLst>
                                      </p:cBhvr>
                                      <p:to>
                                        <p:strVal val="visible"/>
                                      </p:to>
                                    </p:set>
                                    <p:animEffect transition="in" filter="blinds(horizontal)">
                                      <p:cBhvr>
                                        <p:cTn id="132" dur="500"/>
                                        <p:tgtEl>
                                          <p:spTgt spid="103"/>
                                        </p:tgtEl>
                                      </p:cBhvr>
                                    </p:animEffect>
                                  </p:childTnLst>
                                </p:cTn>
                              </p:par>
                              <p:par>
                                <p:cTn id="133" presetID="0" presetClass="path" presetSubtype="0" accel="50000" decel="50000" fill="hold" grpId="4" nodeType="withEffect">
                                  <p:stCondLst>
                                    <p:cond delay="0"/>
                                  </p:stCondLst>
                                  <p:childTnLst>
                                    <p:animMotion origin="layout" path="M 0.00659 0.00116 C 0.02951 -0.03192 0.11319 -0.15174 0.14427 -0.19778 C 0.17534 -0.24381 0.18316 -0.26 0.19357 -0.27481 C 0.20399 -0.28961 0.20052 -0.28429 0.20694 -0.28614 C 0.21336 -0.28799 0.18142 -0.28614 0.23194 -0.28614 C 0.28246 -0.28614 0.45243 -0.28614 0.51041 -0.28614 " pathEditMode="relative" rAng="0" ptsTypes="aaaaaa">
                                      <p:cBhvr>
                                        <p:cTn id="134" dur="1500" fill="hold"/>
                                        <p:tgtEl>
                                          <p:spTgt spid="84"/>
                                        </p:tgtEl>
                                        <p:attrNameLst>
                                          <p:attrName>ppt_x</p:attrName>
                                          <p:attrName>ppt_y</p:attrName>
                                        </p:attrNameLst>
                                      </p:cBhvr>
                                      <p:rCtr x="252" y="-146"/>
                                    </p:animMotion>
                                  </p:childTnLst>
                                </p:cTn>
                              </p:par>
                              <p:par>
                                <p:cTn id="135" presetID="10" presetClass="exit" presetSubtype="0" fill="hold" grpId="5" nodeType="withEffect">
                                  <p:stCondLst>
                                    <p:cond delay="1000"/>
                                  </p:stCondLst>
                                  <p:childTnLst>
                                    <p:animEffect transition="out" filter="fade">
                                      <p:cBhvr>
                                        <p:cTn id="136" dur="1000"/>
                                        <p:tgtEl>
                                          <p:spTgt spid="84"/>
                                        </p:tgtEl>
                                      </p:cBhvr>
                                    </p:animEffect>
                                    <p:set>
                                      <p:cBhvr>
                                        <p:cTn id="137" dur="1" fill="hold">
                                          <p:stCondLst>
                                            <p:cond delay="999"/>
                                          </p:stCondLst>
                                        </p:cTn>
                                        <p:tgtEl>
                                          <p:spTgt spid="84"/>
                                        </p:tgtEl>
                                        <p:attrNameLst>
                                          <p:attrName>style.visibility</p:attrName>
                                        </p:attrNameLst>
                                      </p:cBhvr>
                                      <p:to>
                                        <p:strVal val="hidden"/>
                                      </p:to>
                                    </p:set>
                                  </p:childTnLst>
                                </p:cTn>
                              </p:par>
                              <p:par>
                                <p:cTn id="138" presetID="0" presetClass="path" presetSubtype="0" accel="50000" decel="50000" fill="hold" grpId="4" nodeType="withEffect">
                                  <p:stCondLst>
                                    <p:cond delay="500"/>
                                  </p:stCondLst>
                                  <p:childTnLst>
                                    <p:animMotion origin="layout" path="M 3.33333E-6 0.00625 C 0.01093 0.00717 0.02048 0.00787 0.02777 0.00463 C 0.03507 0.00139 0.02534 0.01226 0.0434 -0.01295 C 0.06146 -0.03817 0.10625 -0.10432 0.13611 -0.14619 C 0.16597 -0.18806 0.19896 -0.24219 0.22291 -0.26486 C 0.24687 -0.28753 0.22795 -0.2799 0.27951 -0.28267 C 0.33107 -0.28545 0.47986 -0.28221 0.53246 -0.28221 " pathEditMode="relative" rAng="0" ptsTypes="aaaaaaa">
                                      <p:cBhvr>
                                        <p:cTn id="139" dur="1500" fill="hold"/>
                                        <p:tgtEl>
                                          <p:spTgt spid="85"/>
                                        </p:tgtEl>
                                        <p:attrNameLst>
                                          <p:attrName>ppt_x</p:attrName>
                                          <p:attrName>ppt_y</p:attrName>
                                        </p:attrNameLst>
                                      </p:cBhvr>
                                      <p:rCtr x="266" y="-144"/>
                                    </p:animMotion>
                                  </p:childTnLst>
                                </p:cTn>
                              </p:par>
                              <p:par>
                                <p:cTn id="140" presetID="10" presetClass="exit" presetSubtype="0" fill="hold" grpId="5" nodeType="withEffect">
                                  <p:stCondLst>
                                    <p:cond delay="1500"/>
                                  </p:stCondLst>
                                  <p:childTnLst>
                                    <p:animEffect transition="out" filter="fade">
                                      <p:cBhvr>
                                        <p:cTn id="141" dur="1000"/>
                                        <p:tgtEl>
                                          <p:spTgt spid="85"/>
                                        </p:tgtEl>
                                      </p:cBhvr>
                                    </p:animEffect>
                                    <p:set>
                                      <p:cBhvr>
                                        <p:cTn id="142" dur="1" fill="hold">
                                          <p:stCondLst>
                                            <p:cond delay="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8" grpId="3" animBg="1"/>
      <p:bldP spid="79" grpId="0" animBg="1"/>
      <p:bldP spid="79" grpId="1" animBg="1"/>
      <p:bldP spid="79" grpId="2" animBg="1"/>
      <p:bldP spid="79" grpId="3" animBg="1"/>
      <p:bldP spid="80" grpId="0" animBg="1"/>
      <p:bldP spid="80" grpId="1" animBg="1"/>
      <p:bldP spid="80" grpId="2" animBg="1"/>
      <p:bldP spid="80" grpId="3" animBg="1"/>
      <p:bldP spid="81" grpId="0" animBg="1"/>
      <p:bldP spid="81" grpId="1" animBg="1"/>
      <p:bldP spid="81" grpId="2" animBg="1"/>
      <p:bldP spid="81" grpId="3" animBg="1"/>
      <p:bldP spid="82" grpId="0" animBg="1"/>
      <p:bldP spid="82" grpId="1" animBg="1"/>
      <p:bldP spid="82" grpId="2" animBg="1"/>
      <p:bldP spid="82" grpId="3" animBg="1"/>
      <p:bldP spid="83" grpId="0" animBg="1"/>
      <p:bldP spid="83" grpId="1" animBg="1"/>
      <p:bldP spid="83" grpId="2" animBg="1"/>
      <p:bldP spid="83" grpId="3" animBg="1"/>
      <p:bldP spid="84" grpId="0" animBg="1"/>
      <p:bldP spid="84" grpId="1" animBg="1"/>
      <p:bldP spid="84" grpId="2" animBg="1"/>
      <p:bldP spid="84" grpId="3" animBg="1"/>
      <p:bldP spid="84" grpId="4" animBg="1"/>
      <p:bldP spid="84" grpId="5" animBg="1"/>
      <p:bldP spid="85" grpId="0" animBg="1"/>
      <p:bldP spid="85" grpId="1" animBg="1"/>
      <p:bldP spid="85" grpId="2" animBg="1"/>
      <p:bldP spid="85" grpId="3" animBg="1"/>
      <p:bldP spid="85" grpId="4" animBg="1"/>
      <p:bldP spid="85" grpId="5"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85"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5349875"/>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2" name="Picture 88"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1557338"/>
            <a:ext cx="9159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itle 1"/>
          <p:cNvSpPr>
            <a:spLocks noGrp="1"/>
          </p:cNvSpPr>
          <p:nvPr>
            <p:ph type="title"/>
          </p:nvPr>
        </p:nvSpPr>
        <p:spPr>
          <a:xfrm>
            <a:off x="457200" y="76200"/>
            <a:ext cx="8229600" cy="1143000"/>
          </a:xfrm>
        </p:spPr>
        <p:txBody>
          <a:bodyPr/>
          <a:lstStyle/>
          <a:p>
            <a:r>
              <a:rPr lang="en-US" altLang="en-US"/>
              <a:t>Queue Buildup</a:t>
            </a:r>
          </a:p>
        </p:txBody>
      </p:sp>
      <p:pic>
        <p:nvPicPr>
          <p:cNvPr id="10" name="Content Placeholder 9" descr="switch.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4284663" y="3570288"/>
            <a:ext cx="1643062" cy="693737"/>
          </a:xfrm>
        </p:spPr>
      </p:pic>
      <p:sp>
        <p:nvSpPr>
          <p:cNvPr id="143365" name="Slide Number Placeholder 3"/>
          <p:cNvSpPr>
            <a:spLocks noGrp="1"/>
          </p:cNvSpPr>
          <p:nvPr>
            <p:ph type="sldNum" sz="quarter" idx="12"/>
          </p:nvPr>
        </p:nvSpPr>
        <p:spPr>
          <a:xfrm>
            <a:off x="6592888"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32563CA-BFC2-7A4A-B491-FEC4E63EA601}" type="slidenum">
              <a:rPr lang="en-US" altLang="en-US" sz="1100">
                <a:solidFill>
                  <a:schemeClr val="tx2"/>
                </a:solidFill>
                <a:latin typeface="Calibri" charset="0"/>
              </a:rPr>
              <a:pPr eaLnBrk="1" hangingPunct="1"/>
              <a:t>16</a:t>
            </a:fld>
            <a:endParaRPr lang="en-US" altLang="en-US" sz="1100">
              <a:solidFill>
                <a:schemeClr val="tx2"/>
              </a:solidFill>
              <a:latin typeface="Calibri" charset="0"/>
            </a:endParaRPr>
          </a:p>
        </p:txBody>
      </p:sp>
      <p:pic>
        <p:nvPicPr>
          <p:cNvPr id="143366" name="Picture 4" descr="serv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3381375"/>
            <a:ext cx="11493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5699125" y="3916363"/>
            <a:ext cx="16097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09850" y="2043113"/>
            <a:ext cx="1674813" cy="17668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08263" y="4038600"/>
            <a:ext cx="1676400" cy="17986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151"/>
          <p:cNvGrpSpPr>
            <a:grpSpLocks/>
          </p:cNvGrpSpPr>
          <p:nvPr/>
        </p:nvGrpSpPr>
        <p:grpSpPr bwMode="auto">
          <a:xfrm>
            <a:off x="4419600" y="36139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sz="2000">
                <a:solidFill>
                  <a:srgbClr val="333399"/>
                </a:solidFill>
                <a:latin typeface="Calibri"/>
                <a:ea typeface="ＭＳ Ｐゴシック" charset="0"/>
                <a:cs typeface="Calibri"/>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a:defRPr/>
              </a:pPr>
              <a:endParaRPr lang="en-US" sz="2000">
                <a:latin typeface="Calibri"/>
                <a:ea typeface="ＭＳ Ｐゴシック" charset="0"/>
                <a:cs typeface="Calibri"/>
              </a:endParaRPr>
            </a:p>
          </p:txBody>
        </p:sp>
      </p:grpSp>
      <p:sp>
        <p:nvSpPr>
          <p:cNvPr id="78" name="Rectangle 163"/>
          <p:cNvSpPr>
            <a:spLocks noChangeArrowheads="1"/>
          </p:cNvSpPr>
          <p:nvPr/>
        </p:nvSpPr>
        <p:spPr bwMode="auto">
          <a:xfrm>
            <a:off x="2398713" y="1785938"/>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9" name="Rectangle 163"/>
          <p:cNvSpPr>
            <a:spLocks noChangeArrowheads="1"/>
          </p:cNvSpPr>
          <p:nvPr/>
        </p:nvSpPr>
        <p:spPr bwMode="auto">
          <a:xfrm>
            <a:off x="2170113" y="1785938"/>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4" name="Rectangle 163"/>
          <p:cNvSpPr>
            <a:spLocks noChangeArrowheads="1"/>
          </p:cNvSpPr>
          <p:nvPr/>
        </p:nvSpPr>
        <p:spPr bwMode="auto">
          <a:xfrm>
            <a:off x="2398713" y="5595938"/>
            <a:ext cx="192087"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5" name="Rectangle 163"/>
          <p:cNvSpPr>
            <a:spLocks noChangeArrowheads="1"/>
          </p:cNvSpPr>
          <p:nvPr/>
        </p:nvSpPr>
        <p:spPr bwMode="auto">
          <a:xfrm>
            <a:off x="2170113" y="5595938"/>
            <a:ext cx="192087"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43375" name="TextBox 40"/>
          <p:cNvSpPr txBox="1">
            <a:spLocks noChangeArrowheads="1"/>
          </p:cNvSpPr>
          <p:nvPr/>
        </p:nvSpPr>
        <p:spPr bwMode="auto">
          <a:xfrm>
            <a:off x="1154113" y="1100138"/>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1</a:t>
            </a:r>
          </a:p>
        </p:txBody>
      </p:sp>
      <p:sp>
        <p:nvSpPr>
          <p:cNvPr id="143376" name="TextBox 44"/>
          <p:cNvSpPr txBox="1">
            <a:spLocks noChangeArrowheads="1"/>
          </p:cNvSpPr>
          <p:nvPr/>
        </p:nvSpPr>
        <p:spPr bwMode="auto">
          <a:xfrm>
            <a:off x="1219200" y="4910138"/>
            <a:ext cx="1370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2</a:t>
            </a:r>
          </a:p>
        </p:txBody>
      </p:sp>
      <p:sp>
        <p:nvSpPr>
          <p:cNvPr id="143377" name="TextBox 45"/>
          <p:cNvSpPr txBox="1">
            <a:spLocks noChangeArrowheads="1"/>
          </p:cNvSpPr>
          <p:nvPr/>
        </p:nvSpPr>
        <p:spPr bwMode="auto">
          <a:xfrm>
            <a:off x="7237413" y="2863850"/>
            <a:ext cx="1144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Receiver</a:t>
            </a:r>
          </a:p>
        </p:txBody>
      </p:sp>
      <p:sp>
        <p:nvSpPr>
          <p:cNvPr id="42" name="Rectangle 163"/>
          <p:cNvSpPr>
            <a:spLocks noChangeArrowheads="1"/>
          </p:cNvSpPr>
          <p:nvPr/>
        </p:nvSpPr>
        <p:spPr bwMode="auto">
          <a:xfrm>
            <a:off x="1939925" y="1785938"/>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48" name="Rectangle 163"/>
          <p:cNvSpPr>
            <a:spLocks noChangeArrowheads="1"/>
          </p:cNvSpPr>
          <p:nvPr/>
        </p:nvSpPr>
        <p:spPr bwMode="auto">
          <a:xfrm>
            <a:off x="1711325" y="1785938"/>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49" name="Rectangle 163"/>
          <p:cNvSpPr>
            <a:spLocks noChangeArrowheads="1"/>
          </p:cNvSpPr>
          <p:nvPr/>
        </p:nvSpPr>
        <p:spPr bwMode="auto">
          <a:xfrm>
            <a:off x="1482725" y="1785938"/>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grpSp>
        <p:nvGrpSpPr>
          <p:cNvPr id="58" name="Group 57"/>
          <p:cNvGrpSpPr>
            <a:grpSpLocks/>
          </p:cNvGrpSpPr>
          <p:nvPr/>
        </p:nvGrpSpPr>
        <p:grpSpPr bwMode="auto">
          <a:xfrm>
            <a:off x="111125" y="1785938"/>
            <a:ext cx="1335088" cy="593725"/>
            <a:chOff x="3389376" y="1676400"/>
            <a:chExt cx="1335024" cy="594360"/>
          </a:xfrm>
        </p:grpSpPr>
        <p:sp>
          <p:nvSpPr>
            <p:cNvPr id="50" name="Rectangle 163"/>
            <p:cNvSpPr>
              <a:spLocks noChangeArrowheads="1"/>
            </p:cNvSpPr>
            <p:nvPr/>
          </p:nvSpPr>
          <p:spPr bwMode="auto">
            <a:xfrm>
              <a:off x="3389376"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1" name="Rectangle 163"/>
            <p:cNvSpPr>
              <a:spLocks noChangeArrowheads="1"/>
            </p:cNvSpPr>
            <p:nvPr/>
          </p:nvSpPr>
          <p:spPr bwMode="auto">
            <a:xfrm>
              <a:off x="3617965"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2" name="Rectangle 163"/>
            <p:cNvSpPr>
              <a:spLocks noChangeArrowheads="1"/>
            </p:cNvSpPr>
            <p:nvPr/>
          </p:nvSpPr>
          <p:spPr bwMode="auto">
            <a:xfrm>
              <a:off x="3846554"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3" name="Rectangle 163"/>
            <p:cNvSpPr>
              <a:spLocks noChangeArrowheads="1"/>
            </p:cNvSpPr>
            <p:nvPr/>
          </p:nvSpPr>
          <p:spPr bwMode="auto">
            <a:xfrm>
              <a:off x="4075143"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4" name="Rectangle 163"/>
            <p:cNvSpPr>
              <a:spLocks noChangeArrowheads="1"/>
            </p:cNvSpPr>
            <p:nvPr/>
          </p:nvSpPr>
          <p:spPr bwMode="auto">
            <a:xfrm>
              <a:off x="4303732"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7" name="Rectangle 163"/>
            <p:cNvSpPr>
              <a:spLocks noChangeArrowheads="1"/>
            </p:cNvSpPr>
            <p:nvPr/>
          </p:nvSpPr>
          <p:spPr bwMode="auto">
            <a:xfrm>
              <a:off x="4532321"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grpSp>
      <p:sp>
        <p:nvSpPr>
          <p:cNvPr id="59" name="TextBox 58"/>
          <p:cNvSpPr txBox="1">
            <a:spLocks noChangeArrowheads="1"/>
          </p:cNvSpPr>
          <p:nvPr/>
        </p:nvSpPr>
        <p:spPr bwMode="auto">
          <a:xfrm>
            <a:off x="3657600" y="1752600"/>
            <a:ext cx="5486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a:latin typeface="Calibri" charset="0"/>
                <a:ea typeface="Arial" charset="0"/>
              </a:rPr>
              <a:t> Big flows buildup queues. </a:t>
            </a:r>
          </a:p>
          <a:p>
            <a:pPr lvl="1" eaLnBrk="1" hangingPunct="1">
              <a:buFont typeface="Wingdings" charset="2"/>
              <a:buChar char="Ø"/>
            </a:pPr>
            <a:r>
              <a:rPr lang="en-US" altLang="en-US" sz="2000" b="1">
                <a:solidFill>
                  <a:srgbClr val="FF0000"/>
                </a:solidFill>
                <a:latin typeface="Calibri" charset="0"/>
                <a:ea typeface="Arial" charset="0"/>
              </a:rPr>
              <a:t> Increased latency for short flows.</a:t>
            </a:r>
            <a:endParaRPr lang="en-US" altLang="en-US" sz="1800" b="1">
              <a:solidFill>
                <a:srgbClr val="FF0000"/>
              </a:solidFill>
              <a:latin typeface="Calibri" charset="0"/>
              <a:ea typeface="Arial" charset="0"/>
            </a:endParaRPr>
          </a:p>
        </p:txBody>
      </p:sp>
      <p:sp>
        <p:nvSpPr>
          <p:cNvPr id="60" name="TextBox 59"/>
          <p:cNvSpPr txBox="1">
            <a:spLocks noChangeArrowheads="1"/>
          </p:cNvSpPr>
          <p:nvPr/>
        </p:nvSpPr>
        <p:spPr bwMode="auto">
          <a:xfrm>
            <a:off x="3657600" y="4910138"/>
            <a:ext cx="5410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a:latin typeface="Calibri" charset="0"/>
                <a:ea typeface="Arial" charset="0"/>
              </a:rPr>
              <a:t> Measurements in Bing cluster</a:t>
            </a:r>
          </a:p>
          <a:p>
            <a:pPr lvl="1" eaLnBrk="1" hangingPunct="1">
              <a:buFont typeface="Wingdings" charset="2"/>
              <a:buChar char="Ø"/>
            </a:pPr>
            <a:r>
              <a:rPr lang="en-US" altLang="en-US" sz="2000" b="1">
                <a:solidFill>
                  <a:srgbClr val="0000CC"/>
                </a:solidFill>
                <a:latin typeface="Calibri" charset="0"/>
                <a:ea typeface="Arial" charset="0"/>
              </a:rPr>
              <a:t> For 90% packets: RTT &lt; 1ms</a:t>
            </a:r>
          </a:p>
          <a:p>
            <a:pPr lvl="1" eaLnBrk="1" hangingPunct="1">
              <a:buFont typeface="Wingdings" charset="2"/>
              <a:buChar char="Ø"/>
            </a:pPr>
            <a:r>
              <a:rPr lang="en-US" altLang="en-US" sz="2000" b="1">
                <a:solidFill>
                  <a:srgbClr val="FF0000"/>
                </a:solidFill>
                <a:latin typeface="Calibri" charset="0"/>
                <a:ea typeface="Arial" charset="0"/>
              </a:rPr>
              <a:t> For 10% packets: 1ms &lt; RTT &lt; 15ms</a:t>
            </a:r>
            <a:endParaRPr lang="en-US" altLang="en-US" sz="1800" b="1">
              <a:solidFill>
                <a:srgbClr val="FF0000"/>
              </a:solidFill>
              <a:latin typeface="Calibri" charset="0"/>
              <a:ea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36" dur="1000" fill="hold"/>
                                        <p:tgtEl>
                                          <p:spTgt spid="78"/>
                                        </p:tgtEl>
                                        <p:attrNameLst>
                                          <p:attrName>ppt_x</p:attrName>
                                          <p:attrName>ppt_y</p:attrName>
                                        </p:attrNameLst>
                                      </p:cBhvr>
                                      <p:rCtr x="164" y="140"/>
                                    </p:animMotion>
                                  </p:childTnLst>
                                </p:cTn>
                              </p:par>
                              <p:par>
                                <p:cTn id="37" presetID="0" presetClass="path" presetSubtype="0" accel="50000" decel="50000" fill="hold" grpId="1" nodeType="withEffect">
                                  <p:stCondLst>
                                    <p:cond delay="0"/>
                                  </p:stCondLst>
                                  <p:childTnLst>
                                    <p:animMotion origin="layout" path="M 0.00902 -0.00462 C 0.01458 -0.00324 0.02708 -0.01203 0.04271 0.00324 C 0.05833 0.01851 0.07777 0.05136 0.10295 0.08652 C 0.12812 0.12168 0.1684 0.1846 0.1934 0.2149 C 0.2184 0.2452 0.2283 0.25885 0.25295 0.26787 C 0.2776 0.27689 0.32274 0.26926 0.34097 0.26949 " pathEditMode="relative" rAng="0" ptsTypes="aaaaaa">
                                      <p:cBhvr>
                                        <p:cTn id="38" dur="1000" fill="hold"/>
                                        <p:tgtEl>
                                          <p:spTgt spid="79"/>
                                        </p:tgtEl>
                                        <p:attrNameLst>
                                          <p:attrName>ppt_x</p:attrName>
                                          <p:attrName>ppt_y</p:attrName>
                                        </p:attrNameLst>
                                      </p:cBhvr>
                                      <p:rCtr x="166" y="137"/>
                                    </p:animMotion>
                                  </p:childTnLst>
                                </p:cTn>
                              </p:par>
                              <p:par>
                                <p:cTn id="39" presetID="0" presetClass="path" presetSubtype="0" accel="50000" decel="50000" fill="hold" grpId="1" nodeType="withEffect">
                                  <p:stCondLst>
                                    <p:cond delay="0"/>
                                  </p:stCondLst>
                                  <p:childTnLst>
                                    <p:animMotion origin="layout" path="M 0.06528 -0.00462 C 0.08542 0.02475 0.15295 0.12723 0.18629 0.17141 C 0.21962 0.21559 0.23941 0.24428 0.26528 0.26024 C 0.29115 0.2762 0.32604 0.26625 0.34202 0.26787 " pathEditMode="relative" rAng="0" ptsTypes="aaaa">
                                      <p:cBhvr>
                                        <p:cTn id="40" dur="1000" fill="hold"/>
                                        <p:tgtEl>
                                          <p:spTgt spid="42"/>
                                        </p:tgtEl>
                                        <p:attrNameLst>
                                          <p:attrName>ppt_x</p:attrName>
                                          <p:attrName>ppt_y</p:attrName>
                                        </p:attrNameLst>
                                      </p:cBhvr>
                                      <p:rCtr x="138" y="140"/>
                                    </p:animMotion>
                                  </p:childTnLst>
                                </p:cTn>
                              </p:par>
                              <p:par>
                                <p:cTn id="41" presetID="0" presetClass="path" presetSubtype="0" accel="50000" decel="50000" fill="hold" grpId="1" nodeType="withEffect">
                                  <p:stCondLst>
                                    <p:cond delay="0"/>
                                  </p:stCondLst>
                                  <p:childTnLst>
                                    <p:animMotion origin="layout" path="M 0.00903 -0.00463 C 0.02257 -0.00347 0.06233 -0.01921 0.09028 0.00208 C 0.11823 0.02338 0.1507 0.08796 0.17657 0.12384 C 0.20243 0.15972 0.22743 0.19352 0.24584 0.21759 C 0.26424 0.24167 0.27118 0.25972 0.2875 0.26806 C 0.30382 0.27639 0.33177 0.26783 0.34341 0.26783 " pathEditMode="relative" rAng="0" ptsTypes="aaaaaa">
                                      <p:cBhvr>
                                        <p:cTn id="42" dur="1000" fill="hold"/>
                                        <p:tgtEl>
                                          <p:spTgt spid="48"/>
                                        </p:tgtEl>
                                        <p:attrNameLst>
                                          <p:attrName>ppt_x</p:attrName>
                                          <p:attrName>ppt_y</p:attrName>
                                        </p:attrNameLst>
                                      </p:cBhvr>
                                      <p:rCtr x="167" y="133"/>
                                    </p:animMotion>
                                  </p:childTnLst>
                                </p:cTn>
                              </p:par>
                              <p:par>
                                <p:cTn id="43" presetID="0" presetClass="path" presetSubtype="0" accel="50000" decel="50000" fill="hold" grpId="1" nodeType="withEffect">
                                  <p:stCondLst>
                                    <p:cond delay="0"/>
                                  </p:stCondLst>
                                  <p:childTnLst>
                                    <p:animMotion origin="layout" path="M -3.05556E-6 -1.80662E-6 C 0.01198 -0.00023 0.05157 -0.00231 0.07153 -0.00185 C 0.0915 -0.00139 0.10174 -0.01226 0.11979 0.00301 C 0.13785 0.01828 0.1592 0.05876 0.17986 0.08975 C 0.20052 0.12075 0.2224 0.15961 0.24375 0.18922 C 0.26511 0.21883 0.29063 0.25445 0.30764 0.26787 C 0.32466 0.28129 0.3382 0.26926 0.34618 0.26949 " pathEditMode="relative" rAng="0" ptsTypes="aaaaaaa">
                                      <p:cBhvr>
                                        <p:cTn id="44" dur="1000" fill="hold"/>
                                        <p:tgtEl>
                                          <p:spTgt spid="49"/>
                                        </p:tgtEl>
                                        <p:attrNameLst>
                                          <p:attrName>ppt_x</p:attrName>
                                          <p:attrName>ppt_y</p:attrName>
                                        </p:attrNameLst>
                                      </p:cBhvr>
                                      <p:rCtr x="173" y="134"/>
                                    </p:animMotion>
                                  </p:childTnLst>
                                </p:cTn>
                              </p:par>
                              <p:par>
                                <p:cTn id="45" presetID="0" presetClass="path" presetSubtype="0" accel="50000" decel="50000" fill="hold" grpId="1" nodeType="withEffect">
                                  <p:stCondLst>
                                    <p:cond delay="0"/>
                                  </p:stCondLst>
                                  <p:childTnLst>
                                    <p:animMotion origin="layout" path="M -3.05556E-6 0.01296 C 0.05608 -0.06822 0.11285 -0.15009 0.14219 -0.19264 C 0.17153 -0.23519 0.1658 -0.22803 0.17604 -0.24329 C 0.18629 -0.25855 0.19636 -0.27752 0.20417 -0.28492 C 0.21198 -0.29232 0.21945 -0.287 0.22344 -0.28769 " pathEditMode="relative" rAng="0" ptsTypes="aaaaa">
                                      <p:cBhvr>
                                        <p:cTn id="46" dur="1000" fill="hold"/>
                                        <p:tgtEl>
                                          <p:spTgt spid="84"/>
                                        </p:tgtEl>
                                        <p:attrNameLst>
                                          <p:attrName>ppt_x</p:attrName>
                                          <p:attrName>ppt_y</p:attrName>
                                        </p:attrNameLst>
                                      </p:cBhvr>
                                      <p:rCtr x="112" y="-153"/>
                                    </p:animMotion>
                                  </p:childTnLst>
                                </p:cTn>
                              </p:par>
                              <p:par>
                                <p:cTn id="47" presetID="0" presetClass="path" presetSubtype="0" accel="50000" decel="50000" fill="hold" grpId="1" nodeType="withEffect">
                                  <p:stCondLst>
                                    <p:cond delay="0"/>
                                  </p:stCondLst>
                                  <p:childTnLst>
                                    <p:animMotion origin="layout" path="M -3.05556E-6 -4.38483E-6 C 0.00539 -0.00046 0.01077 0.02174 0.03247 -0.00323 C 0.05417 -0.02821 0.10243 -0.1073 0.13004 -0.14963 C 0.15764 -0.19195 0.18195 -0.23358 0.19792 -0.25647 C 0.21389 -0.27937 0.22049 -0.28122 0.22639 -0.28769 " pathEditMode="relative" rAng="0" ptsTypes="aaaaa">
                                      <p:cBhvr>
                                        <p:cTn id="48" dur="1000" fill="hold"/>
                                        <p:tgtEl>
                                          <p:spTgt spid="85"/>
                                        </p:tgtEl>
                                        <p:attrNameLst>
                                          <p:attrName>ppt_x</p:attrName>
                                          <p:attrName>ppt_y</p:attrName>
                                        </p:attrNameLst>
                                      </p:cBhvr>
                                      <p:rCtr x="113" y="-133"/>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3" nodeType="clickEffect">
                                  <p:stCondLst>
                                    <p:cond delay="0"/>
                                  </p:stCondLst>
                                  <p:childTnLst>
                                    <p:animMotion origin="layout" path="M 0.22726 -0.28839 L 0.22726 0.18895 " pathEditMode="relative" rAng="0" ptsTypes="AA">
                                      <p:cBhvr>
                                        <p:cTn id="52" dur="1000" fill="hold"/>
                                        <p:tgtEl>
                                          <p:spTgt spid="85"/>
                                        </p:tgtEl>
                                        <p:attrNameLst>
                                          <p:attrName>ppt_x</p:attrName>
                                          <p:attrName>ppt_y</p:attrName>
                                        </p:attrNameLst>
                                      </p:cBhvr>
                                      <p:rCtr x="0" y="239"/>
                                    </p:animMotion>
                                  </p:childTnLst>
                                </p:cTn>
                              </p:par>
                              <p:par>
                                <p:cTn id="53" presetID="8" presetClass="emph" presetSubtype="0" fill="hold" grpId="2" nodeType="withEffect">
                                  <p:stCondLst>
                                    <p:cond delay="0"/>
                                  </p:stCondLst>
                                  <p:childTnLst>
                                    <p:animRot by="-86400000">
                                      <p:cBhvr>
                                        <p:cTn id="54" dur="1000" fill="hold"/>
                                        <p:tgtEl>
                                          <p:spTgt spid="85"/>
                                        </p:tgtEl>
                                        <p:attrNameLst>
                                          <p:attrName>r</p:attrName>
                                        </p:attrNameLst>
                                      </p:cBhvr>
                                    </p:animRot>
                                  </p:childTnLst>
                                </p:cTn>
                              </p:par>
                            </p:childTnLst>
                          </p:cTn>
                        </p:par>
                      </p:childTnLst>
                    </p:cTn>
                  </p:par>
                  <p:par>
                    <p:cTn id="55" fill="hold" nodeType="clickPar">
                      <p:stCondLst>
                        <p:cond delay="indefinite"/>
                      </p:stCondLst>
                      <p:childTnLst>
                        <p:par>
                          <p:cTn id="56" fill="hold" nodeType="withGroup">
                            <p:stCondLst>
                              <p:cond delay="0"/>
                            </p:stCondLst>
                            <p:childTnLst>
                              <p:par>
                                <p:cTn id="57" presetID="63" presetClass="path" presetSubtype="0" accel="50000" decel="50000" fill="hold" grpId="2" nodeType="clickEffect">
                                  <p:stCondLst>
                                    <p:cond delay="0"/>
                                  </p:stCondLst>
                                  <p:childTnLst>
                                    <p:animMotion origin="layout" path="M 0.33541 0.26764 L 0.51041 0.26764 " pathEditMode="relative" rAng="0" ptsTypes="AA">
                                      <p:cBhvr>
                                        <p:cTn id="58" dur="1000" fill="hold"/>
                                        <p:tgtEl>
                                          <p:spTgt spid="78"/>
                                        </p:tgtEl>
                                        <p:attrNameLst>
                                          <p:attrName>ppt_x</p:attrName>
                                          <p:attrName>ppt_y</p:attrName>
                                        </p:attrNameLst>
                                      </p:cBhvr>
                                      <p:rCtr x="87" y="0"/>
                                    </p:animMotion>
                                  </p:childTnLst>
                                </p:cTn>
                              </p:par>
                              <p:par>
                                <p:cTn id="59" presetID="10" presetClass="exit" presetSubtype="0" fill="hold" grpId="3" nodeType="withEffect">
                                  <p:stCondLst>
                                    <p:cond delay="500"/>
                                  </p:stCondLst>
                                  <p:childTnLst>
                                    <p:animEffect transition="out" filter="fade">
                                      <p:cBhvr>
                                        <p:cTn id="60" dur="1000"/>
                                        <p:tgtEl>
                                          <p:spTgt spid="78"/>
                                        </p:tgtEl>
                                      </p:cBhvr>
                                    </p:animEffect>
                                    <p:set>
                                      <p:cBhvr>
                                        <p:cTn id="61" dur="1" fill="hold">
                                          <p:stCondLst>
                                            <p:cond delay="999"/>
                                          </p:stCondLst>
                                        </p:cTn>
                                        <p:tgtEl>
                                          <p:spTgt spid="78"/>
                                        </p:tgtEl>
                                        <p:attrNameLst>
                                          <p:attrName>style.visibility</p:attrName>
                                        </p:attrNameLst>
                                      </p:cBhvr>
                                      <p:to>
                                        <p:strVal val="hidden"/>
                                      </p:to>
                                    </p:set>
                                  </p:childTnLst>
                                </p:cTn>
                              </p:par>
                              <p:par>
                                <p:cTn id="62" presetID="63" presetClass="path" presetSubtype="0" accel="50000" decel="50000" fill="hold" grpId="2" nodeType="withEffect">
                                  <p:stCondLst>
                                    <p:cond delay="500"/>
                                  </p:stCondLst>
                                  <p:childTnLst>
                                    <p:animMotion origin="layout" path="M 0.33611 0.26463 L 0.53541 0.26532 " pathEditMode="relative" rAng="0" ptsTypes="AA">
                                      <p:cBhvr>
                                        <p:cTn id="63" dur="1000" fill="hold"/>
                                        <p:tgtEl>
                                          <p:spTgt spid="79"/>
                                        </p:tgtEl>
                                        <p:attrNameLst>
                                          <p:attrName>ppt_x</p:attrName>
                                          <p:attrName>ppt_y</p:attrName>
                                        </p:attrNameLst>
                                      </p:cBhvr>
                                      <p:rCtr x="100" y="0"/>
                                    </p:animMotion>
                                  </p:childTnLst>
                                </p:cTn>
                              </p:par>
                              <p:par>
                                <p:cTn id="64" presetID="10" presetClass="exit" presetSubtype="0" fill="hold" grpId="3" nodeType="withEffect">
                                  <p:stCondLst>
                                    <p:cond delay="1000"/>
                                  </p:stCondLst>
                                  <p:childTnLst>
                                    <p:animEffect transition="out" filter="fade">
                                      <p:cBhvr>
                                        <p:cTn id="65" dur="1000"/>
                                        <p:tgtEl>
                                          <p:spTgt spid="79"/>
                                        </p:tgtEl>
                                      </p:cBhvr>
                                    </p:animEffect>
                                    <p:set>
                                      <p:cBhvr>
                                        <p:cTn id="66" dur="1" fill="hold">
                                          <p:stCondLst>
                                            <p:cond delay="999"/>
                                          </p:stCondLst>
                                        </p:cTn>
                                        <p:tgtEl>
                                          <p:spTgt spid="79"/>
                                        </p:tgtEl>
                                        <p:attrNameLst>
                                          <p:attrName>style.visibility</p:attrName>
                                        </p:attrNameLst>
                                      </p:cBhvr>
                                      <p:to>
                                        <p:strVal val="hidden"/>
                                      </p:to>
                                    </p:set>
                                  </p:childTnLst>
                                </p:cTn>
                              </p:par>
                              <p:par>
                                <p:cTn id="67" presetID="63" presetClass="path" presetSubtype="0" accel="50000" decel="50000" fill="hold" nodeType="withEffect">
                                  <p:stCondLst>
                                    <p:cond delay="1000"/>
                                  </p:stCondLst>
                                  <p:childTnLst>
                                    <p:animMotion origin="layout" path="M 0.33542 0.26764 L 0.56059 0.26764 " pathEditMode="relative" rAng="0" ptsTypes="AA">
                                      <p:cBhvr>
                                        <p:cTn id="68" dur="1000" fill="hold"/>
                                        <p:tgtEl>
                                          <p:spTgt spid="42"/>
                                        </p:tgtEl>
                                        <p:attrNameLst>
                                          <p:attrName>ppt_x</p:attrName>
                                          <p:attrName>ppt_y</p:attrName>
                                        </p:attrNameLst>
                                      </p:cBhvr>
                                      <p:rCtr x="112" y="0"/>
                                    </p:animMotion>
                                  </p:childTnLst>
                                </p:cTn>
                              </p:par>
                              <p:par>
                                <p:cTn id="69" presetID="10" presetClass="exit" presetSubtype="0" fill="hold" nodeType="withEffect">
                                  <p:stCondLst>
                                    <p:cond delay="1500"/>
                                  </p:stCondLst>
                                  <p:childTnLst>
                                    <p:animEffect transition="out" filter="fade">
                                      <p:cBhvr>
                                        <p:cTn id="70" dur="1000"/>
                                        <p:tgtEl>
                                          <p:spTgt spid="42"/>
                                        </p:tgtEl>
                                      </p:cBhvr>
                                    </p:animEffect>
                                    <p:set>
                                      <p:cBhvr>
                                        <p:cTn id="71" dur="1" fill="hold">
                                          <p:stCondLst>
                                            <p:cond delay="999"/>
                                          </p:stCondLst>
                                        </p:cTn>
                                        <p:tgtEl>
                                          <p:spTgt spid="42"/>
                                        </p:tgtEl>
                                        <p:attrNameLst>
                                          <p:attrName>style.visibility</p:attrName>
                                        </p:attrNameLst>
                                      </p:cBhvr>
                                      <p:to>
                                        <p:strVal val="hidden"/>
                                      </p:to>
                                    </p:set>
                                  </p:childTnLst>
                                </p:cTn>
                              </p:par>
                              <p:par>
                                <p:cTn id="72" presetID="63" presetClass="path" presetSubtype="0" accel="50000" decel="50000" fill="hold" nodeType="withEffect">
                                  <p:stCondLst>
                                    <p:cond delay="1500"/>
                                  </p:stCondLst>
                                  <p:childTnLst>
                                    <p:animMotion origin="layout" path="M 0.33611 0.26394 L 0.58559 0.26764 " pathEditMode="relative" rAng="0" ptsTypes="AA">
                                      <p:cBhvr>
                                        <p:cTn id="73" dur="1000" fill="hold"/>
                                        <p:tgtEl>
                                          <p:spTgt spid="48"/>
                                        </p:tgtEl>
                                        <p:attrNameLst>
                                          <p:attrName>ppt_x</p:attrName>
                                          <p:attrName>ppt_y</p:attrName>
                                        </p:attrNameLst>
                                      </p:cBhvr>
                                      <p:rCtr x="125" y="2"/>
                                    </p:animMotion>
                                  </p:childTnLst>
                                </p:cTn>
                              </p:par>
                              <p:par>
                                <p:cTn id="74" presetID="10" presetClass="exit" presetSubtype="0" fill="hold" nodeType="withEffect">
                                  <p:stCondLst>
                                    <p:cond delay="2000"/>
                                  </p:stCondLst>
                                  <p:childTnLst>
                                    <p:animEffect transition="out" filter="fade">
                                      <p:cBhvr>
                                        <p:cTn id="75" dur="1000"/>
                                        <p:tgtEl>
                                          <p:spTgt spid="48"/>
                                        </p:tgtEl>
                                      </p:cBhvr>
                                    </p:animEffect>
                                    <p:set>
                                      <p:cBhvr>
                                        <p:cTn id="76" dur="1" fill="hold">
                                          <p:stCondLst>
                                            <p:cond delay="999"/>
                                          </p:stCondLst>
                                        </p:cTn>
                                        <p:tgtEl>
                                          <p:spTgt spid="48"/>
                                        </p:tgtEl>
                                        <p:attrNameLst>
                                          <p:attrName>style.visibility</p:attrName>
                                        </p:attrNameLst>
                                      </p:cBhvr>
                                      <p:to>
                                        <p:strVal val="hidden"/>
                                      </p:to>
                                    </p:set>
                                  </p:childTnLst>
                                </p:cTn>
                              </p:par>
                              <p:par>
                                <p:cTn id="77" presetID="63" presetClass="path" presetSubtype="0" accel="50000" decel="50000" fill="hold" grpId="2" nodeType="withEffect">
                                  <p:stCondLst>
                                    <p:cond delay="2000"/>
                                  </p:stCondLst>
                                  <p:childTnLst>
                                    <p:animMotion origin="layout" path="M 0.33559 0.26764 L 0.61059 0.26764 " pathEditMode="relative" rAng="0" ptsTypes="AA">
                                      <p:cBhvr>
                                        <p:cTn id="78" dur="1000" fill="hold"/>
                                        <p:tgtEl>
                                          <p:spTgt spid="49"/>
                                        </p:tgtEl>
                                        <p:attrNameLst>
                                          <p:attrName>ppt_x</p:attrName>
                                          <p:attrName>ppt_y</p:attrName>
                                        </p:attrNameLst>
                                      </p:cBhvr>
                                      <p:rCtr x="138" y="0"/>
                                    </p:animMotion>
                                  </p:childTnLst>
                                </p:cTn>
                              </p:par>
                              <p:par>
                                <p:cTn id="79" presetID="10" presetClass="exit" presetSubtype="0" fill="hold" grpId="3" nodeType="withEffect">
                                  <p:stCondLst>
                                    <p:cond delay="2500"/>
                                  </p:stCondLst>
                                  <p:childTnLst>
                                    <p:animEffect transition="out" filter="fade">
                                      <p:cBhvr>
                                        <p:cTn id="80" dur="1000"/>
                                        <p:tgtEl>
                                          <p:spTgt spid="49"/>
                                        </p:tgtEl>
                                      </p:cBhvr>
                                    </p:animEffect>
                                    <p:set>
                                      <p:cBhvr>
                                        <p:cTn id="81" dur="1" fill="hold">
                                          <p:stCondLst>
                                            <p:cond delay="999"/>
                                          </p:stCondLst>
                                        </p:cTn>
                                        <p:tgtEl>
                                          <p:spTgt spid="49"/>
                                        </p:tgtEl>
                                        <p:attrNameLst>
                                          <p:attrName>style.visibility</p:attrName>
                                        </p:attrNameLst>
                                      </p:cBhvr>
                                      <p:to>
                                        <p:strVal val="hidden"/>
                                      </p:to>
                                    </p:set>
                                  </p:childTnLst>
                                </p:cTn>
                              </p:par>
                              <p:par>
                                <p:cTn id="82" presetID="63" presetClass="path" presetSubtype="0" accel="50000" decel="50000" fill="hold" grpId="2" nodeType="withEffect">
                                  <p:stCondLst>
                                    <p:cond delay="2500"/>
                                  </p:stCondLst>
                                  <p:childTnLst>
                                    <p:animMotion origin="layout" path="M 0.21875 -0.28753 L 0.51041 -0.28753 " pathEditMode="relative" rAng="0" ptsTypes="AA">
                                      <p:cBhvr>
                                        <p:cTn id="83" dur="1000" fill="hold"/>
                                        <p:tgtEl>
                                          <p:spTgt spid="84"/>
                                        </p:tgtEl>
                                        <p:attrNameLst>
                                          <p:attrName>ppt_x</p:attrName>
                                          <p:attrName>ppt_y</p:attrName>
                                        </p:attrNameLst>
                                      </p:cBhvr>
                                      <p:rCtr x="146" y="0"/>
                                    </p:animMotion>
                                  </p:childTnLst>
                                </p:cTn>
                              </p:par>
                              <p:par>
                                <p:cTn id="84" presetID="10" presetClass="exit" presetSubtype="0" fill="hold" grpId="3" nodeType="withEffect">
                                  <p:stCondLst>
                                    <p:cond delay="3000"/>
                                  </p:stCondLst>
                                  <p:childTnLst>
                                    <p:animEffect transition="out" filter="fade">
                                      <p:cBhvr>
                                        <p:cTn id="85" dur="1000"/>
                                        <p:tgtEl>
                                          <p:spTgt spid="84"/>
                                        </p:tgtEl>
                                      </p:cBhvr>
                                    </p:animEffect>
                                    <p:set>
                                      <p:cBhvr>
                                        <p:cTn id="86" dur="1" fill="hold">
                                          <p:stCondLst>
                                            <p:cond delay="999"/>
                                          </p:stCondLst>
                                        </p:cTn>
                                        <p:tgtEl>
                                          <p:spTgt spid="8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8" grpId="2" animBg="1"/>
      <p:bldP spid="78" grpId="3" animBg="1"/>
      <p:bldP spid="79" grpId="0" animBg="1"/>
      <p:bldP spid="79" grpId="1" animBg="1"/>
      <p:bldP spid="79" grpId="2" animBg="1"/>
      <p:bldP spid="79" grpId="3" animBg="1"/>
      <p:bldP spid="84" grpId="0" animBg="1"/>
      <p:bldP spid="84" grpId="1" animBg="1"/>
      <p:bldP spid="84" grpId="2" animBg="1"/>
      <p:bldP spid="84" grpId="3" animBg="1"/>
      <p:bldP spid="85" grpId="0" animBg="1"/>
      <p:bldP spid="85" grpId="1" animBg="1"/>
      <p:bldP spid="85" grpId="2" animBg="1"/>
      <p:bldP spid="85" grpId="3" animBg="1"/>
      <p:bldP spid="42" grpId="0" animBg="1"/>
      <p:bldP spid="42" grpId="1" animBg="1"/>
      <p:bldP spid="48" grpId="0" animBg="1"/>
      <p:bldP spid="48" grpId="1" animBg="1"/>
      <p:bldP spid="49" grpId="0" animBg="1"/>
      <p:bldP spid="49" grpId="1" animBg="1"/>
      <p:bldP spid="49" grpId="2" animBg="1"/>
      <p:bldP spid="49" grpId="3" animBg="1"/>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0" y="0"/>
            <a:ext cx="9144000" cy="914400"/>
          </a:xfrm>
        </p:spPr>
        <p:txBody>
          <a:bodyPr/>
          <a:lstStyle/>
          <a:p>
            <a:r>
              <a:rPr lang="en-US" altLang="en-US"/>
              <a:t>Data Center Transport Requirements</a:t>
            </a:r>
          </a:p>
        </p:txBody>
      </p:sp>
      <p:sp>
        <p:nvSpPr>
          <p:cNvPr id="144386"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0CBAC60-6D61-E140-BAC2-19AA371B4A02}" type="slidenum">
              <a:rPr lang="en-US" altLang="en-US" sz="1200">
                <a:solidFill>
                  <a:schemeClr val="tx2"/>
                </a:solidFill>
                <a:latin typeface="Arial Narrow" charset="0"/>
              </a:rPr>
              <a:pPr eaLnBrk="1" hangingPunct="1"/>
              <a:t>17</a:t>
            </a:fld>
            <a:endParaRPr lang="en-US" altLang="en-US" sz="1200">
              <a:solidFill>
                <a:schemeClr val="tx2"/>
              </a:solidFill>
              <a:latin typeface="Arial Narrow" charset="0"/>
            </a:endParaRPr>
          </a:p>
        </p:txBody>
      </p:sp>
      <p:sp>
        <p:nvSpPr>
          <p:cNvPr id="4" name="Rectangle 262"/>
          <p:cNvSpPr>
            <a:spLocks noGrp="1" noChangeArrowheads="1"/>
          </p:cNvSpPr>
          <p:nvPr/>
        </p:nvSpPr>
        <p:spPr bwMode="auto">
          <a:xfrm>
            <a:off x="381000" y="1447800"/>
            <a:ext cx="8839200" cy="3505200"/>
          </a:xfrm>
          <a:prstGeom prst="rect">
            <a:avLst/>
          </a:prstGeom>
          <a:noFill/>
          <a:ln w="9525">
            <a:noFill/>
            <a:miter lim="800000"/>
            <a:headEnd/>
            <a:tailEnd/>
          </a:ln>
        </p:spPr>
        <p:txBody>
          <a:bodyPr/>
          <a:lstStyle/>
          <a:p>
            <a:pPr marL="342900" indent="-342900" eaLnBrk="0" hangingPunct="0">
              <a:spcBef>
                <a:spcPct val="20000"/>
              </a:spcBef>
              <a:buFont typeface="+mj-lt"/>
              <a:buAutoNum type="arabicPeriod"/>
              <a:defRPr/>
            </a:pPr>
            <a:r>
              <a:rPr lang="en-US" sz="2800" b="1" kern="0" dirty="0">
                <a:solidFill>
                  <a:srgbClr val="0000CC"/>
                </a:solidFill>
                <a:ea typeface="ＭＳ Ｐゴシック" charset="0"/>
                <a:cs typeface="Times New Roman"/>
              </a:rPr>
              <a:t> High Burst Tolerance</a:t>
            </a:r>
          </a:p>
          <a:p>
            <a:pPr marL="742950" lvl="1" indent="-285750" eaLnBrk="0" hangingPunct="0">
              <a:spcBef>
                <a:spcPct val="25000"/>
              </a:spcBef>
              <a:buClr>
                <a:srgbClr val="000000"/>
              </a:buClr>
              <a:buFontTx/>
              <a:buChar char="–"/>
              <a:defRPr/>
            </a:pPr>
            <a:r>
              <a:rPr lang="en-US" kern="0" dirty="0" err="1">
                <a:solidFill>
                  <a:srgbClr val="000000"/>
                </a:solidFill>
                <a:ea typeface="ＭＳ Ｐゴシック" charset="0"/>
                <a:cs typeface="Times New Roman"/>
              </a:rPr>
              <a:t>Incast</a:t>
            </a:r>
            <a:r>
              <a:rPr lang="en-US" kern="0" dirty="0">
                <a:solidFill>
                  <a:srgbClr val="000000"/>
                </a:solidFill>
                <a:ea typeface="ＭＳ Ｐゴシック" charset="0"/>
                <a:cs typeface="Times New Roman"/>
              </a:rPr>
              <a:t> due to Partition/Aggregate is common.</a:t>
            </a:r>
          </a:p>
          <a:p>
            <a:pPr marL="742950" lvl="1" indent="-285750" eaLnBrk="0" hangingPunct="0">
              <a:spcBef>
                <a:spcPct val="25000"/>
              </a:spcBef>
              <a:buClr>
                <a:srgbClr val="000000"/>
              </a:buClr>
              <a:defRPr/>
            </a:pPr>
            <a:endParaRPr lang="en-US" sz="1400" kern="0" dirty="0">
              <a:solidFill>
                <a:srgbClr val="000000"/>
              </a:solidFill>
              <a:ea typeface="ＭＳ Ｐゴシック" charset="0"/>
              <a:cs typeface="Times New Roman"/>
            </a:endParaRPr>
          </a:p>
          <a:p>
            <a:pPr marL="342900" indent="-342900" eaLnBrk="0" hangingPunct="0">
              <a:spcBef>
                <a:spcPct val="20000"/>
              </a:spcBef>
              <a:buFont typeface="+mj-lt"/>
              <a:buAutoNum type="arabicPeriod"/>
              <a:defRPr/>
            </a:pPr>
            <a:r>
              <a:rPr lang="en-US" sz="2800" b="1" kern="0" dirty="0">
                <a:solidFill>
                  <a:srgbClr val="0000CC"/>
                </a:solidFill>
                <a:ea typeface="ＭＳ Ｐゴシック" charset="0"/>
                <a:cs typeface="Times New Roman"/>
              </a:rPr>
              <a:t> Low Latency</a:t>
            </a:r>
          </a:p>
          <a:p>
            <a:pPr marL="742950" lvl="1" indent="-285750" eaLnBrk="0" hangingPunct="0">
              <a:spcBef>
                <a:spcPct val="25000"/>
              </a:spcBef>
              <a:buClr>
                <a:srgbClr val="000000"/>
              </a:buClr>
              <a:buFontTx/>
              <a:buChar char="–"/>
              <a:defRPr/>
            </a:pPr>
            <a:r>
              <a:rPr lang="en-US" kern="0" dirty="0">
                <a:solidFill>
                  <a:srgbClr val="000000"/>
                </a:solidFill>
                <a:ea typeface="ＭＳ Ｐゴシック" charset="0"/>
                <a:cs typeface="Times New Roman"/>
              </a:rPr>
              <a:t>Short flows, queries</a:t>
            </a:r>
          </a:p>
          <a:p>
            <a:pPr marL="342900" indent="-342900" eaLnBrk="0" hangingPunct="0">
              <a:spcBef>
                <a:spcPct val="20000"/>
              </a:spcBef>
              <a:defRPr/>
            </a:pPr>
            <a:endParaRPr lang="en-US" sz="1400" b="1" kern="0" dirty="0">
              <a:solidFill>
                <a:srgbClr val="3366CC"/>
              </a:solidFill>
              <a:ea typeface="ＭＳ Ｐゴシック" charset="0"/>
              <a:cs typeface="Times New Roman"/>
            </a:endParaRPr>
          </a:p>
          <a:p>
            <a:pPr marL="342900" indent="-342900" eaLnBrk="0" hangingPunct="0">
              <a:spcBef>
                <a:spcPct val="20000"/>
              </a:spcBef>
              <a:defRPr/>
            </a:pPr>
            <a:r>
              <a:rPr lang="en-US" sz="2800" b="1" kern="0" dirty="0">
                <a:solidFill>
                  <a:srgbClr val="0000CC"/>
                </a:solidFill>
                <a:ea typeface="ＭＳ Ｐゴシック" charset="0"/>
                <a:cs typeface="Times New Roman"/>
              </a:rPr>
              <a:t>3. </a:t>
            </a:r>
            <a:r>
              <a:rPr lang="en-US" sz="2800" b="1" kern="0" dirty="0">
                <a:solidFill>
                  <a:srgbClr val="0000CC"/>
                </a:solidFill>
                <a:ea typeface="+mn-ea"/>
                <a:cs typeface="Times New Roman"/>
              </a:rPr>
              <a:t>High </a:t>
            </a:r>
            <a:r>
              <a:rPr lang="en-US" sz="2800" b="1" kern="0" dirty="0">
                <a:solidFill>
                  <a:srgbClr val="0000CC"/>
                </a:solidFill>
                <a:ea typeface="ＭＳ Ｐゴシック" charset="0"/>
                <a:cs typeface="Times New Roman"/>
              </a:rPr>
              <a:t>T</a:t>
            </a:r>
            <a:r>
              <a:rPr lang="en-US" sz="2800" b="1" kern="0" dirty="0">
                <a:solidFill>
                  <a:srgbClr val="0000CC"/>
                </a:solidFill>
                <a:ea typeface="+mn-ea"/>
                <a:cs typeface="Times New Roman"/>
              </a:rPr>
              <a:t>hroughput </a:t>
            </a:r>
          </a:p>
          <a:p>
            <a:pPr marL="742950" lvl="1" indent="-285750" eaLnBrk="0" hangingPunct="0">
              <a:spcBef>
                <a:spcPct val="25000"/>
              </a:spcBef>
              <a:buClr>
                <a:srgbClr val="000000"/>
              </a:buClr>
              <a:buFontTx/>
              <a:buChar char="–"/>
              <a:defRPr/>
            </a:pPr>
            <a:r>
              <a:rPr lang="en-US" kern="0" dirty="0">
                <a:solidFill>
                  <a:srgbClr val="000000"/>
                </a:solidFill>
                <a:ea typeface="ＭＳ Ｐゴシック" charset="0"/>
                <a:cs typeface="Times New Roman"/>
              </a:rPr>
              <a:t>Continuous data updates, large file transfers</a:t>
            </a:r>
          </a:p>
          <a:p>
            <a:pPr marL="742950" lvl="1" indent="-285750" eaLnBrk="0" hangingPunct="0">
              <a:spcBef>
                <a:spcPct val="25000"/>
              </a:spcBef>
              <a:buClr>
                <a:srgbClr val="000000"/>
              </a:buClr>
              <a:defRPr/>
            </a:pPr>
            <a:endParaRPr lang="en-US" kern="0" dirty="0">
              <a:solidFill>
                <a:srgbClr val="000000"/>
              </a:solidFill>
              <a:ea typeface="ＭＳ Ｐゴシック" charset="0"/>
              <a:cs typeface="Times New Roman"/>
            </a:endParaRPr>
          </a:p>
          <a:p>
            <a:pPr marL="342900" indent="-342900" eaLnBrk="0" hangingPunct="0">
              <a:spcBef>
                <a:spcPct val="20000"/>
              </a:spcBef>
              <a:buClr>
                <a:srgbClr val="000000"/>
              </a:buClr>
              <a:defRPr/>
            </a:pPr>
            <a:endParaRPr lang="en-US" u="sng" kern="0" dirty="0">
              <a:solidFill>
                <a:srgbClr val="FF0000"/>
              </a:solidFill>
              <a:ea typeface="ＭＳ Ｐゴシック" charset="0"/>
              <a:cs typeface="Times New Roman"/>
            </a:endParaRPr>
          </a:p>
        </p:txBody>
      </p:sp>
      <p:sp useBgFill="1">
        <p:nvSpPr>
          <p:cNvPr id="11" name="Rounded Rectangle 10"/>
          <p:cNvSpPr/>
          <p:nvPr/>
        </p:nvSpPr>
        <p:spPr>
          <a:xfrm>
            <a:off x="914400" y="5257800"/>
            <a:ext cx="7620000" cy="9144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plastic"/>
        </p:spPr>
        <p:txBody>
          <a:bodyPr anchor="ctr"/>
          <a:lstStyle/>
          <a:p>
            <a:pPr marL="342900" indent="-342900" algn="ctr" eaLnBrk="0" hangingPunct="0">
              <a:spcBef>
                <a:spcPct val="20000"/>
              </a:spcBef>
              <a:defRPr/>
            </a:pPr>
            <a:r>
              <a:rPr lang="en-US" sz="2800" b="1" dirty="0">
                <a:solidFill>
                  <a:srgbClr val="FF0000"/>
                </a:solidFill>
                <a:cs typeface="Arial"/>
              </a:rPr>
              <a:t>The challenge is to achieve these three together.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rot="5400000" flipH="1" flipV="1">
            <a:off x="2019300" y="3924300"/>
            <a:ext cx="48006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45410" name="Title 3"/>
          <p:cNvSpPr>
            <a:spLocks noGrp="1"/>
          </p:cNvSpPr>
          <p:nvPr>
            <p:ph type="title"/>
          </p:nvPr>
        </p:nvSpPr>
        <p:spPr>
          <a:xfrm>
            <a:off x="457200" y="228600"/>
            <a:ext cx="8229600" cy="1143000"/>
          </a:xfrm>
        </p:spPr>
        <p:txBody>
          <a:bodyPr/>
          <a:lstStyle/>
          <a:p>
            <a:r>
              <a:rPr lang="en-US" altLang="en-US"/>
              <a:t>Tension Between Requirements</a:t>
            </a:r>
          </a:p>
        </p:txBody>
      </p:sp>
      <p:sp>
        <p:nvSpPr>
          <p:cNvPr id="145411"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28D07A8-9A70-F44C-96D8-83F99FE1CEE2}" type="slidenum">
              <a:rPr lang="en-US" altLang="en-US" sz="1200">
                <a:solidFill>
                  <a:schemeClr val="tx2"/>
                </a:solidFill>
                <a:latin typeface="Arial Narrow" charset="0"/>
              </a:rPr>
              <a:pPr eaLnBrk="1" hangingPunct="1"/>
              <a:t>18</a:t>
            </a:fld>
            <a:endParaRPr lang="en-US" altLang="en-US" sz="1200">
              <a:solidFill>
                <a:schemeClr val="tx2"/>
              </a:solidFill>
              <a:latin typeface="Arial Narrow" charset="0"/>
            </a:endParaRPr>
          </a:p>
        </p:txBody>
      </p:sp>
      <p:sp>
        <p:nvSpPr>
          <p:cNvPr id="7" name="TextBox 6"/>
          <p:cNvSpPr txBox="1"/>
          <p:nvPr/>
        </p:nvSpPr>
        <p:spPr>
          <a:xfrm>
            <a:off x="228600" y="2068513"/>
            <a:ext cx="3352800" cy="400050"/>
          </a:xfrm>
          <a:prstGeom prst="rect">
            <a:avLst/>
          </a:prstGeom>
          <a:noFill/>
        </p:spPr>
        <p:txBody>
          <a:bodyPr>
            <a:spAutoFit/>
          </a:bodyPr>
          <a:lstStyle/>
          <a:p>
            <a:pPr marL="342900" indent="-342900" eaLnBrk="0" hangingPunct="0">
              <a:spcBef>
                <a:spcPct val="20000"/>
              </a:spcBef>
              <a:defRPr/>
            </a:pPr>
            <a:r>
              <a:rPr lang="en-US" sz="2000" b="1" kern="0" dirty="0">
                <a:latin typeface="Calibri"/>
                <a:ea typeface="ＭＳ Ｐゴシック" charset="0"/>
                <a:cs typeface="Calibri"/>
              </a:rPr>
              <a:t>High Burst Tolerance</a:t>
            </a:r>
          </a:p>
        </p:txBody>
      </p:sp>
      <p:sp>
        <p:nvSpPr>
          <p:cNvPr id="9" name="TextBox 8"/>
          <p:cNvSpPr txBox="1"/>
          <p:nvPr/>
        </p:nvSpPr>
        <p:spPr>
          <a:xfrm>
            <a:off x="228600" y="1676400"/>
            <a:ext cx="3302000" cy="400050"/>
          </a:xfrm>
          <a:prstGeom prst="rect">
            <a:avLst/>
          </a:prstGeom>
          <a:noFill/>
        </p:spPr>
        <p:txBody>
          <a:bodyPr>
            <a:spAutoFit/>
          </a:bodyPr>
          <a:lstStyle/>
          <a:p>
            <a:pPr marL="342900" indent="-342900" eaLnBrk="0" hangingPunct="0">
              <a:spcBef>
                <a:spcPct val="20000"/>
              </a:spcBef>
              <a:defRPr/>
            </a:pPr>
            <a:r>
              <a:rPr lang="en-US" sz="2000" b="1" kern="0" dirty="0">
                <a:latin typeface="Calibri"/>
                <a:ea typeface="ＭＳ Ｐゴシック" charset="0"/>
                <a:cs typeface="Calibri"/>
              </a:rPr>
              <a:t>High Throughput</a:t>
            </a:r>
          </a:p>
        </p:txBody>
      </p:sp>
      <p:sp>
        <p:nvSpPr>
          <p:cNvPr id="12" name="TextBox 11"/>
          <p:cNvSpPr txBox="1"/>
          <p:nvPr/>
        </p:nvSpPr>
        <p:spPr>
          <a:xfrm>
            <a:off x="5791200" y="2057400"/>
            <a:ext cx="2209800" cy="400050"/>
          </a:xfrm>
          <a:prstGeom prst="rect">
            <a:avLst/>
          </a:prstGeom>
          <a:noFill/>
        </p:spPr>
        <p:txBody>
          <a:bodyPr>
            <a:spAutoFit/>
          </a:bodyPr>
          <a:lstStyle/>
          <a:p>
            <a:pPr marL="342900" indent="-342900" eaLnBrk="0" hangingPunct="0">
              <a:spcBef>
                <a:spcPct val="20000"/>
              </a:spcBef>
              <a:defRPr/>
            </a:pPr>
            <a:r>
              <a:rPr lang="en-US" sz="2000" b="1" kern="0" dirty="0">
                <a:latin typeface="Calibri"/>
                <a:ea typeface="ＭＳ Ｐゴシック" charset="0"/>
                <a:cs typeface="Calibri"/>
              </a:rPr>
              <a:t>Low Latency</a:t>
            </a:r>
          </a:p>
        </p:txBody>
      </p:sp>
      <p:sp>
        <p:nvSpPr>
          <p:cNvPr id="20" name="TextBox 19"/>
          <p:cNvSpPr txBox="1">
            <a:spLocks noChangeArrowheads="1"/>
          </p:cNvSpPr>
          <p:nvPr/>
        </p:nvSpPr>
        <p:spPr bwMode="auto">
          <a:xfrm>
            <a:off x="533400" y="3200400"/>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Deep Buffers:</a:t>
            </a:r>
          </a:p>
          <a:p>
            <a:pPr eaLnBrk="1" hangingPunct="1">
              <a:buFont typeface="Wingdings" charset="2"/>
              <a:buChar char="Ø"/>
            </a:pPr>
            <a:r>
              <a:rPr lang="en-US" altLang="en-US" sz="2000">
                <a:solidFill>
                  <a:srgbClr val="FF0000"/>
                </a:solidFill>
                <a:latin typeface="Calibri" charset="0"/>
              </a:rPr>
              <a:t> Queuing Delays</a:t>
            </a:r>
          </a:p>
          <a:p>
            <a:pPr eaLnBrk="1" hangingPunct="1"/>
            <a:r>
              <a:rPr lang="en-US" altLang="en-US" sz="2000">
                <a:solidFill>
                  <a:srgbClr val="FF0000"/>
                </a:solidFill>
                <a:latin typeface="Calibri" charset="0"/>
              </a:rPr>
              <a:t>     Increase Latency</a:t>
            </a:r>
          </a:p>
        </p:txBody>
      </p:sp>
      <p:sp>
        <p:nvSpPr>
          <p:cNvPr id="21" name="TextBox 20"/>
          <p:cNvSpPr txBox="1">
            <a:spLocks noChangeArrowheads="1"/>
          </p:cNvSpPr>
          <p:nvPr/>
        </p:nvSpPr>
        <p:spPr bwMode="auto">
          <a:xfrm>
            <a:off x="5715000" y="32004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Shallow Buffers:</a:t>
            </a:r>
          </a:p>
          <a:p>
            <a:pPr eaLnBrk="1" hangingPunct="1">
              <a:buFont typeface="Wingdings" charset="2"/>
              <a:buChar char="Ø"/>
            </a:pPr>
            <a:r>
              <a:rPr lang="en-US" altLang="en-US" sz="2000">
                <a:solidFill>
                  <a:srgbClr val="FF0000"/>
                </a:solidFill>
                <a:latin typeface="Calibri" charset="0"/>
              </a:rPr>
              <a:t> Bad for Bursts &amp; </a:t>
            </a:r>
          </a:p>
          <a:p>
            <a:pPr eaLnBrk="1" hangingPunct="1"/>
            <a:r>
              <a:rPr lang="en-US" altLang="en-US" sz="2000">
                <a:solidFill>
                  <a:srgbClr val="FF0000"/>
                </a:solidFill>
                <a:latin typeface="Calibri" charset="0"/>
              </a:rPr>
              <a:t>     Throughput   </a:t>
            </a:r>
          </a:p>
        </p:txBody>
      </p:sp>
      <p:sp>
        <p:nvSpPr>
          <p:cNvPr id="22" name="TextBox 21"/>
          <p:cNvSpPr txBox="1">
            <a:spLocks noChangeArrowheads="1"/>
          </p:cNvSpPr>
          <p:nvPr/>
        </p:nvSpPr>
        <p:spPr bwMode="auto">
          <a:xfrm>
            <a:off x="533400" y="4808538"/>
            <a:ext cx="3581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Reduced RTO</a:t>
            </a:r>
            <a:r>
              <a:rPr lang="en-US" altLang="en-US" sz="2000" b="1" baseline="-25000">
                <a:solidFill>
                  <a:srgbClr val="0000CC"/>
                </a:solidFill>
                <a:latin typeface="Calibri" charset="0"/>
              </a:rPr>
              <a:t>min </a:t>
            </a:r>
            <a:r>
              <a:rPr lang="en-US" altLang="en-US" sz="2000" b="1">
                <a:solidFill>
                  <a:srgbClr val="0000CC"/>
                </a:solidFill>
                <a:latin typeface="Calibri" charset="0"/>
              </a:rPr>
              <a:t>(SIGCOMM ‘09)</a:t>
            </a:r>
          </a:p>
          <a:p>
            <a:pPr eaLnBrk="1" hangingPunct="1">
              <a:buFont typeface="Wingdings" charset="2"/>
              <a:buChar char="Ø"/>
            </a:pPr>
            <a:r>
              <a:rPr lang="en-US" altLang="en-US" sz="2000">
                <a:solidFill>
                  <a:srgbClr val="FF0000"/>
                </a:solidFill>
                <a:latin typeface="Calibri" charset="0"/>
              </a:rPr>
              <a:t> Doesn’t Help Latency</a:t>
            </a:r>
          </a:p>
        </p:txBody>
      </p:sp>
      <p:sp>
        <p:nvSpPr>
          <p:cNvPr id="23" name="TextBox 22"/>
          <p:cNvSpPr txBox="1">
            <a:spLocks noChangeArrowheads="1"/>
          </p:cNvSpPr>
          <p:nvPr/>
        </p:nvSpPr>
        <p:spPr bwMode="auto">
          <a:xfrm>
            <a:off x="5715000" y="4800600"/>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AQM – RED:</a:t>
            </a:r>
          </a:p>
          <a:p>
            <a:pPr eaLnBrk="1" hangingPunct="1">
              <a:buFont typeface="Wingdings" charset="2"/>
              <a:buChar char="Ø"/>
            </a:pPr>
            <a:r>
              <a:rPr lang="en-US" altLang="en-US" sz="2000">
                <a:solidFill>
                  <a:srgbClr val="FF0000"/>
                </a:solidFill>
                <a:latin typeface="Calibri" charset="0"/>
              </a:rPr>
              <a:t> Avg Queue Not Fast</a:t>
            </a:r>
          </a:p>
          <a:p>
            <a:pPr eaLnBrk="1" hangingPunct="1"/>
            <a:r>
              <a:rPr lang="en-US" altLang="en-US" sz="2000">
                <a:solidFill>
                  <a:srgbClr val="FF0000"/>
                </a:solidFill>
                <a:latin typeface="Calibri" charset="0"/>
              </a:rPr>
              <a:t>     Enough for Incast</a:t>
            </a:r>
          </a:p>
        </p:txBody>
      </p:sp>
      <p:pic>
        <p:nvPicPr>
          <p:cNvPr id="1454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40000" flipH="1">
            <a:off x="3979863" y="1219200"/>
            <a:ext cx="800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rot="10800000">
            <a:off x="2286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7912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useBgFill="1">
        <p:nvSpPr>
          <p:cNvPr id="32" name="Rounded Rectangle 31"/>
          <p:cNvSpPr/>
          <p:nvPr/>
        </p:nvSpPr>
        <p:spPr>
          <a:xfrm>
            <a:off x="1295400" y="3725703"/>
            <a:ext cx="6629400" cy="919401"/>
          </a:xfrm>
          <a:prstGeom prst="roundRect">
            <a:avLst/>
          </a:prstGeom>
          <a:ln>
            <a:noFill/>
          </a:ln>
          <a:effectLst>
            <a:innerShdw blurRad="2159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b="1" dirty="0">
                <a:solidFill>
                  <a:srgbClr val="FF0000"/>
                </a:solidFill>
                <a:latin typeface="Calibri"/>
                <a:cs typeface="Calibri"/>
              </a:rPr>
              <a:t>Objective:</a:t>
            </a:r>
          </a:p>
          <a:p>
            <a:pPr algn="ctr">
              <a:defRPr/>
            </a:pPr>
            <a:r>
              <a:rPr lang="en-US" b="1" dirty="0">
                <a:solidFill>
                  <a:srgbClr val="FF0000"/>
                </a:solidFill>
                <a:latin typeface="Calibri"/>
                <a:cs typeface="Calibri"/>
              </a:rPr>
              <a:t>Low Queue Occupancy &amp; High Throughput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2"/>
          <p:cNvGrpSpPr>
            <a:grpSpLocks/>
          </p:cNvGrpSpPr>
          <p:nvPr/>
        </p:nvGrpSpPr>
        <p:grpSpPr bwMode="auto">
          <a:xfrm>
            <a:off x="6583363" y="4419600"/>
            <a:ext cx="274637" cy="274638"/>
            <a:chOff x="6934200" y="2667000"/>
            <a:chExt cx="274320" cy="274320"/>
          </a:xfrm>
        </p:grpSpPr>
        <p:sp>
          <p:nvSpPr>
            <p:cNvPr id="84" name="Rectangle 163"/>
            <p:cNvSpPr>
              <a:spLocks noChangeArrowheads="1"/>
            </p:cNvSpPr>
            <p:nvPr/>
          </p:nvSpPr>
          <p:spPr bwMode="auto">
            <a:xfrm>
              <a:off x="6934200" y="2667000"/>
              <a:ext cx="274320" cy="27432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7" name="Oval 86"/>
            <p:cNvSpPr/>
            <p:nvPr/>
          </p:nvSpPr>
          <p:spPr>
            <a:xfrm>
              <a:off x="7005555" y="2733598"/>
              <a:ext cx="133196" cy="144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81"/>
          <p:cNvGrpSpPr>
            <a:grpSpLocks/>
          </p:cNvGrpSpPr>
          <p:nvPr/>
        </p:nvGrpSpPr>
        <p:grpSpPr bwMode="auto">
          <a:xfrm>
            <a:off x="6586538" y="3279775"/>
            <a:ext cx="274637" cy="274638"/>
            <a:chOff x="6934200" y="2667000"/>
            <a:chExt cx="274320" cy="274320"/>
          </a:xfrm>
        </p:grpSpPr>
        <p:sp>
          <p:nvSpPr>
            <p:cNvPr id="80" name="Rectangle 163"/>
            <p:cNvSpPr>
              <a:spLocks noChangeArrowheads="1"/>
            </p:cNvSpPr>
            <p:nvPr/>
          </p:nvSpPr>
          <p:spPr bwMode="auto">
            <a:xfrm>
              <a:off x="6934200" y="2667000"/>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1" name="Oval 80"/>
            <p:cNvSpPr/>
            <p:nvPr/>
          </p:nvSpPr>
          <p:spPr>
            <a:xfrm>
              <a:off x="7005555" y="2733598"/>
              <a:ext cx="133196" cy="144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0"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9"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90" name="TextBox 89"/>
          <p:cNvSpPr txBox="1">
            <a:spLocks noChangeArrowheads="1"/>
          </p:cNvSpPr>
          <p:nvPr/>
        </p:nvSpPr>
        <p:spPr bwMode="auto">
          <a:xfrm>
            <a:off x="6553200" y="3211513"/>
            <a:ext cx="3587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146438" name="Picture 85" descr="server-gr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5502275"/>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88" descr="server-gr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1709738"/>
            <a:ext cx="9159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0" name="Title 1"/>
          <p:cNvSpPr>
            <a:spLocks noGrp="1"/>
          </p:cNvSpPr>
          <p:nvPr>
            <p:ph type="title"/>
          </p:nvPr>
        </p:nvSpPr>
        <p:spPr>
          <a:xfrm>
            <a:off x="457200" y="0"/>
            <a:ext cx="8229600" cy="1143000"/>
          </a:xfrm>
        </p:spPr>
        <p:txBody>
          <a:bodyPr/>
          <a:lstStyle/>
          <a:p>
            <a:r>
              <a:rPr lang="en-US" altLang="en-US"/>
              <a:t>Review: The TCP/ECN Control Loop</a:t>
            </a:r>
          </a:p>
        </p:txBody>
      </p:sp>
      <p:sp>
        <p:nvSpPr>
          <p:cNvPr id="146441" name="Slide Number Placeholder 3"/>
          <p:cNvSpPr>
            <a:spLocks noGrp="1"/>
          </p:cNvSpPr>
          <p:nvPr>
            <p:ph type="sldNum" sz="quarter" idx="12"/>
          </p:nvPr>
        </p:nvSpPr>
        <p:spPr>
          <a:xfrm>
            <a:off x="6592888"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EBC6D0B-E8D4-4949-925C-7281E90F521D}" type="slidenum">
              <a:rPr lang="en-US" altLang="en-US" sz="1200">
                <a:solidFill>
                  <a:schemeClr val="tx2"/>
                </a:solidFill>
                <a:latin typeface="Arial Narrow" charset="0"/>
              </a:rPr>
              <a:pPr eaLnBrk="1" hangingPunct="1"/>
              <a:t>19</a:t>
            </a:fld>
            <a:endParaRPr lang="en-US" altLang="en-US" sz="1200">
              <a:solidFill>
                <a:schemeClr val="tx2"/>
              </a:solidFill>
              <a:latin typeface="Arial Narrow" charset="0"/>
            </a:endParaRPr>
          </a:p>
        </p:txBody>
      </p:sp>
      <p:cxnSp>
        <p:nvCxnSpPr>
          <p:cNvPr id="12" name="Straight Connector 11"/>
          <p:cNvCxnSpPr/>
          <p:nvPr/>
        </p:nvCxnSpPr>
        <p:spPr>
          <a:xfrm flipV="1">
            <a:off x="5318125" y="4068763"/>
            <a:ext cx="16097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28850" y="2195513"/>
            <a:ext cx="1674813" cy="17668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227263" y="4191000"/>
            <a:ext cx="1676400" cy="17986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51"/>
          <p:cNvGrpSpPr>
            <a:grpSpLocks/>
          </p:cNvGrpSpPr>
          <p:nvPr/>
        </p:nvGrpSpPr>
        <p:grpSpPr bwMode="auto">
          <a:xfrm>
            <a:off x="4038600" y="37663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a:solidFill>
                  <a:srgbClr val="333399"/>
                </a:solidFill>
                <a:ea typeface="ＭＳ Ｐゴシック" charset="0"/>
                <a:cs typeface="ＭＳ Ｐゴシック" charset="0"/>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a:defRPr/>
              </a:pPr>
              <a:endParaRPr lang="en-US">
                <a:ea typeface="ＭＳ Ｐゴシック" charset="0"/>
                <a:cs typeface="ＭＳ Ｐゴシック" charset="0"/>
              </a:endParaRPr>
            </a:p>
          </p:txBody>
        </p:sp>
      </p:grpSp>
      <p:sp>
        <p:nvSpPr>
          <p:cNvPr id="78"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46447" name="TextBox 40"/>
          <p:cNvSpPr txBox="1">
            <a:spLocks noChangeArrowheads="1"/>
          </p:cNvSpPr>
          <p:nvPr/>
        </p:nvSpPr>
        <p:spPr bwMode="auto">
          <a:xfrm>
            <a:off x="1141413" y="125253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1</a:t>
            </a:r>
          </a:p>
        </p:txBody>
      </p:sp>
      <p:sp>
        <p:nvSpPr>
          <p:cNvPr id="146448" name="TextBox 44"/>
          <p:cNvSpPr txBox="1">
            <a:spLocks noChangeArrowheads="1"/>
          </p:cNvSpPr>
          <p:nvPr/>
        </p:nvSpPr>
        <p:spPr bwMode="auto">
          <a:xfrm>
            <a:off x="1141413" y="5062538"/>
            <a:ext cx="1066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2</a:t>
            </a:r>
          </a:p>
        </p:txBody>
      </p:sp>
      <p:sp>
        <p:nvSpPr>
          <p:cNvPr id="146449" name="TextBox 45"/>
          <p:cNvSpPr txBox="1">
            <a:spLocks noChangeArrowheads="1"/>
          </p:cNvSpPr>
          <p:nvPr/>
        </p:nvSpPr>
        <p:spPr bwMode="auto">
          <a:xfrm>
            <a:off x="6856413" y="3048000"/>
            <a:ext cx="1525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Receiver</a:t>
            </a:r>
          </a:p>
        </p:txBody>
      </p:sp>
      <p:sp>
        <p:nvSpPr>
          <p:cNvPr id="33"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2" name="Rectangle 163"/>
          <p:cNvSpPr>
            <a:spLocks noChangeArrowheads="1"/>
          </p:cNvSpPr>
          <p:nvPr/>
        </p:nvSpPr>
        <p:spPr bwMode="auto">
          <a:xfrm>
            <a:off x="2017713" y="5749925"/>
            <a:ext cx="192087"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5"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6"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7"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8"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9"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0"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1"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2"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3"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4"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5"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6"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7"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4"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5"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6"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7"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8"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9"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0"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1"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2"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3"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4"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5"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8" name="Rectangle 163"/>
          <p:cNvSpPr>
            <a:spLocks noChangeArrowheads="1"/>
          </p:cNvSpPr>
          <p:nvPr/>
        </p:nvSpPr>
        <p:spPr bwMode="auto">
          <a:xfrm>
            <a:off x="2017713"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4" name="Rectangle 163"/>
          <p:cNvSpPr>
            <a:spLocks noChangeArrowheads="1"/>
          </p:cNvSpPr>
          <p:nvPr/>
        </p:nvSpPr>
        <p:spPr bwMode="auto">
          <a:xfrm>
            <a:off x="2017713"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9" name="Rectangle 163"/>
          <p:cNvSpPr>
            <a:spLocks noChangeArrowheads="1"/>
          </p:cNvSpPr>
          <p:nvPr/>
        </p:nvSpPr>
        <p:spPr bwMode="auto">
          <a:xfrm>
            <a:off x="2017713"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5" name="Rectangle 163"/>
          <p:cNvSpPr>
            <a:spLocks noChangeArrowheads="1"/>
          </p:cNvSpPr>
          <p:nvPr/>
        </p:nvSpPr>
        <p:spPr bwMode="auto">
          <a:xfrm>
            <a:off x="2017713" y="5748338"/>
            <a:ext cx="192087" cy="595312"/>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pic>
        <p:nvPicPr>
          <p:cNvPr id="146481" name="Picture 4" descr="serv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1650" y="3533775"/>
            <a:ext cx="11493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val 92"/>
          <p:cNvSpPr/>
          <p:nvPr/>
        </p:nvSpPr>
        <p:spPr>
          <a:xfrm>
            <a:off x="4514850" y="3962400"/>
            <a:ext cx="133350"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4308475" y="3962400"/>
            <a:ext cx="133350"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08"/>
          <p:cNvGrpSpPr>
            <a:grpSpLocks/>
          </p:cNvGrpSpPr>
          <p:nvPr/>
        </p:nvGrpSpPr>
        <p:grpSpPr bwMode="auto">
          <a:xfrm>
            <a:off x="3581400" y="2819400"/>
            <a:ext cx="2133600" cy="1144588"/>
            <a:chOff x="3962400" y="2667000"/>
            <a:chExt cx="2133600" cy="1143794"/>
          </a:xfrm>
        </p:grpSpPr>
        <p:cxnSp>
          <p:nvCxnSpPr>
            <p:cNvPr id="97" name="Straight Arrow Connector 96"/>
            <p:cNvCxnSpPr/>
            <p:nvPr/>
          </p:nvCxnSpPr>
          <p:spPr>
            <a:xfrm rot="16200000" flipH="1">
              <a:off x="4501632" y="3357838"/>
              <a:ext cx="791612" cy="111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4403207" y="3370539"/>
              <a:ext cx="796372" cy="841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6491" name="TextBox 107"/>
            <p:cNvSpPr txBox="1">
              <a:spLocks noChangeArrowheads="1"/>
            </p:cNvSpPr>
            <p:nvPr/>
          </p:nvSpPr>
          <p:spPr bwMode="auto">
            <a:xfrm>
              <a:off x="3962400" y="2667000"/>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rPr>
                <a:t>ECN Mark (1 bit)</a:t>
              </a:r>
              <a:endParaRPr lang="en-US" altLang="en-US" b="1">
                <a:solidFill>
                  <a:srgbClr val="FF0000"/>
                </a:solidFill>
              </a:endParaRPr>
            </a:p>
          </p:txBody>
        </p:sp>
      </p:grpSp>
      <p:sp>
        <p:nvSpPr>
          <p:cNvPr id="63" name="Rectangle 163"/>
          <p:cNvSpPr>
            <a:spLocks noChangeArrowheads="1"/>
          </p:cNvSpPr>
          <p:nvPr/>
        </p:nvSpPr>
        <p:spPr bwMode="auto">
          <a:xfrm>
            <a:off x="6583363" y="4419600"/>
            <a:ext cx="274637" cy="274638"/>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35" name="TextBox 134"/>
          <p:cNvSpPr txBox="1">
            <a:spLocks noChangeArrowheads="1"/>
          </p:cNvSpPr>
          <p:nvPr/>
        </p:nvSpPr>
        <p:spPr bwMode="auto">
          <a:xfrm>
            <a:off x="6586538" y="3279775"/>
            <a:ext cx="29368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1" name="TextBox 90"/>
          <p:cNvSpPr txBox="1">
            <a:spLocks noChangeArrowheads="1"/>
          </p:cNvSpPr>
          <p:nvPr/>
        </p:nvSpPr>
        <p:spPr bwMode="auto">
          <a:xfrm>
            <a:off x="6553200" y="4343400"/>
            <a:ext cx="3587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TextBox 81"/>
          <p:cNvSpPr txBox="1">
            <a:spLocks noChangeArrowheads="1"/>
          </p:cNvSpPr>
          <p:nvPr/>
        </p:nvSpPr>
        <p:spPr bwMode="auto">
          <a:xfrm>
            <a:off x="2895600" y="1457325"/>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t>ECN = Explicit Congestion Notification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1268 -0.0037 C 0.0342 0.02662 0.10747 0.1338 0.14167 0.17778 C 0.17587 0.22199 0.15556 0.24653 0.21771 0.26135 C 0.27986 0.27616 0.45295 0.26528 0.51476 0.26621 " pathEditMode="relative" rAng="0" ptsTypes="aaaa">
                                      <p:cBhvr>
                                        <p:cTn id="6" dur="2000" fill="hold"/>
                                        <p:tgtEl>
                                          <p:spTgt spid="78"/>
                                        </p:tgtEl>
                                        <p:attrNameLst>
                                          <p:attrName>ppt_x</p:attrName>
                                          <p:attrName>ppt_y</p:attrName>
                                        </p:attrNameLst>
                                      </p:cBhvr>
                                      <p:rCtr x="251" y="140"/>
                                    </p:animMotion>
                                  </p:childTnLst>
                                </p:cTn>
                              </p:par>
                              <p:par>
                                <p:cTn id="7" presetID="0" presetClass="path" presetSubtype="0" accel="50000" decel="50000" fill="hold" grpId="0" nodeType="withEffect">
                                  <p:stCondLst>
                                    <p:cond delay="300"/>
                                  </p:stCondLst>
                                  <p:childTnLst>
                                    <p:animMotion origin="layout" path="M 0.01268 -0.0037 C 0.0342 0.02662 0.10747 0.1338 0.14167 0.17778 C 0.17587 0.22199 0.15556 0.24653 0.21771 0.26135 C 0.27986 0.27616 0.45295 0.26528 0.51476 0.26621 " pathEditMode="relative" rAng="0" ptsTypes="aaaa">
                                      <p:cBhvr>
                                        <p:cTn id="8" dur="2000" fill="hold"/>
                                        <p:tgtEl>
                                          <p:spTgt spid="65"/>
                                        </p:tgtEl>
                                        <p:attrNameLst>
                                          <p:attrName>ppt_x</p:attrName>
                                          <p:attrName>ppt_y</p:attrName>
                                        </p:attrNameLst>
                                      </p:cBhvr>
                                      <p:rCtr x="251" y="140"/>
                                    </p:animMotion>
                                  </p:childTnLst>
                                </p:cTn>
                              </p:par>
                              <p:par>
                                <p:cTn id="9" presetID="0" presetClass="path" presetSubtype="0" accel="50000" decel="50000" fill="hold" grpId="0" nodeType="withEffect">
                                  <p:stCondLst>
                                    <p:cond delay="600"/>
                                  </p:stCondLst>
                                  <p:childTnLst>
                                    <p:animMotion origin="layout" path="M 0.01268 -0.0037 C 0.0342 0.02662 0.10747 0.1338 0.14167 0.17778 C 0.17587 0.22199 0.15556 0.24653 0.21771 0.26135 C 0.27986 0.27616 0.45295 0.26528 0.51476 0.26621 " pathEditMode="relative" rAng="0" ptsTypes="aaaa">
                                      <p:cBhvr>
                                        <p:cTn id="10" dur="2000" fill="hold"/>
                                        <p:tgtEl>
                                          <p:spTgt spid="66"/>
                                        </p:tgtEl>
                                        <p:attrNameLst>
                                          <p:attrName>ppt_x</p:attrName>
                                          <p:attrName>ppt_y</p:attrName>
                                        </p:attrNameLst>
                                      </p:cBhvr>
                                      <p:rCtr x="251" y="140"/>
                                    </p:animMotion>
                                  </p:childTnLst>
                                </p:cTn>
                              </p:par>
                              <p:par>
                                <p:cTn id="11" presetID="0" presetClass="path" presetSubtype="0" accel="50000" decel="50000" fill="hold" grpId="0" nodeType="withEffect">
                                  <p:stCondLst>
                                    <p:cond delay="900"/>
                                  </p:stCondLst>
                                  <p:childTnLst>
                                    <p:animMotion origin="layout" path="M 0.01268 -0.0037 C 0.0342 0.02662 0.10747 0.1338 0.14167 0.17778 C 0.17587 0.22199 0.15556 0.24653 0.21771 0.26135 C 0.27986 0.27616 0.45295 0.26528 0.51476 0.26621 " pathEditMode="relative" rAng="0" ptsTypes="aaaa">
                                      <p:cBhvr>
                                        <p:cTn id="12" dur="2000" fill="hold"/>
                                        <p:tgtEl>
                                          <p:spTgt spid="67"/>
                                        </p:tgtEl>
                                        <p:attrNameLst>
                                          <p:attrName>ppt_x</p:attrName>
                                          <p:attrName>ppt_y</p:attrName>
                                        </p:attrNameLst>
                                      </p:cBhvr>
                                      <p:rCtr x="251" y="140"/>
                                    </p:animMotion>
                                  </p:childTnLst>
                                </p:cTn>
                              </p:par>
                              <p:par>
                                <p:cTn id="13" presetID="0" presetClass="path" presetSubtype="0" accel="50000" decel="50000" fill="hold" grpId="0" nodeType="withEffect">
                                  <p:stCondLst>
                                    <p:cond delay="1200"/>
                                  </p:stCondLst>
                                  <p:childTnLst>
                                    <p:animMotion origin="layout" path="M 0.01268 -0.0037 C 0.0342 0.02662 0.10747 0.1338 0.14167 0.17778 C 0.17587 0.22199 0.15556 0.24653 0.21771 0.26135 C 0.27986 0.27616 0.45295 0.26528 0.51476 0.26621 " pathEditMode="relative" rAng="0" ptsTypes="aaaa">
                                      <p:cBhvr>
                                        <p:cTn id="14" dur="2000" fill="hold"/>
                                        <p:tgtEl>
                                          <p:spTgt spid="68"/>
                                        </p:tgtEl>
                                        <p:attrNameLst>
                                          <p:attrName>ppt_x</p:attrName>
                                          <p:attrName>ppt_y</p:attrName>
                                        </p:attrNameLst>
                                      </p:cBhvr>
                                      <p:rCtr x="251" y="140"/>
                                    </p:animMotion>
                                  </p:childTnLst>
                                </p:cTn>
                              </p:par>
                              <p:par>
                                <p:cTn id="15" presetID="0" presetClass="path" presetSubtype="0" accel="50000" decel="50000" fill="hold" grpId="0" nodeType="withEffect">
                                  <p:stCondLst>
                                    <p:cond delay="1500"/>
                                  </p:stCondLst>
                                  <p:childTnLst>
                                    <p:animMotion origin="layout" path="M 0.01268 -0.0037 C 0.0342 0.02662 0.10747 0.1338 0.14167 0.17778 C 0.17587 0.22199 0.15556 0.24653 0.21771 0.26135 C 0.27986 0.27616 0.45295 0.26528 0.51476 0.26621 " pathEditMode="relative" rAng="0" ptsTypes="aaaa">
                                      <p:cBhvr>
                                        <p:cTn id="16" dur="2000" fill="hold"/>
                                        <p:tgtEl>
                                          <p:spTgt spid="69"/>
                                        </p:tgtEl>
                                        <p:attrNameLst>
                                          <p:attrName>ppt_x</p:attrName>
                                          <p:attrName>ppt_y</p:attrName>
                                        </p:attrNameLst>
                                      </p:cBhvr>
                                      <p:rCtr x="251" y="140"/>
                                    </p:animMotion>
                                  </p:childTnLst>
                                </p:cTn>
                              </p:par>
                              <p:par>
                                <p:cTn id="17" presetID="0" presetClass="path" presetSubtype="0" accel="50000" decel="50000" fill="hold" grpId="0" nodeType="withEffect">
                                  <p:stCondLst>
                                    <p:cond delay="1800"/>
                                  </p:stCondLst>
                                  <p:childTnLst>
                                    <p:animMotion origin="layout" path="M 0.01268 -0.0037 C 0.0342 0.02662 0.10747 0.1338 0.14167 0.17778 C 0.17587 0.22199 0.15556 0.24653 0.21771 0.26135 C 0.27986 0.27616 0.45295 0.26528 0.51476 0.26621 " pathEditMode="relative" rAng="0" ptsTypes="aaaa">
                                      <p:cBhvr>
                                        <p:cTn id="18" dur="2000" fill="hold"/>
                                        <p:tgtEl>
                                          <p:spTgt spid="70"/>
                                        </p:tgtEl>
                                        <p:attrNameLst>
                                          <p:attrName>ppt_x</p:attrName>
                                          <p:attrName>ppt_y</p:attrName>
                                        </p:attrNameLst>
                                      </p:cBhvr>
                                      <p:rCtr x="251" y="140"/>
                                    </p:animMotion>
                                  </p:childTnLst>
                                </p:cTn>
                              </p:par>
                              <p:par>
                                <p:cTn id="19" presetID="0" presetClass="path" presetSubtype="0" accel="50000" decel="50000" fill="hold" grpId="0" nodeType="withEffect">
                                  <p:stCondLst>
                                    <p:cond delay="2100"/>
                                  </p:stCondLst>
                                  <p:childTnLst>
                                    <p:animMotion origin="layout" path="M 0.01268 -0.0037 C 0.0342 0.02662 0.10747 0.1338 0.14167 0.17778 C 0.17587 0.22199 0.15556 0.24653 0.21771 0.26135 C 0.27986 0.27616 0.45295 0.26528 0.51476 0.26621 " pathEditMode="relative" rAng="0" ptsTypes="aaaa">
                                      <p:cBhvr>
                                        <p:cTn id="20" dur="2000" fill="hold"/>
                                        <p:tgtEl>
                                          <p:spTgt spid="71"/>
                                        </p:tgtEl>
                                        <p:attrNameLst>
                                          <p:attrName>ppt_x</p:attrName>
                                          <p:attrName>ppt_y</p:attrName>
                                        </p:attrNameLst>
                                      </p:cBhvr>
                                      <p:rCtr x="251" y="140"/>
                                    </p:animMotion>
                                  </p:childTnLst>
                                </p:cTn>
                              </p:par>
                              <p:par>
                                <p:cTn id="21" presetID="0" presetClass="path" presetSubtype="0" accel="50000" decel="50000" fill="hold" grpId="0" nodeType="withEffect">
                                  <p:stCondLst>
                                    <p:cond delay="2400"/>
                                  </p:stCondLst>
                                  <p:childTnLst>
                                    <p:animMotion origin="layout" path="M 0.01268 -0.0037 C 0.0342 0.02662 0.10747 0.1338 0.14167 0.17778 C 0.17587 0.22199 0.15556 0.24653 0.21771 0.26135 C 0.27986 0.27616 0.45295 0.26528 0.51476 0.26621 " pathEditMode="relative" rAng="0" ptsTypes="aaaa">
                                      <p:cBhvr>
                                        <p:cTn id="22" dur="2000" fill="hold"/>
                                        <p:tgtEl>
                                          <p:spTgt spid="72"/>
                                        </p:tgtEl>
                                        <p:attrNameLst>
                                          <p:attrName>ppt_x</p:attrName>
                                          <p:attrName>ppt_y</p:attrName>
                                        </p:attrNameLst>
                                      </p:cBhvr>
                                      <p:rCtr x="251" y="140"/>
                                    </p:animMotion>
                                  </p:childTnLst>
                                </p:cTn>
                              </p:par>
                              <p:par>
                                <p:cTn id="23" presetID="0" presetClass="path" presetSubtype="0" accel="50000" decel="50000" fill="hold" grpId="0" nodeType="withEffect">
                                  <p:stCondLst>
                                    <p:cond delay="2700"/>
                                  </p:stCondLst>
                                  <p:childTnLst>
                                    <p:animMotion origin="layout" path="M 0.01268 -0.0037 C 0.0342 0.02662 0.10747 0.1338 0.14167 0.17778 C 0.17587 0.22199 0.15556 0.24653 0.21771 0.26135 C 0.27986 0.27616 0.45295 0.26528 0.51476 0.26621 " pathEditMode="relative" rAng="0" ptsTypes="aaaa">
                                      <p:cBhvr>
                                        <p:cTn id="24" dur="2000" fill="hold"/>
                                        <p:tgtEl>
                                          <p:spTgt spid="73"/>
                                        </p:tgtEl>
                                        <p:attrNameLst>
                                          <p:attrName>ppt_x</p:attrName>
                                          <p:attrName>ppt_y</p:attrName>
                                        </p:attrNameLst>
                                      </p:cBhvr>
                                      <p:rCtr x="251" y="140"/>
                                    </p:animMotion>
                                  </p:childTnLst>
                                </p:cTn>
                              </p:par>
                              <p:par>
                                <p:cTn id="25" presetID="0" presetClass="path" presetSubtype="0" accel="50000" decel="50000" fill="hold" grpId="0" nodeType="withEffect">
                                  <p:stCondLst>
                                    <p:cond delay="3000"/>
                                  </p:stCondLst>
                                  <p:childTnLst>
                                    <p:animMotion origin="layout" path="M 0.01268 -0.0037 C 0.0342 0.02662 0.10747 0.1338 0.14167 0.17778 C 0.17587 0.22199 0.15556 0.24653 0.21771 0.26135 C 0.27986 0.27616 0.45295 0.26528 0.51476 0.26621 " pathEditMode="relative" rAng="0" ptsTypes="aaaa">
                                      <p:cBhvr>
                                        <p:cTn id="26" dur="2000" fill="hold"/>
                                        <p:tgtEl>
                                          <p:spTgt spid="74"/>
                                        </p:tgtEl>
                                        <p:attrNameLst>
                                          <p:attrName>ppt_x</p:attrName>
                                          <p:attrName>ppt_y</p:attrName>
                                        </p:attrNameLst>
                                      </p:cBhvr>
                                      <p:rCtr x="251" y="140"/>
                                    </p:animMotion>
                                  </p:childTnLst>
                                </p:cTn>
                              </p:par>
                              <p:par>
                                <p:cTn id="27" presetID="0" presetClass="path" presetSubtype="0" accel="50000" decel="50000" fill="hold" grpId="0" nodeType="withEffect">
                                  <p:stCondLst>
                                    <p:cond delay="3300"/>
                                  </p:stCondLst>
                                  <p:childTnLst>
                                    <p:animMotion origin="layout" path="M 0.01268 -0.0037 C 0.0342 0.02662 0.10747 0.1338 0.14167 0.17778 C 0.17587 0.22199 0.15556 0.24653 0.21771 0.26135 C 0.27986 0.27616 0.45295 0.26528 0.51476 0.26621 " pathEditMode="relative" rAng="0" ptsTypes="aaaa">
                                      <p:cBhvr>
                                        <p:cTn id="28" dur="2000" fill="hold"/>
                                        <p:tgtEl>
                                          <p:spTgt spid="75"/>
                                        </p:tgtEl>
                                        <p:attrNameLst>
                                          <p:attrName>ppt_x</p:attrName>
                                          <p:attrName>ppt_y</p:attrName>
                                        </p:attrNameLst>
                                      </p:cBhvr>
                                      <p:rCtr x="251" y="140"/>
                                    </p:animMotion>
                                  </p:childTnLst>
                                </p:cTn>
                              </p:par>
                              <p:par>
                                <p:cTn id="29" presetID="0" presetClass="path" presetSubtype="0" accel="50000" decel="50000" fill="hold" grpId="0" nodeType="withEffect">
                                  <p:stCondLst>
                                    <p:cond delay="3600"/>
                                  </p:stCondLst>
                                  <p:childTnLst>
                                    <p:animMotion origin="layout" path="M 0.01268 -0.0037 C 0.0342 0.02662 0.10747 0.1338 0.14167 0.17778 C 0.17587 0.22199 0.15556 0.24653 0.21771 0.26135 C 0.27986 0.27616 0.45295 0.26528 0.51476 0.26621 " pathEditMode="relative" rAng="0" ptsTypes="aaaa">
                                      <p:cBhvr>
                                        <p:cTn id="30" dur="2000" fill="hold"/>
                                        <p:tgtEl>
                                          <p:spTgt spid="76"/>
                                        </p:tgtEl>
                                        <p:attrNameLst>
                                          <p:attrName>ppt_x</p:attrName>
                                          <p:attrName>ppt_y</p:attrName>
                                        </p:attrNameLst>
                                      </p:cBhvr>
                                      <p:rCtr x="251" y="140"/>
                                    </p:animMotion>
                                  </p:childTnLst>
                                </p:cTn>
                              </p:par>
                              <p:par>
                                <p:cTn id="31" presetID="0" presetClass="path" presetSubtype="0" accel="50000" decel="50000" fill="hold" grpId="0" nodeType="withEffect">
                                  <p:stCondLst>
                                    <p:cond delay="3900"/>
                                  </p:stCondLst>
                                  <p:childTnLst>
                                    <p:animMotion origin="layout" path="M 0.01268 -0.0037 C 0.0342 0.02662 0.10747 0.1338 0.14167 0.17778 C 0.17587 0.22199 0.15556 0.24653 0.21771 0.26135 C 0.27986 0.27616 0.45295 0.26528 0.51476 0.26621 " pathEditMode="relative" rAng="0" ptsTypes="aaaa">
                                      <p:cBhvr>
                                        <p:cTn id="32" dur="2000" fill="hold"/>
                                        <p:tgtEl>
                                          <p:spTgt spid="77"/>
                                        </p:tgtEl>
                                        <p:attrNameLst>
                                          <p:attrName>ppt_x</p:attrName>
                                          <p:attrName>ppt_y</p:attrName>
                                        </p:attrNameLst>
                                      </p:cBhvr>
                                      <p:rCtr x="251" y="140"/>
                                    </p:animMotion>
                                  </p:childTnLst>
                                </p:cTn>
                              </p:par>
                              <p:par>
                                <p:cTn id="33" presetID="10" presetClass="exit" presetSubtype="0" fill="hold" grpId="0" nodeType="withEffect">
                                  <p:stCondLst>
                                    <p:cond delay="2000"/>
                                  </p:stCondLst>
                                  <p:childTnLst>
                                    <p:animEffect transition="out" filter="fade">
                                      <p:cBhvr>
                                        <p:cTn id="34" dur="300"/>
                                        <p:tgtEl>
                                          <p:spTgt spid="135"/>
                                        </p:tgtEl>
                                      </p:cBhvr>
                                    </p:animEffect>
                                    <p:set>
                                      <p:cBhvr>
                                        <p:cTn id="35" dur="1" fill="hold">
                                          <p:stCondLst>
                                            <p:cond delay="299"/>
                                          </p:stCondLst>
                                        </p:cTn>
                                        <p:tgtEl>
                                          <p:spTgt spid="135"/>
                                        </p:tgtEl>
                                        <p:attrNameLst>
                                          <p:attrName>style.visibility</p:attrName>
                                        </p:attrNameLst>
                                      </p:cBhvr>
                                      <p:to>
                                        <p:strVal val="hidden"/>
                                      </p:to>
                                    </p:set>
                                  </p:childTnLst>
                                </p:cTn>
                              </p:par>
                              <p:par>
                                <p:cTn id="36" presetID="10" presetClass="exit" presetSubtype="0" fill="hold" nodeType="withEffect">
                                  <p:stCondLst>
                                    <p:cond delay="2000"/>
                                  </p:stCondLst>
                                  <p:childTnLst>
                                    <p:animEffect transition="out" filter="fade">
                                      <p:cBhvr>
                                        <p:cTn id="37" dur="300"/>
                                        <p:tgtEl>
                                          <p:spTgt spid="78"/>
                                        </p:tgtEl>
                                      </p:cBhvr>
                                    </p:animEffect>
                                    <p:set>
                                      <p:cBhvr>
                                        <p:cTn id="38" dur="1" fill="hold">
                                          <p:stCondLst>
                                            <p:cond delay="299"/>
                                          </p:stCondLst>
                                        </p:cTn>
                                        <p:tgtEl>
                                          <p:spTgt spid="78"/>
                                        </p:tgtEl>
                                        <p:attrNameLst>
                                          <p:attrName>style.visibility</p:attrName>
                                        </p:attrNameLst>
                                      </p:cBhvr>
                                      <p:to>
                                        <p:strVal val="hidden"/>
                                      </p:to>
                                    </p:set>
                                  </p:childTnLst>
                                </p:cTn>
                              </p:par>
                              <p:par>
                                <p:cTn id="39" presetID="10" presetClass="exit" presetSubtype="0" fill="hold" nodeType="withEffect">
                                  <p:stCondLst>
                                    <p:cond delay="2300"/>
                                  </p:stCondLst>
                                  <p:childTnLst>
                                    <p:animEffect transition="out" filter="fade">
                                      <p:cBhvr>
                                        <p:cTn id="40" dur="300"/>
                                        <p:tgtEl>
                                          <p:spTgt spid="65"/>
                                        </p:tgtEl>
                                      </p:cBhvr>
                                    </p:animEffect>
                                    <p:set>
                                      <p:cBhvr>
                                        <p:cTn id="41" dur="1" fill="hold">
                                          <p:stCondLst>
                                            <p:cond delay="299"/>
                                          </p:stCondLst>
                                        </p:cTn>
                                        <p:tgtEl>
                                          <p:spTgt spid="65"/>
                                        </p:tgtEl>
                                        <p:attrNameLst>
                                          <p:attrName>style.visibility</p:attrName>
                                        </p:attrNameLst>
                                      </p:cBhvr>
                                      <p:to>
                                        <p:strVal val="hidden"/>
                                      </p:to>
                                    </p:set>
                                  </p:childTnLst>
                                </p:cTn>
                              </p:par>
                              <p:par>
                                <p:cTn id="42" presetID="10" presetClass="exit" presetSubtype="0" fill="hold" nodeType="withEffect">
                                  <p:stCondLst>
                                    <p:cond delay="2600"/>
                                  </p:stCondLst>
                                  <p:childTnLst>
                                    <p:animEffect transition="out" filter="fade">
                                      <p:cBhvr>
                                        <p:cTn id="43" dur="300"/>
                                        <p:tgtEl>
                                          <p:spTgt spid="66"/>
                                        </p:tgtEl>
                                      </p:cBhvr>
                                    </p:animEffect>
                                    <p:set>
                                      <p:cBhvr>
                                        <p:cTn id="44" dur="1" fill="hold">
                                          <p:stCondLst>
                                            <p:cond delay="299"/>
                                          </p:stCondLst>
                                        </p:cTn>
                                        <p:tgtEl>
                                          <p:spTgt spid="66"/>
                                        </p:tgtEl>
                                        <p:attrNameLst>
                                          <p:attrName>style.visibility</p:attrName>
                                        </p:attrNameLst>
                                      </p:cBhvr>
                                      <p:to>
                                        <p:strVal val="hidden"/>
                                      </p:to>
                                    </p:set>
                                  </p:childTnLst>
                                </p:cTn>
                              </p:par>
                              <p:par>
                                <p:cTn id="45" presetID="10" presetClass="exit" presetSubtype="0" fill="hold" nodeType="withEffect">
                                  <p:stCondLst>
                                    <p:cond delay="2900"/>
                                  </p:stCondLst>
                                  <p:childTnLst>
                                    <p:animEffect transition="out" filter="fade">
                                      <p:cBhvr>
                                        <p:cTn id="46" dur="300"/>
                                        <p:tgtEl>
                                          <p:spTgt spid="67"/>
                                        </p:tgtEl>
                                      </p:cBhvr>
                                    </p:animEffect>
                                    <p:set>
                                      <p:cBhvr>
                                        <p:cTn id="47" dur="1" fill="hold">
                                          <p:stCondLst>
                                            <p:cond delay="299"/>
                                          </p:stCondLst>
                                        </p:cTn>
                                        <p:tgtEl>
                                          <p:spTgt spid="67"/>
                                        </p:tgtEl>
                                        <p:attrNameLst>
                                          <p:attrName>style.visibility</p:attrName>
                                        </p:attrNameLst>
                                      </p:cBhvr>
                                      <p:to>
                                        <p:strVal val="hidden"/>
                                      </p:to>
                                    </p:set>
                                  </p:childTnLst>
                                </p:cTn>
                              </p:par>
                              <p:par>
                                <p:cTn id="48" presetID="10" presetClass="exit" presetSubtype="0" fill="hold" nodeType="withEffect">
                                  <p:stCondLst>
                                    <p:cond delay="3200"/>
                                  </p:stCondLst>
                                  <p:childTnLst>
                                    <p:animEffect transition="out" filter="fade">
                                      <p:cBhvr>
                                        <p:cTn id="49" dur="300"/>
                                        <p:tgtEl>
                                          <p:spTgt spid="68"/>
                                        </p:tgtEl>
                                      </p:cBhvr>
                                    </p:animEffect>
                                    <p:set>
                                      <p:cBhvr>
                                        <p:cTn id="50" dur="1" fill="hold">
                                          <p:stCondLst>
                                            <p:cond delay="299"/>
                                          </p:stCondLst>
                                        </p:cTn>
                                        <p:tgtEl>
                                          <p:spTgt spid="68"/>
                                        </p:tgtEl>
                                        <p:attrNameLst>
                                          <p:attrName>style.visibility</p:attrName>
                                        </p:attrNameLst>
                                      </p:cBhvr>
                                      <p:to>
                                        <p:strVal val="hidden"/>
                                      </p:to>
                                    </p:set>
                                  </p:childTnLst>
                                </p:cTn>
                              </p:par>
                              <p:par>
                                <p:cTn id="51" presetID="10" presetClass="exit" presetSubtype="0" fill="hold" nodeType="withEffect">
                                  <p:stCondLst>
                                    <p:cond delay="3500"/>
                                  </p:stCondLst>
                                  <p:childTnLst>
                                    <p:animEffect transition="out" filter="fade">
                                      <p:cBhvr>
                                        <p:cTn id="52" dur="300"/>
                                        <p:tgtEl>
                                          <p:spTgt spid="69"/>
                                        </p:tgtEl>
                                      </p:cBhvr>
                                    </p:animEffect>
                                    <p:set>
                                      <p:cBhvr>
                                        <p:cTn id="53" dur="1" fill="hold">
                                          <p:stCondLst>
                                            <p:cond delay="299"/>
                                          </p:stCondLst>
                                        </p:cTn>
                                        <p:tgtEl>
                                          <p:spTgt spid="69"/>
                                        </p:tgtEl>
                                        <p:attrNameLst>
                                          <p:attrName>style.visibility</p:attrName>
                                        </p:attrNameLst>
                                      </p:cBhvr>
                                      <p:to>
                                        <p:strVal val="hidden"/>
                                      </p:to>
                                    </p:set>
                                  </p:childTnLst>
                                </p:cTn>
                              </p:par>
                              <p:par>
                                <p:cTn id="54" presetID="10" presetClass="exit" presetSubtype="0" fill="hold" nodeType="withEffect">
                                  <p:stCondLst>
                                    <p:cond delay="3800"/>
                                  </p:stCondLst>
                                  <p:childTnLst>
                                    <p:animEffect transition="out" filter="fade">
                                      <p:cBhvr>
                                        <p:cTn id="55" dur="300"/>
                                        <p:tgtEl>
                                          <p:spTgt spid="70"/>
                                        </p:tgtEl>
                                      </p:cBhvr>
                                    </p:animEffect>
                                    <p:set>
                                      <p:cBhvr>
                                        <p:cTn id="56" dur="1" fill="hold">
                                          <p:stCondLst>
                                            <p:cond delay="299"/>
                                          </p:stCondLst>
                                        </p:cTn>
                                        <p:tgtEl>
                                          <p:spTgt spid="70"/>
                                        </p:tgtEl>
                                        <p:attrNameLst>
                                          <p:attrName>style.visibility</p:attrName>
                                        </p:attrNameLst>
                                      </p:cBhvr>
                                      <p:to>
                                        <p:strVal val="hidden"/>
                                      </p:to>
                                    </p:set>
                                  </p:childTnLst>
                                </p:cTn>
                              </p:par>
                              <p:par>
                                <p:cTn id="57" presetID="10" presetClass="exit" presetSubtype="0" fill="hold" nodeType="withEffect">
                                  <p:stCondLst>
                                    <p:cond delay="4100"/>
                                  </p:stCondLst>
                                  <p:childTnLst>
                                    <p:animEffect transition="out" filter="fade">
                                      <p:cBhvr>
                                        <p:cTn id="58" dur="300"/>
                                        <p:tgtEl>
                                          <p:spTgt spid="71"/>
                                        </p:tgtEl>
                                      </p:cBhvr>
                                    </p:animEffect>
                                    <p:set>
                                      <p:cBhvr>
                                        <p:cTn id="59" dur="1" fill="hold">
                                          <p:stCondLst>
                                            <p:cond delay="299"/>
                                          </p:stCondLst>
                                        </p:cTn>
                                        <p:tgtEl>
                                          <p:spTgt spid="71"/>
                                        </p:tgtEl>
                                        <p:attrNameLst>
                                          <p:attrName>style.visibility</p:attrName>
                                        </p:attrNameLst>
                                      </p:cBhvr>
                                      <p:to>
                                        <p:strVal val="hidden"/>
                                      </p:to>
                                    </p:set>
                                  </p:childTnLst>
                                </p:cTn>
                              </p:par>
                              <p:par>
                                <p:cTn id="60" presetID="10" presetClass="exit" presetSubtype="0" fill="hold" nodeType="withEffect">
                                  <p:stCondLst>
                                    <p:cond delay="4400"/>
                                  </p:stCondLst>
                                  <p:childTnLst>
                                    <p:animEffect transition="out" filter="fade">
                                      <p:cBhvr>
                                        <p:cTn id="61" dur="300"/>
                                        <p:tgtEl>
                                          <p:spTgt spid="72"/>
                                        </p:tgtEl>
                                      </p:cBhvr>
                                    </p:animEffect>
                                    <p:set>
                                      <p:cBhvr>
                                        <p:cTn id="62" dur="1" fill="hold">
                                          <p:stCondLst>
                                            <p:cond delay="299"/>
                                          </p:stCondLst>
                                        </p:cTn>
                                        <p:tgtEl>
                                          <p:spTgt spid="72"/>
                                        </p:tgtEl>
                                        <p:attrNameLst>
                                          <p:attrName>style.visibility</p:attrName>
                                        </p:attrNameLst>
                                      </p:cBhvr>
                                      <p:to>
                                        <p:strVal val="hidden"/>
                                      </p:to>
                                    </p:set>
                                  </p:childTnLst>
                                </p:cTn>
                              </p:par>
                              <p:par>
                                <p:cTn id="63" presetID="10" presetClass="exit" presetSubtype="0" fill="hold" nodeType="withEffect">
                                  <p:stCondLst>
                                    <p:cond delay="4700"/>
                                  </p:stCondLst>
                                  <p:childTnLst>
                                    <p:animEffect transition="out" filter="fade">
                                      <p:cBhvr>
                                        <p:cTn id="64" dur="300"/>
                                        <p:tgtEl>
                                          <p:spTgt spid="73"/>
                                        </p:tgtEl>
                                      </p:cBhvr>
                                    </p:animEffect>
                                    <p:set>
                                      <p:cBhvr>
                                        <p:cTn id="65" dur="1" fill="hold">
                                          <p:stCondLst>
                                            <p:cond delay="299"/>
                                          </p:stCondLst>
                                        </p:cTn>
                                        <p:tgtEl>
                                          <p:spTgt spid="73"/>
                                        </p:tgtEl>
                                        <p:attrNameLst>
                                          <p:attrName>style.visibility</p:attrName>
                                        </p:attrNameLst>
                                      </p:cBhvr>
                                      <p:to>
                                        <p:strVal val="hidden"/>
                                      </p:to>
                                    </p:set>
                                  </p:childTnLst>
                                </p:cTn>
                              </p:par>
                              <p:par>
                                <p:cTn id="66" presetID="10" presetClass="exit" presetSubtype="0" fill="hold" nodeType="withEffect">
                                  <p:stCondLst>
                                    <p:cond delay="5000"/>
                                  </p:stCondLst>
                                  <p:childTnLst>
                                    <p:animEffect transition="out" filter="fade">
                                      <p:cBhvr>
                                        <p:cTn id="67" dur="300"/>
                                        <p:tgtEl>
                                          <p:spTgt spid="74"/>
                                        </p:tgtEl>
                                      </p:cBhvr>
                                    </p:animEffect>
                                    <p:set>
                                      <p:cBhvr>
                                        <p:cTn id="68" dur="1" fill="hold">
                                          <p:stCondLst>
                                            <p:cond delay="299"/>
                                          </p:stCondLst>
                                        </p:cTn>
                                        <p:tgtEl>
                                          <p:spTgt spid="74"/>
                                        </p:tgtEl>
                                        <p:attrNameLst>
                                          <p:attrName>style.visibility</p:attrName>
                                        </p:attrNameLst>
                                      </p:cBhvr>
                                      <p:to>
                                        <p:strVal val="hidden"/>
                                      </p:to>
                                    </p:set>
                                  </p:childTnLst>
                                </p:cTn>
                              </p:par>
                              <p:par>
                                <p:cTn id="69" presetID="10" presetClass="exit" presetSubtype="0" fill="hold" nodeType="withEffect">
                                  <p:stCondLst>
                                    <p:cond delay="5300"/>
                                  </p:stCondLst>
                                  <p:childTnLst>
                                    <p:animEffect transition="out" filter="fade">
                                      <p:cBhvr>
                                        <p:cTn id="70" dur="300"/>
                                        <p:tgtEl>
                                          <p:spTgt spid="75"/>
                                        </p:tgtEl>
                                      </p:cBhvr>
                                    </p:animEffect>
                                    <p:set>
                                      <p:cBhvr>
                                        <p:cTn id="71" dur="1" fill="hold">
                                          <p:stCondLst>
                                            <p:cond delay="299"/>
                                          </p:stCondLst>
                                        </p:cTn>
                                        <p:tgtEl>
                                          <p:spTgt spid="75"/>
                                        </p:tgtEl>
                                        <p:attrNameLst>
                                          <p:attrName>style.visibility</p:attrName>
                                        </p:attrNameLst>
                                      </p:cBhvr>
                                      <p:to>
                                        <p:strVal val="hidden"/>
                                      </p:to>
                                    </p:set>
                                  </p:childTnLst>
                                </p:cTn>
                              </p:par>
                              <p:par>
                                <p:cTn id="72" presetID="10" presetClass="exit" presetSubtype="0" fill="hold" nodeType="withEffect">
                                  <p:stCondLst>
                                    <p:cond delay="5600"/>
                                  </p:stCondLst>
                                  <p:childTnLst>
                                    <p:animEffect transition="out" filter="fade">
                                      <p:cBhvr>
                                        <p:cTn id="73" dur="300"/>
                                        <p:tgtEl>
                                          <p:spTgt spid="76"/>
                                        </p:tgtEl>
                                      </p:cBhvr>
                                    </p:animEffect>
                                    <p:set>
                                      <p:cBhvr>
                                        <p:cTn id="74" dur="1" fill="hold">
                                          <p:stCondLst>
                                            <p:cond delay="299"/>
                                          </p:stCondLst>
                                        </p:cTn>
                                        <p:tgtEl>
                                          <p:spTgt spid="76"/>
                                        </p:tgtEl>
                                        <p:attrNameLst>
                                          <p:attrName>style.visibility</p:attrName>
                                        </p:attrNameLst>
                                      </p:cBhvr>
                                      <p:to>
                                        <p:strVal val="hidden"/>
                                      </p:to>
                                    </p:set>
                                  </p:childTnLst>
                                </p:cTn>
                              </p:par>
                              <p:par>
                                <p:cTn id="75" presetID="10" presetClass="exit" presetSubtype="0" fill="hold" nodeType="withEffect">
                                  <p:stCondLst>
                                    <p:cond delay="5900"/>
                                  </p:stCondLst>
                                  <p:childTnLst>
                                    <p:animEffect transition="out" filter="fade">
                                      <p:cBhvr>
                                        <p:cTn id="76" dur="300"/>
                                        <p:tgtEl>
                                          <p:spTgt spid="77"/>
                                        </p:tgtEl>
                                      </p:cBhvr>
                                    </p:animEffect>
                                    <p:set>
                                      <p:cBhvr>
                                        <p:cTn id="77" dur="1" fill="hold">
                                          <p:stCondLst>
                                            <p:cond delay="299"/>
                                          </p:stCondLst>
                                        </p:cTn>
                                        <p:tgtEl>
                                          <p:spTgt spid="77"/>
                                        </p:tgtEl>
                                        <p:attrNameLst>
                                          <p:attrName>style.visibility</p:attrName>
                                        </p:attrNameLst>
                                      </p:cBhvr>
                                      <p:to>
                                        <p:strVal val="hidden"/>
                                      </p:to>
                                    </p:set>
                                  </p:childTnLst>
                                </p:cTn>
                              </p:par>
                              <p:par>
                                <p:cTn id="78" presetID="0" presetClass="path" presetSubtype="0" accel="50000" decel="50000" fill="hold" grpId="0" nodeType="withEffect">
                                  <p:stCondLst>
                                    <p:cond delay="23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79" dur="2000" fill="hold"/>
                                        <p:tgtEl>
                                          <p:spTgt spid="33"/>
                                        </p:tgtEl>
                                        <p:attrNameLst>
                                          <p:attrName>ppt_x</p:attrName>
                                          <p:attrName>ppt_y</p:attrName>
                                        </p:attrNameLst>
                                      </p:cBhvr>
                                      <p:rCtr x="-235" y="-103"/>
                                    </p:animMotion>
                                  </p:childTnLst>
                                </p:cTn>
                              </p:par>
                              <p:par>
                                <p:cTn id="80" presetID="0" presetClass="path" presetSubtype="0" accel="50000" decel="50000" fill="hold" grpId="0" nodeType="withEffect">
                                  <p:stCondLst>
                                    <p:cond delay="26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1" dur="2000" fill="hold"/>
                                        <p:tgtEl>
                                          <p:spTgt spid="114"/>
                                        </p:tgtEl>
                                        <p:attrNameLst>
                                          <p:attrName>ppt_x</p:attrName>
                                          <p:attrName>ppt_y</p:attrName>
                                        </p:attrNameLst>
                                      </p:cBhvr>
                                      <p:rCtr x="-235" y="-103"/>
                                    </p:animMotion>
                                  </p:childTnLst>
                                </p:cTn>
                              </p:par>
                              <p:par>
                                <p:cTn id="82" presetID="0" presetClass="path" presetSubtype="0" accel="50000" decel="50000" fill="hold" grpId="0" nodeType="withEffect">
                                  <p:stCondLst>
                                    <p:cond delay="29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3" dur="2000" fill="hold"/>
                                        <p:tgtEl>
                                          <p:spTgt spid="115"/>
                                        </p:tgtEl>
                                        <p:attrNameLst>
                                          <p:attrName>ppt_x</p:attrName>
                                          <p:attrName>ppt_y</p:attrName>
                                        </p:attrNameLst>
                                      </p:cBhvr>
                                      <p:rCtr x="-235" y="-103"/>
                                    </p:animMotion>
                                  </p:childTnLst>
                                </p:cTn>
                              </p:par>
                              <p:par>
                                <p:cTn id="84" presetID="0" presetClass="path" presetSubtype="0" accel="50000" decel="50000" fill="hold" grpId="0" nodeType="withEffect">
                                  <p:stCondLst>
                                    <p:cond delay="32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5" dur="2000" fill="hold"/>
                                        <p:tgtEl>
                                          <p:spTgt spid="116"/>
                                        </p:tgtEl>
                                        <p:attrNameLst>
                                          <p:attrName>ppt_x</p:attrName>
                                          <p:attrName>ppt_y</p:attrName>
                                        </p:attrNameLst>
                                      </p:cBhvr>
                                      <p:rCtr x="-235" y="-103"/>
                                    </p:animMotion>
                                  </p:childTnLst>
                                </p:cTn>
                              </p:par>
                              <p:par>
                                <p:cTn id="86" presetID="0" presetClass="path" presetSubtype="0" accel="50000" decel="50000" fill="hold" grpId="0" nodeType="withEffect">
                                  <p:stCondLst>
                                    <p:cond delay="35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7" dur="2000" fill="hold"/>
                                        <p:tgtEl>
                                          <p:spTgt spid="117"/>
                                        </p:tgtEl>
                                        <p:attrNameLst>
                                          <p:attrName>ppt_x</p:attrName>
                                          <p:attrName>ppt_y</p:attrName>
                                        </p:attrNameLst>
                                      </p:cBhvr>
                                      <p:rCtr x="-235" y="-103"/>
                                    </p:animMotion>
                                  </p:childTnLst>
                                </p:cTn>
                              </p:par>
                              <p:par>
                                <p:cTn id="88" presetID="0" presetClass="path" presetSubtype="0" accel="50000" decel="50000" fill="hold" grpId="0" nodeType="withEffect">
                                  <p:stCondLst>
                                    <p:cond delay="38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9" dur="2000" fill="hold"/>
                                        <p:tgtEl>
                                          <p:spTgt spid="118"/>
                                        </p:tgtEl>
                                        <p:attrNameLst>
                                          <p:attrName>ppt_x</p:attrName>
                                          <p:attrName>ppt_y</p:attrName>
                                        </p:attrNameLst>
                                      </p:cBhvr>
                                      <p:rCtr x="-235" y="-103"/>
                                    </p:animMotion>
                                  </p:childTnLst>
                                </p:cTn>
                              </p:par>
                              <p:par>
                                <p:cTn id="90" presetID="0" presetClass="path" presetSubtype="0" accel="50000" decel="50000" fill="hold" grpId="0" nodeType="withEffect">
                                  <p:stCondLst>
                                    <p:cond delay="41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1" dur="2000" fill="hold"/>
                                        <p:tgtEl>
                                          <p:spTgt spid="119"/>
                                        </p:tgtEl>
                                        <p:attrNameLst>
                                          <p:attrName>ppt_x</p:attrName>
                                          <p:attrName>ppt_y</p:attrName>
                                        </p:attrNameLst>
                                      </p:cBhvr>
                                      <p:rCtr x="-235" y="-103"/>
                                    </p:animMotion>
                                  </p:childTnLst>
                                </p:cTn>
                              </p:par>
                              <p:par>
                                <p:cTn id="92" presetID="0" presetClass="path" presetSubtype="0" accel="50000" decel="50000" fill="hold" grpId="0" nodeType="withEffect">
                                  <p:stCondLst>
                                    <p:cond delay="44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3" dur="2000" fill="hold"/>
                                        <p:tgtEl>
                                          <p:spTgt spid="120"/>
                                        </p:tgtEl>
                                        <p:attrNameLst>
                                          <p:attrName>ppt_x</p:attrName>
                                          <p:attrName>ppt_y</p:attrName>
                                        </p:attrNameLst>
                                      </p:cBhvr>
                                      <p:rCtr x="-235" y="-103"/>
                                    </p:animMotion>
                                  </p:childTnLst>
                                </p:cTn>
                              </p:par>
                              <p:par>
                                <p:cTn id="94" presetID="0" presetClass="path" presetSubtype="0" accel="50000" decel="50000" fill="hold" grpId="0" nodeType="withEffect">
                                  <p:stCondLst>
                                    <p:cond delay="4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5" dur="2000" fill="hold"/>
                                        <p:tgtEl>
                                          <p:spTgt spid="121"/>
                                        </p:tgtEl>
                                        <p:attrNameLst>
                                          <p:attrName>ppt_x</p:attrName>
                                          <p:attrName>ppt_y</p:attrName>
                                        </p:attrNameLst>
                                      </p:cBhvr>
                                      <p:rCtr x="-235" y="-103"/>
                                    </p:animMotion>
                                  </p:childTnLst>
                                </p:cTn>
                              </p:par>
                              <p:par>
                                <p:cTn id="96" presetID="0" presetClass="path" presetSubtype="0" accel="50000" decel="50000" fill="hold" grpId="0" nodeType="withEffect">
                                  <p:stCondLst>
                                    <p:cond delay="50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7" dur="2000" fill="hold"/>
                                        <p:tgtEl>
                                          <p:spTgt spid="122"/>
                                        </p:tgtEl>
                                        <p:attrNameLst>
                                          <p:attrName>ppt_x</p:attrName>
                                          <p:attrName>ppt_y</p:attrName>
                                        </p:attrNameLst>
                                      </p:cBhvr>
                                      <p:rCtr x="-235" y="-103"/>
                                    </p:animMotion>
                                  </p:childTnLst>
                                </p:cTn>
                              </p:par>
                              <p:par>
                                <p:cTn id="98" presetID="0" presetClass="path" presetSubtype="0" accel="50000" decel="50000" fill="hold" grpId="0" nodeType="withEffect">
                                  <p:stCondLst>
                                    <p:cond delay="54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9" dur="2000" fill="hold"/>
                                        <p:tgtEl>
                                          <p:spTgt spid="123"/>
                                        </p:tgtEl>
                                        <p:attrNameLst>
                                          <p:attrName>ppt_x</p:attrName>
                                          <p:attrName>ppt_y</p:attrName>
                                        </p:attrNameLst>
                                      </p:cBhvr>
                                      <p:rCtr x="-235" y="-103"/>
                                    </p:animMotion>
                                  </p:childTnLst>
                                </p:cTn>
                              </p:par>
                              <p:par>
                                <p:cTn id="100" presetID="0" presetClass="path" presetSubtype="0" accel="50000" decel="50000" fill="hold" grpId="0" nodeType="withEffect">
                                  <p:stCondLst>
                                    <p:cond delay="5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01" dur="2000" fill="hold"/>
                                        <p:tgtEl>
                                          <p:spTgt spid="124"/>
                                        </p:tgtEl>
                                        <p:attrNameLst>
                                          <p:attrName>ppt_x</p:attrName>
                                          <p:attrName>ppt_y</p:attrName>
                                        </p:attrNameLst>
                                      </p:cBhvr>
                                      <p:rCtr x="-235" y="-103"/>
                                    </p:animMotion>
                                  </p:childTnLst>
                                </p:cTn>
                              </p:par>
                              <p:par>
                                <p:cTn id="102" presetID="0" presetClass="path" presetSubtype="0" accel="50000" decel="50000" fill="hold" grpId="0" nodeType="withEffect">
                                  <p:stCondLst>
                                    <p:cond delay="60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03" dur="2000" fill="hold"/>
                                        <p:tgtEl>
                                          <p:spTgt spid="125"/>
                                        </p:tgtEl>
                                        <p:attrNameLst>
                                          <p:attrName>ppt_x</p:attrName>
                                          <p:attrName>ppt_y</p:attrName>
                                        </p:attrNameLst>
                                      </p:cBhvr>
                                      <p:rCtr x="-235" y="-103"/>
                                    </p:animMotion>
                                  </p:childTnLst>
                                </p:cTn>
                              </p:par>
                              <p:par>
                                <p:cTn id="104" presetID="10" presetClass="exit" presetSubtype="0" fill="hold" grpId="1" nodeType="withEffect">
                                  <p:stCondLst>
                                    <p:cond delay="4300"/>
                                  </p:stCondLst>
                                  <p:childTnLst>
                                    <p:animEffect transition="out" filter="fade">
                                      <p:cBhvr>
                                        <p:cTn id="105" dur="300"/>
                                        <p:tgtEl>
                                          <p:spTgt spid="33"/>
                                        </p:tgtEl>
                                      </p:cBhvr>
                                    </p:animEffect>
                                    <p:set>
                                      <p:cBhvr>
                                        <p:cTn id="106" dur="1" fill="hold">
                                          <p:stCondLst>
                                            <p:cond delay="299"/>
                                          </p:stCondLst>
                                        </p:cTn>
                                        <p:tgtEl>
                                          <p:spTgt spid="33"/>
                                        </p:tgtEl>
                                        <p:attrNameLst>
                                          <p:attrName>style.visibility</p:attrName>
                                        </p:attrNameLst>
                                      </p:cBhvr>
                                      <p:to>
                                        <p:strVal val="hidden"/>
                                      </p:to>
                                    </p:set>
                                  </p:childTnLst>
                                </p:cTn>
                              </p:par>
                              <p:par>
                                <p:cTn id="107" presetID="10" presetClass="exit" presetSubtype="0" fill="hold" grpId="1" nodeType="withEffect">
                                  <p:stCondLst>
                                    <p:cond delay="4600"/>
                                  </p:stCondLst>
                                  <p:childTnLst>
                                    <p:animEffect transition="out" filter="fade">
                                      <p:cBhvr>
                                        <p:cTn id="108" dur="300"/>
                                        <p:tgtEl>
                                          <p:spTgt spid="114"/>
                                        </p:tgtEl>
                                      </p:cBhvr>
                                    </p:animEffect>
                                    <p:set>
                                      <p:cBhvr>
                                        <p:cTn id="109" dur="1" fill="hold">
                                          <p:stCondLst>
                                            <p:cond delay="299"/>
                                          </p:stCondLst>
                                        </p:cTn>
                                        <p:tgtEl>
                                          <p:spTgt spid="114"/>
                                        </p:tgtEl>
                                        <p:attrNameLst>
                                          <p:attrName>style.visibility</p:attrName>
                                        </p:attrNameLst>
                                      </p:cBhvr>
                                      <p:to>
                                        <p:strVal val="hidden"/>
                                      </p:to>
                                    </p:set>
                                  </p:childTnLst>
                                </p:cTn>
                              </p:par>
                              <p:par>
                                <p:cTn id="110" presetID="10" presetClass="exit" presetSubtype="0" fill="hold" grpId="1" nodeType="withEffect">
                                  <p:stCondLst>
                                    <p:cond delay="4900"/>
                                  </p:stCondLst>
                                  <p:childTnLst>
                                    <p:animEffect transition="out" filter="fade">
                                      <p:cBhvr>
                                        <p:cTn id="111" dur="300"/>
                                        <p:tgtEl>
                                          <p:spTgt spid="115"/>
                                        </p:tgtEl>
                                      </p:cBhvr>
                                    </p:animEffect>
                                    <p:set>
                                      <p:cBhvr>
                                        <p:cTn id="112" dur="1" fill="hold">
                                          <p:stCondLst>
                                            <p:cond delay="299"/>
                                          </p:stCondLst>
                                        </p:cTn>
                                        <p:tgtEl>
                                          <p:spTgt spid="115"/>
                                        </p:tgtEl>
                                        <p:attrNameLst>
                                          <p:attrName>style.visibility</p:attrName>
                                        </p:attrNameLst>
                                      </p:cBhvr>
                                      <p:to>
                                        <p:strVal val="hidden"/>
                                      </p:to>
                                    </p:set>
                                  </p:childTnLst>
                                </p:cTn>
                              </p:par>
                              <p:par>
                                <p:cTn id="113" presetID="10" presetClass="exit" presetSubtype="0" fill="hold" grpId="1" nodeType="withEffect">
                                  <p:stCondLst>
                                    <p:cond delay="5200"/>
                                  </p:stCondLst>
                                  <p:childTnLst>
                                    <p:animEffect transition="out" filter="fade">
                                      <p:cBhvr>
                                        <p:cTn id="114" dur="300"/>
                                        <p:tgtEl>
                                          <p:spTgt spid="116"/>
                                        </p:tgtEl>
                                      </p:cBhvr>
                                    </p:animEffect>
                                    <p:set>
                                      <p:cBhvr>
                                        <p:cTn id="115" dur="1" fill="hold">
                                          <p:stCondLst>
                                            <p:cond delay="299"/>
                                          </p:stCondLst>
                                        </p:cTn>
                                        <p:tgtEl>
                                          <p:spTgt spid="116"/>
                                        </p:tgtEl>
                                        <p:attrNameLst>
                                          <p:attrName>style.visibility</p:attrName>
                                        </p:attrNameLst>
                                      </p:cBhvr>
                                      <p:to>
                                        <p:strVal val="hidden"/>
                                      </p:to>
                                    </p:set>
                                  </p:childTnLst>
                                </p:cTn>
                              </p:par>
                              <p:par>
                                <p:cTn id="116" presetID="10" presetClass="exit" presetSubtype="0" fill="hold" grpId="1" nodeType="withEffect">
                                  <p:stCondLst>
                                    <p:cond delay="5500"/>
                                  </p:stCondLst>
                                  <p:childTnLst>
                                    <p:animEffect transition="out" filter="fade">
                                      <p:cBhvr>
                                        <p:cTn id="117" dur="300"/>
                                        <p:tgtEl>
                                          <p:spTgt spid="117"/>
                                        </p:tgtEl>
                                      </p:cBhvr>
                                    </p:animEffect>
                                    <p:set>
                                      <p:cBhvr>
                                        <p:cTn id="118" dur="1" fill="hold">
                                          <p:stCondLst>
                                            <p:cond delay="299"/>
                                          </p:stCondLst>
                                        </p:cTn>
                                        <p:tgtEl>
                                          <p:spTgt spid="117"/>
                                        </p:tgtEl>
                                        <p:attrNameLst>
                                          <p:attrName>style.visibility</p:attrName>
                                        </p:attrNameLst>
                                      </p:cBhvr>
                                      <p:to>
                                        <p:strVal val="hidden"/>
                                      </p:to>
                                    </p:set>
                                  </p:childTnLst>
                                </p:cTn>
                              </p:par>
                              <p:par>
                                <p:cTn id="119" presetID="10" presetClass="exit" presetSubtype="0" fill="hold" grpId="1" nodeType="withEffect">
                                  <p:stCondLst>
                                    <p:cond delay="5800"/>
                                  </p:stCondLst>
                                  <p:childTnLst>
                                    <p:animEffect transition="out" filter="fade">
                                      <p:cBhvr>
                                        <p:cTn id="120" dur="300"/>
                                        <p:tgtEl>
                                          <p:spTgt spid="118"/>
                                        </p:tgtEl>
                                      </p:cBhvr>
                                    </p:animEffect>
                                    <p:set>
                                      <p:cBhvr>
                                        <p:cTn id="121" dur="1" fill="hold">
                                          <p:stCondLst>
                                            <p:cond delay="299"/>
                                          </p:stCondLst>
                                        </p:cTn>
                                        <p:tgtEl>
                                          <p:spTgt spid="118"/>
                                        </p:tgtEl>
                                        <p:attrNameLst>
                                          <p:attrName>style.visibility</p:attrName>
                                        </p:attrNameLst>
                                      </p:cBhvr>
                                      <p:to>
                                        <p:strVal val="hidden"/>
                                      </p:to>
                                    </p:set>
                                  </p:childTnLst>
                                </p:cTn>
                              </p:par>
                              <p:par>
                                <p:cTn id="122" presetID="10" presetClass="exit" presetSubtype="0" fill="hold" grpId="1" nodeType="withEffect">
                                  <p:stCondLst>
                                    <p:cond delay="6100"/>
                                  </p:stCondLst>
                                  <p:childTnLst>
                                    <p:animEffect transition="out" filter="fade">
                                      <p:cBhvr>
                                        <p:cTn id="123" dur="300"/>
                                        <p:tgtEl>
                                          <p:spTgt spid="119"/>
                                        </p:tgtEl>
                                      </p:cBhvr>
                                    </p:animEffect>
                                    <p:set>
                                      <p:cBhvr>
                                        <p:cTn id="124" dur="1" fill="hold">
                                          <p:stCondLst>
                                            <p:cond delay="299"/>
                                          </p:stCondLst>
                                        </p:cTn>
                                        <p:tgtEl>
                                          <p:spTgt spid="119"/>
                                        </p:tgtEl>
                                        <p:attrNameLst>
                                          <p:attrName>style.visibility</p:attrName>
                                        </p:attrNameLst>
                                      </p:cBhvr>
                                      <p:to>
                                        <p:strVal val="hidden"/>
                                      </p:to>
                                    </p:set>
                                  </p:childTnLst>
                                </p:cTn>
                              </p:par>
                              <p:par>
                                <p:cTn id="125" presetID="10" presetClass="exit" presetSubtype="0" fill="hold" grpId="1" nodeType="withEffect">
                                  <p:stCondLst>
                                    <p:cond delay="6400"/>
                                  </p:stCondLst>
                                  <p:childTnLst>
                                    <p:animEffect transition="out" filter="fade">
                                      <p:cBhvr>
                                        <p:cTn id="126" dur="300"/>
                                        <p:tgtEl>
                                          <p:spTgt spid="120"/>
                                        </p:tgtEl>
                                      </p:cBhvr>
                                    </p:animEffect>
                                    <p:set>
                                      <p:cBhvr>
                                        <p:cTn id="127" dur="1" fill="hold">
                                          <p:stCondLst>
                                            <p:cond delay="299"/>
                                          </p:stCondLst>
                                        </p:cTn>
                                        <p:tgtEl>
                                          <p:spTgt spid="120"/>
                                        </p:tgtEl>
                                        <p:attrNameLst>
                                          <p:attrName>style.visibility</p:attrName>
                                        </p:attrNameLst>
                                      </p:cBhvr>
                                      <p:to>
                                        <p:strVal val="hidden"/>
                                      </p:to>
                                    </p:set>
                                  </p:childTnLst>
                                </p:cTn>
                              </p:par>
                              <p:par>
                                <p:cTn id="128" presetID="10" presetClass="exit" presetSubtype="0" fill="hold" grpId="1" nodeType="withEffect">
                                  <p:stCondLst>
                                    <p:cond delay="6700"/>
                                  </p:stCondLst>
                                  <p:childTnLst>
                                    <p:animEffect transition="out" filter="fade">
                                      <p:cBhvr>
                                        <p:cTn id="129" dur="300"/>
                                        <p:tgtEl>
                                          <p:spTgt spid="121"/>
                                        </p:tgtEl>
                                      </p:cBhvr>
                                    </p:animEffect>
                                    <p:set>
                                      <p:cBhvr>
                                        <p:cTn id="130" dur="1" fill="hold">
                                          <p:stCondLst>
                                            <p:cond delay="299"/>
                                          </p:stCondLst>
                                        </p:cTn>
                                        <p:tgtEl>
                                          <p:spTgt spid="121"/>
                                        </p:tgtEl>
                                        <p:attrNameLst>
                                          <p:attrName>style.visibility</p:attrName>
                                        </p:attrNameLst>
                                      </p:cBhvr>
                                      <p:to>
                                        <p:strVal val="hidden"/>
                                      </p:to>
                                    </p:set>
                                  </p:childTnLst>
                                </p:cTn>
                              </p:par>
                              <p:par>
                                <p:cTn id="131" presetID="10" presetClass="exit" presetSubtype="0" fill="hold" grpId="1" nodeType="withEffect">
                                  <p:stCondLst>
                                    <p:cond delay="7000"/>
                                  </p:stCondLst>
                                  <p:childTnLst>
                                    <p:animEffect transition="out" filter="fade">
                                      <p:cBhvr>
                                        <p:cTn id="132" dur="300"/>
                                        <p:tgtEl>
                                          <p:spTgt spid="122"/>
                                        </p:tgtEl>
                                      </p:cBhvr>
                                    </p:animEffect>
                                    <p:set>
                                      <p:cBhvr>
                                        <p:cTn id="133" dur="1" fill="hold">
                                          <p:stCondLst>
                                            <p:cond delay="299"/>
                                          </p:stCondLst>
                                        </p:cTn>
                                        <p:tgtEl>
                                          <p:spTgt spid="122"/>
                                        </p:tgtEl>
                                        <p:attrNameLst>
                                          <p:attrName>style.visibility</p:attrName>
                                        </p:attrNameLst>
                                      </p:cBhvr>
                                      <p:to>
                                        <p:strVal val="hidden"/>
                                      </p:to>
                                    </p:set>
                                  </p:childTnLst>
                                </p:cTn>
                              </p:par>
                              <p:par>
                                <p:cTn id="134" presetID="10" presetClass="exit" presetSubtype="0" fill="hold" grpId="1" nodeType="withEffect">
                                  <p:stCondLst>
                                    <p:cond delay="7300"/>
                                  </p:stCondLst>
                                  <p:childTnLst>
                                    <p:animEffect transition="out" filter="fade">
                                      <p:cBhvr>
                                        <p:cTn id="135" dur="300"/>
                                        <p:tgtEl>
                                          <p:spTgt spid="123"/>
                                        </p:tgtEl>
                                      </p:cBhvr>
                                    </p:animEffect>
                                    <p:set>
                                      <p:cBhvr>
                                        <p:cTn id="136" dur="1" fill="hold">
                                          <p:stCondLst>
                                            <p:cond delay="299"/>
                                          </p:stCondLst>
                                        </p:cTn>
                                        <p:tgtEl>
                                          <p:spTgt spid="123"/>
                                        </p:tgtEl>
                                        <p:attrNameLst>
                                          <p:attrName>style.visibility</p:attrName>
                                        </p:attrNameLst>
                                      </p:cBhvr>
                                      <p:to>
                                        <p:strVal val="hidden"/>
                                      </p:to>
                                    </p:set>
                                  </p:childTnLst>
                                </p:cTn>
                              </p:par>
                              <p:par>
                                <p:cTn id="137" presetID="10" presetClass="exit" presetSubtype="0" fill="hold" nodeType="withEffect">
                                  <p:stCondLst>
                                    <p:cond delay="7600"/>
                                  </p:stCondLst>
                                  <p:childTnLst>
                                    <p:animEffect transition="out" filter="fade">
                                      <p:cBhvr>
                                        <p:cTn id="138" dur="300"/>
                                        <p:tgtEl>
                                          <p:spTgt spid="124"/>
                                        </p:tgtEl>
                                      </p:cBhvr>
                                    </p:animEffect>
                                    <p:set>
                                      <p:cBhvr>
                                        <p:cTn id="139" dur="1" fill="hold">
                                          <p:stCondLst>
                                            <p:cond delay="299"/>
                                          </p:stCondLst>
                                        </p:cTn>
                                        <p:tgtEl>
                                          <p:spTgt spid="124"/>
                                        </p:tgtEl>
                                        <p:attrNameLst>
                                          <p:attrName>style.visibility</p:attrName>
                                        </p:attrNameLst>
                                      </p:cBhvr>
                                      <p:to>
                                        <p:strVal val="hidden"/>
                                      </p:to>
                                    </p:set>
                                  </p:childTnLst>
                                </p:cTn>
                              </p:par>
                              <p:par>
                                <p:cTn id="140" presetID="10" presetClass="exit" presetSubtype="0" fill="hold" nodeType="withEffect">
                                  <p:stCondLst>
                                    <p:cond delay="7900"/>
                                  </p:stCondLst>
                                  <p:childTnLst>
                                    <p:animEffect transition="out" filter="fade">
                                      <p:cBhvr>
                                        <p:cTn id="141" dur="300"/>
                                        <p:tgtEl>
                                          <p:spTgt spid="125"/>
                                        </p:tgtEl>
                                      </p:cBhvr>
                                    </p:animEffect>
                                    <p:set>
                                      <p:cBhvr>
                                        <p:cTn id="142" dur="1" fill="hold">
                                          <p:stCondLst>
                                            <p:cond delay="299"/>
                                          </p:stCondLst>
                                        </p:cTn>
                                        <p:tgtEl>
                                          <p:spTgt spid="125"/>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150" dur="1000" fill="hold"/>
                                        <p:tgtEl>
                                          <p:spTgt spid="58"/>
                                        </p:tgtEl>
                                        <p:attrNameLst>
                                          <p:attrName>ppt_x</p:attrName>
                                          <p:attrName>ppt_y</p:attrName>
                                        </p:attrNameLst>
                                      </p:cBhvr>
                                      <p:rCtr x="164" y="140"/>
                                    </p:animMotion>
                                  </p:childTnLst>
                                </p:cTn>
                              </p:par>
                              <p:par>
                                <p:cTn id="151" presetID="0" presetClass="path" presetSubtype="0" accel="50000" decel="50000" fill="hold" grpId="0" nodeType="withEffect">
                                  <p:stCondLst>
                                    <p:cond delay="500"/>
                                  </p:stCondLst>
                                  <p:childTnLst>
                                    <p:animMotion origin="layout" path="M 0.01268 -0.0037 C 0.0342 0.02662 0.10747 0.1338 0.14167 0.17778 C 0.17587 0.222 0.18854 0.2463 0.21771 0.26135 C 0.24688 0.27639 0.29584 0.26667 0.31632 0.26806 " pathEditMode="relative" rAng="0" ptsTypes="aaaa">
                                      <p:cBhvr>
                                        <p:cTn id="152" dur="1000" fill="hold"/>
                                        <p:tgtEl>
                                          <p:spTgt spid="64"/>
                                        </p:tgtEl>
                                        <p:attrNameLst>
                                          <p:attrName>ppt_x</p:attrName>
                                          <p:attrName>ppt_y</p:attrName>
                                        </p:attrNameLst>
                                      </p:cBhvr>
                                      <p:rCtr x="152" y="140"/>
                                    </p:animMotion>
                                  </p:childTnLst>
                                </p:cTn>
                              </p:par>
                              <p:par>
                                <p:cTn id="153" presetID="0" presetClass="path" presetSubtype="0" accel="50000" decel="50000" fill="hold" grpId="0" nodeType="withEffect">
                                  <p:stCondLst>
                                    <p:cond delay="1000"/>
                                  </p:stCondLst>
                                  <p:childTnLst>
                                    <p:animMotion origin="layout" path="M 0.01198 -0.0007 C 0.03837 -0.04051 0.06476 -0.08032 0.09063 -0.11806 C 0.1165 -0.15579 0.14914 -0.20185 0.16771 -0.22778 C 0.18629 -0.2537 0.1908 -0.26296 0.20174 -0.27315 C 0.21268 -0.28333 0.21858 -0.28634 0.23386 -0.28889 C 0.24914 -0.29144 0.28143 -0.28912 0.29393 -0.28912 " pathEditMode="relative" rAng="0" ptsTypes="aaaaaa">
                                      <p:cBhvr>
                                        <p:cTn id="154" dur="1000" fill="hold"/>
                                        <p:tgtEl>
                                          <p:spTgt spid="62"/>
                                        </p:tgtEl>
                                        <p:attrNameLst>
                                          <p:attrName>ppt_x</p:attrName>
                                          <p:attrName>ppt_y</p:attrName>
                                        </p:attrNameLst>
                                      </p:cBhvr>
                                      <p:rCtr x="141" y="-145"/>
                                    </p:animMotion>
                                  </p:childTnLst>
                                </p:cTn>
                              </p:par>
                              <p:par>
                                <p:cTn id="155" presetID="0" presetClass="path" presetSubtype="0" accel="50000" decel="50000" fill="hold" grpId="0" nodeType="withEffect">
                                  <p:stCondLst>
                                    <p:cond delay="1500"/>
                                  </p:stCondLst>
                                  <p:childTnLst>
                                    <p:animMotion origin="layout" path="M 0.01268 -0.0037 C 0.0342 0.02662 0.10747 0.1338 0.14167 0.17778 C 0.17587 0.222 0.19601 0.2463 0.21771 0.26135 C 0.23941 0.27639 0.26042 0.26667 0.27153 0.26806 " pathEditMode="relative" rAng="0" ptsTypes="aaaa">
                                      <p:cBhvr>
                                        <p:cTn id="156" dur="1000" fill="hold"/>
                                        <p:tgtEl>
                                          <p:spTgt spid="79"/>
                                        </p:tgtEl>
                                        <p:attrNameLst>
                                          <p:attrName>ppt_x</p:attrName>
                                          <p:attrName>ppt_y</p:attrName>
                                        </p:attrNameLst>
                                      </p:cBhvr>
                                      <p:rCtr x="129" y="140"/>
                                    </p:animMotion>
                                  </p:childTnLst>
                                </p:cTn>
                              </p:par>
                              <p:par>
                                <p:cTn id="157" presetID="0" presetClass="path" presetSubtype="0" accel="50000" decel="50000" fill="hold" grpId="0" nodeType="withEffect">
                                  <p:stCondLst>
                                    <p:cond delay="2000"/>
                                  </p:stCondLst>
                                  <p:childTnLst>
                                    <p:animMotion origin="layout" path="M 0.01198 -0.00069 C 0.03837 -0.0405 0.06476 -0.08032 0.09063 -0.11805 C 0.1165 -0.15578 0.14914 -0.20185 0.16771 -0.22777 C 0.18629 -0.2537 0.1908 -0.26296 0.20174 -0.27314 C 0.21268 -0.28333 0.22604 -0.28657 0.23386 -0.28888 C 0.24167 -0.2912 0.24549 -0.28796 0.24844 -0.28773 " pathEditMode="relative" rAng="0" ptsTypes="aaaaaa">
                                      <p:cBhvr>
                                        <p:cTn id="158" dur="1000" fill="hold"/>
                                        <p:tgtEl>
                                          <p:spTgt spid="85"/>
                                        </p:tgtEl>
                                        <p:attrNameLst>
                                          <p:attrName>ppt_x</p:attrName>
                                          <p:attrName>ppt_y</p:attrName>
                                        </p:attrNameLst>
                                      </p:cBhvr>
                                      <p:rCtr x="118" y="-145"/>
                                    </p:animMotion>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9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8"/>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0" presetClass="exit" presetSubtype="0" fill="hold" nodeType="clickEffect">
                                  <p:stCondLst>
                                    <p:cond delay="0"/>
                                  </p:stCondLst>
                                  <p:childTnLst>
                                    <p:animEffect transition="out" filter="fade">
                                      <p:cBhvr>
                                        <p:cTn id="170" dur="500"/>
                                        <p:tgtEl>
                                          <p:spTgt spid="8"/>
                                        </p:tgtEl>
                                      </p:cBhvr>
                                    </p:animEffect>
                                    <p:set>
                                      <p:cBhvr>
                                        <p:cTn id="171" dur="1" fill="hold">
                                          <p:stCondLst>
                                            <p:cond delay="499"/>
                                          </p:stCondLst>
                                        </p:cTn>
                                        <p:tgtEl>
                                          <p:spTgt spid="8"/>
                                        </p:tgtEl>
                                        <p:attrNameLst>
                                          <p:attrName>style.visibility</p:attrName>
                                        </p:attrNameLst>
                                      </p:cBhvr>
                                      <p:to>
                                        <p:strVal val="hidden"/>
                                      </p:to>
                                    </p:set>
                                  </p:childTnLst>
                                </p:cTn>
                              </p:par>
                              <p:par>
                                <p:cTn id="172" presetID="63" presetClass="path" presetSubtype="0" accel="50000" decel="50000" fill="hold" grpId="1" nodeType="withEffect">
                                  <p:stCondLst>
                                    <p:cond delay="0"/>
                                  </p:stCondLst>
                                  <p:childTnLst>
                                    <p:animMotion origin="layout" path="M 0.33541 0.26764 L 0.51041 0.26764 " pathEditMode="relative" rAng="0" ptsTypes="AA">
                                      <p:cBhvr>
                                        <p:cTn id="173" dur="2000" fill="hold"/>
                                        <p:tgtEl>
                                          <p:spTgt spid="58"/>
                                        </p:tgtEl>
                                        <p:attrNameLst>
                                          <p:attrName>ppt_x</p:attrName>
                                          <p:attrName>ppt_y</p:attrName>
                                        </p:attrNameLst>
                                      </p:cBhvr>
                                      <p:rCtr x="87" y="0"/>
                                    </p:animMotion>
                                  </p:childTnLst>
                                </p:cTn>
                              </p:par>
                              <p:par>
                                <p:cTn id="174" presetID="10" presetClass="exit" presetSubtype="0" fill="hold" grpId="2" nodeType="withEffect">
                                  <p:stCondLst>
                                    <p:cond delay="1800"/>
                                  </p:stCondLst>
                                  <p:childTnLst>
                                    <p:animEffect transition="out" filter="fade">
                                      <p:cBhvr>
                                        <p:cTn id="175" dur="500"/>
                                        <p:tgtEl>
                                          <p:spTgt spid="58"/>
                                        </p:tgtEl>
                                      </p:cBhvr>
                                    </p:animEffect>
                                    <p:set>
                                      <p:cBhvr>
                                        <p:cTn id="176" dur="1" fill="hold">
                                          <p:stCondLst>
                                            <p:cond delay="499"/>
                                          </p:stCondLst>
                                        </p:cTn>
                                        <p:tgtEl>
                                          <p:spTgt spid="58"/>
                                        </p:tgtEl>
                                        <p:attrNameLst>
                                          <p:attrName>style.visibility</p:attrName>
                                        </p:attrNameLst>
                                      </p:cBhvr>
                                      <p:to>
                                        <p:strVal val="hidden"/>
                                      </p:to>
                                    </p:set>
                                  </p:childTnLst>
                                </p:cTn>
                              </p:par>
                              <p:par>
                                <p:cTn id="177" presetID="10" presetClass="exit" presetSubtype="0" fill="hold" grpId="0" nodeType="withEffect">
                                  <p:stCondLst>
                                    <p:cond delay="1800"/>
                                  </p:stCondLst>
                                  <p:childTnLst>
                                    <p:animEffect transition="out" filter="fade">
                                      <p:cBhvr>
                                        <p:cTn id="178" dur="500"/>
                                        <p:tgtEl>
                                          <p:spTgt spid="90"/>
                                        </p:tgtEl>
                                      </p:cBhvr>
                                    </p:animEffect>
                                    <p:set>
                                      <p:cBhvr>
                                        <p:cTn id="179" dur="1" fill="hold">
                                          <p:stCondLst>
                                            <p:cond delay="499"/>
                                          </p:stCondLst>
                                        </p:cTn>
                                        <p:tgtEl>
                                          <p:spTgt spid="90"/>
                                        </p:tgtEl>
                                        <p:attrNameLst>
                                          <p:attrName>style.visibility</p:attrName>
                                        </p:attrNameLst>
                                      </p:cBhvr>
                                      <p:to>
                                        <p:strVal val="hidden"/>
                                      </p:to>
                                    </p:set>
                                  </p:childTnLst>
                                </p:cTn>
                              </p:par>
                              <p:par>
                                <p:cTn id="180" presetID="0" presetClass="path" presetSubtype="0" accel="50000" decel="50000" fill="hold" grpId="0" nodeType="withEffect">
                                  <p:stCondLst>
                                    <p:cond delay="23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81" dur="2000" fill="hold"/>
                                        <p:tgtEl>
                                          <p:spTgt spid="59"/>
                                        </p:tgtEl>
                                        <p:attrNameLst>
                                          <p:attrName>ppt_x</p:attrName>
                                          <p:attrName>ppt_y</p:attrName>
                                        </p:attrNameLst>
                                      </p:cBhvr>
                                      <p:rCtr x="-235" y="-103"/>
                                    </p:animMotion>
                                  </p:childTnLst>
                                </p:cTn>
                              </p:par>
                              <p:par>
                                <p:cTn id="182" presetID="10" presetClass="exit" presetSubtype="0" fill="hold" nodeType="withEffect">
                                  <p:stCondLst>
                                    <p:cond delay="4100"/>
                                  </p:stCondLst>
                                  <p:childTnLst>
                                    <p:animEffect transition="out" filter="fade">
                                      <p:cBhvr>
                                        <p:cTn id="183" dur="500"/>
                                        <p:tgtEl>
                                          <p:spTgt spid="59"/>
                                        </p:tgtEl>
                                      </p:cBhvr>
                                    </p:animEffect>
                                    <p:set>
                                      <p:cBhvr>
                                        <p:cTn id="184" dur="1" fill="hold">
                                          <p:stCondLst>
                                            <p:cond delay="499"/>
                                          </p:stCondLst>
                                        </p:cTn>
                                        <p:tgtEl>
                                          <p:spTgt spid="59"/>
                                        </p:tgtEl>
                                        <p:attrNameLst>
                                          <p:attrName>style.visibility</p:attrName>
                                        </p:attrNameLst>
                                      </p:cBhvr>
                                      <p:to>
                                        <p:strVal val="hidden"/>
                                      </p:to>
                                    </p:set>
                                  </p:childTnLst>
                                </p:cTn>
                              </p:par>
                              <p:par>
                                <p:cTn id="185" presetID="63" presetClass="path" presetSubtype="0" accel="50000" decel="50000" fill="hold" grpId="1" nodeType="withEffect">
                                  <p:stCondLst>
                                    <p:cond delay="500"/>
                                  </p:stCondLst>
                                  <p:childTnLst>
                                    <p:animMotion origin="layout" path="M 0.3158 0.26598 L 0.51424 0.26505 " pathEditMode="relative" rAng="0" ptsTypes="AA">
                                      <p:cBhvr>
                                        <p:cTn id="186" dur="2000" fill="hold"/>
                                        <p:tgtEl>
                                          <p:spTgt spid="64"/>
                                        </p:tgtEl>
                                        <p:attrNameLst>
                                          <p:attrName>ppt_x</p:attrName>
                                          <p:attrName>ppt_y</p:attrName>
                                        </p:attrNameLst>
                                      </p:cBhvr>
                                      <p:rCtr x="99" y="0"/>
                                    </p:animMotion>
                                  </p:childTnLst>
                                </p:cTn>
                              </p:par>
                              <p:par>
                                <p:cTn id="187" presetID="10" presetClass="exit" presetSubtype="0" fill="hold" grpId="2" nodeType="withEffect">
                                  <p:stCondLst>
                                    <p:cond delay="2200"/>
                                  </p:stCondLst>
                                  <p:childTnLst>
                                    <p:animEffect transition="out" filter="fade">
                                      <p:cBhvr>
                                        <p:cTn id="188" dur="500"/>
                                        <p:tgtEl>
                                          <p:spTgt spid="64"/>
                                        </p:tgtEl>
                                      </p:cBhvr>
                                    </p:animEffect>
                                    <p:set>
                                      <p:cBhvr>
                                        <p:cTn id="189" dur="1" fill="hold">
                                          <p:stCondLst>
                                            <p:cond delay="499"/>
                                          </p:stCondLst>
                                        </p:cTn>
                                        <p:tgtEl>
                                          <p:spTgt spid="64"/>
                                        </p:tgtEl>
                                        <p:attrNameLst>
                                          <p:attrName>style.visibility</p:attrName>
                                        </p:attrNameLst>
                                      </p:cBhvr>
                                      <p:to>
                                        <p:strVal val="hidden"/>
                                      </p:to>
                                    </p:set>
                                  </p:childTnLst>
                                </p:cTn>
                              </p:par>
                              <p:par>
                                <p:cTn id="190" presetID="0" presetClass="path" presetSubtype="0" accel="50000" decel="50000" fill="hold" grpId="0" nodeType="withEffect">
                                  <p:stCondLst>
                                    <p:cond delay="2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91" dur="2000" fill="hold"/>
                                        <p:tgtEl>
                                          <p:spTgt spid="60"/>
                                        </p:tgtEl>
                                        <p:attrNameLst>
                                          <p:attrName>ppt_x</p:attrName>
                                          <p:attrName>ppt_y</p:attrName>
                                        </p:attrNameLst>
                                      </p:cBhvr>
                                      <p:rCtr x="-235" y="-103"/>
                                    </p:animMotion>
                                  </p:childTnLst>
                                </p:cTn>
                              </p:par>
                              <p:par>
                                <p:cTn id="192" presetID="10" presetClass="exit" presetSubtype="0" fill="hold" nodeType="withEffect">
                                  <p:stCondLst>
                                    <p:cond delay="4500"/>
                                  </p:stCondLst>
                                  <p:childTnLst>
                                    <p:animEffect transition="out" filter="fade">
                                      <p:cBhvr>
                                        <p:cTn id="193" dur="500"/>
                                        <p:tgtEl>
                                          <p:spTgt spid="60"/>
                                        </p:tgtEl>
                                      </p:cBhvr>
                                    </p:animEffect>
                                    <p:set>
                                      <p:cBhvr>
                                        <p:cTn id="194" dur="1" fill="hold">
                                          <p:stCondLst>
                                            <p:cond delay="499"/>
                                          </p:stCondLst>
                                        </p:cTn>
                                        <p:tgtEl>
                                          <p:spTgt spid="60"/>
                                        </p:tgtEl>
                                        <p:attrNameLst>
                                          <p:attrName>style.visibility</p:attrName>
                                        </p:attrNameLst>
                                      </p:cBhvr>
                                      <p:to>
                                        <p:strVal val="hidden"/>
                                      </p:to>
                                    </p:set>
                                  </p:childTnLst>
                                </p:cTn>
                              </p:par>
                              <p:par>
                                <p:cTn id="195" presetID="63" presetClass="path" presetSubtype="0" accel="50000" decel="50000" fill="hold" grpId="1" nodeType="withEffect">
                                  <p:stCondLst>
                                    <p:cond delay="1000"/>
                                  </p:stCondLst>
                                  <p:childTnLst>
                                    <p:animMotion origin="layout" path="M 0.29393 -0.29259 L 0.51268 -0.29259 " pathEditMode="relative" rAng="0" ptsTypes="AA">
                                      <p:cBhvr>
                                        <p:cTn id="196" dur="2000" fill="hold"/>
                                        <p:tgtEl>
                                          <p:spTgt spid="62"/>
                                        </p:tgtEl>
                                        <p:attrNameLst>
                                          <p:attrName>ppt_x</p:attrName>
                                          <p:attrName>ppt_y</p:attrName>
                                        </p:attrNameLst>
                                      </p:cBhvr>
                                      <p:rCtr x="109" y="0"/>
                                    </p:animMotion>
                                  </p:childTnLst>
                                </p:cTn>
                              </p:par>
                              <p:par>
                                <p:cTn id="197" presetID="10" presetClass="exit" presetSubtype="0" fill="hold" grpId="2" nodeType="withEffect">
                                  <p:stCondLst>
                                    <p:cond delay="2800"/>
                                  </p:stCondLst>
                                  <p:childTnLst>
                                    <p:animEffect transition="out" filter="fade">
                                      <p:cBhvr>
                                        <p:cTn id="198" dur="500"/>
                                        <p:tgtEl>
                                          <p:spTgt spid="62"/>
                                        </p:tgtEl>
                                      </p:cBhvr>
                                    </p:animEffect>
                                    <p:set>
                                      <p:cBhvr>
                                        <p:cTn id="199" dur="1" fill="hold">
                                          <p:stCondLst>
                                            <p:cond delay="499"/>
                                          </p:stCondLst>
                                        </p:cTn>
                                        <p:tgtEl>
                                          <p:spTgt spid="62"/>
                                        </p:tgtEl>
                                        <p:attrNameLst>
                                          <p:attrName>style.visibility</p:attrName>
                                        </p:attrNameLst>
                                      </p:cBhvr>
                                      <p:to>
                                        <p:strVal val="hidden"/>
                                      </p:to>
                                    </p:set>
                                  </p:childTnLst>
                                </p:cTn>
                              </p:par>
                              <p:par>
                                <p:cTn id="200" presetID="10" presetClass="exit" presetSubtype="0" fill="hold" grpId="0" nodeType="withEffect">
                                  <p:stCondLst>
                                    <p:cond delay="2800"/>
                                  </p:stCondLst>
                                  <p:childTnLst>
                                    <p:animEffect transition="out" filter="fade">
                                      <p:cBhvr>
                                        <p:cTn id="201" dur="500"/>
                                        <p:tgtEl>
                                          <p:spTgt spid="91"/>
                                        </p:tgtEl>
                                      </p:cBhvr>
                                    </p:animEffect>
                                    <p:set>
                                      <p:cBhvr>
                                        <p:cTn id="202" dur="1" fill="hold">
                                          <p:stCondLst>
                                            <p:cond delay="499"/>
                                          </p:stCondLst>
                                        </p:cTn>
                                        <p:tgtEl>
                                          <p:spTgt spid="91"/>
                                        </p:tgtEl>
                                        <p:attrNameLst>
                                          <p:attrName>style.visibility</p:attrName>
                                        </p:attrNameLst>
                                      </p:cBhvr>
                                      <p:to>
                                        <p:strVal val="hidden"/>
                                      </p:to>
                                    </p:set>
                                  </p:childTnLst>
                                </p:cTn>
                              </p:par>
                              <p:par>
                                <p:cTn id="203" presetID="0" presetClass="path" presetSubtype="0" accel="50000" decel="50000" fill="hold" grpId="0" nodeType="withEffect">
                                  <p:stCondLst>
                                    <p:cond delay="3300"/>
                                  </p:stCondLst>
                                  <p:childTnLst>
                                    <p:animMotion origin="layout" path="M 0.00035 -0.0007 C -0.03871 0.00023 -0.17638 -0.00625 -0.23454 0.00463 C -0.2927 0.01551 -0.31562 0.03819 -0.34826 0.06458 C -0.3809 0.09097 -0.40972 0.13426 -0.43073 0.16296 C -0.45173 0.19166 -0.46545 0.22106 -0.47448 0.23634 " pathEditMode="relative" rAng="0" ptsTypes="aaaaa">
                                      <p:cBhvr>
                                        <p:cTn id="204" dur="2000" fill="hold"/>
                                        <p:tgtEl>
                                          <p:spTgt spid="63"/>
                                        </p:tgtEl>
                                        <p:attrNameLst>
                                          <p:attrName>ppt_x</p:attrName>
                                          <p:attrName>ppt_y</p:attrName>
                                        </p:attrNameLst>
                                      </p:cBhvr>
                                      <p:rCtr x="-237" y="116"/>
                                    </p:animMotion>
                                  </p:childTnLst>
                                </p:cTn>
                              </p:par>
                              <p:par>
                                <p:cTn id="205" presetID="10" presetClass="exit" presetSubtype="0" fill="hold" nodeType="withEffect">
                                  <p:stCondLst>
                                    <p:cond delay="5100"/>
                                  </p:stCondLst>
                                  <p:childTnLst>
                                    <p:animEffect transition="out" filter="fade">
                                      <p:cBhvr>
                                        <p:cTn id="206" dur="500"/>
                                        <p:tgtEl>
                                          <p:spTgt spid="63"/>
                                        </p:tgtEl>
                                      </p:cBhvr>
                                    </p:animEffect>
                                    <p:set>
                                      <p:cBhvr>
                                        <p:cTn id="207" dur="1" fill="hold">
                                          <p:stCondLst>
                                            <p:cond delay="499"/>
                                          </p:stCondLst>
                                        </p:cTn>
                                        <p:tgtEl>
                                          <p:spTgt spid="63"/>
                                        </p:tgtEl>
                                        <p:attrNameLst>
                                          <p:attrName>style.visibility</p:attrName>
                                        </p:attrNameLst>
                                      </p:cBhvr>
                                      <p:to>
                                        <p:strVal val="hidden"/>
                                      </p:to>
                                    </p:set>
                                  </p:childTnLst>
                                </p:cTn>
                              </p:par>
                              <p:par>
                                <p:cTn id="208" presetID="63" presetClass="path" presetSubtype="0" accel="50000" decel="50000" fill="hold" grpId="1" nodeType="withEffect">
                                  <p:stCondLst>
                                    <p:cond delay="1500"/>
                                  </p:stCondLst>
                                  <p:childTnLst>
                                    <p:animMotion origin="layout" path="M 0.27101 0.26737 L 0.51424 0.26598 " pathEditMode="relative" rAng="0" ptsTypes="AA">
                                      <p:cBhvr>
                                        <p:cTn id="209" dur="2000" fill="hold"/>
                                        <p:tgtEl>
                                          <p:spTgt spid="79"/>
                                        </p:tgtEl>
                                        <p:attrNameLst>
                                          <p:attrName>ppt_x</p:attrName>
                                          <p:attrName>ppt_y</p:attrName>
                                        </p:attrNameLst>
                                      </p:cBhvr>
                                      <p:rCtr x="122" y="-1"/>
                                    </p:animMotion>
                                  </p:childTnLst>
                                </p:cTn>
                              </p:par>
                              <p:par>
                                <p:cTn id="210" presetID="63" presetClass="path" presetSubtype="0" accel="50000" decel="50000" fill="hold" grpId="1" nodeType="withEffect">
                                  <p:stCondLst>
                                    <p:cond delay="1500"/>
                                  </p:stCondLst>
                                  <p:childTnLst>
                                    <p:animMotion origin="layout" path="M 0.00104 0.00139 L 0.24479 0.0007 " pathEditMode="relative" rAng="0" ptsTypes="AA">
                                      <p:cBhvr>
                                        <p:cTn id="211" dur="2000" fill="hold"/>
                                        <p:tgtEl>
                                          <p:spTgt spid="93"/>
                                        </p:tgtEl>
                                        <p:attrNameLst>
                                          <p:attrName>ppt_x</p:attrName>
                                          <p:attrName>ppt_y</p:attrName>
                                        </p:attrNameLst>
                                      </p:cBhvr>
                                      <p:rCtr x="122" y="0"/>
                                    </p:animMotion>
                                  </p:childTnLst>
                                </p:cTn>
                              </p:par>
                              <p:par>
                                <p:cTn id="212" presetID="10" presetClass="exit" presetSubtype="0" fill="hold" grpId="2" nodeType="withEffect">
                                  <p:stCondLst>
                                    <p:cond delay="3300"/>
                                  </p:stCondLst>
                                  <p:childTnLst>
                                    <p:animEffect transition="out" filter="fade">
                                      <p:cBhvr>
                                        <p:cTn id="213" dur="500"/>
                                        <p:tgtEl>
                                          <p:spTgt spid="79"/>
                                        </p:tgtEl>
                                      </p:cBhvr>
                                    </p:animEffect>
                                    <p:set>
                                      <p:cBhvr>
                                        <p:cTn id="214" dur="1" fill="hold">
                                          <p:stCondLst>
                                            <p:cond delay="499"/>
                                          </p:stCondLst>
                                        </p:cTn>
                                        <p:tgtEl>
                                          <p:spTgt spid="79"/>
                                        </p:tgtEl>
                                        <p:attrNameLst>
                                          <p:attrName>style.visibility</p:attrName>
                                        </p:attrNameLst>
                                      </p:cBhvr>
                                      <p:to>
                                        <p:strVal val="hidden"/>
                                      </p:to>
                                    </p:set>
                                  </p:childTnLst>
                                </p:cTn>
                              </p:par>
                              <p:par>
                                <p:cTn id="215" presetID="10" presetClass="exit" presetSubtype="0" fill="hold" grpId="2" nodeType="withEffect">
                                  <p:stCondLst>
                                    <p:cond delay="3300"/>
                                  </p:stCondLst>
                                  <p:childTnLst>
                                    <p:animEffect transition="out" filter="fade">
                                      <p:cBhvr>
                                        <p:cTn id="216" dur="500"/>
                                        <p:tgtEl>
                                          <p:spTgt spid="93"/>
                                        </p:tgtEl>
                                      </p:cBhvr>
                                    </p:animEffect>
                                    <p:set>
                                      <p:cBhvr>
                                        <p:cTn id="217" dur="1" fill="hold">
                                          <p:stCondLst>
                                            <p:cond delay="499"/>
                                          </p:stCondLst>
                                        </p:cTn>
                                        <p:tgtEl>
                                          <p:spTgt spid="93"/>
                                        </p:tgtEl>
                                        <p:attrNameLst>
                                          <p:attrName>style.visibility</p:attrName>
                                        </p:attrNameLst>
                                      </p:cBhvr>
                                      <p:to>
                                        <p:strVal val="hidden"/>
                                      </p:to>
                                    </p:set>
                                  </p:childTnLst>
                                </p:cTn>
                              </p:par>
                              <p:par>
                                <p:cTn id="218" presetID="0" presetClass="path" presetSubtype="0" accel="50000" decel="50000" fill="hold" nodeType="withEffect">
                                  <p:stCondLst>
                                    <p:cond delay="3800"/>
                                  </p:stCondLst>
                                  <p:childTnLst>
                                    <p:animMotion origin="layout" path="M -0.00191 0.00277 C -0.09705 0.00416 -0.19218 0.00578 -0.2493 -0.00232 C -0.30642 -0.01041 -0.30781 -0.0111 -0.34427 -0.04556 C -0.38073 -0.08002 -0.42448 -0.14454 -0.46805 -0.20907 " pathEditMode="relative" rAng="0" ptsTypes="aaaA">
                                      <p:cBhvr>
                                        <p:cTn id="219" dur="2000" fill="hold"/>
                                        <p:tgtEl>
                                          <p:spTgt spid="6"/>
                                        </p:tgtEl>
                                        <p:attrNameLst>
                                          <p:attrName>ppt_x</p:attrName>
                                          <p:attrName>ppt_y</p:attrName>
                                        </p:attrNameLst>
                                      </p:cBhvr>
                                      <p:rCtr x="-233" y="-105"/>
                                    </p:animMotion>
                                  </p:childTnLst>
                                </p:cTn>
                              </p:par>
                              <p:par>
                                <p:cTn id="220" presetID="10" presetClass="exit" presetSubtype="0" fill="hold" nodeType="withEffect">
                                  <p:stCondLst>
                                    <p:cond delay="5600"/>
                                  </p:stCondLst>
                                  <p:childTnLst>
                                    <p:animEffect transition="out" filter="fade">
                                      <p:cBhvr>
                                        <p:cTn id="221" dur="500"/>
                                        <p:tgtEl>
                                          <p:spTgt spid="6"/>
                                        </p:tgtEl>
                                      </p:cBhvr>
                                    </p:animEffect>
                                    <p:set>
                                      <p:cBhvr>
                                        <p:cTn id="222" dur="1" fill="hold">
                                          <p:stCondLst>
                                            <p:cond delay="499"/>
                                          </p:stCondLst>
                                        </p:cTn>
                                        <p:tgtEl>
                                          <p:spTgt spid="6"/>
                                        </p:tgtEl>
                                        <p:attrNameLst>
                                          <p:attrName>style.visibility</p:attrName>
                                        </p:attrNameLst>
                                      </p:cBhvr>
                                      <p:to>
                                        <p:strVal val="hidden"/>
                                      </p:to>
                                    </p:set>
                                  </p:childTnLst>
                                </p:cTn>
                              </p:par>
                              <p:par>
                                <p:cTn id="223" presetID="63" presetClass="path" presetSubtype="0" accel="50000" decel="50000" fill="hold" grpId="1" nodeType="withEffect">
                                  <p:stCondLst>
                                    <p:cond delay="2000"/>
                                  </p:stCondLst>
                                  <p:childTnLst>
                                    <p:animMotion origin="layout" path="M 0.24219 -0.28935 L 0.51268 -0.29236 " pathEditMode="relative" rAng="0" ptsTypes="AA">
                                      <p:cBhvr>
                                        <p:cTn id="224" dur="2000" fill="hold"/>
                                        <p:tgtEl>
                                          <p:spTgt spid="85"/>
                                        </p:tgtEl>
                                        <p:attrNameLst>
                                          <p:attrName>ppt_x</p:attrName>
                                          <p:attrName>ppt_y</p:attrName>
                                        </p:attrNameLst>
                                      </p:cBhvr>
                                      <p:rCtr x="135" y="-2"/>
                                    </p:animMotion>
                                  </p:childTnLst>
                                </p:cTn>
                              </p:par>
                              <p:par>
                                <p:cTn id="225" presetID="63" presetClass="path" presetSubtype="0" accel="50000" decel="50000" fill="hold" grpId="1" nodeType="withEffect">
                                  <p:stCondLst>
                                    <p:cond delay="2000"/>
                                  </p:stCondLst>
                                  <p:childTnLst>
                                    <p:animMotion origin="layout" path="M -0.00556 0.0007 L 0.26684 0.00139 " pathEditMode="relative" rAng="0" ptsTypes="AA">
                                      <p:cBhvr>
                                        <p:cTn id="226" dur="2000" fill="hold"/>
                                        <p:tgtEl>
                                          <p:spTgt spid="95"/>
                                        </p:tgtEl>
                                        <p:attrNameLst>
                                          <p:attrName>ppt_x</p:attrName>
                                          <p:attrName>ppt_y</p:attrName>
                                        </p:attrNameLst>
                                      </p:cBhvr>
                                      <p:rCtr x="136" y="0"/>
                                    </p:animMotion>
                                  </p:childTnLst>
                                </p:cTn>
                              </p:par>
                              <p:par>
                                <p:cTn id="227" presetID="10" presetClass="exit" presetSubtype="0" fill="hold" grpId="2" nodeType="withEffect">
                                  <p:stCondLst>
                                    <p:cond delay="3500"/>
                                  </p:stCondLst>
                                  <p:childTnLst>
                                    <p:animEffect transition="out" filter="fade">
                                      <p:cBhvr>
                                        <p:cTn id="228" dur="800"/>
                                        <p:tgtEl>
                                          <p:spTgt spid="85"/>
                                        </p:tgtEl>
                                      </p:cBhvr>
                                    </p:animEffect>
                                    <p:set>
                                      <p:cBhvr>
                                        <p:cTn id="229" dur="1" fill="hold">
                                          <p:stCondLst>
                                            <p:cond delay="799"/>
                                          </p:stCondLst>
                                        </p:cTn>
                                        <p:tgtEl>
                                          <p:spTgt spid="85"/>
                                        </p:tgtEl>
                                        <p:attrNameLst>
                                          <p:attrName>style.visibility</p:attrName>
                                        </p:attrNameLst>
                                      </p:cBhvr>
                                      <p:to>
                                        <p:strVal val="hidden"/>
                                      </p:to>
                                    </p:set>
                                  </p:childTnLst>
                                </p:cTn>
                              </p:par>
                              <p:par>
                                <p:cTn id="230" presetID="10" presetClass="exit" presetSubtype="0" fill="hold" grpId="2" nodeType="withEffect">
                                  <p:stCondLst>
                                    <p:cond delay="3500"/>
                                  </p:stCondLst>
                                  <p:childTnLst>
                                    <p:animEffect transition="out" filter="fade">
                                      <p:cBhvr>
                                        <p:cTn id="231" dur="800"/>
                                        <p:tgtEl>
                                          <p:spTgt spid="95"/>
                                        </p:tgtEl>
                                      </p:cBhvr>
                                    </p:animEffect>
                                    <p:set>
                                      <p:cBhvr>
                                        <p:cTn id="232" dur="1" fill="hold">
                                          <p:stCondLst>
                                            <p:cond delay="799"/>
                                          </p:stCondLst>
                                        </p:cTn>
                                        <p:tgtEl>
                                          <p:spTgt spid="95"/>
                                        </p:tgtEl>
                                        <p:attrNameLst>
                                          <p:attrName>style.visibility</p:attrName>
                                        </p:attrNameLst>
                                      </p:cBhvr>
                                      <p:to>
                                        <p:strVal val="hidden"/>
                                      </p:to>
                                    </p:set>
                                  </p:childTnLst>
                                </p:cTn>
                              </p:par>
                              <p:par>
                                <p:cTn id="233" presetID="0" presetClass="path" presetSubtype="0" accel="50000" decel="50000" fill="hold" nodeType="withEffect">
                                  <p:stCondLst>
                                    <p:cond delay="4300"/>
                                  </p:stCondLst>
                                  <p:childTnLst>
                                    <p:animMotion origin="layout" path="M -2.5E-6 3.7037E-7 C -0.03698 0.00023 -0.16146 -0.01157 -0.22153 0.00116 C -0.28159 0.01389 -0.31788 0.0375 -0.36024 0.07616 C -0.4026 0.11481 -0.45139 0.20023 -0.47534 0.23287 " pathEditMode="relative" rAng="0" ptsTypes="aaaa">
                                      <p:cBhvr>
                                        <p:cTn id="234" dur="2000" fill="hold"/>
                                        <p:tgtEl>
                                          <p:spTgt spid="3"/>
                                        </p:tgtEl>
                                        <p:attrNameLst>
                                          <p:attrName>ppt_x</p:attrName>
                                          <p:attrName>ppt_y</p:attrName>
                                        </p:attrNameLst>
                                      </p:cBhvr>
                                      <p:rCtr x="-238" y="111"/>
                                    </p:animMotion>
                                  </p:childTnLst>
                                </p:cTn>
                              </p:par>
                              <p:par>
                                <p:cTn id="235" presetID="10" presetClass="exit" presetSubtype="0" fill="hold" nodeType="withEffect">
                                  <p:stCondLst>
                                    <p:cond delay="6100"/>
                                  </p:stCondLst>
                                  <p:childTnLst>
                                    <p:animEffect transition="out" filter="fade">
                                      <p:cBhvr>
                                        <p:cTn id="236" dur="500"/>
                                        <p:tgtEl>
                                          <p:spTgt spid="3"/>
                                        </p:tgtEl>
                                      </p:cBhvr>
                                    </p:animEffect>
                                    <p:set>
                                      <p:cBhvr>
                                        <p:cTn id="2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90" grpId="0" animBg="1"/>
      <p:bldP spid="78" grpId="0" animBg="1"/>
      <p:bldP spid="33" grpId="0" animBg="1"/>
      <p:bldP spid="33" grpId="1" animBg="1"/>
      <p:bldP spid="62" grpId="0" animBg="1"/>
      <p:bldP spid="62" grpId="1" animBg="1"/>
      <p:bldP spid="62" grpId="2"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5" grpId="0" animBg="1"/>
      <p:bldP spid="58" grpId="0" animBg="1"/>
      <p:bldP spid="58" grpId="1" animBg="1"/>
      <p:bldP spid="58" grpId="2" animBg="1"/>
      <p:bldP spid="64" grpId="0" animBg="1"/>
      <p:bldP spid="64" grpId="1" animBg="1"/>
      <p:bldP spid="64" grpId="2" animBg="1"/>
      <p:bldP spid="79" grpId="0" animBg="1"/>
      <p:bldP spid="79" grpId="1" animBg="1"/>
      <p:bldP spid="79" grpId="2" animBg="1"/>
      <p:bldP spid="85" grpId="0" animBg="1"/>
      <p:bldP spid="85" grpId="1" animBg="1"/>
      <p:bldP spid="85" grpId="2" animBg="1"/>
      <p:bldP spid="93" grpId="0" animBg="1"/>
      <p:bldP spid="93" grpId="1" animBg="1"/>
      <p:bldP spid="93" grpId="2" animBg="1"/>
      <p:bldP spid="95" grpId="0" animBg="1"/>
      <p:bldP spid="95" grpId="1" animBg="1"/>
      <p:bldP spid="95" grpId="2" animBg="1"/>
      <p:bldP spid="63" grpId="0" animBg="1"/>
      <p:bldP spid="135" grpId="0" animBg="1"/>
      <p:bldP spid="91" grpId="0" animBg="1"/>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 typeface="Arial"/>
              <a:buChar char="•"/>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Electric/Hybrid Networks</a:t>
            </a:r>
          </a:p>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Transport</a:t>
            </a: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Scheduling</a:t>
            </a: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2</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121181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3"/>
          <p:cNvSpPr>
            <a:spLocks noGrp="1"/>
          </p:cNvSpPr>
          <p:nvPr>
            <p:ph type="title"/>
          </p:nvPr>
        </p:nvSpPr>
        <p:spPr>
          <a:xfrm>
            <a:off x="457200" y="152400"/>
            <a:ext cx="8229600" cy="1143000"/>
          </a:xfrm>
        </p:spPr>
        <p:txBody>
          <a:bodyPr/>
          <a:lstStyle/>
          <a:p>
            <a:r>
              <a:rPr lang="en-US" altLang="en-US"/>
              <a:t>Two Key Ideas</a:t>
            </a:r>
          </a:p>
        </p:txBody>
      </p:sp>
      <p:sp>
        <p:nvSpPr>
          <p:cNvPr id="5" name="Content Placeholder 4"/>
          <p:cNvSpPr>
            <a:spLocks noGrp="1"/>
          </p:cNvSpPr>
          <p:nvPr>
            <p:ph idx="1"/>
          </p:nvPr>
        </p:nvSpPr>
        <p:spPr>
          <a:xfrm>
            <a:off x="152400" y="1066800"/>
            <a:ext cx="8991600" cy="3505200"/>
          </a:xfrm>
        </p:spPr>
        <p:txBody>
          <a:bodyPr>
            <a:noAutofit/>
          </a:bodyPr>
          <a:lstStyle/>
          <a:p>
            <a:pPr>
              <a:buFontTx/>
              <a:buNone/>
            </a:pPr>
            <a:endParaRPr lang="en-US" altLang="en-US" sz="2000"/>
          </a:p>
          <a:p>
            <a:pPr>
              <a:buFontTx/>
              <a:buAutoNum type="arabicPeriod"/>
            </a:pPr>
            <a:r>
              <a:rPr lang="en-US" altLang="en-US" sz="2400"/>
              <a:t>React in proportion to the </a:t>
            </a:r>
            <a:r>
              <a:rPr lang="en-US" altLang="en-US" sz="2400" b="1">
                <a:solidFill>
                  <a:srgbClr val="FF0000"/>
                </a:solidFill>
              </a:rPr>
              <a:t>extent</a:t>
            </a:r>
            <a:r>
              <a:rPr lang="en-US" altLang="en-US" sz="2400"/>
              <a:t> of congestion, not its </a:t>
            </a:r>
            <a:r>
              <a:rPr lang="en-US" altLang="en-US" sz="2400" b="1">
                <a:solidFill>
                  <a:srgbClr val="FF0000"/>
                </a:solidFill>
              </a:rPr>
              <a:t>presence</a:t>
            </a:r>
            <a:r>
              <a:rPr lang="en-US" altLang="en-US" sz="2400"/>
              <a:t>.</a:t>
            </a:r>
          </a:p>
          <a:p>
            <a:pPr marL="800100" lvl="1" indent="-342900">
              <a:buFont typeface="Wingdings" charset="2"/>
              <a:buChar char="ü"/>
            </a:pPr>
            <a:r>
              <a:rPr lang="en-US" altLang="en-US" sz="2000"/>
              <a:t>Reduces </a:t>
            </a:r>
            <a:r>
              <a:rPr lang="en-US" altLang="en-US" sz="2000" b="1">
                <a:solidFill>
                  <a:srgbClr val="FF0000"/>
                </a:solidFill>
              </a:rPr>
              <a:t>variance</a:t>
            </a:r>
            <a:r>
              <a:rPr lang="en-US" altLang="en-US" sz="2000">
                <a:solidFill>
                  <a:srgbClr val="0000CC"/>
                </a:solidFill>
              </a:rPr>
              <a:t> </a:t>
            </a:r>
            <a:r>
              <a:rPr lang="en-US" altLang="en-US" sz="2000"/>
              <a:t>in sending rates, lowering queuing requirements.</a:t>
            </a:r>
          </a:p>
          <a:p>
            <a:pPr marL="800100" lvl="1" indent="-342900">
              <a:buFontTx/>
              <a:buNone/>
            </a:pPr>
            <a:endParaRPr lang="en-US" altLang="en-US" sz="2000">
              <a:solidFill>
                <a:srgbClr val="0000CC"/>
              </a:solidFill>
            </a:endParaRPr>
          </a:p>
          <a:p>
            <a:pPr marL="800100" lvl="1" indent="-342900"/>
            <a:endParaRPr lang="en-US" altLang="en-US" sz="2000">
              <a:solidFill>
                <a:srgbClr val="0000CC"/>
              </a:solidFill>
            </a:endParaRPr>
          </a:p>
          <a:p>
            <a:pPr marL="800100" lvl="1" indent="-342900"/>
            <a:endParaRPr lang="en-US" altLang="en-US" sz="2000">
              <a:solidFill>
                <a:srgbClr val="0000CC"/>
              </a:solidFill>
            </a:endParaRPr>
          </a:p>
          <a:p>
            <a:pPr marL="800100" lvl="1" indent="-342900">
              <a:buFontTx/>
              <a:buNone/>
            </a:pPr>
            <a:endParaRPr lang="en-US" altLang="en-US" sz="2000">
              <a:solidFill>
                <a:srgbClr val="0000CC"/>
              </a:solidFill>
            </a:endParaRPr>
          </a:p>
          <a:p>
            <a:pPr>
              <a:buFontTx/>
              <a:buNone/>
            </a:pPr>
            <a:endParaRPr lang="en-US" altLang="en-US" sz="2400"/>
          </a:p>
          <a:p>
            <a:endParaRPr lang="en-US" altLang="en-US" sz="2400"/>
          </a:p>
          <a:p>
            <a:pPr>
              <a:buFontTx/>
              <a:buNone/>
            </a:pPr>
            <a:endParaRPr lang="en-US" altLang="en-US" sz="2400"/>
          </a:p>
          <a:p>
            <a:pPr>
              <a:buFontTx/>
              <a:buAutoNum type="arabicPeriod" startAt="2"/>
            </a:pPr>
            <a:r>
              <a:rPr lang="en-US" altLang="en-US" sz="2400"/>
              <a:t>Mark based on </a:t>
            </a:r>
            <a:r>
              <a:rPr lang="en-US" altLang="en-US" sz="2400" b="1">
                <a:solidFill>
                  <a:srgbClr val="FF0000"/>
                </a:solidFill>
              </a:rPr>
              <a:t>instantaneous</a:t>
            </a:r>
            <a:r>
              <a:rPr lang="en-US" altLang="en-US" sz="2400"/>
              <a:t> queue length.</a:t>
            </a:r>
          </a:p>
          <a:p>
            <a:pPr marL="800100" lvl="1" indent="-342900">
              <a:buFont typeface="Wingdings" charset="2"/>
              <a:buChar char="ü"/>
            </a:pPr>
            <a:r>
              <a:rPr lang="en-US" altLang="en-US" sz="2000"/>
              <a:t>Fast feedback to better deal with bursts.</a:t>
            </a:r>
          </a:p>
          <a:p>
            <a:pPr>
              <a:buFontTx/>
              <a:buNone/>
            </a:pPr>
            <a:endParaRPr lang="en-US" altLang="en-US" sz="2400"/>
          </a:p>
          <a:p>
            <a:pPr>
              <a:buFontTx/>
              <a:buNone/>
            </a:pPr>
            <a:endParaRPr lang="en-US" altLang="en-US" sz="2000"/>
          </a:p>
        </p:txBody>
      </p:sp>
      <p:sp>
        <p:nvSpPr>
          <p:cNvPr id="151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18</a:t>
            </a:r>
          </a:p>
        </p:txBody>
      </p:sp>
      <p:graphicFrame>
        <p:nvGraphicFramePr>
          <p:cNvPr id="7" name="Table 6"/>
          <p:cNvGraphicFramePr>
            <a:graphicFrameLocks noGrp="1"/>
          </p:cNvGraphicFramePr>
          <p:nvPr/>
        </p:nvGraphicFramePr>
        <p:xfrm>
          <a:off x="609600" y="2720975"/>
          <a:ext cx="7932738" cy="1698728"/>
        </p:xfrm>
        <a:graphic>
          <a:graphicData uri="http://schemas.openxmlformats.org/drawingml/2006/table">
            <a:tbl>
              <a:tblPr/>
              <a:tblGrid>
                <a:gridCol w="2419409"/>
                <a:gridCol w="2690367"/>
                <a:gridCol w="2822962"/>
              </a:tblGrid>
              <a:tr h="4153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ECN Marks</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TCP </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DCTCP</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1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1 0 1 1 1 1 0 1 1 1</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50%</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40%</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r h="641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0 0 0 0 0 0 0 0 0 1</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a:t>
                      </a:r>
                      <a:r>
                        <a:rPr kumimoji="0" lang="en-US" sz="2000" b="1" i="0" u="none" strike="noStrike" cap="none" normalizeH="0" baseline="0" dirty="0" smtClean="0">
                          <a:ln>
                            <a:noFill/>
                          </a:ln>
                          <a:solidFill>
                            <a:schemeClr val="tx1"/>
                          </a:solidFill>
                          <a:effectLst/>
                          <a:latin typeface="+mn-lt"/>
                          <a:ea typeface="Arial" charset="0"/>
                          <a:cs typeface="Arial" charset="0"/>
                        </a:rPr>
                        <a:t>by</a:t>
                      </a:r>
                      <a:r>
                        <a:rPr kumimoji="0" lang="en-US" sz="2000" b="1" i="0" u="none" strike="noStrike" cap="none" normalizeH="0" baseline="0" dirty="0" smtClean="0">
                          <a:ln>
                            <a:noFill/>
                          </a:ln>
                          <a:solidFill>
                            <a:srgbClr val="FF0000"/>
                          </a:solidFill>
                          <a:effectLst/>
                          <a:latin typeface="+mn-lt"/>
                          <a:ea typeface="Arial" charset="0"/>
                          <a:cs typeface="Arial" charset="0"/>
                        </a:rPr>
                        <a:t> 50%</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custDataLst>
      <p:tags r:id="rId1"/>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76200"/>
            <a:ext cx="8229600" cy="1143000"/>
          </a:xfrm>
        </p:spPr>
        <p:txBody>
          <a:bodyPr/>
          <a:lstStyle/>
          <a:p>
            <a:pPr eaLnBrk="1" hangingPunct="1"/>
            <a:r>
              <a:rPr lang="en-US" altLang="en-US"/>
              <a:t>Data Center TCP Algorithm</a:t>
            </a:r>
          </a:p>
        </p:txBody>
      </p:sp>
      <p:sp>
        <p:nvSpPr>
          <p:cNvPr id="81922" name="Content Placeholder 2"/>
          <p:cNvSpPr>
            <a:spLocks noGrp="1"/>
          </p:cNvSpPr>
          <p:nvPr>
            <p:ph idx="1"/>
          </p:nvPr>
        </p:nvSpPr>
        <p:spPr>
          <a:xfrm>
            <a:off x="228600" y="1219200"/>
            <a:ext cx="6324600" cy="1600200"/>
          </a:xfrm>
        </p:spPr>
        <p:txBody>
          <a:bodyPr/>
          <a:lstStyle/>
          <a:p>
            <a:pPr eaLnBrk="1" hangingPunct="1">
              <a:buFontTx/>
              <a:buNone/>
            </a:pPr>
            <a:r>
              <a:rPr lang="en-US" altLang="en-US" b="1">
                <a:solidFill>
                  <a:srgbClr val="0000CC"/>
                </a:solidFill>
                <a:latin typeface="Calibri" charset="0"/>
              </a:rPr>
              <a:t>Switch side:</a:t>
            </a:r>
          </a:p>
          <a:p>
            <a:pPr lvl="1" eaLnBrk="1" hangingPunct="1"/>
            <a:r>
              <a:rPr lang="en-US" altLang="en-US" sz="2400">
                <a:latin typeface="Calibri" charset="0"/>
              </a:rPr>
              <a:t> Mark packets when </a:t>
            </a:r>
            <a:r>
              <a:rPr lang="en-US" altLang="en-US" b="1">
                <a:solidFill>
                  <a:srgbClr val="FF0000"/>
                </a:solidFill>
                <a:latin typeface="Calibri" charset="0"/>
              </a:rPr>
              <a:t>Q</a:t>
            </a:r>
            <a:r>
              <a:rPr lang="en-US" altLang="en-US" sz="2400" b="1">
                <a:solidFill>
                  <a:srgbClr val="FF0000"/>
                </a:solidFill>
                <a:latin typeface="Calibri" charset="0"/>
              </a:rPr>
              <a:t>ueue Length &gt; K.</a:t>
            </a:r>
          </a:p>
        </p:txBody>
      </p:sp>
      <p:sp>
        <p:nvSpPr>
          <p:cNvPr id="81923"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19</a:t>
            </a:r>
          </a:p>
        </p:txBody>
      </p:sp>
      <p:sp>
        <p:nvSpPr>
          <p:cNvPr id="31757" name="Rectangle 18"/>
          <p:cNvSpPr>
            <a:spLocks noChangeArrowheads="1"/>
          </p:cNvSpPr>
          <p:nvPr/>
        </p:nvSpPr>
        <p:spPr bwMode="auto">
          <a:xfrm>
            <a:off x="228600" y="2590800"/>
            <a:ext cx="8382000" cy="5151438"/>
          </a:xfrm>
          <a:prstGeom prst="rect">
            <a:avLst/>
          </a:prstGeom>
          <a:noFill/>
          <a:ln w="9525">
            <a:noFill/>
            <a:miter lim="800000"/>
            <a:headEnd/>
            <a:tailEnd/>
          </a:ln>
        </p:spPr>
        <p:txBody>
          <a:bodyPr>
            <a:spAutoFit/>
          </a:bodyPr>
          <a:lstStyle>
            <a:lvl1pPr marL="342900" indent="-342900" eaLnBrk="0" hangingPunct="0">
              <a:defRPr sz="2400">
                <a:solidFill>
                  <a:schemeClr val="tx1"/>
                </a:solidFill>
                <a:latin typeface="Times New Roman" charset="0"/>
                <a:ea typeface="ＭＳ Ｐゴシック" charset="-128"/>
              </a:defRPr>
            </a:lvl1pPr>
            <a:lvl2pPr marL="342900" indent="-34290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lvl="1">
              <a:spcBef>
                <a:spcPct val="20000"/>
              </a:spcBef>
            </a:pPr>
            <a:r>
              <a:rPr lang="en-US" altLang="en-US" sz="2800" b="1">
                <a:solidFill>
                  <a:srgbClr val="0000CC"/>
                </a:solidFill>
                <a:latin typeface="Calibri" charset="0"/>
              </a:rPr>
              <a:t>Sender side:</a:t>
            </a:r>
            <a:endParaRPr lang="en-US" altLang="en-US" sz="3200" b="1">
              <a:solidFill>
                <a:srgbClr val="0000CC"/>
              </a:solidFill>
              <a:latin typeface="Calibri" charset="0"/>
            </a:endParaRPr>
          </a:p>
          <a:p>
            <a:pPr lvl="1">
              <a:spcBef>
                <a:spcPct val="20000"/>
              </a:spcBef>
              <a:buFont typeface="Arial" charset="0"/>
              <a:buChar char="–"/>
            </a:pPr>
            <a:r>
              <a:rPr lang="en-US" altLang="en-US">
                <a:solidFill>
                  <a:srgbClr val="000000"/>
                </a:solidFill>
                <a:latin typeface="Calibri" charset="0"/>
              </a:rPr>
              <a:t>Maintain running average of </a:t>
            </a:r>
            <a:r>
              <a:rPr lang="en-US" altLang="en-US" b="1" i="1">
                <a:solidFill>
                  <a:srgbClr val="FF0000"/>
                </a:solidFill>
                <a:latin typeface="Calibri" charset="0"/>
              </a:rPr>
              <a:t>fraction</a:t>
            </a:r>
            <a:r>
              <a:rPr lang="en-US" altLang="en-US" i="1">
                <a:solidFill>
                  <a:srgbClr val="000000"/>
                </a:solidFill>
                <a:latin typeface="Calibri" charset="0"/>
              </a:rPr>
              <a:t> </a:t>
            </a:r>
            <a:r>
              <a:rPr lang="en-US" altLang="en-US">
                <a:solidFill>
                  <a:srgbClr val="000000"/>
                </a:solidFill>
                <a:latin typeface="Calibri" charset="0"/>
              </a:rPr>
              <a:t>of packets </a:t>
            </a:r>
            <a:r>
              <a:rPr lang="en-US" altLang="en-US">
                <a:latin typeface="Calibri" charset="0"/>
              </a:rPr>
              <a:t>marked </a:t>
            </a:r>
            <a:r>
              <a:rPr lang="en-US" altLang="en-US" b="1">
                <a:latin typeface="Calibri" charset="0"/>
              </a:rPr>
              <a:t>(</a:t>
            </a:r>
            <a:r>
              <a:rPr lang="el-GR" altLang="en-US" b="1" i="1">
                <a:latin typeface="Calibri" charset="0"/>
              </a:rPr>
              <a:t>α</a:t>
            </a:r>
            <a:r>
              <a:rPr lang="en-US" altLang="en-US" b="1">
                <a:latin typeface="Calibri" charset="0"/>
              </a:rPr>
              <a:t>)</a:t>
            </a:r>
            <a:r>
              <a:rPr lang="en-US" altLang="en-US">
                <a:solidFill>
                  <a:srgbClr val="0000CC"/>
                </a:solidFill>
                <a:latin typeface="Calibri" charset="0"/>
              </a:rPr>
              <a:t>.</a:t>
            </a:r>
          </a:p>
          <a:p>
            <a:pPr lvl="1"/>
            <a:endParaRPr lang="en-US" altLang="en-US" sz="800" b="1">
              <a:solidFill>
                <a:srgbClr val="FF0000"/>
              </a:solidFill>
              <a:latin typeface="Calibri" charset="0"/>
            </a:endParaRPr>
          </a:p>
          <a:p>
            <a:pPr lvl="1" algn="ctr"/>
            <a:r>
              <a:rPr lang="en-US" altLang="en-US" b="1">
                <a:latin typeface="Calibri" charset="0"/>
              </a:rPr>
              <a:t>In each RTT:</a:t>
            </a:r>
          </a:p>
          <a:p>
            <a:pPr lvl="1">
              <a:spcBef>
                <a:spcPct val="20000"/>
              </a:spcBef>
            </a:pPr>
            <a:endParaRPr lang="en-US" altLang="en-US" sz="2000">
              <a:solidFill>
                <a:srgbClr val="000000"/>
              </a:solidFill>
              <a:latin typeface="Calibri" charset="0"/>
            </a:endParaRPr>
          </a:p>
          <a:p>
            <a:pPr lvl="1">
              <a:spcBef>
                <a:spcPct val="20000"/>
              </a:spcBef>
            </a:pPr>
            <a:endParaRPr lang="en-US" altLang="en-US" sz="1200">
              <a:solidFill>
                <a:srgbClr val="000000"/>
              </a:solidFill>
              <a:latin typeface="Calibri" charset="0"/>
            </a:endParaRPr>
          </a:p>
          <a:p>
            <a:pPr lvl="1">
              <a:spcBef>
                <a:spcPct val="20000"/>
              </a:spcBef>
            </a:pPr>
            <a:endParaRPr lang="en-US" altLang="en-US" sz="12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a:spcBef>
                <a:spcPct val="20000"/>
              </a:spcBef>
              <a:buFont typeface="Wingdings" charset="2"/>
              <a:buChar char="Ø"/>
            </a:pPr>
            <a:r>
              <a:rPr lang="en-US" altLang="en-US" b="1">
                <a:solidFill>
                  <a:srgbClr val="FF0000"/>
                </a:solidFill>
                <a:latin typeface="Calibri" charset="0"/>
              </a:rPr>
              <a:t>Adaptive window decreases:</a:t>
            </a:r>
          </a:p>
          <a:p>
            <a:pPr lvl="1">
              <a:spcBef>
                <a:spcPct val="20000"/>
              </a:spcBef>
              <a:buFont typeface="Arial" charset="0"/>
              <a:buChar char="–"/>
            </a:pPr>
            <a:r>
              <a:rPr lang="en-US" altLang="en-US">
                <a:solidFill>
                  <a:srgbClr val="000000"/>
                </a:solidFill>
                <a:latin typeface="Calibri" charset="0"/>
              </a:rPr>
              <a:t>Note: decrease factor between 1 and 2.</a:t>
            </a:r>
          </a:p>
          <a:p>
            <a:pPr lvl="1">
              <a:spcBef>
                <a:spcPct val="20000"/>
              </a:spcBef>
            </a:pPr>
            <a:endParaRPr lang="en-US" altLang="en-US" sz="2800">
              <a:solidFill>
                <a:srgbClr val="000000"/>
              </a:solidFill>
              <a:latin typeface="Calibri" charset="0"/>
            </a:endParaRPr>
          </a:p>
          <a:p>
            <a:pPr lvl="1">
              <a:spcBef>
                <a:spcPct val="20000"/>
              </a:spcBef>
            </a:pPr>
            <a:endParaRPr lang="en-US" altLang="en-US" sz="2000">
              <a:solidFill>
                <a:srgbClr val="000000"/>
              </a:solidFill>
              <a:latin typeface="Calibri" charset="0"/>
            </a:endParaRPr>
          </a:p>
          <a:p>
            <a:pPr lvl="1">
              <a:spcBef>
                <a:spcPct val="20000"/>
              </a:spcBef>
            </a:pPr>
            <a:endParaRPr lang="en-US" altLang="en-US" sz="2800">
              <a:solidFill>
                <a:srgbClr val="000000"/>
              </a:solidFill>
              <a:latin typeface="Calibri" charset="0"/>
            </a:endParaRPr>
          </a:p>
        </p:txBody>
      </p:sp>
      <p:sp>
        <p:nvSpPr>
          <p:cNvPr id="81925" name="TextBox 7"/>
          <p:cNvSpPr txBox="1">
            <a:spLocks noChangeArrowheads="1"/>
          </p:cNvSpPr>
          <p:nvPr/>
        </p:nvSpPr>
        <p:spPr bwMode="auto">
          <a:xfrm>
            <a:off x="6248400" y="11430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B</a:t>
            </a:r>
          </a:p>
        </p:txBody>
      </p:sp>
      <p:sp>
        <p:nvSpPr>
          <p:cNvPr id="81926" name="TextBox 15"/>
          <p:cNvSpPr txBox="1">
            <a:spLocks noChangeArrowheads="1"/>
          </p:cNvSpPr>
          <p:nvPr/>
        </p:nvSpPr>
        <p:spPr bwMode="auto">
          <a:xfrm>
            <a:off x="7615238" y="1147763"/>
            <a:ext cx="36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K</a:t>
            </a:r>
          </a:p>
        </p:txBody>
      </p:sp>
      <p:sp>
        <p:nvSpPr>
          <p:cNvPr id="81927" name="TextBox 16"/>
          <p:cNvSpPr txBox="1">
            <a:spLocks noChangeArrowheads="1"/>
          </p:cNvSpPr>
          <p:nvPr/>
        </p:nvSpPr>
        <p:spPr bwMode="auto">
          <a:xfrm>
            <a:off x="6786563" y="1276350"/>
            <a:ext cx="1474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Mark</a:t>
            </a:r>
            <a:endParaRPr lang="en-US" altLang="en-US" sz="2800" b="1">
              <a:solidFill>
                <a:srgbClr val="FF0000"/>
              </a:solidFill>
              <a:latin typeface="Calibri" charset="0"/>
            </a:endParaRPr>
          </a:p>
        </p:txBody>
      </p:sp>
      <p:sp>
        <p:nvSpPr>
          <p:cNvPr id="81928" name="TextBox 14"/>
          <p:cNvSpPr txBox="1">
            <a:spLocks noChangeArrowheads="1"/>
          </p:cNvSpPr>
          <p:nvPr/>
        </p:nvSpPr>
        <p:spPr bwMode="auto">
          <a:xfrm>
            <a:off x="7972425" y="1196975"/>
            <a:ext cx="178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Don’t </a:t>
            </a:r>
          </a:p>
          <a:p>
            <a:pPr eaLnBrk="1" hangingPunct="1"/>
            <a:r>
              <a:rPr lang="en-US" altLang="en-US" sz="2000" b="1">
                <a:solidFill>
                  <a:srgbClr val="FF0000"/>
                </a:solidFill>
                <a:latin typeface="Calibri" charset="0"/>
              </a:rPr>
              <a:t>Mark</a:t>
            </a:r>
          </a:p>
        </p:txBody>
      </p:sp>
      <p:grpSp>
        <p:nvGrpSpPr>
          <p:cNvPr id="17" name="Group 151"/>
          <p:cNvGrpSpPr>
            <a:grpSpLocks/>
          </p:cNvGrpSpPr>
          <p:nvPr/>
        </p:nvGrpSpPr>
        <p:grpSpPr bwMode="auto">
          <a:xfrm>
            <a:off x="6324601" y="1985665"/>
            <a:ext cx="2209800" cy="609600"/>
            <a:chOff x="4032" y="480"/>
            <a:chExt cx="768" cy="576"/>
          </a:xfrm>
          <a:gradFill>
            <a:gsLst>
              <a:gs pos="0">
                <a:schemeClr val="bg1"/>
              </a:gs>
              <a:gs pos="100000">
                <a:schemeClr val="hlink"/>
              </a:gs>
            </a:gsLst>
            <a:lin ang="0" scaled="1"/>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a:solidFill>
                  <a:srgbClr val="333399"/>
                </a:solidFill>
                <a:latin typeface="Calibri"/>
                <a:ea typeface="ＭＳ Ｐゴシック" charset="0"/>
                <a:cs typeface="Calibri"/>
              </a:endParaRPr>
            </a:p>
          </p:txBody>
        </p:sp>
        <p:sp>
          <p:nvSpPr>
            <p:cNvPr id="19"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pPr>
                <a:defRPr/>
              </a:pPr>
              <a:endParaRPr lang="en-US">
                <a:latin typeface="Calibri"/>
                <a:ea typeface="ＭＳ Ｐゴシック" charset="0"/>
                <a:cs typeface="Calibri"/>
              </a:endParaRPr>
            </a:p>
          </p:txBody>
        </p:sp>
      </p:grpSp>
      <p:cxnSp>
        <p:nvCxnSpPr>
          <p:cNvPr id="5" name="Straight Connector 4"/>
          <p:cNvCxnSpPr/>
          <p:nvPr/>
        </p:nvCxnSpPr>
        <p:spPr>
          <a:xfrm rot="5400000">
            <a:off x="7108825" y="2284413"/>
            <a:ext cx="13843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931" name="Rectangle 5"/>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2" name="Rectangle 6"/>
          <p:cNvSpPr>
            <a:spLocks noChangeArrowheads="1"/>
          </p:cNvSpPr>
          <p:nvPr/>
        </p:nvSpPr>
        <p:spPr bwMode="auto">
          <a:xfrm>
            <a:off x="0" y="153035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3" name="Rectangle 8"/>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4" name="Rectangle 9"/>
          <p:cNvSpPr>
            <a:spLocks noChangeArrowheads="1"/>
          </p:cNvSpPr>
          <p:nvPr/>
        </p:nvSpPr>
        <p:spPr bwMode="auto">
          <a:xfrm>
            <a:off x="0" y="1120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5" name="Rectangle 11"/>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6" name="Rectangle 12"/>
          <p:cNvSpPr>
            <a:spLocks noChangeArrowheads="1"/>
          </p:cNvSpPr>
          <p:nvPr/>
        </p:nvSpPr>
        <p:spPr bwMode="auto">
          <a:xfrm>
            <a:off x="0" y="1720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7" name="Rectangle 14"/>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8" name="Rectangle 15"/>
          <p:cNvSpPr>
            <a:spLocks noChangeArrowheads="1"/>
          </p:cNvSpPr>
          <p:nvPr/>
        </p:nvSpPr>
        <p:spPr bwMode="auto">
          <a:xfrm>
            <a:off x="0" y="1120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9" name="Rectangle 17"/>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40" name="Rectangle 18"/>
          <p:cNvSpPr>
            <a:spLocks noChangeArrowheads="1"/>
          </p:cNvSpPr>
          <p:nvPr/>
        </p:nvSpPr>
        <p:spPr bwMode="auto">
          <a:xfrm>
            <a:off x="0" y="1530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41" name="Rectangle 5"/>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pic>
        <p:nvPicPr>
          <p:cNvPr id="8194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8088" y="4356100"/>
            <a:ext cx="32877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3" name="Rectangle 6"/>
          <p:cNvSpPr>
            <a:spLocks noChangeArrowheads="1"/>
          </p:cNvSpPr>
          <p:nvPr/>
        </p:nvSpPr>
        <p:spPr bwMode="auto">
          <a:xfrm>
            <a:off x="0" y="1120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44" name="Rectangle 8"/>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pic>
        <p:nvPicPr>
          <p:cNvPr id="8194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206875"/>
            <a:ext cx="3336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6" name="Rectangle 9"/>
          <p:cNvSpPr>
            <a:spLocks noChangeArrowheads="1"/>
          </p:cNvSpPr>
          <p:nvPr/>
        </p:nvSpPr>
        <p:spPr bwMode="auto">
          <a:xfrm>
            <a:off x="0" y="1720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47" name="Rectangle 11"/>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pic>
        <p:nvPicPr>
          <p:cNvPr id="81948"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8675" y="5268913"/>
            <a:ext cx="34496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9" name="Rectangle 12"/>
          <p:cNvSpPr>
            <a:spLocks noChangeArrowheads="1"/>
          </p:cNvSpPr>
          <p:nvPr/>
        </p:nvSpPr>
        <p:spPr bwMode="auto">
          <a:xfrm>
            <a:off x="0" y="1530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3"/>
          <p:cNvSpPr>
            <a:spLocks noGrp="1"/>
          </p:cNvSpPr>
          <p:nvPr>
            <p:ph type="title"/>
          </p:nvPr>
        </p:nvSpPr>
        <p:spPr>
          <a:xfrm>
            <a:off x="457200" y="76200"/>
            <a:ext cx="8229600" cy="1143000"/>
          </a:xfrm>
        </p:spPr>
        <p:txBody>
          <a:bodyPr/>
          <a:lstStyle/>
          <a:p>
            <a:r>
              <a:rPr lang="en-US" altLang="en-US"/>
              <a:t>DCTCP in Action</a:t>
            </a:r>
          </a:p>
        </p:txBody>
      </p:sp>
      <p:sp>
        <p:nvSpPr>
          <p:cNvPr id="1525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20</a:t>
            </a:r>
          </a:p>
        </p:txBody>
      </p:sp>
      <p:sp>
        <p:nvSpPr>
          <p:cNvPr id="152579" name="TextBox 7"/>
          <p:cNvSpPr txBox="1">
            <a:spLocks noChangeArrowheads="1"/>
          </p:cNvSpPr>
          <p:nvPr/>
        </p:nvSpPr>
        <p:spPr bwMode="auto">
          <a:xfrm>
            <a:off x="4038600" y="4321175"/>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rPr>
              <a:t>Setup: Win 7, Broadcom 1Gbps Switch</a:t>
            </a:r>
          </a:p>
          <a:p>
            <a:pPr eaLnBrk="1" hangingPunct="1"/>
            <a:r>
              <a:rPr lang="en-US" altLang="en-US" sz="2000" b="1">
                <a:solidFill>
                  <a:srgbClr val="0000CC"/>
                </a:solidFill>
              </a:rPr>
              <a:t>Scenario: 2 long-lived flows, K = 30KB</a:t>
            </a:r>
          </a:p>
        </p:txBody>
      </p:sp>
      <p:grpSp>
        <p:nvGrpSpPr>
          <p:cNvPr id="152580" name="Group 10"/>
          <p:cNvGrpSpPr>
            <a:grpSpLocks/>
          </p:cNvGrpSpPr>
          <p:nvPr/>
        </p:nvGrpSpPr>
        <p:grpSpPr bwMode="auto">
          <a:xfrm>
            <a:off x="533400" y="1066800"/>
            <a:ext cx="7727950" cy="5410200"/>
            <a:chOff x="533400" y="1219200"/>
            <a:chExt cx="7728023" cy="5410200"/>
          </a:xfrm>
        </p:grpSpPr>
        <p:pic>
          <p:nvPicPr>
            <p:cNvPr id="152581" name="Picture 370" descr="dctcp-vs-tcp.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72802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Box 9"/>
            <p:cNvSpPr txBox="1">
              <a:spLocks noChangeArrowheads="1"/>
            </p:cNvSpPr>
            <p:nvPr/>
          </p:nvSpPr>
          <p:spPr bwMode="auto">
            <a:xfrm rot="-5400000">
              <a:off x="-147312" y="2062488"/>
              <a:ext cx="2057403"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solidFill>
                    <a:srgbClr val="000000"/>
                  </a:solidFill>
                  <a:latin typeface="Calibri" charset="0"/>
                </a:rPr>
                <a:t>(Kbytes)</a:t>
              </a:r>
            </a:p>
          </p:txBody>
        </p:sp>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3"/>
          <p:cNvSpPr>
            <a:spLocks noGrp="1"/>
          </p:cNvSpPr>
          <p:nvPr>
            <p:ph type="title"/>
          </p:nvPr>
        </p:nvSpPr>
        <p:spPr>
          <a:xfrm>
            <a:off x="457200" y="76200"/>
            <a:ext cx="8229600" cy="1143000"/>
          </a:xfrm>
        </p:spPr>
        <p:txBody>
          <a:bodyPr/>
          <a:lstStyle/>
          <a:p>
            <a:r>
              <a:rPr lang="en-US" altLang="en-US"/>
              <a:t>Why it Works</a:t>
            </a:r>
          </a:p>
        </p:txBody>
      </p:sp>
      <p:sp>
        <p:nvSpPr>
          <p:cNvPr id="6" name="Rectangle 85"/>
          <p:cNvSpPr>
            <a:spLocks noGrp="1" noChangeArrowheads="1"/>
          </p:cNvSpPr>
          <p:nvPr>
            <p:ph idx="1"/>
          </p:nvPr>
        </p:nvSpPr>
        <p:spPr>
          <a:xfrm>
            <a:off x="228600" y="1493838"/>
            <a:ext cx="8534400" cy="5135562"/>
          </a:xfrm>
          <a:ln>
            <a:miter lim="800000"/>
            <a:headEnd/>
            <a:tailEnd/>
          </a:ln>
        </p:spPr>
        <p:txBody>
          <a:bodyPr>
            <a:normAutofit/>
          </a:bodyPr>
          <a:lstStyle/>
          <a:p>
            <a:pPr>
              <a:buFontTx/>
              <a:buAutoNum type="arabicPeriod"/>
            </a:pPr>
            <a:r>
              <a:rPr lang="en-US" altLang="en-US" sz="3000" b="1">
                <a:solidFill>
                  <a:srgbClr val="0000CC"/>
                </a:solidFill>
              </a:rPr>
              <a:t>High Burst Tolerance</a:t>
            </a:r>
            <a:endParaRPr lang="en-US" altLang="en-US" sz="2600"/>
          </a:p>
          <a:p>
            <a:pPr marL="800100" lvl="1" indent="-342900">
              <a:buFont typeface="Wingdings" charset="2"/>
              <a:buChar char="ü"/>
            </a:pPr>
            <a:r>
              <a:rPr lang="en-US" altLang="en-US" sz="2600" b="1">
                <a:solidFill>
                  <a:srgbClr val="FF0000"/>
                </a:solidFill>
              </a:rPr>
              <a:t>Large buffer headroom →</a:t>
            </a:r>
            <a:r>
              <a:rPr lang="en-US" altLang="en-US" sz="2600"/>
              <a:t> bursts fit.</a:t>
            </a:r>
          </a:p>
          <a:p>
            <a:pPr marL="800100" lvl="1" indent="-342900">
              <a:buFont typeface="Wingdings" charset="2"/>
              <a:buChar char="ü"/>
            </a:pPr>
            <a:r>
              <a:rPr lang="en-US" altLang="en-US" sz="2200" b="1">
                <a:solidFill>
                  <a:srgbClr val="FF0000"/>
                </a:solidFill>
              </a:rPr>
              <a:t>Aggressive marking</a:t>
            </a:r>
            <a:r>
              <a:rPr lang="en-US" altLang="en-US" sz="2200" b="1"/>
              <a:t> </a:t>
            </a:r>
            <a:r>
              <a:rPr lang="en-US" altLang="en-US" sz="2600" b="1">
                <a:solidFill>
                  <a:srgbClr val="FF0000"/>
                </a:solidFill>
              </a:rPr>
              <a:t>→</a:t>
            </a:r>
            <a:r>
              <a:rPr lang="en-US" altLang="en-US" sz="2600"/>
              <a:t> sources react before packets are dropped.</a:t>
            </a:r>
            <a:endParaRPr lang="en-US" altLang="en-US" sz="2200" b="1">
              <a:solidFill>
                <a:srgbClr val="FF0000"/>
              </a:solidFill>
            </a:endParaRPr>
          </a:p>
          <a:p>
            <a:pPr marL="800100" lvl="1" indent="-342900">
              <a:spcBef>
                <a:spcPct val="25000"/>
              </a:spcBef>
              <a:buFontTx/>
              <a:buNone/>
            </a:pPr>
            <a:endParaRPr lang="en-US" altLang="en-US" sz="2600"/>
          </a:p>
          <a:p>
            <a:pPr>
              <a:buFontTx/>
              <a:buAutoNum type="arabicPeriod"/>
            </a:pPr>
            <a:r>
              <a:rPr lang="en-US" altLang="en-US" sz="2600" b="1">
                <a:solidFill>
                  <a:srgbClr val="0000CC"/>
                </a:solidFill>
              </a:rPr>
              <a:t> Low </a:t>
            </a:r>
            <a:r>
              <a:rPr lang="en-US" altLang="en-US" sz="3000" b="1">
                <a:solidFill>
                  <a:srgbClr val="0000CC"/>
                </a:solidFill>
              </a:rPr>
              <a:t>L</a:t>
            </a:r>
            <a:r>
              <a:rPr lang="en-US" altLang="en-US" sz="2600" b="1">
                <a:solidFill>
                  <a:srgbClr val="0000CC"/>
                </a:solidFill>
              </a:rPr>
              <a:t>atency</a:t>
            </a:r>
          </a:p>
          <a:p>
            <a:pPr marL="800100" lvl="1" indent="-342900">
              <a:buFont typeface="Wingdings" charset="2"/>
              <a:buChar char="ü"/>
            </a:pPr>
            <a:r>
              <a:rPr lang="en-US" altLang="en-US" sz="2600" b="1">
                <a:solidFill>
                  <a:srgbClr val="FF0000"/>
                </a:solidFill>
              </a:rPr>
              <a:t>Small buffer occupancies →</a:t>
            </a:r>
            <a:r>
              <a:rPr lang="en-US" altLang="en-US" sz="2600"/>
              <a:t> low queuing delay.</a:t>
            </a:r>
            <a:endParaRPr lang="en-US" altLang="en-US" sz="2200"/>
          </a:p>
          <a:p>
            <a:pPr>
              <a:spcBef>
                <a:spcPct val="25000"/>
              </a:spcBef>
              <a:buFontTx/>
              <a:buNone/>
            </a:pPr>
            <a:endParaRPr lang="en-US" altLang="en-US" sz="1900"/>
          </a:p>
          <a:p>
            <a:pPr>
              <a:buFontTx/>
              <a:buNone/>
            </a:pPr>
            <a:r>
              <a:rPr lang="en-US" altLang="en-US" sz="2600" b="1">
                <a:solidFill>
                  <a:srgbClr val="0000CC"/>
                </a:solidFill>
              </a:rPr>
              <a:t>3. High Throughput </a:t>
            </a:r>
          </a:p>
          <a:p>
            <a:pPr marL="800100" lvl="1" indent="-342900">
              <a:buFont typeface="Wingdings" charset="2"/>
              <a:buChar char="ü"/>
            </a:pPr>
            <a:r>
              <a:rPr lang="en-US" altLang="en-US" sz="2600" b="1">
                <a:solidFill>
                  <a:srgbClr val="FF0000"/>
                </a:solidFill>
              </a:rPr>
              <a:t>ECN averaging →</a:t>
            </a:r>
            <a:r>
              <a:rPr lang="en-US" altLang="en-US" sz="2600"/>
              <a:t> smooth rate adjustments, low variance.</a:t>
            </a:r>
          </a:p>
          <a:p>
            <a:pPr marL="800100" lvl="1" indent="-342900">
              <a:spcBef>
                <a:spcPct val="25000"/>
              </a:spcBef>
              <a:buFontTx/>
              <a:buNone/>
            </a:pPr>
            <a:endParaRPr lang="en-US" altLang="en-US" sz="2200"/>
          </a:p>
        </p:txBody>
      </p:sp>
      <p:sp>
        <p:nvSpPr>
          <p:cNvPr id="1536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21</a:t>
            </a:r>
          </a:p>
        </p:txBody>
      </p:sp>
    </p:spTree>
    <p:custDataLst>
      <p:tags r:id="rId1"/>
    </p:custData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tLang="en-US"/>
              <a:t>Conclusions</a:t>
            </a:r>
          </a:p>
        </p:txBody>
      </p:sp>
      <p:sp>
        <p:nvSpPr>
          <p:cNvPr id="3" name="Content Placeholder 2"/>
          <p:cNvSpPr>
            <a:spLocks noGrp="1"/>
          </p:cNvSpPr>
          <p:nvPr>
            <p:ph idx="1"/>
          </p:nvPr>
        </p:nvSpPr>
        <p:spPr>
          <a:xfrm>
            <a:off x="457200" y="1371600"/>
            <a:ext cx="8229600" cy="5029200"/>
          </a:xfrm>
        </p:spPr>
        <p:txBody>
          <a:bodyPr/>
          <a:lstStyle/>
          <a:p>
            <a:pPr>
              <a:buFont typeface="Arial" pitchFamily="-110" charset="0"/>
              <a:buChar char="•"/>
              <a:defRPr/>
            </a:pPr>
            <a:endParaRPr lang="en-US" sz="1100" dirty="0" smtClean="0">
              <a:ea typeface="+mn-ea"/>
              <a:cs typeface="+mn-cs"/>
            </a:endParaRPr>
          </a:p>
          <a:p>
            <a:pPr>
              <a:buFont typeface="Arial" pitchFamily="-110" charset="0"/>
              <a:buChar char="•"/>
              <a:defRPr/>
            </a:pPr>
            <a:r>
              <a:rPr lang="en-US" sz="2800" dirty="0" smtClean="0">
                <a:ea typeface="+mn-ea"/>
                <a:cs typeface="+mn-cs"/>
              </a:rPr>
              <a:t>DCTCP satisfies all our requirements for Data Center packet transport.</a:t>
            </a:r>
          </a:p>
          <a:p>
            <a:pPr marL="800100" lvl="1" indent="-342900">
              <a:buFont typeface="Wingdings" pitchFamily="2" charset="2"/>
              <a:buChar char="ü"/>
              <a:defRPr/>
            </a:pPr>
            <a:r>
              <a:rPr lang="en-US" sz="2400" b="1" dirty="0" smtClean="0">
                <a:solidFill>
                  <a:srgbClr val="0000CC"/>
                </a:solidFill>
              </a:rPr>
              <a:t>Handles bursts well</a:t>
            </a:r>
          </a:p>
          <a:p>
            <a:pPr marL="800100" lvl="1" indent="-342900">
              <a:buFont typeface="Wingdings" pitchFamily="2" charset="2"/>
              <a:buChar char="ü"/>
              <a:defRPr/>
            </a:pPr>
            <a:r>
              <a:rPr lang="en-US" sz="2400" b="1" dirty="0" smtClean="0">
                <a:solidFill>
                  <a:srgbClr val="0000CC"/>
                </a:solidFill>
              </a:rPr>
              <a:t>Keeps queuing delays low</a:t>
            </a:r>
          </a:p>
          <a:p>
            <a:pPr marL="800100" lvl="1" indent="-342900">
              <a:buFont typeface="Wingdings" pitchFamily="2" charset="2"/>
              <a:buChar char="ü"/>
              <a:defRPr/>
            </a:pPr>
            <a:r>
              <a:rPr lang="en-US" sz="2400" b="1" dirty="0" smtClean="0">
                <a:solidFill>
                  <a:srgbClr val="0000CC"/>
                </a:solidFill>
              </a:rPr>
              <a:t>Achieves high throughput</a:t>
            </a:r>
          </a:p>
          <a:p>
            <a:pPr>
              <a:buFont typeface="Arial" pitchFamily="-110" charset="0"/>
              <a:buNone/>
              <a:defRPr/>
            </a:pPr>
            <a:endParaRPr lang="en-US" sz="1800" dirty="0" smtClean="0">
              <a:ea typeface="+mn-ea"/>
              <a:cs typeface="+mn-cs"/>
            </a:endParaRPr>
          </a:p>
          <a:p>
            <a:pPr>
              <a:buFont typeface="Arial" pitchFamily="-110" charset="0"/>
              <a:buChar char="•"/>
              <a:defRPr/>
            </a:pPr>
            <a:r>
              <a:rPr lang="en-US" sz="2800" dirty="0" smtClean="0">
                <a:ea typeface="+mn-ea"/>
                <a:cs typeface="+mn-cs"/>
              </a:rPr>
              <a:t>Features:</a:t>
            </a:r>
          </a:p>
          <a:p>
            <a:pPr marL="800100" lvl="1" indent="-342900">
              <a:buFont typeface="Wingdings" pitchFamily="2" charset="2"/>
              <a:buChar char="ü"/>
              <a:defRPr/>
            </a:pPr>
            <a:r>
              <a:rPr lang="en-US" sz="2400" b="1" dirty="0" smtClean="0">
                <a:solidFill>
                  <a:srgbClr val="0000CC"/>
                </a:solidFill>
              </a:rPr>
              <a:t>Very simple change to TCP and a single switch parameter.</a:t>
            </a:r>
          </a:p>
          <a:p>
            <a:pPr marL="800100" lvl="1" indent="-342900">
              <a:buFont typeface="Wingdings" pitchFamily="2" charset="2"/>
              <a:buChar char="ü"/>
              <a:defRPr/>
            </a:pPr>
            <a:r>
              <a:rPr lang="en-US" sz="2400" b="1" dirty="0" smtClean="0">
                <a:solidFill>
                  <a:srgbClr val="FF0000"/>
                </a:solidFill>
              </a:rPr>
              <a:t>Based on mechanisms already available in Silicon.</a:t>
            </a:r>
          </a:p>
          <a:p>
            <a:pPr marL="800100" lvl="1" indent="-342900">
              <a:buFontTx/>
              <a:buNone/>
              <a:defRPr/>
            </a:pPr>
            <a:endParaRPr lang="en-US" sz="2400" dirty="0" smtClean="0"/>
          </a:p>
          <a:p>
            <a:pPr marL="800100" lvl="1" indent="-342900">
              <a:buFontTx/>
              <a:buNone/>
              <a:defRPr/>
            </a:pPr>
            <a:endParaRPr lang="en-US" sz="2400" dirty="0" smtClean="0"/>
          </a:p>
          <a:p>
            <a:pPr marL="800100" lvl="1" indent="-342900">
              <a:buFontTx/>
              <a:buNone/>
              <a:defRPr/>
            </a:pPr>
            <a:endParaRPr lang="en-US" sz="2400" dirty="0" smtClean="0"/>
          </a:p>
          <a:p>
            <a:pPr marL="400050">
              <a:buFont typeface="Arial" pitchFamily="-110" charset="0"/>
              <a:buNone/>
              <a:defRPr/>
            </a:pPr>
            <a:endParaRPr lang="en-US" sz="2400" dirty="0" smtClean="0">
              <a:ea typeface="+mn-ea"/>
              <a:cs typeface="+mn-cs"/>
            </a:endParaRPr>
          </a:p>
        </p:txBody>
      </p:sp>
      <p:sp>
        <p:nvSpPr>
          <p:cNvPr id="158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27</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 typeface="Arial"/>
              <a:buChar char="•"/>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Electric/Hybrid Networks</a:t>
            </a:r>
          </a:p>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Transport</a:t>
            </a: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Scheduling</a:t>
            </a: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25</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82374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r>
              <a:rPr lang="en-US" altLang="en-US"/>
              <a:t>Datacenters and OLDIs</a:t>
            </a:r>
          </a:p>
        </p:txBody>
      </p:sp>
      <p:sp>
        <p:nvSpPr>
          <p:cNvPr id="75778" name="Text Placeholder 4"/>
          <p:cNvSpPr>
            <a:spLocks noGrp="1"/>
          </p:cNvSpPr>
          <p:nvPr>
            <p:ph idx="1"/>
          </p:nvPr>
        </p:nvSpPr>
        <p:spPr/>
        <p:txBody>
          <a:bodyPr/>
          <a:lstStyle/>
          <a:p>
            <a:pPr>
              <a:lnSpc>
                <a:spcPct val="150000"/>
              </a:lnSpc>
              <a:buFont typeface="Wingdings" charset="2"/>
              <a:buChar char="§"/>
            </a:pPr>
            <a:r>
              <a:rPr lang="en-US" altLang="en-US" sz="2800">
                <a:solidFill>
                  <a:srgbClr val="333336"/>
                </a:solidFill>
              </a:rPr>
              <a:t>OLDI = </a:t>
            </a:r>
            <a:r>
              <a:rPr lang="en-US" altLang="en-US" b="1">
                <a:solidFill>
                  <a:schemeClr val="tx1"/>
                </a:solidFill>
              </a:rPr>
              <a:t>O</a:t>
            </a:r>
            <a:r>
              <a:rPr lang="en-US" altLang="en-US" sz="2800">
                <a:solidFill>
                  <a:srgbClr val="333336"/>
                </a:solidFill>
              </a:rPr>
              <a:t>n</a:t>
            </a:r>
            <a:r>
              <a:rPr lang="en-US" altLang="en-US" b="1">
                <a:solidFill>
                  <a:schemeClr val="tx1"/>
                </a:solidFill>
              </a:rPr>
              <a:t>L</a:t>
            </a:r>
            <a:r>
              <a:rPr lang="en-US" altLang="en-US" sz="2800">
                <a:solidFill>
                  <a:srgbClr val="333336"/>
                </a:solidFill>
              </a:rPr>
              <a:t>ine </a:t>
            </a:r>
            <a:r>
              <a:rPr lang="en-US" altLang="en-US" b="1">
                <a:solidFill>
                  <a:schemeClr val="tx1"/>
                </a:solidFill>
              </a:rPr>
              <a:t>D</a:t>
            </a:r>
            <a:r>
              <a:rPr lang="en-US" altLang="en-US" sz="2800">
                <a:solidFill>
                  <a:srgbClr val="333336"/>
                </a:solidFill>
              </a:rPr>
              <a:t>ata </a:t>
            </a:r>
            <a:r>
              <a:rPr lang="en-US" altLang="en-US" b="1">
                <a:solidFill>
                  <a:schemeClr val="tx1"/>
                </a:solidFill>
              </a:rPr>
              <a:t>I</a:t>
            </a:r>
            <a:r>
              <a:rPr lang="en-US" altLang="en-US" sz="2800">
                <a:solidFill>
                  <a:srgbClr val="333336"/>
                </a:solidFill>
              </a:rPr>
              <a:t>ntensive applications</a:t>
            </a:r>
          </a:p>
          <a:p>
            <a:pPr lvl="1">
              <a:lnSpc>
                <a:spcPct val="150000"/>
              </a:lnSpc>
              <a:buFont typeface="Wingdings" charset="2"/>
              <a:buChar char="§"/>
            </a:pPr>
            <a:r>
              <a:rPr lang="en-US" altLang="en-US">
                <a:solidFill>
                  <a:srgbClr val="333336"/>
                </a:solidFill>
                <a:latin typeface="Trebuchet MS" charset="0"/>
              </a:rPr>
              <a:t>e.g., Web search, retail, advertisements</a:t>
            </a:r>
          </a:p>
          <a:p>
            <a:pPr>
              <a:lnSpc>
                <a:spcPct val="150000"/>
              </a:lnSpc>
              <a:buFont typeface="Wingdings" charset="2"/>
              <a:buChar char="§"/>
            </a:pPr>
            <a:r>
              <a:rPr lang="en-US" altLang="en-US" sz="2800">
                <a:solidFill>
                  <a:srgbClr val="333336"/>
                </a:solidFill>
              </a:rPr>
              <a:t>An important class of datacenter applications</a:t>
            </a:r>
          </a:p>
          <a:p>
            <a:pPr>
              <a:lnSpc>
                <a:spcPct val="150000"/>
              </a:lnSpc>
              <a:buFont typeface="Wingdings" charset="2"/>
              <a:buChar char="§"/>
            </a:pPr>
            <a:r>
              <a:rPr lang="en-US" altLang="en-US" sz="2800">
                <a:solidFill>
                  <a:srgbClr val="333336"/>
                </a:solidFill>
              </a:rPr>
              <a:t>Vital to many Internet companies</a:t>
            </a:r>
          </a:p>
          <a:p>
            <a:pPr lvl="1">
              <a:lnSpc>
                <a:spcPct val="200000"/>
              </a:lnSpc>
              <a:buFont typeface="Wingdings" charset="2"/>
              <a:buChar char="§"/>
            </a:pPr>
            <a:endParaRPr lang="en-US" altLang="en-US">
              <a:solidFill>
                <a:srgbClr val="333336"/>
              </a:solidFill>
              <a:latin typeface="Trebuchet MS" charset="0"/>
            </a:endParaRPr>
          </a:p>
        </p:txBody>
      </p:sp>
      <p:sp>
        <p:nvSpPr>
          <p:cNvPr id="6" name="Text Placeholder 5"/>
          <p:cNvSpPr>
            <a:spLocks noGrp="1"/>
          </p:cNvSpPr>
          <p:nvPr>
            <p:ph type="body" idx="4294967295"/>
          </p:nvPr>
        </p:nvSpPr>
        <p:spPr>
          <a:xfrm>
            <a:off x="0" y="6019800"/>
            <a:ext cx="8191500" cy="685800"/>
          </a:xfrm>
          <a:solidFill>
            <a:schemeClr val="bg1">
              <a:lumMod val="85000"/>
            </a:schemeClr>
          </a:solidFill>
        </p:spPr>
        <p:txBody>
          <a:bodyPr/>
          <a:lstStyle/>
          <a:p>
            <a:pPr marL="0" indent="0" algn="ctr">
              <a:buFontTx/>
              <a:buNone/>
              <a:defRPr/>
            </a:pPr>
            <a:r>
              <a:rPr lang="en-US" dirty="0" smtClean="0"/>
              <a:t>OLDIs are critical datacenter applications</a:t>
            </a:r>
            <a:endParaRPr lang="en-US" dirty="0"/>
          </a:p>
        </p:txBody>
      </p:sp>
      <p:grpSp>
        <p:nvGrpSpPr>
          <p:cNvPr id="75780" name="Group 21"/>
          <p:cNvGrpSpPr>
            <a:grpSpLocks/>
          </p:cNvGrpSpPr>
          <p:nvPr/>
        </p:nvGrpSpPr>
        <p:grpSpPr bwMode="auto">
          <a:xfrm>
            <a:off x="519113" y="4605338"/>
            <a:ext cx="8105775" cy="957262"/>
            <a:chOff x="200025" y="4299852"/>
            <a:chExt cx="8105774" cy="957948"/>
          </a:xfrm>
        </p:grpSpPr>
        <p:pic>
          <p:nvPicPr>
            <p:cNvPr id="75781" name="Picture 17" descr="goog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4443070"/>
              <a:ext cx="20859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8" descr="faceboo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4393064"/>
              <a:ext cx="23431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9" descr="amazon.jpg"/>
            <p:cNvPicPr>
              <a:picLocks noChangeAspect="1"/>
            </p:cNvPicPr>
            <p:nvPr/>
          </p:nvPicPr>
          <p:blipFill>
            <a:blip r:embed="rId5">
              <a:extLst>
                <a:ext uri="{28A0092B-C50C-407E-A947-70E740481C1C}">
                  <a14:useLocalDpi xmlns:a14="http://schemas.microsoft.com/office/drawing/2010/main" val="0"/>
                </a:ext>
              </a:extLst>
            </a:blip>
            <a:srcRect t="26666" b="31429"/>
            <a:stretch>
              <a:fillRect/>
            </a:stretch>
          </p:blipFill>
          <p:spPr bwMode="auto">
            <a:xfrm>
              <a:off x="5638799" y="4299852"/>
              <a:ext cx="2667000" cy="9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10538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a:t>OLDIs</a:t>
            </a:r>
          </a:p>
        </p:txBody>
      </p:sp>
      <p:sp>
        <p:nvSpPr>
          <p:cNvPr id="3" name="Text Placeholder 2"/>
          <p:cNvSpPr>
            <a:spLocks noGrp="1"/>
          </p:cNvSpPr>
          <p:nvPr>
            <p:ph idx="1"/>
          </p:nvPr>
        </p:nvSpPr>
        <p:spPr>
          <a:xfrm>
            <a:off x="304800" y="1219200"/>
            <a:ext cx="8458200" cy="5257800"/>
          </a:xfrm>
        </p:spPr>
        <p:txBody>
          <a:bodyPr>
            <a:normAutofit fontScale="85000" lnSpcReduction="10000"/>
          </a:bodyPr>
          <a:lstStyle/>
          <a:p>
            <a:pPr>
              <a:defRPr/>
            </a:pPr>
            <a:endParaRPr lang="en-US" dirty="0" smtClean="0"/>
          </a:p>
          <a:p>
            <a:pPr>
              <a:defRPr/>
            </a:pPr>
            <a:r>
              <a:rPr lang="en-US" dirty="0" smtClean="0"/>
              <a:t>P</a:t>
            </a:r>
            <a:r>
              <a:rPr lang="en-US" dirty="0" smtClean="0">
                <a:sym typeface="Wingdings" pitchFamily="2" charset="2"/>
              </a:rPr>
              <a:t>artition-aggregate</a:t>
            </a:r>
            <a:r>
              <a:rPr lang="en-US" dirty="0" smtClean="0"/>
              <a:t> </a:t>
            </a:r>
          </a:p>
          <a:p>
            <a:pPr lvl="1">
              <a:defRPr/>
            </a:pPr>
            <a:r>
              <a:rPr lang="en-US" dirty="0" smtClean="0"/>
              <a:t>Tree-like structure</a:t>
            </a:r>
          </a:p>
          <a:p>
            <a:pPr lvl="1">
              <a:defRPr/>
            </a:pPr>
            <a:r>
              <a:rPr lang="en-US" dirty="0" smtClean="0"/>
              <a:t>Root node sends query</a:t>
            </a:r>
          </a:p>
          <a:p>
            <a:pPr lvl="1">
              <a:defRPr/>
            </a:pPr>
            <a:r>
              <a:rPr lang="en-US" dirty="0" smtClean="0"/>
              <a:t>Leaf nodes respond with data </a:t>
            </a:r>
          </a:p>
          <a:p>
            <a:pPr lvl="1">
              <a:defRPr/>
            </a:pPr>
            <a:endParaRPr lang="en-US" dirty="0" smtClean="0"/>
          </a:p>
          <a:p>
            <a:pPr>
              <a:defRPr/>
            </a:pPr>
            <a:r>
              <a:rPr lang="en-US" dirty="0" smtClean="0">
                <a:sym typeface="Wingdings" pitchFamily="2" charset="2"/>
              </a:rPr>
              <a:t>Deadline budget split among nodes and network</a:t>
            </a:r>
          </a:p>
          <a:p>
            <a:pPr lvl="1">
              <a:defRPr/>
            </a:pPr>
            <a:r>
              <a:rPr lang="en-US" dirty="0" smtClean="0">
                <a:sym typeface="Wingdings" pitchFamily="2" charset="2"/>
              </a:rPr>
              <a:t>E.g., total = 300 </a:t>
            </a:r>
            <a:r>
              <a:rPr lang="en-US" dirty="0" err="1" smtClean="0">
                <a:sym typeface="Wingdings" pitchFamily="2" charset="2"/>
              </a:rPr>
              <a:t>ms</a:t>
            </a:r>
            <a:r>
              <a:rPr lang="en-US" dirty="0" smtClean="0">
                <a:sym typeface="Wingdings" pitchFamily="2" charset="2"/>
              </a:rPr>
              <a:t>, parents-leaf RPC = 50 </a:t>
            </a:r>
            <a:r>
              <a:rPr lang="en-US" dirty="0" err="1" smtClean="0">
                <a:sym typeface="Wingdings" pitchFamily="2" charset="2"/>
              </a:rPr>
              <a:t>ms</a:t>
            </a:r>
            <a:endParaRPr lang="en-US" dirty="0" smtClean="0">
              <a:sym typeface="Wingdings" pitchFamily="2" charset="2"/>
            </a:endParaRPr>
          </a:p>
          <a:p>
            <a:pPr lvl="1">
              <a:defRPr/>
            </a:pPr>
            <a:endParaRPr lang="en-US" dirty="0" smtClean="0">
              <a:sym typeface="Wingdings" pitchFamily="2" charset="2"/>
            </a:endParaRPr>
          </a:p>
          <a:p>
            <a:pPr>
              <a:defRPr/>
            </a:pPr>
            <a:r>
              <a:rPr lang="en-US" dirty="0" smtClean="0">
                <a:sym typeface="Wingdings" pitchFamily="2" charset="2"/>
              </a:rPr>
              <a:t>Missed deadlines </a:t>
            </a:r>
          </a:p>
          <a:p>
            <a:pPr lvl="1">
              <a:buFont typeface="Wingdings" charset="0"/>
              <a:buChar char="à"/>
              <a:defRPr/>
            </a:pPr>
            <a:r>
              <a:rPr lang="en-US" dirty="0" smtClean="0">
                <a:sym typeface="Wingdings" pitchFamily="2" charset="2"/>
              </a:rPr>
              <a:t>incomplete responses </a:t>
            </a:r>
          </a:p>
          <a:p>
            <a:pPr lvl="1">
              <a:buFont typeface="Wingdings" charset="0"/>
              <a:buChar char="à"/>
              <a:defRPr/>
            </a:pPr>
            <a:r>
              <a:rPr lang="en-US" dirty="0" smtClean="0">
                <a:sym typeface="Wingdings" pitchFamily="2" charset="2"/>
              </a:rPr>
              <a:t>affect user experience &amp; revenue</a:t>
            </a:r>
            <a:endParaRPr lang="en-US" dirty="0" smtClean="0"/>
          </a:p>
        </p:txBody>
      </p:sp>
      <p:sp>
        <p:nvSpPr>
          <p:cNvPr id="24" name="Oval 23"/>
          <p:cNvSpPr/>
          <p:nvPr/>
        </p:nvSpPr>
        <p:spPr>
          <a:xfrm>
            <a:off x="75438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5626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6172200" y="2286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924800" y="2286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086600" y="1143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65532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85344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6594475" y="1524000"/>
            <a:ext cx="492125" cy="779463"/>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Freeform 51"/>
          <p:cNvSpPr/>
          <p:nvPr/>
        </p:nvSpPr>
        <p:spPr>
          <a:xfrm>
            <a:off x="5867400" y="2743200"/>
            <a:ext cx="381000" cy="609600"/>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p:cNvSpPr/>
          <p:nvPr/>
        </p:nvSpPr>
        <p:spPr>
          <a:xfrm>
            <a:off x="7620000" y="2743200"/>
            <a:ext cx="381000" cy="685800"/>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Freeform 55"/>
          <p:cNvSpPr/>
          <p:nvPr/>
        </p:nvSpPr>
        <p:spPr>
          <a:xfrm>
            <a:off x="6629400" y="1600200"/>
            <a:ext cx="685800" cy="720725"/>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Freeform 56"/>
          <p:cNvSpPr/>
          <p:nvPr/>
        </p:nvSpPr>
        <p:spPr>
          <a:xfrm>
            <a:off x="6019800" y="2743200"/>
            <a:ext cx="381000" cy="609600"/>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Freeform 57"/>
          <p:cNvSpPr/>
          <p:nvPr/>
        </p:nvSpPr>
        <p:spPr>
          <a:xfrm>
            <a:off x="7924800" y="2743200"/>
            <a:ext cx="228600" cy="609600"/>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Freeform 59"/>
          <p:cNvSpPr/>
          <p:nvPr/>
        </p:nvSpPr>
        <p:spPr>
          <a:xfrm>
            <a:off x="7620000" y="1447800"/>
            <a:ext cx="533400" cy="8382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Freeform 60"/>
          <p:cNvSpPr/>
          <p:nvPr/>
        </p:nvSpPr>
        <p:spPr>
          <a:xfrm>
            <a:off x="8382000" y="2667000"/>
            <a:ext cx="457200" cy="6858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Freeform 62"/>
          <p:cNvSpPr/>
          <p:nvPr/>
        </p:nvSpPr>
        <p:spPr>
          <a:xfrm>
            <a:off x="6629400" y="2667000"/>
            <a:ext cx="381000" cy="7620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Freeform 63"/>
          <p:cNvSpPr/>
          <p:nvPr/>
        </p:nvSpPr>
        <p:spPr>
          <a:xfrm>
            <a:off x="6559550" y="2760663"/>
            <a:ext cx="298450" cy="592137"/>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 name="Freeform 64"/>
          <p:cNvSpPr/>
          <p:nvPr/>
        </p:nvSpPr>
        <p:spPr>
          <a:xfrm>
            <a:off x="8305800" y="2743200"/>
            <a:ext cx="457200" cy="609600"/>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Freeform 65"/>
          <p:cNvSpPr/>
          <p:nvPr/>
        </p:nvSpPr>
        <p:spPr>
          <a:xfrm>
            <a:off x="7391400" y="1600200"/>
            <a:ext cx="685800" cy="685800"/>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8" name="Straight Connector 67"/>
          <p:cNvCxnSpPr>
            <a:stCxn id="18" idx="4"/>
            <a:endCxn id="26" idx="0"/>
          </p:cNvCxnSpPr>
          <p:nvPr/>
        </p:nvCxnSpPr>
        <p:spPr>
          <a:xfrm flipH="1">
            <a:off x="6438900" y="1676400"/>
            <a:ext cx="914400" cy="6096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6" idx="4"/>
            <a:endCxn id="25" idx="0"/>
          </p:cNvCxnSpPr>
          <p:nvPr/>
        </p:nvCxnSpPr>
        <p:spPr>
          <a:xfrm flipH="1">
            <a:off x="5829300" y="2819400"/>
            <a:ext cx="6096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6" idx="4"/>
            <a:endCxn id="28" idx="0"/>
          </p:cNvCxnSpPr>
          <p:nvPr/>
        </p:nvCxnSpPr>
        <p:spPr>
          <a:xfrm>
            <a:off x="6438900" y="2819400"/>
            <a:ext cx="3810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7" idx="4"/>
            <a:endCxn id="24" idx="0"/>
          </p:cNvCxnSpPr>
          <p:nvPr/>
        </p:nvCxnSpPr>
        <p:spPr>
          <a:xfrm flipH="1">
            <a:off x="7810500" y="2819400"/>
            <a:ext cx="3810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7" idx="4"/>
            <a:endCxn id="29" idx="0"/>
          </p:cNvCxnSpPr>
          <p:nvPr/>
        </p:nvCxnSpPr>
        <p:spPr>
          <a:xfrm>
            <a:off x="8191500" y="2819400"/>
            <a:ext cx="6096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8" idx="4"/>
            <a:endCxn id="60" idx="2"/>
          </p:cNvCxnSpPr>
          <p:nvPr/>
        </p:nvCxnSpPr>
        <p:spPr>
          <a:xfrm>
            <a:off x="7353300" y="1676400"/>
            <a:ext cx="800100" cy="6096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50359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6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5"/>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nodeType="clickEffect">
                                  <p:stCondLst>
                                    <p:cond delay="0"/>
                                  </p:stCondLst>
                                  <p:childTnLst>
                                    <p:set>
                                      <p:cBhvr>
                                        <p:cTn id="94" dur="1" fill="hold">
                                          <p:stCondLst>
                                            <p:cond delay="0"/>
                                          </p:stCondLst>
                                        </p:cTn>
                                        <p:tgtEl>
                                          <p:spTgt spid="5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4"/>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65"/>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6"/>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66"/>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nodeType="clickEffect">
                                  <p:stCondLst>
                                    <p:cond delay="0"/>
                                  </p:stCondLst>
                                  <p:childTnLst>
                                    <p:set>
                                      <p:cBhvr>
                                        <p:cTn id="1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18"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p:txBody>
          <a:bodyPr/>
          <a:lstStyle/>
          <a:p>
            <a:r>
              <a:rPr lang="en-US" altLang="en-US"/>
              <a:t>Challenges Posed by OLDIs</a:t>
            </a:r>
          </a:p>
        </p:txBody>
      </p:sp>
      <p:sp>
        <p:nvSpPr>
          <p:cNvPr id="5" name="Text Placeholder 4"/>
          <p:cNvSpPr>
            <a:spLocks noGrp="1"/>
          </p:cNvSpPr>
          <p:nvPr>
            <p:ph idx="1"/>
          </p:nvPr>
        </p:nvSpPr>
        <p:spPr/>
        <p:txBody>
          <a:bodyPr/>
          <a:lstStyle/>
          <a:p>
            <a:pPr marL="342900" lvl="1" indent="-342900">
              <a:spcBef>
                <a:spcPct val="0"/>
              </a:spcBef>
              <a:buSzPct val="150000"/>
              <a:buFontTx/>
              <a:buNone/>
            </a:pPr>
            <a:r>
              <a:rPr lang="en-US" altLang="en-US" sz="2400" u="sng">
                <a:latin typeface="Trebuchet MS" charset="0"/>
              </a:rPr>
              <a:t>Two important properties:</a:t>
            </a:r>
          </a:p>
          <a:p>
            <a:pPr marL="342900" lvl="1" indent="-342900">
              <a:lnSpc>
                <a:spcPct val="150000"/>
              </a:lnSpc>
              <a:spcBef>
                <a:spcPct val="0"/>
              </a:spcBef>
              <a:buFontTx/>
              <a:buAutoNum type="arabicParenR"/>
            </a:pPr>
            <a:r>
              <a:rPr lang="en-US" altLang="en-US" sz="2400" b="1">
                <a:solidFill>
                  <a:schemeClr val="tx1"/>
                </a:solidFill>
                <a:latin typeface="Trebuchet MS" charset="0"/>
              </a:rPr>
              <a:t>Deadline bound</a:t>
            </a:r>
            <a:r>
              <a:rPr lang="en-US" altLang="en-US" sz="2400">
                <a:solidFill>
                  <a:srgbClr val="00B050"/>
                </a:solidFill>
                <a:latin typeface="Trebuchet MS" charset="0"/>
              </a:rPr>
              <a:t> </a:t>
            </a:r>
            <a:r>
              <a:rPr lang="en-US" altLang="en-US" sz="2400">
                <a:latin typeface="Trebuchet MS" charset="0"/>
              </a:rPr>
              <a:t>(e.g., 300 ms)</a:t>
            </a:r>
          </a:p>
          <a:p>
            <a:pPr marL="857250" lvl="2" indent="-457200">
              <a:spcBef>
                <a:spcPct val="0"/>
              </a:spcBef>
            </a:pPr>
            <a:r>
              <a:rPr lang="en-US" altLang="en-US">
                <a:latin typeface="Trebuchet MS" charset="0"/>
              </a:rPr>
              <a:t>Missed deadlines affect revenue</a:t>
            </a:r>
          </a:p>
          <a:p>
            <a:pPr marL="342900" lvl="1" indent="-342900">
              <a:lnSpc>
                <a:spcPct val="150000"/>
              </a:lnSpc>
              <a:spcBef>
                <a:spcPct val="0"/>
              </a:spcBef>
              <a:buFontTx/>
              <a:buAutoNum type="arabicParenR"/>
            </a:pPr>
            <a:r>
              <a:rPr lang="en-US" altLang="en-US" sz="2400" b="1">
                <a:solidFill>
                  <a:schemeClr val="tx1"/>
                </a:solidFill>
                <a:latin typeface="Trebuchet MS" charset="0"/>
                <a:sym typeface="Wingdings" charset="2"/>
              </a:rPr>
              <a:t>Fan-in bursts</a:t>
            </a:r>
            <a:endParaRPr lang="en-US" altLang="en-US" sz="2400" b="1">
              <a:solidFill>
                <a:schemeClr val="tx1"/>
              </a:solidFill>
              <a:latin typeface="Trebuchet MS" charset="0"/>
            </a:endParaRPr>
          </a:p>
          <a:p>
            <a:pPr marL="342900" lvl="1" indent="-342900">
              <a:buFont typeface="Wingdings" charset="2"/>
              <a:buChar char="§"/>
            </a:pPr>
            <a:r>
              <a:rPr lang="en-US" altLang="en-US" sz="2400">
                <a:latin typeface="Trebuchet MS" charset="0"/>
              </a:rPr>
              <a:t>Large data, 1000s of servers</a:t>
            </a:r>
          </a:p>
          <a:p>
            <a:pPr marL="857250" lvl="2" indent="-457200">
              <a:buFont typeface="Wingdings" charset="2"/>
              <a:buChar char="§"/>
            </a:pPr>
            <a:r>
              <a:rPr lang="en-US" altLang="en-US">
                <a:latin typeface="Trebuchet MS" charset="0"/>
              </a:rPr>
              <a:t>Tree-like structure (</a:t>
            </a:r>
            <a:r>
              <a:rPr lang="en-US" altLang="en-US">
                <a:solidFill>
                  <a:srgbClr val="333336"/>
                </a:solidFill>
                <a:latin typeface="Trebuchet MS" charset="0"/>
                <a:sym typeface="Wingdings" charset="2"/>
              </a:rPr>
              <a:t>high fan-in)</a:t>
            </a:r>
          </a:p>
          <a:p>
            <a:pPr marL="857250" lvl="2" indent="-457200">
              <a:buFont typeface="Wingdings" charset="2"/>
              <a:buChar char="§"/>
            </a:pPr>
            <a:r>
              <a:rPr lang="en-US" altLang="en-US">
                <a:solidFill>
                  <a:srgbClr val="333336"/>
                </a:solidFill>
                <a:latin typeface="Trebuchet MS" charset="0"/>
                <a:sym typeface="Wingdings" charset="2"/>
              </a:rPr>
              <a:t>Fan-in bursts  long </a:t>
            </a:r>
            <a:r>
              <a:rPr lang="en-US" altLang="en-US">
                <a:solidFill>
                  <a:schemeClr val="tx1"/>
                </a:solidFill>
                <a:latin typeface="Trebuchet MS" charset="0"/>
                <a:sym typeface="Wingdings" charset="2"/>
              </a:rPr>
              <a:t>“</a:t>
            </a:r>
            <a:r>
              <a:rPr lang="en-US" altLang="ja-JP" b="1">
                <a:solidFill>
                  <a:schemeClr val="tx1"/>
                </a:solidFill>
                <a:latin typeface="Trebuchet MS" charset="0"/>
                <a:sym typeface="Wingdings" charset="2"/>
              </a:rPr>
              <a:t>tail latency</a:t>
            </a:r>
            <a:r>
              <a:rPr lang="en-US" altLang="en-US">
                <a:solidFill>
                  <a:schemeClr val="tx1"/>
                </a:solidFill>
                <a:latin typeface="Trebuchet MS" charset="0"/>
                <a:sym typeface="Wingdings" charset="2"/>
              </a:rPr>
              <a:t>”</a:t>
            </a:r>
            <a:endParaRPr lang="en-US" altLang="ja-JP">
              <a:solidFill>
                <a:srgbClr val="333336"/>
              </a:solidFill>
            </a:endParaRPr>
          </a:p>
          <a:p>
            <a:pPr>
              <a:buFont typeface="Wingdings" charset="2"/>
              <a:buChar char="§"/>
            </a:pPr>
            <a:r>
              <a:rPr lang="en-US" altLang="en-US">
                <a:solidFill>
                  <a:srgbClr val="333336"/>
                </a:solidFill>
              </a:rPr>
              <a:t>Network shared with many apps (OLDI and non-OLDI)</a:t>
            </a:r>
            <a:endParaRPr lang="en-US" altLang="en-US" sz="2400">
              <a:solidFill>
                <a:srgbClr val="333336"/>
              </a:solidFill>
            </a:endParaRPr>
          </a:p>
          <a:p>
            <a:endParaRPr lang="en-US" altLang="en-US">
              <a:solidFill>
                <a:srgbClr val="333336"/>
              </a:solidFill>
            </a:endParaRPr>
          </a:p>
          <a:p>
            <a:pPr>
              <a:buFont typeface="Wingdings" charset="2"/>
              <a:buChar char="§"/>
            </a:pPr>
            <a:endParaRPr lang="en-US" altLang="en-US">
              <a:solidFill>
                <a:srgbClr val="333336"/>
              </a:solidFill>
            </a:endParaRPr>
          </a:p>
          <a:p>
            <a:pPr marL="342900" lvl="1" indent="-342900"/>
            <a:endParaRPr lang="en-US" altLang="en-US" sz="2400">
              <a:solidFill>
                <a:srgbClr val="333336"/>
              </a:solidFill>
              <a:latin typeface="Trebuchet MS" charset="0"/>
            </a:endParaRPr>
          </a:p>
          <a:p>
            <a:endParaRPr lang="en-US" altLang="en-US" sz="3400"/>
          </a:p>
        </p:txBody>
      </p:sp>
      <p:sp>
        <p:nvSpPr>
          <p:cNvPr id="6" name="Text Placeholder 5"/>
          <p:cNvSpPr>
            <a:spLocks noGrp="1"/>
          </p:cNvSpPr>
          <p:nvPr>
            <p:ph type="body" idx="4294967295"/>
          </p:nvPr>
        </p:nvSpPr>
        <p:spPr>
          <a:xfrm>
            <a:off x="0" y="6019800"/>
            <a:ext cx="9144000" cy="685800"/>
          </a:xfrm>
          <a:solidFill>
            <a:schemeClr val="bg1">
              <a:lumMod val="85000"/>
            </a:schemeClr>
          </a:solidFill>
        </p:spPr>
        <p:txBody>
          <a:bodyPr/>
          <a:lstStyle/>
          <a:p>
            <a:pPr marL="0" indent="0" algn="ctr">
              <a:buFontTx/>
              <a:buNone/>
              <a:defRPr/>
            </a:pPr>
            <a:r>
              <a:rPr lang="en-US" dirty="0" smtClean="0">
                <a:latin typeface="Calibri"/>
                <a:cs typeface="Calibri"/>
              </a:rPr>
              <a:t>Network must meet deadlines &amp; handle fan-in bursts</a:t>
            </a:r>
          </a:p>
        </p:txBody>
      </p:sp>
      <p:sp>
        <p:nvSpPr>
          <p:cNvPr id="14" name="Oval 13"/>
          <p:cNvSpPr/>
          <p:nvPr/>
        </p:nvSpPr>
        <p:spPr>
          <a:xfrm>
            <a:off x="8458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791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680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7569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162800" y="1676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flipH="1">
            <a:off x="6246813" y="2209800"/>
            <a:ext cx="763587" cy="9159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946900" y="2286000"/>
            <a:ext cx="368300" cy="76200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37450" y="2286000"/>
            <a:ext cx="298450" cy="76200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772400" y="2209800"/>
            <a:ext cx="763588" cy="9159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03863" y="3135313"/>
            <a:ext cx="182562"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9" name="Rectangle 28"/>
          <p:cNvSpPr/>
          <p:nvPr/>
        </p:nvSpPr>
        <p:spPr>
          <a:xfrm>
            <a:off x="6429375" y="3135313"/>
            <a:ext cx="182563"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0" name="Rectangle 29"/>
          <p:cNvSpPr/>
          <p:nvPr/>
        </p:nvSpPr>
        <p:spPr>
          <a:xfrm>
            <a:off x="7302500" y="3135313"/>
            <a:ext cx="182563"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1" name="Rectangle 30"/>
          <p:cNvSpPr/>
          <p:nvPr/>
        </p:nvSpPr>
        <p:spPr>
          <a:xfrm>
            <a:off x="8199438" y="3135313"/>
            <a:ext cx="182562"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752687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56" presetClass="path" presetSubtype="0" accel="50000" decel="50000" fill="hold" grpId="1" nodeType="withEffect">
                                  <p:stCondLst>
                                    <p:cond delay="0"/>
                                  </p:stCondLst>
                                  <p:childTnLst>
                                    <p:animMotion origin="layout" path="M 4.44444E-6 3.7037E-6 L 0.05486 -0.1838 " pathEditMode="relative" rAng="0" ptsTypes="AA">
                                      <p:cBhvr>
                                        <p:cTn id="42" dur="1000" fill="hold"/>
                                        <p:tgtEl>
                                          <p:spTgt spid="27"/>
                                        </p:tgtEl>
                                        <p:attrNameLst>
                                          <p:attrName>ppt_x</p:attrName>
                                          <p:attrName>ppt_y</p:attrName>
                                        </p:attrNameLst>
                                      </p:cBhvr>
                                      <p:rCtr x="2700" y="-9200"/>
                                    </p:animMotion>
                                  </p:childTnLst>
                                </p:cTn>
                              </p:par>
                              <p:par>
                                <p:cTn id="43" presetID="56" presetClass="path" presetSubtype="0" accel="50000" decel="50000" fill="hold" grpId="1" nodeType="withEffect">
                                  <p:stCondLst>
                                    <p:cond delay="0"/>
                                  </p:stCondLst>
                                  <p:childTnLst>
                                    <p:animMotion origin="layout" path="M -8.33333E-7 3.7037E-6 L -0.02135 -0.1838 " pathEditMode="relative" rAng="0" ptsTypes="AA">
                                      <p:cBhvr>
                                        <p:cTn id="44" dur="1000" fill="hold"/>
                                        <p:tgtEl>
                                          <p:spTgt spid="29"/>
                                        </p:tgtEl>
                                        <p:attrNameLst>
                                          <p:attrName>ppt_x</p:attrName>
                                          <p:attrName>ppt_y</p:attrName>
                                        </p:attrNameLst>
                                      </p:cBhvr>
                                      <p:rCtr x="-1100" y="-9200"/>
                                    </p:animMotion>
                                  </p:childTnLst>
                                </p:cTn>
                              </p:par>
                              <p:par>
                                <p:cTn id="45" presetID="56" presetClass="path" presetSubtype="0" accel="50000" decel="50000" fill="hold" grpId="1" nodeType="withEffect">
                                  <p:stCondLst>
                                    <p:cond delay="0"/>
                                  </p:stCondLst>
                                  <p:childTnLst>
                                    <p:animMotion origin="layout" path="M 3.05556E-6 3.7037E-6 L -0.09184 -0.1838 " pathEditMode="relative" rAng="0" ptsTypes="AA">
                                      <p:cBhvr>
                                        <p:cTn id="46" dur="1000" fill="hold"/>
                                        <p:tgtEl>
                                          <p:spTgt spid="30"/>
                                        </p:tgtEl>
                                        <p:attrNameLst>
                                          <p:attrName>ppt_x</p:attrName>
                                          <p:attrName>ppt_y</p:attrName>
                                        </p:attrNameLst>
                                      </p:cBhvr>
                                      <p:rCtr x="-4600" y="-9200"/>
                                    </p:animMotion>
                                  </p:childTnLst>
                                </p:cTn>
                              </p:par>
                              <p:par>
                                <p:cTn id="47" presetID="56" presetClass="path" presetSubtype="0" accel="50000" decel="50000" fill="hold" grpId="1" nodeType="withEffect">
                                  <p:stCondLst>
                                    <p:cond delay="0"/>
                                  </p:stCondLst>
                                  <p:childTnLst>
                                    <p:animMotion origin="layout" path="M 2.77778E-6 3.7037E-6 L -0.16493 -0.1838 " pathEditMode="relative" rAng="0" ptsTypes="AA">
                                      <p:cBhvr>
                                        <p:cTn id="48" dur="1000" fill="hold"/>
                                        <p:tgtEl>
                                          <p:spTgt spid="31"/>
                                        </p:tgtEl>
                                        <p:attrNameLst>
                                          <p:attrName>ppt_x</p:attrName>
                                          <p:attrName>ppt_y</p:attrName>
                                        </p:attrNameLst>
                                      </p:cBhvr>
                                      <p:rCtr x="-8200" y="-9200"/>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bg/>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4" grpId="0" animBg="1"/>
      <p:bldP spid="15" grpId="0" animBg="1"/>
      <p:bldP spid="16" grpId="0" animBg="1"/>
      <p:bldP spid="17" grpId="0" animBg="1"/>
      <p:bldP spid="9" grpId="0" animBg="1"/>
      <p:bldP spid="27" grpId="0" animBg="1"/>
      <p:bldP spid="27" grpId="1" animBg="1"/>
      <p:bldP spid="29" grpId="0" animBg="1"/>
      <p:bldP spid="29" grpId="1" animBg="1"/>
      <p:bldP spid="30" grpId="0" animBg="1"/>
      <p:bldP spid="30" grpId="1" animBg="1"/>
      <p:bldP spid="31" grpId="0" animBg="1"/>
      <p:bldP spid="3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tLang="en-US"/>
              <a:t>Current Approaches</a:t>
            </a:r>
          </a:p>
        </p:txBody>
      </p:sp>
      <p:sp>
        <p:nvSpPr>
          <p:cNvPr id="6" name="Content Placeholder 5"/>
          <p:cNvSpPr>
            <a:spLocks noGrp="1"/>
          </p:cNvSpPr>
          <p:nvPr>
            <p:ph idx="1"/>
          </p:nvPr>
        </p:nvSpPr>
        <p:spPr/>
        <p:txBody>
          <a:bodyPr>
            <a:normAutofit fontScale="85000" lnSpcReduction="20000"/>
          </a:bodyPr>
          <a:lstStyle/>
          <a:p>
            <a:pPr>
              <a:lnSpc>
                <a:spcPct val="150000"/>
              </a:lnSpc>
              <a:buFontTx/>
              <a:buNone/>
              <a:defRPr/>
            </a:pPr>
            <a:r>
              <a:rPr lang="en-US" b="1" dirty="0"/>
              <a:t>TCP: </a:t>
            </a:r>
            <a:r>
              <a:rPr lang="en-US" dirty="0">
                <a:solidFill>
                  <a:schemeClr val="tx1"/>
                </a:solidFill>
                <a:sym typeface="Wingdings" pitchFamily="2" charset="2"/>
              </a:rPr>
              <a:t>deadline agnostic, </a:t>
            </a:r>
            <a:r>
              <a:rPr lang="en-US" dirty="0">
                <a:solidFill>
                  <a:schemeClr val="tx1"/>
                </a:solidFill>
              </a:rPr>
              <a:t>long tail latency</a:t>
            </a:r>
          </a:p>
          <a:p>
            <a:pPr marL="342900" lvl="1" indent="-342900">
              <a:lnSpc>
                <a:spcPct val="150000"/>
              </a:lnSpc>
              <a:spcBef>
                <a:spcPts val="0"/>
              </a:spcBef>
              <a:buFont typeface="Wingdings" pitchFamily="2" charset="2"/>
              <a:buChar char="§"/>
              <a:defRPr/>
            </a:pPr>
            <a:r>
              <a:rPr lang="en-US" dirty="0">
                <a:latin typeface="Trebuchet MS" pitchFamily="34" charset="0"/>
                <a:sym typeface="Wingdings" pitchFamily="2" charset="2"/>
              </a:rPr>
              <a:t>Congestion  timeouts (slow), ECN (coarse)</a:t>
            </a:r>
            <a:endParaRPr lang="en-US" dirty="0">
              <a:latin typeface="Trebuchet MS" pitchFamily="34" charset="0"/>
            </a:endParaRPr>
          </a:p>
          <a:p>
            <a:pPr>
              <a:lnSpc>
                <a:spcPct val="150000"/>
              </a:lnSpc>
              <a:buFontTx/>
              <a:buNone/>
              <a:defRPr/>
            </a:pPr>
            <a:r>
              <a:rPr lang="en-US" b="1" dirty="0"/>
              <a:t>Datacenter TCP</a:t>
            </a:r>
            <a:r>
              <a:rPr lang="en-US" dirty="0"/>
              <a:t> (</a:t>
            </a:r>
            <a:r>
              <a:rPr lang="en-US" b="1" dirty="0"/>
              <a:t>DCTCP</a:t>
            </a:r>
            <a:r>
              <a:rPr lang="en-US" dirty="0"/>
              <a:t>) </a:t>
            </a:r>
            <a:r>
              <a:rPr lang="en-US" dirty="0">
                <a:solidFill>
                  <a:schemeClr val="bg2"/>
                </a:solidFill>
              </a:rPr>
              <a:t>[SIGCOMM '10]</a:t>
            </a:r>
          </a:p>
          <a:p>
            <a:pPr>
              <a:lnSpc>
                <a:spcPct val="150000"/>
              </a:lnSpc>
              <a:buSzPct val="100000"/>
              <a:buFont typeface="Wingdings" pitchFamily="2" charset="2"/>
              <a:buChar char="§"/>
              <a:defRPr/>
            </a:pPr>
            <a:r>
              <a:rPr lang="en-US" dirty="0">
                <a:latin typeface="Trebuchet MS" pitchFamily="34" charset="0"/>
              </a:rPr>
              <a:t>first to </a:t>
            </a:r>
            <a:r>
              <a:rPr lang="en-US" i="1" dirty="0">
                <a:latin typeface="Trebuchet MS" pitchFamily="34" charset="0"/>
              </a:rPr>
              <a:t>comprehensively</a:t>
            </a:r>
            <a:r>
              <a:rPr lang="en-US" dirty="0">
                <a:latin typeface="Trebuchet MS" pitchFamily="34" charset="0"/>
              </a:rPr>
              <a:t> address tail latency</a:t>
            </a:r>
          </a:p>
          <a:p>
            <a:pPr>
              <a:lnSpc>
                <a:spcPct val="150000"/>
              </a:lnSpc>
              <a:buSzPct val="100000"/>
              <a:buFont typeface="Wingdings" pitchFamily="2" charset="2"/>
              <a:buChar char="§"/>
              <a:defRPr/>
            </a:pPr>
            <a:r>
              <a:rPr lang="en-US" b="1" dirty="0">
                <a:latin typeface="Trebuchet MS" pitchFamily="34" charset="0"/>
              </a:rPr>
              <a:t>Finely</a:t>
            </a:r>
            <a:r>
              <a:rPr lang="en-US" dirty="0">
                <a:latin typeface="Trebuchet MS" pitchFamily="34" charset="0"/>
              </a:rPr>
              <a:t> vary sending rate based on </a:t>
            </a:r>
            <a:r>
              <a:rPr lang="en-US" b="1" dirty="0">
                <a:solidFill>
                  <a:schemeClr val="tx1"/>
                </a:solidFill>
                <a:latin typeface="Trebuchet MS" pitchFamily="34" charset="0"/>
              </a:rPr>
              <a:t>extent</a:t>
            </a:r>
            <a:r>
              <a:rPr lang="en-US" dirty="0">
                <a:latin typeface="Trebuchet MS" pitchFamily="34" charset="0"/>
              </a:rPr>
              <a:t> of congestion</a:t>
            </a:r>
            <a:endParaRPr lang="en-US" i="1" dirty="0">
              <a:latin typeface="Trebuchet MS" pitchFamily="34" charset="0"/>
            </a:endParaRPr>
          </a:p>
          <a:p>
            <a:pPr>
              <a:lnSpc>
                <a:spcPct val="150000"/>
              </a:lnSpc>
              <a:buSzPct val="100000"/>
              <a:buFont typeface="Wingdings" pitchFamily="2" charset="2"/>
              <a:buChar char="§"/>
              <a:defRPr/>
            </a:pPr>
            <a:r>
              <a:rPr lang="en-US" dirty="0">
                <a:latin typeface="Trebuchet MS" pitchFamily="34" charset="0"/>
              </a:rPr>
              <a:t>shortens tail latency, but is </a:t>
            </a:r>
            <a:r>
              <a:rPr lang="en-US" dirty="0">
                <a:solidFill>
                  <a:srgbClr val="FF0000"/>
                </a:solidFill>
                <a:latin typeface="Trebuchet MS" pitchFamily="34" charset="0"/>
              </a:rPr>
              <a:t>not</a:t>
            </a:r>
            <a:r>
              <a:rPr lang="en-US" dirty="0">
                <a:latin typeface="Trebuchet MS" pitchFamily="34" charset="0"/>
              </a:rPr>
              <a:t> deadline aware</a:t>
            </a:r>
          </a:p>
          <a:p>
            <a:pPr lvl="1">
              <a:lnSpc>
                <a:spcPct val="150000"/>
              </a:lnSpc>
              <a:buFont typeface="Wingdings" pitchFamily="2" charset="2"/>
              <a:buChar char="§"/>
              <a:defRPr/>
            </a:pPr>
            <a:r>
              <a:rPr lang="en-US" dirty="0">
                <a:solidFill>
                  <a:schemeClr val="tx1"/>
                </a:solidFill>
                <a:latin typeface="Trebuchet MS" pitchFamily="34" charset="0"/>
              </a:rPr>
              <a:t>~25% </a:t>
            </a:r>
            <a:r>
              <a:rPr lang="en-US" dirty="0">
                <a:latin typeface="Trebuchet MS" pitchFamily="34" charset="0"/>
              </a:rPr>
              <a:t>missed deadlines at high fan-in &amp; tight deadlines</a:t>
            </a:r>
            <a:endParaRPr lang="en-US" dirty="0">
              <a:solidFill>
                <a:srgbClr val="FF0000"/>
              </a:solidFill>
              <a:latin typeface="Trebuchet MS" pitchFamily="34" charset="0"/>
            </a:endParaRPr>
          </a:p>
          <a:p>
            <a:pPr>
              <a:defRPr/>
            </a:pPr>
            <a:endParaRPr lang="en-US" dirty="0"/>
          </a:p>
        </p:txBody>
      </p:sp>
      <p:sp>
        <p:nvSpPr>
          <p:cNvPr id="78851" name="Rectangle 6"/>
          <p:cNvSpPr>
            <a:spLocks noChangeArrowheads="1"/>
          </p:cNvSpPr>
          <p:nvPr/>
        </p:nvSpPr>
        <p:spPr bwMode="auto">
          <a:xfrm>
            <a:off x="609600" y="6172200"/>
            <a:ext cx="73152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DCTCP handles fan-in bursts, but is not deadline-aware</a:t>
            </a:r>
          </a:p>
        </p:txBody>
      </p:sp>
    </p:spTree>
    <p:custDataLst>
      <p:tags r:id="rId1"/>
    </p:custDataLst>
    <p:extLst>
      <p:ext uri="{BB962C8B-B14F-4D97-AF65-F5344CB8AC3E}">
        <p14:creationId xmlns:p14="http://schemas.microsoft.com/office/powerpoint/2010/main" val="13722109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93"/>
          <p:cNvGrpSpPr>
            <a:grpSpLocks/>
          </p:cNvGrpSpPr>
          <p:nvPr/>
        </p:nvGrpSpPr>
        <p:grpSpPr bwMode="auto">
          <a:xfrm>
            <a:off x="1828800" y="1219200"/>
            <a:ext cx="5032375" cy="2508250"/>
            <a:chOff x="1828800" y="1219200"/>
            <a:chExt cx="5032375" cy="2507475"/>
          </a:xfrm>
        </p:grpSpPr>
        <p:grpSp>
          <p:nvGrpSpPr>
            <p:cNvPr id="65605" name="Group 92"/>
            <p:cNvGrpSpPr>
              <a:grpSpLocks/>
            </p:cNvGrpSpPr>
            <p:nvPr/>
          </p:nvGrpSpPr>
          <p:grpSpPr bwMode="auto">
            <a:xfrm>
              <a:off x="1828800" y="2819400"/>
              <a:ext cx="838200" cy="907275"/>
              <a:chOff x="1828800" y="2819400"/>
              <a:chExt cx="838200" cy="907275"/>
            </a:xfrm>
          </p:grpSpPr>
          <p:pic>
            <p:nvPicPr>
              <p:cNvPr id="65626" name="Picture 18" descr="D:\research\data-center\HotNets\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24775"/>
                <a:ext cx="838200" cy="4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7" name="Line 19"/>
              <p:cNvSpPr>
                <a:spLocks noChangeShapeType="1"/>
              </p:cNvSpPr>
              <p:nvPr/>
            </p:nvSpPr>
            <p:spPr bwMode="auto">
              <a:xfrm flipH="1">
                <a:off x="1927225" y="2894382"/>
                <a:ext cx="3349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28" name="Line 20"/>
              <p:cNvSpPr>
                <a:spLocks noChangeShapeType="1"/>
              </p:cNvSpPr>
              <p:nvPr/>
            </p:nvSpPr>
            <p:spPr bwMode="auto">
              <a:xfrm flipH="1">
                <a:off x="2009775" y="2894382"/>
                <a:ext cx="2524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29" name="Line 21"/>
              <p:cNvSpPr>
                <a:spLocks noChangeShapeType="1"/>
              </p:cNvSpPr>
              <p:nvPr/>
            </p:nvSpPr>
            <p:spPr bwMode="auto">
              <a:xfrm flipH="1">
                <a:off x="2093913" y="2894382"/>
                <a:ext cx="168275"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0" name="Line 22"/>
              <p:cNvSpPr>
                <a:spLocks noChangeShapeType="1"/>
              </p:cNvSpPr>
              <p:nvPr/>
            </p:nvSpPr>
            <p:spPr bwMode="auto">
              <a:xfrm flipH="1">
                <a:off x="2149475" y="2894382"/>
                <a:ext cx="1127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1" name="Line 23"/>
              <p:cNvSpPr>
                <a:spLocks noChangeShapeType="1"/>
              </p:cNvSpPr>
              <p:nvPr/>
            </p:nvSpPr>
            <p:spPr bwMode="auto">
              <a:xfrm flipH="1">
                <a:off x="2206625" y="2894382"/>
                <a:ext cx="555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2" name="Line 24"/>
              <p:cNvSpPr>
                <a:spLocks noChangeShapeType="1"/>
              </p:cNvSpPr>
              <p:nvPr/>
            </p:nvSpPr>
            <p:spPr bwMode="auto">
              <a:xfrm flipH="1">
                <a:off x="2262188" y="2894382"/>
                <a:ext cx="0"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3" name="Line 25"/>
              <p:cNvSpPr>
                <a:spLocks noChangeShapeType="1"/>
              </p:cNvSpPr>
              <p:nvPr/>
            </p:nvSpPr>
            <p:spPr bwMode="auto">
              <a:xfrm>
                <a:off x="2262188" y="2819400"/>
                <a:ext cx="55563" cy="5053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4" name="Line 26"/>
              <p:cNvSpPr>
                <a:spLocks noChangeShapeType="1"/>
              </p:cNvSpPr>
              <p:nvPr/>
            </p:nvSpPr>
            <p:spPr bwMode="auto">
              <a:xfrm>
                <a:off x="2262188" y="2819400"/>
                <a:ext cx="111125" cy="51437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5" name="Line 27"/>
              <p:cNvSpPr>
                <a:spLocks noChangeShapeType="1"/>
              </p:cNvSpPr>
              <p:nvPr/>
            </p:nvSpPr>
            <p:spPr bwMode="auto">
              <a:xfrm>
                <a:off x="2262188" y="2894382"/>
                <a:ext cx="180975"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6" name="Line 28"/>
              <p:cNvSpPr>
                <a:spLocks noChangeShapeType="1"/>
              </p:cNvSpPr>
              <p:nvPr/>
            </p:nvSpPr>
            <p:spPr bwMode="auto">
              <a:xfrm>
                <a:off x="2262188" y="2894382"/>
                <a:ext cx="23653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7" name="Line 29"/>
              <p:cNvSpPr>
                <a:spLocks noChangeShapeType="1"/>
              </p:cNvSpPr>
              <p:nvPr/>
            </p:nvSpPr>
            <p:spPr bwMode="auto">
              <a:xfrm>
                <a:off x="2262188" y="2894382"/>
                <a:ext cx="29368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8" name="Line 30"/>
              <p:cNvSpPr>
                <a:spLocks noChangeShapeType="1"/>
              </p:cNvSpPr>
              <p:nvPr/>
            </p:nvSpPr>
            <p:spPr bwMode="auto">
              <a:xfrm>
                <a:off x="2262188" y="2894382"/>
                <a:ext cx="334963"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606" name="Group 7"/>
            <p:cNvGrpSpPr>
              <a:grpSpLocks/>
            </p:cNvGrpSpPr>
            <p:nvPr/>
          </p:nvGrpSpPr>
          <p:grpSpPr bwMode="auto">
            <a:xfrm>
              <a:off x="1981200" y="1219200"/>
              <a:ext cx="4879975" cy="1784350"/>
              <a:chOff x="1366" y="816"/>
              <a:chExt cx="3074" cy="1190"/>
            </a:xfrm>
          </p:grpSpPr>
          <p:sp>
            <p:nvSpPr>
              <p:cNvPr id="65607"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9"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0"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1"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2"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3"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4"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5"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561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7"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1"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2"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3"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4"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5"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5538" name="Group 122"/>
          <p:cNvGrpSpPr>
            <a:grpSpLocks/>
          </p:cNvGrpSpPr>
          <p:nvPr/>
        </p:nvGrpSpPr>
        <p:grpSpPr bwMode="auto">
          <a:xfrm>
            <a:off x="2330450" y="2938463"/>
            <a:ext cx="4165600" cy="1592262"/>
            <a:chOff x="1778000" y="3055938"/>
            <a:chExt cx="4165600" cy="1592262"/>
          </a:xfrm>
        </p:grpSpPr>
        <p:grpSp>
          <p:nvGrpSpPr>
            <p:cNvPr id="65571" name="Group 99"/>
            <p:cNvGrpSpPr>
              <a:grpSpLocks/>
            </p:cNvGrpSpPr>
            <p:nvPr/>
          </p:nvGrpSpPr>
          <p:grpSpPr bwMode="auto">
            <a:xfrm>
              <a:off x="1778000" y="3055938"/>
              <a:ext cx="4165600" cy="1592262"/>
              <a:chOff x="976" y="1968"/>
              <a:chExt cx="2624" cy="1099"/>
            </a:xfrm>
          </p:grpSpPr>
          <p:grpSp>
            <p:nvGrpSpPr>
              <p:cNvPr id="65573" name="Group 47"/>
              <p:cNvGrpSpPr>
                <a:grpSpLocks/>
              </p:cNvGrpSpPr>
              <p:nvPr/>
            </p:nvGrpSpPr>
            <p:grpSpPr bwMode="auto">
              <a:xfrm>
                <a:off x="976" y="1968"/>
                <a:ext cx="2624" cy="1008"/>
                <a:chOff x="1552" y="1968"/>
                <a:chExt cx="2624" cy="1008"/>
              </a:xfrm>
            </p:grpSpPr>
            <p:grpSp>
              <p:nvGrpSpPr>
                <p:cNvPr id="65582" name="Group 48"/>
                <p:cNvGrpSpPr>
                  <a:grpSpLocks/>
                </p:cNvGrpSpPr>
                <p:nvPr/>
              </p:nvGrpSpPr>
              <p:grpSpPr bwMode="auto">
                <a:xfrm>
                  <a:off x="2568" y="1976"/>
                  <a:ext cx="88" cy="712"/>
                  <a:chOff x="2568" y="1976"/>
                  <a:chExt cx="88" cy="712"/>
                </a:xfrm>
              </p:grpSpPr>
              <p:sp>
                <p:nvSpPr>
                  <p:cNvPr id="65602"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3" name="Group 52"/>
                <p:cNvGrpSpPr>
                  <a:grpSpLocks/>
                </p:cNvGrpSpPr>
                <p:nvPr/>
              </p:nvGrpSpPr>
              <p:grpSpPr bwMode="auto">
                <a:xfrm>
                  <a:off x="3069" y="1968"/>
                  <a:ext cx="99" cy="720"/>
                  <a:chOff x="3069" y="1968"/>
                  <a:chExt cx="99" cy="720"/>
                </a:xfrm>
              </p:grpSpPr>
              <p:sp>
                <p:nvSpPr>
                  <p:cNvPr id="65599"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0"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1"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4" name="Group 56"/>
                <p:cNvGrpSpPr>
                  <a:grpSpLocks/>
                </p:cNvGrpSpPr>
                <p:nvPr/>
              </p:nvGrpSpPr>
              <p:grpSpPr bwMode="auto">
                <a:xfrm>
                  <a:off x="3072" y="1976"/>
                  <a:ext cx="576" cy="840"/>
                  <a:chOff x="3072" y="1976"/>
                  <a:chExt cx="576" cy="840"/>
                </a:xfrm>
              </p:grpSpPr>
              <p:sp>
                <p:nvSpPr>
                  <p:cNvPr id="6559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7"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5" name="Group 60"/>
                <p:cNvGrpSpPr>
                  <a:grpSpLocks/>
                </p:cNvGrpSpPr>
                <p:nvPr/>
              </p:nvGrpSpPr>
              <p:grpSpPr bwMode="auto">
                <a:xfrm>
                  <a:off x="2992" y="1984"/>
                  <a:ext cx="1184" cy="992"/>
                  <a:chOff x="2992" y="1984"/>
                  <a:chExt cx="1184" cy="992"/>
                </a:xfrm>
              </p:grpSpPr>
              <p:sp>
                <p:nvSpPr>
                  <p:cNvPr id="65593"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4"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6" name="Group 64"/>
                <p:cNvGrpSpPr>
                  <a:grpSpLocks/>
                </p:cNvGrpSpPr>
                <p:nvPr/>
              </p:nvGrpSpPr>
              <p:grpSpPr bwMode="auto">
                <a:xfrm>
                  <a:off x="2064" y="1984"/>
                  <a:ext cx="528" cy="848"/>
                  <a:chOff x="2064" y="1984"/>
                  <a:chExt cx="528" cy="848"/>
                </a:xfrm>
              </p:grpSpPr>
              <p:sp>
                <p:nvSpPr>
                  <p:cNvPr id="6559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7" name="Group 68"/>
                <p:cNvGrpSpPr>
                  <a:grpSpLocks/>
                </p:cNvGrpSpPr>
                <p:nvPr/>
              </p:nvGrpSpPr>
              <p:grpSpPr bwMode="auto">
                <a:xfrm>
                  <a:off x="1552" y="1970"/>
                  <a:ext cx="1115" cy="1006"/>
                  <a:chOff x="1552" y="1970"/>
                  <a:chExt cx="1115" cy="1006"/>
                </a:xfrm>
              </p:grpSpPr>
              <p:sp>
                <p:nvSpPr>
                  <p:cNvPr id="65588"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89"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0"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5574" name="Group 72"/>
              <p:cNvGrpSpPr>
                <a:grpSpLocks/>
              </p:cNvGrpSpPr>
              <p:nvPr/>
            </p:nvGrpSpPr>
            <p:grpSpPr bwMode="auto">
              <a:xfrm>
                <a:off x="2064" y="2544"/>
                <a:ext cx="432" cy="523"/>
                <a:chOff x="288" y="1440"/>
                <a:chExt cx="432" cy="523"/>
              </a:xfrm>
            </p:grpSpPr>
            <p:sp>
              <p:nvSpPr>
                <p:cNvPr id="65575"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6"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7"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78"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9"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0"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1"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5572"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539" name="Title 1"/>
          <p:cNvSpPr>
            <a:spLocks noGrp="1"/>
          </p:cNvSpPr>
          <p:nvPr>
            <p:ph type="title"/>
          </p:nvPr>
        </p:nvSpPr>
        <p:spPr/>
        <p:txBody>
          <a:bodyPr/>
          <a:lstStyle/>
          <a:p>
            <a:r>
              <a:rPr lang="en-US" altLang="en-US"/>
              <a:t>Design requirements</a:t>
            </a:r>
          </a:p>
        </p:txBody>
      </p:sp>
      <p:sp>
        <p:nvSpPr>
          <p:cNvPr id="10245"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BB1539BA-EC74-7C4A-8982-FC37E74A8D74}" type="slidenum">
              <a:rPr lang="en-GB" altLang="en-US" sz="1200">
                <a:solidFill>
                  <a:schemeClr val="tx2"/>
                </a:solidFill>
                <a:latin typeface="Arial" charset="0"/>
              </a:rPr>
              <a:pPr algn="ctr" eaLnBrk="1" hangingPunct="1"/>
              <a:t>3</a:t>
            </a:fld>
            <a:endParaRPr lang="en-GB" altLang="en-US" sz="1200">
              <a:solidFill>
                <a:schemeClr val="tx2"/>
              </a:solidFill>
              <a:latin typeface="Arial" charset="0"/>
            </a:endParaRPr>
          </a:p>
        </p:txBody>
      </p:sp>
      <p:grpSp>
        <p:nvGrpSpPr>
          <p:cNvPr id="17" name="Group 198"/>
          <p:cNvGrpSpPr>
            <a:grpSpLocks/>
          </p:cNvGrpSpPr>
          <p:nvPr/>
        </p:nvGrpSpPr>
        <p:grpSpPr bwMode="auto">
          <a:xfrm>
            <a:off x="228600" y="4953000"/>
            <a:ext cx="4343400" cy="1295400"/>
            <a:chOff x="395868" y="4953000"/>
            <a:chExt cx="4099932" cy="1295400"/>
          </a:xfrm>
        </p:grpSpPr>
        <p:sp>
          <p:nvSpPr>
            <p:cNvPr id="13413" name="AutoShape 265"/>
            <p:cNvSpPr>
              <a:spLocks noChangeArrowheads="1"/>
            </p:cNvSpPr>
            <p:nvPr/>
          </p:nvSpPr>
          <p:spPr bwMode="auto">
            <a:xfrm>
              <a:off x="457200" y="4953000"/>
              <a:ext cx="3733800"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5570" name="Rectangle 266"/>
            <p:cNvSpPr>
              <a:spLocks noChangeArrowheads="1"/>
            </p:cNvSpPr>
            <p:nvPr/>
          </p:nvSpPr>
          <p:spPr bwMode="auto">
            <a:xfrm>
              <a:off x="395868" y="4999264"/>
              <a:ext cx="4099932" cy="12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Control plane:</a:t>
              </a:r>
            </a:p>
            <a:p>
              <a:pPr lvl="1">
                <a:lnSpc>
                  <a:spcPct val="85000"/>
                </a:lnSpc>
                <a:buClr>
                  <a:srgbClr val="000000"/>
                </a:buClr>
                <a:buFontTx/>
                <a:buChar char="–"/>
              </a:pPr>
              <a:r>
                <a:rPr lang="en-US" altLang="zh-CN" sz="2000">
                  <a:solidFill>
                    <a:srgbClr val="000000"/>
                  </a:solidFill>
                  <a:latin typeface="Arial" charset="0"/>
                  <a:ea typeface="宋体" charset="-122"/>
                </a:rPr>
                <a:t>Traffic demand estimation </a:t>
              </a:r>
            </a:p>
            <a:p>
              <a:pPr lvl="1">
                <a:lnSpc>
                  <a:spcPct val="85000"/>
                </a:lnSpc>
                <a:buClr>
                  <a:srgbClr val="000000"/>
                </a:buClr>
                <a:buFontTx/>
                <a:buChar char="–"/>
              </a:pPr>
              <a:r>
                <a:rPr lang="en-US" altLang="zh-CN" sz="2000">
                  <a:solidFill>
                    <a:srgbClr val="000000"/>
                  </a:solidFill>
                  <a:latin typeface="Arial" charset="0"/>
                  <a:ea typeface="宋体" charset="-122"/>
                </a:rPr>
                <a:t>Optical circuit configuration</a:t>
              </a:r>
            </a:p>
          </p:txBody>
        </p:sp>
      </p:grpSp>
      <p:grpSp>
        <p:nvGrpSpPr>
          <p:cNvPr id="18" name="Group 199"/>
          <p:cNvGrpSpPr>
            <a:grpSpLocks/>
          </p:cNvGrpSpPr>
          <p:nvPr/>
        </p:nvGrpSpPr>
        <p:grpSpPr bwMode="auto">
          <a:xfrm>
            <a:off x="4495800" y="4953000"/>
            <a:ext cx="4648200" cy="1295400"/>
            <a:chOff x="4495842" y="4953000"/>
            <a:chExt cx="4418975" cy="1295400"/>
          </a:xfrm>
        </p:grpSpPr>
        <p:sp>
          <p:nvSpPr>
            <p:cNvPr id="13411" name="AutoShape 265"/>
            <p:cNvSpPr>
              <a:spLocks noChangeArrowheads="1"/>
            </p:cNvSpPr>
            <p:nvPr/>
          </p:nvSpPr>
          <p:spPr bwMode="auto">
            <a:xfrm>
              <a:off x="4495842" y="4953000"/>
              <a:ext cx="4266595"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5566" name="Rectangle 266"/>
            <p:cNvSpPr>
              <a:spLocks noChangeArrowheads="1"/>
            </p:cNvSpPr>
            <p:nvPr/>
          </p:nvSpPr>
          <p:spPr bwMode="auto">
            <a:xfrm>
              <a:off x="4495842" y="4999264"/>
              <a:ext cx="4418975" cy="12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Data plane:</a:t>
              </a:r>
            </a:p>
            <a:p>
              <a:pPr lvl="1">
                <a:lnSpc>
                  <a:spcPct val="85000"/>
                </a:lnSpc>
                <a:buClr>
                  <a:srgbClr val="000000"/>
                </a:buClr>
                <a:buFontTx/>
                <a:buChar char="–"/>
              </a:pPr>
              <a:r>
                <a:rPr lang="en-US" altLang="zh-CN" sz="2000">
                  <a:solidFill>
                    <a:srgbClr val="000000"/>
                  </a:solidFill>
                  <a:latin typeface="Arial" charset="0"/>
                  <a:ea typeface="宋体" charset="-122"/>
                </a:rPr>
                <a:t>Dynamic traffic de-multiplexing</a:t>
              </a:r>
            </a:p>
            <a:p>
              <a:pPr lvl="1">
                <a:lnSpc>
                  <a:spcPct val="85000"/>
                </a:lnSpc>
                <a:buClr>
                  <a:srgbClr val="000000"/>
                </a:buClr>
                <a:buFontTx/>
                <a:buChar char="–"/>
              </a:pPr>
              <a:r>
                <a:rPr lang="en-US" altLang="zh-CN" sz="2000">
                  <a:solidFill>
                    <a:srgbClr val="000000"/>
                  </a:solidFill>
                  <a:latin typeface="Arial" charset="0"/>
                  <a:ea typeface="宋体" charset="-122"/>
                </a:rPr>
                <a:t>Optimizing circuit utilization (optional)</a:t>
              </a:r>
            </a:p>
          </p:txBody>
        </p:sp>
      </p:grpSp>
      <p:sp>
        <p:nvSpPr>
          <p:cNvPr id="190" name="Left Arrow 189"/>
          <p:cNvSpPr/>
          <p:nvPr/>
        </p:nvSpPr>
        <p:spPr bwMode="auto">
          <a:xfrm rot="8089383">
            <a:off x="2601772" y="2412023"/>
            <a:ext cx="511454" cy="243719"/>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cxnSp>
        <p:nvCxnSpPr>
          <p:cNvPr id="65546" name="Straight Connector 171"/>
          <p:cNvCxnSpPr>
            <a:cxnSpLocks noChangeShapeType="1"/>
          </p:cNvCxnSpPr>
          <p:nvPr/>
        </p:nvCxnSpPr>
        <p:spPr bwMode="auto">
          <a:xfrm>
            <a:off x="1524000" y="2909888"/>
            <a:ext cx="5715000" cy="158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
        <p:nvSpPr>
          <p:cNvPr id="175" name="Left Arrow 174"/>
          <p:cNvSpPr/>
          <p:nvPr/>
        </p:nvSpPr>
        <p:spPr bwMode="auto">
          <a:xfrm rot="13049009">
            <a:off x="2577631" y="3014952"/>
            <a:ext cx="529592" cy="235482"/>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grpSp>
        <p:nvGrpSpPr>
          <p:cNvPr id="19" name="Group 167"/>
          <p:cNvGrpSpPr>
            <a:grpSpLocks/>
          </p:cNvGrpSpPr>
          <p:nvPr/>
        </p:nvGrpSpPr>
        <p:grpSpPr bwMode="auto">
          <a:xfrm>
            <a:off x="4062413" y="3863975"/>
            <a:ext cx="609600" cy="674688"/>
            <a:chOff x="7086600" y="3810000"/>
            <a:chExt cx="609600" cy="673705"/>
          </a:xfrm>
        </p:grpSpPr>
        <p:sp>
          <p:nvSpPr>
            <p:cNvPr id="65559" name="Rectangle 75"/>
            <p:cNvSpPr>
              <a:spLocks noChangeArrowheads="1"/>
            </p:cNvSpPr>
            <p:nvPr/>
          </p:nvSpPr>
          <p:spPr bwMode="auto">
            <a:xfrm>
              <a:off x="7086600" y="3810000"/>
              <a:ext cx="609600" cy="67370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0" name="AutoShape 79"/>
            <p:cNvSpPr>
              <a:spLocks noChangeArrowheads="1"/>
            </p:cNvSpPr>
            <p:nvPr/>
          </p:nvSpPr>
          <p:spPr bwMode="auto">
            <a:xfrm>
              <a:off x="7140575" y="4295574"/>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1" name="AutoShape 79"/>
            <p:cNvSpPr>
              <a:spLocks noChangeArrowheads="1"/>
            </p:cNvSpPr>
            <p:nvPr/>
          </p:nvSpPr>
          <p:spPr bwMode="auto">
            <a:xfrm>
              <a:off x="7143226" y="4085852"/>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2" name="AutoShape 79"/>
            <p:cNvSpPr>
              <a:spLocks noChangeArrowheads="1"/>
            </p:cNvSpPr>
            <p:nvPr/>
          </p:nvSpPr>
          <p:spPr bwMode="auto">
            <a:xfrm>
              <a:off x="7140390" y="3886200"/>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
        <p:nvSpPr>
          <p:cNvPr id="11285" name="Freeform 182"/>
          <p:cNvSpPr>
            <a:spLocks/>
          </p:cNvSpPr>
          <p:nvPr/>
        </p:nvSpPr>
        <p:spPr bwMode="auto">
          <a:xfrm>
            <a:off x="2514600" y="3048000"/>
            <a:ext cx="3657600" cy="1447800"/>
          </a:xfrm>
          <a:custGeom>
            <a:avLst/>
            <a:gdLst>
              <a:gd name="T0" fmla="*/ 0 w 2356"/>
              <a:gd name="T1" fmla="*/ 0 h 759"/>
              <a:gd name="T2" fmla="*/ 2147483647 w 2356"/>
              <a:gd name="T3" fmla="*/ 2147483647 h 759"/>
              <a:gd name="T4" fmla="*/ 2147483647 w 2356"/>
              <a:gd name="T5" fmla="*/ 2147483647 h 759"/>
              <a:gd name="T6" fmla="*/ 2147483647 w 2356"/>
              <a:gd name="T7" fmla="*/ 2147483647 h 759"/>
              <a:gd name="T8" fmla="*/ 0 60000 65536"/>
              <a:gd name="T9" fmla="*/ 0 60000 65536"/>
              <a:gd name="T10" fmla="*/ 0 60000 65536"/>
              <a:gd name="T11" fmla="*/ 0 60000 65536"/>
              <a:gd name="T12" fmla="*/ 0 w 2356"/>
              <a:gd name="T13" fmla="*/ 0 h 759"/>
              <a:gd name="T14" fmla="*/ 2356 w 2356"/>
              <a:gd name="T15" fmla="*/ 759 h 759"/>
            </a:gdLst>
            <a:ahLst/>
            <a:cxnLst>
              <a:cxn ang="T8">
                <a:pos x="T0" y="T1"/>
              </a:cxn>
              <a:cxn ang="T9">
                <a:pos x="T2" y="T3"/>
              </a:cxn>
              <a:cxn ang="T10">
                <a:pos x="T4" y="T5"/>
              </a:cxn>
              <a:cxn ang="T11">
                <a:pos x="T6" y="T7"/>
              </a:cxn>
            </a:cxnLst>
            <a:rect l="T12" t="T13" r="T14" b="T15"/>
            <a:pathLst>
              <a:path w="2356" h="759">
                <a:moveTo>
                  <a:pt x="0" y="0"/>
                </a:moveTo>
                <a:cubicBezTo>
                  <a:pt x="296" y="252"/>
                  <a:pt x="592" y="504"/>
                  <a:pt x="845" y="614"/>
                </a:cubicBezTo>
                <a:cubicBezTo>
                  <a:pt x="1098" y="724"/>
                  <a:pt x="1267" y="759"/>
                  <a:pt x="1519" y="658"/>
                </a:cubicBezTo>
                <a:cubicBezTo>
                  <a:pt x="1771" y="557"/>
                  <a:pt x="2063" y="282"/>
                  <a:pt x="2356" y="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3" name="Freeform 180"/>
          <p:cNvSpPr>
            <a:spLocks/>
          </p:cNvSpPr>
          <p:nvPr/>
        </p:nvSpPr>
        <p:spPr bwMode="auto">
          <a:xfrm>
            <a:off x="3352800" y="3048000"/>
            <a:ext cx="2057400" cy="1219200"/>
          </a:xfrm>
          <a:custGeom>
            <a:avLst/>
            <a:gdLst>
              <a:gd name="T0" fmla="*/ 0 w 1301"/>
              <a:gd name="T1" fmla="*/ 0 h 478"/>
              <a:gd name="T2" fmla="*/ 2147483647 w 1301"/>
              <a:gd name="T3" fmla="*/ 2147483647 h 478"/>
              <a:gd name="T4" fmla="*/ 2147483647 w 1301"/>
              <a:gd name="T5" fmla="*/ 2147483647 h 478"/>
              <a:gd name="T6" fmla="*/ 2147483647 w 1301"/>
              <a:gd name="T7" fmla="*/ 0 h 478"/>
              <a:gd name="T8" fmla="*/ 0 60000 65536"/>
              <a:gd name="T9" fmla="*/ 0 60000 65536"/>
              <a:gd name="T10" fmla="*/ 0 60000 65536"/>
              <a:gd name="T11" fmla="*/ 0 60000 65536"/>
              <a:gd name="T12" fmla="*/ 0 w 1301"/>
              <a:gd name="T13" fmla="*/ 0 h 478"/>
              <a:gd name="T14" fmla="*/ 1301 w 1301"/>
              <a:gd name="T15" fmla="*/ 478 h 478"/>
            </a:gdLst>
            <a:ahLst/>
            <a:cxnLst>
              <a:cxn ang="T8">
                <a:pos x="T0" y="T1"/>
              </a:cxn>
              <a:cxn ang="T9">
                <a:pos x="T2" y="T3"/>
              </a:cxn>
              <a:cxn ang="T10">
                <a:pos x="T4" y="T5"/>
              </a:cxn>
              <a:cxn ang="T11">
                <a:pos x="T6" y="T7"/>
              </a:cxn>
            </a:cxnLst>
            <a:rect l="T12" t="T13" r="T14" b="T15"/>
            <a:pathLst>
              <a:path w="1301" h="478">
                <a:moveTo>
                  <a:pt x="0" y="0"/>
                </a:moveTo>
                <a:cubicBezTo>
                  <a:pt x="119" y="164"/>
                  <a:pt x="238" y="328"/>
                  <a:pt x="396" y="397"/>
                </a:cubicBezTo>
                <a:cubicBezTo>
                  <a:pt x="554" y="466"/>
                  <a:pt x="799" y="478"/>
                  <a:pt x="950" y="412"/>
                </a:cubicBezTo>
                <a:cubicBezTo>
                  <a:pt x="1101" y="346"/>
                  <a:pt x="1201" y="173"/>
                  <a:pt x="1301"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Freeform 178"/>
          <p:cNvSpPr>
            <a:spLocks/>
          </p:cNvSpPr>
          <p:nvPr/>
        </p:nvSpPr>
        <p:spPr bwMode="auto">
          <a:xfrm>
            <a:off x="4114800" y="3048000"/>
            <a:ext cx="631825" cy="914400"/>
          </a:xfrm>
          <a:custGeom>
            <a:avLst/>
            <a:gdLst>
              <a:gd name="T0" fmla="*/ 0 w 344"/>
              <a:gd name="T1" fmla="*/ 0 h 233"/>
              <a:gd name="T2" fmla="*/ 2147483647 w 344"/>
              <a:gd name="T3" fmla="*/ 2147483647 h 233"/>
              <a:gd name="T4" fmla="*/ 2147483647 w 344"/>
              <a:gd name="T5" fmla="*/ 2147483647 h 233"/>
              <a:gd name="T6" fmla="*/ 0 60000 65536"/>
              <a:gd name="T7" fmla="*/ 0 60000 65536"/>
              <a:gd name="T8" fmla="*/ 0 60000 65536"/>
              <a:gd name="T9" fmla="*/ 0 w 344"/>
              <a:gd name="T10" fmla="*/ 0 h 233"/>
              <a:gd name="T11" fmla="*/ 344 w 344"/>
              <a:gd name="T12" fmla="*/ 233 h 233"/>
            </a:gdLst>
            <a:ahLst/>
            <a:cxnLst>
              <a:cxn ang="T6">
                <a:pos x="T0" y="T1"/>
              </a:cxn>
              <a:cxn ang="T7">
                <a:pos x="T2" y="T3"/>
              </a:cxn>
              <a:cxn ang="T8">
                <a:pos x="T4" y="T5"/>
              </a:cxn>
            </a:cxnLst>
            <a:rect l="T9" t="T10" r="T11" b="T12"/>
            <a:pathLst>
              <a:path w="344" h="233">
                <a:moveTo>
                  <a:pt x="0" y="0"/>
                </a:moveTo>
                <a:cubicBezTo>
                  <a:pt x="35" y="115"/>
                  <a:pt x="70" y="231"/>
                  <a:pt x="127" y="232"/>
                </a:cubicBezTo>
                <a:cubicBezTo>
                  <a:pt x="184" y="233"/>
                  <a:pt x="264" y="120"/>
                  <a:pt x="344" y="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 name="Group 154"/>
          <p:cNvGrpSpPr>
            <a:grpSpLocks/>
          </p:cNvGrpSpPr>
          <p:nvPr/>
        </p:nvGrpSpPr>
        <p:grpSpPr bwMode="auto">
          <a:xfrm>
            <a:off x="5715000" y="3124200"/>
            <a:ext cx="2362200" cy="1371600"/>
            <a:chOff x="5715000" y="3124200"/>
            <a:chExt cx="2362200" cy="1371600"/>
          </a:xfrm>
        </p:grpSpPr>
        <p:sp>
          <p:nvSpPr>
            <p:cNvPr id="153" name="Bent Arrow 152"/>
            <p:cNvSpPr/>
            <p:nvPr/>
          </p:nvSpPr>
          <p:spPr bwMode="auto">
            <a:xfrm flipH="1" flipV="1">
              <a:off x="5715000" y="3124200"/>
              <a:ext cx="1066800" cy="1371600"/>
            </a:xfrm>
            <a:prstGeom prst="bentArrow">
              <a:avLst>
                <a:gd name="adj1" fmla="val 12582"/>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5558" name="Text Box 21"/>
            <p:cNvSpPr txBox="1">
              <a:spLocks noChangeArrowheads="1"/>
            </p:cNvSpPr>
            <p:nvPr/>
          </p:nvSpPr>
          <p:spPr bwMode="auto">
            <a:xfrm rot="10800000" flipV="1">
              <a:off x="6705600" y="3291244"/>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Traffic demands</a:t>
              </a:r>
            </a:p>
          </p:txBody>
        </p:sp>
      </p:grpSp>
    </p:spTree>
    <p:custDataLst>
      <p:tags r:id="rId1"/>
    </p:custDataLst>
    <p:extLst>
      <p:ext uri="{BB962C8B-B14F-4D97-AF65-F5344CB8AC3E}">
        <p14:creationId xmlns:p14="http://schemas.microsoft.com/office/powerpoint/2010/main" val="1734798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285"/>
                                        </p:tgtEl>
                                        <p:attrNameLst>
                                          <p:attrName>style.visibility</p:attrName>
                                        </p:attrNameLst>
                                      </p:cBhvr>
                                      <p:to>
                                        <p:strVal val="visible"/>
                                      </p:to>
                                    </p:set>
                                    <p:animEffect transition="in" filter="wipe(down)">
                                      <p:cBhvr>
                                        <p:cTn id="23" dur="500"/>
                                        <p:tgtEl>
                                          <p:spTgt spid="1128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83"/>
                                        </p:tgtEl>
                                        <p:attrNameLst>
                                          <p:attrName>style.visibility</p:attrName>
                                        </p:attrNameLst>
                                      </p:cBhvr>
                                      <p:to>
                                        <p:strVal val="visible"/>
                                      </p:to>
                                    </p:set>
                                    <p:animEffect transition="in" filter="wipe(down)">
                                      <p:cBhvr>
                                        <p:cTn id="26" dur="500"/>
                                        <p:tgtEl>
                                          <p:spTgt spid="1128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3" fill="hold" nodeType="clickEffect">
                                  <p:stCondLst>
                                    <p:cond delay="0"/>
                                  </p:stCondLst>
                                  <p:childTnLst>
                                    <p:set>
                                      <p:cBhvr>
                                        <p:cTn id="33" dur="1" fill="hold">
                                          <p:stCondLst>
                                            <p:cond delay="0"/>
                                          </p:stCondLst>
                                        </p:cTn>
                                        <p:tgtEl>
                                          <p:spTgt spid="190"/>
                                        </p:tgtEl>
                                        <p:attrNameLst>
                                          <p:attrName>style.visibility</p:attrName>
                                        </p:attrNameLst>
                                      </p:cBhvr>
                                      <p:to>
                                        <p:strVal val="visible"/>
                                      </p:to>
                                    </p:set>
                                    <p:animEffect transition="in" filter="strips(upRight)">
                                      <p:cBhvr>
                                        <p:cTn id="34" dur="500"/>
                                        <p:tgtEl>
                                          <p:spTgt spid="190"/>
                                        </p:tgtEl>
                                      </p:cBhvr>
                                    </p:animEffect>
                                  </p:childTnLst>
                                </p:cTn>
                              </p:par>
                              <p:par>
                                <p:cTn id="35" presetID="18" presetClass="entr" presetSubtype="6"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strips(downRight)">
                                      <p:cBhvr>
                                        <p:cTn id="37" dur="500"/>
                                        <p:tgtEl>
                                          <p:spTgt spid="1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nimBg="1"/>
      <p:bldP spid="1128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t>D</a:t>
            </a:r>
            <a:r>
              <a:rPr lang="en-US" altLang="en-US" baseline="30000"/>
              <a:t>2</a:t>
            </a:r>
            <a:r>
              <a:rPr lang="en-US" altLang="en-US"/>
              <a:t>TCP</a:t>
            </a:r>
          </a:p>
        </p:txBody>
      </p:sp>
      <p:sp>
        <p:nvSpPr>
          <p:cNvPr id="79874" name="Text Placeholder 2"/>
          <p:cNvSpPr>
            <a:spLocks noGrp="1"/>
          </p:cNvSpPr>
          <p:nvPr>
            <p:ph idx="1"/>
          </p:nvPr>
        </p:nvSpPr>
        <p:spPr/>
        <p:txBody>
          <a:bodyPr/>
          <a:lstStyle/>
          <a:p>
            <a:pPr>
              <a:lnSpc>
                <a:spcPct val="150000"/>
              </a:lnSpc>
              <a:buFontTx/>
              <a:buNone/>
            </a:pPr>
            <a:r>
              <a:rPr lang="en-US" altLang="en-US" sz="2800" b="1">
                <a:solidFill>
                  <a:schemeClr val="tx1"/>
                </a:solidFill>
              </a:rPr>
              <a:t>Deadline-aware</a:t>
            </a:r>
            <a:r>
              <a:rPr lang="en-US" altLang="en-US" sz="2800"/>
              <a:t> and handles </a:t>
            </a:r>
            <a:r>
              <a:rPr lang="en-US" altLang="en-US" sz="2800" b="1">
                <a:solidFill>
                  <a:schemeClr val="tx1"/>
                </a:solidFill>
              </a:rPr>
              <a:t>fan-in bursts</a:t>
            </a:r>
          </a:p>
          <a:p>
            <a:pPr>
              <a:lnSpc>
                <a:spcPct val="150000"/>
              </a:lnSpc>
              <a:buFontTx/>
              <a:buNone/>
            </a:pPr>
            <a:r>
              <a:rPr lang="en-US" altLang="en-US" sz="2800" b="1"/>
              <a:t>Key Idea:</a:t>
            </a:r>
            <a:r>
              <a:rPr lang="en-US" altLang="en-US" b="1"/>
              <a:t> </a:t>
            </a:r>
            <a:r>
              <a:rPr lang="en-US" altLang="en-US" sz="2800"/>
              <a:t>Vary sending rate based on </a:t>
            </a:r>
            <a:r>
              <a:rPr lang="en-US" altLang="en-US" sz="2800" u="sng"/>
              <a:t>both</a:t>
            </a:r>
            <a:r>
              <a:rPr lang="en-US" altLang="en-US" sz="2800"/>
              <a:t> </a:t>
            </a:r>
            <a:r>
              <a:rPr lang="en-US" altLang="en-US" sz="2800">
                <a:solidFill>
                  <a:schemeClr val="tx1"/>
                </a:solidFill>
              </a:rPr>
              <a:t>deadline</a:t>
            </a:r>
            <a:r>
              <a:rPr lang="en-US" altLang="en-US" sz="2800"/>
              <a:t> and </a:t>
            </a:r>
            <a:r>
              <a:rPr lang="en-US" altLang="en-US" sz="2800">
                <a:solidFill>
                  <a:schemeClr val="tx1"/>
                </a:solidFill>
              </a:rPr>
              <a:t>extent</a:t>
            </a:r>
            <a:r>
              <a:rPr lang="en-US" altLang="en-US" sz="2800"/>
              <a:t> of congestion</a:t>
            </a:r>
          </a:p>
          <a:p>
            <a:pPr lvl="1">
              <a:lnSpc>
                <a:spcPct val="150000"/>
              </a:lnSpc>
              <a:buFont typeface="Wingdings" charset="2"/>
              <a:buChar char="§"/>
            </a:pPr>
            <a:r>
              <a:rPr lang="en-US" altLang="en-US">
                <a:latin typeface="Trebuchet MS" charset="0"/>
              </a:rPr>
              <a:t>Built on top of DCTCP</a:t>
            </a:r>
          </a:p>
          <a:p>
            <a:pPr lvl="1">
              <a:lnSpc>
                <a:spcPct val="150000"/>
              </a:lnSpc>
              <a:buFont typeface="Wingdings" charset="2"/>
              <a:buChar char="§"/>
            </a:pPr>
            <a:r>
              <a:rPr lang="en-US" altLang="en-US">
                <a:solidFill>
                  <a:schemeClr val="tx1"/>
                </a:solidFill>
                <a:latin typeface="Trebuchet MS" charset="0"/>
              </a:rPr>
              <a:t>Distributed</a:t>
            </a:r>
            <a:r>
              <a:rPr lang="en-US" altLang="en-US">
                <a:latin typeface="Trebuchet MS" charset="0"/>
              </a:rPr>
              <a:t>: uses per-flow state at end hosts</a:t>
            </a:r>
          </a:p>
          <a:p>
            <a:pPr lvl="1">
              <a:lnSpc>
                <a:spcPct val="150000"/>
              </a:lnSpc>
              <a:buFont typeface="Wingdings" charset="2"/>
              <a:buChar char="§"/>
            </a:pPr>
            <a:r>
              <a:rPr lang="en-US" altLang="en-US">
                <a:solidFill>
                  <a:schemeClr val="tx1"/>
                </a:solidFill>
                <a:latin typeface="Trebuchet MS" charset="0"/>
              </a:rPr>
              <a:t>Reactive</a:t>
            </a:r>
            <a:r>
              <a:rPr lang="en-US" altLang="en-US">
                <a:latin typeface="Trebuchet MS" charset="0"/>
              </a:rPr>
              <a:t>: senders react to congestion</a:t>
            </a:r>
          </a:p>
          <a:p>
            <a:pPr lvl="2">
              <a:lnSpc>
                <a:spcPct val="150000"/>
              </a:lnSpc>
              <a:buFont typeface="Wingdings" charset="2"/>
              <a:buChar char="§"/>
            </a:pPr>
            <a:r>
              <a:rPr lang="en-US" altLang="en-US" sz="2600">
                <a:latin typeface="Trebuchet MS" charset="0"/>
              </a:rPr>
              <a:t>no knowledge of other flows</a:t>
            </a:r>
          </a:p>
          <a:p>
            <a:endParaRPr lang="en-US" altLang="en-US"/>
          </a:p>
        </p:txBody>
      </p:sp>
    </p:spTree>
    <p:custDataLst>
      <p:tags r:id="rId1"/>
    </p:custDataLst>
    <p:extLst>
      <p:ext uri="{BB962C8B-B14F-4D97-AF65-F5344CB8AC3E}">
        <p14:creationId xmlns:p14="http://schemas.microsoft.com/office/powerpoint/2010/main" val="5492534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tLang="en-US"/>
              <a:t>D</a:t>
            </a:r>
            <a:r>
              <a:rPr lang="en-US" altLang="en-US" baseline="30000"/>
              <a:t>2</a:t>
            </a:r>
            <a:r>
              <a:rPr lang="en-US" altLang="en-US"/>
              <a:t>TCP’s Contributions</a:t>
            </a:r>
          </a:p>
        </p:txBody>
      </p:sp>
      <p:sp>
        <p:nvSpPr>
          <p:cNvPr id="3" name="Text Placeholder 2"/>
          <p:cNvSpPr>
            <a:spLocks noGrp="1"/>
          </p:cNvSpPr>
          <p:nvPr>
            <p:ph idx="1"/>
          </p:nvPr>
        </p:nvSpPr>
        <p:spPr>
          <a:xfrm>
            <a:off x="304800" y="1219200"/>
            <a:ext cx="8458200" cy="4343400"/>
          </a:xfrm>
        </p:spPr>
        <p:txBody>
          <a:bodyPr>
            <a:normAutofit/>
          </a:bodyPr>
          <a:lstStyle/>
          <a:p>
            <a:pPr marL="457200" indent="-457200">
              <a:lnSpc>
                <a:spcPct val="90000"/>
              </a:lnSpc>
              <a:buFontTx/>
              <a:buAutoNum type="arabicParenR"/>
            </a:pPr>
            <a:r>
              <a:rPr lang="en-US" altLang="en-US" sz="2700" b="1">
                <a:solidFill>
                  <a:schemeClr val="tx1"/>
                </a:solidFill>
              </a:rPr>
              <a:t>Deadline-aware</a:t>
            </a:r>
            <a:r>
              <a:rPr lang="en-US" altLang="en-US" sz="2700"/>
              <a:t> and handles</a:t>
            </a:r>
            <a:r>
              <a:rPr lang="en-US" altLang="en-US" sz="2700">
                <a:solidFill>
                  <a:srgbClr val="00B050"/>
                </a:solidFill>
              </a:rPr>
              <a:t> </a:t>
            </a:r>
            <a:r>
              <a:rPr lang="en-US" altLang="en-US" sz="2700" b="1">
                <a:solidFill>
                  <a:schemeClr val="tx1"/>
                </a:solidFill>
              </a:rPr>
              <a:t>fan-in bursts</a:t>
            </a:r>
          </a:p>
          <a:p>
            <a:pPr marL="800100" lvl="1" indent="-342900">
              <a:lnSpc>
                <a:spcPct val="90000"/>
              </a:lnSpc>
              <a:buFont typeface="Wingdings" charset="2"/>
              <a:buChar char="§"/>
            </a:pPr>
            <a:r>
              <a:rPr lang="en-US" altLang="en-US" sz="2000" i="1">
                <a:solidFill>
                  <a:schemeClr val="tx1"/>
                </a:solidFill>
                <a:latin typeface="Trebuchet MS" charset="0"/>
              </a:rPr>
              <a:t>Elegant</a:t>
            </a:r>
            <a:r>
              <a:rPr lang="en-US" altLang="en-US" sz="2000" i="1">
                <a:solidFill>
                  <a:srgbClr val="00B050"/>
                </a:solidFill>
                <a:latin typeface="Trebuchet MS" charset="0"/>
              </a:rPr>
              <a:t> </a:t>
            </a:r>
            <a:r>
              <a:rPr lang="en-US" altLang="en-US" sz="2000" b="1">
                <a:solidFill>
                  <a:schemeClr val="tx1"/>
                </a:solidFill>
                <a:latin typeface="Trebuchet MS" charset="0"/>
              </a:rPr>
              <a:t>gamma-correction</a:t>
            </a:r>
            <a:r>
              <a:rPr lang="en-US" altLang="en-US" sz="2000">
                <a:latin typeface="Trebuchet MS" charset="0"/>
              </a:rPr>
              <a:t> for congestion avoidance</a:t>
            </a:r>
          </a:p>
          <a:p>
            <a:pPr marL="1257300" lvl="2" indent="-342900">
              <a:lnSpc>
                <a:spcPct val="90000"/>
              </a:lnSpc>
              <a:buFont typeface="Wingdings" charset="2"/>
              <a:buChar char="§"/>
            </a:pPr>
            <a:r>
              <a:rPr lang="en-US" altLang="en-US" sz="2000">
                <a:latin typeface="Trebuchet MS" charset="0"/>
              </a:rPr>
              <a:t>far-deadline </a:t>
            </a:r>
            <a:r>
              <a:rPr lang="en-US" altLang="en-US" sz="2000">
                <a:latin typeface="Trebuchet MS" charset="0"/>
                <a:sym typeface="Wingdings" charset="2"/>
              </a:rPr>
              <a:t> </a:t>
            </a:r>
            <a:r>
              <a:rPr lang="en-US" altLang="en-US" sz="2000">
                <a:latin typeface="Trebuchet MS" charset="0"/>
              </a:rPr>
              <a:t>back off more </a:t>
            </a:r>
          </a:p>
          <a:p>
            <a:pPr marL="1257300" lvl="2" indent="-342900">
              <a:lnSpc>
                <a:spcPct val="90000"/>
              </a:lnSpc>
              <a:buFontTx/>
              <a:buNone/>
            </a:pPr>
            <a:r>
              <a:rPr lang="en-US" altLang="en-US" sz="2000">
                <a:latin typeface="Trebuchet MS" charset="0"/>
              </a:rPr>
              <a:t>	near-deadline </a:t>
            </a:r>
            <a:r>
              <a:rPr lang="en-US" altLang="en-US" sz="2000">
                <a:latin typeface="Trebuchet MS" charset="0"/>
                <a:sym typeface="Wingdings" charset="2"/>
              </a:rPr>
              <a:t> back off less</a:t>
            </a:r>
            <a:endParaRPr lang="en-US" altLang="en-US" sz="2000">
              <a:latin typeface="Trebuchet MS" charset="0"/>
            </a:endParaRPr>
          </a:p>
          <a:p>
            <a:pPr marL="800100" lvl="1" indent="-342900">
              <a:lnSpc>
                <a:spcPct val="90000"/>
              </a:lnSpc>
              <a:buFont typeface="Wingdings" charset="2"/>
              <a:buChar char="§"/>
            </a:pPr>
            <a:r>
              <a:rPr lang="en-US" altLang="en-US" sz="2000">
                <a:latin typeface="Trebuchet MS" charset="0"/>
              </a:rPr>
              <a:t>Reactive, decentralized, state (end hosts)</a:t>
            </a:r>
          </a:p>
          <a:p>
            <a:pPr marL="457200" indent="-457200">
              <a:lnSpc>
                <a:spcPct val="140000"/>
              </a:lnSpc>
              <a:buFontTx/>
              <a:buAutoNum type="arabicParenR"/>
            </a:pPr>
            <a:r>
              <a:rPr lang="en-US" altLang="en-US" sz="2700"/>
              <a:t>Does </a:t>
            </a:r>
            <a:r>
              <a:rPr lang="en-US" altLang="en-US" sz="2700" b="1"/>
              <a:t>not</a:t>
            </a:r>
            <a:r>
              <a:rPr lang="en-US" altLang="en-US" sz="2700"/>
              <a:t> hinder long-lived (non-deadline) flows</a:t>
            </a:r>
          </a:p>
          <a:p>
            <a:pPr marL="457200" indent="-457200">
              <a:lnSpc>
                <a:spcPct val="140000"/>
              </a:lnSpc>
              <a:buFontTx/>
              <a:buAutoNum type="arabicParenR"/>
            </a:pPr>
            <a:r>
              <a:rPr lang="en-US" altLang="en-US" sz="2700" b="1">
                <a:solidFill>
                  <a:schemeClr val="tx1"/>
                </a:solidFill>
              </a:rPr>
              <a:t>Coexists</a:t>
            </a:r>
            <a:r>
              <a:rPr lang="en-US" altLang="en-US" sz="2700"/>
              <a:t> with TCP </a:t>
            </a:r>
            <a:r>
              <a:rPr lang="en-US" altLang="en-US" sz="2700">
                <a:sym typeface="Wingdings" charset="2"/>
              </a:rPr>
              <a:t> incrementally deployable</a:t>
            </a:r>
            <a:endParaRPr lang="en-US" altLang="en-US" sz="2700"/>
          </a:p>
          <a:p>
            <a:pPr marL="457200" indent="-457200">
              <a:lnSpc>
                <a:spcPct val="140000"/>
              </a:lnSpc>
              <a:buFontTx/>
              <a:buAutoNum type="arabicParenR"/>
            </a:pPr>
            <a:r>
              <a:rPr lang="en-US" altLang="en-US" sz="2700" b="1"/>
              <a:t>No</a:t>
            </a:r>
            <a:r>
              <a:rPr lang="en-US" altLang="en-US" sz="2700"/>
              <a:t> change to switch hardware </a:t>
            </a:r>
            <a:r>
              <a:rPr lang="en-US" altLang="en-US" sz="2700">
                <a:sym typeface="Wingdings" charset="2"/>
              </a:rPr>
              <a:t> deployable today</a:t>
            </a:r>
            <a:endParaRPr lang="en-US" altLang="en-US" sz="2700"/>
          </a:p>
        </p:txBody>
      </p:sp>
      <p:sp>
        <p:nvSpPr>
          <p:cNvPr id="4" name="Text Placeholder 3"/>
          <p:cNvSpPr>
            <a:spLocks noGrp="1"/>
          </p:cNvSpPr>
          <p:nvPr>
            <p:ph type="body" idx="4294967295"/>
          </p:nvPr>
        </p:nvSpPr>
        <p:spPr>
          <a:xfrm>
            <a:off x="0" y="5486400"/>
            <a:ext cx="9144000" cy="1219200"/>
          </a:xfrm>
          <a:solidFill>
            <a:schemeClr val="bg1">
              <a:lumMod val="85000"/>
            </a:schemeClr>
          </a:solidFill>
        </p:spPr>
        <p:txBody>
          <a:bodyPr lIns="91425" tIns="91425" rIns="91425" bIns="91425"/>
          <a:lstStyle/>
          <a:p>
            <a:pPr algn="ctr">
              <a:buFontTx/>
              <a:buNone/>
              <a:defRPr/>
            </a:pPr>
            <a:r>
              <a:rPr lang="en-US" dirty="0" smtClean="0">
                <a:latin typeface="Calibri"/>
                <a:cs typeface="Calibri"/>
              </a:rPr>
              <a:t>D</a:t>
            </a:r>
            <a:r>
              <a:rPr lang="en-US" baseline="30000" dirty="0" smtClean="0">
                <a:latin typeface="Calibri"/>
                <a:cs typeface="Calibri"/>
              </a:rPr>
              <a:t>2</a:t>
            </a:r>
            <a:r>
              <a:rPr lang="en-US" dirty="0" smtClean="0">
                <a:latin typeface="Calibri"/>
                <a:cs typeface="Calibri"/>
              </a:rPr>
              <a:t>TCP achieves 75% and 50% fewer missed </a:t>
            </a:r>
          </a:p>
          <a:p>
            <a:pPr algn="ctr">
              <a:buFontTx/>
              <a:buNone/>
              <a:defRPr/>
            </a:pPr>
            <a:r>
              <a:rPr lang="en-US" dirty="0" smtClean="0">
                <a:latin typeface="Calibri"/>
                <a:cs typeface="Calibri"/>
              </a:rPr>
              <a:t>deadlines than DCTCP and D</a:t>
            </a:r>
            <a:r>
              <a:rPr lang="en-US" baseline="30000" dirty="0" smtClean="0">
                <a:latin typeface="Calibri"/>
                <a:cs typeface="Calibri"/>
              </a:rPr>
              <a:t>3 </a:t>
            </a:r>
            <a:r>
              <a:rPr lang="en-US" dirty="0" smtClean="0">
                <a:latin typeface="Calibri"/>
                <a:cs typeface="Calibri"/>
              </a:rPr>
              <a:t> </a:t>
            </a:r>
          </a:p>
        </p:txBody>
      </p:sp>
    </p:spTree>
    <p:custDataLst>
      <p:tags r:id="rId1"/>
    </p:custDataLst>
    <p:extLst>
      <p:ext uri="{BB962C8B-B14F-4D97-AF65-F5344CB8AC3E}">
        <p14:creationId xmlns:p14="http://schemas.microsoft.com/office/powerpoint/2010/main" val="78286450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4"/>
          <p:cNvSpPr>
            <a:spLocks noGrp="1"/>
          </p:cNvSpPr>
          <p:nvPr>
            <p:ph type="title"/>
          </p:nvPr>
        </p:nvSpPr>
        <p:spPr/>
        <p:txBody>
          <a:bodyPr/>
          <a:lstStyle/>
          <a:p>
            <a:r>
              <a:rPr lang="en-US" altLang="en-US"/>
              <a:t>Coflow Definition</a:t>
            </a:r>
          </a:p>
        </p:txBody>
      </p:sp>
      <p:pic>
        <p:nvPicPr>
          <p:cNvPr id="8192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251" b="-1251"/>
          <a:stretch>
            <a:fillRect/>
          </a:stretch>
        </p:blipFill>
        <p:spPr/>
      </p:pic>
    </p:spTree>
    <p:extLst>
      <p:ext uri="{BB962C8B-B14F-4D97-AF65-F5344CB8AC3E}">
        <p14:creationId xmlns:p14="http://schemas.microsoft.com/office/powerpoint/2010/main" val="17139240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endParaRPr lang="en-US" altLang="en-US"/>
          </a:p>
        </p:txBody>
      </p:sp>
      <p:pic>
        <p:nvPicPr>
          <p:cNvPr id="8294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29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2A3D1C-8AD0-E44E-AD61-72C2C7642C76}" type="slidenum">
              <a:rPr lang="en-US" altLang="en-US" sz="1200">
                <a:solidFill>
                  <a:schemeClr val="tx2"/>
                </a:solidFill>
                <a:latin typeface="Arial Narrow" charset="0"/>
              </a:rPr>
              <a:pPr eaLnBrk="1" hangingPunct="1"/>
              <a:t>33</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7231326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endParaRPr lang="en-US" altLang="en-US"/>
          </a:p>
        </p:txBody>
      </p:sp>
      <p:pic>
        <p:nvPicPr>
          <p:cNvPr id="8397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39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1226AEC-0032-BB4F-B67D-1F2BCC43AD4D}" type="slidenum">
              <a:rPr lang="en-US" altLang="en-US" sz="1200">
                <a:solidFill>
                  <a:schemeClr val="tx2"/>
                </a:solidFill>
                <a:latin typeface="Arial Narrow" charset="0"/>
              </a:rPr>
              <a:pPr eaLnBrk="1" hangingPunct="1"/>
              <a:t>34</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8734351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endParaRPr lang="en-US" altLang="en-US"/>
          </a:p>
        </p:txBody>
      </p:sp>
      <p:pic>
        <p:nvPicPr>
          <p:cNvPr id="8499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49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695A128-1170-7A42-BC38-719F79023952}" type="slidenum">
              <a:rPr lang="en-US" altLang="en-US" sz="1200">
                <a:solidFill>
                  <a:schemeClr val="tx2"/>
                </a:solidFill>
                <a:latin typeface="Arial Narrow" charset="0"/>
              </a:rPr>
              <a:pPr eaLnBrk="1" hangingPunct="1"/>
              <a:t>35</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4191824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endParaRPr lang="en-US" altLang="en-US"/>
          </a:p>
        </p:txBody>
      </p:sp>
      <p:pic>
        <p:nvPicPr>
          <p:cNvPr id="8601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60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3D1C495-C41B-6E42-9F0D-701AF22E78BB}" type="slidenum">
              <a:rPr lang="en-US" altLang="en-US" sz="1200">
                <a:solidFill>
                  <a:schemeClr val="tx2"/>
                </a:solidFill>
                <a:latin typeface="Arial Narrow" charset="0"/>
              </a:rPr>
              <a:pPr eaLnBrk="1" hangingPunct="1"/>
              <a:t>36</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4534615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n-US" altLang="en-US"/>
          </a:p>
        </p:txBody>
      </p:sp>
      <p:pic>
        <p:nvPicPr>
          <p:cNvPr id="8704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70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DCD1904-3917-6543-9510-5503490AAB34}" type="slidenum">
              <a:rPr lang="en-US" altLang="en-US" sz="1200">
                <a:solidFill>
                  <a:schemeClr val="tx2"/>
                </a:solidFill>
                <a:latin typeface="Arial Narrow" charset="0"/>
              </a:rPr>
              <a:pPr eaLnBrk="1" hangingPunct="1"/>
              <a:t>37</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70180303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endParaRPr lang="en-US" altLang="en-US"/>
          </a:p>
        </p:txBody>
      </p:sp>
      <p:pic>
        <p:nvPicPr>
          <p:cNvPr id="8806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80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6A33FE9-B9BB-554D-BB61-0FC6700D2342}" type="slidenum">
              <a:rPr lang="en-US" altLang="en-US" sz="1200">
                <a:solidFill>
                  <a:schemeClr val="tx2"/>
                </a:solidFill>
                <a:latin typeface="Arial Narrow" charset="0"/>
              </a:rPr>
              <a:pPr eaLnBrk="1" hangingPunct="1"/>
              <a:t>38</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2233695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US" altLang="en-US"/>
          </a:p>
        </p:txBody>
      </p:sp>
      <p:pic>
        <p:nvPicPr>
          <p:cNvPr id="8909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90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7710A3D-21D3-3140-9D14-0531848F8E98}" type="slidenum">
              <a:rPr lang="en-US" altLang="en-US" sz="1200">
                <a:solidFill>
                  <a:schemeClr val="tx2"/>
                </a:solidFill>
                <a:latin typeface="Arial Narrow" charset="0"/>
              </a:rPr>
              <a:pPr eaLnBrk="1" hangingPunct="1"/>
              <a:t>39</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1627501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t>c-Through (a specific design)</a:t>
            </a:r>
          </a:p>
        </p:txBody>
      </p:sp>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2A8CC99-9D3A-CD45-8C09-D61F7B10B019}" type="slidenum">
              <a:rPr lang="en-GB" altLang="en-US" sz="1200">
                <a:solidFill>
                  <a:schemeClr val="tx2"/>
                </a:solidFill>
                <a:latin typeface="Arial" charset="0"/>
              </a:rPr>
              <a:pPr eaLnBrk="1" hangingPunct="1"/>
              <a:t>4</a:t>
            </a:fld>
            <a:endParaRPr lang="en-GB" altLang="en-US" sz="1200">
              <a:solidFill>
                <a:schemeClr val="tx2"/>
              </a:solidFill>
              <a:latin typeface="Arial" charset="0"/>
            </a:endParaRPr>
          </a:p>
        </p:txBody>
      </p:sp>
      <p:grpSp>
        <p:nvGrpSpPr>
          <p:cNvPr id="3" name="Group 84"/>
          <p:cNvGrpSpPr>
            <a:grpSpLocks/>
          </p:cNvGrpSpPr>
          <p:nvPr/>
        </p:nvGrpSpPr>
        <p:grpSpPr bwMode="auto">
          <a:xfrm>
            <a:off x="4268788" y="3365500"/>
            <a:ext cx="2894012" cy="1665288"/>
            <a:chOff x="4268788" y="3365500"/>
            <a:chExt cx="2894012" cy="1665369"/>
          </a:xfrm>
        </p:grpSpPr>
        <p:cxnSp>
          <p:nvCxnSpPr>
            <p:cNvPr id="66642" name="Shape 293"/>
            <p:cNvCxnSpPr>
              <a:cxnSpLocks noChangeShapeType="1"/>
            </p:cNvCxnSpPr>
            <p:nvPr/>
          </p:nvCxnSpPr>
          <p:spPr bwMode="auto">
            <a:xfrm flipH="1">
              <a:off x="6781800" y="3365500"/>
              <a:ext cx="3175" cy="1211263"/>
            </a:xfrm>
            <a:prstGeom prst="bentConnector3">
              <a:avLst>
                <a:gd name="adj1" fmla="val -3744000"/>
              </a:avLst>
            </a:prstGeom>
            <a:noFill/>
            <a:ln w="31750">
              <a:solidFill>
                <a:schemeClr val="bg2"/>
              </a:solidFill>
              <a:round/>
              <a:headEnd/>
              <a:tailEnd/>
            </a:ln>
            <a:extLst>
              <a:ext uri="{909E8E84-426E-40DD-AFC4-6F175D3DCCD1}">
                <a14:hiddenFill xmlns:a14="http://schemas.microsoft.com/office/drawing/2010/main">
                  <a:noFill/>
                </a14:hiddenFill>
              </a:ext>
            </a:extLst>
          </p:spPr>
        </p:cxnSp>
        <p:pic>
          <p:nvPicPr>
            <p:cNvPr id="66643" name="Picture 79" descr="server-o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685800" cy="91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644" name="Elbow Connector 296"/>
            <p:cNvCxnSpPr>
              <a:cxnSpLocks noChangeShapeType="1"/>
              <a:stCxn id="66582" idx="2"/>
            </p:cNvCxnSpPr>
            <p:nvPr/>
          </p:nvCxnSpPr>
          <p:spPr bwMode="auto">
            <a:xfrm rot="16200000" flipH="1">
              <a:off x="5541922" y="3752891"/>
              <a:ext cx="4844" cy="2551112"/>
            </a:xfrm>
            <a:prstGeom prst="bentConnector3">
              <a:avLst>
                <a:gd name="adj1" fmla="val 4819241"/>
              </a:avLst>
            </a:prstGeom>
            <a:noFill/>
            <a:ln w="31750">
              <a:solidFill>
                <a:schemeClr val="bg2"/>
              </a:solidFill>
              <a:round/>
              <a:headEnd/>
              <a:tailEnd/>
            </a:ln>
            <a:extLst>
              <a:ext uri="{909E8E84-426E-40DD-AFC4-6F175D3DCCD1}">
                <a14:hiddenFill xmlns:a14="http://schemas.microsoft.com/office/drawing/2010/main">
                  <a:noFill/>
                </a14:hiddenFill>
              </a:ext>
            </a:extLst>
          </p:spPr>
        </p:cxnSp>
      </p:grpSp>
      <p:grpSp>
        <p:nvGrpSpPr>
          <p:cNvPr id="66564" name="Group 7"/>
          <p:cNvGrpSpPr>
            <a:grpSpLocks/>
          </p:cNvGrpSpPr>
          <p:nvPr/>
        </p:nvGrpSpPr>
        <p:grpSpPr bwMode="auto">
          <a:xfrm>
            <a:off x="1828800" y="1749425"/>
            <a:ext cx="4991100" cy="2465388"/>
            <a:chOff x="1296" y="816"/>
            <a:chExt cx="3144" cy="1644"/>
          </a:xfrm>
        </p:grpSpPr>
        <p:sp>
          <p:nvSpPr>
            <p:cNvPr id="66610"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1"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2"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3"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4"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5"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6"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7"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8"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661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0" name="Picture 18"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2192"/>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1" name="Line 19"/>
            <p:cNvSpPr>
              <a:spLocks noChangeShapeType="1"/>
            </p:cNvSpPr>
            <p:nvPr/>
          </p:nvSpPr>
          <p:spPr bwMode="auto">
            <a:xfrm flipH="1">
              <a:off x="1358" y="1905"/>
              <a:ext cx="21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2" name="Line 20"/>
            <p:cNvSpPr>
              <a:spLocks noChangeShapeType="1"/>
            </p:cNvSpPr>
            <p:nvPr/>
          </p:nvSpPr>
          <p:spPr bwMode="auto">
            <a:xfrm flipH="1">
              <a:off x="1410" y="1905"/>
              <a:ext cx="15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3" name="Line 21"/>
            <p:cNvSpPr>
              <a:spLocks noChangeShapeType="1"/>
            </p:cNvSpPr>
            <p:nvPr/>
          </p:nvSpPr>
          <p:spPr bwMode="auto">
            <a:xfrm flipH="1">
              <a:off x="1463" y="1905"/>
              <a:ext cx="106"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4" name="Line 22"/>
            <p:cNvSpPr>
              <a:spLocks noChangeShapeType="1"/>
            </p:cNvSpPr>
            <p:nvPr/>
          </p:nvSpPr>
          <p:spPr bwMode="auto">
            <a:xfrm flipH="1">
              <a:off x="1498" y="1905"/>
              <a:ext cx="7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5" name="Line 23"/>
            <p:cNvSpPr>
              <a:spLocks noChangeShapeType="1"/>
            </p:cNvSpPr>
            <p:nvPr/>
          </p:nvSpPr>
          <p:spPr bwMode="auto">
            <a:xfrm flipH="1">
              <a:off x="1534" y="1905"/>
              <a:ext cx="3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6" name="Line 24"/>
            <p:cNvSpPr>
              <a:spLocks noChangeShapeType="1"/>
            </p:cNvSpPr>
            <p:nvPr/>
          </p:nvSpPr>
          <p:spPr bwMode="auto">
            <a:xfrm flipH="1">
              <a:off x="1569" y="1905"/>
              <a:ext cx="0"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7" name="Line 25"/>
            <p:cNvSpPr>
              <a:spLocks noChangeShapeType="1"/>
            </p:cNvSpPr>
            <p:nvPr/>
          </p:nvSpPr>
          <p:spPr bwMode="auto">
            <a:xfrm>
              <a:off x="1569" y="1855"/>
              <a:ext cx="35" cy="3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8" name="Line 26"/>
            <p:cNvSpPr>
              <a:spLocks noChangeShapeType="1"/>
            </p:cNvSpPr>
            <p:nvPr/>
          </p:nvSpPr>
          <p:spPr bwMode="auto">
            <a:xfrm>
              <a:off x="1569" y="1855"/>
              <a:ext cx="70" cy="3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9" name="Line 27"/>
            <p:cNvSpPr>
              <a:spLocks noChangeShapeType="1"/>
            </p:cNvSpPr>
            <p:nvPr/>
          </p:nvSpPr>
          <p:spPr bwMode="auto">
            <a:xfrm>
              <a:off x="1569" y="1905"/>
              <a:ext cx="114"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0" name="Line 28"/>
            <p:cNvSpPr>
              <a:spLocks noChangeShapeType="1"/>
            </p:cNvSpPr>
            <p:nvPr/>
          </p:nvSpPr>
          <p:spPr bwMode="auto">
            <a:xfrm>
              <a:off x="1569" y="1905"/>
              <a:ext cx="14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1" name="Line 29"/>
            <p:cNvSpPr>
              <a:spLocks noChangeShapeType="1"/>
            </p:cNvSpPr>
            <p:nvPr/>
          </p:nvSpPr>
          <p:spPr bwMode="auto">
            <a:xfrm>
              <a:off x="1569" y="1905"/>
              <a:ext cx="18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2" name="Line 30"/>
            <p:cNvSpPr>
              <a:spLocks noChangeShapeType="1"/>
            </p:cNvSpPr>
            <p:nvPr/>
          </p:nvSpPr>
          <p:spPr bwMode="auto">
            <a:xfrm>
              <a:off x="1569" y="1905"/>
              <a:ext cx="211"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6633"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4"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6"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7"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8"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9"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4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41"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565" name="Group 76"/>
          <p:cNvGrpSpPr>
            <a:grpSpLocks/>
          </p:cNvGrpSpPr>
          <p:nvPr/>
        </p:nvGrpSpPr>
        <p:grpSpPr bwMode="auto">
          <a:xfrm>
            <a:off x="2235200" y="3433763"/>
            <a:ext cx="4165600" cy="1592262"/>
            <a:chOff x="1778000" y="3055938"/>
            <a:chExt cx="4165600" cy="1592262"/>
          </a:xfrm>
        </p:grpSpPr>
        <p:grpSp>
          <p:nvGrpSpPr>
            <p:cNvPr id="66576" name="Group 99"/>
            <p:cNvGrpSpPr>
              <a:grpSpLocks/>
            </p:cNvGrpSpPr>
            <p:nvPr/>
          </p:nvGrpSpPr>
          <p:grpSpPr bwMode="auto">
            <a:xfrm>
              <a:off x="1778000" y="3055938"/>
              <a:ext cx="4165600" cy="1592262"/>
              <a:chOff x="976" y="1968"/>
              <a:chExt cx="2624" cy="1099"/>
            </a:xfrm>
          </p:grpSpPr>
          <p:grpSp>
            <p:nvGrpSpPr>
              <p:cNvPr id="66578" name="Group 47"/>
              <p:cNvGrpSpPr>
                <a:grpSpLocks/>
              </p:cNvGrpSpPr>
              <p:nvPr/>
            </p:nvGrpSpPr>
            <p:grpSpPr bwMode="auto">
              <a:xfrm>
                <a:off x="976" y="1968"/>
                <a:ext cx="2624" cy="1008"/>
                <a:chOff x="1552" y="1968"/>
                <a:chExt cx="2624" cy="1008"/>
              </a:xfrm>
            </p:grpSpPr>
            <p:grpSp>
              <p:nvGrpSpPr>
                <p:cNvPr id="66587" name="Group 48"/>
                <p:cNvGrpSpPr>
                  <a:grpSpLocks/>
                </p:cNvGrpSpPr>
                <p:nvPr/>
              </p:nvGrpSpPr>
              <p:grpSpPr bwMode="auto">
                <a:xfrm>
                  <a:off x="2568" y="1976"/>
                  <a:ext cx="88" cy="712"/>
                  <a:chOff x="2568" y="1976"/>
                  <a:chExt cx="88" cy="712"/>
                </a:xfrm>
              </p:grpSpPr>
              <p:sp>
                <p:nvSpPr>
                  <p:cNvPr id="66607"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8"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9"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88" name="Group 52"/>
                <p:cNvGrpSpPr>
                  <a:grpSpLocks/>
                </p:cNvGrpSpPr>
                <p:nvPr/>
              </p:nvGrpSpPr>
              <p:grpSpPr bwMode="auto">
                <a:xfrm>
                  <a:off x="3069" y="1968"/>
                  <a:ext cx="99" cy="720"/>
                  <a:chOff x="3069" y="1968"/>
                  <a:chExt cx="99" cy="720"/>
                </a:xfrm>
              </p:grpSpPr>
              <p:sp>
                <p:nvSpPr>
                  <p:cNvPr id="66604"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5"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6"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89" name="Group 56"/>
                <p:cNvGrpSpPr>
                  <a:grpSpLocks/>
                </p:cNvGrpSpPr>
                <p:nvPr/>
              </p:nvGrpSpPr>
              <p:grpSpPr bwMode="auto">
                <a:xfrm>
                  <a:off x="3072" y="1976"/>
                  <a:ext cx="576" cy="840"/>
                  <a:chOff x="3072" y="1976"/>
                  <a:chExt cx="576" cy="840"/>
                </a:xfrm>
              </p:grpSpPr>
              <p:sp>
                <p:nvSpPr>
                  <p:cNvPr id="66601"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2"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3"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0" name="Group 60"/>
                <p:cNvGrpSpPr>
                  <a:grpSpLocks/>
                </p:cNvGrpSpPr>
                <p:nvPr/>
              </p:nvGrpSpPr>
              <p:grpSpPr bwMode="auto">
                <a:xfrm>
                  <a:off x="2992" y="1984"/>
                  <a:ext cx="1184" cy="992"/>
                  <a:chOff x="2992" y="1984"/>
                  <a:chExt cx="1184" cy="992"/>
                </a:xfrm>
              </p:grpSpPr>
              <p:sp>
                <p:nvSpPr>
                  <p:cNvPr id="66598"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9"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0"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1" name="Group 64"/>
                <p:cNvGrpSpPr>
                  <a:grpSpLocks/>
                </p:cNvGrpSpPr>
                <p:nvPr/>
              </p:nvGrpSpPr>
              <p:grpSpPr bwMode="auto">
                <a:xfrm>
                  <a:off x="2064" y="1984"/>
                  <a:ext cx="528" cy="848"/>
                  <a:chOff x="2064" y="1984"/>
                  <a:chExt cx="528" cy="848"/>
                </a:xfrm>
              </p:grpSpPr>
              <p:sp>
                <p:nvSpPr>
                  <p:cNvPr id="66596"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7"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2" name="Group 68"/>
                <p:cNvGrpSpPr>
                  <a:grpSpLocks/>
                </p:cNvGrpSpPr>
                <p:nvPr/>
              </p:nvGrpSpPr>
              <p:grpSpPr bwMode="auto">
                <a:xfrm>
                  <a:off x="1552" y="1970"/>
                  <a:ext cx="1115" cy="1006"/>
                  <a:chOff x="1552" y="1970"/>
                  <a:chExt cx="1115" cy="1006"/>
                </a:xfrm>
              </p:grpSpPr>
              <p:sp>
                <p:nvSpPr>
                  <p:cNvPr id="66593"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4"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5"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6579" name="Group 72"/>
              <p:cNvGrpSpPr>
                <a:grpSpLocks/>
              </p:cNvGrpSpPr>
              <p:nvPr/>
            </p:nvGrpSpPr>
            <p:grpSpPr bwMode="auto">
              <a:xfrm>
                <a:off x="2064" y="2544"/>
                <a:ext cx="432" cy="523"/>
                <a:chOff x="288" y="1440"/>
                <a:chExt cx="432" cy="523"/>
              </a:xfrm>
            </p:grpSpPr>
            <p:sp>
              <p:nvSpPr>
                <p:cNvPr id="66580"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1"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2"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6583"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4"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5"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6"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6577"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66566" name="Straight Connector 171"/>
          <p:cNvCxnSpPr>
            <a:cxnSpLocks noChangeShapeType="1"/>
          </p:cNvCxnSpPr>
          <p:nvPr/>
        </p:nvCxnSpPr>
        <p:spPr bwMode="auto">
          <a:xfrm>
            <a:off x="1524000" y="3425825"/>
            <a:ext cx="5715000" cy="1588"/>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
        <p:nvSpPr>
          <p:cNvPr id="167" name="Rounded Rectangular Callout 166"/>
          <p:cNvSpPr/>
          <p:nvPr/>
        </p:nvSpPr>
        <p:spPr bwMode="auto">
          <a:xfrm>
            <a:off x="6477000" y="1292352"/>
            <a:ext cx="2286000" cy="1374648"/>
          </a:xfrm>
          <a:prstGeom prst="wedgeRoundRectCallout">
            <a:avLst>
              <a:gd name="adj1" fmla="val -85367"/>
              <a:gd name="adj2" fmla="val 36273"/>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No modification to applications and switches</a:t>
            </a:r>
          </a:p>
        </p:txBody>
      </p:sp>
      <p:sp>
        <p:nvSpPr>
          <p:cNvPr id="168" name="Rounded Rectangular Callout 167"/>
          <p:cNvSpPr/>
          <p:nvPr/>
        </p:nvSpPr>
        <p:spPr bwMode="auto">
          <a:xfrm>
            <a:off x="304800" y="4724400"/>
            <a:ext cx="2286000" cy="1374648"/>
          </a:xfrm>
          <a:prstGeom prst="wedgeRoundRectCallout">
            <a:avLst>
              <a:gd name="adj1" fmla="val 28766"/>
              <a:gd name="adj2" fmla="val -87896"/>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Leverage end-hosts for traffic management</a:t>
            </a:r>
          </a:p>
        </p:txBody>
      </p:sp>
      <p:sp>
        <p:nvSpPr>
          <p:cNvPr id="169" name="Rounded Rectangular Callout 168"/>
          <p:cNvSpPr/>
          <p:nvPr/>
        </p:nvSpPr>
        <p:spPr bwMode="auto">
          <a:xfrm>
            <a:off x="5257800" y="5410200"/>
            <a:ext cx="3048000" cy="990600"/>
          </a:xfrm>
          <a:prstGeom prst="wedgeRoundRectCallout">
            <a:avLst>
              <a:gd name="adj1" fmla="val 1971"/>
              <a:gd name="adj2" fmla="val -107351"/>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Centralized control for circuit configuration</a:t>
            </a:r>
          </a:p>
        </p:txBody>
      </p:sp>
    </p:spTree>
    <p:custDataLst>
      <p:tags r:id="rId1"/>
    </p:custDataLst>
    <p:extLst>
      <p:ext uri="{BB962C8B-B14F-4D97-AF65-F5344CB8AC3E}">
        <p14:creationId xmlns:p14="http://schemas.microsoft.com/office/powerpoint/2010/main" val="224743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wipe(up)">
                                      <p:cBhvr>
                                        <p:cTn id="12" dur="500"/>
                                        <p:tgtEl>
                                          <p:spTgt spid="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wipe(left)">
                                      <p:cBhvr>
                                        <p:cTn id="17" dur="500"/>
                                        <p:tgtEl>
                                          <p:spTgt spid="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wipe(up)">
                                      <p:cBhvr>
                                        <p:cTn id="2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endParaRPr lang="en-US" altLang="en-US"/>
          </a:p>
        </p:txBody>
      </p:sp>
      <p:pic>
        <p:nvPicPr>
          <p:cNvPr id="9011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901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9FA34F9-860E-8240-945A-C41FF38A1375}" type="slidenum">
              <a:rPr lang="en-US" altLang="en-US" sz="1200">
                <a:solidFill>
                  <a:schemeClr val="tx2"/>
                </a:solidFill>
                <a:latin typeface="Arial Narrow" charset="0"/>
              </a:rPr>
              <a:pPr eaLnBrk="1" hangingPunct="1"/>
              <a:t>40</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2401127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en-US"/>
              <a:t>Data Center Summary</a:t>
            </a:r>
          </a:p>
        </p:txBody>
      </p:sp>
      <p:sp>
        <p:nvSpPr>
          <p:cNvPr id="3" name="Content Placeholder 2"/>
          <p:cNvSpPr>
            <a:spLocks noGrp="1"/>
          </p:cNvSpPr>
          <p:nvPr>
            <p:ph idx="1"/>
          </p:nvPr>
        </p:nvSpPr>
        <p:spPr/>
        <p:txBody>
          <a:bodyPr>
            <a:normAutofit fontScale="92500" lnSpcReduction="20000"/>
          </a:bodyPr>
          <a:lstStyle/>
          <a:p>
            <a:pPr>
              <a:defRPr/>
            </a:pPr>
            <a:r>
              <a:rPr lang="en-US" dirty="0" smtClean="0"/>
              <a:t>Topology</a:t>
            </a:r>
          </a:p>
          <a:p>
            <a:pPr lvl="1">
              <a:defRPr/>
            </a:pPr>
            <a:r>
              <a:rPr lang="en-US" dirty="0" smtClean="0"/>
              <a:t>Easy deployment/costs</a:t>
            </a:r>
          </a:p>
          <a:p>
            <a:pPr lvl="1">
              <a:defRPr/>
            </a:pPr>
            <a:r>
              <a:rPr lang="en-US" dirty="0" smtClean="0"/>
              <a:t>High bi-section bandwidth makes placement less critical</a:t>
            </a:r>
          </a:p>
          <a:p>
            <a:pPr lvl="1">
              <a:defRPr/>
            </a:pPr>
            <a:r>
              <a:rPr lang="en-US" dirty="0"/>
              <a:t>A</a:t>
            </a:r>
            <a:r>
              <a:rPr lang="en-US" dirty="0" smtClean="0"/>
              <a:t>ugment on-demand to deal with hot-spots</a:t>
            </a:r>
          </a:p>
          <a:p>
            <a:pPr lvl="1">
              <a:defRPr/>
            </a:pPr>
            <a:endParaRPr lang="en-US" dirty="0"/>
          </a:p>
          <a:p>
            <a:pPr>
              <a:defRPr/>
            </a:pPr>
            <a:r>
              <a:rPr lang="en-US" dirty="0" smtClean="0"/>
              <a:t>Scheduling</a:t>
            </a:r>
          </a:p>
          <a:p>
            <a:pPr lvl="1">
              <a:defRPr/>
            </a:pPr>
            <a:r>
              <a:rPr lang="en-US" dirty="0" smtClean="0"/>
              <a:t>Delays are critical in the data center</a:t>
            </a:r>
          </a:p>
          <a:p>
            <a:pPr lvl="1">
              <a:defRPr/>
            </a:pPr>
            <a:r>
              <a:rPr lang="en-US" dirty="0" smtClean="0"/>
              <a:t>Can try to handle this in congestion control</a:t>
            </a:r>
          </a:p>
          <a:p>
            <a:pPr lvl="1">
              <a:defRPr/>
            </a:pPr>
            <a:r>
              <a:rPr lang="en-US" dirty="0" smtClean="0"/>
              <a:t>Can try to prioritize traffic in switches</a:t>
            </a:r>
          </a:p>
          <a:p>
            <a:pPr lvl="1">
              <a:defRPr/>
            </a:pPr>
            <a:r>
              <a:rPr lang="en-US" dirty="0" smtClean="0"/>
              <a:t>May need to consider dependencies across flows to improve scheduling</a:t>
            </a:r>
          </a:p>
          <a:p>
            <a:pPr lvl="1">
              <a:defRPr/>
            </a:pPr>
            <a:endParaRPr lang="en-US" dirty="0"/>
          </a:p>
        </p:txBody>
      </p:sp>
      <p:sp>
        <p:nvSpPr>
          <p:cNvPr id="911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950C417-D060-034A-969E-540E911085D6}" type="slidenum">
              <a:rPr lang="en-US" altLang="en-US" sz="1200">
                <a:solidFill>
                  <a:schemeClr val="tx2"/>
                </a:solidFill>
                <a:latin typeface="Arial Narrow" charset="0"/>
              </a:rPr>
              <a:pPr eaLnBrk="1" hangingPunct="1"/>
              <a:t>41</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4532837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a:t>Review</a:t>
            </a:r>
          </a:p>
        </p:txBody>
      </p:sp>
      <p:sp>
        <p:nvSpPr>
          <p:cNvPr id="92162" name="Content Placeholder 2"/>
          <p:cNvSpPr>
            <a:spLocks noGrp="1"/>
          </p:cNvSpPr>
          <p:nvPr>
            <p:ph idx="1"/>
          </p:nvPr>
        </p:nvSpPr>
        <p:spPr/>
        <p:txBody>
          <a:bodyPr/>
          <a:lstStyle/>
          <a:p>
            <a:r>
              <a:rPr lang="en-US" altLang="en-US" dirty="0"/>
              <a:t>Networking background</a:t>
            </a:r>
          </a:p>
          <a:p>
            <a:pPr lvl="1"/>
            <a:r>
              <a:rPr lang="en-US" altLang="en-US" dirty="0"/>
              <a:t>OSPF, RIP, TCP, etc.</a:t>
            </a:r>
          </a:p>
          <a:p>
            <a:r>
              <a:rPr lang="en-US" altLang="en-US" dirty="0"/>
              <a:t>Design principles and architecture</a:t>
            </a:r>
          </a:p>
          <a:p>
            <a:pPr lvl="1"/>
            <a:r>
              <a:rPr lang="en-US" altLang="en-US" dirty="0"/>
              <a:t>E2E and </a:t>
            </a:r>
            <a:r>
              <a:rPr lang="en-US" altLang="en-US" dirty="0" smtClean="0"/>
              <a:t>Clark</a:t>
            </a:r>
          </a:p>
          <a:p>
            <a:r>
              <a:rPr lang="en-US" altLang="en-US" dirty="0" smtClean="0"/>
              <a:t>Routing/Topology</a:t>
            </a:r>
          </a:p>
          <a:p>
            <a:pPr lvl="1"/>
            <a:r>
              <a:rPr lang="en-US" altLang="en-US" dirty="0" smtClean="0"/>
              <a:t>BGP</a:t>
            </a:r>
            <a:endParaRPr lang="en-US" altLang="en-US" dirty="0"/>
          </a:p>
        </p:txBody>
      </p:sp>
      <p:sp>
        <p:nvSpPr>
          <p:cNvPr id="921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96B3207-5128-B04E-9524-1F4CD1E3413E}" type="slidenum">
              <a:rPr lang="en-US" altLang="en-US" sz="1200">
                <a:solidFill>
                  <a:schemeClr val="tx2"/>
                </a:solidFill>
                <a:latin typeface="Arial Narrow" charset="0"/>
              </a:rPr>
              <a:pPr eaLnBrk="1" hangingPunct="1"/>
              <a:t>42</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21574244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normAutofit fontScale="77500" lnSpcReduction="20000"/>
          </a:bodyPr>
          <a:lstStyle/>
          <a:p>
            <a:pPr>
              <a:defRPr/>
            </a:pPr>
            <a:r>
              <a:rPr lang="en-US" dirty="0" smtClean="0"/>
              <a:t>Resource allocation</a:t>
            </a:r>
          </a:p>
          <a:p>
            <a:pPr lvl="1">
              <a:defRPr/>
            </a:pPr>
            <a:r>
              <a:rPr lang="en-US" dirty="0" smtClean="0"/>
              <a:t>Congestion control and TCP performance</a:t>
            </a:r>
          </a:p>
          <a:p>
            <a:pPr lvl="1">
              <a:defRPr/>
            </a:pPr>
            <a:r>
              <a:rPr lang="en-US" dirty="0" smtClean="0"/>
              <a:t>FQ/CSFQ/XCP</a:t>
            </a:r>
          </a:p>
          <a:p>
            <a:pPr>
              <a:defRPr/>
            </a:pPr>
            <a:r>
              <a:rPr lang="en-US" dirty="0" smtClean="0"/>
              <a:t>Network evolution</a:t>
            </a:r>
          </a:p>
          <a:p>
            <a:pPr lvl="1">
              <a:defRPr/>
            </a:pPr>
            <a:r>
              <a:rPr lang="en-US" dirty="0" smtClean="0"/>
              <a:t>Overlays and architectures</a:t>
            </a:r>
          </a:p>
          <a:p>
            <a:pPr lvl="1">
              <a:defRPr/>
            </a:pPr>
            <a:r>
              <a:rPr lang="en-US" dirty="0" err="1" smtClean="0"/>
              <a:t>Openflow</a:t>
            </a:r>
            <a:r>
              <a:rPr lang="en-US" dirty="0" smtClean="0"/>
              <a:t> and click</a:t>
            </a:r>
          </a:p>
          <a:p>
            <a:pPr lvl="1">
              <a:defRPr/>
            </a:pPr>
            <a:r>
              <a:rPr lang="en-US" dirty="0" smtClean="0"/>
              <a:t>SDN concepts</a:t>
            </a:r>
          </a:p>
          <a:p>
            <a:pPr lvl="1">
              <a:defRPr/>
            </a:pPr>
            <a:r>
              <a:rPr lang="en-US" dirty="0" smtClean="0"/>
              <a:t>NFV and </a:t>
            </a:r>
            <a:r>
              <a:rPr lang="en-US" dirty="0" err="1" smtClean="0"/>
              <a:t>middleboxes</a:t>
            </a:r>
            <a:endParaRPr lang="en-US" dirty="0" smtClean="0"/>
          </a:p>
          <a:p>
            <a:pPr>
              <a:defRPr/>
            </a:pPr>
            <a:r>
              <a:rPr lang="en-US" dirty="0" smtClean="0"/>
              <a:t>Data centers</a:t>
            </a:r>
          </a:p>
          <a:p>
            <a:pPr lvl="1">
              <a:defRPr/>
            </a:pPr>
            <a:r>
              <a:rPr lang="en-US" dirty="0" smtClean="0"/>
              <a:t>Routing</a:t>
            </a:r>
          </a:p>
          <a:p>
            <a:pPr lvl="1">
              <a:defRPr/>
            </a:pPr>
            <a:r>
              <a:rPr lang="en-US" dirty="0" smtClean="0"/>
              <a:t>Topology</a:t>
            </a:r>
          </a:p>
          <a:p>
            <a:pPr lvl="1">
              <a:defRPr/>
            </a:pPr>
            <a:r>
              <a:rPr lang="en-US" dirty="0" smtClean="0">
                <a:solidFill>
                  <a:schemeClr val="tx1">
                    <a:lumMod val="60000"/>
                    <a:lumOff val="40000"/>
                  </a:schemeClr>
                </a:solidFill>
              </a:rPr>
              <a:t>TCP</a:t>
            </a:r>
          </a:p>
          <a:p>
            <a:pPr lvl="1">
              <a:defRPr/>
            </a:pPr>
            <a:r>
              <a:rPr lang="en-US" dirty="0" smtClean="0">
                <a:solidFill>
                  <a:schemeClr val="tx1">
                    <a:lumMod val="60000"/>
                    <a:lumOff val="40000"/>
                  </a:schemeClr>
                </a:solidFill>
              </a:rPr>
              <a:t>Scheduling</a:t>
            </a:r>
          </a:p>
          <a:p>
            <a:pPr lvl="1">
              <a:defRPr/>
            </a:pPr>
            <a:endParaRPr lang="en-US" dirty="0" smtClean="0"/>
          </a:p>
        </p:txBody>
      </p:sp>
      <p:sp>
        <p:nvSpPr>
          <p:cNvPr id="931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52C410B-E05D-FD43-95C7-A1FF4B9E473E}" type="slidenum">
              <a:rPr lang="en-US" altLang="en-US" sz="1200">
                <a:solidFill>
                  <a:schemeClr val="tx2"/>
                </a:solidFill>
                <a:latin typeface="Arial Narrow" charset="0"/>
              </a:rPr>
              <a:pPr eaLnBrk="1" hangingPunct="1"/>
              <a:t>43</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82387236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5" name="Title 1"/>
          <p:cNvSpPr>
            <a:spLocks noGrp="1"/>
          </p:cNvSpPr>
          <p:nvPr>
            <p:ph type="title"/>
          </p:nvPr>
        </p:nvSpPr>
        <p:spPr>
          <a:xfrm>
            <a:off x="457200" y="0"/>
            <a:ext cx="8229600" cy="1143000"/>
          </a:xfrm>
        </p:spPr>
        <p:txBody>
          <a:bodyPr/>
          <a:lstStyle/>
          <a:p>
            <a:r>
              <a:rPr lang="en-US" altLang="en-US"/>
              <a:t>Analysis</a:t>
            </a:r>
          </a:p>
        </p:txBody>
      </p:sp>
      <p:sp>
        <p:nvSpPr>
          <p:cNvPr id="154626" name="Content Placeholder 2"/>
          <p:cNvSpPr>
            <a:spLocks noGrp="1"/>
          </p:cNvSpPr>
          <p:nvPr>
            <p:ph idx="1"/>
          </p:nvPr>
        </p:nvSpPr>
        <p:spPr>
          <a:xfrm>
            <a:off x="228600" y="1295400"/>
            <a:ext cx="8686800" cy="1524000"/>
          </a:xfrm>
        </p:spPr>
        <p:txBody>
          <a:bodyPr/>
          <a:lstStyle/>
          <a:p>
            <a:r>
              <a:rPr lang="en-US" altLang="en-US" sz="2400"/>
              <a:t>How low can DCTCP maintain queues without loss of throughput? </a:t>
            </a:r>
          </a:p>
          <a:p>
            <a:r>
              <a:rPr lang="en-US" altLang="en-US" sz="2400"/>
              <a:t>How do we set the DCTCP parameters?</a:t>
            </a:r>
          </a:p>
          <a:p>
            <a:pPr>
              <a:buFontTx/>
              <a:buNone/>
            </a:pPr>
            <a:endParaRPr lang="en-US" altLang="en-US" sz="2400"/>
          </a:p>
        </p:txBody>
      </p:sp>
      <p:sp>
        <p:nvSpPr>
          <p:cNvPr id="154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22</a:t>
            </a:r>
          </a:p>
        </p:txBody>
      </p:sp>
      <p:sp>
        <p:nvSpPr>
          <p:cNvPr id="154628" name="TextBox 4"/>
          <p:cNvSpPr txBox="1">
            <a:spLocks noChangeArrowheads="1"/>
          </p:cNvSpPr>
          <p:nvPr/>
        </p:nvSpPr>
        <p:spPr bwMode="auto">
          <a:xfrm>
            <a:off x="1143000" y="26670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Wingdings" charset="2"/>
              <a:buChar char="Ø"/>
            </a:pPr>
            <a:r>
              <a:rPr lang="en-US" altLang="en-US" b="1">
                <a:solidFill>
                  <a:srgbClr val="FF0000"/>
                </a:solidFill>
              </a:rPr>
              <a:t> Need to quantify queue size oscillations (Stability). </a:t>
            </a:r>
          </a:p>
        </p:txBody>
      </p:sp>
      <p:grpSp>
        <p:nvGrpSpPr>
          <p:cNvPr id="154629" name="Group 49"/>
          <p:cNvGrpSpPr>
            <a:grpSpLocks/>
          </p:cNvGrpSpPr>
          <p:nvPr/>
        </p:nvGrpSpPr>
        <p:grpSpPr bwMode="auto">
          <a:xfrm>
            <a:off x="933450" y="3105150"/>
            <a:ext cx="7143750" cy="3238500"/>
            <a:chOff x="933522" y="3105090"/>
            <a:chExt cx="7143678" cy="3238620"/>
          </a:xfrm>
        </p:grpSpPr>
        <p:sp>
          <p:nvSpPr>
            <p:cNvPr id="154630" name="TextBox 6"/>
            <p:cNvSpPr txBox="1">
              <a:spLocks noChangeArrowheads="1"/>
            </p:cNvSpPr>
            <p:nvPr/>
          </p:nvSpPr>
          <p:spPr bwMode="auto">
            <a:xfrm>
              <a:off x="6584545" y="5943600"/>
              <a:ext cx="149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Time</a:t>
              </a:r>
            </a:p>
          </p:txBody>
        </p:sp>
        <p:cxnSp>
          <p:nvCxnSpPr>
            <p:cNvPr id="8" name="Straight Arrow Connector 7"/>
            <p:cNvCxnSpPr/>
            <p:nvPr/>
          </p:nvCxnSpPr>
          <p:spPr>
            <a:xfrm rot="16200000" flipV="1">
              <a:off x="1593861" y="4713288"/>
              <a:ext cx="229878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43254" y="5861092"/>
              <a:ext cx="434335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806868" y="3895694"/>
              <a:ext cx="1489060" cy="1008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743254" y="4162404"/>
              <a:ext cx="4267157"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4635" name="TextBox 12"/>
            <p:cNvSpPr txBox="1">
              <a:spLocks noChangeArrowheads="1"/>
            </p:cNvSpPr>
            <p:nvPr/>
          </p:nvSpPr>
          <p:spPr bwMode="auto">
            <a:xfrm>
              <a:off x="933522" y="46598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(W*+1)(1-α/2)</a:t>
              </a:r>
            </a:p>
          </p:txBody>
        </p:sp>
        <p:sp>
          <p:nvSpPr>
            <p:cNvPr id="154636" name="TextBox 13"/>
            <p:cNvSpPr txBox="1">
              <a:spLocks noChangeArrowheads="1"/>
            </p:cNvSpPr>
            <p:nvPr/>
          </p:nvSpPr>
          <p:spPr bwMode="auto">
            <a:xfrm>
              <a:off x="1968889" y="3962400"/>
              <a:ext cx="745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a:t>
              </a:r>
            </a:p>
          </p:txBody>
        </p:sp>
        <p:sp>
          <p:nvSpPr>
            <p:cNvPr id="154637" name="TextBox 14"/>
            <p:cNvSpPr txBox="1">
              <a:spLocks noChangeArrowheads="1"/>
            </p:cNvSpPr>
            <p:nvPr/>
          </p:nvSpPr>
          <p:spPr bwMode="auto">
            <a:xfrm>
              <a:off x="1905000" y="3105090"/>
              <a:ext cx="1843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Window Size</a:t>
              </a:r>
            </a:p>
          </p:txBody>
        </p:sp>
        <p:cxnSp>
          <p:nvCxnSpPr>
            <p:cNvPr id="16" name="Straight Connector 15"/>
            <p:cNvCxnSpPr/>
            <p:nvPr/>
          </p:nvCxnSpPr>
          <p:spPr>
            <a:xfrm rot="5400000" flipH="1" flipV="1">
              <a:off x="3310755" y="4385456"/>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90291" y="4380694"/>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03866" y="3881407"/>
              <a:ext cx="1477947" cy="10017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4641" name="TextBox 18"/>
            <p:cNvSpPr txBox="1">
              <a:spLocks noChangeArrowheads="1"/>
            </p:cNvSpPr>
            <p:nvPr/>
          </p:nvSpPr>
          <p:spPr bwMode="auto">
            <a:xfrm>
              <a:off x="1724061" y="36692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a:t>
              </a:r>
            </a:p>
          </p:txBody>
        </p:sp>
        <p:cxnSp>
          <p:nvCxnSpPr>
            <p:cNvPr id="20" name="Straight Connector 19"/>
            <p:cNvCxnSpPr/>
            <p:nvPr/>
          </p:nvCxnSpPr>
          <p:spPr>
            <a:xfrm rot="10800000">
              <a:off x="2744842" y="3882994"/>
              <a:ext cx="4265569"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43254" y="3875057"/>
              <a:ext cx="1066789" cy="7223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730554" y="4899031"/>
              <a:ext cx="4268745"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6920203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49" name="Title 1"/>
          <p:cNvSpPr>
            <a:spLocks noGrp="1"/>
          </p:cNvSpPr>
          <p:nvPr>
            <p:ph type="title"/>
          </p:nvPr>
        </p:nvSpPr>
        <p:spPr>
          <a:xfrm>
            <a:off x="457200" y="0"/>
            <a:ext cx="8229600" cy="1143000"/>
          </a:xfrm>
        </p:spPr>
        <p:txBody>
          <a:bodyPr/>
          <a:lstStyle/>
          <a:p>
            <a:r>
              <a:rPr lang="en-US" altLang="en-US"/>
              <a:t>Analysis</a:t>
            </a:r>
          </a:p>
        </p:txBody>
      </p:sp>
      <p:sp>
        <p:nvSpPr>
          <p:cNvPr id="155650" name="Content Placeholder 2"/>
          <p:cNvSpPr>
            <a:spLocks noGrp="1"/>
          </p:cNvSpPr>
          <p:nvPr>
            <p:ph idx="1"/>
          </p:nvPr>
        </p:nvSpPr>
        <p:spPr>
          <a:xfrm>
            <a:off x="228600" y="1295400"/>
            <a:ext cx="8686800" cy="1524000"/>
          </a:xfrm>
        </p:spPr>
        <p:txBody>
          <a:bodyPr/>
          <a:lstStyle/>
          <a:p>
            <a:r>
              <a:rPr lang="en-US" altLang="en-US" sz="2400"/>
              <a:t>How low can DCTCP maintain queues without loss of throughput? </a:t>
            </a:r>
          </a:p>
          <a:p>
            <a:r>
              <a:rPr lang="en-US" altLang="en-US" sz="2400"/>
              <a:t>How do we set the DCTCP parameters?</a:t>
            </a:r>
          </a:p>
          <a:p>
            <a:pPr>
              <a:buFontTx/>
              <a:buNone/>
            </a:pPr>
            <a:endParaRPr lang="en-US" altLang="en-US" sz="2400"/>
          </a:p>
        </p:txBody>
      </p:sp>
      <p:sp>
        <p:nvSpPr>
          <p:cNvPr id="155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22</a:t>
            </a:r>
          </a:p>
        </p:txBody>
      </p:sp>
      <p:sp>
        <p:nvSpPr>
          <p:cNvPr id="155652" name="TextBox 4"/>
          <p:cNvSpPr txBox="1">
            <a:spLocks noChangeArrowheads="1"/>
          </p:cNvSpPr>
          <p:nvPr/>
        </p:nvSpPr>
        <p:spPr bwMode="auto">
          <a:xfrm>
            <a:off x="1143000" y="2514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Wingdings" charset="2"/>
              <a:buChar char="Ø"/>
            </a:pPr>
            <a:r>
              <a:rPr lang="en-US" altLang="en-US" b="1">
                <a:solidFill>
                  <a:srgbClr val="FF0000"/>
                </a:solidFill>
              </a:rPr>
              <a:t> Need to quantify queue size oscillations (Stability). </a:t>
            </a:r>
          </a:p>
        </p:txBody>
      </p:sp>
      <p:grpSp>
        <p:nvGrpSpPr>
          <p:cNvPr id="155653" name="Group 49"/>
          <p:cNvGrpSpPr>
            <a:grpSpLocks/>
          </p:cNvGrpSpPr>
          <p:nvPr/>
        </p:nvGrpSpPr>
        <p:grpSpPr bwMode="auto">
          <a:xfrm>
            <a:off x="1143000" y="3352800"/>
            <a:ext cx="6962775" cy="3238500"/>
            <a:chOff x="1114461" y="3105090"/>
            <a:chExt cx="6962739" cy="3238620"/>
          </a:xfrm>
        </p:grpSpPr>
        <p:sp>
          <p:nvSpPr>
            <p:cNvPr id="155663" name="TextBox 6"/>
            <p:cNvSpPr txBox="1">
              <a:spLocks noChangeArrowheads="1"/>
            </p:cNvSpPr>
            <p:nvPr/>
          </p:nvSpPr>
          <p:spPr bwMode="auto">
            <a:xfrm>
              <a:off x="6584545" y="5943600"/>
              <a:ext cx="149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Time</a:t>
              </a:r>
            </a:p>
          </p:txBody>
        </p:sp>
        <p:cxnSp>
          <p:nvCxnSpPr>
            <p:cNvPr id="8" name="Straight Arrow Connector 7"/>
            <p:cNvCxnSpPr/>
            <p:nvPr/>
          </p:nvCxnSpPr>
          <p:spPr>
            <a:xfrm rot="16200000" flipV="1">
              <a:off x="1593835" y="4713288"/>
              <a:ext cx="229878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43228" y="5861092"/>
              <a:ext cx="434337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806847" y="3895694"/>
              <a:ext cx="1489067" cy="1008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743228" y="4162404"/>
              <a:ext cx="426717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5668" name="TextBox 12"/>
            <p:cNvSpPr txBox="1">
              <a:spLocks noChangeArrowheads="1"/>
            </p:cNvSpPr>
            <p:nvPr/>
          </p:nvSpPr>
          <p:spPr bwMode="auto">
            <a:xfrm>
              <a:off x="1114461" y="46598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(W*+1)(1-α/2)</a:t>
              </a:r>
            </a:p>
          </p:txBody>
        </p:sp>
        <p:sp>
          <p:nvSpPr>
            <p:cNvPr id="155669" name="TextBox 13"/>
            <p:cNvSpPr txBox="1">
              <a:spLocks noChangeArrowheads="1"/>
            </p:cNvSpPr>
            <p:nvPr/>
          </p:nvSpPr>
          <p:spPr bwMode="auto">
            <a:xfrm>
              <a:off x="2149828" y="3962400"/>
              <a:ext cx="745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a:t>
              </a:r>
            </a:p>
          </p:txBody>
        </p:sp>
        <p:sp>
          <p:nvSpPr>
            <p:cNvPr id="155670" name="TextBox 14"/>
            <p:cNvSpPr txBox="1">
              <a:spLocks noChangeArrowheads="1"/>
            </p:cNvSpPr>
            <p:nvPr/>
          </p:nvSpPr>
          <p:spPr bwMode="auto">
            <a:xfrm>
              <a:off x="1905000" y="3105090"/>
              <a:ext cx="1843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Window Size</a:t>
              </a:r>
            </a:p>
          </p:txBody>
        </p:sp>
        <p:cxnSp>
          <p:nvCxnSpPr>
            <p:cNvPr id="16" name="Straight Connector 15"/>
            <p:cNvCxnSpPr/>
            <p:nvPr/>
          </p:nvCxnSpPr>
          <p:spPr>
            <a:xfrm rot="5400000" flipH="1" flipV="1">
              <a:off x="3310735" y="4385456"/>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90277" y="4380694"/>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03852" y="3881407"/>
              <a:ext cx="1477954" cy="10017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5674" name="TextBox 18"/>
            <p:cNvSpPr txBox="1">
              <a:spLocks noChangeArrowheads="1"/>
            </p:cNvSpPr>
            <p:nvPr/>
          </p:nvSpPr>
          <p:spPr bwMode="auto">
            <a:xfrm>
              <a:off x="1905000" y="36692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a:t>
              </a:r>
            </a:p>
          </p:txBody>
        </p:sp>
        <p:cxnSp>
          <p:nvCxnSpPr>
            <p:cNvPr id="20" name="Straight Connector 19"/>
            <p:cNvCxnSpPr/>
            <p:nvPr/>
          </p:nvCxnSpPr>
          <p:spPr>
            <a:xfrm rot="10800000">
              <a:off x="2744816" y="3882994"/>
              <a:ext cx="426559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43228" y="3875057"/>
              <a:ext cx="1066794" cy="7223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730528" y="4899031"/>
              <a:ext cx="4268766"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nvGrpSpPr>
          <p:cNvPr id="155654" name="Group 48"/>
          <p:cNvGrpSpPr>
            <a:grpSpLocks/>
          </p:cNvGrpSpPr>
          <p:nvPr/>
        </p:nvGrpSpPr>
        <p:grpSpPr bwMode="auto">
          <a:xfrm>
            <a:off x="3429000" y="2971800"/>
            <a:ext cx="3810000" cy="1619250"/>
            <a:chOff x="3400461" y="2697421"/>
            <a:chExt cx="3810000" cy="1619310"/>
          </a:xfrm>
        </p:grpSpPr>
        <p:sp>
          <p:nvSpPr>
            <p:cNvPr id="23" name="Oval 22"/>
            <p:cNvSpPr/>
            <p:nvPr/>
          </p:nvSpPr>
          <p:spPr>
            <a:xfrm>
              <a:off x="4648200" y="3505200"/>
              <a:ext cx="920328" cy="811531"/>
            </a:xfrm>
            <a:prstGeom prst="ellipse">
              <a:avLst/>
            </a:prstGeom>
            <a:noFill/>
            <a:ln>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658" name="TextBox 23"/>
            <p:cNvSpPr txBox="1">
              <a:spLocks noChangeArrowheads="1"/>
            </p:cNvSpPr>
            <p:nvPr/>
          </p:nvSpPr>
          <p:spPr bwMode="auto">
            <a:xfrm>
              <a:off x="3400461" y="269742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rPr>
                <a:t>Packets sent in this </a:t>
              </a:r>
            </a:p>
            <a:p>
              <a:pPr algn="ctr" eaLnBrk="1" hangingPunct="1"/>
              <a:r>
                <a:rPr lang="en-US" altLang="en-US" b="1">
                  <a:solidFill>
                    <a:srgbClr val="0000CC"/>
                  </a:solidFill>
                </a:rPr>
                <a:t>RTT are marked.</a:t>
              </a:r>
            </a:p>
          </p:txBody>
        </p:sp>
        <p:grpSp>
          <p:nvGrpSpPr>
            <p:cNvPr id="155659" name="Group 46"/>
            <p:cNvGrpSpPr>
              <a:grpSpLocks/>
            </p:cNvGrpSpPr>
            <p:nvPr/>
          </p:nvGrpSpPr>
          <p:grpSpPr bwMode="auto">
            <a:xfrm>
              <a:off x="4941094" y="3674269"/>
              <a:ext cx="347663" cy="152400"/>
              <a:chOff x="4953000" y="3581400"/>
              <a:chExt cx="347663" cy="152400"/>
            </a:xfrm>
          </p:grpSpPr>
          <p:cxnSp>
            <p:nvCxnSpPr>
              <p:cNvPr id="27" name="Straight Connector 26"/>
              <p:cNvCxnSpPr/>
              <p:nvPr/>
            </p:nvCxnSpPr>
            <p:spPr>
              <a:xfrm rot="5400000" flipH="1" flipV="1">
                <a:off x="4876039" y="3657104"/>
                <a:ext cx="152406"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222114" y="3657104"/>
                <a:ext cx="152406"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52242" y="3657104"/>
                <a:ext cx="347663" cy="0"/>
              </a:xfrm>
              <a:prstGeom prst="line">
                <a:avLst/>
              </a:prstGeom>
              <a:ln w="254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080847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3" name="Title 1"/>
          <p:cNvSpPr>
            <a:spLocks noGrp="1"/>
          </p:cNvSpPr>
          <p:nvPr>
            <p:ph type="title"/>
          </p:nvPr>
        </p:nvSpPr>
        <p:spPr>
          <a:xfrm>
            <a:off x="457200" y="0"/>
            <a:ext cx="8229600" cy="1143000"/>
          </a:xfrm>
        </p:spPr>
        <p:txBody>
          <a:bodyPr/>
          <a:lstStyle/>
          <a:p>
            <a:r>
              <a:rPr lang="en-US" altLang="en-US"/>
              <a:t>Analysis</a:t>
            </a:r>
          </a:p>
        </p:txBody>
      </p:sp>
      <p:sp>
        <p:nvSpPr>
          <p:cNvPr id="156674" name="Content Placeholder 2"/>
          <p:cNvSpPr>
            <a:spLocks noGrp="1"/>
          </p:cNvSpPr>
          <p:nvPr>
            <p:ph idx="1"/>
          </p:nvPr>
        </p:nvSpPr>
        <p:spPr>
          <a:xfrm>
            <a:off x="228600" y="1295400"/>
            <a:ext cx="8686800" cy="1524000"/>
          </a:xfrm>
        </p:spPr>
        <p:txBody>
          <a:bodyPr/>
          <a:lstStyle/>
          <a:p>
            <a:r>
              <a:rPr lang="en-US" altLang="en-US" sz="2400"/>
              <a:t>How low can DCTCP maintain queues without loss of throughput? </a:t>
            </a:r>
          </a:p>
          <a:p>
            <a:r>
              <a:rPr lang="en-US" altLang="en-US" sz="2400"/>
              <a:t>How do we set the DCTCP parameters?</a:t>
            </a:r>
          </a:p>
          <a:p>
            <a:pPr>
              <a:buFontTx/>
              <a:buNone/>
            </a:pPr>
            <a:endParaRPr lang="en-US" altLang="en-US" sz="2400"/>
          </a:p>
        </p:txBody>
      </p:sp>
      <p:sp>
        <p:nvSpPr>
          <p:cNvPr id="156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22</a:t>
            </a:r>
          </a:p>
        </p:txBody>
      </p:sp>
      <p:sp>
        <p:nvSpPr>
          <p:cNvPr id="156676" name="TextBox 4"/>
          <p:cNvSpPr txBox="1">
            <a:spLocks noChangeArrowheads="1"/>
          </p:cNvSpPr>
          <p:nvPr/>
        </p:nvSpPr>
        <p:spPr bwMode="auto">
          <a:xfrm>
            <a:off x="1143000" y="27432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Wingdings" charset="2"/>
              <a:buChar char="Ø"/>
            </a:pPr>
            <a:r>
              <a:rPr lang="en-US" altLang="en-US" b="1">
                <a:solidFill>
                  <a:srgbClr val="FF0000"/>
                </a:solidFill>
              </a:rPr>
              <a:t> Need to quantify queue size oscillations (Stability). </a:t>
            </a:r>
          </a:p>
        </p:txBody>
      </p:sp>
      <p:grpSp>
        <p:nvGrpSpPr>
          <p:cNvPr id="156677" name="Group 50"/>
          <p:cNvGrpSpPr>
            <a:grpSpLocks/>
          </p:cNvGrpSpPr>
          <p:nvPr/>
        </p:nvGrpSpPr>
        <p:grpSpPr bwMode="auto">
          <a:xfrm>
            <a:off x="2971800" y="3352800"/>
            <a:ext cx="3276600" cy="1114425"/>
            <a:chOff x="4953000" y="2286000"/>
            <a:chExt cx="3772656" cy="1282842"/>
          </a:xfrm>
        </p:grpSpPr>
        <p:sp useBgFill="1">
          <p:nvSpPr>
            <p:cNvPr id="52" name="Rounded Rectangle 51"/>
            <p:cNvSpPr/>
            <p:nvPr/>
          </p:nvSpPr>
          <p:spPr>
            <a:xfrm>
              <a:off x="4953000" y="2286000"/>
              <a:ext cx="3772656" cy="128284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anchor="ctr"/>
            <a:lstStyle/>
            <a:p>
              <a:pPr marL="342900" indent="-342900" algn="ctr" eaLnBrk="0" hangingPunct="0">
                <a:spcBef>
                  <a:spcPct val="20000"/>
                </a:spcBef>
                <a:defRPr/>
              </a:pPr>
              <a:endParaRPr lang="en-US" sz="3200" b="1" i="1" dirty="0">
                <a:cs typeface="Arial"/>
              </a:endParaRPr>
            </a:p>
          </p:txBody>
        </p:sp>
        <p:pic>
          <p:nvPicPr>
            <p:cNvPr id="156684" name="Picture 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2362200"/>
              <a:ext cx="3028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useBgFill="1">
        <p:nvSpPr>
          <p:cNvPr id="54" name="Rounded Rectangle 53"/>
          <p:cNvSpPr/>
          <p:nvPr/>
        </p:nvSpPr>
        <p:spPr>
          <a:xfrm>
            <a:off x="1905000" y="4953000"/>
            <a:ext cx="5410200" cy="85231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anchor="ctr"/>
          <a:lstStyle/>
          <a:p>
            <a:pPr marL="342900" indent="-342900" algn="ctr" eaLnBrk="0" hangingPunct="0">
              <a:spcBef>
                <a:spcPct val="20000"/>
              </a:spcBef>
              <a:defRPr/>
            </a:pPr>
            <a:r>
              <a:rPr lang="en-US" sz="3200" b="1" dirty="0">
                <a:solidFill>
                  <a:srgbClr val="FF0000"/>
                </a:solidFill>
                <a:cs typeface="Arial"/>
              </a:rPr>
              <a:t>85% Less Buffer than TCP</a:t>
            </a:r>
          </a:p>
        </p:txBody>
      </p:sp>
    </p:spTree>
    <p:extLst>
      <p:ext uri="{BB962C8B-B14F-4D97-AF65-F5344CB8AC3E}">
        <p14:creationId xmlns:p14="http://schemas.microsoft.com/office/powerpoint/2010/main" val="17777863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7" name="Title 3"/>
          <p:cNvSpPr>
            <a:spLocks noGrp="1"/>
          </p:cNvSpPr>
          <p:nvPr>
            <p:ph type="title"/>
          </p:nvPr>
        </p:nvSpPr>
        <p:spPr>
          <a:xfrm>
            <a:off x="457200" y="-76200"/>
            <a:ext cx="8229600" cy="1143000"/>
          </a:xfrm>
        </p:spPr>
        <p:txBody>
          <a:bodyPr/>
          <a:lstStyle/>
          <a:p>
            <a:r>
              <a:rPr lang="en-US" altLang="en-US"/>
              <a:t>Evaluation</a:t>
            </a:r>
          </a:p>
        </p:txBody>
      </p:sp>
      <p:sp>
        <p:nvSpPr>
          <p:cNvPr id="5" name="Content Placeholder 4"/>
          <p:cNvSpPr>
            <a:spLocks noGrp="1"/>
          </p:cNvSpPr>
          <p:nvPr>
            <p:ph idx="1"/>
          </p:nvPr>
        </p:nvSpPr>
        <p:spPr>
          <a:xfrm>
            <a:off x="228600" y="1371600"/>
            <a:ext cx="8534400" cy="5181600"/>
          </a:xfrm>
        </p:spPr>
        <p:txBody>
          <a:bodyPr>
            <a:normAutofit/>
          </a:bodyPr>
          <a:lstStyle/>
          <a:p>
            <a:pPr>
              <a:lnSpc>
                <a:spcPct val="90000"/>
              </a:lnSpc>
            </a:pPr>
            <a:r>
              <a:rPr lang="en-US" altLang="en-US" sz="2400"/>
              <a:t>Implemented in Windows stack. </a:t>
            </a:r>
          </a:p>
          <a:p>
            <a:pPr>
              <a:lnSpc>
                <a:spcPct val="90000"/>
              </a:lnSpc>
            </a:pPr>
            <a:r>
              <a:rPr lang="en-US" altLang="en-US" sz="2400"/>
              <a:t>Real hardware, </a:t>
            </a:r>
            <a:r>
              <a:rPr lang="en-US" altLang="en-US" sz="2400" b="1">
                <a:solidFill>
                  <a:srgbClr val="FF0000"/>
                </a:solidFill>
              </a:rPr>
              <a:t>1Gbps and 10Gbps</a:t>
            </a:r>
            <a:r>
              <a:rPr lang="en-US" altLang="en-US" sz="2400"/>
              <a:t> experiments</a:t>
            </a:r>
          </a:p>
          <a:p>
            <a:pPr lvl="1">
              <a:lnSpc>
                <a:spcPct val="90000"/>
              </a:lnSpc>
            </a:pPr>
            <a:r>
              <a:rPr lang="en-US" altLang="en-US" sz="2000" b="1">
                <a:solidFill>
                  <a:srgbClr val="0000CC"/>
                </a:solidFill>
              </a:rPr>
              <a:t>90 server testbed</a:t>
            </a:r>
          </a:p>
          <a:p>
            <a:pPr lvl="1">
              <a:lnSpc>
                <a:spcPct val="90000"/>
              </a:lnSpc>
            </a:pPr>
            <a:r>
              <a:rPr lang="en-US" altLang="en-US" sz="2000" b="1">
                <a:solidFill>
                  <a:srgbClr val="0000CC"/>
                </a:solidFill>
              </a:rPr>
              <a:t>Broadcom Triumph      </a:t>
            </a:r>
            <a:r>
              <a:rPr lang="en-US" altLang="en-US" sz="2000" b="1"/>
              <a:t>48    1G ports  –   4MB shared memory</a:t>
            </a:r>
          </a:p>
          <a:p>
            <a:pPr lvl="1">
              <a:lnSpc>
                <a:spcPct val="90000"/>
              </a:lnSpc>
            </a:pPr>
            <a:r>
              <a:rPr lang="en-US" altLang="en-US" sz="2000" b="1">
                <a:solidFill>
                  <a:srgbClr val="0000CC"/>
                </a:solidFill>
              </a:rPr>
              <a:t>Cisco Cat4948                </a:t>
            </a:r>
            <a:r>
              <a:rPr lang="en-US" altLang="en-US" sz="2000" b="1"/>
              <a:t>48    1G ports  – 16MB shared memory</a:t>
            </a:r>
          </a:p>
          <a:p>
            <a:pPr lvl="1">
              <a:lnSpc>
                <a:spcPct val="90000"/>
              </a:lnSpc>
            </a:pPr>
            <a:r>
              <a:rPr lang="en-US" altLang="en-US" sz="2000" b="1">
                <a:solidFill>
                  <a:srgbClr val="0000CC"/>
                </a:solidFill>
              </a:rPr>
              <a:t>Broadcom Scorpion     </a:t>
            </a:r>
            <a:r>
              <a:rPr lang="en-US" altLang="en-US" sz="2000" b="1"/>
              <a:t>24  10G ports  –   4MB shared memory</a:t>
            </a:r>
          </a:p>
          <a:p>
            <a:pPr>
              <a:lnSpc>
                <a:spcPct val="90000"/>
              </a:lnSpc>
              <a:buFontTx/>
              <a:buNone/>
            </a:pPr>
            <a:endParaRPr lang="en-US" altLang="en-US" sz="1100"/>
          </a:p>
          <a:p>
            <a:pPr>
              <a:lnSpc>
                <a:spcPct val="90000"/>
              </a:lnSpc>
            </a:pPr>
            <a:r>
              <a:rPr lang="en-US" altLang="en-US" sz="2400"/>
              <a:t>Numerous micro-benchmarks</a:t>
            </a:r>
          </a:p>
          <a:p>
            <a:pPr lvl="1">
              <a:lnSpc>
                <a:spcPct val="90000"/>
              </a:lnSpc>
              <a:buFontTx/>
              <a:buNone/>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Throughput and Queue Length</a:t>
            </a:r>
          </a:p>
          <a:p>
            <a:pPr lvl="1">
              <a:lnSpc>
                <a:spcPct val="90000"/>
              </a:lnSpc>
              <a:buFontTx/>
              <a:buNone/>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Multi-hop</a:t>
            </a:r>
          </a:p>
          <a:p>
            <a:pPr lvl="1">
              <a:lnSpc>
                <a:spcPct val="90000"/>
              </a:lnSpc>
              <a:buFontTx/>
              <a:buNone/>
            </a:pPr>
            <a:r>
              <a:rPr lang="en-US" altLang="en-US" sz="2000" b="1">
                <a:solidFill>
                  <a:srgbClr val="0000CC"/>
                </a:solidFill>
              </a:rPr>
              <a:t>– Queue Buildup</a:t>
            </a:r>
          </a:p>
          <a:p>
            <a:pPr lvl="1">
              <a:lnSpc>
                <a:spcPct val="90000"/>
              </a:lnSpc>
              <a:buFontTx/>
              <a:buNone/>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Buffer Pressure                                  </a:t>
            </a:r>
          </a:p>
          <a:p>
            <a:pPr lvl="1">
              <a:lnSpc>
                <a:spcPct val="90000"/>
              </a:lnSpc>
            </a:pPr>
            <a:endParaRPr lang="en-US" altLang="en-US" sz="2000">
              <a:solidFill>
                <a:srgbClr val="0000CC"/>
              </a:solidFill>
            </a:endParaRPr>
          </a:p>
          <a:p>
            <a:pPr>
              <a:lnSpc>
                <a:spcPct val="90000"/>
              </a:lnSpc>
            </a:pPr>
            <a:r>
              <a:rPr lang="en-US" altLang="en-US" sz="2400" b="1">
                <a:solidFill>
                  <a:srgbClr val="FF0000"/>
                </a:solidFill>
              </a:rPr>
              <a:t>Cluster traffic benchmark</a:t>
            </a:r>
          </a:p>
        </p:txBody>
      </p:sp>
      <p:sp>
        <p:nvSpPr>
          <p:cNvPr id="157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23</a:t>
            </a:r>
          </a:p>
        </p:txBody>
      </p:sp>
      <p:sp>
        <p:nvSpPr>
          <p:cNvPr id="157700" name="TextBox 7"/>
          <p:cNvSpPr txBox="1">
            <a:spLocks noChangeArrowheads="1"/>
          </p:cNvSpPr>
          <p:nvPr/>
        </p:nvSpPr>
        <p:spPr bwMode="auto">
          <a:xfrm>
            <a:off x="4724400" y="3962400"/>
            <a:ext cx="3962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ts val="2650"/>
              </a:lnSpc>
            </a:pPr>
            <a:r>
              <a:rPr lang="en-US" altLang="en-US" sz="2000" b="1">
                <a:solidFill>
                  <a:srgbClr val="0000CC"/>
                </a:solidFill>
              </a:rPr>
              <a:t>– Fairness and Convergence</a:t>
            </a:r>
          </a:p>
          <a:p>
            <a:pPr eaLnBrk="1" hangingPunct="1">
              <a:lnSpc>
                <a:spcPts val="2650"/>
              </a:lnSpc>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Incast</a:t>
            </a:r>
          </a:p>
          <a:p>
            <a:pPr eaLnBrk="1" hangingPunct="1">
              <a:lnSpc>
                <a:spcPts val="2650"/>
              </a:lnSpc>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Static vs Dynamic Buffer Mgmt</a:t>
            </a:r>
            <a:endParaRPr lang="en-US" altLang="en-US" sz="2000" b="1"/>
          </a:p>
        </p:txBody>
      </p:sp>
    </p:spTree>
    <p:custDataLst>
      <p:tags r:id="rId1"/>
    </p:custDataLst>
    <p:extLst>
      <p:ext uri="{BB962C8B-B14F-4D97-AF65-F5344CB8AC3E}">
        <p14:creationId xmlns:p14="http://schemas.microsoft.com/office/powerpoint/2010/main" val="131443061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7" name="Title 3"/>
          <p:cNvSpPr>
            <a:spLocks noGrp="1"/>
          </p:cNvSpPr>
          <p:nvPr>
            <p:ph type="title"/>
          </p:nvPr>
        </p:nvSpPr>
        <p:spPr>
          <a:xfrm>
            <a:off x="457200" y="76200"/>
            <a:ext cx="8229600" cy="1143000"/>
          </a:xfrm>
        </p:spPr>
        <p:txBody>
          <a:bodyPr/>
          <a:lstStyle/>
          <a:p>
            <a:r>
              <a:rPr lang="en-US" altLang="en-US"/>
              <a:t>Incast Really Happens</a:t>
            </a:r>
          </a:p>
        </p:txBody>
      </p:sp>
      <p:sp>
        <p:nvSpPr>
          <p:cNvPr id="7" name="Content Placeholder 4"/>
          <p:cNvSpPr>
            <a:spLocks noGrp="1"/>
          </p:cNvSpPr>
          <p:nvPr>
            <p:ph idx="1"/>
          </p:nvPr>
        </p:nvSpPr>
        <p:spPr>
          <a:xfrm>
            <a:off x="533400" y="5410200"/>
            <a:ext cx="8686800" cy="1066800"/>
          </a:xfrm>
        </p:spPr>
        <p:txBody>
          <a:bodyPr/>
          <a:lstStyle/>
          <a:p>
            <a:r>
              <a:rPr lang="en-US" altLang="en-US" sz="2800"/>
              <a:t>Requests are jittered over 10ms window.</a:t>
            </a:r>
          </a:p>
          <a:p>
            <a:r>
              <a:rPr lang="en-US" altLang="en-US" sz="2800"/>
              <a:t>Jittering switched off around 8:30 am.</a:t>
            </a:r>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buFontTx/>
              <a:buNone/>
            </a:pPr>
            <a:endParaRPr lang="en-US" altLang="en-US"/>
          </a:p>
        </p:txBody>
      </p:sp>
      <p:sp>
        <p:nvSpPr>
          <p:cNvPr id="14233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58B7EE-FFD7-6547-A00F-C49AB267811F}" type="slidenum">
              <a:rPr lang="en-US" altLang="en-US" sz="1200">
                <a:solidFill>
                  <a:schemeClr val="tx2"/>
                </a:solidFill>
                <a:latin typeface="Arial Narrow" charset="0"/>
              </a:rPr>
              <a:pPr eaLnBrk="1" hangingPunct="1"/>
              <a:t>48</a:t>
            </a:fld>
            <a:endParaRPr lang="en-US" altLang="en-US" sz="1200">
              <a:solidFill>
                <a:schemeClr val="tx2"/>
              </a:solidFill>
              <a:latin typeface="Arial Narrow" charset="0"/>
            </a:endParaRPr>
          </a:p>
        </p:txBody>
      </p:sp>
      <p:pic>
        <p:nvPicPr>
          <p:cNvPr id="142340" name="Picture 292" descr="indexserve-jitter-labeled.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63" y="1371600"/>
            <a:ext cx="74247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4" name="Rounded Rectangle 13"/>
          <p:cNvSpPr/>
          <p:nvPr/>
        </p:nvSpPr>
        <p:spPr>
          <a:xfrm>
            <a:off x="533400" y="5486400"/>
            <a:ext cx="8077200" cy="8382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atte"/>
        </p:spPr>
        <p:txBody>
          <a:bodyPr anchor="ctr"/>
          <a:lstStyle/>
          <a:p>
            <a:pPr marL="342900" indent="-342900" algn="ctr" eaLnBrk="0" hangingPunct="0">
              <a:spcBef>
                <a:spcPct val="20000"/>
              </a:spcBef>
              <a:defRPr/>
            </a:pPr>
            <a:r>
              <a:rPr lang="en-US" sz="2800" b="1" dirty="0">
                <a:solidFill>
                  <a:srgbClr val="FF0000"/>
                </a:solidFill>
                <a:cs typeface="Arial"/>
              </a:rPr>
              <a:t>Jittering trades off median against high percentiles.</a:t>
            </a:r>
          </a:p>
        </p:txBody>
      </p:sp>
      <p:sp useBgFill="1">
        <p:nvSpPr>
          <p:cNvPr id="6" name="Rounded Rectangle 5"/>
          <p:cNvSpPr/>
          <p:nvPr/>
        </p:nvSpPr>
        <p:spPr>
          <a:xfrm>
            <a:off x="2057400" y="5472288"/>
            <a:ext cx="5410200" cy="85231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plastic"/>
        </p:spPr>
        <p:txBody>
          <a:bodyPr anchor="ctr"/>
          <a:lstStyle/>
          <a:p>
            <a:pPr marL="342900" indent="-342900" algn="ctr" eaLnBrk="0" hangingPunct="0">
              <a:spcBef>
                <a:spcPct val="20000"/>
              </a:spcBef>
              <a:defRPr/>
            </a:pPr>
            <a:r>
              <a:rPr lang="en-US" sz="2800" b="1" dirty="0">
                <a:solidFill>
                  <a:srgbClr val="FF0000"/>
                </a:solidFill>
                <a:cs typeface="Arial"/>
              </a:rPr>
              <a:t>99.9</a:t>
            </a:r>
            <a:r>
              <a:rPr lang="en-US" sz="2800" b="1" baseline="30000" dirty="0">
                <a:solidFill>
                  <a:srgbClr val="FF0000"/>
                </a:solidFill>
                <a:cs typeface="Arial"/>
              </a:rPr>
              <a:t>th</a:t>
            </a:r>
            <a:r>
              <a:rPr lang="en-US" sz="2800" b="1" dirty="0">
                <a:solidFill>
                  <a:srgbClr val="FF0000"/>
                </a:solidFill>
                <a:cs typeface="Arial"/>
              </a:rPr>
              <a:t> percentile is being tracked.</a:t>
            </a:r>
          </a:p>
        </p:txBody>
      </p:sp>
      <p:sp>
        <p:nvSpPr>
          <p:cNvPr id="142347" name="TextBox 8"/>
          <p:cNvSpPr txBox="1">
            <a:spLocks noChangeArrowheads="1"/>
          </p:cNvSpPr>
          <p:nvPr/>
        </p:nvSpPr>
        <p:spPr bwMode="auto">
          <a:xfrm rot="-5400000">
            <a:off x="-1606550" y="2886075"/>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MLA Query Completion Time (ms)</a:t>
            </a:r>
          </a:p>
        </p:txBody>
      </p:sp>
      <p:sp>
        <p:nvSpPr>
          <p:cNvPr id="17" name="Oval 16"/>
          <p:cNvSpPr/>
          <p:nvPr/>
        </p:nvSpPr>
        <p:spPr>
          <a:xfrm>
            <a:off x="5410200" y="3810000"/>
            <a:ext cx="1676400" cy="1219200"/>
          </a:xfrm>
          <a:prstGeom prst="ellipse">
            <a:avLst/>
          </a:prstGeom>
          <a:solidFill>
            <a:schemeClr val="accent3">
              <a:lumMod val="20000"/>
              <a:lumOff val="80000"/>
              <a:alpha val="0"/>
            </a:schemeClr>
          </a:solidFill>
          <a:ln w="38100">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1478858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97C580D-BDD1-0442-8C0F-ABD15A9C8F22}" type="slidenum">
              <a:rPr lang="en-US" altLang="en-US" sz="1200">
                <a:solidFill>
                  <a:srgbClr val="898989"/>
                </a:solidFill>
              </a:rPr>
              <a:pPr eaLnBrk="1" hangingPunct="1"/>
              <a:t>49</a:t>
            </a:fld>
            <a:endParaRPr lang="en-US" altLang="en-US" sz="1200">
              <a:solidFill>
                <a:srgbClr val="898989"/>
              </a:solidFill>
            </a:endParaRPr>
          </a:p>
        </p:txBody>
      </p:sp>
      <p:pic>
        <p:nvPicPr>
          <p:cNvPr id="706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4646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114"/>
          <p:cNvSpPr>
            <a:spLocks noChangeShapeType="1"/>
          </p:cNvSpPr>
          <p:nvPr/>
        </p:nvSpPr>
        <p:spPr bwMode="auto">
          <a:xfrm>
            <a:off x="2452688"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86" name="Line 114"/>
          <p:cNvSpPr>
            <a:spLocks noChangeShapeType="1"/>
          </p:cNvSpPr>
          <p:nvPr/>
        </p:nvSpPr>
        <p:spPr bwMode="auto">
          <a:xfrm>
            <a:off x="1785938"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87" name="Title 1"/>
          <p:cNvSpPr>
            <a:spLocks noGrp="1"/>
          </p:cNvSpPr>
          <p:nvPr>
            <p:ph type="title"/>
          </p:nvPr>
        </p:nvSpPr>
        <p:spPr>
          <a:xfrm>
            <a:off x="304800" y="228600"/>
            <a:ext cx="8153400" cy="609600"/>
          </a:xfrm>
        </p:spPr>
        <p:txBody>
          <a:bodyPr/>
          <a:lstStyle/>
          <a:p>
            <a:r>
              <a:rPr lang="en-US" altLang="en-US" sz="3200"/>
              <a:t>c-Through - traffic demand estimation </a:t>
            </a:r>
            <a:br>
              <a:rPr lang="en-US" altLang="en-US" sz="3200"/>
            </a:br>
            <a:r>
              <a:rPr lang="en-US" altLang="en-US" sz="3200"/>
              <a:t>and traffic batching</a:t>
            </a:r>
          </a:p>
        </p:txBody>
      </p:sp>
      <p:sp>
        <p:nvSpPr>
          <p:cNvPr id="12293"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730F7A84-BCFD-E14A-B0A3-75B16073CD03}" type="slidenum">
              <a:rPr lang="en-GB" altLang="en-US" sz="1200">
                <a:solidFill>
                  <a:schemeClr val="tx2"/>
                </a:solidFill>
                <a:latin typeface="Arial" charset="0"/>
              </a:rPr>
              <a:pPr algn="ctr" eaLnBrk="1" hangingPunct="1"/>
              <a:t>5</a:t>
            </a:fld>
            <a:endParaRPr lang="en-GB" altLang="en-US" sz="1200">
              <a:solidFill>
                <a:schemeClr val="tx2"/>
              </a:solidFill>
              <a:latin typeface="Arial" charset="0"/>
            </a:endParaRPr>
          </a:p>
        </p:txBody>
      </p:sp>
      <p:grpSp>
        <p:nvGrpSpPr>
          <p:cNvPr id="3" name="Group 109"/>
          <p:cNvGrpSpPr>
            <a:grpSpLocks/>
          </p:cNvGrpSpPr>
          <p:nvPr/>
        </p:nvGrpSpPr>
        <p:grpSpPr bwMode="auto">
          <a:xfrm>
            <a:off x="3276600" y="1905000"/>
            <a:ext cx="2667000" cy="1874838"/>
            <a:chOff x="6858000" y="1248452"/>
            <a:chExt cx="2667000" cy="1874159"/>
          </a:xfrm>
        </p:grpSpPr>
        <p:grpSp>
          <p:nvGrpSpPr>
            <p:cNvPr id="67664" name="Group 90"/>
            <p:cNvGrpSpPr>
              <a:grpSpLocks/>
            </p:cNvGrpSpPr>
            <p:nvPr/>
          </p:nvGrpSpPr>
          <p:grpSpPr bwMode="auto">
            <a:xfrm>
              <a:off x="7969250" y="1984329"/>
              <a:ext cx="179736" cy="1138282"/>
              <a:chOff x="7926528" y="3128918"/>
              <a:chExt cx="179736" cy="1138282"/>
            </a:xfrm>
          </p:grpSpPr>
          <p:sp>
            <p:nvSpPr>
              <p:cNvPr id="67666" name="Line 104"/>
              <p:cNvSpPr>
                <a:spLocks noChangeShapeType="1"/>
              </p:cNvSpPr>
              <p:nvPr/>
            </p:nvSpPr>
            <p:spPr bwMode="auto">
              <a:xfrm flipH="1">
                <a:off x="7929372" y="3128918"/>
                <a:ext cx="3620" cy="11382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7" name="Line 108"/>
              <p:cNvSpPr>
                <a:spLocks noChangeShapeType="1"/>
              </p:cNvSpPr>
              <p:nvPr/>
            </p:nvSpPr>
            <p:spPr bwMode="auto">
              <a:xfrm>
                <a:off x="8101756" y="3128918"/>
                <a:ext cx="452" cy="11382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8" name="Rectangle 123"/>
              <p:cNvSpPr>
                <a:spLocks noChangeArrowheads="1"/>
              </p:cNvSpPr>
              <p:nvPr/>
            </p:nvSpPr>
            <p:spPr bwMode="auto">
              <a:xfrm>
                <a:off x="7931134" y="3456434"/>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5" name="Rectangle 129"/>
              <p:cNvSpPr>
                <a:spLocks noChangeArrowheads="1"/>
              </p:cNvSpPr>
              <p:nvPr/>
            </p:nvSpPr>
            <p:spPr bwMode="auto">
              <a:xfrm>
                <a:off x="7926528" y="3940293"/>
                <a:ext cx="173038" cy="165040"/>
              </a:xfrm>
              <a:prstGeom prst="rect">
                <a:avLst/>
              </a:prstGeom>
              <a:solidFill>
                <a:schemeClr val="bg2">
                  <a:lumMod val="85000"/>
                  <a:lumOff val="15000"/>
                </a:schemeClr>
              </a:solidFill>
              <a:ln w="9525">
                <a:noFill/>
                <a:miter lim="800000"/>
                <a:headEnd/>
                <a:tailEnd/>
              </a:ln>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7670" name="Straight Connector 95"/>
              <p:cNvCxnSpPr>
                <a:cxnSpLocks noChangeShapeType="1"/>
              </p:cNvCxnSpPr>
              <p:nvPr/>
            </p:nvCxnSpPr>
            <p:spPr bwMode="auto">
              <a:xfrm rot="16200000" flipH="1">
                <a:off x="8016358" y="304910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1" name="Straight Connector 96"/>
              <p:cNvCxnSpPr>
                <a:cxnSpLocks noChangeShapeType="1"/>
              </p:cNvCxnSpPr>
              <p:nvPr/>
            </p:nvCxnSpPr>
            <p:spPr bwMode="auto">
              <a:xfrm rot="16200000" flipH="1">
                <a:off x="8021088" y="32057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2" name="Straight Connector 97"/>
              <p:cNvCxnSpPr>
                <a:cxnSpLocks noChangeShapeType="1"/>
              </p:cNvCxnSpPr>
              <p:nvPr/>
            </p:nvCxnSpPr>
            <p:spPr bwMode="auto">
              <a:xfrm rot="16200000" flipH="1">
                <a:off x="8021088" y="33708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3" name="Straight Connector 98"/>
              <p:cNvCxnSpPr>
                <a:cxnSpLocks noChangeShapeType="1"/>
              </p:cNvCxnSpPr>
              <p:nvPr/>
            </p:nvCxnSpPr>
            <p:spPr bwMode="auto">
              <a:xfrm rot="16200000" flipH="1">
                <a:off x="8017424" y="35343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4" name="Straight Connector 99"/>
              <p:cNvCxnSpPr>
                <a:cxnSpLocks noChangeShapeType="1"/>
              </p:cNvCxnSpPr>
              <p:nvPr/>
            </p:nvCxnSpPr>
            <p:spPr bwMode="auto">
              <a:xfrm rot="16200000" flipH="1">
                <a:off x="8021088" y="36994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5" name="Straight Connector 100"/>
              <p:cNvCxnSpPr>
                <a:cxnSpLocks noChangeShapeType="1"/>
              </p:cNvCxnSpPr>
              <p:nvPr/>
            </p:nvCxnSpPr>
            <p:spPr bwMode="auto">
              <a:xfrm rot="16200000" flipH="1">
                <a:off x="8021088" y="38534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6" name="Straight Connector 101"/>
              <p:cNvCxnSpPr>
                <a:cxnSpLocks noChangeShapeType="1"/>
              </p:cNvCxnSpPr>
              <p:nvPr/>
            </p:nvCxnSpPr>
            <p:spPr bwMode="auto">
              <a:xfrm rot="16200000" flipH="1">
                <a:off x="8021088" y="40169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7" name="Straight Connector 102"/>
              <p:cNvCxnSpPr>
                <a:cxnSpLocks noChangeShapeType="1"/>
              </p:cNvCxnSpPr>
              <p:nvPr/>
            </p:nvCxnSpPr>
            <p:spPr bwMode="auto">
              <a:xfrm rot="16200000" flipH="1">
                <a:off x="8016516" y="417904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sp>
          <p:nvSpPr>
            <p:cNvPr id="67665" name="Text Box 88"/>
            <p:cNvSpPr txBox="1">
              <a:spLocks noChangeArrowheads="1"/>
            </p:cNvSpPr>
            <p:nvPr/>
          </p:nvSpPr>
          <p:spPr bwMode="auto">
            <a:xfrm>
              <a:off x="6858000" y="1248452"/>
              <a:ext cx="2667000" cy="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Per-rack traffic demand vector</a:t>
              </a:r>
            </a:p>
          </p:txBody>
        </p:sp>
      </p:grpSp>
      <p:sp>
        <p:nvSpPr>
          <p:cNvPr id="67" name="AutoShape 265"/>
          <p:cNvSpPr>
            <a:spLocks noChangeArrowheads="1"/>
          </p:cNvSpPr>
          <p:nvPr/>
        </p:nvSpPr>
        <p:spPr bwMode="auto">
          <a:xfrm>
            <a:off x="4876800" y="3276600"/>
            <a:ext cx="4038600" cy="1066800"/>
          </a:xfrm>
          <a:prstGeom prst="flowChartAlternateProcess">
            <a:avLst/>
          </a:prstGeom>
          <a:noFill/>
          <a:ln>
            <a:noFill/>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r>
              <a:rPr lang="en-US" sz="2000" b="1" u="sng" dirty="0">
                <a:solidFill>
                  <a:srgbClr val="000000"/>
                </a:solidFill>
                <a:cs typeface="Arial" pitchFamily="34" charset="0"/>
              </a:rPr>
              <a:t>2. Packets are buffered per-flow </a:t>
            </a:r>
          </a:p>
          <a:p>
            <a:pPr algn="ctr" eaLnBrk="0" hangingPunct="0">
              <a:defRPr/>
            </a:pPr>
            <a:r>
              <a:rPr lang="en-US" sz="2000" b="1" u="sng" dirty="0">
                <a:solidFill>
                  <a:srgbClr val="000000"/>
                </a:solidFill>
                <a:cs typeface="Arial" pitchFamily="34" charset="0"/>
              </a:rPr>
              <a:t>to avoid HOL blocking.</a:t>
            </a:r>
            <a:r>
              <a:rPr lang="en-US" sz="2000" b="1" dirty="0">
                <a:solidFill>
                  <a:srgbClr val="000000"/>
                </a:solidFill>
                <a:cs typeface="Arial" pitchFamily="34" charset="0"/>
              </a:rPr>
              <a:t> </a:t>
            </a:r>
          </a:p>
        </p:txBody>
      </p:sp>
      <p:sp>
        <p:nvSpPr>
          <p:cNvPr id="66" name="AutoShape 265"/>
          <p:cNvSpPr>
            <a:spLocks noChangeArrowheads="1"/>
          </p:cNvSpPr>
          <p:nvPr/>
        </p:nvSpPr>
        <p:spPr bwMode="auto">
          <a:xfrm>
            <a:off x="4876800" y="2590800"/>
            <a:ext cx="3733800" cy="838200"/>
          </a:xfrm>
          <a:prstGeom prst="flowChartAlternateProcess">
            <a:avLst/>
          </a:prstGeom>
          <a:no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eaLnBrk="0" hangingPunct="0">
              <a:defRPr/>
            </a:pPr>
            <a:r>
              <a:rPr lang="en-US" sz="2000" b="1" u="sng" dirty="0">
                <a:solidFill>
                  <a:srgbClr val="000000"/>
                </a:solidFill>
                <a:cs typeface="Arial" pitchFamily="34" charset="0"/>
              </a:rPr>
              <a:t>1. Transparent to applications.</a:t>
            </a:r>
          </a:p>
        </p:txBody>
      </p:sp>
      <p:sp>
        <p:nvSpPr>
          <p:cNvPr id="67592" name="Line 114"/>
          <p:cNvSpPr>
            <a:spLocks noChangeShapeType="1"/>
          </p:cNvSpPr>
          <p:nvPr/>
        </p:nvSpPr>
        <p:spPr bwMode="auto">
          <a:xfrm>
            <a:off x="1114425"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Rectangle 120"/>
          <p:cNvSpPr>
            <a:spLocks noChangeArrowheads="1"/>
          </p:cNvSpPr>
          <p:nvPr/>
        </p:nvSpPr>
        <p:spPr bwMode="auto">
          <a:xfrm>
            <a:off x="990600" y="1447800"/>
            <a:ext cx="1624013" cy="461963"/>
          </a:xfrm>
          <a:prstGeom prst="rect">
            <a:avLst/>
          </a:prstGeom>
          <a:solidFill>
            <a:srgbClr val="CCFFFF"/>
          </a:solidFill>
          <a:ln w="12700">
            <a:solidFill>
              <a:schemeClr val="bg2"/>
            </a:solidFill>
            <a:miter lim="800000"/>
            <a:headEnd/>
            <a:tailEnd/>
          </a:ln>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594" name="Text Box 121"/>
          <p:cNvSpPr txBox="1">
            <a:spLocks noChangeArrowheads="1"/>
          </p:cNvSpPr>
          <p:nvPr/>
        </p:nvSpPr>
        <p:spPr bwMode="auto">
          <a:xfrm>
            <a:off x="863600" y="14478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Applications</a:t>
            </a:r>
          </a:p>
        </p:txBody>
      </p:sp>
      <p:sp>
        <p:nvSpPr>
          <p:cNvPr id="76" name="Down Arrow 75"/>
          <p:cNvSpPr/>
          <p:nvPr/>
        </p:nvSpPr>
        <p:spPr bwMode="auto">
          <a:xfrm>
            <a:off x="842666" y="2057400"/>
            <a:ext cx="566638"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80" name="Down Arrow 79"/>
          <p:cNvSpPr/>
          <p:nvPr/>
        </p:nvSpPr>
        <p:spPr bwMode="auto">
          <a:xfrm>
            <a:off x="1724851" y="2060700"/>
            <a:ext cx="144308" cy="533275"/>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83" name="Down Arrow 82"/>
          <p:cNvSpPr/>
          <p:nvPr/>
        </p:nvSpPr>
        <p:spPr bwMode="auto">
          <a:xfrm>
            <a:off x="2325885" y="2062163"/>
            <a:ext cx="285244"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grpSp>
        <p:nvGrpSpPr>
          <p:cNvPr id="6" name="Group 89"/>
          <p:cNvGrpSpPr>
            <a:grpSpLocks/>
          </p:cNvGrpSpPr>
          <p:nvPr/>
        </p:nvGrpSpPr>
        <p:grpSpPr bwMode="auto">
          <a:xfrm>
            <a:off x="838200" y="5105400"/>
            <a:ext cx="6934200" cy="1219200"/>
            <a:chOff x="914400" y="5181600"/>
            <a:chExt cx="6934200" cy="1219200"/>
          </a:xfrm>
        </p:grpSpPr>
        <p:sp>
          <p:nvSpPr>
            <p:cNvPr id="88" name="AutoShape 262"/>
            <p:cNvSpPr>
              <a:spLocks noChangeArrowheads="1"/>
            </p:cNvSpPr>
            <p:nvPr/>
          </p:nvSpPr>
          <p:spPr bwMode="auto">
            <a:xfrm>
              <a:off x="914400" y="5181600"/>
              <a:ext cx="6934200" cy="1219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7663" name="Rectangle 263"/>
            <p:cNvSpPr>
              <a:spLocks noChangeArrowheads="1"/>
            </p:cNvSpPr>
            <p:nvPr/>
          </p:nvSpPr>
          <p:spPr bwMode="auto">
            <a:xfrm>
              <a:off x="1016581" y="5275481"/>
              <a:ext cx="6765073" cy="112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Accomplish two requirements: </a:t>
              </a:r>
            </a:p>
            <a:p>
              <a:pPr lvl="1">
                <a:lnSpc>
                  <a:spcPct val="85000"/>
                </a:lnSpc>
                <a:buClr>
                  <a:srgbClr val="000000"/>
                </a:buClr>
                <a:buFontTx/>
                <a:buChar char="–"/>
              </a:pPr>
              <a:r>
                <a:rPr lang="en-US" altLang="zh-CN" sz="2000">
                  <a:solidFill>
                    <a:srgbClr val="000000"/>
                  </a:solidFill>
                  <a:latin typeface="Arial" charset="0"/>
                  <a:ea typeface="宋体" charset="-122"/>
                </a:rPr>
                <a:t>Traffic demand estimation </a:t>
              </a:r>
            </a:p>
            <a:p>
              <a:pPr lvl="1">
                <a:lnSpc>
                  <a:spcPct val="85000"/>
                </a:lnSpc>
                <a:buClr>
                  <a:srgbClr val="000000"/>
                </a:buClr>
                <a:buFontTx/>
                <a:buChar char="–"/>
              </a:pPr>
              <a:r>
                <a:rPr lang="en-US" altLang="zh-CN" sz="2000">
                  <a:solidFill>
                    <a:srgbClr val="000000"/>
                  </a:solidFill>
                  <a:latin typeface="Arial" charset="0"/>
                  <a:ea typeface="宋体" charset="-122"/>
                </a:rPr>
                <a:t>Pre-batch data to improve optical circuit utilization</a:t>
              </a:r>
            </a:p>
          </p:txBody>
        </p:sp>
      </p:grpSp>
      <p:grpSp>
        <p:nvGrpSpPr>
          <p:cNvPr id="67605" name="Group 88"/>
          <p:cNvGrpSpPr>
            <a:grpSpLocks/>
          </p:cNvGrpSpPr>
          <p:nvPr/>
        </p:nvGrpSpPr>
        <p:grpSpPr bwMode="auto">
          <a:xfrm>
            <a:off x="936625" y="2709863"/>
            <a:ext cx="381000" cy="460375"/>
            <a:chOff x="914400" y="2743200"/>
            <a:chExt cx="381000" cy="460859"/>
          </a:xfrm>
        </p:grpSpPr>
        <p:sp>
          <p:nvSpPr>
            <p:cNvPr id="67658"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9"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67606" name="Group 89"/>
          <p:cNvGrpSpPr>
            <a:grpSpLocks/>
          </p:cNvGrpSpPr>
          <p:nvPr/>
        </p:nvGrpSpPr>
        <p:grpSpPr bwMode="auto">
          <a:xfrm>
            <a:off x="1589088" y="2698750"/>
            <a:ext cx="381000" cy="460375"/>
            <a:chOff x="914400" y="2743200"/>
            <a:chExt cx="381000" cy="460859"/>
          </a:xfrm>
        </p:grpSpPr>
        <p:sp>
          <p:nvSpPr>
            <p:cNvPr id="67656"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7"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67607" name="Group 92"/>
          <p:cNvGrpSpPr>
            <a:grpSpLocks/>
          </p:cNvGrpSpPr>
          <p:nvPr/>
        </p:nvGrpSpPr>
        <p:grpSpPr bwMode="auto">
          <a:xfrm>
            <a:off x="2263775" y="2709863"/>
            <a:ext cx="381000" cy="460375"/>
            <a:chOff x="914400" y="2743200"/>
            <a:chExt cx="381000" cy="460859"/>
          </a:xfrm>
        </p:grpSpPr>
        <p:sp>
          <p:nvSpPr>
            <p:cNvPr id="67654"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5"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
        <p:nvSpPr>
          <p:cNvPr id="67608" name="Line 89"/>
          <p:cNvSpPr>
            <a:spLocks noChangeShapeType="1"/>
          </p:cNvSpPr>
          <p:nvPr/>
        </p:nvSpPr>
        <p:spPr bwMode="auto">
          <a:xfrm>
            <a:off x="1120775" y="3157538"/>
            <a:ext cx="0" cy="211137"/>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89"/>
          <p:cNvSpPr>
            <a:spLocks noChangeShapeType="1"/>
          </p:cNvSpPr>
          <p:nvPr/>
        </p:nvSpPr>
        <p:spPr bwMode="auto">
          <a:xfrm>
            <a:off x="1771650" y="3178175"/>
            <a:ext cx="0" cy="211138"/>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89"/>
          <p:cNvSpPr>
            <a:spLocks noChangeShapeType="1"/>
          </p:cNvSpPr>
          <p:nvPr/>
        </p:nvSpPr>
        <p:spPr bwMode="auto">
          <a:xfrm>
            <a:off x="2438400" y="3178175"/>
            <a:ext cx="0" cy="211138"/>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98"/>
          <p:cNvGrpSpPr>
            <a:grpSpLocks/>
          </p:cNvGrpSpPr>
          <p:nvPr/>
        </p:nvGrpSpPr>
        <p:grpSpPr bwMode="auto">
          <a:xfrm>
            <a:off x="849313" y="2667000"/>
            <a:ext cx="1895475" cy="1450975"/>
            <a:chOff x="457200" y="3487912"/>
            <a:chExt cx="1895475" cy="1451338"/>
          </a:xfrm>
        </p:grpSpPr>
        <p:sp>
          <p:nvSpPr>
            <p:cNvPr id="67645" name="Oval 65"/>
            <p:cNvSpPr>
              <a:spLocks noChangeArrowheads="1"/>
            </p:cNvSpPr>
            <p:nvPr/>
          </p:nvSpPr>
          <p:spPr bwMode="auto">
            <a:xfrm>
              <a:off x="457200"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6" name="Oval 73"/>
            <p:cNvSpPr>
              <a:spLocks noChangeArrowheads="1"/>
            </p:cNvSpPr>
            <p:nvPr/>
          </p:nvSpPr>
          <p:spPr bwMode="auto">
            <a:xfrm>
              <a:off x="1120775"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7" name="Oval 81"/>
            <p:cNvSpPr>
              <a:spLocks noChangeArrowheads="1"/>
            </p:cNvSpPr>
            <p:nvPr/>
          </p:nvSpPr>
          <p:spPr bwMode="auto">
            <a:xfrm>
              <a:off x="1784350"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8" name="Line 89"/>
            <p:cNvSpPr>
              <a:spLocks noChangeShapeType="1"/>
            </p:cNvSpPr>
            <p:nvPr/>
          </p:nvSpPr>
          <p:spPr bwMode="auto">
            <a:xfrm>
              <a:off x="730250"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90"/>
            <p:cNvSpPr>
              <a:spLocks noChangeShapeType="1"/>
            </p:cNvSpPr>
            <p:nvPr/>
          </p:nvSpPr>
          <p:spPr bwMode="auto">
            <a:xfrm>
              <a:off x="1404938"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91"/>
            <p:cNvSpPr>
              <a:spLocks noChangeShapeType="1"/>
            </p:cNvSpPr>
            <p:nvPr/>
          </p:nvSpPr>
          <p:spPr bwMode="auto">
            <a:xfrm>
              <a:off x="2068513"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51" name="Rectangle 66"/>
            <p:cNvSpPr>
              <a:spLocks noChangeArrowheads="1"/>
            </p:cNvSpPr>
            <p:nvPr/>
          </p:nvSpPr>
          <p:spPr bwMode="auto">
            <a:xfrm>
              <a:off x="658906"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2" name="Rectangle 66"/>
            <p:cNvSpPr>
              <a:spLocks noChangeArrowheads="1"/>
            </p:cNvSpPr>
            <p:nvPr/>
          </p:nvSpPr>
          <p:spPr bwMode="auto">
            <a:xfrm>
              <a:off x="1331259"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3" name="Rectangle 66"/>
            <p:cNvSpPr>
              <a:spLocks noChangeArrowheads="1"/>
            </p:cNvSpPr>
            <p:nvPr/>
          </p:nvSpPr>
          <p:spPr bwMode="auto">
            <a:xfrm>
              <a:off x="2008094"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11" name="Group 69"/>
          <p:cNvGrpSpPr>
            <a:grpSpLocks/>
          </p:cNvGrpSpPr>
          <p:nvPr/>
        </p:nvGrpSpPr>
        <p:grpSpPr bwMode="auto">
          <a:xfrm>
            <a:off x="1720850" y="3606800"/>
            <a:ext cx="152400" cy="152400"/>
            <a:chOff x="1706563" y="3985047"/>
            <a:chExt cx="152400" cy="152438"/>
          </a:xfrm>
        </p:grpSpPr>
        <p:sp>
          <p:nvSpPr>
            <p:cNvPr id="67642" name="Rectangle 66"/>
            <p:cNvSpPr>
              <a:spLocks noChangeArrowheads="1"/>
            </p:cNvSpPr>
            <p:nvPr/>
          </p:nvSpPr>
          <p:spPr bwMode="auto">
            <a:xfrm>
              <a:off x="1706563" y="3985047"/>
              <a:ext cx="152400" cy="152438"/>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3" name="Line 67"/>
            <p:cNvSpPr>
              <a:spLocks noChangeShapeType="1"/>
            </p:cNvSpPr>
            <p:nvPr/>
          </p:nvSpPr>
          <p:spPr bwMode="auto">
            <a:xfrm>
              <a:off x="1714500" y="406284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68"/>
            <p:cNvSpPr>
              <a:spLocks noChangeShapeType="1"/>
            </p:cNvSpPr>
            <p:nvPr/>
          </p:nvSpPr>
          <p:spPr bwMode="auto">
            <a:xfrm>
              <a:off x="1714500" y="3991390"/>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68"/>
          <p:cNvGrpSpPr>
            <a:grpSpLocks/>
          </p:cNvGrpSpPr>
          <p:nvPr/>
        </p:nvGrpSpPr>
        <p:grpSpPr bwMode="auto">
          <a:xfrm>
            <a:off x="1055688" y="2830513"/>
            <a:ext cx="152400" cy="920750"/>
            <a:chOff x="1039813" y="3211733"/>
            <a:chExt cx="152400" cy="920980"/>
          </a:xfrm>
        </p:grpSpPr>
        <p:sp>
          <p:nvSpPr>
            <p:cNvPr id="67628" name="Rectangle 66"/>
            <p:cNvSpPr>
              <a:spLocks noChangeArrowheads="1"/>
            </p:cNvSpPr>
            <p:nvPr/>
          </p:nvSpPr>
          <p:spPr bwMode="auto">
            <a:xfrm>
              <a:off x="1039813" y="3211733"/>
              <a:ext cx="152400" cy="920980"/>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29" name="Line 67"/>
            <p:cNvSpPr>
              <a:spLocks noChangeShapeType="1"/>
            </p:cNvSpPr>
            <p:nvPr/>
          </p:nvSpPr>
          <p:spPr bwMode="auto">
            <a:xfrm>
              <a:off x="1039813" y="3565833"/>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0" name="Line 68"/>
            <p:cNvSpPr>
              <a:spLocks noChangeShapeType="1"/>
            </p:cNvSpPr>
            <p:nvPr/>
          </p:nvSpPr>
          <p:spPr bwMode="auto">
            <a:xfrm>
              <a:off x="1039813" y="3495966"/>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1" name="Line 69"/>
            <p:cNvSpPr>
              <a:spLocks noChangeShapeType="1"/>
            </p:cNvSpPr>
            <p:nvPr/>
          </p:nvSpPr>
          <p:spPr bwMode="auto">
            <a:xfrm>
              <a:off x="1039813" y="3424511"/>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2" name="Line 69"/>
            <p:cNvSpPr>
              <a:spLocks noChangeShapeType="1"/>
            </p:cNvSpPr>
            <p:nvPr/>
          </p:nvSpPr>
          <p:spPr bwMode="auto">
            <a:xfrm>
              <a:off x="1049338" y="335305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3" name="Line 67"/>
            <p:cNvSpPr>
              <a:spLocks noChangeShapeType="1"/>
            </p:cNvSpPr>
            <p:nvPr/>
          </p:nvSpPr>
          <p:spPr bwMode="auto">
            <a:xfrm>
              <a:off x="1049338" y="4058081"/>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4" name="Line 68"/>
            <p:cNvSpPr>
              <a:spLocks noChangeShapeType="1"/>
            </p:cNvSpPr>
            <p:nvPr/>
          </p:nvSpPr>
          <p:spPr bwMode="auto">
            <a:xfrm>
              <a:off x="1049338" y="3986626"/>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5" name="Line 69"/>
            <p:cNvSpPr>
              <a:spLocks noChangeShapeType="1"/>
            </p:cNvSpPr>
            <p:nvPr/>
          </p:nvSpPr>
          <p:spPr bwMode="auto">
            <a:xfrm>
              <a:off x="1049338" y="3916759"/>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6" name="Line 69"/>
            <p:cNvSpPr>
              <a:spLocks noChangeShapeType="1"/>
            </p:cNvSpPr>
            <p:nvPr/>
          </p:nvSpPr>
          <p:spPr bwMode="auto">
            <a:xfrm>
              <a:off x="1049338" y="3845303"/>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7" name="Line 68"/>
            <p:cNvSpPr>
              <a:spLocks noChangeShapeType="1"/>
            </p:cNvSpPr>
            <p:nvPr/>
          </p:nvSpPr>
          <p:spPr bwMode="auto">
            <a:xfrm>
              <a:off x="1049338" y="3773848"/>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8" name="Line 69"/>
            <p:cNvSpPr>
              <a:spLocks noChangeShapeType="1"/>
            </p:cNvSpPr>
            <p:nvPr/>
          </p:nvSpPr>
          <p:spPr bwMode="auto">
            <a:xfrm>
              <a:off x="1049338" y="3703981"/>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9" name="Line 69"/>
            <p:cNvSpPr>
              <a:spLocks noChangeShapeType="1"/>
            </p:cNvSpPr>
            <p:nvPr/>
          </p:nvSpPr>
          <p:spPr bwMode="auto">
            <a:xfrm>
              <a:off x="1047750" y="3632525"/>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0" name="Line 68"/>
            <p:cNvSpPr>
              <a:spLocks noChangeShapeType="1"/>
            </p:cNvSpPr>
            <p:nvPr/>
          </p:nvSpPr>
          <p:spPr bwMode="auto">
            <a:xfrm>
              <a:off x="1044575" y="3211733"/>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1" name="Line 69"/>
            <p:cNvSpPr>
              <a:spLocks noChangeShapeType="1"/>
            </p:cNvSpPr>
            <p:nvPr/>
          </p:nvSpPr>
          <p:spPr bwMode="auto">
            <a:xfrm>
              <a:off x="1044575" y="3291127"/>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132"/>
          <p:cNvGrpSpPr>
            <a:grpSpLocks/>
          </p:cNvGrpSpPr>
          <p:nvPr/>
        </p:nvGrpSpPr>
        <p:grpSpPr bwMode="auto">
          <a:xfrm>
            <a:off x="2398713" y="3209925"/>
            <a:ext cx="153987" cy="549275"/>
            <a:chOff x="3198812" y="4038600"/>
            <a:chExt cx="153988" cy="548640"/>
          </a:xfrm>
        </p:grpSpPr>
        <p:sp>
          <p:nvSpPr>
            <p:cNvPr id="67620" name="Rectangle 66"/>
            <p:cNvSpPr>
              <a:spLocks noChangeArrowheads="1"/>
            </p:cNvSpPr>
            <p:nvPr/>
          </p:nvSpPr>
          <p:spPr bwMode="auto">
            <a:xfrm>
              <a:off x="3198812" y="4038600"/>
              <a:ext cx="153988" cy="548640"/>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21" name="Line 67"/>
            <p:cNvSpPr>
              <a:spLocks noChangeShapeType="1"/>
            </p:cNvSpPr>
            <p:nvPr/>
          </p:nvSpPr>
          <p:spPr bwMode="auto">
            <a:xfrm>
              <a:off x="3208338" y="4528860"/>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2" name="Line 68"/>
            <p:cNvSpPr>
              <a:spLocks noChangeShapeType="1"/>
            </p:cNvSpPr>
            <p:nvPr/>
          </p:nvSpPr>
          <p:spPr bwMode="auto">
            <a:xfrm>
              <a:off x="3208338" y="4457421"/>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3" name="Line 69"/>
            <p:cNvSpPr>
              <a:spLocks noChangeShapeType="1"/>
            </p:cNvSpPr>
            <p:nvPr/>
          </p:nvSpPr>
          <p:spPr bwMode="auto">
            <a:xfrm>
              <a:off x="3208338" y="4387572"/>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4" name="Line 69"/>
            <p:cNvSpPr>
              <a:spLocks noChangeShapeType="1"/>
            </p:cNvSpPr>
            <p:nvPr/>
          </p:nvSpPr>
          <p:spPr bwMode="auto">
            <a:xfrm>
              <a:off x="3209925" y="431613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5" name="Line 68"/>
            <p:cNvSpPr>
              <a:spLocks noChangeShapeType="1"/>
            </p:cNvSpPr>
            <p:nvPr/>
          </p:nvSpPr>
          <p:spPr bwMode="auto">
            <a:xfrm>
              <a:off x="3208338" y="4244697"/>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6" name="Line 69"/>
            <p:cNvSpPr>
              <a:spLocks noChangeShapeType="1"/>
            </p:cNvSpPr>
            <p:nvPr/>
          </p:nvSpPr>
          <p:spPr bwMode="auto">
            <a:xfrm>
              <a:off x="3208338" y="4174846"/>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7" name="Line 69"/>
            <p:cNvSpPr>
              <a:spLocks noChangeShapeType="1"/>
            </p:cNvSpPr>
            <p:nvPr/>
          </p:nvSpPr>
          <p:spPr bwMode="auto">
            <a:xfrm>
              <a:off x="3200400" y="4104752"/>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 name="Group 108"/>
          <p:cNvGrpSpPr>
            <a:grpSpLocks/>
          </p:cNvGrpSpPr>
          <p:nvPr/>
        </p:nvGrpSpPr>
        <p:grpSpPr bwMode="auto">
          <a:xfrm>
            <a:off x="1295400" y="2562225"/>
            <a:ext cx="4495800" cy="914400"/>
            <a:chOff x="5334000" y="1905000"/>
            <a:chExt cx="3810000" cy="914400"/>
          </a:xfrm>
        </p:grpSpPr>
        <p:sp>
          <p:nvSpPr>
            <p:cNvPr id="106" name="Arc 105"/>
            <p:cNvSpPr/>
            <p:nvPr/>
          </p:nvSpPr>
          <p:spPr bwMode="auto">
            <a:xfrm>
              <a:off x="5334000" y="1905000"/>
              <a:ext cx="2514439" cy="533400"/>
            </a:xfrm>
            <a:prstGeom prst="arc">
              <a:avLst>
                <a:gd name="adj1" fmla="val 10989622"/>
                <a:gd name="adj2" fmla="val 21497411"/>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sp>
          <p:nvSpPr>
            <p:cNvPr id="107" name="Arc 106"/>
            <p:cNvSpPr/>
            <p:nvPr/>
          </p:nvSpPr>
          <p:spPr bwMode="auto">
            <a:xfrm>
              <a:off x="5866754" y="2133600"/>
              <a:ext cx="2515784" cy="533400"/>
            </a:xfrm>
            <a:prstGeom prst="arc">
              <a:avLst>
                <a:gd name="adj1" fmla="val 10989622"/>
                <a:gd name="adj2" fmla="val 20574634"/>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sp>
          <p:nvSpPr>
            <p:cNvPr id="108" name="Arc 107"/>
            <p:cNvSpPr/>
            <p:nvPr/>
          </p:nvSpPr>
          <p:spPr bwMode="auto">
            <a:xfrm>
              <a:off x="6629562" y="2286000"/>
              <a:ext cx="2514438" cy="533400"/>
            </a:xfrm>
            <a:prstGeom prst="arc">
              <a:avLst>
                <a:gd name="adj1" fmla="val 10989622"/>
                <a:gd name="adj2" fmla="val 15456205"/>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sp>
        <p:nvSpPr>
          <p:cNvPr id="67616" name="Text Box 88"/>
          <p:cNvSpPr txBox="1">
            <a:spLocks noChangeArrowheads="1"/>
          </p:cNvSpPr>
          <p:nvPr/>
        </p:nvSpPr>
        <p:spPr bwMode="auto">
          <a:xfrm>
            <a:off x="2667000" y="2797175"/>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Socket buffers</a:t>
            </a:r>
          </a:p>
        </p:txBody>
      </p:sp>
    </p:spTree>
    <p:custDataLst>
      <p:tags r:id="rId1"/>
    </p:custDataLst>
    <p:extLst>
      <p:ext uri="{BB962C8B-B14F-4D97-AF65-F5344CB8AC3E}">
        <p14:creationId xmlns:p14="http://schemas.microsoft.com/office/powerpoint/2010/main" val="580015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500"/>
                                        <p:tgtEl>
                                          <p:spTgt spid="76"/>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500"/>
                                        <p:tgtEl>
                                          <p:spTgt spid="8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up)">
                                      <p:cBhvr>
                                        <p:cTn id="28" dur="500"/>
                                        <p:tgtEl>
                                          <p:spTgt spid="83"/>
                                        </p:tgtEl>
                                      </p:cBhvr>
                                    </p:animEffect>
                                  </p:childTnLst>
                                </p:cTn>
                              </p:par>
                            </p:childTnLst>
                          </p:cTn>
                        </p:par>
                        <p:par>
                          <p:cTn id="29" fill="hold" nodeType="afterGroup">
                            <p:stCondLst>
                              <p:cond delay="25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500"/>
                                        <p:tgtEl>
                                          <p:spTgt spid="14"/>
                                        </p:tgtEl>
                                      </p:cBhvr>
                                    </p:animEffec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0"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1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26514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77872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61680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9199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en-US"/>
              <a:t>Overview</a:t>
            </a:r>
          </a:p>
        </p:txBody>
      </p:sp>
      <p:sp>
        <p:nvSpPr>
          <p:cNvPr id="82946" name="Content Placeholder 2"/>
          <p:cNvSpPr>
            <a:spLocks noGrp="1"/>
          </p:cNvSpPr>
          <p:nvPr>
            <p:ph idx="1"/>
          </p:nvPr>
        </p:nvSpPr>
        <p:spPr/>
        <p:txBody>
          <a:bodyPr/>
          <a:lstStyle/>
          <a:p>
            <a:endParaRPr lang="en-US" altLang="en-US"/>
          </a:p>
          <a:p>
            <a:r>
              <a:rPr lang="en-US" altLang="en-US"/>
              <a:t>Data Center Overview</a:t>
            </a:r>
          </a:p>
          <a:p>
            <a:pPr>
              <a:buFontTx/>
              <a:buNone/>
            </a:pPr>
            <a:endParaRPr lang="en-US" altLang="en-US"/>
          </a:p>
          <a:p>
            <a:r>
              <a:rPr lang="en-US" altLang="en-US"/>
              <a:t>Routing in the DC</a:t>
            </a:r>
          </a:p>
          <a:p>
            <a:endParaRPr lang="en-US" altLang="en-US"/>
          </a:p>
          <a:p>
            <a:r>
              <a:rPr lang="en-US" altLang="en-US"/>
              <a:t>Transport in the DC</a:t>
            </a:r>
          </a:p>
          <a:p>
            <a:endParaRPr lang="en-US" altLang="en-US"/>
          </a:p>
        </p:txBody>
      </p:sp>
      <p:sp>
        <p:nvSpPr>
          <p:cNvPr id="829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696582-7E90-3D4F-A8E4-6164D0633F02}" type="slidenum">
              <a:rPr lang="en-US" altLang="en-US" sz="1200">
                <a:solidFill>
                  <a:schemeClr val="tx2"/>
                </a:solidFill>
                <a:latin typeface="Arial Narrow" charset="0"/>
              </a:rPr>
              <a:pPr eaLnBrk="1" hangingPunct="1"/>
              <a:t>54</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altLang="en-US"/>
              <a:t>Cluster-based Storage Systems</a:t>
            </a:r>
          </a:p>
        </p:txBody>
      </p:sp>
      <p:pic>
        <p:nvPicPr>
          <p:cNvPr id="83970"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925763"/>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7541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638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1"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7734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2"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8593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3"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3063875"/>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14"/>
          <p:cNvSpPr txBox="1">
            <a:spLocks noChangeArrowheads="1"/>
          </p:cNvSpPr>
          <p:nvPr/>
        </p:nvSpPr>
        <p:spPr bwMode="auto">
          <a:xfrm>
            <a:off x="809625" y="3968750"/>
            <a:ext cx="973138" cy="461963"/>
          </a:xfrm>
          <a:prstGeom prst="rect">
            <a:avLst/>
          </a:prstGeom>
          <a:noFill/>
          <a:ln w="9525">
            <a:noFill/>
            <a:miter lim="800000"/>
            <a:headEnd/>
            <a:tailEnd/>
          </a:ln>
        </p:spPr>
        <p:txBody>
          <a:bodyPr wrap="none">
            <a:spAutoFit/>
          </a:bodyPr>
          <a:lstStyle/>
          <a:p>
            <a:pPr>
              <a:defRPr/>
            </a:pPr>
            <a:r>
              <a:rPr lang="en-US" dirty="0">
                <a:latin typeface="+mn-lt"/>
                <a:ea typeface="+mn-ea"/>
              </a:rPr>
              <a:t>Client</a:t>
            </a:r>
          </a:p>
        </p:txBody>
      </p:sp>
      <p:sp>
        <p:nvSpPr>
          <p:cNvPr id="14349" name="TextBox 15"/>
          <p:cNvSpPr txBox="1">
            <a:spLocks noChangeArrowheads="1"/>
          </p:cNvSpPr>
          <p:nvPr/>
        </p:nvSpPr>
        <p:spPr bwMode="auto">
          <a:xfrm>
            <a:off x="2847975" y="3978275"/>
            <a:ext cx="1092200" cy="461963"/>
          </a:xfrm>
          <a:prstGeom prst="rect">
            <a:avLst/>
          </a:prstGeom>
          <a:noFill/>
          <a:ln w="9525">
            <a:noFill/>
            <a:miter lim="800000"/>
            <a:headEnd/>
            <a:tailEnd/>
          </a:ln>
        </p:spPr>
        <p:txBody>
          <a:bodyPr wrap="none">
            <a:spAutoFit/>
          </a:bodyPr>
          <a:lstStyle/>
          <a:p>
            <a:pPr>
              <a:defRPr/>
            </a:pPr>
            <a:r>
              <a:rPr lang="en-US" dirty="0">
                <a:latin typeface="+mn-lt"/>
                <a:ea typeface="+mn-ea"/>
              </a:rPr>
              <a:t>Switch</a:t>
            </a:r>
          </a:p>
        </p:txBody>
      </p:sp>
      <p:sp>
        <p:nvSpPr>
          <p:cNvPr id="14350" name="TextBox 16"/>
          <p:cNvSpPr txBox="1">
            <a:spLocks noChangeArrowheads="1"/>
          </p:cNvSpPr>
          <p:nvPr/>
        </p:nvSpPr>
        <p:spPr bwMode="auto">
          <a:xfrm>
            <a:off x="4784725" y="5494338"/>
            <a:ext cx="1347788" cy="830262"/>
          </a:xfrm>
          <a:prstGeom prst="rect">
            <a:avLst/>
          </a:prstGeom>
          <a:noFill/>
          <a:ln w="9525">
            <a:noFill/>
            <a:miter lim="800000"/>
            <a:headEnd/>
            <a:tailEnd/>
          </a:ln>
        </p:spPr>
        <p:txBody>
          <a:bodyPr wrap="none">
            <a:spAutoFit/>
          </a:bodyPr>
          <a:lstStyle/>
          <a:p>
            <a:pPr>
              <a:defRPr/>
            </a:pPr>
            <a:r>
              <a:rPr lang="en-US" dirty="0">
                <a:latin typeface="+mn-lt"/>
                <a:ea typeface="+mn-ea"/>
              </a:rPr>
              <a:t>Storage </a:t>
            </a:r>
          </a:p>
          <a:p>
            <a:pPr>
              <a:defRPr/>
            </a:pPr>
            <a:r>
              <a:rPr lang="en-US" dirty="0">
                <a:latin typeface="+mn-lt"/>
                <a:ea typeface="+mn-ea"/>
              </a:rPr>
              <a:t>Servers</a:t>
            </a:r>
          </a:p>
        </p:txBody>
      </p:sp>
      <p:sp>
        <p:nvSpPr>
          <p:cNvPr id="18" name="Rounded Rectangle 17"/>
          <p:cNvSpPr/>
          <p:nvPr/>
        </p:nvSpPr>
        <p:spPr>
          <a:xfrm>
            <a:off x="923925" y="23209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1076325" y="24733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0" name="Rounded Rectangle 19"/>
          <p:cNvSpPr/>
          <p:nvPr/>
        </p:nvSpPr>
        <p:spPr>
          <a:xfrm>
            <a:off x="1228725" y="26257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1" name="Rounded Rectangle 20"/>
          <p:cNvSpPr/>
          <p:nvPr/>
        </p:nvSpPr>
        <p:spPr>
          <a:xfrm>
            <a:off x="1381125" y="27781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2" name="Rounded Rectangle 21"/>
          <p:cNvSpPr/>
          <p:nvPr/>
        </p:nvSpPr>
        <p:spPr>
          <a:xfrm>
            <a:off x="6467475" y="17970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3" name="Rounded Rectangle 22"/>
          <p:cNvSpPr/>
          <p:nvPr/>
        </p:nvSpPr>
        <p:spPr>
          <a:xfrm>
            <a:off x="6467475" y="2820988"/>
            <a:ext cx="728663" cy="277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26" name="Rounded Rectangle 25"/>
          <p:cNvSpPr/>
          <p:nvPr/>
        </p:nvSpPr>
        <p:spPr>
          <a:xfrm>
            <a:off x="6245225" y="1558925"/>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8" name="TextBox 26"/>
          <p:cNvSpPr txBox="1">
            <a:spLocks noChangeArrowheads="1"/>
          </p:cNvSpPr>
          <p:nvPr/>
        </p:nvSpPr>
        <p:spPr bwMode="auto">
          <a:xfrm>
            <a:off x="6186488" y="5691188"/>
            <a:ext cx="1300162" cy="369887"/>
          </a:xfrm>
          <a:prstGeom prst="rect">
            <a:avLst/>
          </a:prstGeom>
          <a:noFill/>
          <a:ln w="9525">
            <a:noFill/>
            <a:miter lim="800000"/>
            <a:headEnd/>
            <a:tailEnd/>
          </a:ln>
        </p:spPr>
        <p:txBody>
          <a:bodyPr wrap="none">
            <a:spAutoFit/>
          </a:bodyPr>
          <a:lstStyle/>
          <a:p>
            <a:pPr>
              <a:defRPr/>
            </a:pPr>
            <a:r>
              <a:rPr lang="en-US" sz="1800" dirty="0">
                <a:latin typeface="+mn-lt"/>
                <a:ea typeface="+mn-ea"/>
              </a:rPr>
              <a:t>Data Block</a:t>
            </a:r>
          </a:p>
        </p:txBody>
      </p:sp>
      <p:sp>
        <p:nvSpPr>
          <p:cNvPr id="14359" name="TextBox 27"/>
          <p:cNvSpPr txBox="1">
            <a:spLocks noChangeArrowheads="1"/>
          </p:cNvSpPr>
          <p:nvPr/>
        </p:nvSpPr>
        <p:spPr bwMode="auto">
          <a:xfrm>
            <a:off x="7532688" y="4630738"/>
            <a:ext cx="1517650" cy="923925"/>
          </a:xfrm>
          <a:prstGeom prst="rect">
            <a:avLst/>
          </a:prstGeom>
          <a:noFill/>
          <a:ln w="9525">
            <a:noFill/>
            <a:miter lim="800000"/>
            <a:headEnd/>
            <a:tailEnd/>
          </a:ln>
        </p:spPr>
        <p:txBody>
          <a:bodyPr wrap="none">
            <a:spAutoFit/>
          </a:bodyPr>
          <a:lstStyle/>
          <a:p>
            <a:pPr>
              <a:defRPr/>
            </a:pPr>
            <a:r>
              <a:rPr lang="en-US" sz="1800" dirty="0">
                <a:latin typeface="+mn-lt"/>
                <a:ea typeface="+mn-ea"/>
              </a:rPr>
              <a:t>Server </a:t>
            </a:r>
          </a:p>
          <a:p>
            <a:pPr>
              <a:defRPr/>
            </a:pPr>
            <a:r>
              <a:rPr lang="en-US" sz="1800" dirty="0">
                <a:latin typeface="+mn-lt"/>
                <a:ea typeface="+mn-ea"/>
              </a:rPr>
              <a:t>Request Unit</a:t>
            </a:r>
          </a:p>
          <a:p>
            <a:pPr>
              <a:defRPr/>
            </a:pPr>
            <a:r>
              <a:rPr lang="en-US" sz="1800" dirty="0">
                <a:latin typeface="+mn-lt"/>
                <a:ea typeface="+mn-ea"/>
              </a:rPr>
              <a:t>(SRU)</a:t>
            </a:r>
          </a:p>
        </p:txBody>
      </p:sp>
      <p:cxnSp>
        <p:nvCxnSpPr>
          <p:cNvPr id="31" name="Straight Arrow Connector 30"/>
          <p:cNvCxnSpPr>
            <a:stCxn id="14359" idx="1"/>
            <a:endCxn id="51" idx="3"/>
          </p:cNvCxnSpPr>
          <p:nvPr/>
        </p:nvCxnSpPr>
        <p:spPr>
          <a:xfrm rot="10800000">
            <a:off x="7185025" y="5084763"/>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Connector 35"/>
          <p:cNvCxnSpPr>
            <a:cxnSpLocks noChangeShapeType="1"/>
          </p:cNvCxnSpPr>
          <p:nvPr/>
        </p:nvCxnSpPr>
        <p:spPr bwMode="auto">
          <a:xfrm>
            <a:off x="1978025" y="3344863"/>
            <a:ext cx="712788"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8" name="Straight Connector 37"/>
          <p:cNvCxnSpPr>
            <a:cxnSpLocks noChangeShapeType="1"/>
          </p:cNvCxnSpPr>
          <p:nvPr/>
        </p:nvCxnSpPr>
        <p:spPr bwMode="auto">
          <a:xfrm flipV="1">
            <a:off x="4006850" y="2047875"/>
            <a:ext cx="669925" cy="12969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1" name="Straight Connector 40"/>
          <p:cNvCxnSpPr>
            <a:cxnSpLocks noChangeShapeType="1"/>
          </p:cNvCxnSpPr>
          <p:nvPr/>
        </p:nvCxnSpPr>
        <p:spPr bwMode="auto">
          <a:xfrm flipV="1">
            <a:off x="4006850" y="3057525"/>
            <a:ext cx="717550" cy="2873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4" name="Straight Connector 43"/>
          <p:cNvCxnSpPr>
            <a:cxnSpLocks noChangeShapeType="1"/>
          </p:cNvCxnSpPr>
          <p:nvPr/>
        </p:nvCxnSpPr>
        <p:spPr bwMode="auto">
          <a:xfrm>
            <a:off x="4006850" y="3344863"/>
            <a:ext cx="746125" cy="72231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7" name="Straight Connector 46"/>
          <p:cNvCxnSpPr>
            <a:cxnSpLocks noChangeShapeType="1"/>
          </p:cNvCxnSpPr>
          <p:nvPr/>
        </p:nvCxnSpPr>
        <p:spPr bwMode="auto">
          <a:xfrm>
            <a:off x="4006850" y="3344863"/>
            <a:ext cx="746125" cy="180816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50" name="Rounded Rectangle 49"/>
          <p:cNvSpPr/>
          <p:nvPr/>
        </p:nvSpPr>
        <p:spPr>
          <a:xfrm>
            <a:off x="6477000" y="3863975"/>
            <a:ext cx="70802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51" name="Rounded Rectangle 50"/>
          <p:cNvSpPr/>
          <p:nvPr/>
        </p:nvSpPr>
        <p:spPr>
          <a:xfrm>
            <a:off x="6489700" y="4945063"/>
            <a:ext cx="695325" cy="27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61" name="TextBox 60"/>
          <p:cNvSpPr txBox="1">
            <a:spLocks noChangeArrowheads="1"/>
          </p:cNvSpPr>
          <p:nvPr/>
        </p:nvSpPr>
        <p:spPr bwMode="auto">
          <a:xfrm>
            <a:off x="606425" y="1649413"/>
            <a:ext cx="2874963" cy="461962"/>
          </a:xfrm>
          <a:prstGeom prst="rect">
            <a:avLst/>
          </a:prstGeom>
          <a:noFill/>
          <a:ln w="9525">
            <a:noFill/>
            <a:miter lim="800000"/>
            <a:headEnd/>
            <a:tailEnd/>
          </a:ln>
        </p:spPr>
        <p:txBody>
          <a:bodyPr wrap="none">
            <a:spAutoFit/>
          </a:bodyPr>
          <a:lstStyle/>
          <a:p>
            <a:pPr>
              <a:defRPr/>
            </a:pPr>
            <a:r>
              <a:rPr lang="en-US" dirty="0">
                <a:latin typeface="+mn-lt"/>
                <a:ea typeface="+mn-ea"/>
              </a:rPr>
              <a:t>Synchronized Read</a:t>
            </a:r>
          </a:p>
        </p:txBody>
      </p:sp>
      <p:sp>
        <p:nvSpPr>
          <p:cNvPr id="37" name="TextBox 36"/>
          <p:cNvSpPr txBox="1">
            <a:spLocks noChangeArrowheads="1"/>
          </p:cNvSpPr>
          <p:nvPr/>
        </p:nvSpPr>
        <p:spPr bwMode="auto">
          <a:xfrm>
            <a:off x="534988" y="5081588"/>
            <a:ext cx="3213100" cy="830262"/>
          </a:xfrm>
          <a:prstGeom prst="rect">
            <a:avLst/>
          </a:prstGeom>
          <a:noFill/>
          <a:ln w="9525">
            <a:noFill/>
            <a:miter lim="800000"/>
            <a:headEnd/>
            <a:tailEnd/>
          </a:ln>
        </p:spPr>
        <p:txBody>
          <a:bodyPr wrap="none">
            <a:spAutoFit/>
          </a:bodyPr>
          <a:lstStyle/>
          <a:p>
            <a:pPr>
              <a:defRPr/>
            </a:pPr>
            <a:r>
              <a:rPr lang="en-US" dirty="0">
                <a:latin typeface="+mn-lt"/>
                <a:ea typeface="+mn-ea"/>
              </a:rPr>
              <a:t>Client now sends</a:t>
            </a:r>
          </a:p>
          <a:p>
            <a:pPr>
              <a:defRPr/>
            </a:pPr>
            <a:r>
              <a:rPr lang="en-US" dirty="0">
                <a:latin typeface="+mn-lt"/>
                <a:ea typeface="+mn-ea"/>
              </a:rPr>
              <a:t>next batch of requests</a:t>
            </a:r>
          </a:p>
        </p:txBody>
      </p:sp>
      <p:sp>
        <p:nvSpPr>
          <p:cNvPr id="40" name="Rounded Rectangle 39"/>
          <p:cNvSpPr/>
          <p:nvPr/>
        </p:nvSpPr>
        <p:spPr>
          <a:xfrm>
            <a:off x="550863" y="4764088"/>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42" name="Rounded Rectangle 41"/>
          <p:cNvSpPr/>
          <p:nvPr/>
        </p:nvSpPr>
        <p:spPr>
          <a:xfrm>
            <a:off x="1309688"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43" name="Rounded Rectangle 42"/>
          <p:cNvSpPr/>
          <p:nvPr/>
        </p:nvSpPr>
        <p:spPr>
          <a:xfrm>
            <a:off x="2081213" y="4762500"/>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5" name="Rounded Rectangle 44"/>
          <p:cNvSpPr/>
          <p:nvPr/>
        </p:nvSpPr>
        <p:spPr>
          <a:xfrm>
            <a:off x="2841625"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30" dur="2000" fill="hold"/>
                                        <p:tgtEl>
                                          <p:spTgt spid="18"/>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2" dur="2000" fill="hold"/>
                                        <p:tgtEl>
                                          <p:spTgt spid="19"/>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4" dur="2000" fill="hold"/>
                                        <p:tgtEl>
                                          <p:spTgt spid="20"/>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6" dur="2000" fill="hold"/>
                                        <p:tgtEl>
                                          <p:spTgt spid="21"/>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77778E-6 6.10546E-7 C -0.13107 0.05412 -0.26093 0.10823 -0.36962 0.13228 C -0.47812 0.1568 -0.59705 0.11425 -0.65208 0.14408 " pathEditMode="relative" rAng="0" ptsTypes="aaA">
                                      <p:cBhvr>
                                        <p:cTn id="40" dur="2000" fill="hold"/>
                                        <p:tgtEl>
                                          <p:spTgt spid="22"/>
                                        </p:tgtEl>
                                        <p:attrNameLst>
                                          <p:attrName>ppt_x</p:attrName>
                                          <p:attrName>ppt_y</p:attrName>
                                        </p:attrNameLst>
                                      </p:cBhvr>
                                      <p:rCtr x="-32604" y="7840"/>
                                    </p:animMotion>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4358"/>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43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 0 C -0.125 0.01966 -0.24983 0.03931 -0.35573 0.04486 C -0.46163 0.05042 -0.54844 0.04163 -0.63507 0.03284 " pathEditMode="relative" ptsTypes="aaA">
                                      <p:cBhvr>
                                        <p:cTn id="50" dur="2000" fill="hold"/>
                                        <p:tgtEl>
                                          <p:spTgt spid="23"/>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C -0.12413 -0.03978 -0.24774 -0.07932 -0.35191 -0.09343 C -0.45607 -0.10754 -0.54045 -0.09621 -0.62465 -0.08464 " pathEditMode="relative" ptsTypes="aaA">
                                      <p:cBhvr>
                                        <p:cTn id="52" dur="2000" fill="hold"/>
                                        <p:tgtEl>
                                          <p:spTgt spid="5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16667E-6 -1.26735E-6 C -0.04635 0.01966 -0.09236 0.03955 -0.15225 -0.00139 C -0.21215 -0.04232 -0.28281 -0.21115 -0.35972 -0.24584 C -0.4368 -0.28053 -0.52569 -0.24584 -0.61423 -0.21091 " pathEditMode="relative" rAng="0" ptsTypes="aaaA">
                                      <p:cBhvr>
                                        <p:cTn id="54" dur="2000" fill="hold"/>
                                        <p:tgtEl>
                                          <p:spTgt spid="51"/>
                                        </p:tgtEl>
                                        <p:attrNameLst>
                                          <p:attrName>ppt_x</p:attrName>
                                          <p:attrName>ppt_y</p:attrName>
                                        </p:attrNameLst>
                                      </p:cBhvr>
                                      <p:rCtr x="-30712" y="-1204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3" grpId="1" animBg="1"/>
      <p:bldP spid="26" grpId="0" animBg="1"/>
      <p:bldP spid="14358" grpId="0"/>
      <p:bldP spid="14359" grpId="0"/>
      <p:bldP spid="50" grpId="0" animBg="1"/>
      <p:bldP spid="50" grpId="1" animBg="1"/>
      <p:bldP spid="51" grpId="0" animBg="1"/>
      <p:bldP spid="51" grpId="1" animBg="1"/>
      <p:bldP spid="61" grpId="0"/>
      <p:bldP spid="37" grpId="0"/>
      <p:bldP spid="40" grpId="0" animBg="1"/>
      <p:bldP spid="42" grpId="0" animBg="1"/>
      <p:bldP spid="43" grpId="0" animBg="1"/>
      <p:bldP spid="4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en-US"/>
              <a:t>TCP Throughput Collapse</a:t>
            </a:r>
          </a:p>
        </p:txBody>
      </p:sp>
      <p:pic>
        <p:nvPicPr>
          <p:cNvPr id="860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574800"/>
            <a:ext cx="65786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5"/>
          <p:cNvSpPr txBox="1">
            <a:spLocks noChangeArrowheads="1"/>
          </p:cNvSpPr>
          <p:nvPr/>
        </p:nvSpPr>
        <p:spPr bwMode="auto">
          <a:xfrm>
            <a:off x="3092450" y="2763838"/>
            <a:ext cx="1182688" cy="461962"/>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Collapse</a:t>
            </a:r>
            <a:r>
              <a:rPr lang="en-US" altLang="en-US">
                <a:solidFill>
                  <a:schemeClr val="bg1"/>
                </a:solidFill>
              </a:rPr>
              <a:t>!</a:t>
            </a:r>
          </a:p>
        </p:txBody>
      </p:sp>
      <p:cxnSp>
        <p:nvCxnSpPr>
          <p:cNvPr id="7" name="Straight Arrow Connector 6"/>
          <p:cNvCxnSpPr>
            <a:cxnSpLocks noChangeShapeType="1"/>
          </p:cNvCxnSpPr>
          <p:nvPr/>
        </p:nvCxnSpPr>
        <p:spPr bwMode="auto">
          <a:xfrm rot="10800000" flipV="1">
            <a:off x="2454275" y="3209925"/>
            <a:ext cx="639763" cy="40481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aphicFrame>
        <p:nvGraphicFramePr>
          <p:cNvPr id="12" name="Content Placeholder 11"/>
          <p:cNvGraphicFramePr>
            <a:graphicFrameLocks noGrp="1"/>
          </p:cNvGraphicFramePr>
          <p:nvPr>
            <p:ph idx="1"/>
          </p:nvPr>
        </p:nvGraphicFramePr>
        <p:xfrm>
          <a:off x="6659563" y="1889125"/>
          <a:ext cx="1946275" cy="1857375"/>
        </p:xfrm>
        <a:graphic>
          <a:graphicData uri="http://schemas.openxmlformats.org/drawingml/2006/table">
            <a:tbl>
              <a:tblPr/>
              <a:tblGrid>
                <a:gridCol w="194627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EFED6"/>
                          </a:solidFill>
                          <a:effectLst/>
                          <a:latin typeface="Arial" charset="0"/>
                          <a:ea typeface="ＭＳ Ｐゴシック" charset="0"/>
                          <a:cs typeface="ＭＳ Ｐゴシック" charset="0"/>
                        </a:rPr>
                        <a:t>Cluster Setup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A523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1Gbps Ethernet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C"/>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Unmodified TCP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E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S50 Switch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C"/>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1MB Block 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EE"/>
                    </a:solidFill>
                  </a:tcPr>
                </a:tc>
              </a:tr>
            </a:tbl>
          </a:graphicData>
        </a:graphic>
      </p:graphicFrame>
      <p:sp>
        <p:nvSpPr>
          <p:cNvPr id="8" name="TextBox 7"/>
          <p:cNvSpPr txBox="1">
            <a:spLocks noChangeArrowheads="1"/>
          </p:cNvSpPr>
          <p:nvPr/>
        </p:nvSpPr>
        <p:spPr bwMode="auto">
          <a:xfrm>
            <a:off x="409575" y="4895850"/>
            <a:ext cx="8335963" cy="1200150"/>
          </a:xfrm>
          <a:prstGeom prst="rect">
            <a:avLst/>
          </a:prstGeom>
          <a:noFill/>
          <a:ln w="9525">
            <a:noFill/>
            <a:miter lim="800000"/>
            <a:headEnd/>
            <a:tailEnd/>
          </a:ln>
        </p:spPr>
        <p:txBody>
          <a:bodyPr>
            <a:spAutoFit/>
          </a:bodyPr>
          <a:lstStyle/>
          <a:p>
            <a:pPr>
              <a:buFont typeface="Arial" charset="0"/>
              <a:buChar char="•"/>
              <a:defRPr/>
            </a:pPr>
            <a:r>
              <a:rPr lang="en-US" dirty="0">
                <a:latin typeface="+mn-lt"/>
                <a:ea typeface="+mn-ea"/>
              </a:rPr>
              <a:t> </a:t>
            </a:r>
            <a:r>
              <a:rPr lang="en-US" dirty="0">
                <a:solidFill>
                  <a:srgbClr val="000000"/>
                </a:solidFill>
                <a:latin typeface="+mn-lt"/>
                <a:ea typeface="+mn-ea"/>
              </a:rPr>
              <a:t>TCP </a:t>
            </a:r>
            <a:r>
              <a:rPr lang="en-US" i="1" dirty="0" err="1">
                <a:solidFill>
                  <a:srgbClr val="000000"/>
                </a:solidFill>
                <a:latin typeface="+mn-lt"/>
                <a:ea typeface="+mn-ea"/>
              </a:rPr>
              <a:t>Incast</a:t>
            </a:r>
            <a:endParaRPr lang="en-US" i="1" dirty="0">
              <a:solidFill>
                <a:srgbClr val="000000"/>
              </a:solidFill>
              <a:latin typeface="+mn-lt"/>
              <a:ea typeface="+mn-ea"/>
            </a:endParaRPr>
          </a:p>
          <a:p>
            <a:pPr lvl="1">
              <a:buFont typeface="Arial" charset="0"/>
              <a:buChar char="•"/>
              <a:defRPr/>
            </a:pPr>
            <a:r>
              <a:rPr lang="en-US" dirty="0">
                <a:solidFill>
                  <a:srgbClr val="000000"/>
                </a:solidFill>
                <a:latin typeface="+mn-lt"/>
                <a:ea typeface="+mn-ea"/>
              </a:rPr>
              <a:t> Cause of throughput collapse: </a:t>
            </a:r>
          </a:p>
          <a:p>
            <a:pPr lvl="1">
              <a:defRPr/>
            </a:pPr>
            <a:r>
              <a:rPr lang="en-US" dirty="0">
                <a:latin typeface="+mn-lt"/>
                <a:ea typeface="+mn-ea"/>
              </a:rPr>
              <a:t>	</a:t>
            </a:r>
            <a:r>
              <a:rPr lang="en-US" dirty="0">
                <a:solidFill>
                  <a:srgbClr val="FF0000"/>
                </a:solidFill>
                <a:latin typeface="+mn-lt"/>
                <a:ea typeface="+mn-ea"/>
              </a:rPr>
              <a:t>coarse-grained TCP timeouts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altLang="en-US"/>
              <a:t>TCP: Loss recovery comparison</a:t>
            </a:r>
          </a:p>
        </p:txBody>
      </p:sp>
      <p:grpSp>
        <p:nvGrpSpPr>
          <p:cNvPr id="88066" name="Group 47"/>
          <p:cNvGrpSpPr>
            <a:grpSpLocks/>
          </p:cNvGrpSpPr>
          <p:nvPr/>
        </p:nvGrpSpPr>
        <p:grpSpPr bwMode="auto">
          <a:xfrm>
            <a:off x="5362575" y="2028825"/>
            <a:ext cx="3386138" cy="2217738"/>
            <a:chOff x="1473554" y="851150"/>
            <a:chExt cx="3953288" cy="3054856"/>
          </a:xfrm>
        </p:grpSpPr>
        <p:cxnSp>
          <p:nvCxnSpPr>
            <p:cNvPr id="9" name="Straight Connector 8"/>
            <p:cNvCxnSpPr>
              <a:cxnSpLocks noChangeShapeType="1"/>
            </p:cNvCxnSpPr>
            <p:nvPr/>
          </p:nvCxnSpPr>
          <p:spPr bwMode="auto">
            <a:xfrm rot="16200000" flipH="1">
              <a:off x="1232112" y="2348444"/>
              <a:ext cx="2328862" cy="29654"/>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rot="16200000" flipH="1">
              <a:off x="3568314" y="2345851"/>
              <a:ext cx="2328863" cy="12973"/>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19464" name="TextBox 11"/>
            <p:cNvSpPr txBox="1">
              <a:spLocks noChangeArrowheads="1"/>
            </p:cNvSpPr>
            <p:nvPr/>
          </p:nvSpPr>
          <p:spPr bwMode="auto">
            <a:xfrm>
              <a:off x="2062933" y="3525516"/>
              <a:ext cx="798813" cy="380490"/>
            </a:xfrm>
            <a:prstGeom prst="rect">
              <a:avLst/>
            </a:prstGeom>
            <a:noFill/>
            <a:ln w="9525">
              <a:noFill/>
              <a:miter lim="800000"/>
              <a:headEnd/>
              <a:tailEnd/>
            </a:ln>
          </p:spPr>
          <p:txBody>
            <a:bodyPr wrap="none">
              <a:spAutoFit/>
            </a:bodyPr>
            <a:lstStyle/>
            <a:p>
              <a:pPr>
                <a:defRPr/>
              </a:pPr>
              <a:r>
                <a:rPr lang="en-US" sz="1200" dirty="0">
                  <a:solidFill>
                    <a:srgbClr val="000000"/>
                  </a:solidFill>
                  <a:latin typeface="+mn-lt"/>
                  <a:ea typeface="+mn-ea"/>
                </a:rPr>
                <a:t>Sender</a:t>
              </a:r>
            </a:p>
          </p:txBody>
        </p:sp>
        <p:sp>
          <p:nvSpPr>
            <p:cNvPr id="19465" name="TextBox 12"/>
            <p:cNvSpPr txBox="1">
              <a:spLocks noChangeArrowheads="1"/>
            </p:cNvSpPr>
            <p:nvPr/>
          </p:nvSpPr>
          <p:spPr bwMode="auto">
            <a:xfrm>
              <a:off x="4309245" y="3516769"/>
              <a:ext cx="922990" cy="380490"/>
            </a:xfrm>
            <a:prstGeom prst="rect">
              <a:avLst/>
            </a:prstGeom>
            <a:noFill/>
            <a:ln w="9525">
              <a:noFill/>
              <a:miter lim="800000"/>
              <a:headEnd/>
              <a:tailEnd/>
            </a:ln>
          </p:spPr>
          <p:txBody>
            <a:bodyPr wrap="none">
              <a:spAutoFit/>
            </a:bodyPr>
            <a:lstStyle/>
            <a:p>
              <a:pPr>
                <a:defRPr/>
              </a:pPr>
              <a:r>
                <a:rPr lang="en-US" sz="1200" dirty="0">
                  <a:solidFill>
                    <a:srgbClr val="000000"/>
                  </a:solidFill>
                  <a:latin typeface="+mn-lt"/>
                  <a:ea typeface="+mn-ea"/>
                </a:rPr>
                <a:t>Receiver</a:t>
              </a:r>
            </a:p>
          </p:txBody>
        </p:sp>
        <p:cxnSp>
          <p:nvCxnSpPr>
            <p:cNvPr id="15" name="Straight Arrow Connector 14"/>
            <p:cNvCxnSpPr>
              <a:cxnSpLocks noChangeShapeType="1"/>
            </p:cNvCxnSpPr>
            <p:nvPr/>
          </p:nvCxnSpPr>
          <p:spPr bwMode="auto">
            <a:xfrm>
              <a:off x="2394691" y="1198840"/>
              <a:ext cx="2314887" cy="1246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105" name="TextBox 15"/>
            <p:cNvSpPr txBox="1">
              <a:spLocks noChangeArrowheads="1"/>
            </p:cNvSpPr>
            <p:nvPr/>
          </p:nvSpPr>
          <p:spPr bwMode="auto">
            <a:xfrm>
              <a:off x="2060632" y="1090283"/>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1</a:t>
              </a:r>
            </a:p>
          </p:txBody>
        </p:sp>
        <p:cxnSp>
          <p:nvCxnSpPr>
            <p:cNvPr id="17" name="Straight Arrow Connector 16"/>
            <p:cNvCxnSpPr>
              <a:cxnSpLocks noChangeShapeType="1"/>
            </p:cNvCxnSpPr>
            <p:nvPr/>
          </p:nvCxnSpPr>
          <p:spPr bwMode="auto">
            <a:xfrm>
              <a:off x="2402105" y="1354097"/>
              <a:ext cx="670928" cy="349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107" name="TextBox 17"/>
            <p:cNvSpPr txBox="1">
              <a:spLocks noChangeArrowheads="1"/>
            </p:cNvSpPr>
            <p:nvPr/>
          </p:nvSpPr>
          <p:spPr bwMode="auto">
            <a:xfrm>
              <a:off x="2047478" y="1220159"/>
              <a:ext cx="305376" cy="38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000000"/>
                  </a:solidFill>
                </a:rPr>
                <a:t>2</a:t>
              </a:r>
            </a:p>
          </p:txBody>
        </p:sp>
        <p:sp>
          <p:nvSpPr>
            <p:cNvPr id="20" name="Multiply 19"/>
            <p:cNvSpPr/>
            <p:nvPr/>
          </p:nvSpPr>
          <p:spPr>
            <a:xfrm>
              <a:off x="3063765" y="1297242"/>
              <a:ext cx="209434" cy="19899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21" name="Straight Arrow Connector 20"/>
            <p:cNvCxnSpPr>
              <a:cxnSpLocks noChangeShapeType="1"/>
            </p:cNvCxnSpPr>
            <p:nvPr/>
          </p:nvCxnSpPr>
          <p:spPr bwMode="auto">
            <a:xfrm>
              <a:off x="2390984" y="1496235"/>
              <a:ext cx="2316741" cy="12245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22" name="Straight Arrow Connector 21"/>
            <p:cNvCxnSpPr>
              <a:cxnSpLocks noChangeShapeType="1"/>
            </p:cNvCxnSpPr>
            <p:nvPr/>
          </p:nvCxnSpPr>
          <p:spPr bwMode="auto">
            <a:xfrm>
              <a:off x="2381717" y="1684293"/>
              <a:ext cx="2314889" cy="120269"/>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23" name="Straight Arrow Connector 22"/>
            <p:cNvCxnSpPr>
              <a:cxnSpLocks noChangeShapeType="1"/>
            </p:cNvCxnSpPr>
            <p:nvPr/>
          </p:nvCxnSpPr>
          <p:spPr bwMode="auto">
            <a:xfrm>
              <a:off x="2389130" y="1867978"/>
              <a:ext cx="2314889" cy="12245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112" name="TextBox 23"/>
            <p:cNvSpPr txBox="1">
              <a:spLocks noChangeArrowheads="1"/>
            </p:cNvSpPr>
            <p:nvPr/>
          </p:nvSpPr>
          <p:spPr bwMode="auto">
            <a:xfrm>
              <a:off x="2055149" y="1418155"/>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3</a:t>
              </a:r>
            </a:p>
          </p:txBody>
        </p:sp>
        <p:sp>
          <p:nvSpPr>
            <p:cNvPr id="88113" name="TextBox 24"/>
            <p:cNvSpPr txBox="1">
              <a:spLocks noChangeArrowheads="1"/>
            </p:cNvSpPr>
            <p:nvPr/>
          </p:nvSpPr>
          <p:spPr bwMode="auto">
            <a:xfrm>
              <a:off x="2053869" y="1577916"/>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4</a:t>
              </a:r>
            </a:p>
          </p:txBody>
        </p:sp>
        <p:sp>
          <p:nvSpPr>
            <p:cNvPr id="88114" name="TextBox 25"/>
            <p:cNvSpPr txBox="1">
              <a:spLocks noChangeArrowheads="1"/>
            </p:cNvSpPr>
            <p:nvPr/>
          </p:nvSpPr>
          <p:spPr bwMode="auto">
            <a:xfrm>
              <a:off x="2052592" y="1776420"/>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5</a:t>
              </a:r>
            </a:p>
          </p:txBody>
        </p:sp>
        <p:cxnSp>
          <p:nvCxnSpPr>
            <p:cNvPr id="28" name="Straight Arrow Connector 27"/>
            <p:cNvCxnSpPr>
              <a:cxnSpLocks noChangeShapeType="1"/>
            </p:cNvCxnSpPr>
            <p:nvPr/>
          </p:nvCxnSpPr>
          <p:spPr bwMode="auto">
            <a:xfrm rot="10800000" flipV="1">
              <a:off x="2403957" y="1389084"/>
              <a:ext cx="2275967" cy="800341"/>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29" name="Straight Arrow Connector 28"/>
            <p:cNvCxnSpPr>
              <a:cxnSpLocks noChangeShapeType="1"/>
            </p:cNvCxnSpPr>
            <p:nvPr/>
          </p:nvCxnSpPr>
          <p:spPr bwMode="auto">
            <a:xfrm rot="10800000" flipV="1">
              <a:off x="2420638" y="1695226"/>
              <a:ext cx="2275967" cy="802529"/>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0" name="TextBox 29"/>
            <p:cNvSpPr txBox="1">
              <a:spLocks noChangeArrowheads="1"/>
            </p:cNvSpPr>
            <p:nvPr/>
          </p:nvSpPr>
          <p:spPr bwMode="auto">
            <a:xfrm>
              <a:off x="4765180" y="1218520"/>
              <a:ext cx="589379" cy="338943"/>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sp>
          <p:nvSpPr>
            <p:cNvPr id="31" name="TextBox 30"/>
            <p:cNvSpPr txBox="1">
              <a:spLocks noChangeArrowheads="1"/>
            </p:cNvSpPr>
            <p:nvPr/>
          </p:nvSpPr>
          <p:spPr bwMode="auto">
            <a:xfrm>
              <a:off x="4791128" y="1566210"/>
              <a:ext cx="589379" cy="338942"/>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sp>
          <p:nvSpPr>
            <p:cNvPr id="32" name="TextBox 31"/>
            <p:cNvSpPr txBox="1">
              <a:spLocks noChangeArrowheads="1"/>
            </p:cNvSpPr>
            <p:nvPr/>
          </p:nvSpPr>
          <p:spPr bwMode="auto">
            <a:xfrm>
              <a:off x="4791128" y="1784882"/>
              <a:ext cx="589379" cy="338942"/>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sp>
          <p:nvSpPr>
            <p:cNvPr id="33" name="TextBox 32"/>
            <p:cNvSpPr txBox="1">
              <a:spLocks noChangeArrowheads="1"/>
            </p:cNvSpPr>
            <p:nvPr/>
          </p:nvSpPr>
          <p:spPr bwMode="auto">
            <a:xfrm>
              <a:off x="4791128" y="2018861"/>
              <a:ext cx="589379" cy="338943"/>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cxnSp>
          <p:nvCxnSpPr>
            <p:cNvPr id="34" name="Straight Arrow Connector 33"/>
            <p:cNvCxnSpPr>
              <a:cxnSpLocks noChangeShapeType="1"/>
            </p:cNvCxnSpPr>
            <p:nvPr/>
          </p:nvCxnSpPr>
          <p:spPr bwMode="auto">
            <a:xfrm rot="10800000" flipV="1">
              <a:off x="2409518" y="1863605"/>
              <a:ext cx="2277819" cy="800341"/>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35" name="Straight Arrow Connector 34"/>
            <p:cNvCxnSpPr>
              <a:cxnSpLocks noChangeShapeType="1"/>
            </p:cNvCxnSpPr>
            <p:nvPr/>
          </p:nvCxnSpPr>
          <p:spPr bwMode="auto">
            <a:xfrm rot="10800000" flipV="1">
              <a:off x="2428052" y="2045102"/>
              <a:ext cx="2277819" cy="800341"/>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37" name="Straight Arrow Connector 36"/>
            <p:cNvCxnSpPr>
              <a:cxnSpLocks noChangeShapeType="1"/>
            </p:cNvCxnSpPr>
            <p:nvPr/>
          </p:nvCxnSpPr>
          <p:spPr bwMode="auto">
            <a:xfrm>
              <a:off x="2429905" y="2930726"/>
              <a:ext cx="2316741" cy="12245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41" name="TextBox 40"/>
            <p:cNvSpPr txBox="1">
              <a:spLocks noChangeArrowheads="1"/>
            </p:cNvSpPr>
            <p:nvPr/>
          </p:nvSpPr>
          <p:spPr bwMode="auto">
            <a:xfrm>
              <a:off x="1473554" y="2832323"/>
              <a:ext cx="948937" cy="551055"/>
            </a:xfrm>
            <a:prstGeom prst="rect">
              <a:avLst/>
            </a:prstGeom>
            <a:noFill/>
            <a:ln w="9525">
              <a:noFill/>
              <a:miter lim="800000"/>
              <a:headEnd/>
              <a:tailEnd/>
            </a:ln>
          </p:spPr>
          <p:txBody>
            <a:bodyPr wrap="none">
              <a:spAutoFit/>
            </a:bodyPr>
            <a:lstStyle/>
            <a:p>
              <a:pPr>
                <a:defRPr/>
              </a:pPr>
              <a:r>
                <a:rPr lang="en-US" sz="1000" dirty="0">
                  <a:solidFill>
                    <a:srgbClr val="000000"/>
                  </a:solidFill>
                  <a:latin typeface="+mn-lt"/>
                  <a:ea typeface="+mn-ea"/>
                </a:rPr>
                <a:t>Retransmit</a:t>
              </a:r>
            </a:p>
            <a:p>
              <a:pPr>
                <a:defRPr/>
              </a:pPr>
              <a:r>
                <a:rPr lang="en-US" sz="1000" dirty="0">
                  <a:solidFill>
                    <a:srgbClr val="000000"/>
                  </a:solidFill>
                  <a:latin typeface="Times New Roman" pitchFamily="18" charset="0"/>
                  <a:ea typeface="+mn-ea"/>
                </a:rPr>
                <a:t>        2</a:t>
              </a:r>
            </a:p>
          </p:txBody>
        </p:sp>
        <p:sp>
          <p:nvSpPr>
            <p:cNvPr id="42" name="TextBox 41"/>
            <p:cNvSpPr txBox="1">
              <a:spLocks noChangeArrowheads="1"/>
            </p:cNvSpPr>
            <p:nvPr/>
          </p:nvSpPr>
          <p:spPr bwMode="auto">
            <a:xfrm>
              <a:off x="1931343" y="851150"/>
              <a:ext cx="606059" cy="338943"/>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Seq</a:t>
              </a:r>
              <a:r>
                <a:rPr lang="en-US" sz="1000" dirty="0">
                  <a:solidFill>
                    <a:srgbClr val="000000"/>
                  </a:solidFill>
                  <a:latin typeface="+mn-lt"/>
                  <a:ea typeface="+mn-ea"/>
                </a:rPr>
                <a:t> #</a:t>
              </a:r>
            </a:p>
          </p:txBody>
        </p:sp>
        <p:cxnSp>
          <p:nvCxnSpPr>
            <p:cNvPr id="45" name="Straight Arrow Connector 44"/>
            <p:cNvCxnSpPr>
              <a:cxnSpLocks noChangeShapeType="1"/>
            </p:cNvCxnSpPr>
            <p:nvPr/>
          </p:nvCxnSpPr>
          <p:spPr bwMode="auto">
            <a:xfrm rot="10800000" flipV="1">
              <a:off x="2422491" y="3103477"/>
              <a:ext cx="2320448" cy="25366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49" name="TextBox 48"/>
            <p:cNvSpPr txBox="1">
              <a:spLocks noChangeArrowheads="1"/>
            </p:cNvSpPr>
            <p:nvPr/>
          </p:nvSpPr>
          <p:spPr bwMode="auto">
            <a:xfrm>
              <a:off x="4837463" y="3005075"/>
              <a:ext cx="589379" cy="338942"/>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5</a:t>
              </a:r>
            </a:p>
          </p:txBody>
        </p:sp>
      </p:grpSp>
      <p:grpSp>
        <p:nvGrpSpPr>
          <p:cNvPr id="88067" name="Group 134"/>
          <p:cNvGrpSpPr>
            <a:grpSpLocks/>
          </p:cNvGrpSpPr>
          <p:nvPr/>
        </p:nvGrpSpPr>
        <p:grpSpPr bwMode="auto">
          <a:xfrm>
            <a:off x="296863" y="2057400"/>
            <a:ext cx="4632325" cy="4459288"/>
            <a:chOff x="427500" y="922400"/>
            <a:chExt cx="4632900" cy="4977076"/>
          </a:xfrm>
        </p:grpSpPr>
        <p:cxnSp>
          <p:nvCxnSpPr>
            <p:cNvPr id="76" name="Straight Connector 75"/>
            <p:cNvCxnSpPr>
              <a:cxnSpLocks noChangeShapeType="1"/>
            </p:cNvCxnSpPr>
            <p:nvPr/>
          </p:nvCxnSpPr>
          <p:spPr bwMode="auto">
            <a:xfrm rot="5400000">
              <a:off x="1535687" y="2037435"/>
              <a:ext cx="1711589" cy="9526"/>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78" name="TextBox 8"/>
            <p:cNvSpPr txBox="1">
              <a:spLocks noChangeArrowheads="1"/>
            </p:cNvSpPr>
            <p:nvPr/>
          </p:nvSpPr>
          <p:spPr bwMode="auto">
            <a:xfrm>
              <a:off x="1853252" y="5486639"/>
              <a:ext cx="928802" cy="412837"/>
            </a:xfrm>
            <a:prstGeom prst="rect">
              <a:avLst/>
            </a:prstGeom>
            <a:noFill/>
            <a:ln w="9525">
              <a:noFill/>
              <a:miter lim="800000"/>
              <a:headEnd/>
              <a:tailEnd/>
            </a:ln>
          </p:spPr>
          <p:txBody>
            <a:bodyPr wrap="none">
              <a:spAutoFit/>
            </a:bodyPr>
            <a:lstStyle/>
            <a:p>
              <a:pPr>
                <a:defRPr/>
              </a:pPr>
              <a:r>
                <a:rPr lang="en-US" sz="1800" dirty="0">
                  <a:solidFill>
                    <a:srgbClr val="000000"/>
                  </a:solidFill>
                  <a:latin typeface="+mn-lt"/>
                  <a:ea typeface="+mn-ea"/>
                </a:rPr>
                <a:t>Sender</a:t>
              </a:r>
            </a:p>
          </p:txBody>
        </p:sp>
        <p:sp>
          <p:nvSpPr>
            <p:cNvPr id="79" name="TextBox 9"/>
            <p:cNvSpPr txBox="1">
              <a:spLocks noChangeArrowheads="1"/>
            </p:cNvSpPr>
            <p:nvPr/>
          </p:nvSpPr>
          <p:spPr bwMode="auto">
            <a:xfrm>
              <a:off x="3787067" y="5437027"/>
              <a:ext cx="1095511" cy="412837"/>
            </a:xfrm>
            <a:prstGeom prst="rect">
              <a:avLst/>
            </a:prstGeom>
            <a:noFill/>
            <a:ln w="9525">
              <a:noFill/>
              <a:miter lim="800000"/>
              <a:headEnd/>
              <a:tailEnd/>
            </a:ln>
          </p:spPr>
          <p:txBody>
            <a:bodyPr wrap="none">
              <a:spAutoFit/>
            </a:bodyPr>
            <a:lstStyle/>
            <a:p>
              <a:pPr>
                <a:defRPr/>
              </a:pPr>
              <a:r>
                <a:rPr lang="en-US" sz="1800" dirty="0">
                  <a:solidFill>
                    <a:srgbClr val="000000"/>
                  </a:solidFill>
                  <a:latin typeface="+mn-lt"/>
                  <a:ea typeface="+mn-ea"/>
                </a:rPr>
                <a:t>Receiver</a:t>
              </a:r>
            </a:p>
          </p:txBody>
        </p:sp>
        <p:sp>
          <p:nvSpPr>
            <p:cNvPr id="88073" name="TextBox 79"/>
            <p:cNvSpPr txBox="1">
              <a:spLocks noChangeArrowheads="1"/>
            </p:cNvSpPr>
            <p:nvPr/>
          </p:nvSpPr>
          <p:spPr bwMode="auto">
            <a:xfrm>
              <a:off x="1970587" y="1187512"/>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1</a:t>
              </a:r>
            </a:p>
          </p:txBody>
        </p:sp>
        <p:cxnSp>
          <p:nvCxnSpPr>
            <p:cNvPr id="81" name="Straight Arrow Connector 80"/>
            <p:cNvCxnSpPr>
              <a:cxnSpLocks noChangeShapeType="1"/>
            </p:cNvCxnSpPr>
            <p:nvPr/>
          </p:nvCxnSpPr>
          <p:spPr bwMode="auto">
            <a:xfrm>
              <a:off x="2408946" y="1671885"/>
              <a:ext cx="833540" cy="6024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075" name="TextBox 81"/>
            <p:cNvSpPr txBox="1">
              <a:spLocks noChangeArrowheads="1"/>
            </p:cNvSpPr>
            <p:nvPr/>
          </p:nvSpPr>
          <p:spPr bwMode="auto">
            <a:xfrm>
              <a:off x="1969000" y="1470088"/>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2</a:t>
              </a:r>
            </a:p>
          </p:txBody>
        </p:sp>
        <p:sp>
          <p:nvSpPr>
            <p:cNvPr id="83" name="Multiply 82"/>
            <p:cNvSpPr/>
            <p:nvPr/>
          </p:nvSpPr>
          <p:spPr>
            <a:xfrm>
              <a:off x="3229785" y="1567347"/>
              <a:ext cx="261971" cy="36854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88077" name="TextBox 83"/>
            <p:cNvSpPr txBox="1">
              <a:spLocks noChangeArrowheads="1"/>
            </p:cNvSpPr>
            <p:nvPr/>
          </p:nvSpPr>
          <p:spPr bwMode="auto">
            <a:xfrm>
              <a:off x="1978525" y="1730438"/>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3</a:t>
              </a:r>
            </a:p>
          </p:txBody>
        </p:sp>
        <p:sp>
          <p:nvSpPr>
            <p:cNvPr id="88078" name="TextBox 84"/>
            <p:cNvSpPr txBox="1">
              <a:spLocks noChangeArrowheads="1"/>
            </p:cNvSpPr>
            <p:nvPr/>
          </p:nvSpPr>
          <p:spPr bwMode="auto">
            <a:xfrm>
              <a:off x="1976937" y="2084450"/>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4</a:t>
              </a:r>
            </a:p>
          </p:txBody>
        </p:sp>
        <p:sp>
          <p:nvSpPr>
            <p:cNvPr id="88079" name="TextBox 85"/>
            <p:cNvSpPr txBox="1">
              <a:spLocks noChangeArrowheads="1"/>
            </p:cNvSpPr>
            <p:nvPr/>
          </p:nvSpPr>
          <p:spPr bwMode="auto">
            <a:xfrm>
              <a:off x="1975350" y="2449575"/>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5</a:t>
              </a:r>
            </a:p>
          </p:txBody>
        </p:sp>
        <p:cxnSp>
          <p:nvCxnSpPr>
            <p:cNvPr id="87" name="Straight Arrow Connector 86"/>
            <p:cNvCxnSpPr>
              <a:cxnSpLocks noChangeShapeType="1"/>
            </p:cNvCxnSpPr>
            <p:nvPr/>
          </p:nvCxnSpPr>
          <p:spPr bwMode="auto">
            <a:xfrm>
              <a:off x="2386718" y="4405821"/>
              <a:ext cx="1805211" cy="131116"/>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081" name="TextBox 87"/>
            <p:cNvSpPr txBox="1">
              <a:spLocks noChangeArrowheads="1"/>
            </p:cNvSpPr>
            <p:nvPr/>
          </p:nvSpPr>
          <p:spPr bwMode="auto">
            <a:xfrm>
              <a:off x="1954712" y="4638738"/>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1</a:t>
              </a:r>
            </a:p>
          </p:txBody>
        </p:sp>
        <p:cxnSp>
          <p:nvCxnSpPr>
            <p:cNvPr id="89" name="Straight Arrow Connector 88"/>
            <p:cNvCxnSpPr>
              <a:cxnSpLocks noChangeShapeType="1"/>
            </p:cNvCxnSpPr>
            <p:nvPr/>
          </p:nvCxnSpPr>
          <p:spPr bwMode="auto">
            <a:xfrm>
              <a:off x="2407358" y="1409654"/>
              <a:ext cx="833541" cy="6024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0" name="Multiply 89"/>
            <p:cNvSpPr/>
            <p:nvPr/>
          </p:nvSpPr>
          <p:spPr>
            <a:xfrm>
              <a:off x="3228198" y="1305116"/>
              <a:ext cx="261970" cy="36677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91" name="Straight Arrow Connector 90"/>
            <p:cNvCxnSpPr>
              <a:cxnSpLocks noChangeShapeType="1"/>
            </p:cNvCxnSpPr>
            <p:nvPr/>
          </p:nvCxnSpPr>
          <p:spPr bwMode="auto">
            <a:xfrm>
              <a:off x="2407358" y="1930573"/>
              <a:ext cx="833541" cy="62014"/>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2" name="Multiply 91"/>
            <p:cNvSpPr/>
            <p:nvPr/>
          </p:nvSpPr>
          <p:spPr>
            <a:xfrm>
              <a:off x="3228198" y="1827807"/>
              <a:ext cx="261970" cy="36676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93" name="Straight Arrow Connector 92"/>
            <p:cNvCxnSpPr>
              <a:cxnSpLocks noChangeShapeType="1"/>
            </p:cNvCxnSpPr>
            <p:nvPr/>
          </p:nvCxnSpPr>
          <p:spPr bwMode="auto">
            <a:xfrm>
              <a:off x="2407358" y="2286710"/>
              <a:ext cx="833541" cy="63786"/>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4" name="Multiply 93"/>
            <p:cNvSpPr/>
            <p:nvPr/>
          </p:nvSpPr>
          <p:spPr>
            <a:xfrm>
              <a:off x="3228198" y="2183944"/>
              <a:ext cx="261970" cy="36677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95" name="Straight Arrow Connector 94"/>
            <p:cNvCxnSpPr>
              <a:cxnSpLocks noChangeShapeType="1"/>
            </p:cNvCxnSpPr>
            <p:nvPr/>
          </p:nvCxnSpPr>
          <p:spPr bwMode="auto">
            <a:xfrm>
              <a:off x="2407358" y="2619815"/>
              <a:ext cx="833541" cy="6201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6" name="Multiply 95"/>
            <p:cNvSpPr/>
            <p:nvPr/>
          </p:nvSpPr>
          <p:spPr>
            <a:xfrm>
              <a:off x="3228198" y="2517049"/>
              <a:ext cx="261970" cy="3649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97" name="Left Brace 96"/>
            <p:cNvSpPr>
              <a:spLocks/>
            </p:cNvSpPr>
            <p:nvPr/>
          </p:nvSpPr>
          <p:spPr bwMode="auto">
            <a:xfrm>
              <a:off x="2018372" y="2814716"/>
              <a:ext cx="249268" cy="1483024"/>
            </a:xfrm>
            <a:prstGeom prst="leftBrace">
              <a:avLst>
                <a:gd name="adj1" fmla="val 8320"/>
                <a:gd name="adj2" fmla="val 50000"/>
              </a:avLst>
            </a:prstGeom>
            <a:noFill/>
            <a:ln w="25400">
              <a:solidFill>
                <a:schemeClr val="tx1"/>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endParaRPr>
            </a:p>
          </p:txBody>
        </p:sp>
        <p:sp>
          <p:nvSpPr>
            <p:cNvPr id="98" name="TextBox 97"/>
            <p:cNvSpPr txBox="1">
              <a:spLocks noChangeArrowheads="1"/>
            </p:cNvSpPr>
            <p:nvPr/>
          </p:nvSpPr>
          <p:spPr bwMode="auto">
            <a:xfrm>
              <a:off x="427500" y="3110613"/>
              <a:ext cx="1775045" cy="1031206"/>
            </a:xfrm>
            <a:prstGeom prst="rect">
              <a:avLst/>
            </a:prstGeom>
            <a:noFill/>
            <a:ln w="9525">
              <a:noFill/>
              <a:miter lim="800000"/>
              <a:headEnd/>
              <a:tailEnd/>
            </a:ln>
          </p:spPr>
          <p:txBody>
            <a:bodyPr wrap="none">
              <a:spAutoFit/>
            </a:bodyPr>
            <a:lstStyle/>
            <a:p>
              <a:pPr>
                <a:defRPr/>
              </a:pPr>
              <a:r>
                <a:rPr lang="en-US" sz="1800" dirty="0">
                  <a:solidFill>
                    <a:srgbClr val="000000"/>
                  </a:solidFill>
                  <a:latin typeface="+mn-lt"/>
                  <a:ea typeface="+mn-ea"/>
                </a:rPr>
                <a:t>Retransmission</a:t>
              </a:r>
            </a:p>
            <a:p>
              <a:pPr>
                <a:defRPr/>
              </a:pPr>
              <a:r>
                <a:rPr lang="en-US" sz="1800" dirty="0">
                  <a:solidFill>
                    <a:srgbClr val="000000"/>
                  </a:solidFill>
                  <a:latin typeface="+mn-lt"/>
                  <a:ea typeface="+mn-ea"/>
                </a:rPr>
                <a:t>Timeout</a:t>
              </a:r>
            </a:p>
            <a:p>
              <a:pPr>
                <a:defRPr/>
              </a:pPr>
              <a:r>
                <a:rPr lang="en-US" sz="1800" dirty="0">
                  <a:solidFill>
                    <a:srgbClr val="000000"/>
                  </a:solidFill>
                  <a:latin typeface="+mn-lt"/>
                  <a:ea typeface="+mn-ea"/>
                </a:rPr>
                <a:t>(RTO)</a:t>
              </a:r>
            </a:p>
          </p:txBody>
        </p:sp>
        <p:cxnSp>
          <p:nvCxnSpPr>
            <p:cNvPr id="99" name="Straight Arrow Connector 98"/>
            <p:cNvCxnSpPr>
              <a:cxnSpLocks noChangeShapeType="1"/>
            </p:cNvCxnSpPr>
            <p:nvPr/>
          </p:nvCxnSpPr>
          <p:spPr bwMode="auto">
            <a:xfrm rot="10800000" flipV="1">
              <a:off x="2423235" y="4584777"/>
              <a:ext cx="1757581" cy="21262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100" name="TextBox 99"/>
            <p:cNvSpPr txBox="1">
              <a:spLocks noChangeArrowheads="1"/>
            </p:cNvSpPr>
            <p:nvPr/>
          </p:nvSpPr>
          <p:spPr bwMode="auto">
            <a:xfrm>
              <a:off x="4285604" y="4414681"/>
              <a:ext cx="774796" cy="412836"/>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Ack</a:t>
              </a:r>
              <a:r>
                <a:rPr lang="en-US" sz="1800" dirty="0">
                  <a:solidFill>
                    <a:srgbClr val="000000"/>
                  </a:solidFill>
                  <a:latin typeface="+mn-lt"/>
                  <a:ea typeface="+mn-ea"/>
                </a:rPr>
                <a:t> 1</a:t>
              </a:r>
            </a:p>
          </p:txBody>
        </p:sp>
        <p:sp>
          <p:nvSpPr>
            <p:cNvPr id="101" name="TextBox 100"/>
            <p:cNvSpPr txBox="1">
              <a:spLocks noChangeArrowheads="1"/>
            </p:cNvSpPr>
            <p:nvPr/>
          </p:nvSpPr>
          <p:spPr bwMode="auto">
            <a:xfrm>
              <a:off x="1623035" y="922400"/>
              <a:ext cx="800199" cy="412837"/>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cxnSp>
          <p:nvCxnSpPr>
            <p:cNvPr id="109" name="Straight Connector 108"/>
            <p:cNvCxnSpPr/>
            <p:nvPr/>
          </p:nvCxnSpPr>
          <p:spPr>
            <a:xfrm rot="5400000">
              <a:off x="1729277" y="3580240"/>
              <a:ext cx="1316470" cy="1587"/>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16" name="Straight Connector 115"/>
            <p:cNvCxnSpPr>
              <a:cxnSpLocks noChangeShapeType="1"/>
            </p:cNvCxnSpPr>
            <p:nvPr/>
          </p:nvCxnSpPr>
          <p:spPr bwMode="auto">
            <a:xfrm rot="16200000" flipH="1">
              <a:off x="1783099" y="4870317"/>
              <a:ext cx="1227879" cy="4764"/>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29" name="Straight Connector 128"/>
            <p:cNvCxnSpPr>
              <a:cxnSpLocks noChangeShapeType="1"/>
            </p:cNvCxnSpPr>
            <p:nvPr/>
          </p:nvCxnSpPr>
          <p:spPr bwMode="auto">
            <a:xfrm rot="5400000">
              <a:off x="3350424" y="1975420"/>
              <a:ext cx="1711589" cy="9526"/>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0" name="Straight Connector 129"/>
            <p:cNvCxnSpPr/>
            <p:nvPr/>
          </p:nvCxnSpPr>
          <p:spPr>
            <a:xfrm rot="5400000">
              <a:off x="3544013" y="3518226"/>
              <a:ext cx="1316472" cy="1588"/>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31" name="Straight Connector 130"/>
            <p:cNvCxnSpPr>
              <a:cxnSpLocks noChangeShapeType="1"/>
            </p:cNvCxnSpPr>
            <p:nvPr/>
          </p:nvCxnSpPr>
          <p:spPr bwMode="auto">
            <a:xfrm rot="16200000" flipH="1">
              <a:off x="3597836" y="4808304"/>
              <a:ext cx="1227880" cy="4763"/>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63" name="TextBox 62"/>
          <p:cNvSpPr txBox="1"/>
          <p:nvPr/>
        </p:nvSpPr>
        <p:spPr>
          <a:xfrm>
            <a:off x="688975" y="1203325"/>
            <a:ext cx="3784600" cy="830263"/>
          </a:xfrm>
          <a:prstGeom prst="rect">
            <a:avLst/>
          </a:prstGeom>
          <a:noFill/>
        </p:spPr>
        <p:txBody>
          <a:bodyPr wrap="none">
            <a:spAutoFit/>
          </a:bodyPr>
          <a:lstStyle/>
          <a:p>
            <a:pPr algn="ctr">
              <a:defRPr/>
            </a:pPr>
            <a:r>
              <a:rPr lang="en-US" dirty="0">
                <a:solidFill>
                  <a:srgbClr val="000000"/>
                </a:solidFill>
                <a:latin typeface="+mn-lt"/>
                <a:ea typeface="+mn-ea"/>
              </a:rPr>
              <a:t>Timeout driven recovery is</a:t>
            </a:r>
          </a:p>
          <a:p>
            <a:pPr algn="ctr">
              <a:defRPr/>
            </a:pPr>
            <a:r>
              <a:rPr lang="en-US" dirty="0">
                <a:solidFill>
                  <a:srgbClr val="000000"/>
                </a:solidFill>
                <a:latin typeface="+mn-lt"/>
                <a:ea typeface="+mn-ea"/>
              </a:rPr>
              <a:t> slow (</a:t>
            </a:r>
            <a:r>
              <a:rPr lang="en-US" b="1" dirty="0">
                <a:solidFill>
                  <a:srgbClr val="000000"/>
                </a:solidFill>
                <a:latin typeface="+mn-lt"/>
                <a:ea typeface="+mn-ea"/>
              </a:rPr>
              <a:t>ms</a:t>
            </a:r>
            <a:r>
              <a:rPr lang="en-US" dirty="0">
                <a:solidFill>
                  <a:srgbClr val="000000"/>
                </a:solidFill>
                <a:latin typeface="+mn-lt"/>
                <a:ea typeface="+mn-ea"/>
              </a:rPr>
              <a:t>)</a:t>
            </a:r>
          </a:p>
        </p:txBody>
      </p:sp>
      <p:sp>
        <p:nvSpPr>
          <p:cNvPr id="88069" name="TextBox 63"/>
          <p:cNvSpPr txBox="1">
            <a:spLocks noChangeArrowheads="1"/>
          </p:cNvSpPr>
          <p:nvPr/>
        </p:nvSpPr>
        <p:spPr bwMode="auto">
          <a:xfrm>
            <a:off x="4933950" y="1201738"/>
            <a:ext cx="4170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Data-driven recovery is</a:t>
            </a:r>
          </a:p>
          <a:p>
            <a:pPr algn="ctr" eaLnBrk="1" hangingPunct="1"/>
            <a:r>
              <a:rPr lang="en-US" altLang="en-US">
                <a:solidFill>
                  <a:srgbClr val="000000"/>
                </a:solidFill>
                <a:latin typeface="Arial" charset="0"/>
              </a:rPr>
              <a:t>super fast (</a:t>
            </a:r>
            <a:r>
              <a:rPr lang="en-US" altLang="en-US" b="1">
                <a:solidFill>
                  <a:srgbClr val="000000"/>
                </a:solidFill>
              </a:rPr>
              <a:t>µ</a:t>
            </a:r>
            <a:r>
              <a:rPr lang="en-US" altLang="en-US" b="1">
                <a:solidFill>
                  <a:srgbClr val="000000"/>
                </a:solidFill>
                <a:latin typeface="Arial" charset="0"/>
              </a:rPr>
              <a:t>s</a:t>
            </a:r>
            <a:r>
              <a:rPr lang="en-US" altLang="en-US">
                <a:solidFill>
                  <a:srgbClr val="000000"/>
                </a:solidFill>
                <a:latin typeface="Arial" charset="0"/>
              </a:rPr>
              <a:t>) in datacenters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altLang="en-US"/>
              <a:t>Link Idle Time Due To Timeouts</a:t>
            </a:r>
          </a:p>
        </p:txBody>
      </p:sp>
      <p:pic>
        <p:nvPicPr>
          <p:cNvPr id="90114"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741613"/>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7"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5700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796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9"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5893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6751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1"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2879725"/>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Box 12"/>
          <p:cNvSpPr txBox="1">
            <a:spLocks noChangeArrowheads="1"/>
          </p:cNvSpPr>
          <p:nvPr/>
        </p:nvSpPr>
        <p:spPr bwMode="auto">
          <a:xfrm>
            <a:off x="809625" y="3784600"/>
            <a:ext cx="973138" cy="461963"/>
          </a:xfrm>
          <a:prstGeom prst="rect">
            <a:avLst/>
          </a:prstGeom>
          <a:noFill/>
          <a:ln w="9525">
            <a:noFill/>
            <a:miter lim="800000"/>
            <a:headEnd/>
            <a:tailEnd/>
          </a:ln>
        </p:spPr>
        <p:txBody>
          <a:bodyPr wrap="none">
            <a:spAutoFit/>
          </a:bodyPr>
          <a:lstStyle/>
          <a:p>
            <a:pPr>
              <a:defRPr/>
            </a:pPr>
            <a:r>
              <a:rPr lang="en-US" dirty="0">
                <a:latin typeface="+mn-lt"/>
                <a:ea typeface="+mn-ea"/>
              </a:rPr>
              <a:t>Client</a:t>
            </a:r>
          </a:p>
        </p:txBody>
      </p:sp>
      <p:sp>
        <p:nvSpPr>
          <p:cNvPr id="22541" name="TextBox 13"/>
          <p:cNvSpPr txBox="1">
            <a:spLocks noChangeArrowheads="1"/>
          </p:cNvSpPr>
          <p:nvPr/>
        </p:nvSpPr>
        <p:spPr bwMode="auto">
          <a:xfrm>
            <a:off x="2847975" y="3794125"/>
            <a:ext cx="1092200" cy="461963"/>
          </a:xfrm>
          <a:prstGeom prst="rect">
            <a:avLst/>
          </a:prstGeom>
          <a:noFill/>
          <a:ln w="9525">
            <a:noFill/>
            <a:miter lim="800000"/>
            <a:headEnd/>
            <a:tailEnd/>
          </a:ln>
        </p:spPr>
        <p:txBody>
          <a:bodyPr wrap="none">
            <a:spAutoFit/>
          </a:bodyPr>
          <a:lstStyle/>
          <a:p>
            <a:pPr>
              <a:defRPr/>
            </a:pPr>
            <a:r>
              <a:rPr lang="en-US" dirty="0">
                <a:latin typeface="+mn-lt"/>
                <a:ea typeface="+mn-ea"/>
              </a:rPr>
              <a:t>Switch</a:t>
            </a:r>
          </a:p>
        </p:txBody>
      </p:sp>
      <p:sp>
        <p:nvSpPr>
          <p:cNvPr id="15" name="Rounded Rectangle 14"/>
          <p:cNvSpPr/>
          <p:nvPr/>
        </p:nvSpPr>
        <p:spPr>
          <a:xfrm>
            <a:off x="923925" y="21367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6" name="Rounded Rectangle 15"/>
          <p:cNvSpPr/>
          <p:nvPr/>
        </p:nvSpPr>
        <p:spPr>
          <a:xfrm>
            <a:off x="1076325" y="22891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7" name="Rounded Rectangle 16"/>
          <p:cNvSpPr/>
          <p:nvPr/>
        </p:nvSpPr>
        <p:spPr>
          <a:xfrm>
            <a:off x="1228725" y="24415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8" name="Rounded Rectangle 17"/>
          <p:cNvSpPr/>
          <p:nvPr/>
        </p:nvSpPr>
        <p:spPr>
          <a:xfrm>
            <a:off x="1381125" y="25939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6467475" y="1612900"/>
            <a:ext cx="7286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0" name="Rounded Rectangle 19"/>
          <p:cNvSpPr/>
          <p:nvPr/>
        </p:nvSpPr>
        <p:spPr>
          <a:xfrm>
            <a:off x="6467475" y="2636838"/>
            <a:ext cx="717550" cy="265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cxnSp>
        <p:nvCxnSpPr>
          <p:cNvPr id="24" name="Straight Connector 23"/>
          <p:cNvCxnSpPr>
            <a:cxnSpLocks noChangeShapeType="1"/>
          </p:cNvCxnSpPr>
          <p:nvPr/>
        </p:nvCxnSpPr>
        <p:spPr bwMode="auto">
          <a:xfrm>
            <a:off x="1978025" y="3160713"/>
            <a:ext cx="712788"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5" name="Straight Connector 24"/>
          <p:cNvCxnSpPr>
            <a:cxnSpLocks noChangeShapeType="1"/>
          </p:cNvCxnSpPr>
          <p:nvPr/>
        </p:nvCxnSpPr>
        <p:spPr bwMode="auto">
          <a:xfrm flipV="1">
            <a:off x="4006850" y="1863725"/>
            <a:ext cx="669925" cy="12969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6" name="Straight Connector 25"/>
          <p:cNvCxnSpPr>
            <a:cxnSpLocks noChangeShapeType="1"/>
          </p:cNvCxnSpPr>
          <p:nvPr/>
        </p:nvCxnSpPr>
        <p:spPr bwMode="auto">
          <a:xfrm flipV="1">
            <a:off x="4006850" y="2873375"/>
            <a:ext cx="717550" cy="2873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7" name="Straight Connector 26"/>
          <p:cNvCxnSpPr>
            <a:cxnSpLocks noChangeShapeType="1"/>
          </p:cNvCxnSpPr>
          <p:nvPr/>
        </p:nvCxnSpPr>
        <p:spPr bwMode="auto">
          <a:xfrm>
            <a:off x="4006850" y="3160713"/>
            <a:ext cx="746125" cy="72231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8" name="Straight Connector 27"/>
          <p:cNvCxnSpPr>
            <a:cxnSpLocks noChangeShapeType="1"/>
          </p:cNvCxnSpPr>
          <p:nvPr/>
        </p:nvCxnSpPr>
        <p:spPr bwMode="auto">
          <a:xfrm>
            <a:off x="4006850" y="3160713"/>
            <a:ext cx="746125" cy="180816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9" name="Rounded Rectangle 28"/>
          <p:cNvSpPr/>
          <p:nvPr/>
        </p:nvSpPr>
        <p:spPr>
          <a:xfrm>
            <a:off x="6477000" y="3679825"/>
            <a:ext cx="719138" cy="3159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30" name="Rounded Rectangle 29"/>
          <p:cNvSpPr/>
          <p:nvPr/>
        </p:nvSpPr>
        <p:spPr>
          <a:xfrm>
            <a:off x="6489700" y="4760913"/>
            <a:ext cx="695325" cy="3143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35" name="TextBox 34"/>
          <p:cNvSpPr txBox="1">
            <a:spLocks noChangeArrowheads="1"/>
          </p:cNvSpPr>
          <p:nvPr/>
        </p:nvSpPr>
        <p:spPr bwMode="auto">
          <a:xfrm>
            <a:off x="606425" y="1465263"/>
            <a:ext cx="2874963" cy="461962"/>
          </a:xfrm>
          <a:prstGeom prst="rect">
            <a:avLst/>
          </a:prstGeom>
          <a:noFill/>
          <a:ln w="9525">
            <a:noFill/>
            <a:miter lim="800000"/>
            <a:headEnd/>
            <a:tailEnd/>
          </a:ln>
        </p:spPr>
        <p:txBody>
          <a:bodyPr wrap="none">
            <a:spAutoFit/>
          </a:bodyPr>
          <a:lstStyle/>
          <a:p>
            <a:pPr>
              <a:defRPr/>
            </a:pPr>
            <a:r>
              <a:rPr lang="en-US" dirty="0">
                <a:latin typeface="+mn-lt"/>
                <a:ea typeface="+mn-ea"/>
              </a:rPr>
              <a:t>Synchronized Read</a:t>
            </a:r>
          </a:p>
        </p:txBody>
      </p:sp>
      <p:sp>
        <p:nvSpPr>
          <p:cNvPr id="94" name="Rounded Rectangle 93"/>
          <p:cNvSpPr/>
          <p:nvPr/>
        </p:nvSpPr>
        <p:spPr>
          <a:xfrm>
            <a:off x="3087688" y="3035300"/>
            <a:ext cx="658812" cy="342900"/>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37" name="Rounded Rectangle 36"/>
          <p:cNvSpPr/>
          <p:nvPr/>
        </p:nvSpPr>
        <p:spPr>
          <a:xfrm>
            <a:off x="527050" y="4579938"/>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38" name="Rounded Rectangle 37"/>
          <p:cNvSpPr/>
          <p:nvPr/>
        </p:nvSpPr>
        <p:spPr>
          <a:xfrm>
            <a:off x="1285875" y="45783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39" name="Rounded Rectangle 38"/>
          <p:cNvSpPr/>
          <p:nvPr/>
        </p:nvSpPr>
        <p:spPr>
          <a:xfrm>
            <a:off x="2057400" y="45783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0" name="Rounded Rectangle 39"/>
          <p:cNvSpPr/>
          <p:nvPr/>
        </p:nvSpPr>
        <p:spPr>
          <a:xfrm>
            <a:off x="2817813" y="4578350"/>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43" name="TextBox 27"/>
          <p:cNvSpPr txBox="1">
            <a:spLocks noChangeArrowheads="1"/>
          </p:cNvSpPr>
          <p:nvPr/>
        </p:nvSpPr>
        <p:spPr bwMode="auto">
          <a:xfrm>
            <a:off x="7532688" y="4446588"/>
            <a:ext cx="1517650" cy="923925"/>
          </a:xfrm>
          <a:prstGeom prst="rect">
            <a:avLst/>
          </a:prstGeom>
          <a:noFill/>
          <a:ln w="9525">
            <a:noFill/>
            <a:miter lim="800000"/>
            <a:headEnd/>
            <a:tailEnd/>
          </a:ln>
        </p:spPr>
        <p:txBody>
          <a:bodyPr wrap="none">
            <a:spAutoFit/>
          </a:bodyPr>
          <a:lstStyle/>
          <a:p>
            <a:pPr>
              <a:defRPr/>
            </a:pPr>
            <a:r>
              <a:rPr lang="en-US" sz="1800" dirty="0">
                <a:latin typeface="+mn-lt"/>
                <a:ea typeface="+mn-ea"/>
              </a:rPr>
              <a:t>Server </a:t>
            </a:r>
          </a:p>
          <a:p>
            <a:pPr>
              <a:defRPr/>
            </a:pPr>
            <a:r>
              <a:rPr lang="en-US" sz="1800" dirty="0">
                <a:latin typeface="+mn-lt"/>
                <a:ea typeface="+mn-ea"/>
              </a:rPr>
              <a:t>Request Unit</a:t>
            </a:r>
          </a:p>
          <a:p>
            <a:pPr>
              <a:defRPr/>
            </a:pPr>
            <a:r>
              <a:rPr lang="en-US" sz="1800" dirty="0">
                <a:latin typeface="+mn-lt"/>
                <a:ea typeface="+mn-ea"/>
              </a:rPr>
              <a:t>(SRU)</a:t>
            </a:r>
          </a:p>
        </p:txBody>
      </p:sp>
      <p:cxnSp>
        <p:nvCxnSpPr>
          <p:cNvPr id="44" name="Straight Arrow Connector 43"/>
          <p:cNvCxnSpPr>
            <a:stCxn id="43" idx="1"/>
          </p:cNvCxnSpPr>
          <p:nvPr/>
        </p:nvCxnSpPr>
        <p:spPr>
          <a:xfrm rot="10800000">
            <a:off x="7185025" y="4900613"/>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ounded Rectangle 44"/>
          <p:cNvSpPr/>
          <p:nvPr/>
        </p:nvSpPr>
        <p:spPr>
          <a:xfrm>
            <a:off x="6245225" y="1374775"/>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Line 37"/>
          <p:cNvSpPr>
            <a:spLocks noChangeShapeType="1"/>
          </p:cNvSpPr>
          <p:nvPr/>
        </p:nvSpPr>
        <p:spPr bwMode="auto">
          <a:xfrm>
            <a:off x="900113" y="6386513"/>
            <a:ext cx="7315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 name="TextBox 16"/>
          <p:cNvSpPr txBox="1">
            <a:spLocks noChangeArrowheads="1"/>
          </p:cNvSpPr>
          <p:nvPr/>
        </p:nvSpPr>
        <p:spPr bwMode="auto">
          <a:xfrm>
            <a:off x="7815263" y="5768975"/>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time</a:t>
            </a:r>
          </a:p>
        </p:txBody>
      </p:sp>
      <p:sp>
        <p:nvSpPr>
          <p:cNvPr id="57" name="Line 39"/>
          <p:cNvSpPr>
            <a:spLocks noChangeShapeType="1"/>
          </p:cNvSpPr>
          <p:nvPr/>
        </p:nvSpPr>
        <p:spPr bwMode="auto">
          <a:xfrm>
            <a:off x="900113" y="6038850"/>
            <a:ext cx="1587"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TextBox 16"/>
          <p:cNvSpPr txBox="1">
            <a:spLocks noChangeArrowheads="1"/>
          </p:cNvSpPr>
          <p:nvPr/>
        </p:nvSpPr>
        <p:spPr bwMode="auto">
          <a:xfrm>
            <a:off x="187325" y="5281613"/>
            <a:ext cx="852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8080"/>
                </a:solidFill>
                <a:latin typeface="Arial" charset="0"/>
              </a:rPr>
              <a:t>Req.</a:t>
            </a:r>
          </a:p>
          <a:p>
            <a:pPr algn="ctr" eaLnBrk="1" hangingPunct="1"/>
            <a:r>
              <a:rPr lang="en-US" altLang="en-US">
                <a:solidFill>
                  <a:srgbClr val="008080"/>
                </a:solidFill>
                <a:latin typeface="Arial" charset="0"/>
              </a:rPr>
              <a:t> sent</a:t>
            </a:r>
          </a:p>
        </p:txBody>
      </p:sp>
      <p:sp>
        <p:nvSpPr>
          <p:cNvPr id="60" name="TextBox 16"/>
          <p:cNvSpPr txBox="1">
            <a:spLocks noChangeArrowheads="1"/>
          </p:cNvSpPr>
          <p:nvPr/>
        </p:nvSpPr>
        <p:spPr bwMode="auto">
          <a:xfrm>
            <a:off x="1211263" y="5303838"/>
            <a:ext cx="850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chemeClr val="accent2"/>
                </a:solidFill>
                <a:latin typeface="Arial" charset="0"/>
              </a:rPr>
              <a:t>Rsp.</a:t>
            </a:r>
          </a:p>
          <a:p>
            <a:pPr algn="ctr" eaLnBrk="1" hangingPunct="1"/>
            <a:r>
              <a:rPr lang="en-US" altLang="en-US">
                <a:solidFill>
                  <a:schemeClr val="accent2"/>
                </a:solidFill>
                <a:latin typeface="Arial" charset="0"/>
              </a:rPr>
              <a:t> sent</a:t>
            </a:r>
          </a:p>
        </p:txBody>
      </p:sp>
      <p:sp>
        <p:nvSpPr>
          <p:cNvPr id="62" name="TextBox 16"/>
          <p:cNvSpPr txBox="1">
            <a:spLocks noChangeArrowheads="1"/>
          </p:cNvSpPr>
          <p:nvPr/>
        </p:nvSpPr>
        <p:spPr bwMode="auto">
          <a:xfrm>
            <a:off x="2089150" y="5238750"/>
            <a:ext cx="1573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FF0000"/>
                </a:solidFill>
                <a:latin typeface="Arial" charset="0"/>
              </a:rPr>
              <a:t>4 dropped</a:t>
            </a:r>
          </a:p>
        </p:txBody>
      </p:sp>
      <p:sp>
        <p:nvSpPr>
          <p:cNvPr id="63" name="Line 54"/>
          <p:cNvSpPr>
            <a:spLocks noChangeShapeType="1"/>
          </p:cNvSpPr>
          <p:nvPr/>
        </p:nvSpPr>
        <p:spPr bwMode="auto">
          <a:xfrm>
            <a:off x="7096125" y="6142038"/>
            <a:ext cx="0" cy="233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TextBox 16"/>
          <p:cNvSpPr txBox="1">
            <a:spLocks noChangeArrowheads="1"/>
          </p:cNvSpPr>
          <p:nvPr/>
        </p:nvSpPr>
        <p:spPr bwMode="auto">
          <a:xfrm>
            <a:off x="6442075" y="5372100"/>
            <a:ext cx="1558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chemeClr val="accent2"/>
                </a:solidFill>
                <a:latin typeface="Arial" charset="0"/>
              </a:rPr>
              <a:t>Response</a:t>
            </a:r>
          </a:p>
          <a:p>
            <a:pPr algn="ctr" eaLnBrk="1" hangingPunct="1"/>
            <a:r>
              <a:rPr lang="en-US" altLang="en-US">
                <a:solidFill>
                  <a:schemeClr val="accent2"/>
                </a:solidFill>
                <a:latin typeface="Arial" charset="0"/>
              </a:rPr>
              <a:t> resent</a:t>
            </a:r>
          </a:p>
        </p:txBody>
      </p:sp>
      <p:sp>
        <p:nvSpPr>
          <p:cNvPr id="65" name="Line 39"/>
          <p:cNvSpPr>
            <a:spLocks noChangeShapeType="1"/>
          </p:cNvSpPr>
          <p:nvPr/>
        </p:nvSpPr>
        <p:spPr bwMode="auto">
          <a:xfrm>
            <a:off x="1704975" y="6032500"/>
            <a:ext cx="1588"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52"/>
          <p:cNvSpPr>
            <a:spLocks noChangeShapeType="1"/>
          </p:cNvSpPr>
          <p:nvPr/>
        </p:nvSpPr>
        <p:spPr bwMode="auto">
          <a:xfrm flipH="1">
            <a:off x="2881313" y="6030913"/>
            <a:ext cx="0" cy="347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Box 16"/>
          <p:cNvSpPr txBox="1">
            <a:spLocks noChangeArrowheads="1"/>
          </p:cNvSpPr>
          <p:nvPr/>
        </p:nvSpPr>
        <p:spPr bwMode="auto">
          <a:xfrm>
            <a:off x="2074863" y="5673725"/>
            <a:ext cx="217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chemeClr val="accent2"/>
                </a:solidFill>
                <a:latin typeface="Arial" charset="0"/>
              </a:rPr>
              <a:t>1 – 3 done</a:t>
            </a:r>
          </a:p>
        </p:txBody>
      </p:sp>
      <p:sp>
        <p:nvSpPr>
          <p:cNvPr id="70" name="TextBox 16"/>
          <p:cNvSpPr txBox="1">
            <a:spLocks noChangeArrowheads="1"/>
          </p:cNvSpPr>
          <p:nvPr/>
        </p:nvSpPr>
        <p:spPr bwMode="auto">
          <a:xfrm>
            <a:off x="4054475" y="5813425"/>
            <a:ext cx="218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latin typeface="Arial" charset="0"/>
              </a:rPr>
              <a:t>Link Idle!</a:t>
            </a:r>
          </a:p>
        </p:txBody>
      </p:sp>
      <p:cxnSp>
        <p:nvCxnSpPr>
          <p:cNvPr id="71" name="Straight Connector 70"/>
          <p:cNvCxnSpPr>
            <a:cxnSpLocks noChangeShapeType="1"/>
          </p:cNvCxnSpPr>
          <p:nvPr/>
        </p:nvCxnSpPr>
        <p:spPr bwMode="auto">
          <a:xfrm rot="5400000">
            <a:off x="1915320" y="5980906"/>
            <a:ext cx="741362" cy="15875"/>
          </a:xfrm>
          <a:prstGeom prst="line">
            <a:avLst/>
          </a:prstGeom>
          <a:noFill/>
          <a:ln w="38100">
            <a:solidFill>
              <a:schemeClr val="tx1"/>
            </a:solidFill>
            <a:prstDash val="sysDash"/>
            <a:round/>
            <a:headEnd/>
            <a:tailEnd/>
          </a:ln>
          <a:effectLst>
            <a:outerShdw blurRad="63500" dist="23000" dir="5400000" rotWithShape="0">
              <a:srgbClr val="000000">
                <a:alpha val="34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32" dur="2000" fill="hold"/>
                                        <p:tgtEl>
                                          <p:spTgt spid="15"/>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4" dur="2000" fill="hold"/>
                                        <p:tgtEl>
                                          <p:spTgt spid="16"/>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6" dur="2000" fill="hold"/>
                                        <p:tgtEl>
                                          <p:spTgt spid="17"/>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8" dur="2000" fill="hold"/>
                                        <p:tgtEl>
                                          <p:spTgt spid="18"/>
                                        </p:tgtEl>
                                        <p:attrNameLst>
                                          <p:attrName>ppt_x</p:attrName>
                                          <p:attrName>ppt_y</p:attrName>
                                        </p:attrNameLst>
                                      </p:cBhvr>
                                    </p:animMotion>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2.77778E-6 6.10546E-7 C -0.13107 0.05412 -0.26093 0.10823 -0.36962 0.13228 C -0.47812 0.1568 -0.59705 0.11425 -0.65208 0.14408 " pathEditMode="relative" rAng="0" ptsTypes="aaA">
                                      <p:cBhvr>
                                        <p:cTn id="46" dur="2000" fill="hold"/>
                                        <p:tgtEl>
                                          <p:spTgt spid="19"/>
                                        </p:tgtEl>
                                        <p:attrNameLst>
                                          <p:attrName>ppt_x</p:attrName>
                                          <p:attrName>ppt_y</p:attrName>
                                        </p:attrNameLst>
                                      </p:cBhvr>
                                      <p:rCtr x="-32604" y="7840"/>
                                    </p:animMotion>
                                  </p:childTnLst>
                                </p:cTn>
                              </p:par>
                              <p:par>
                                <p:cTn id="47" presetID="0" presetClass="path" presetSubtype="0" accel="50000" decel="50000" fill="hold" grpId="2" nodeType="withEffect">
                                  <p:stCondLst>
                                    <p:cond delay="0"/>
                                  </p:stCondLst>
                                  <p:childTnLst>
                                    <p:animMotion origin="layout" path="M -3.05556E-6 -0.00324 C -0.04027 0.01943 -0.08021 0.04209 -0.14218 0.00023 C -0.20399 -0.0414 -0.28802 -0.14732 -0.3717 -0.25277 " pathEditMode="relative" rAng="0" ptsTypes="aaA">
                                      <p:cBhvr>
                                        <p:cTn id="48" dur="2000" fill="hold"/>
                                        <p:tgtEl>
                                          <p:spTgt spid="30"/>
                                        </p:tgtEl>
                                        <p:attrNameLst>
                                          <p:attrName>ppt_x</p:attrName>
                                          <p:attrName>ppt_y</p:attrName>
                                        </p:attrNameLst>
                                      </p:cBhvr>
                                      <p:rCtr x="-18594" y="-10222"/>
                                    </p:animMotion>
                                  </p:childTnLst>
                                </p:cTn>
                              </p:par>
                              <p:par>
                                <p:cTn id="49" presetID="0" presetClass="path" presetSubtype="0" accel="50000" decel="50000" fill="hold" grpId="1" nodeType="withEffect">
                                  <p:stCondLst>
                                    <p:cond delay="0"/>
                                  </p:stCondLst>
                                  <p:childTnLst>
                                    <p:animMotion origin="layout" path="M 0 0 C -0.125 0.01966 -0.24983 0.03931 -0.35573 0.04486 C -0.46163 0.05042 -0.54844 0.04163 -0.63507 0.03284 " pathEditMode="relative" ptsTypes="aaA">
                                      <p:cBhvr>
                                        <p:cTn id="50" dur="2000" fill="hold"/>
                                        <p:tgtEl>
                                          <p:spTgt spid="20"/>
                                        </p:tgtEl>
                                        <p:attrNameLst>
                                          <p:attrName>ppt_x</p:attrName>
                                          <p:attrName>ppt_y</p:attrName>
                                        </p:attrNameLst>
                                      </p:cBhvr>
                                    </p:animMotion>
                                  </p:childTnLst>
                                </p:cTn>
                              </p:par>
                              <p:par>
                                <p:cTn id="51" presetID="0" presetClass="path" presetSubtype="0" accel="50000" decel="50000" fill="hold" grpId="1" nodeType="withEffect">
                                  <p:stCondLst>
                                    <p:cond delay="0"/>
                                  </p:stCondLst>
                                  <p:childTnLst>
                                    <p:animMotion origin="layout" path="M 0 0 C -0.12413 -0.03978 -0.24774 -0.07932 -0.35191 -0.09343 C -0.45607 -0.10754 -0.54045 -0.09621 -0.62465 -0.08464 " pathEditMode="relative" ptsTypes="aaA">
                                      <p:cBhvr>
                                        <p:cTn id="52" dur="2000" fill="hold"/>
                                        <p:tgtEl>
                                          <p:spTgt spid="29"/>
                                        </p:tgtEl>
                                        <p:attrNameLst>
                                          <p:attrName>ppt_x</p:attrName>
                                          <p:attrName>ppt_y</p:attrName>
                                        </p:attrNameLst>
                                      </p:cBhvr>
                                    </p:animMotion>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5" nodeType="clickEffect">
                                  <p:stCondLst>
                                    <p:cond delay="0"/>
                                  </p:stCondLst>
                                  <p:childTnLst>
                                    <p:set>
                                      <p:cBhvr>
                                        <p:cTn id="66" dur="1" fill="hold">
                                          <p:stCondLst>
                                            <p:cond delay="0"/>
                                          </p:stCondLst>
                                        </p:cTn>
                                        <p:tgtEl>
                                          <p:spTgt spid="3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35" presetClass="exit" presetSubtype="0" fill="hold" grpId="1" nodeType="withEffect">
                                  <p:stCondLst>
                                    <p:cond delay="0"/>
                                  </p:stCondLst>
                                  <p:childTnLst>
                                    <p:animEffect transition="out" filter="fade">
                                      <p:cBhvr>
                                        <p:cTn id="70" dur="2000"/>
                                        <p:tgtEl>
                                          <p:spTgt spid="94"/>
                                        </p:tgtEl>
                                      </p:cBhvr>
                                    </p:animEffect>
                                    <p:anim calcmode="lin" valueType="num">
                                      <p:cBhvr>
                                        <p:cTn id="71" dur="2000"/>
                                        <p:tgtEl>
                                          <p:spTgt spid="94"/>
                                        </p:tgtEl>
                                        <p:attrNameLst>
                                          <p:attrName>style.rotation</p:attrName>
                                        </p:attrNameLst>
                                      </p:cBhvr>
                                      <p:tavLst>
                                        <p:tav tm="0">
                                          <p:val>
                                            <p:fltVal val="0"/>
                                          </p:val>
                                        </p:tav>
                                        <p:tav tm="100000">
                                          <p:val>
                                            <p:fltVal val="720"/>
                                          </p:val>
                                        </p:tav>
                                      </p:tavLst>
                                    </p:anim>
                                    <p:anim calcmode="lin" valueType="num">
                                      <p:cBhvr>
                                        <p:cTn id="72" dur="2000"/>
                                        <p:tgtEl>
                                          <p:spTgt spid="94"/>
                                        </p:tgtEl>
                                        <p:attrNameLst>
                                          <p:attrName>ppt_h</p:attrName>
                                        </p:attrNameLst>
                                      </p:cBhvr>
                                      <p:tavLst>
                                        <p:tav tm="0">
                                          <p:val>
                                            <p:strVal val="ppt_h"/>
                                          </p:val>
                                        </p:tav>
                                        <p:tav tm="100000">
                                          <p:val>
                                            <p:fltVal val="0"/>
                                          </p:val>
                                        </p:tav>
                                      </p:tavLst>
                                    </p:anim>
                                    <p:anim calcmode="lin" valueType="num">
                                      <p:cBhvr>
                                        <p:cTn id="73" dur="2000"/>
                                        <p:tgtEl>
                                          <p:spTgt spid="94"/>
                                        </p:tgtEl>
                                        <p:attrNameLst>
                                          <p:attrName>ppt_w</p:attrName>
                                        </p:attrNameLst>
                                      </p:cBhvr>
                                      <p:tavLst>
                                        <p:tav tm="0">
                                          <p:val>
                                            <p:strVal val="ppt_w"/>
                                          </p:val>
                                        </p:tav>
                                        <p:tav tm="100000">
                                          <p:val>
                                            <p:fltVal val="0"/>
                                          </p:val>
                                        </p:tav>
                                      </p:tavLst>
                                    </p:anim>
                                    <p:set>
                                      <p:cBhvr>
                                        <p:cTn id="74" dur="1" fill="hold">
                                          <p:stCondLst>
                                            <p:cond delay="1999"/>
                                          </p:stCondLst>
                                        </p:cTn>
                                        <p:tgtEl>
                                          <p:spTgt spid="94"/>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3"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0" presetClass="path" presetSubtype="0" accel="50000" decel="50000" fill="hold" grpId="4" nodeType="withEffect">
                                  <p:stCondLst>
                                    <p:cond delay="0"/>
                                  </p:stCondLst>
                                  <p:childTnLst>
                                    <p:animMotion origin="layout" path="M 0 0 C -0.03021 0.02105 -0.06025 0.04233 -0.12084 0 C -0.18143 -0.04232 -0.28264 -0.21854 -0.36372 -0.25439 C -0.4448 -0.29024 -0.52639 -0.25254 -0.60782 -0.21461 " pathEditMode="relative" ptsTypes="aaaA">
                                      <p:cBhvr>
                                        <p:cTn id="92" dur="2000" fill="hold"/>
                                        <p:tgtEl>
                                          <p:spTgt spid="30"/>
                                        </p:tgtEl>
                                        <p:attrNameLst>
                                          <p:attrName>ppt_x</p:attrName>
                                          <p:attrName>ppt_y</p:attrName>
                                        </p:attrNameLst>
                                      </p:cBhvr>
                                    </p:animMotion>
                                  </p:childTnLst>
                                </p:cTn>
                              </p:par>
                              <p:par>
                                <p:cTn id="93" presetID="1"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20"/>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2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9" grpId="2" animBg="1"/>
      <p:bldP spid="20" grpId="0" animBg="1"/>
      <p:bldP spid="20" grpId="1" animBg="1"/>
      <p:bldP spid="20" grpId="2" animBg="1"/>
      <p:bldP spid="29" grpId="0" animBg="1"/>
      <p:bldP spid="29" grpId="1" animBg="1"/>
      <p:bldP spid="29" grpId="2" animBg="1"/>
      <p:bldP spid="30" grpId="0" animBg="1"/>
      <p:bldP spid="30" grpId="1" animBg="1"/>
      <p:bldP spid="30" grpId="2" animBg="1"/>
      <p:bldP spid="30" grpId="3" animBg="1"/>
      <p:bldP spid="30" grpId="4" animBg="1"/>
      <p:bldP spid="30" grpId="5" animBg="1"/>
      <p:bldP spid="35" grpId="0"/>
      <p:bldP spid="94" grpId="0" animBg="1"/>
      <p:bldP spid="94" grpId="1" animBg="1"/>
      <p:bldP spid="37" grpId="0" animBg="1"/>
      <p:bldP spid="38" grpId="0" animBg="1"/>
      <p:bldP spid="39" grpId="0" animBg="1"/>
      <p:bldP spid="40" grpId="0" animBg="1"/>
      <p:bldP spid="43" grpId="0"/>
      <p:bldP spid="45" grpId="0" animBg="1"/>
      <p:bldP spid="55" grpId="0" animBg="1"/>
      <p:bldP spid="56" grpId="0"/>
      <p:bldP spid="57" grpId="0" animBg="1"/>
      <p:bldP spid="58" grpId="0"/>
      <p:bldP spid="60" grpId="0"/>
      <p:bldP spid="62" grpId="0"/>
      <p:bldP spid="63" grpId="0" animBg="1"/>
      <p:bldP spid="64" grpId="0"/>
      <p:bldP spid="65" grpId="0" animBg="1"/>
      <p:bldP spid="66" grpId="0" animBg="1"/>
      <p:bldP spid="69" grpId="0"/>
      <p:bldP spid="70"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a:t>Client Link Utilization</a:t>
            </a:r>
          </a:p>
        </p:txBody>
      </p:sp>
      <p:pic>
        <p:nvPicPr>
          <p:cNvPr id="92162" name="Content Placeholder 3" descr="spike_graph.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16088" y="1346200"/>
            <a:ext cx="5807075" cy="5054600"/>
          </a:xfrm>
        </p:spPr>
      </p:pic>
      <p:sp>
        <p:nvSpPr>
          <p:cNvPr id="7" name="Left-Right Arrow 6"/>
          <p:cNvSpPr/>
          <p:nvPr/>
        </p:nvSpPr>
        <p:spPr>
          <a:xfrm>
            <a:off x="3076575" y="3492500"/>
            <a:ext cx="1698625" cy="803275"/>
          </a:xfrm>
          <a:prstGeom prst="lef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200ms</a:t>
            </a:r>
          </a:p>
        </p:txBody>
      </p:sp>
      <p:sp>
        <p:nvSpPr>
          <p:cNvPr id="8" name="TextBox 16"/>
          <p:cNvSpPr txBox="1">
            <a:spLocks noChangeArrowheads="1"/>
          </p:cNvSpPr>
          <p:nvPr/>
        </p:nvSpPr>
        <p:spPr bwMode="auto">
          <a:xfrm>
            <a:off x="3251200" y="3005138"/>
            <a:ext cx="1408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latin typeface="Arial" charset="0"/>
              </a:rPr>
              <a:t>Link Idle!</a:t>
            </a:r>
          </a:p>
        </p:txBody>
      </p:sp>
      <p:sp>
        <p:nvSpPr>
          <p:cNvPr id="6" name="Rounded Rectangle 5"/>
          <p:cNvSpPr/>
          <p:nvPr/>
        </p:nvSpPr>
        <p:spPr>
          <a:xfrm>
            <a:off x="2862263" y="2435225"/>
            <a:ext cx="1936750" cy="3733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64"/>
          <p:cNvGrpSpPr>
            <a:grpSpLocks/>
          </p:cNvGrpSpPr>
          <p:nvPr/>
        </p:nvGrpSpPr>
        <p:grpSpPr bwMode="auto">
          <a:xfrm>
            <a:off x="1066800" y="2928938"/>
            <a:ext cx="838200" cy="908050"/>
            <a:chOff x="1066800" y="2929713"/>
            <a:chExt cx="838200" cy="907275"/>
          </a:xfrm>
        </p:grpSpPr>
        <p:pic>
          <p:nvPicPr>
            <p:cNvPr id="68767" name="Picture 18" descr="D:\research\data-center\HotNets\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35088"/>
              <a:ext cx="838200" cy="4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68" name="Line 19"/>
            <p:cNvSpPr>
              <a:spLocks noChangeShapeType="1"/>
            </p:cNvSpPr>
            <p:nvPr/>
          </p:nvSpPr>
          <p:spPr bwMode="auto">
            <a:xfrm flipH="1">
              <a:off x="1165225" y="3004695"/>
              <a:ext cx="3349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9" name="Line 20"/>
            <p:cNvSpPr>
              <a:spLocks noChangeShapeType="1"/>
            </p:cNvSpPr>
            <p:nvPr/>
          </p:nvSpPr>
          <p:spPr bwMode="auto">
            <a:xfrm flipH="1">
              <a:off x="1247775" y="3004695"/>
              <a:ext cx="2524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0" name="Line 21"/>
            <p:cNvSpPr>
              <a:spLocks noChangeShapeType="1"/>
            </p:cNvSpPr>
            <p:nvPr/>
          </p:nvSpPr>
          <p:spPr bwMode="auto">
            <a:xfrm flipH="1">
              <a:off x="1331913" y="3004695"/>
              <a:ext cx="168275"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1" name="Line 22"/>
            <p:cNvSpPr>
              <a:spLocks noChangeShapeType="1"/>
            </p:cNvSpPr>
            <p:nvPr/>
          </p:nvSpPr>
          <p:spPr bwMode="auto">
            <a:xfrm flipH="1">
              <a:off x="1387475" y="3004695"/>
              <a:ext cx="1127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2" name="Line 23"/>
            <p:cNvSpPr>
              <a:spLocks noChangeShapeType="1"/>
            </p:cNvSpPr>
            <p:nvPr/>
          </p:nvSpPr>
          <p:spPr bwMode="auto">
            <a:xfrm flipH="1">
              <a:off x="1444625" y="3004695"/>
              <a:ext cx="555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3" name="Line 24"/>
            <p:cNvSpPr>
              <a:spLocks noChangeShapeType="1"/>
            </p:cNvSpPr>
            <p:nvPr/>
          </p:nvSpPr>
          <p:spPr bwMode="auto">
            <a:xfrm flipH="1">
              <a:off x="1500188" y="3004695"/>
              <a:ext cx="0"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4" name="Line 25"/>
            <p:cNvSpPr>
              <a:spLocks noChangeShapeType="1"/>
            </p:cNvSpPr>
            <p:nvPr/>
          </p:nvSpPr>
          <p:spPr bwMode="auto">
            <a:xfrm>
              <a:off x="1500188" y="2929713"/>
              <a:ext cx="55563" cy="5053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5" name="Line 26"/>
            <p:cNvSpPr>
              <a:spLocks noChangeShapeType="1"/>
            </p:cNvSpPr>
            <p:nvPr/>
          </p:nvSpPr>
          <p:spPr bwMode="auto">
            <a:xfrm>
              <a:off x="1500188" y="2929713"/>
              <a:ext cx="111125" cy="51437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6" name="Line 27"/>
            <p:cNvSpPr>
              <a:spLocks noChangeShapeType="1"/>
            </p:cNvSpPr>
            <p:nvPr/>
          </p:nvSpPr>
          <p:spPr bwMode="auto">
            <a:xfrm>
              <a:off x="1500188" y="3004695"/>
              <a:ext cx="180975"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7" name="Line 28"/>
            <p:cNvSpPr>
              <a:spLocks noChangeShapeType="1"/>
            </p:cNvSpPr>
            <p:nvPr/>
          </p:nvSpPr>
          <p:spPr bwMode="auto">
            <a:xfrm>
              <a:off x="1500188" y="3004695"/>
              <a:ext cx="23653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8" name="Line 29"/>
            <p:cNvSpPr>
              <a:spLocks noChangeShapeType="1"/>
            </p:cNvSpPr>
            <p:nvPr/>
          </p:nvSpPr>
          <p:spPr bwMode="auto">
            <a:xfrm>
              <a:off x="1500188" y="3004695"/>
              <a:ext cx="29368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9" name="Line 30"/>
            <p:cNvSpPr>
              <a:spLocks noChangeShapeType="1"/>
            </p:cNvSpPr>
            <p:nvPr/>
          </p:nvSpPr>
          <p:spPr bwMode="auto">
            <a:xfrm>
              <a:off x="1500188" y="3004695"/>
              <a:ext cx="334963"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8610" name="Title 1"/>
          <p:cNvSpPr>
            <a:spLocks noGrp="1"/>
          </p:cNvSpPr>
          <p:nvPr>
            <p:ph type="title"/>
          </p:nvPr>
        </p:nvSpPr>
        <p:spPr/>
        <p:txBody>
          <a:bodyPr/>
          <a:lstStyle/>
          <a:p>
            <a:r>
              <a:rPr lang="en-US" altLang="zh-CN" sz="3200">
                <a:ea typeface="宋体" charset="-122"/>
              </a:rPr>
              <a:t>c-Through - optical circuit configuration</a:t>
            </a:r>
            <a:endParaRPr lang="en-US" altLang="en-US" sz="3200"/>
          </a:p>
        </p:txBody>
      </p:sp>
      <p:sp>
        <p:nvSpPr>
          <p:cNvPr id="13316"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1948238F-43F2-E342-A510-B96DF7F9C81F}" type="slidenum">
              <a:rPr lang="en-GB" altLang="en-US" sz="1200">
                <a:solidFill>
                  <a:schemeClr val="tx2"/>
                </a:solidFill>
                <a:latin typeface="Arial" charset="0"/>
              </a:rPr>
              <a:pPr algn="ctr" eaLnBrk="1" hangingPunct="1"/>
              <a:t>6</a:t>
            </a:fld>
            <a:endParaRPr lang="en-GB" altLang="en-US" sz="1200">
              <a:solidFill>
                <a:schemeClr val="tx2"/>
              </a:solidFill>
              <a:latin typeface="Arial" charset="0"/>
            </a:endParaRPr>
          </a:p>
        </p:txBody>
      </p:sp>
      <p:grpSp>
        <p:nvGrpSpPr>
          <p:cNvPr id="68612" name="Group 122"/>
          <p:cNvGrpSpPr>
            <a:grpSpLocks/>
          </p:cNvGrpSpPr>
          <p:nvPr/>
        </p:nvGrpSpPr>
        <p:grpSpPr bwMode="auto">
          <a:xfrm>
            <a:off x="1568450" y="3048000"/>
            <a:ext cx="4165600" cy="1592263"/>
            <a:chOff x="1778000" y="3055938"/>
            <a:chExt cx="4165600" cy="1592262"/>
          </a:xfrm>
        </p:grpSpPr>
        <p:grpSp>
          <p:nvGrpSpPr>
            <p:cNvPr id="68733" name="Group 99"/>
            <p:cNvGrpSpPr>
              <a:grpSpLocks/>
            </p:cNvGrpSpPr>
            <p:nvPr/>
          </p:nvGrpSpPr>
          <p:grpSpPr bwMode="auto">
            <a:xfrm>
              <a:off x="1778000" y="3055938"/>
              <a:ext cx="4165600" cy="1592262"/>
              <a:chOff x="976" y="1968"/>
              <a:chExt cx="2624" cy="1099"/>
            </a:xfrm>
          </p:grpSpPr>
          <p:grpSp>
            <p:nvGrpSpPr>
              <p:cNvPr id="68735" name="Group 47"/>
              <p:cNvGrpSpPr>
                <a:grpSpLocks/>
              </p:cNvGrpSpPr>
              <p:nvPr/>
            </p:nvGrpSpPr>
            <p:grpSpPr bwMode="auto">
              <a:xfrm>
                <a:off x="976" y="1968"/>
                <a:ext cx="2624" cy="1008"/>
                <a:chOff x="1552" y="1968"/>
                <a:chExt cx="2624" cy="1008"/>
              </a:xfrm>
            </p:grpSpPr>
            <p:grpSp>
              <p:nvGrpSpPr>
                <p:cNvPr id="68744" name="Group 48"/>
                <p:cNvGrpSpPr>
                  <a:grpSpLocks/>
                </p:cNvGrpSpPr>
                <p:nvPr/>
              </p:nvGrpSpPr>
              <p:grpSpPr bwMode="auto">
                <a:xfrm>
                  <a:off x="2568" y="1976"/>
                  <a:ext cx="88" cy="712"/>
                  <a:chOff x="2568" y="1976"/>
                  <a:chExt cx="88" cy="712"/>
                </a:xfrm>
              </p:grpSpPr>
              <p:sp>
                <p:nvSpPr>
                  <p:cNvPr id="68764"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5"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6"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5" name="Group 52"/>
                <p:cNvGrpSpPr>
                  <a:grpSpLocks/>
                </p:cNvGrpSpPr>
                <p:nvPr/>
              </p:nvGrpSpPr>
              <p:grpSpPr bwMode="auto">
                <a:xfrm>
                  <a:off x="3069" y="1968"/>
                  <a:ext cx="99" cy="720"/>
                  <a:chOff x="3069" y="1968"/>
                  <a:chExt cx="99" cy="720"/>
                </a:xfrm>
              </p:grpSpPr>
              <p:sp>
                <p:nvSpPr>
                  <p:cNvPr id="68761"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2"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3"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6" name="Group 56"/>
                <p:cNvGrpSpPr>
                  <a:grpSpLocks/>
                </p:cNvGrpSpPr>
                <p:nvPr/>
              </p:nvGrpSpPr>
              <p:grpSpPr bwMode="auto">
                <a:xfrm>
                  <a:off x="3072" y="1976"/>
                  <a:ext cx="576" cy="840"/>
                  <a:chOff x="3072" y="1976"/>
                  <a:chExt cx="576" cy="840"/>
                </a:xfrm>
              </p:grpSpPr>
              <p:sp>
                <p:nvSpPr>
                  <p:cNvPr id="68758"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9"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0"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7" name="Group 60"/>
                <p:cNvGrpSpPr>
                  <a:grpSpLocks/>
                </p:cNvGrpSpPr>
                <p:nvPr/>
              </p:nvGrpSpPr>
              <p:grpSpPr bwMode="auto">
                <a:xfrm>
                  <a:off x="2992" y="1984"/>
                  <a:ext cx="1184" cy="992"/>
                  <a:chOff x="2992" y="1984"/>
                  <a:chExt cx="1184" cy="992"/>
                </a:xfrm>
              </p:grpSpPr>
              <p:sp>
                <p:nvSpPr>
                  <p:cNvPr id="68755"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6"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7"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8" name="Group 64"/>
                <p:cNvGrpSpPr>
                  <a:grpSpLocks/>
                </p:cNvGrpSpPr>
                <p:nvPr/>
              </p:nvGrpSpPr>
              <p:grpSpPr bwMode="auto">
                <a:xfrm>
                  <a:off x="2064" y="1984"/>
                  <a:ext cx="528" cy="848"/>
                  <a:chOff x="2064" y="1984"/>
                  <a:chExt cx="528" cy="848"/>
                </a:xfrm>
              </p:grpSpPr>
              <p:sp>
                <p:nvSpPr>
                  <p:cNvPr id="68753"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4"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9" name="Group 68"/>
                <p:cNvGrpSpPr>
                  <a:grpSpLocks/>
                </p:cNvGrpSpPr>
                <p:nvPr/>
              </p:nvGrpSpPr>
              <p:grpSpPr bwMode="auto">
                <a:xfrm>
                  <a:off x="1552" y="1970"/>
                  <a:ext cx="1115" cy="1006"/>
                  <a:chOff x="1552" y="1970"/>
                  <a:chExt cx="1115" cy="1006"/>
                </a:xfrm>
              </p:grpSpPr>
              <p:sp>
                <p:nvSpPr>
                  <p:cNvPr id="68750"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1"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2"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8736" name="Group 72"/>
              <p:cNvGrpSpPr>
                <a:grpSpLocks/>
              </p:cNvGrpSpPr>
              <p:nvPr/>
            </p:nvGrpSpPr>
            <p:grpSpPr bwMode="auto">
              <a:xfrm>
                <a:off x="2064" y="2544"/>
                <a:ext cx="432" cy="523"/>
                <a:chOff x="288" y="1440"/>
                <a:chExt cx="432" cy="523"/>
              </a:xfrm>
            </p:grpSpPr>
            <p:sp>
              <p:nvSpPr>
                <p:cNvPr id="68737"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8"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9"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8740"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1"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2"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3"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8734"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613" name="Group 7"/>
          <p:cNvGrpSpPr>
            <a:grpSpLocks/>
          </p:cNvGrpSpPr>
          <p:nvPr/>
        </p:nvGrpSpPr>
        <p:grpSpPr bwMode="auto">
          <a:xfrm>
            <a:off x="1219200" y="1328738"/>
            <a:ext cx="4879975" cy="1784350"/>
            <a:chOff x="1366" y="816"/>
            <a:chExt cx="3074" cy="1190"/>
          </a:xfrm>
        </p:grpSpPr>
        <p:sp>
          <p:nvSpPr>
            <p:cNvPr id="68714"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5"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6"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7"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8"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9"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0"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1"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2"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872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4"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5"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6"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7"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8"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9"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1"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2"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0" name="AutoShape 262"/>
          <p:cNvSpPr>
            <a:spLocks noChangeArrowheads="1"/>
          </p:cNvSpPr>
          <p:nvPr/>
        </p:nvSpPr>
        <p:spPr bwMode="auto">
          <a:xfrm>
            <a:off x="620485" y="5181600"/>
            <a:ext cx="7913915" cy="520337"/>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b="1">
                <a:solidFill>
                  <a:srgbClr val="000000"/>
                </a:solidFill>
                <a:latin typeface="Arial" charset="0"/>
              </a:rPr>
              <a:t>Use Edmonds’ algorithm to compute optimal configuration</a:t>
            </a:r>
          </a:p>
        </p:txBody>
      </p:sp>
      <p:sp>
        <p:nvSpPr>
          <p:cNvPr id="291" name="AutoShape 262"/>
          <p:cNvSpPr>
            <a:spLocks noChangeArrowheads="1"/>
          </p:cNvSpPr>
          <p:nvPr/>
        </p:nvSpPr>
        <p:spPr bwMode="auto">
          <a:xfrm>
            <a:off x="609600" y="5867401"/>
            <a:ext cx="7924800" cy="533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000" b="1" dirty="0">
                <a:solidFill>
                  <a:srgbClr val="000000"/>
                </a:solidFill>
                <a:cs typeface="Arial" pitchFamily="34" charset="0"/>
              </a:rPr>
              <a:t>Many ways to reduce the control traffic overhead</a:t>
            </a:r>
          </a:p>
        </p:txBody>
      </p:sp>
      <p:grpSp>
        <p:nvGrpSpPr>
          <p:cNvPr id="15" name="Group 307"/>
          <p:cNvGrpSpPr>
            <a:grpSpLocks/>
          </p:cNvGrpSpPr>
          <p:nvPr/>
        </p:nvGrpSpPr>
        <p:grpSpPr bwMode="auto">
          <a:xfrm>
            <a:off x="6380163" y="3059113"/>
            <a:ext cx="1144587" cy="685800"/>
            <a:chOff x="6727323" y="3124200"/>
            <a:chExt cx="1143000" cy="685800"/>
          </a:xfrm>
        </p:grpSpPr>
        <p:sp>
          <p:nvSpPr>
            <p:cNvPr id="305" name="Bent-Up Arrow 304"/>
            <p:cNvSpPr/>
            <p:nvPr/>
          </p:nvSpPr>
          <p:spPr bwMode="auto">
            <a:xfrm flipV="1">
              <a:off x="6934200" y="3124200"/>
              <a:ext cx="914400" cy="685800"/>
            </a:xfrm>
            <a:prstGeom prst="bentUp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713" name="Text Box 21"/>
            <p:cNvSpPr txBox="1">
              <a:spLocks noChangeArrowheads="1"/>
            </p:cNvSpPr>
            <p:nvPr/>
          </p:nvSpPr>
          <p:spPr bwMode="auto">
            <a:xfrm>
              <a:off x="6727323" y="3224767"/>
              <a:ext cx="1143000" cy="5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1600" b="1">
                  <a:solidFill>
                    <a:srgbClr val="000000"/>
                  </a:solidFill>
                  <a:latin typeface="Arial" charset="0"/>
                  <a:ea typeface="宋体" charset="-122"/>
                </a:rPr>
                <a:t>Traffic demand</a:t>
              </a:r>
            </a:p>
          </p:txBody>
        </p:sp>
      </p:grpSp>
      <p:grpSp>
        <p:nvGrpSpPr>
          <p:cNvPr id="16" name="Group 312"/>
          <p:cNvGrpSpPr>
            <a:grpSpLocks/>
          </p:cNvGrpSpPr>
          <p:nvPr/>
        </p:nvGrpSpPr>
        <p:grpSpPr bwMode="auto">
          <a:xfrm>
            <a:off x="4419600" y="4551363"/>
            <a:ext cx="2209800" cy="609600"/>
            <a:chOff x="5257800" y="4191000"/>
            <a:chExt cx="2209800" cy="609600"/>
          </a:xfrm>
        </p:grpSpPr>
        <p:sp>
          <p:nvSpPr>
            <p:cNvPr id="311" name="Left Arrow 310"/>
            <p:cNvSpPr/>
            <p:nvPr/>
          </p:nvSpPr>
          <p:spPr bwMode="auto">
            <a:xfrm>
              <a:off x="5257800" y="4495800"/>
              <a:ext cx="2209800" cy="304800"/>
            </a:xfrm>
            <a:prstGeom prst="lef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709" name="Text Box 21"/>
            <p:cNvSpPr txBox="1">
              <a:spLocks noChangeArrowheads="1"/>
            </p:cNvSpPr>
            <p:nvPr/>
          </p:nvSpPr>
          <p:spPr bwMode="auto">
            <a:xfrm>
              <a:off x="5562600" y="4191000"/>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configuration</a:t>
              </a:r>
            </a:p>
          </p:txBody>
        </p:sp>
      </p:grpSp>
      <p:pic>
        <p:nvPicPr>
          <p:cNvPr id="68622" name="Picture 79" descr="server-op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33800"/>
            <a:ext cx="8699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23" name="Shape 293"/>
          <p:cNvCxnSpPr>
            <a:cxnSpLocks noChangeShapeType="1"/>
          </p:cNvCxnSpPr>
          <p:nvPr/>
        </p:nvCxnSpPr>
        <p:spPr bwMode="auto">
          <a:xfrm>
            <a:off x="6099175" y="2978150"/>
            <a:ext cx="1368425" cy="831850"/>
          </a:xfrm>
          <a:prstGeom prst="bentConnector3">
            <a:avLst>
              <a:gd name="adj1" fmla="val 101921"/>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24" name="Elbow Connector 296"/>
          <p:cNvCxnSpPr>
            <a:cxnSpLocks noChangeShapeType="1"/>
            <a:stCxn id="68739" idx="2"/>
          </p:cNvCxnSpPr>
          <p:nvPr/>
        </p:nvCxnSpPr>
        <p:spPr bwMode="auto">
          <a:xfrm rot="16200000" flipH="1">
            <a:off x="5291138" y="2951163"/>
            <a:ext cx="236537" cy="3614737"/>
          </a:xfrm>
          <a:prstGeom prst="bentConnector2">
            <a:avLst/>
          </a:prstGeom>
          <a:noFill/>
          <a:ln w="31750">
            <a:solidFill>
              <a:schemeClr val="bg2"/>
            </a:solidFill>
            <a:round/>
            <a:headEnd/>
            <a:tailEnd/>
          </a:ln>
          <a:extLst>
            <a:ext uri="{909E8E84-426E-40DD-AFC4-6F175D3DCCD1}">
              <a14:hiddenFill xmlns:a14="http://schemas.microsoft.com/office/drawing/2010/main">
                <a:noFill/>
              </a14:hiddenFill>
            </a:ext>
          </a:extLst>
        </p:spPr>
      </p:cxnSp>
      <p:sp>
        <p:nvSpPr>
          <p:cNvPr id="68625" name="Text Box 21"/>
          <p:cNvSpPr txBox="1">
            <a:spLocks noChangeArrowheads="1"/>
          </p:cNvSpPr>
          <p:nvPr/>
        </p:nvSpPr>
        <p:spPr bwMode="auto">
          <a:xfrm>
            <a:off x="7696200" y="417195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Controller</a:t>
            </a:r>
          </a:p>
        </p:txBody>
      </p:sp>
      <p:grpSp>
        <p:nvGrpSpPr>
          <p:cNvPr id="17" name="Group 122"/>
          <p:cNvGrpSpPr>
            <a:grpSpLocks/>
          </p:cNvGrpSpPr>
          <p:nvPr/>
        </p:nvGrpSpPr>
        <p:grpSpPr bwMode="auto">
          <a:xfrm>
            <a:off x="914400" y="2971800"/>
            <a:ext cx="177800" cy="985838"/>
            <a:chOff x="7924803" y="3126392"/>
            <a:chExt cx="176001" cy="985297"/>
          </a:xfrm>
        </p:grpSpPr>
        <p:sp>
          <p:nvSpPr>
            <p:cNvPr id="68695" name="Line 104"/>
            <p:cNvSpPr>
              <a:spLocks noChangeShapeType="1"/>
            </p:cNvSpPr>
            <p:nvPr/>
          </p:nvSpPr>
          <p:spPr bwMode="auto">
            <a:xfrm flipH="1">
              <a:off x="7924803" y="3128127"/>
              <a:ext cx="0" cy="983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6" name="Line 108"/>
            <p:cNvSpPr>
              <a:spLocks noChangeShapeType="1"/>
            </p:cNvSpPr>
            <p:nvPr/>
          </p:nvSpPr>
          <p:spPr bwMode="auto">
            <a:xfrm flipH="1">
              <a:off x="8093667" y="3126392"/>
              <a:ext cx="0" cy="9777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7" name="Rectangle 123"/>
            <p:cNvSpPr>
              <a:spLocks noChangeArrowheads="1"/>
            </p:cNvSpPr>
            <p:nvPr/>
          </p:nvSpPr>
          <p:spPr bwMode="auto">
            <a:xfrm>
              <a:off x="7931134" y="3456434"/>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80" name="Rectangle 129"/>
            <p:cNvSpPr>
              <a:spLocks noChangeArrowheads="1"/>
            </p:cNvSpPr>
            <p:nvPr/>
          </p:nvSpPr>
          <p:spPr bwMode="auto">
            <a:xfrm>
              <a:off x="7926375" y="3940333"/>
              <a:ext cx="172858" cy="165009"/>
            </a:xfrm>
            <a:prstGeom prst="rect">
              <a:avLst/>
            </a:prstGeom>
            <a:solidFill>
              <a:schemeClr val="bg2">
                <a:lumMod val="85000"/>
                <a:lumOff val="15000"/>
              </a:schemeClr>
            </a:solidFill>
            <a:ln w="9525">
              <a:noFill/>
              <a:miter lim="800000"/>
              <a:headEnd/>
              <a:tailEnd/>
            </a:ln>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99" name="Straight Connector 99"/>
            <p:cNvCxnSpPr>
              <a:cxnSpLocks noChangeShapeType="1"/>
            </p:cNvCxnSpPr>
            <p:nvPr/>
          </p:nvCxnSpPr>
          <p:spPr bwMode="auto">
            <a:xfrm rot="16200000" flipH="1">
              <a:off x="8009683" y="3054122"/>
              <a:ext cx="1588" cy="16876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0" name="Straight Connector 103"/>
            <p:cNvCxnSpPr>
              <a:cxnSpLocks noChangeShapeType="1"/>
            </p:cNvCxnSpPr>
            <p:nvPr/>
          </p:nvCxnSpPr>
          <p:spPr bwMode="auto">
            <a:xfrm rot="16200000" flipH="1">
              <a:off x="8014743" y="32057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1" name="Straight Connector 104"/>
            <p:cNvCxnSpPr>
              <a:cxnSpLocks noChangeShapeType="1"/>
            </p:cNvCxnSpPr>
            <p:nvPr/>
          </p:nvCxnSpPr>
          <p:spPr bwMode="auto">
            <a:xfrm rot="16200000" flipH="1">
              <a:off x="8015414" y="337081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2" name="Straight Connector 105"/>
            <p:cNvCxnSpPr>
              <a:cxnSpLocks noChangeShapeType="1"/>
            </p:cNvCxnSpPr>
            <p:nvPr/>
          </p:nvCxnSpPr>
          <p:spPr bwMode="auto">
            <a:xfrm rot="16200000" flipH="1">
              <a:off x="8014251" y="353432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3" name="Straight Connector 106"/>
            <p:cNvCxnSpPr>
              <a:cxnSpLocks noChangeShapeType="1"/>
            </p:cNvCxnSpPr>
            <p:nvPr/>
          </p:nvCxnSpPr>
          <p:spPr bwMode="auto">
            <a:xfrm rot="16200000" flipH="1">
              <a:off x="8014743" y="3699425"/>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4" name="Straight Connector 107"/>
            <p:cNvCxnSpPr>
              <a:cxnSpLocks noChangeShapeType="1"/>
            </p:cNvCxnSpPr>
            <p:nvPr/>
          </p:nvCxnSpPr>
          <p:spPr bwMode="auto">
            <a:xfrm rot="16200000" flipH="1">
              <a:off x="8014743" y="385341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5" name="Straight Connector 108"/>
            <p:cNvCxnSpPr>
              <a:cxnSpLocks noChangeShapeType="1"/>
            </p:cNvCxnSpPr>
            <p:nvPr/>
          </p:nvCxnSpPr>
          <p:spPr bwMode="auto">
            <a:xfrm rot="16200000" flipH="1">
              <a:off x="8014758" y="401692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18" name="Group 137"/>
          <p:cNvGrpSpPr>
            <a:grpSpLocks/>
          </p:cNvGrpSpPr>
          <p:nvPr/>
        </p:nvGrpSpPr>
        <p:grpSpPr bwMode="auto">
          <a:xfrm>
            <a:off x="5746750" y="3663950"/>
            <a:ext cx="179388" cy="979488"/>
            <a:chOff x="8353594" y="3124200"/>
            <a:chExt cx="178160" cy="978078"/>
          </a:xfrm>
        </p:grpSpPr>
        <p:sp>
          <p:nvSpPr>
            <p:cNvPr id="68684" name="Rectangle 123"/>
            <p:cNvSpPr>
              <a:spLocks noChangeArrowheads="1"/>
            </p:cNvSpPr>
            <p:nvPr/>
          </p:nvSpPr>
          <p:spPr bwMode="auto">
            <a:xfrm>
              <a:off x="8356686" y="3283039"/>
              <a:ext cx="169672"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90" name="Rectangle 129"/>
            <p:cNvSpPr>
              <a:spLocks noChangeArrowheads="1"/>
            </p:cNvSpPr>
            <p:nvPr/>
          </p:nvSpPr>
          <p:spPr bwMode="auto">
            <a:xfrm>
              <a:off x="8353594" y="3614032"/>
              <a:ext cx="173430" cy="166447"/>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86" name="Straight Connector 114"/>
            <p:cNvCxnSpPr>
              <a:cxnSpLocks noChangeShapeType="1"/>
            </p:cNvCxnSpPr>
            <p:nvPr/>
          </p:nvCxnSpPr>
          <p:spPr bwMode="auto">
            <a:xfrm rot="16200000" flipH="1">
              <a:off x="8446577" y="3040611"/>
              <a:ext cx="1588" cy="1687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7" name="Straight Connector 115"/>
            <p:cNvCxnSpPr>
              <a:cxnSpLocks noChangeShapeType="1"/>
            </p:cNvCxnSpPr>
            <p:nvPr/>
          </p:nvCxnSpPr>
          <p:spPr bwMode="auto">
            <a:xfrm rot="16200000" flipH="1">
              <a:off x="8444810"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8" name="Straight Connector 116"/>
            <p:cNvCxnSpPr>
              <a:cxnSpLocks noChangeShapeType="1"/>
            </p:cNvCxnSpPr>
            <p:nvPr/>
          </p:nvCxnSpPr>
          <p:spPr bwMode="auto">
            <a:xfrm rot="16200000" flipH="1">
              <a:off x="8444810"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9" name="Straight Connector 117"/>
            <p:cNvCxnSpPr>
              <a:cxnSpLocks noChangeShapeType="1"/>
            </p:cNvCxnSpPr>
            <p:nvPr/>
          </p:nvCxnSpPr>
          <p:spPr bwMode="auto">
            <a:xfrm rot="16200000" flipH="1">
              <a:off x="8441146"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0" name="Straight Connector 118"/>
            <p:cNvCxnSpPr>
              <a:cxnSpLocks noChangeShapeType="1"/>
            </p:cNvCxnSpPr>
            <p:nvPr/>
          </p:nvCxnSpPr>
          <p:spPr bwMode="auto">
            <a:xfrm rot="16200000" flipH="1">
              <a:off x="8444810"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1" name="Straight Connector 119"/>
            <p:cNvCxnSpPr>
              <a:cxnSpLocks noChangeShapeType="1"/>
            </p:cNvCxnSpPr>
            <p:nvPr/>
          </p:nvCxnSpPr>
          <p:spPr bwMode="auto">
            <a:xfrm rot="16200000" flipH="1">
              <a:off x="8444810"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2" name="Straight Connector 120"/>
            <p:cNvCxnSpPr>
              <a:cxnSpLocks noChangeShapeType="1"/>
            </p:cNvCxnSpPr>
            <p:nvPr/>
          </p:nvCxnSpPr>
          <p:spPr bwMode="auto">
            <a:xfrm rot="16200000" flipH="1">
              <a:off x="8438712" y="4006349"/>
              <a:ext cx="1588" cy="1687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68693" name="Line 104"/>
            <p:cNvSpPr>
              <a:spLocks noChangeShapeType="1"/>
            </p:cNvSpPr>
            <p:nvPr/>
          </p:nvSpPr>
          <p:spPr bwMode="auto">
            <a:xfrm flipH="1">
              <a:off x="8359992" y="3124994"/>
              <a:ext cx="0" cy="9644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4" name="Line 108"/>
            <p:cNvSpPr>
              <a:spLocks noChangeShapeType="1"/>
            </p:cNvSpPr>
            <p:nvPr/>
          </p:nvSpPr>
          <p:spPr bwMode="auto">
            <a:xfrm flipH="1">
              <a:off x="8523995" y="3137872"/>
              <a:ext cx="0" cy="9644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65"/>
          <p:cNvGrpSpPr>
            <a:grpSpLocks/>
          </p:cNvGrpSpPr>
          <p:nvPr/>
        </p:nvGrpSpPr>
        <p:grpSpPr bwMode="auto">
          <a:xfrm>
            <a:off x="6107113" y="3663950"/>
            <a:ext cx="179387" cy="968375"/>
            <a:chOff x="8280355" y="3130020"/>
            <a:chExt cx="180491" cy="968157"/>
          </a:xfrm>
        </p:grpSpPr>
        <p:sp>
          <p:nvSpPr>
            <p:cNvPr id="68673" name="Line 104"/>
            <p:cNvSpPr>
              <a:spLocks noChangeShapeType="1"/>
            </p:cNvSpPr>
            <p:nvPr/>
          </p:nvSpPr>
          <p:spPr bwMode="auto">
            <a:xfrm>
              <a:off x="8280355" y="3135044"/>
              <a:ext cx="0" cy="9517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4" name="Line 108"/>
            <p:cNvSpPr>
              <a:spLocks noChangeShapeType="1"/>
            </p:cNvSpPr>
            <p:nvPr/>
          </p:nvSpPr>
          <p:spPr bwMode="auto">
            <a:xfrm flipH="1">
              <a:off x="8456320" y="3130020"/>
              <a:ext cx="0" cy="9517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5" name="Rectangle 123"/>
            <p:cNvSpPr>
              <a:spLocks noChangeArrowheads="1"/>
            </p:cNvSpPr>
            <p:nvPr/>
          </p:nvSpPr>
          <p:spPr bwMode="auto">
            <a:xfrm>
              <a:off x="8284814" y="3136900"/>
              <a:ext cx="169670" cy="16234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04" name="Rectangle 129"/>
            <p:cNvSpPr>
              <a:spLocks noChangeArrowheads="1"/>
            </p:cNvSpPr>
            <p:nvPr/>
          </p:nvSpPr>
          <p:spPr bwMode="auto">
            <a:xfrm>
              <a:off x="8288341" y="3606163"/>
              <a:ext cx="172505" cy="166650"/>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77" name="Straight Connector 128"/>
            <p:cNvCxnSpPr>
              <a:cxnSpLocks noChangeShapeType="1"/>
            </p:cNvCxnSpPr>
            <p:nvPr/>
          </p:nvCxnSpPr>
          <p:spPr bwMode="auto">
            <a:xfrm rot="16200000" flipH="1">
              <a:off x="8369790" y="3050661"/>
              <a:ext cx="1588" cy="168764"/>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78" name="Straight Connector 129"/>
            <p:cNvCxnSpPr>
              <a:cxnSpLocks noChangeShapeType="1"/>
            </p:cNvCxnSpPr>
            <p:nvPr/>
          </p:nvCxnSpPr>
          <p:spPr bwMode="auto">
            <a:xfrm rot="16200000" flipH="1">
              <a:off x="8373024" y="32017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9" name="Straight Connector 130"/>
            <p:cNvCxnSpPr>
              <a:cxnSpLocks noChangeShapeType="1"/>
            </p:cNvCxnSpPr>
            <p:nvPr/>
          </p:nvCxnSpPr>
          <p:spPr bwMode="auto">
            <a:xfrm rot="16200000" flipH="1">
              <a:off x="8373024" y="33668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0" name="Straight Connector 131"/>
            <p:cNvCxnSpPr>
              <a:cxnSpLocks noChangeShapeType="1"/>
            </p:cNvCxnSpPr>
            <p:nvPr/>
          </p:nvCxnSpPr>
          <p:spPr bwMode="auto">
            <a:xfrm rot="16200000" flipH="1">
              <a:off x="8369360" y="35304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1" name="Straight Connector 132"/>
            <p:cNvCxnSpPr>
              <a:cxnSpLocks noChangeShapeType="1"/>
            </p:cNvCxnSpPr>
            <p:nvPr/>
          </p:nvCxnSpPr>
          <p:spPr bwMode="auto">
            <a:xfrm rot="16200000" flipH="1">
              <a:off x="8373024" y="36955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2" name="Straight Connector 133"/>
            <p:cNvCxnSpPr>
              <a:cxnSpLocks noChangeShapeType="1"/>
            </p:cNvCxnSpPr>
            <p:nvPr/>
          </p:nvCxnSpPr>
          <p:spPr bwMode="auto">
            <a:xfrm rot="16200000" flipH="1">
              <a:off x="8373024" y="38494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3" name="Straight Connector 134"/>
            <p:cNvCxnSpPr>
              <a:cxnSpLocks noChangeShapeType="1"/>
            </p:cNvCxnSpPr>
            <p:nvPr/>
          </p:nvCxnSpPr>
          <p:spPr bwMode="auto">
            <a:xfrm rot="16200000" flipH="1">
              <a:off x="8373024" y="40130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20" name="Group 151"/>
          <p:cNvGrpSpPr>
            <a:grpSpLocks/>
          </p:cNvGrpSpPr>
          <p:nvPr/>
        </p:nvGrpSpPr>
        <p:grpSpPr bwMode="auto">
          <a:xfrm>
            <a:off x="5922963" y="3665538"/>
            <a:ext cx="180975" cy="962025"/>
            <a:chOff x="8391036" y="3124200"/>
            <a:chExt cx="180723" cy="961108"/>
          </a:xfrm>
        </p:grpSpPr>
        <p:sp>
          <p:nvSpPr>
            <p:cNvPr id="68661" name="Line 104"/>
            <p:cNvSpPr>
              <a:spLocks noChangeShapeType="1"/>
            </p:cNvSpPr>
            <p:nvPr/>
          </p:nvSpPr>
          <p:spPr bwMode="auto">
            <a:xfrm flipH="1">
              <a:off x="8392653" y="3124994"/>
              <a:ext cx="0" cy="9594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2" name="Line 108"/>
            <p:cNvSpPr>
              <a:spLocks noChangeShapeType="1"/>
            </p:cNvSpPr>
            <p:nvPr/>
          </p:nvSpPr>
          <p:spPr bwMode="auto">
            <a:xfrm>
              <a:off x="8562309" y="3128317"/>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3" name="Rectangle 123"/>
            <p:cNvSpPr>
              <a:spLocks noChangeArrowheads="1"/>
            </p:cNvSpPr>
            <p:nvPr/>
          </p:nvSpPr>
          <p:spPr bwMode="auto">
            <a:xfrm>
              <a:off x="8394700" y="3281460"/>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16" name="Rectangle 129"/>
            <p:cNvSpPr>
              <a:spLocks noChangeArrowheads="1"/>
            </p:cNvSpPr>
            <p:nvPr/>
          </p:nvSpPr>
          <p:spPr bwMode="auto">
            <a:xfrm>
              <a:off x="8398962" y="3457257"/>
              <a:ext cx="172797" cy="166528"/>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65" name="Straight Connector 142"/>
            <p:cNvCxnSpPr>
              <a:cxnSpLocks noChangeShapeType="1"/>
            </p:cNvCxnSpPr>
            <p:nvPr/>
          </p:nvCxnSpPr>
          <p:spPr bwMode="auto">
            <a:xfrm rot="16200000" flipH="1">
              <a:off x="8474624" y="304061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6" name="Straight Connector 143"/>
            <p:cNvCxnSpPr>
              <a:cxnSpLocks noChangeShapeType="1"/>
            </p:cNvCxnSpPr>
            <p:nvPr/>
          </p:nvCxnSpPr>
          <p:spPr bwMode="auto">
            <a:xfrm rot="16200000" flipH="1">
              <a:off x="8482910"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7" name="Straight Connector 144"/>
            <p:cNvCxnSpPr>
              <a:cxnSpLocks noChangeShapeType="1"/>
            </p:cNvCxnSpPr>
            <p:nvPr/>
          </p:nvCxnSpPr>
          <p:spPr bwMode="auto">
            <a:xfrm rot="16200000" flipH="1">
              <a:off x="8482910"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8" name="Straight Connector 145"/>
            <p:cNvCxnSpPr>
              <a:cxnSpLocks noChangeShapeType="1"/>
            </p:cNvCxnSpPr>
            <p:nvPr/>
          </p:nvCxnSpPr>
          <p:spPr bwMode="auto">
            <a:xfrm rot="16200000" flipH="1">
              <a:off x="8479246"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9" name="Straight Connector 146"/>
            <p:cNvCxnSpPr>
              <a:cxnSpLocks noChangeShapeType="1"/>
            </p:cNvCxnSpPr>
            <p:nvPr/>
          </p:nvCxnSpPr>
          <p:spPr bwMode="auto">
            <a:xfrm rot="16200000" flipH="1">
              <a:off x="8482910"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0" name="Straight Connector 147"/>
            <p:cNvCxnSpPr>
              <a:cxnSpLocks noChangeShapeType="1"/>
            </p:cNvCxnSpPr>
            <p:nvPr/>
          </p:nvCxnSpPr>
          <p:spPr bwMode="auto">
            <a:xfrm rot="16200000" flipH="1">
              <a:off x="8482910"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1" name="Straight Connector 148"/>
            <p:cNvCxnSpPr>
              <a:cxnSpLocks noChangeShapeType="1"/>
            </p:cNvCxnSpPr>
            <p:nvPr/>
          </p:nvCxnSpPr>
          <p:spPr bwMode="auto">
            <a:xfrm rot="16200000" flipH="1">
              <a:off x="8476480" y="400013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24" name="Rectangle 129"/>
            <p:cNvSpPr>
              <a:spLocks noChangeArrowheads="1"/>
            </p:cNvSpPr>
            <p:nvPr/>
          </p:nvSpPr>
          <p:spPr bwMode="auto">
            <a:xfrm>
              <a:off x="8397377" y="3776040"/>
              <a:ext cx="171211" cy="166529"/>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1" name="Group 179"/>
          <p:cNvGrpSpPr>
            <a:grpSpLocks/>
          </p:cNvGrpSpPr>
          <p:nvPr/>
        </p:nvGrpSpPr>
        <p:grpSpPr bwMode="auto">
          <a:xfrm>
            <a:off x="6292850" y="3657600"/>
            <a:ext cx="177800" cy="969963"/>
            <a:chOff x="7317825" y="3112418"/>
            <a:chExt cx="178839" cy="970694"/>
          </a:xfrm>
        </p:grpSpPr>
        <p:sp>
          <p:nvSpPr>
            <p:cNvPr id="68649" name="Line 104"/>
            <p:cNvSpPr>
              <a:spLocks noChangeShapeType="1"/>
            </p:cNvSpPr>
            <p:nvPr/>
          </p:nvSpPr>
          <p:spPr bwMode="auto">
            <a:xfrm>
              <a:off x="7318831" y="313001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0" name="Line 108"/>
            <p:cNvSpPr>
              <a:spLocks noChangeShapeType="1"/>
            </p:cNvSpPr>
            <p:nvPr/>
          </p:nvSpPr>
          <p:spPr bwMode="auto">
            <a:xfrm>
              <a:off x="7492627" y="3124991"/>
              <a:ext cx="0" cy="9510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1" name="Rectangle 123"/>
            <p:cNvSpPr>
              <a:spLocks noChangeArrowheads="1"/>
            </p:cNvSpPr>
            <p:nvPr/>
          </p:nvSpPr>
          <p:spPr bwMode="auto">
            <a:xfrm>
              <a:off x="7323282" y="3112418"/>
              <a:ext cx="169669" cy="16234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29" name="Rectangle 129"/>
            <p:cNvSpPr>
              <a:spLocks noChangeArrowheads="1"/>
            </p:cNvSpPr>
            <p:nvPr/>
          </p:nvSpPr>
          <p:spPr bwMode="auto">
            <a:xfrm>
              <a:off x="7321019" y="3276054"/>
              <a:ext cx="174049" cy="166813"/>
            </a:xfrm>
            <a:prstGeom prst="rect">
              <a:avLst/>
            </a:prstGeom>
            <a:solidFill>
              <a:schemeClr val="bg2">
                <a:lumMod val="85000"/>
                <a:lumOff val="1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53" name="Straight Connector 156"/>
            <p:cNvCxnSpPr>
              <a:cxnSpLocks noChangeShapeType="1"/>
            </p:cNvCxnSpPr>
            <p:nvPr/>
          </p:nvCxnSpPr>
          <p:spPr bwMode="auto">
            <a:xfrm rot="16200000" flipH="1">
              <a:off x="7403193" y="3040611"/>
              <a:ext cx="1588" cy="168764"/>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54" name="Straight Connector 157"/>
            <p:cNvCxnSpPr>
              <a:cxnSpLocks noChangeShapeType="1"/>
            </p:cNvCxnSpPr>
            <p:nvPr/>
          </p:nvCxnSpPr>
          <p:spPr bwMode="auto">
            <a:xfrm rot="16200000" flipH="1">
              <a:off x="7411488" y="32017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5" name="Straight Connector 158"/>
            <p:cNvCxnSpPr>
              <a:cxnSpLocks noChangeShapeType="1"/>
            </p:cNvCxnSpPr>
            <p:nvPr/>
          </p:nvCxnSpPr>
          <p:spPr bwMode="auto">
            <a:xfrm rot="16200000" flipH="1">
              <a:off x="7411488" y="33668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6" name="Straight Connector 159"/>
            <p:cNvCxnSpPr>
              <a:cxnSpLocks noChangeShapeType="1"/>
            </p:cNvCxnSpPr>
            <p:nvPr/>
          </p:nvCxnSpPr>
          <p:spPr bwMode="auto">
            <a:xfrm rot="16200000" flipH="1">
              <a:off x="7407824" y="35304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7" name="Straight Connector 160"/>
            <p:cNvCxnSpPr>
              <a:cxnSpLocks noChangeShapeType="1"/>
            </p:cNvCxnSpPr>
            <p:nvPr/>
          </p:nvCxnSpPr>
          <p:spPr bwMode="auto">
            <a:xfrm rot="16200000" flipH="1">
              <a:off x="7411488" y="36955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8" name="Straight Connector 161"/>
            <p:cNvCxnSpPr>
              <a:cxnSpLocks noChangeShapeType="1"/>
            </p:cNvCxnSpPr>
            <p:nvPr/>
          </p:nvCxnSpPr>
          <p:spPr bwMode="auto">
            <a:xfrm rot="16200000" flipH="1">
              <a:off x="7411488" y="38494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9" name="Straight Connector 162"/>
            <p:cNvCxnSpPr>
              <a:cxnSpLocks noChangeShapeType="1"/>
            </p:cNvCxnSpPr>
            <p:nvPr/>
          </p:nvCxnSpPr>
          <p:spPr bwMode="auto">
            <a:xfrm rot="16200000" flipH="1">
              <a:off x="7401413" y="399793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37" name="Rectangle 129"/>
            <p:cNvSpPr>
              <a:spLocks noChangeArrowheads="1"/>
            </p:cNvSpPr>
            <p:nvPr/>
          </p:nvSpPr>
          <p:spPr bwMode="auto">
            <a:xfrm>
              <a:off x="7322616" y="3784437"/>
              <a:ext cx="172452" cy="166813"/>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2" name="Group 180"/>
          <p:cNvGrpSpPr>
            <a:grpSpLocks/>
          </p:cNvGrpSpPr>
          <p:nvPr/>
        </p:nvGrpSpPr>
        <p:grpSpPr bwMode="auto">
          <a:xfrm>
            <a:off x="6470650" y="3663950"/>
            <a:ext cx="184150" cy="963613"/>
            <a:chOff x="8508974" y="3129220"/>
            <a:chExt cx="183727" cy="962524"/>
          </a:xfrm>
        </p:grpSpPr>
        <p:sp>
          <p:nvSpPr>
            <p:cNvPr id="68637" name="Line 104"/>
            <p:cNvSpPr>
              <a:spLocks noChangeShapeType="1"/>
            </p:cNvSpPr>
            <p:nvPr/>
          </p:nvSpPr>
          <p:spPr bwMode="auto">
            <a:xfrm>
              <a:off x="8508974" y="313503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8" name="Line 108"/>
            <p:cNvSpPr>
              <a:spLocks noChangeShapeType="1"/>
            </p:cNvSpPr>
            <p:nvPr/>
          </p:nvSpPr>
          <p:spPr bwMode="auto">
            <a:xfrm flipH="1">
              <a:off x="8682021" y="313503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Rectangle 123"/>
            <p:cNvSpPr>
              <a:spLocks noChangeArrowheads="1"/>
            </p:cNvSpPr>
            <p:nvPr/>
          </p:nvSpPr>
          <p:spPr bwMode="auto">
            <a:xfrm>
              <a:off x="8513414" y="3136899"/>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42" name="Rectangle 129"/>
            <p:cNvSpPr>
              <a:spLocks noChangeArrowheads="1"/>
            </p:cNvSpPr>
            <p:nvPr/>
          </p:nvSpPr>
          <p:spPr bwMode="auto">
            <a:xfrm>
              <a:off x="8520061" y="3622375"/>
              <a:ext cx="172640" cy="164913"/>
            </a:xfrm>
            <a:prstGeom prst="rect">
              <a:avLst/>
            </a:prstGeom>
            <a:solidFill>
              <a:schemeClr val="bg2">
                <a:lumMod val="85000"/>
                <a:lumOff val="1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41" name="Straight Connector 170"/>
            <p:cNvCxnSpPr>
              <a:cxnSpLocks noChangeShapeType="1"/>
            </p:cNvCxnSpPr>
            <p:nvPr/>
          </p:nvCxnSpPr>
          <p:spPr bwMode="auto">
            <a:xfrm rot="16200000" flipH="1">
              <a:off x="8593357" y="304563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2" name="Straight Connector 171"/>
            <p:cNvCxnSpPr>
              <a:cxnSpLocks noChangeShapeType="1"/>
            </p:cNvCxnSpPr>
            <p:nvPr/>
          </p:nvCxnSpPr>
          <p:spPr bwMode="auto">
            <a:xfrm rot="16200000" flipH="1">
              <a:off x="8601624"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3" name="Straight Connector 172"/>
            <p:cNvCxnSpPr>
              <a:cxnSpLocks noChangeShapeType="1"/>
            </p:cNvCxnSpPr>
            <p:nvPr/>
          </p:nvCxnSpPr>
          <p:spPr bwMode="auto">
            <a:xfrm rot="16200000" flipH="1">
              <a:off x="8601624"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4" name="Straight Connector 173"/>
            <p:cNvCxnSpPr>
              <a:cxnSpLocks noChangeShapeType="1"/>
            </p:cNvCxnSpPr>
            <p:nvPr/>
          </p:nvCxnSpPr>
          <p:spPr bwMode="auto">
            <a:xfrm rot="16200000" flipH="1">
              <a:off x="8597960"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5" name="Straight Connector 174"/>
            <p:cNvCxnSpPr>
              <a:cxnSpLocks noChangeShapeType="1"/>
            </p:cNvCxnSpPr>
            <p:nvPr/>
          </p:nvCxnSpPr>
          <p:spPr bwMode="auto">
            <a:xfrm rot="16200000" flipH="1">
              <a:off x="8601624"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6" name="Straight Connector 175"/>
            <p:cNvCxnSpPr>
              <a:cxnSpLocks noChangeShapeType="1"/>
            </p:cNvCxnSpPr>
            <p:nvPr/>
          </p:nvCxnSpPr>
          <p:spPr bwMode="auto">
            <a:xfrm rot="16200000" flipH="1">
              <a:off x="8601624"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7" name="Straight Connector 176"/>
            <p:cNvCxnSpPr>
              <a:cxnSpLocks noChangeShapeType="1"/>
            </p:cNvCxnSpPr>
            <p:nvPr/>
          </p:nvCxnSpPr>
          <p:spPr bwMode="auto">
            <a:xfrm rot="16200000" flipH="1">
              <a:off x="8595199" y="4006568"/>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50" name="Rectangle 129"/>
            <p:cNvSpPr>
              <a:spLocks noChangeArrowheads="1"/>
            </p:cNvSpPr>
            <p:nvPr/>
          </p:nvSpPr>
          <p:spPr bwMode="auto">
            <a:xfrm>
              <a:off x="8513726" y="3784117"/>
              <a:ext cx="172640" cy="166499"/>
            </a:xfrm>
            <a:prstGeom prst="rect">
              <a:avLst/>
            </a:prstGeom>
            <a:solidFill>
              <a:schemeClr val="accent4">
                <a:lumMod val="2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3" name="Group 78"/>
          <p:cNvGrpSpPr>
            <a:grpSpLocks/>
          </p:cNvGrpSpPr>
          <p:nvPr/>
        </p:nvGrpSpPr>
        <p:grpSpPr bwMode="auto">
          <a:xfrm>
            <a:off x="6705600" y="2209800"/>
            <a:ext cx="1973263" cy="1295400"/>
            <a:chOff x="7162800" y="2210118"/>
            <a:chExt cx="1973513" cy="1295082"/>
          </a:xfrm>
        </p:grpSpPr>
        <p:sp>
          <p:nvSpPr>
            <p:cNvPr id="164" name="Bent Arrow 163"/>
            <p:cNvSpPr/>
            <p:nvPr/>
          </p:nvSpPr>
          <p:spPr bwMode="auto">
            <a:xfrm flipH="1">
              <a:off x="7162800" y="2590800"/>
              <a:ext cx="1066800" cy="914400"/>
            </a:xfrm>
            <a:prstGeom prst="bentArrow">
              <a:avLst>
                <a:gd name="adj1" fmla="val 17857"/>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636" name="Text Box 21"/>
            <p:cNvSpPr txBox="1">
              <a:spLocks noChangeArrowheads="1"/>
            </p:cNvSpPr>
            <p:nvPr/>
          </p:nvSpPr>
          <p:spPr bwMode="auto">
            <a:xfrm>
              <a:off x="7220201" y="2210118"/>
              <a:ext cx="19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configuration </a:t>
              </a:r>
            </a:p>
          </p:txBody>
        </p:sp>
      </p:grpSp>
    </p:spTree>
    <p:custDataLst>
      <p:tags r:id="rId1"/>
    </p:custDataLst>
    <p:extLst>
      <p:ext uri="{BB962C8B-B14F-4D97-AF65-F5344CB8AC3E}">
        <p14:creationId xmlns:p14="http://schemas.microsoft.com/office/powerpoint/2010/main" val="339803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par>
                          <p:cTn id="13" fill="hold" nodeType="afterGroup">
                            <p:stCondLst>
                              <p:cond delay="500"/>
                            </p:stCondLst>
                            <p:childTnLst>
                              <p:par>
                                <p:cTn id="14" presetID="0" presetClass="path" presetSubtype="0" accel="50000" decel="50000" fill="hold" nodeType="afterEffect">
                                  <p:stCondLst>
                                    <p:cond delay="0"/>
                                  </p:stCondLst>
                                  <p:childTnLst>
                                    <p:animMotion origin="layout" path="M 0.00452 -0.10023 C 0.10174 -0.19629 0.19913 -0.29213 0.28351 -0.25949 C 0.36771 -0.22615 0.47188 0.03935 0.50972 0.09954 " pathEditMode="relative" rAng="0" ptsTypes="aaA">
                                      <p:cBhvr>
                                        <p:cTn id="15" dur="2000" fill="hold"/>
                                        <p:tgtEl>
                                          <p:spTgt spid="17"/>
                                        </p:tgtEl>
                                        <p:attrNameLst>
                                          <p:attrName>ppt_x</p:attrName>
                                          <p:attrName>ppt_y</p:attrName>
                                        </p:attrNameLst>
                                      </p:cBhvr>
                                      <p:rCtr x="25300" y="40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3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nodeType="afterGroup">
                            <p:stCondLst>
                              <p:cond delay="300"/>
                            </p:stCondLst>
                            <p:childTnLst>
                              <p:par>
                                <p:cTn id="24" presetID="1" presetClass="entr" presetSubtype="0" fill="hold" nodeType="afterEffect">
                                  <p:stCondLst>
                                    <p:cond delay="300"/>
                                  </p:stCondLst>
                                  <p:childTnLst>
                                    <p:set>
                                      <p:cBhvr>
                                        <p:cTn id="25" dur="1" fill="hold">
                                          <p:stCondLst>
                                            <p:cond delay="0"/>
                                          </p:stCondLst>
                                        </p:cTn>
                                        <p:tgtEl>
                                          <p:spTgt spid="19"/>
                                        </p:tgtEl>
                                        <p:attrNameLst>
                                          <p:attrName>style.visibility</p:attrName>
                                        </p:attrNameLst>
                                      </p:cBhvr>
                                      <p:to>
                                        <p:strVal val="visible"/>
                                      </p:to>
                                    </p:set>
                                  </p:childTnLst>
                                </p:cTn>
                              </p:par>
                            </p:childTnLst>
                          </p:cTn>
                        </p:par>
                        <p:par>
                          <p:cTn id="26" fill="hold" nodeType="afterGroup">
                            <p:stCondLst>
                              <p:cond delay="600"/>
                            </p:stCondLst>
                            <p:childTnLst>
                              <p:par>
                                <p:cTn id="27" presetID="1" presetClass="entr" presetSubtype="0" fill="hold" nodeType="afterEffect">
                                  <p:stCondLst>
                                    <p:cond delay="30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nodeType="afterGroup">
                            <p:stCondLst>
                              <p:cond delay="900"/>
                            </p:stCondLst>
                            <p:childTnLst>
                              <p:par>
                                <p:cTn id="30" presetID="1" presetClass="entr" presetSubtype="0" fill="hold" nodeType="afterEffect">
                                  <p:stCondLst>
                                    <p:cond delay="30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90"/>
                                        </p:tgtEl>
                                        <p:attrNameLst>
                                          <p:attrName>style.visibility</p:attrName>
                                        </p:attrNameLst>
                                      </p:cBhvr>
                                      <p:to>
                                        <p:strVal val="visible"/>
                                      </p:to>
                                    </p:set>
                                    <p:animEffect transition="in" filter="wipe(left)">
                                      <p:cBhvr>
                                        <p:cTn id="36" dur="500"/>
                                        <p:tgtEl>
                                          <p:spTgt spid="2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91"/>
                                        </p:tgtEl>
                                        <p:attrNameLst>
                                          <p:attrName>style.visibility</p:attrName>
                                        </p:attrNameLst>
                                      </p:cBhvr>
                                      <p:to>
                                        <p:strVal val="visible"/>
                                      </p:to>
                                    </p:set>
                                    <p:animEffect transition="in" filter="wipe(left)">
                                      <p:cBhvr>
                                        <p:cTn id="51"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a:t>Default minRTO: Throughput Collapse</a:t>
            </a:r>
          </a:p>
        </p:txBody>
      </p:sp>
      <p:pic>
        <p:nvPicPr>
          <p:cNvPr id="942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389063"/>
            <a:ext cx="65786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491288" y="3395663"/>
            <a:ext cx="1993900"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Unmodified TCP</a:t>
            </a:r>
          </a:p>
          <a:p>
            <a:pPr eaLnBrk="1" hangingPunct="1"/>
            <a:r>
              <a:rPr lang="en-US" altLang="en-US" sz="2000">
                <a:solidFill>
                  <a:schemeClr val="bg1"/>
                </a:solidFill>
              </a:rPr>
              <a:t>(200ms minRTO)</a:t>
            </a:r>
            <a:endParaRPr lang="en-US"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a:t>Lowering minRTO to 1ms helps</a:t>
            </a:r>
          </a:p>
        </p:txBody>
      </p:sp>
      <p:sp>
        <p:nvSpPr>
          <p:cNvPr id="3" name="Content Placeholder 2"/>
          <p:cNvSpPr>
            <a:spLocks noGrp="1"/>
          </p:cNvSpPr>
          <p:nvPr>
            <p:ph idx="1"/>
          </p:nvPr>
        </p:nvSpPr>
        <p:spPr>
          <a:xfrm>
            <a:off x="685800" y="4906963"/>
            <a:ext cx="7772400" cy="655637"/>
          </a:xfrm>
        </p:spPr>
        <p:txBody>
          <a:bodyPr/>
          <a:lstStyle/>
          <a:p>
            <a:pPr algn="ctr">
              <a:buFontTx/>
              <a:buNone/>
            </a:pPr>
            <a:r>
              <a:rPr lang="en-US" altLang="en-US"/>
              <a:t>Millisecond retransmissions are not enough</a:t>
            </a:r>
            <a:endParaRPr lang="en-US" altLang="en-US">
              <a:solidFill>
                <a:srgbClr val="FF0000"/>
              </a:solidFill>
            </a:endParaRPr>
          </a:p>
          <a:p>
            <a:pPr lvl="1"/>
            <a:endParaRPr lang="en-US" altLang="en-US"/>
          </a:p>
        </p:txBody>
      </p:sp>
      <p:pic>
        <p:nvPicPr>
          <p:cNvPr id="962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46200"/>
            <a:ext cx="6297613"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491288" y="3357563"/>
            <a:ext cx="2122487"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Unmodified TCP</a:t>
            </a:r>
          </a:p>
          <a:p>
            <a:pPr eaLnBrk="1" hangingPunct="1"/>
            <a:r>
              <a:rPr lang="en-US" altLang="en-US" sz="2000">
                <a:solidFill>
                  <a:schemeClr val="bg1"/>
                </a:solidFill>
              </a:rPr>
              <a:t>(200ms  minRTO)</a:t>
            </a:r>
            <a:endParaRPr lang="en-US" altLang="en-US">
              <a:solidFill>
                <a:schemeClr val="bg1"/>
              </a:solidFill>
            </a:endParaRPr>
          </a:p>
        </p:txBody>
      </p:sp>
      <p:sp>
        <p:nvSpPr>
          <p:cNvPr id="7" name="TextBox 6"/>
          <p:cNvSpPr txBox="1">
            <a:spLocks noChangeArrowheads="1"/>
          </p:cNvSpPr>
          <p:nvPr/>
        </p:nvSpPr>
        <p:spPr bwMode="auto">
          <a:xfrm>
            <a:off x="6492875" y="2293938"/>
            <a:ext cx="1631950" cy="400050"/>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1ms  minRTO</a:t>
            </a:r>
            <a:endParaRPr lang="en-US"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Title 1"/>
          <p:cNvSpPr>
            <a:spLocks noGrp="1"/>
          </p:cNvSpPr>
          <p:nvPr>
            <p:ph type="title"/>
          </p:nvPr>
        </p:nvSpPr>
        <p:spPr>
          <a:xfrm>
            <a:off x="461963" y="304800"/>
            <a:ext cx="8326437" cy="685800"/>
          </a:xfrm>
        </p:spPr>
        <p:txBody>
          <a:bodyPr/>
          <a:lstStyle/>
          <a:p>
            <a:r>
              <a:rPr lang="en-US" altLang="en-US"/>
              <a:t>Solution: </a:t>
            </a:r>
            <a:r>
              <a:rPr lang="en-US" altLang="en-US" b="1"/>
              <a:t>µsecond TCP + no minRTO</a:t>
            </a:r>
          </a:p>
        </p:txBody>
      </p:sp>
      <p:sp>
        <p:nvSpPr>
          <p:cNvPr id="9" name="TextBox 8"/>
          <p:cNvSpPr txBox="1">
            <a:spLocks noChangeArrowheads="1"/>
          </p:cNvSpPr>
          <p:nvPr/>
        </p:nvSpPr>
        <p:spPr bwMode="auto">
          <a:xfrm>
            <a:off x="6491288" y="3416300"/>
            <a:ext cx="1993900"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Unmodified TCP</a:t>
            </a:r>
          </a:p>
          <a:p>
            <a:pPr eaLnBrk="1" hangingPunct="1"/>
            <a:r>
              <a:rPr lang="en-US" altLang="en-US" sz="2000">
                <a:solidFill>
                  <a:schemeClr val="bg1"/>
                </a:solidFill>
              </a:rPr>
              <a:t>(200ms minRTO)</a:t>
            </a:r>
            <a:endParaRPr lang="en-US" altLang="en-US">
              <a:solidFill>
                <a:schemeClr val="bg1"/>
              </a:solidFill>
            </a:endParaRPr>
          </a:p>
        </p:txBody>
      </p:sp>
      <p:pic>
        <p:nvPicPr>
          <p:cNvPr id="983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85900"/>
            <a:ext cx="622776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355850" y="4117975"/>
            <a:ext cx="2233613" cy="400050"/>
          </a:xfrm>
          <a:prstGeom prst="rect">
            <a:avLst/>
          </a:prstGeom>
          <a:solidFill>
            <a:schemeClr val="bg1"/>
          </a:solidFill>
          <a:ln w="9525">
            <a:noFill/>
            <a:miter lim="800000"/>
            <a:headEnd/>
            <a:tailEnd/>
          </a:ln>
        </p:spPr>
        <p:txBody>
          <a:bodyPr>
            <a:spAutoFit/>
          </a:bodyPr>
          <a:lstStyle/>
          <a:p>
            <a:pPr algn="r">
              <a:defRPr/>
            </a:pPr>
            <a:r>
              <a:rPr lang="en-US" sz="2000" dirty="0">
                <a:latin typeface="+mn-lt"/>
                <a:ea typeface="+mn-ea"/>
              </a:rPr>
              <a:t>more servers</a:t>
            </a:r>
          </a:p>
        </p:txBody>
      </p:sp>
      <p:sp>
        <p:nvSpPr>
          <p:cNvPr id="7" name="TextBox 6"/>
          <p:cNvSpPr txBox="1">
            <a:spLocks noChangeArrowheads="1"/>
          </p:cNvSpPr>
          <p:nvPr/>
        </p:nvSpPr>
        <p:spPr bwMode="auto">
          <a:xfrm>
            <a:off x="6492875" y="2352675"/>
            <a:ext cx="1566863" cy="400050"/>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1ms minRTO</a:t>
            </a:r>
            <a:endParaRPr lang="en-US" altLang="en-US">
              <a:solidFill>
                <a:schemeClr val="bg1"/>
              </a:solidFill>
            </a:endParaRPr>
          </a:p>
        </p:txBody>
      </p:sp>
      <p:sp>
        <p:nvSpPr>
          <p:cNvPr id="8" name="TextBox 7"/>
          <p:cNvSpPr txBox="1">
            <a:spLocks noChangeArrowheads="1"/>
          </p:cNvSpPr>
          <p:nvPr/>
        </p:nvSpPr>
        <p:spPr bwMode="auto">
          <a:xfrm>
            <a:off x="6505575" y="1473200"/>
            <a:ext cx="2087563"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microsecond  TCP</a:t>
            </a:r>
          </a:p>
          <a:p>
            <a:pPr eaLnBrk="1" hangingPunct="1"/>
            <a:r>
              <a:rPr lang="en-US" altLang="en-US" sz="2000">
                <a:solidFill>
                  <a:schemeClr val="bg1"/>
                </a:solidFill>
              </a:rPr>
              <a:t>+ no minRTO</a:t>
            </a:r>
            <a:endParaRPr lang="en-US" altLang="en-US">
              <a:solidFill>
                <a:schemeClr val="bg1"/>
              </a:solidFill>
            </a:endParaRPr>
          </a:p>
        </p:txBody>
      </p:sp>
      <p:sp>
        <p:nvSpPr>
          <p:cNvPr id="10" name="Content Placeholder 2"/>
          <p:cNvSpPr>
            <a:spLocks noGrp="1"/>
          </p:cNvSpPr>
          <p:nvPr>
            <p:ph idx="1"/>
          </p:nvPr>
        </p:nvSpPr>
        <p:spPr>
          <a:xfrm>
            <a:off x="733425" y="4927600"/>
            <a:ext cx="7772400" cy="1092200"/>
          </a:xfrm>
        </p:spPr>
        <p:txBody>
          <a:bodyPr/>
          <a:lstStyle/>
          <a:p>
            <a:pPr>
              <a:buFont typeface="Wingdings" pitchFamily="2" charset="2"/>
              <a:buChar char="ü"/>
              <a:defRPr/>
            </a:pPr>
            <a:r>
              <a:rPr lang="en-US" sz="2400" dirty="0" smtClean="0">
                <a:solidFill>
                  <a:schemeClr val="accent6"/>
                </a:solidFill>
                <a:sym typeface="Wingdings" pitchFamily="2" charset="2"/>
              </a:rPr>
              <a:t>High throughput for up to 47 servers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a:t>Simulation: Scaling to thousands</a:t>
            </a:r>
          </a:p>
        </p:txBody>
      </p:sp>
      <p:pic>
        <p:nvPicPr>
          <p:cNvPr id="1003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1087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Content Placeholder 2"/>
          <p:cNvSpPr>
            <a:spLocks noGrp="1"/>
          </p:cNvSpPr>
          <p:nvPr>
            <p:ph idx="1"/>
          </p:nvPr>
        </p:nvSpPr>
        <p:spPr>
          <a:xfrm>
            <a:off x="439738" y="5170488"/>
            <a:ext cx="8308975" cy="1049337"/>
          </a:xfrm>
        </p:spPr>
        <p:txBody>
          <a:bodyPr/>
          <a:lstStyle/>
          <a:p>
            <a:pPr algn="ctr">
              <a:buFontTx/>
              <a:buNone/>
            </a:pPr>
            <a:r>
              <a:rPr lang="en-US" altLang="en-US"/>
              <a:t>Block Size = 80MB, Buffer = 32KB, RTT = 20us</a:t>
            </a:r>
            <a:endParaRPr lang="en-US" altLang="en-US">
              <a:sym typeface="Wingdings" charset="2"/>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en-US"/>
              <a:t>Delayed-ACK (for RTO &gt; 40ms)</a:t>
            </a:r>
          </a:p>
        </p:txBody>
      </p:sp>
      <p:sp>
        <p:nvSpPr>
          <p:cNvPr id="3" name="Content Placeholder 2"/>
          <p:cNvSpPr>
            <a:spLocks noGrp="1"/>
          </p:cNvSpPr>
          <p:nvPr>
            <p:ph idx="1"/>
          </p:nvPr>
        </p:nvSpPr>
        <p:spPr>
          <a:xfrm>
            <a:off x="387350" y="5218113"/>
            <a:ext cx="8315325" cy="642937"/>
          </a:xfrm>
        </p:spPr>
        <p:txBody>
          <a:bodyPr/>
          <a:lstStyle/>
          <a:p>
            <a:pPr algn="ctr">
              <a:buFontTx/>
              <a:buNone/>
            </a:pPr>
            <a:r>
              <a:rPr lang="en-US" altLang="en-US"/>
              <a:t>Delayed-Ack: Optimization to reduce #ACKs sent</a:t>
            </a:r>
          </a:p>
        </p:txBody>
      </p:sp>
      <p:sp>
        <p:nvSpPr>
          <p:cNvPr id="29" name="TextBox 28"/>
          <p:cNvSpPr txBox="1">
            <a:spLocks noChangeArrowheads="1"/>
          </p:cNvSpPr>
          <p:nvPr/>
        </p:nvSpPr>
        <p:spPr bwMode="auto">
          <a:xfrm>
            <a:off x="3203575" y="1268413"/>
            <a:ext cx="800100" cy="369887"/>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cxnSp>
        <p:nvCxnSpPr>
          <p:cNvPr id="4" name="Straight Connector 3"/>
          <p:cNvCxnSpPr>
            <a:cxnSpLocks noChangeShapeType="1"/>
          </p:cNvCxnSpPr>
          <p:nvPr/>
        </p:nvCxnSpPr>
        <p:spPr bwMode="auto">
          <a:xfrm rot="16200000" flipH="1">
            <a:off x="2207419" y="3196431"/>
            <a:ext cx="3113088"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5" name="Straight Connector 4"/>
          <p:cNvCxnSpPr>
            <a:cxnSpLocks noChangeShapeType="1"/>
          </p:cNvCxnSpPr>
          <p:nvPr/>
        </p:nvCxnSpPr>
        <p:spPr bwMode="auto">
          <a:xfrm rot="16200000" flipH="1">
            <a:off x="3381375" y="3154363"/>
            <a:ext cx="3157537" cy="206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6" name="TextBox 11"/>
          <p:cNvSpPr txBox="1">
            <a:spLocks noChangeArrowheads="1"/>
          </p:cNvSpPr>
          <p:nvPr/>
        </p:nvSpPr>
        <p:spPr bwMode="auto">
          <a:xfrm>
            <a:off x="3368675" y="4843463"/>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7" name="TextBox 12"/>
          <p:cNvSpPr txBox="1">
            <a:spLocks noChangeArrowheads="1"/>
          </p:cNvSpPr>
          <p:nvPr/>
        </p:nvSpPr>
        <p:spPr bwMode="auto">
          <a:xfrm>
            <a:off x="4481513" y="4829175"/>
            <a:ext cx="992187"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8" name="Straight Arrow Connector 7"/>
          <p:cNvCxnSpPr>
            <a:cxnSpLocks noChangeShapeType="1"/>
          </p:cNvCxnSpPr>
          <p:nvPr/>
        </p:nvCxnSpPr>
        <p:spPr bwMode="auto">
          <a:xfrm>
            <a:off x="3776663" y="1643063"/>
            <a:ext cx="1150937"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0" name="TextBox 9"/>
          <p:cNvSpPr txBox="1">
            <a:spLocks noChangeArrowheads="1"/>
          </p:cNvSpPr>
          <p:nvPr/>
        </p:nvSpPr>
        <p:spPr bwMode="auto">
          <a:xfrm>
            <a:off x="3357563" y="1597025"/>
            <a:ext cx="287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17" name="TextBox 16"/>
          <p:cNvSpPr txBox="1">
            <a:spLocks noChangeArrowheads="1"/>
          </p:cNvSpPr>
          <p:nvPr/>
        </p:nvSpPr>
        <p:spPr bwMode="auto">
          <a:xfrm>
            <a:off x="4941888" y="2786063"/>
            <a:ext cx="698500" cy="338137"/>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1</a:t>
            </a:r>
          </a:p>
        </p:txBody>
      </p:sp>
      <p:cxnSp>
        <p:nvCxnSpPr>
          <p:cNvPr id="21" name="Straight Arrow Connector 20"/>
          <p:cNvCxnSpPr>
            <a:cxnSpLocks noChangeShapeType="1"/>
            <a:stCxn id="17" idx="1"/>
          </p:cNvCxnSpPr>
          <p:nvPr/>
        </p:nvCxnSpPr>
        <p:spPr bwMode="auto">
          <a:xfrm rot="10800000" flipV="1">
            <a:off x="3765550" y="2954338"/>
            <a:ext cx="1176338" cy="563562"/>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0" name="Left Brace 29"/>
          <p:cNvSpPr>
            <a:spLocks/>
          </p:cNvSpPr>
          <p:nvPr/>
        </p:nvSpPr>
        <p:spPr bwMode="auto">
          <a:xfrm flipH="1">
            <a:off x="4970463" y="1784350"/>
            <a:ext cx="268287" cy="1044575"/>
          </a:xfrm>
          <a:prstGeom prst="leftBrace">
            <a:avLst>
              <a:gd name="adj1" fmla="val 8328"/>
              <a:gd name="adj2" fmla="val 50000"/>
            </a:avLst>
          </a:prstGeom>
          <a:noFill/>
          <a:ln w="25400">
            <a:solidFill>
              <a:schemeClr val="tx1"/>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endParaRPr>
          </a:p>
        </p:txBody>
      </p:sp>
      <p:sp>
        <p:nvSpPr>
          <p:cNvPr id="31" name="TextBox 30"/>
          <p:cNvSpPr txBox="1">
            <a:spLocks noChangeArrowheads="1"/>
          </p:cNvSpPr>
          <p:nvPr/>
        </p:nvSpPr>
        <p:spPr bwMode="auto">
          <a:xfrm>
            <a:off x="5297488" y="2109788"/>
            <a:ext cx="687387"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40ms</a:t>
            </a:r>
          </a:p>
        </p:txBody>
      </p:sp>
      <p:cxnSp>
        <p:nvCxnSpPr>
          <p:cNvPr id="35" name="Straight Connector 34"/>
          <p:cNvCxnSpPr>
            <a:cxnSpLocks noChangeShapeType="1"/>
          </p:cNvCxnSpPr>
          <p:nvPr/>
        </p:nvCxnSpPr>
        <p:spPr bwMode="auto">
          <a:xfrm rot="16200000" flipH="1">
            <a:off x="-404018" y="3186906"/>
            <a:ext cx="3113088"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6" name="Straight Connector 35"/>
          <p:cNvCxnSpPr>
            <a:cxnSpLocks noChangeShapeType="1"/>
          </p:cNvCxnSpPr>
          <p:nvPr/>
        </p:nvCxnSpPr>
        <p:spPr bwMode="auto">
          <a:xfrm rot="16200000" flipH="1">
            <a:off x="770732" y="3145631"/>
            <a:ext cx="3155950" cy="2063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37" name="TextBox 11"/>
          <p:cNvSpPr txBox="1">
            <a:spLocks noChangeArrowheads="1"/>
          </p:cNvSpPr>
          <p:nvPr/>
        </p:nvSpPr>
        <p:spPr bwMode="auto">
          <a:xfrm>
            <a:off x="757238" y="4833938"/>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38" name="TextBox 12"/>
          <p:cNvSpPr txBox="1">
            <a:spLocks noChangeArrowheads="1"/>
          </p:cNvSpPr>
          <p:nvPr/>
        </p:nvSpPr>
        <p:spPr bwMode="auto">
          <a:xfrm>
            <a:off x="1870075" y="4819650"/>
            <a:ext cx="992188"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39" name="Straight Arrow Connector 38"/>
          <p:cNvCxnSpPr>
            <a:cxnSpLocks noChangeShapeType="1"/>
          </p:cNvCxnSpPr>
          <p:nvPr/>
        </p:nvCxnSpPr>
        <p:spPr bwMode="auto">
          <a:xfrm>
            <a:off x="1165225" y="1633538"/>
            <a:ext cx="1150938" cy="10001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40" name="TextBox 39"/>
          <p:cNvSpPr txBox="1">
            <a:spLocks noChangeArrowheads="1"/>
          </p:cNvSpPr>
          <p:nvPr/>
        </p:nvSpPr>
        <p:spPr bwMode="auto">
          <a:xfrm>
            <a:off x="746125" y="1589088"/>
            <a:ext cx="28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41" name="TextBox 40"/>
          <p:cNvSpPr txBox="1">
            <a:spLocks noChangeArrowheads="1"/>
          </p:cNvSpPr>
          <p:nvPr/>
        </p:nvSpPr>
        <p:spPr bwMode="auto">
          <a:xfrm>
            <a:off x="2330450" y="1970088"/>
            <a:ext cx="696913" cy="338137"/>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2</a:t>
            </a:r>
          </a:p>
        </p:txBody>
      </p:sp>
      <p:cxnSp>
        <p:nvCxnSpPr>
          <p:cNvPr id="42" name="Straight Arrow Connector 41"/>
          <p:cNvCxnSpPr>
            <a:cxnSpLocks noChangeShapeType="1"/>
            <a:stCxn id="41" idx="1"/>
          </p:cNvCxnSpPr>
          <p:nvPr/>
        </p:nvCxnSpPr>
        <p:spPr bwMode="auto">
          <a:xfrm rot="10800000" flipV="1">
            <a:off x="1154113" y="2139950"/>
            <a:ext cx="1176337" cy="5619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43" name="TextBox 42"/>
          <p:cNvSpPr txBox="1">
            <a:spLocks noChangeArrowheads="1"/>
          </p:cNvSpPr>
          <p:nvPr/>
        </p:nvSpPr>
        <p:spPr bwMode="auto">
          <a:xfrm>
            <a:off x="592138" y="1258888"/>
            <a:ext cx="800100" cy="369887"/>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sp>
        <p:nvSpPr>
          <p:cNvPr id="45" name="TextBox 44"/>
          <p:cNvSpPr txBox="1">
            <a:spLocks noChangeArrowheads="1"/>
          </p:cNvSpPr>
          <p:nvPr/>
        </p:nvSpPr>
        <p:spPr bwMode="auto">
          <a:xfrm>
            <a:off x="747713" y="1762125"/>
            <a:ext cx="287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2</a:t>
            </a:r>
          </a:p>
        </p:txBody>
      </p:sp>
      <p:cxnSp>
        <p:nvCxnSpPr>
          <p:cNvPr id="46" name="Straight Arrow Connector 45"/>
          <p:cNvCxnSpPr>
            <a:cxnSpLocks noChangeShapeType="1"/>
          </p:cNvCxnSpPr>
          <p:nvPr/>
        </p:nvCxnSpPr>
        <p:spPr bwMode="auto">
          <a:xfrm>
            <a:off x="1177925" y="1916113"/>
            <a:ext cx="1149350"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48" name="Straight Connector 47"/>
          <p:cNvCxnSpPr>
            <a:cxnSpLocks noChangeShapeType="1"/>
          </p:cNvCxnSpPr>
          <p:nvPr/>
        </p:nvCxnSpPr>
        <p:spPr bwMode="auto">
          <a:xfrm rot="16200000" flipH="1">
            <a:off x="5115719" y="3178969"/>
            <a:ext cx="3113087"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9" name="Straight Connector 48"/>
          <p:cNvCxnSpPr>
            <a:cxnSpLocks noChangeShapeType="1"/>
          </p:cNvCxnSpPr>
          <p:nvPr/>
        </p:nvCxnSpPr>
        <p:spPr bwMode="auto">
          <a:xfrm rot="16200000" flipH="1">
            <a:off x="6289675" y="3136900"/>
            <a:ext cx="3157538" cy="206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50" name="TextBox 11"/>
          <p:cNvSpPr txBox="1">
            <a:spLocks noChangeArrowheads="1"/>
          </p:cNvSpPr>
          <p:nvPr/>
        </p:nvSpPr>
        <p:spPr bwMode="auto">
          <a:xfrm>
            <a:off x="6276975" y="4826000"/>
            <a:ext cx="844550"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51" name="TextBox 12"/>
          <p:cNvSpPr txBox="1">
            <a:spLocks noChangeArrowheads="1"/>
          </p:cNvSpPr>
          <p:nvPr/>
        </p:nvSpPr>
        <p:spPr bwMode="auto">
          <a:xfrm>
            <a:off x="7391400" y="4811713"/>
            <a:ext cx="992188"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52" name="Straight Arrow Connector 51"/>
          <p:cNvCxnSpPr>
            <a:cxnSpLocks noChangeShapeType="1"/>
          </p:cNvCxnSpPr>
          <p:nvPr/>
        </p:nvCxnSpPr>
        <p:spPr bwMode="auto">
          <a:xfrm>
            <a:off x="6684963" y="1625600"/>
            <a:ext cx="555625" cy="523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3" name="TextBox 52"/>
          <p:cNvSpPr txBox="1">
            <a:spLocks noChangeArrowheads="1"/>
          </p:cNvSpPr>
          <p:nvPr/>
        </p:nvSpPr>
        <p:spPr bwMode="auto">
          <a:xfrm>
            <a:off x="6265863" y="1579563"/>
            <a:ext cx="28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54" name="TextBox 53"/>
          <p:cNvSpPr txBox="1">
            <a:spLocks noChangeArrowheads="1"/>
          </p:cNvSpPr>
          <p:nvPr/>
        </p:nvSpPr>
        <p:spPr bwMode="auto">
          <a:xfrm>
            <a:off x="7850188" y="1960563"/>
            <a:ext cx="698500" cy="339725"/>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0</a:t>
            </a:r>
          </a:p>
        </p:txBody>
      </p:sp>
      <p:cxnSp>
        <p:nvCxnSpPr>
          <p:cNvPr id="55" name="Straight Arrow Connector 54"/>
          <p:cNvCxnSpPr>
            <a:cxnSpLocks noChangeShapeType="1"/>
            <a:stCxn id="54" idx="1"/>
          </p:cNvCxnSpPr>
          <p:nvPr/>
        </p:nvCxnSpPr>
        <p:spPr bwMode="auto">
          <a:xfrm rot="10800000" flipV="1">
            <a:off x="6673850" y="2130425"/>
            <a:ext cx="1176338" cy="5619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56" name="TextBox 55"/>
          <p:cNvSpPr txBox="1">
            <a:spLocks noChangeArrowheads="1"/>
          </p:cNvSpPr>
          <p:nvPr/>
        </p:nvSpPr>
        <p:spPr bwMode="auto">
          <a:xfrm>
            <a:off x="6111875" y="1250950"/>
            <a:ext cx="800100" cy="369888"/>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sp>
        <p:nvSpPr>
          <p:cNvPr id="57" name="TextBox 56"/>
          <p:cNvSpPr txBox="1">
            <a:spLocks noChangeArrowheads="1"/>
          </p:cNvSpPr>
          <p:nvPr/>
        </p:nvSpPr>
        <p:spPr bwMode="auto">
          <a:xfrm>
            <a:off x="6269038" y="1754188"/>
            <a:ext cx="28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2</a:t>
            </a:r>
          </a:p>
        </p:txBody>
      </p:sp>
      <p:cxnSp>
        <p:nvCxnSpPr>
          <p:cNvPr id="58" name="Straight Arrow Connector 57"/>
          <p:cNvCxnSpPr>
            <a:cxnSpLocks noChangeShapeType="1"/>
          </p:cNvCxnSpPr>
          <p:nvPr/>
        </p:nvCxnSpPr>
        <p:spPr bwMode="auto">
          <a:xfrm>
            <a:off x="6697663" y="1906588"/>
            <a:ext cx="1150937" cy="10001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60" name="Multiply 59"/>
          <p:cNvSpPr/>
          <p:nvPr/>
        </p:nvSpPr>
        <p:spPr>
          <a:xfrm>
            <a:off x="7216775" y="1503363"/>
            <a:ext cx="261938" cy="3683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P spid="6" grpId="0"/>
      <p:bldP spid="7" grpId="0"/>
      <p:bldP spid="10" grpId="0"/>
      <p:bldP spid="17" grpId="0"/>
      <p:bldP spid="30" grpId="0" animBg="1"/>
      <p:bldP spid="31" grpId="0"/>
      <p:bldP spid="37" grpId="0"/>
      <p:bldP spid="38" grpId="0"/>
      <p:bldP spid="40" grpId="0"/>
      <p:bldP spid="41" grpId="0"/>
      <p:bldP spid="43" grpId="0"/>
      <p:bldP spid="45" grpId="0"/>
      <p:bldP spid="50" grpId="0"/>
      <p:bldP spid="51" grpId="0"/>
      <p:bldP spid="53" grpId="0"/>
      <p:bldP spid="54" grpId="0"/>
      <p:bldP spid="56"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tLang="en-US"/>
              <a:t>µsecond RTO and Delayed-ACK</a:t>
            </a:r>
          </a:p>
        </p:txBody>
      </p:sp>
      <p:sp>
        <p:nvSpPr>
          <p:cNvPr id="3" name="Content Placeholder 2"/>
          <p:cNvSpPr>
            <a:spLocks noGrp="1"/>
          </p:cNvSpPr>
          <p:nvPr>
            <p:ph idx="1"/>
          </p:nvPr>
        </p:nvSpPr>
        <p:spPr>
          <a:xfrm>
            <a:off x="461963" y="5110163"/>
            <a:ext cx="8283575" cy="1042987"/>
          </a:xfrm>
        </p:spPr>
        <p:txBody>
          <a:bodyPr/>
          <a:lstStyle/>
          <a:p>
            <a:pPr algn="r">
              <a:buFontTx/>
              <a:buNone/>
            </a:pPr>
            <a:r>
              <a:rPr lang="en-US" altLang="en-US">
                <a:solidFill>
                  <a:srgbClr val="FF0000"/>
                </a:solidFill>
              </a:rPr>
              <a:t>Premature Timeout</a:t>
            </a:r>
          </a:p>
          <a:p>
            <a:pPr marL="4763" lvl="1" indent="-4763" algn="r">
              <a:buFontTx/>
              <a:buNone/>
            </a:pPr>
            <a:r>
              <a:rPr lang="en-US" altLang="en-US"/>
              <a:t>RTO on sender triggers before Delayed-ACK on receiver</a:t>
            </a:r>
          </a:p>
        </p:txBody>
      </p:sp>
      <p:cxnSp>
        <p:nvCxnSpPr>
          <p:cNvPr id="27" name="Straight Connector 26"/>
          <p:cNvCxnSpPr>
            <a:cxnSpLocks noChangeShapeType="1"/>
          </p:cNvCxnSpPr>
          <p:nvPr/>
        </p:nvCxnSpPr>
        <p:spPr bwMode="auto">
          <a:xfrm rot="5400000">
            <a:off x="5291932" y="3418681"/>
            <a:ext cx="2508250" cy="11113"/>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8" name="Straight Connector 27"/>
          <p:cNvCxnSpPr>
            <a:cxnSpLocks noChangeShapeType="1"/>
          </p:cNvCxnSpPr>
          <p:nvPr/>
        </p:nvCxnSpPr>
        <p:spPr bwMode="auto">
          <a:xfrm rot="16200000" flipH="1">
            <a:off x="6465094" y="3386931"/>
            <a:ext cx="2552700" cy="79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9" name="TextBox 11"/>
          <p:cNvSpPr txBox="1">
            <a:spLocks noChangeArrowheads="1"/>
          </p:cNvSpPr>
          <p:nvPr/>
        </p:nvSpPr>
        <p:spPr bwMode="auto">
          <a:xfrm>
            <a:off x="6157913" y="4757738"/>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30" name="TextBox 12"/>
          <p:cNvSpPr txBox="1">
            <a:spLocks noChangeArrowheads="1"/>
          </p:cNvSpPr>
          <p:nvPr/>
        </p:nvSpPr>
        <p:spPr bwMode="auto">
          <a:xfrm>
            <a:off x="7270750" y="4743450"/>
            <a:ext cx="992188"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31" name="Straight Arrow Connector 30"/>
          <p:cNvCxnSpPr>
            <a:cxnSpLocks noChangeShapeType="1"/>
          </p:cNvCxnSpPr>
          <p:nvPr/>
        </p:nvCxnSpPr>
        <p:spPr bwMode="auto">
          <a:xfrm>
            <a:off x="6565900" y="2171700"/>
            <a:ext cx="1149350"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32" name="TextBox 31"/>
          <p:cNvSpPr txBox="1">
            <a:spLocks noChangeArrowheads="1"/>
          </p:cNvSpPr>
          <p:nvPr/>
        </p:nvSpPr>
        <p:spPr bwMode="auto">
          <a:xfrm>
            <a:off x="6146800" y="2125663"/>
            <a:ext cx="28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33" name="TextBox 32"/>
          <p:cNvSpPr txBox="1">
            <a:spLocks noChangeArrowheads="1"/>
          </p:cNvSpPr>
          <p:nvPr/>
        </p:nvSpPr>
        <p:spPr bwMode="auto">
          <a:xfrm>
            <a:off x="7729538" y="2506663"/>
            <a:ext cx="698500" cy="339725"/>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1</a:t>
            </a:r>
          </a:p>
        </p:txBody>
      </p:sp>
      <p:cxnSp>
        <p:nvCxnSpPr>
          <p:cNvPr id="34" name="Straight Arrow Connector 33"/>
          <p:cNvCxnSpPr>
            <a:cxnSpLocks noChangeShapeType="1"/>
            <a:stCxn id="33" idx="1"/>
          </p:cNvCxnSpPr>
          <p:nvPr/>
        </p:nvCxnSpPr>
        <p:spPr bwMode="auto">
          <a:xfrm rot="10800000" flipV="1">
            <a:off x="6553200" y="2676525"/>
            <a:ext cx="1176338" cy="5619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5" name="TextBox 34"/>
          <p:cNvSpPr txBox="1">
            <a:spLocks noChangeArrowheads="1"/>
          </p:cNvSpPr>
          <p:nvPr/>
        </p:nvSpPr>
        <p:spPr bwMode="auto">
          <a:xfrm>
            <a:off x="5991225" y="1774825"/>
            <a:ext cx="800100" cy="369888"/>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sp>
        <p:nvSpPr>
          <p:cNvPr id="36" name="TextBox 35"/>
          <p:cNvSpPr txBox="1">
            <a:spLocks noChangeArrowheads="1"/>
          </p:cNvSpPr>
          <p:nvPr/>
        </p:nvSpPr>
        <p:spPr bwMode="auto">
          <a:xfrm>
            <a:off x="6148388" y="2298700"/>
            <a:ext cx="287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cxnSp>
        <p:nvCxnSpPr>
          <p:cNvPr id="37" name="Straight Arrow Connector 36"/>
          <p:cNvCxnSpPr>
            <a:cxnSpLocks noChangeShapeType="1"/>
          </p:cNvCxnSpPr>
          <p:nvPr/>
        </p:nvCxnSpPr>
        <p:spPr bwMode="auto">
          <a:xfrm>
            <a:off x="6577013" y="2452688"/>
            <a:ext cx="1150937"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38" name="TextBox 37"/>
          <p:cNvSpPr txBox="1"/>
          <p:nvPr/>
        </p:nvSpPr>
        <p:spPr>
          <a:xfrm>
            <a:off x="6227763" y="1214438"/>
            <a:ext cx="1925637" cy="461962"/>
          </a:xfrm>
          <a:prstGeom prst="rect">
            <a:avLst/>
          </a:prstGeom>
          <a:noFill/>
        </p:spPr>
        <p:txBody>
          <a:bodyPr wrap="none">
            <a:spAutoFit/>
          </a:bodyPr>
          <a:lstStyle/>
          <a:p>
            <a:pPr>
              <a:defRPr/>
            </a:pPr>
            <a:r>
              <a:rPr lang="en-US" dirty="0">
                <a:solidFill>
                  <a:srgbClr val="000000"/>
                </a:solidFill>
                <a:latin typeface="+mn-lt"/>
                <a:ea typeface="+mn-ea"/>
              </a:rPr>
              <a:t>RTO &lt; 40ms</a:t>
            </a:r>
          </a:p>
        </p:txBody>
      </p:sp>
      <p:sp>
        <p:nvSpPr>
          <p:cNvPr id="44" name="TextBox 43"/>
          <p:cNvSpPr txBox="1">
            <a:spLocks noChangeArrowheads="1"/>
          </p:cNvSpPr>
          <p:nvPr/>
        </p:nvSpPr>
        <p:spPr bwMode="auto">
          <a:xfrm>
            <a:off x="4486275" y="2295525"/>
            <a:ext cx="2108200" cy="646113"/>
          </a:xfrm>
          <a:prstGeom prst="rect">
            <a:avLst/>
          </a:prstGeom>
          <a:noFill/>
          <a:ln w="9525">
            <a:noFill/>
            <a:miter lim="800000"/>
            <a:headEnd/>
            <a:tailEnd/>
          </a:ln>
        </p:spPr>
        <p:txBody>
          <a:bodyPr wrap="none">
            <a:spAutoFit/>
          </a:bodyPr>
          <a:lstStyle/>
          <a:p>
            <a:pPr algn="ctr">
              <a:defRPr/>
            </a:pPr>
            <a:r>
              <a:rPr lang="en-US" sz="1800" dirty="0">
                <a:solidFill>
                  <a:srgbClr val="000000"/>
                </a:solidFill>
                <a:latin typeface="+mn-lt"/>
                <a:ea typeface="+mn-ea"/>
              </a:rPr>
              <a:t>Timeout</a:t>
            </a:r>
          </a:p>
          <a:p>
            <a:pPr>
              <a:defRPr/>
            </a:pPr>
            <a:r>
              <a:rPr lang="en-US" sz="1800" dirty="0">
                <a:solidFill>
                  <a:srgbClr val="000000"/>
                </a:solidFill>
                <a:latin typeface="+mn-lt"/>
                <a:ea typeface="+mn-ea"/>
              </a:rPr>
              <a:t>Retransmit packet </a:t>
            </a:r>
          </a:p>
        </p:txBody>
      </p:sp>
      <p:sp>
        <p:nvSpPr>
          <p:cNvPr id="17" name="TextBox 16"/>
          <p:cNvSpPr txBox="1">
            <a:spLocks noChangeArrowheads="1"/>
          </p:cNvSpPr>
          <p:nvPr/>
        </p:nvSpPr>
        <p:spPr bwMode="auto">
          <a:xfrm>
            <a:off x="901700" y="1762125"/>
            <a:ext cx="800100" cy="369888"/>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cxnSp>
        <p:nvCxnSpPr>
          <p:cNvPr id="18" name="Straight Connector 17"/>
          <p:cNvCxnSpPr>
            <a:cxnSpLocks noChangeShapeType="1"/>
          </p:cNvCxnSpPr>
          <p:nvPr/>
        </p:nvCxnSpPr>
        <p:spPr bwMode="auto">
          <a:xfrm rot="16200000" flipH="1">
            <a:off x="157957" y="3437731"/>
            <a:ext cx="2608262"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9" name="Straight Connector 18"/>
          <p:cNvCxnSpPr>
            <a:cxnSpLocks noChangeShapeType="1"/>
          </p:cNvCxnSpPr>
          <p:nvPr/>
        </p:nvCxnSpPr>
        <p:spPr bwMode="auto">
          <a:xfrm rot="16200000" flipH="1">
            <a:off x="1320800" y="3406775"/>
            <a:ext cx="2663825" cy="952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0" name="TextBox 11"/>
          <p:cNvSpPr txBox="1">
            <a:spLocks noChangeArrowheads="1"/>
          </p:cNvSpPr>
          <p:nvPr/>
        </p:nvSpPr>
        <p:spPr bwMode="auto">
          <a:xfrm>
            <a:off x="1066800" y="4767263"/>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21" name="TextBox 12"/>
          <p:cNvSpPr txBox="1">
            <a:spLocks noChangeArrowheads="1"/>
          </p:cNvSpPr>
          <p:nvPr/>
        </p:nvSpPr>
        <p:spPr bwMode="auto">
          <a:xfrm>
            <a:off x="2179638" y="4752975"/>
            <a:ext cx="992187"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22" name="Straight Arrow Connector 21"/>
          <p:cNvCxnSpPr>
            <a:cxnSpLocks noChangeShapeType="1"/>
          </p:cNvCxnSpPr>
          <p:nvPr/>
        </p:nvCxnSpPr>
        <p:spPr bwMode="auto">
          <a:xfrm>
            <a:off x="1474788" y="2136775"/>
            <a:ext cx="1150937"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23" name="TextBox 22"/>
          <p:cNvSpPr txBox="1">
            <a:spLocks noChangeArrowheads="1"/>
          </p:cNvSpPr>
          <p:nvPr/>
        </p:nvSpPr>
        <p:spPr bwMode="auto">
          <a:xfrm>
            <a:off x="1055688" y="2090738"/>
            <a:ext cx="287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24" name="TextBox 23"/>
          <p:cNvSpPr txBox="1">
            <a:spLocks noChangeArrowheads="1"/>
          </p:cNvSpPr>
          <p:nvPr/>
        </p:nvSpPr>
        <p:spPr bwMode="auto">
          <a:xfrm>
            <a:off x="2640013" y="3279775"/>
            <a:ext cx="698500" cy="338138"/>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1</a:t>
            </a:r>
          </a:p>
        </p:txBody>
      </p:sp>
      <p:cxnSp>
        <p:nvCxnSpPr>
          <p:cNvPr id="25" name="Straight Arrow Connector 24"/>
          <p:cNvCxnSpPr>
            <a:cxnSpLocks noChangeShapeType="1"/>
            <a:stCxn id="24" idx="1"/>
          </p:cNvCxnSpPr>
          <p:nvPr/>
        </p:nvCxnSpPr>
        <p:spPr bwMode="auto">
          <a:xfrm rot="10800000" flipV="1">
            <a:off x="1463675" y="3448050"/>
            <a:ext cx="1176338" cy="5635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26" name="Left Brace 25"/>
          <p:cNvSpPr>
            <a:spLocks/>
          </p:cNvSpPr>
          <p:nvPr/>
        </p:nvSpPr>
        <p:spPr bwMode="auto">
          <a:xfrm flipH="1">
            <a:off x="2668588" y="2278063"/>
            <a:ext cx="268287" cy="1044575"/>
          </a:xfrm>
          <a:prstGeom prst="leftBrace">
            <a:avLst>
              <a:gd name="adj1" fmla="val 8328"/>
              <a:gd name="adj2" fmla="val 50000"/>
            </a:avLst>
          </a:prstGeom>
          <a:noFill/>
          <a:ln w="25400">
            <a:solidFill>
              <a:schemeClr val="tx1"/>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endParaRPr>
          </a:p>
        </p:txBody>
      </p:sp>
      <p:sp>
        <p:nvSpPr>
          <p:cNvPr id="39" name="TextBox 38"/>
          <p:cNvSpPr txBox="1">
            <a:spLocks noChangeArrowheads="1"/>
          </p:cNvSpPr>
          <p:nvPr/>
        </p:nvSpPr>
        <p:spPr bwMode="auto">
          <a:xfrm>
            <a:off x="2995613" y="2603500"/>
            <a:ext cx="687387"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40ms</a:t>
            </a:r>
          </a:p>
        </p:txBody>
      </p:sp>
      <p:sp>
        <p:nvSpPr>
          <p:cNvPr id="42" name="TextBox 41"/>
          <p:cNvSpPr txBox="1"/>
          <p:nvPr/>
        </p:nvSpPr>
        <p:spPr>
          <a:xfrm>
            <a:off x="1087438" y="1216025"/>
            <a:ext cx="1925637" cy="461963"/>
          </a:xfrm>
          <a:prstGeom prst="rect">
            <a:avLst/>
          </a:prstGeom>
          <a:noFill/>
        </p:spPr>
        <p:txBody>
          <a:bodyPr wrap="none">
            <a:spAutoFit/>
          </a:bodyPr>
          <a:lstStyle/>
          <a:p>
            <a:pPr>
              <a:defRPr/>
            </a:pPr>
            <a:r>
              <a:rPr lang="en-US" dirty="0">
                <a:solidFill>
                  <a:srgbClr val="000000"/>
                </a:solidFill>
                <a:latin typeface="+mn-lt"/>
                <a:ea typeface="+mn-ea"/>
              </a:rPr>
              <a:t>RTO &gt; 40ms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P spid="30" grpId="0"/>
      <p:bldP spid="32" grpId="0"/>
      <p:bldP spid="33" grpId="0"/>
      <p:bldP spid="35" grpId="0"/>
      <p:bldP spid="36" grpId="0"/>
      <p:bldP spid="38" grpId="0"/>
      <p:bldP spid="17" grpId="0"/>
      <p:bldP spid="20" grpId="0"/>
      <p:bldP spid="21" grpId="0"/>
      <p:bldP spid="23" grpId="0"/>
      <p:bldP spid="24" grpId="0"/>
      <p:bldP spid="26" grpId="0" animBg="1"/>
      <p:bldP spid="39" grpId="0"/>
      <p:bldP spid="42"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tLang="en-US"/>
              <a:t>Impact of Delayed-ACK</a:t>
            </a:r>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252538"/>
            <a:ext cx="81438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tLang="en-US"/>
              <a:t>Is it safe for the wide-area?</a:t>
            </a:r>
          </a:p>
        </p:txBody>
      </p:sp>
      <p:sp>
        <p:nvSpPr>
          <p:cNvPr id="30723" name="Content Placeholder 2"/>
          <p:cNvSpPr>
            <a:spLocks noGrp="1"/>
          </p:cNvSpPr>
          <p:nvPr>
            <p:ph idx="1"/>
          </p:nvPr>
        </p:nvSpPr>
        <p:spPr/>
        <p:txBody>
          <a:bodyPr/>
          <a:lstStyle/>
          <a:p>
            <a:pPr>
              <a:lnSpc>
                <a:spcPct val="80000"/>
              </a:lnSpc>
            </a:pPr>
            <a:r>
              <a:rPr lang="en-US" altLang="en-US" sz="3000"/>
              <a:t>Stability: Could we cause congestion collapse?</a:t>
            </a:r>
          </a:p>
          <a:p>
            <a:pPr lvl="1">
              <a:lnSpc>
                <a:spcPct val="80000"/>
              </a:lnSpc>
            </a:pPr>
            <a:r>
              <a:rPr lang="en-US" altLang="en-US" sz="2600"/>
              <a:t>No: Wide-area RTOs are in 10s, 100s of ms</a:t>
            </a:r>
          </a:p>
          <a:p>
            <a:pPr lvl="1">
              <a:lnSpc>
                <a:spcPct val="80000"/>
              </a:lnSpc>
            </a:pPr>
            <a:r>
              <a:rPr lang="en-US" altLang="en-US" sz="2600"/>
              <a:t>No: Timeouts result in rediscovering link capacity (slow down the rate of transfer)</a:t>
            </a:r>
          </a:p>
          <a:p>
            <a:pPr lvl="1">
              <a:lnSpc>
                <a:spcPct val="80000"/>
              </a:lnSpc>
            </a:pPr>
            <a:endParaRPr lang="en-US" altLang="en-US" sz="2600"/>
          </a:p>
          <a:p>
            <a:pPr>
              <a:lnSpc>
                <a:spcPct val="80000"/>
              </a:lnSpc>
            </a:pPr>
            <a:r>
              <a:rPr lang="en-US" altLang="en-US" sz="3000"/>
              <a:t>Performance: Do we timeout unnecessarily?</a:t>
            </a:r>
          </a:p>
          <a:p>
            <a:pPr lvl="1">
              <a:lnSpc>
                <a:spcPct val="80000"/>
              </a:lnSpc>
            </a:pPr>
            <a:r>
              <a:rPr lang="en-US" altLang="en-US" sz="2600"/>
              <a:t>[Allman99] Reducing minRTO increases the chance of premature timeouts</a:t>
            </a:r>
          </a:p>
          <a:p>
            <a:pPr lvl="2">
              <a:lnSpc>
                <a:spcPct val="80000"/>
              </a:lnSpc>
            </a:pPr>
            <a:r>
              <a:rPr lang="en-US" altLang="en-US" sz="2200"/>
              <a:t>Premature timeouts slow transfer rate</a:t>
            </a:r>
          </a:p>
          <a:p>
            <a:pPr lvl="1">
              <a:lnSpc>
                <a:spcPct val="80000"/>
              </a:lnSpc>
            </a:pPr>
            <a:r>
              <a:rPr lang="en-US" altLang="en-US" sz="2600"/>
              <a:t>Today: detect and recover from premature timeouts</a:t>
            </a:r>
          </a:p>
          <a:p>
            <a:pPr lvl="1">
              <a:lnSpc>
                <a:spcPct val="80000"/>
              </a:lnSpc>
            </a:pPr>
            <a:r>
              <a:rPr lang="en-US" altLang="en-US" sz="2600"/>
              <a:t>Wide-area experiments to determine performance impact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tLang="en-US"/>
              <a:t>Wide-area Experiment</a:t>
            </a:r>
          </a:p>
        </p:txBody>
      </p:sp>
      <p:sp>
        <p:nvSpPr>
          <p:cNvPr id="3" name="Content Placeholder 2"/>
          <p:cNvSpPr>
            <a:spLocks noGrp="1"/>
          </p:cNvSpPr>
          <p:nvPr>
            <p:ph idx="1"/>
          </p:nvPr>
        </p:nvSpPr>
        <p:spPr>
          <a:xfrm>
            <a:off x="304800" y="5257800"/>
            <a:ext cx="8458200" cy="838200"/>
          </a:xfrm>
        </p:spPr>
        <p:txBody>
          <a:bodyPr/>
          <a:lstStyle/>
          <a:p>
            <a:r>
              <a:rPr lang="en-US" altLang="en-US"/>
              <a:t>Do microsecond timeouts harm wide-area throughput?</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962150"/>
            <a:ext cx="330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6" descr="bla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2046288"/>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6" descr="bla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4057650"/>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45"/>
          <p:cNvSpPr>
            <a:spLocks noChangeArrowheads="1"/>
          </p:cNvSpPr>
          <p:nvPr/>
        </p:nvSpPr>
        <p:spPr bwMode="auto">
          <a:xfrm>
            <a:off x="2557463" y="2224088"/>
            <a:ext cx="2828925" cy="1001712"/>
          </a:xfrm>
          <a:prstGeom prst="curvedLeftArrow">
            <a:avLst>
              <a:gd name="adj1" fmla="val 20000"/>
              <a:gd name="adj2" fmla="val 40000"/>
              <a:gd name="adj3" fmla="val 61332"/>
            </a:avLst>
          </a:prstGeom>
          <a:solidFill>
            <a:srgbClr val="339966"/>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 name="AutoShape 45"/>
          <p:cNvSpPr>
            <a:spLocks noChangeArrowheads="1"/>
          </p:cNvSpPr>
          <p:nvPr/>
        </p:nvSpPr>
        <p:spPr bwMode="auto">
          <a:xfrm>
            <a:off x="2559050" y="4002088"/>
            <a:ext cx="2828925" cy="1084262"/>
          </a:xfrm>
          <a:prstGeom prst="curvedLeftArrow">
            <a:avLst>
              <a:gd name="adj1" fmla="val 20000"/>
              <a:gd name="adj2" fmla="val 40000"/>
              <a:gd name="adj3" fmla="val 61422"/>
            </a:avLst>
          </a:prstGeom>
          <a:solidFill>
            <a:srgbClr val="339966"/>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 name="TextBox 11"/>
          <p:cNvSpPr txBox="1">
            <a:spLocks noChangeArrowheads="1"/>
          </p:cNvSpPr>
          <p:nvPr/>
        </p:nvSpPr>
        <p:spPr bwMode="auto">
          <a:xfrm>
            <a:off x="479425" y="2667000"/>
            <a:ext cx="2014538" cy="923925"/>
          </a:xfrm>
          <a:prstGeom prst="rect">
            <a:avLst/>
          </a:prstGeom>
          <a:noFill/>
          <a:ln w="9525">
            <a:noFill/>
            <a:miter lim="800000"/>
            <a:headEnd/>
            <a:tailEnd/>
          </a:ln>
        </p:spPr>
        <p:txBody>
          <a:bodyPr wrap="none">
            <a:spAutoFit/>
          </a:bodyPr>
          <a:lstStyle/>
          <a:p>
            <a:pPr algn="ctr">
              <a:defRPr/>
            </a:pPr>
            <a:r>
              <a:rPr lang="en-US" sz="1800" dirty="0">
                <a:solidFill>
                  <a:srgbClr val="000000"/>
                </a:solidFill>
                <a:latin typeface="+mn-lt"/>
                <a:ea typeface="+mn-ea"/>
              </a:rPr>
              <a:t>Microsecond TCP</a:t>
            </a:r>
          </a:p>
          <a:p>
            <a:pPr algn="ctr">
              <a:defRPr/>
            </a:pPr>
            <a:r>
              <a:rPr lang="en-US" sz="1800" dirty="0">
                <a:solidFill>
                  <a:srgbClr val="000000"/>
                </a:solidFill>
                <a:latin typeface="+mn-lt"/>
                <a:ea typeface="+mn-ea"/>
              </a:rPr>
              <a:t>+</a:t>
            </a:r>
          </a:p>
          <a:p>
            <a:pPr algn="ctr">
              <a:defRPr/>
            </a:pPr>
            <a:r>
              <a:rPr lang="en-US" sz="1800" dirty="0">
                <a:solidFill>
                  <a:srgbClr val="000000"/>
                </a:solidFill>
                <a:latin typeface="+mn-lt"/>
                <a:ea typeface="+mn-ea"/>
              </a:rPr>
              <a:t>No </a:t>
            </a:r>
            <a:r>
              <a:rPr lang="en-US" sz="1800" dirty="0" err="1">
                <a:solidFill>
                  <a:srgbClr val="000000"/>
                </a:solidFill>
                <a:latin typeface="+mn-lt"/>
                <a:ea typeface="+mn-ea"/>
              </a:rPr>
              <a:t>minRTO</a:t>
            </a:r>
            <a:endParaRPr lang="en-US" sz="1800" dirty="0">
              <a:solidFill>
                <a:srgbClr val="000000"/>
              </a:solidFill>
              <a:latin typeface="+mn-lt"/>
              <a:ea typeface="+mn-ea"/>
            </a:endParaRPr>
          </a:p>
        </p:txBody>
      </p:sp>
      <p:sp>
        <p:nvSpPr>
          <p:cNvPr id="13" name="TextBox 12"/>
          <p:cNvSpPr txBox="1">
            <a:spLocks noChangeArrowheads="1"/>
          </p:cNvSpPr>
          <p:nvPr/>
        </p:nvSpPr>
        <p:spPr bwMode="auto">
          <a:xfrm>
            <a:off x="858838" y="4702175"/>
            <a:ext cx="1641475" cy="369888"/>
          </a:xfrm>
          <a:prstGeom prst="rect">
            <a:avLst/>
          </a:prstGeom>
          <a:noFill/>
          <a:ln w="9525">
            <a:noFill/>
            <a:miter lim="800000"/>
            <a:headEnd/>
            <a:tailEnd/>
          </a:ln>
        </p:spPr>
        <p:txBody>
          <a:bodyPr wrap="none">
            <a:spAutoFit/>
          </a:bodyPr>
          <a:lstStyle/>
          <a:p>
            <a:pPr algn="ctr">
              <a:defRPr/>
            </a:pPr>
            <a:r>
              <a:rPr lang="en-US" sz="1800" dirty="0">
                <a:solidFill>
                  <a:srgbClr val="000000"/>
                </a:solidFill>
                <a:latin typeface="+mn-lt"/>
                <a:ea typeface="+mn-ea"/>
              </a:rPr>
              <a:t>Standard TCP</a:t>
            </a:r>
          </a:p>
        </p:txBody>
      </p:sp>
      <p:sp>
        <p:nvSpPr>
          <p:cNvPr id="14" name="TextBox 13"/>
          <p:cNvSpPr txBox="1">
            <a:spLocks noChangeArrowheads="1"/>
          </p:cNvSpPr>
          <p:nvPr/>
        </p:nvSpPr>
        <p:spPr bwMode="auto">
          <a:xfrm>
            <a:off x="835025" y="1249363"/>
            <a:ext cx="1504950" cy="830262"/>
          </a:xfrm>
          <a:prstGeom prst="rect">
            <a:avLst/>
          </a:prstGeom>
          <a:noFill/>
          <a:ln w="9525">
            <a:noFill/>
            <a:miter lim="800000"/>
            <a:headEnd/>
            <a:tailEnd/>
          </a:ln>
        </p:spPr>
        <p:txBody>
          <a:bodyPr wrap="none">
            <a:spAutoFit/>
          </a:bodyPr>
          <a:lstStyle/>
          <a:p>
            <a:pPr algn="ctr">
              <a:defRPr/>
            </a:pPr>
            <a:r>
              <a:rPr lang="en-US" dirty="0" err="1">
                <a:solidFill>
                  <a:srgbClr val="000000"/>
                </a:solidFill>
                <a:latin typeface="+mn-lt"/>
                <a:ea typeface="+mn-ea"/>
              </a:rPr>
              <a:t>BitTorrent</a:t>
            </a:r>
            <a:r>
              <a:rPr lang="en-US" dirty="0">
                <a:solidFill>
                  <a:srgbClr val="000000"/>
                </a:solidFill>
                <a:latin typeface="+mn-lt"/>
                <a:ea typeface="+mn-ea"/>
              </a:rPr>
              <a:t> </a:t>
            </a:r>
          </a:p>
          <a:p>
            <a:pPr algn="ctr">
              <a:defRPr/>
            </a:pPr>
            <a:r>
              <a:rPr lang="en-US" dirty="0">
                <a:solidFill>
                  <a:srgbClr val="000000"/>
                </a:solidFill>
                <a:latin typeface="+mn-lt"/>
                <a:ea typeface="+mn-ea"/>
              </a:rPr>
              <a:t>Seeds</a:t>
            </a:r>
          </a:p>
        </p:txBody>
      </p:sp>
      <p:sp>
        <p:nvSpPr>
          <p:cNvPr id="15" name="TextBox 14"/>
          <p:cNvSpPr txBox="1">
            <a:spLocks noChangeArrowheads="1"/>
          </p:cNvSpPr>
          <p:nvPr/>
        </p:nvSpPr>
        <p:spPr bwMode="auto">
          <a:xfrm>
            <a:off x="6064250" y="1262063"/>
            <a:ext cx="1506538" cy="830262"/>
          </a:xfrm>
          <a:prstGeom prst="rect">
            <a:avLst/>
          </a:prstGeom>
          <a:noFill/>
          <a:ln w="9525">
            <a:noFill/>
            <a:miter lim="800000"/>
            <a:headEnd/>
            <a:tailEnd/>
          </a:ln>
        </p:spPr>
        <p:txBody>
          <a:bodyPr wrap="none">
            <a:spAutoFit/>
          </a:bodyPr>
          <a:lstStyle/>
          <a:p>
            <a:pPr algn="ctr">
              <a:defRPr/>
            </a:pPr>
            <a:r>
              <a:rPr lang="en-US" dirty="0" err="1">
                <a:solidFill>
                  <a:srgbClr val="000000"/>
                </a:solidFill>
                <a:latin typeface="+mn-lt"/>
                <a:ea typeface="+mn-ea"/>
              </a:rPr>
              <a:t>BitTorrent</a:t>
            </a:r>
            <a:r>
              <a:rPr lang="en-US" dirty="0">
                <a:solidFill>
                  <a:srgbClr val="000000"/>
                </a:solidFill>
                <a:latin typeface="+mn-lt"/>
                <a:ea typeface="+mn-ea"/>
              </a:rPr>
              <a:t> </a:t>
            </a:r>
          </a:p>
          <a:p>
            <a:pPr algn="ctr">
              <a:defRPr/>
            </a:pPr>
            <a:r>
              <a:rPr lang="en-US" dirty="0">
                <a:solidFill>
                  <a:srgbClr val="000000"/>
                </a:solidFill>
                <a:latin typeface="+mn-lt"/>
                <a:ea typeface="+mn-ea"/>
              </a:rPr>
              <a:t>Clients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tLang="en-US"/>
              <a:t>Wide-area Experiment: Results</a:t>
            </a:r>
          </a:p>
        </p:txBody>
      </p:sp>
      <p:sp>
        <p:nvSpPr>
          <p:cNvPr id="111618" name="Content Placeholder 2"/>
          <p:cNvSpPr>
            <a:spLocks noGrp="1"/>
          </p:cNvSpPr>
          <p:nvPr>
            <p:ph idx="1"/>
          </p:nvPr>
        </p:nvSpPr>
        <p:spPr>
          <a:xfrm>
            <a:off x="685800" y="5432425"/>
            <a:ext cx="7772400" cy="719138"/>
          </a:xfrm>
        </p:spPr>
        <p:txBody>
          <a:bodyPr/>
          <a:lstStyle/>
          <a:p>
            <a:pPr algn="ctr">
              <a:buFontTx/>
              <a:buNone/>
            </a:pPr>
            <a:r>
              <a:rPr lang="en-US" altLang="en-US"/>
              <a:t>No noticeable difference in throughput</a:t>
            </a:r>
          </a:p>
        </p:txBody>
      </p:sp>
      <p:pic>
        <p:nvPicPr>
          <p:cNvPr id="1116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409700"/>
            <a:ext cx="603408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a:t>c-Through - traffic de-multiplexing</a:t>
            </a:r>
          </a:p>
        </p:txBody>
      </p:sp>
      <p:sp>
        <p:nvSpPr>
          <p:cNvPr id="14339"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9560C984-C1ED-C743-B851-499FB9CE019D}" type="slidenum">
              <a:rPr lang="en-GB" altLang="en-US" sz="1200">
                <a:solidFill>
                  <a:schemeClr val="tx2"/>
                </a:solidFill>
                <a:latin typeface="Arial" charset="0"/>
              </a:rPr>
              <a:pPr algn="ctr" eaLnBrk="1" hangingPunct="1"/>
              <a:t>7</a:t>
            </a:fld>
            <a:endParaRPr lang="en-GB" altLang="en-US" sz="1200">
              <a:solidFill>
                <a:schemeClr val="tx2"/>
              </a:solidFill>
              <a:latin typeface="Arial" charset="0"/>
            </a:endParaRPr>
          </a:p>
        </p:txBody>
      </p:sp>
      <p:sp>
        <p:nvSpPr>
          <p:cNvPr id="15365" name="AutoShape 265"/>
          <p:cNvSpPr>
            <a:spLocks noChangeArrowheads="1"/>
          </p:cNvSpPr>
          <p:nvPr/>
        </p:nvSpPr>
        <p:spPr bwMode="auto">
          <a:xfrm>
            <a:off x="456982" y="1447800"/>
            <a:ext cx="3657600" cy="2420938"/>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grpSp>
        <p:nvGrpSpPr>
          <p:cNvPr id="69638" name="Group 7"/>
          <p:cNvGrpSpPr>
            <a:grpSpLocks/>
          </p:cNvGrpSpPr>
          <p:nvPr/>
        </p:nvGrpSpPr>
        <p:grpSpPr bwMode="auto">
          <a:xfrm>
            <a:off x="4648200" y="1450975"/>
            <a:ext cx="4124325" cy="1316038"/>
            <a:chOff x="1366" y="816"/>
            <a:chExt cx="3074" cy="1190"/>
          </a:xfrm>
        </p:grpSpPr>
        <p:sp>
          <p:nvSpPr>
            <p:cNvPr id="69715"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6"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7"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8"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9"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0"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1"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2"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3"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97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6"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1"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2"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639" name="Group 76"/>
          <p:cNvGrpSpPr>
            <a:grpSpLocks/>
          </p:cNvGrpSpPr>
          <p:nvPr/>
        </p:nvGrpSpPr>
        <p:grpSpPr bwMode="auto">
          <a:xfrm>
            <a:off x="4914900" y="2711450"/>
            <a:ext cx="3519488" cy="1165225"/>
            <a:chOff x="1778001" y="3055938"/>
            <a:chExt cx="4165601" cy="1592262"/>
          </a:xfrm>
        </p:grpSpPr>
        <p:grpSp>
          <p:nvGrpSpPr>
            <p:cNvPr id="69681" name="Group 99"/>
            <p:cNvGrpSpPr>
              <a:grpSpLocks/>
            </p:cNvGrpSpPr>
            <p:nvPr/>
          </p:nvGrpSpPr>
          <p:grpSpPr bwMode="auto">
            <a:xfrm>
              <a:off x="1778001" y="3055938"/>
              <a:ext cx="4165601" cy="1592262"/>
              <a:chOff x="976" y="1968"/>
              <a:chExt cx="2624" cy="1099"/>
            </a:xfrm>
          </p:grpSpPr>
          <p:grpSp>
            <p:nvGrpSpPr>
              <p:cNvPr id="69683" name="Group 47"/>
              <p:cNvGrpSpPr>
                <a:grpSpLocks/>
              </p:cNvGrpSpPr>
              <p:nvPr/>
            </p:nvGrpSpPr>
            <p:grpSpPr bwMode="auto">
              <a:xfrm>
                <a:off x="976" y="1968"/>
                <a:ext cx="2624" cy="1008"/>
                <a:chOff x="1552" y="1968"/>
                <a:chExt cx="2624" cy="1008"/>
              </a:xfrm>
            </p:grpSpPr>
            <p:grpSp>
              <p:nvGrpSpPr>
                <p:cNvPr id="69692" name="Group 48"/>
                <p:cNvGrpSpPr>
                  <a:grpSpLocks/>
                </p:cNvGrpSpPr>
                <p:nvPr/>
              </p:nvGrpSpPr>
              <p:grpSpPr bwMode="auto">
                <a:xfrm>
                  <a:off x="2568" y="1976"/>
                  <a:ext cx="88" cy="712"/>
                  <a:chOff x="2568" y="1976"/>
                  <a:chExt cx="88" cy="712"/>
                </a:xfrm>
              </p:grpSpPr>
              <p:sp>
                <p:nvSpPr>
                  <p:cNvPr id="69712"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3"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4"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3" name="Group 52"/>
                <p:cNvGrpSpPr>
                  <a:grpSpLocks/>
                </p:cNvGrpSpPr>
                <p:nvPr/>
              </p:nvGrpSpPr>
              <p:grpSpPr bwMode="auto">
                <a:xfrm>
                  <a:off x="3069" y="1968"/>
                  <a:ext cx="99" cy="720"/>
                  <a:chOff x="3069" y="1968"/>
                  <a:chExt cx="99" cy="720"/>
                </a:xfrm>
              </p:grpSpPr>
              <p:sp>
                <p:nvSpPr>
                  <p:cNvPr id="69709"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0"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1"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4" name="Group 56"/>
                <p:cNvGrpSpPr>
                  <a:grpSpLocks/>
                </p:cNvGrpSpPr>
                <p:nvPr/>
              </p:nvGrpSpPr>
              <p:grpSpPr bwMode="auto">
                <a:xfrm>
                  <a:off x="3072" y="1976"/>
                  <a:ext cx="576" cy="840"/>
                  <a:chOff x="3072" y="1976"/>
                  <a:chExt cx="576" cy="840"/>
                </a:xfrm>
              </p:grpSpPr>
              <p:sp>
                <p:nvSpPr>
                  <p:cNvPr id="6970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7"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5" name="Group 60"/>
                <p:cNvGrpSpPr>
                  <a:grpSpLocks/>
                </p:cNvGrpSpPr>
                <p:nvPr/>
              </p:nvGrpSpPr>
              <p:grpSpPr bwMode="auto">
                <a:xfrm>
                  <a:off x="2992" y="1984"/>
                  <a:ext cx="1184" cy="992"/>
                  <a:chOff x="2992" y="1984"/>
                  <a:chExt cx="1184" cy="992"/>
                </a:xfrm>
              </p:grpSpPr>
              <p:sp>
                <p:nvSpPr>
                  <p:cNvPr id="69703"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4"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6" name="Group 64"/>
                <p:cNvGrpSpPr>
                  <a:grpSpLocks/>
                </p:cNvGrpSpPr>
                <p:nvPr/>
              </p:nvGrpSpPr>
              <p:grpSpPr bwMode="auto">
                <a:xfrm>
                  <a:off x="2064" y="1984"/>
                  <a:ext cx="528" cy="848"/>
                  <a:chOff x="2064" y="1984"/>
                  <a:chExt cx="528" cy="848"/>
                </a:xfrm>
              </p:grpSpPr>
              <p:sp>
                <p:nvSpPr>
                  <p:cNvPr id="6970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7" name="Group 68"/>
                <p:cNvGrpSpPr>
                  <a:grpSpLocks/>
                </p:cNvGrpSpPr>
                <p:nvPr/>
              </p:nvGrpSpPr>
              <p:grpSpPr bwMode="auto">
                <a:xfrm>
                  <a:off x="1552" y="1970"/>
                  <a:ext cx="1115" cy="1006"/>
                  <a:chOff x="1552" y="1970"/>
                  <a:chExt cx="1115" cy="1006"/>
                </a:xfrm>
              </p:grpSpPr>
              <p:sp>
                <p:nvSpPr>
                  <p:cNvPr id="69698"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99"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0"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9684" name="Group 72"/>
              <p:cNvGrpSpPr>
                <a:grpSpLocks/>
              </p:cNvGrpSpPr>
              <p:nvPr/>
            </p:nvGrpSpPr>
            <p:grpSpPr bwMode="auto">
              <a:xfrm>
                <a:off x="2064" y="2544"/>
                <a:ext cx="432" cy="523"/>
                <a:chOff x="288" y="1440"/>
                <a:chExt cx="432" cy="523"/>
              </a:xfrm>
            </p:grpSpPr>
            <p:sp>
              <p:nvSpPr>
                <p:cNvPr id="69685"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6"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7"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9688"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9"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0"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1"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9682"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40" name="Group 17"/>
          <p:cNvGrpSpPr>
            <a:grpSpLocks/>
          </p:cNvGrpSpPr>
          <p:nvPr/>
        </p:nvGrpSpPr>
        <p:grpSpPr bwMode="auto">
          <a:xfrm>
            <a:off x="4697413" y="1371600"/>
            <a:ext cx="4197350" cy="1219200"/>
            <a:chOff x="4647777" y="1219200"/>
            <a:chExt cx="4516210" cy="1219516"/>
          </a:xfrm>
        </p:grpSpPr>
        <p:sp>
          <p:nvSpPr>
            <p:cNvPr id="13" name="Rounded Rectangle 12"/>
            <p:cNvSpPr/>
            <p:nvPr/>
          </p:nvSpPr>
          <p:spPr bwMode="auto">
            <a:xfrm>
              <a:off x="4647777" y="1219200"/>
              <a:ext cx="4266828" cy="1219516"/>
            </a:xfrm>
            <a:prstGeom prst="roundRect">
              <a:avLst/>
            </a:prstGeom>
            <a:noFill/>
            <a:ln>
              <a:headEnd type="none" w="med" len="med"/>
              <a:tailEnd type="triangle" w="med" len="med"/>
            </a:ln>
          </p:spPr>
          <p:style>
            <a:lnRef idx="2">
              <a:schemeClr val="dk1"/>
            </a:lnRef>
            <a:fillRef idx="1">
              <a:schemeClr val="lt1"/>
            </a:fillRef>
            <a:effectRef idx="0">
              <a:schemeClr val="dk1"/>
            </a:effectRef>
            <a:fontRef idx="minor">
              <a:schemeClr val="dk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sp>
          <p:nvSpPr>
            <p:cNvPr id="69680" name="Text Box 88"/>
            <p:cNvSpPr txBox="1">
              <a:spLocks noChangeArrowheads="1"/>
            </p:cNvSpPr>
            <p:nvPr/>
          </p:nvSpPr>
          <p:spPr bwMode="auto">
            <a:xfrm>
              <a:off x="7563331" y="1295420"/>
              <a:ext cx="1600656" cy="40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VLAN #1</a:t>
              </a:r>
            </a:p>
          </p:txBody>
        </p:sp>
      </p:grpSp>
      <p:grpSp>
        <p:nvGrpSpPr>
          <p:cNvPr id="18" name="Group 86"/>
          <p:cNvGrpSpPr>
            <a:grpSpLocks/>
          </p:cNvGrpSpPr>
          <p:nvPr/>
        </p:nvGrpSpPr>
        <p:grpSpPr bwMode="auto">
          <a:xfrm>
            <a:off x="4800600" y="4200525"/>
            <a:ext cx="4460875" cy="2335213"/>
            <a:chOff x="4800600" y="4201274"/>
            <a:chExt cx="4460696" cy="2334684"/>
          </a:xfrm>
        </p:grpSpPr>
        <p:grpSp>
          <p:nvGrpSpPr>
            <p:cNvPr id="69651" name="Group 83"/>
            <p:cNvGrpSpPr>
              <a:grpSpLocks/>
            </p:cNvGrpSpPr>
            <p:nvPr/>
          </p:nvGrpSpPr>
          <p:grpSpPr bwMode="auto">
            <a:xfrm>
              <a:off x="4800600" y="4267200"/>
              <a:ext cx="3608415" cy="2268758"/>
              <a:chOff x="4953000" y="4092792"/>
              <a:chExt cx="3608415" cy="2680601"/>
            </a:xfrm>
          </p:grpSpPr>
          <p:sp>
            <p:nvSpPr>
              <p:cNvPr id="71" name="Oval 70"/>
              <p:cNvSpPr/>
              <p:nvPr/>
            </p:nvSpPr>
            <p:spPr bwMode="auto">
              <a:xfrm>
                <a:off x="5334000" y="4632987"/>
                <a:ext cx="2895599" cy="86647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Traffic </a:t>
                </a:r>
              </a:p>
              <a:p>
                <a:pPr algn="ctr" eaLnBrk="0" hangingPunct="0">
                  <a:defRPr/>
                </a:pPr>
                <a:r>
                  <a:rPr lang="en-US" sz="2000" b="1" dirty="0">
                    <a:solidFill>
                      <a:srgbClr val="000000"/>
                    </a:solidFill>
                    <a:cs typeface="Arial" pitchFamily="34" charset="0"/>
                  </a:rPr>
                  <a:t>de-multiplexer</a:t>
                </a:r>
              </a:p>
            </p:txBody>
          </p:sp>
          <p:sp>
            <p:nvSpPr>
              <p:cNvPr id="72" name="Down Arrow 71"/>
              <p:cNvSpPr/>
              <p:nvPr/>
            </p:nvSpPr>
            <p:spPr bwMode="auto">
              <a:xfrm>
                <a:off x="6605452" y="4092792"/>
                <a:ext cx="381000" cy="631609"/>
              </a:xfrm>
              <a:prstGeom prst="down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4" name="Right Arrow 73"/>
              <p:cNvSpPr/>
              <p:nvPr/>
            </p:nvSpPr>
            <p:spPr bwMode="auto">
              <a:xfrm rot="3280025">
                <a:off x="7448368" y="5555043"/>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3" name="Right Arrow 72"/>
              <p:cNvSpPr/>
              <p:nvPr/>
            </p:nvSpPr>
            <p:spPr bwMode="auto">
              <a:xfrm rot="7662361">
                <a:off x="5662864" y="5563046"/>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5" name="Rectangle 74"/>
              <p:cNvSpPr/>
              <p:nvPr/>
            </p:nvSpPr>
            <p:spPr bwMode="auto">
              <a:xfrm>
                <a:off x="5638800" y="5876107"/>
                <a:ext cx="2286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69670" name="Text Box 88"/>
              <p:cNvSpPr txBox="1">
                <a:spLocks noChangeArrowheads="1"/>
              </p:cNvSpPr>
              <p:nvPr/>
            </p:nvSpPr>
            <p:spPr bwMode="auto">
              <a:xfrm>
                <a:off x="4953000" y="6287589"/>
                <a:ext cx="1487878" cy="4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VLAN #1</a:t>
                </a:r>
              </a:p>
            </p:txBody>
          </p:sp>
          <p:sp>
            <p:nvSpPr>
              <p:cNvPr id="77" name="Rectangle 76"/>
              <p:cNvSpPr/>
              <p:nvPr/>
            </p:nvSpPr>
            <p:spPr bwMode="auto">
              <a:xfrm>
                <a:off x="7746274" y="5893526"/>
                <a:ext cx="228600" cy="45720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endParaRPr lang="en-US" b="1">
                  <a:solidFill>
                    <a:srgbClr val="FFFFFF"/>
                  </a:solidFill>
                </a:endParaRPr>
              </a:p>
            </p:txBody>
          </p:sp>
          <p:sp>
            <p:nvSpPr>
              <p:cNvPr id="69674" name="Text Box 88"/>
              <p:cNvSpPr txBox="1">
                <a:spLocks noChangeArrowheads="1"/>
              </p:cNvSpPr>
              <p:nvPr/>
            </p:nvSpPr>
            <p:spPr bwMode="auto">
              <a:xfrm>
                <a:off x="7073537" y="6300652"/>
                <a:ext cx="1487878" cy="4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FF0000"/>
                    </a:solidFill>
                    <a:latin typeface="Arial" charset="0"/>
                    <a:ea typeface="宋体" charset="-122"/>
                  </a:rPr>
                  <a:t>VLAN #2</a:t>
                </a:r>
              </a:p>
            </p:txBody>
          </p:sp>
          <p:sp>
            <p:nvSpPr>
              <p:cNvPr id="79" name="Oval 78"/>
              <p:cNvSpPr/>
              <p:nvPr/>
            </p:nvSpPr>
            <p:spPr bwMode="auto">
              <a:xfrm flipV="1">
                <a:off x="7467600" y="4672790"/>
                <a:ext cx="152400" cy="15240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cxnSp>
            <p:nvCxnSpPr>
              <p:cNvPr id="69678" name="Straight Arrow Connector 80"/>
              <p:cNvCxnSpPr>
                <a:cxnSpLocks noChangeShapeType="1"/>
              </p:cNvCxnSpPr>
              <p:nvPr/>
            </p:nvCxnSpPr>
            <p:spPr bwMode="auto">
              <a:xfrm rot="5400000">
                <a:off x="7245798" y="4387993"/>
                <a:ext cx="569878" cy="1588"/>
              </a:xfrm>
              <a:prstGeom prst="straightConnector1">
                <a:avLst/>
              </a:prstGeom>
              <a:noFill/>
              <a:ln w="38100">
                <a:solidFill>
                  <a:schemeClr val="bg2"/>
                </a:solidFill>
                <a:round/>
                <a:headEnd/>
                <a:tailEnd type="arrow" w="med" len="med"/>
              </a:ln>
              <a:extLst>
                <a:ext uri="{909E8E84-426E-40DD-AFC4-6F175D3DCCD1}">
                  <a14:hiddenFill xmlns:a14="http://schemas.microsoft.com/office/drawing/2010/main">
                    <a:noFill/>
                  </a14:hiddenFill>
                </a:ext>
              </a:extLst>
            </p:spPr>
          </p:cxnSp>
        </p:grpSp>
        <p:grpSp>
          <p:nvGrpSpPr>
            <p:cNvPr id="69652" name="Group 85"/>
            <p:cNvGrpSpPr>
              <a:grpSpLocks/>
            </p:cNvGrpSpPr>
            <p:nvPr/>
          </p:nvGrpSpPr>
          <p:grpSpPr bwMode="auto">
            <a:xfrm>
              <a:off x="5598722" y="4201274"/>
              <a:ext cx="3662574" cy="646331"/>
              <a:chOff x="5598722" y="4201274"/>
              <a:chExt cx="3662574" cy="646331"/>
            </a:xfrm>
          </p:grpSpPr>
          <p:sp>
            <p:nvSpPr>
              <p:cNvPr id="69653" name="Text Box 88"/>
              <p:cNvSpPr txBox="1">
                <a:spLocks noChangeArrowheads="1"/>
              </p:cNvSpPr>
              <p:nvPr/>
            </p:nvSpPr>
            <p:spPr bwMode="auto">
              <a:xfrm>
                <a:off x="7356296" y="4201274"/>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zh-CN" sz="1800" b="1">
                    <a:solidFill>
                      <a:srgbClr val="000000"/>
                    </a:solidFill>
                    <a:latin typeface="Arial" charset="0"/>
                    <a:ea typeface="宋体" charset="-122"/>
                  </a:rPr>
                  <a:t>circuit  configuration</a:t>
                </a:r>
              </a:p>
            </p:txBody>
          </p:sp>
          <p:sp>
            <p:nvSpPr>
              <p:cNvPr id="69654" name="Text Box 88"/>
              <p:cNvSpPr txBox="1">
                <a:spLocks noChangeArrowheads="1"/>
              </p:cNvSpPr>
              <p:nvPr/>
            </p:nvSpPr>
            <p:spPr bwMode="auto">
              <a:xfrm>
                <a:off x="5598722" y="4267200"/>
                <a:ext cx="10306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1800" b="1">
                    <a:solidFill>
                      <a:srgbClr val="000000"/>
                    </a:solidFill>
                    <a:latin typeface="Arial" charset="0"/>
                    <a:ea typeface="宋体" charset="-122"/>
                  </a:rPr>
                  <a:t>traffic</a:t>
                </a:r>
              </a:p>
            </p:txBody>
          </p:sp>
        </p:grpSp>
      </p:grpSp>
      <p:grpSp>
        <p:nvGrpSpPr>
          <p:cNvPr id="69642" name="Group 16"/>
          <p:cNvGrpSpPr>
            <a:grpSpLocks/>
          </p:cNvGrpSpPr>
          <p:nvPr/>
        </p:nvGrpSpPr>
        <p:grpSpPr bwMode="auto">
          <a:xfrm>
            <a:off x="4686300" y="2667000"/>
            <a:ext cx="4097338" cy="1282700"/>
            <a:chOff x="4323710" y="2391412"/>
            <a:chExt cx="4849253" cy="1523601"/>
          </a:xfrm>
        </p:grpSpPr>
        <p:sp>
          <p:nvSpPr>
            <p:cNvPr id="69649" name="Text Box 88"/>
            <p:cNvSpPr txBox="1">
              <a:spLocks noChangeArrowheads="1"/>
            </p:cNvSpPr>
            <p:nvPr/>
          </p:nvSpPr>
          <p:spPr bwMode="auto">
            <a:xfrm>
              <a:off x="7572763" y="3374828"/>
              <a:ext cx="1600200" cy="47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FF0000"/>
                  </a:solidFill>
                  <a:latin typeface="Arial" charset="0"/>
                  <a:ea typeface="宋体" charset="-122"/>
                </a:rPr>
                <a:t>VLAN #2</a:t>
              </a:r>
            </a:p>
          </p:txBody>
        </p:sp>
        <p:sp>
          <p:nvSpPr>
            <p:cNvPr id="14" name="Rounded Rectangle 13"/>
            <p:cNvSpPr/>
            <p:nvPr/>
          </p:nvSpPr>
          <p:spPr bwMode="auto">
            <a:xfrm>
              <a:off x="4323710" y="2391412"/>
              <a:ext cx="4710220" cy="1523601"/>
            </a:xfrm>
            <a:prstGeom prst="roundRect">
              <a:avLst/>
            </a:prstGeom>
            <a:solidFill>
              <a:schemeClr val="lt1">
                <a:alpha val="0"/>
              </a:schemeClr>
            </a:solidFill>
            <a:ln>
              <a:solidFill>
                <a:srgbClr val="FF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endParaRPr lang="en-US" b="1" dirty="0">
                <a:solidFill>
                  <a:srgbClr val="FF0000"/>
                </a:solidFill>
                <a:ea typeface="宋体" pitchFamily="2" charset="-122"/>
                <a:cs typeface="Arial" pitchFamily="34" charset="0"/>
              </a:endParaRPr>
            </a:p>
          </p:txBody>
        </p:sp>
      </p:grpSp>
      <p:sp>
        <p:nvSpPr>
          <p:cNvPr id="69643" name="Rectangle 266"/>
          <p:cNvSpPr>
            <a:spLocks noChangeArrowheads="1"/>
          </p:cNvSpPr>
          <p:nvPr/>
        </p:nvSpPr>
        <p:spPr bwMode="auto">
          <a:xfrm>
            <a:off x="523875" y="1531938"/>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VLAN-based network isolation:</a:t>
            </a:r>
          </a:p>
          <a:p>
            <a:pPr lvl="1">
              <a:lnSpc>
                <a:spcPct val="85000"/>
              </a:lnSpc>
              <a:buClr>
                <a:srgbClr val="000000"/>
              </a:buClr>
              <a:buFontTx/>
              <a:buChar char="–"/>
            </a:pPr>
            <a:r>
              <a:rPr lang="en-US" altLang="zh-CN" sz="2000">
                <a:solidFill>
                  <a:srgbClr val="000000"/>
                </a:solidFill>
                <a:latin typeface="Arial" charset="0"/>
                <a:ea typeface="宋体" charset="-122"/>
              </a:rPr>
              <a:t>No need to modify switches</a:t>
            </a:r>
          </a:p>
          <a:p>
            <a:pPr lvl="1">
              <a:lnSpc>
                <a:spcPct val="85000"/>
              </a:lnSpc>
              <a:buClr>
                <a:srgbClr val="000000"/>
              </a:buClr>
              <a:buFontTx/>
              <a:buChar char="–"/>
            </a:pPr>
            <a:r>
              <a:rPr lang="en-US" altLang="zh-CN" sz="2000">
                <a:solidFill>
                  <a:srgbClr val="000000"/>
                </a:solidFill>
                <a:latin typeface="Arial" charset="0"/>
                <a:ea typeface="宋体" charset="-122"/>
              </a:rPr>
              <a:t>Avoid the instability caused by circuit reconfiguration</a:t>
            </a:r>
          </a:p>
        </p:txBody>
      </p:sp>
      <p:grpSp>
        <p:nvGrpSpPr>
          <p:cNvPr id="22" name="Group 89"/>
          <p:cNvGrpSpPr>
            <a:grpSpLocks/>
          </p:cNvGrpSpPr>
          <p:nvPr/>
        </p:nvGrpSpPr>
        <p:grpSpPr bwMode="auto">
          <a:xfrm>
            <a:off x="457200" y="4343400"/>
            <a:ext cx="4038600" cy="2057400"/>
            <a:chOff x="457200" y="4343400"/>
            <a:chExt cx="4038600" cy="2057400"/>
          </a:xfrm>
        </p:grpSpPr>
        <p:sp>
          <p:nvSpPr>
            <p:cNvPr id="15400" name="AutoShape 265"/>
            <p:cNvSpPr>
              <a:spLocks noChangeArrowheads="1"/>
            </p:cNvSpPr>
            <p:nvPr/>
          </p:nvSpPr>
          <p:spPr bwMode="auto">
            <a:xfrm>
              <a:off x="457200" y="4343400"/>
              <a:ext cx="4038600" cy="2057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9648" name="Rectangle 266"/>
            <p:cNvSpPr>
              <a:spLocks noChangeArrowheads="1"/>
            </p:cNvSpPr>
            <p:nvPr/>
          </p:nvSpPr>
          <p:spPr bwMode="auto">
            <a:xfrm>
              <a:off x="547956" y="441960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Traffic control on hosts:</a:t>
              </a:r>
            </a:p>
            <a:p>
              <a:pPr lvl="1">
                <a:lnSpc>
                  <a:spcPct val="85000"/>
                </a:lnSpc>
                <a:buClr>
                  <a:srgbClr val="000000"/>
                </a:buClr>
                <a:buFontTx/>
                <a:buChar char="–"/>
              </a:pPr>
              <a:r>
                <a:rPr lang="en-US" altLang="zh-CN" sz="2000">
                  <a:solidFill>
                    <a:srgbClr val="000000"/>
                  </a:solidFill>
                  <a:latin typeface="Arial" charset="0"/>
                  <a:ea typeface="宋体" charset="-122"/>
                </a:rPr>
                <a:t>Controller informs hosts about the circuit configuration</a:t>
              </a:r>
            </a:p>
            <a:p>
              <a:pPr lvl="1">
                <a:lnSpc>
                  <a:spcPct val="85000"/>
                </a:lnSpc>
                <a:buClr>
                  <a:srgbClr val="000000"/>
                </a:buClr>
                <a:buFontTx/>
                <a:buChar char="–"/>
              </a:pPr>
              <a:endParaRPr lang="en-US" altLang="zh-CN" sz="2000">
                <a:solidFill>
                  <a:srgbClr val="000000"/>
                </a:solidFill>
                <a:latin typeface="Arial" charset="0"/>
                <a:ea typeface="宋体" charset="-122"/>
              </a:endParaRPr>
            </a:p>
            <a:p>
              <a:pPr lvl="1">
                <a:lnSpc>
                  <a:spcPct val="85000"/>
                </a:lnSpc>
                <a:buClr>
                  <a:srgbClr val="000000"/>
                </a:buClr>
                <a:buFontTx/>
                <a:buChar char="–"/>
              </a:pPr>
              <a:r>
                <a:rPr lang="en-US" altLang="zh-CN" sz="2000">
                  <a:solidFill>
                    <a:srgbClr val="000000"/>
                  </a:solidFill>
                  <a:latin typeface="Arial" charset="0"/>
                  <a:ea typeface="宋体" charset="-122"/>
                </a:rPr>
                <a:t>End-hosts tag packets accordingly</a:t>
              </a:r>
            </a:p>
          </p:txBody>
        </p:sp>
      </p:grpSp>
    </p:spTree>
    <p:custDataLst>
      <p:tags r:id="rId1"/>
    </p:custDataLst>
    <p:extLst>
      <p:ext uri="{BB962C8B-B14F-4D97-AF65-F5344CB8AC3E}">
        <p14:creationId xmlns:p14="http://schemas.microsoft.com/office/powerpoint/2010/main" val="930819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tLang="en-US"/>
              <a:t>Other Efforts</a:t>
            </a:r>
          </a:p>
        </p:txBody>
      </p:sp>
      <p:sp>
        <p:nvSpPr>
          <p:cNvPr id="112642" name="Content Placeholder 2"/>
          <p:cNvSpPr>
            <a:spLocks noGrp="1"/>
          </p:cNvSpPr>
          <p:nvPr>
            <p:ph idx="1"/>
          </p:nvPr>
        </p:nvSpPr>
        <p:spPr/>
        <p:txBody>
          <a:bodyPr/>
          <a:lstStyle/>
          <a:p>
            <a:r>
              <a:rPr lang="en-US" altLang="en-US"/>
              <a:t>Topology </a:t>
            </a:r>
          </a:p>
          <a:p>
            <a:pPr lvl="1"/>
            <a:r>
              <a:rPr lang="en-US" altLang="en-US"/>
              <a:t>Using extra links to meet traffic matrix</a:t>
            </a:r>
          </a:p>
          <a:p>
            <a:pPr lvl="2"/>
            <a:r>
              <a:rPr lang="en-US" altLang="en-US"/>
              <a:t>60Ghz links </a:t>
            </a:r>
            <a:r>
              <a:rPr lang="en-US" altLang="en-US">
                <a:sym typeface="Wingdings" charset="2"/>
              </a:rPr>
              <a:t> MSR paper in HotNets09</a:t>
            </a:r>
          </a:p>
          <a:p>
            <a:pPr lvl="2"/>
            <a:r>
              <a:rPr lang="en-US" altLang="en-US">
                <a:sym typeface="Wingdings" charset="2"/>
              </a:rPr>
              <a:t>Reconfigurable optical interconnects  CMU and UCSD in Sigcomm2010</a:t>
            </a:r>
          </a:p>
          <a:p>
            <a:pPr lvl="2"/>
            <a:endParaRPr lang="en-US" altLang="en-US">
              <a:sym typeface="Wingdings" charset="2"/>
            </a:endParaRPr>
          </a:p>
          <a:p>
            <a:r>
              <a:rPr lang="en-US" altLang="en-US">
                <a:sym typeface="Wingdings" charset="2"/>
              </a:rPr>
              <a:t>Transport</a:t>
            </a:r>
          </a:p>
          <a:p>
            <a:pPr lvl="1"/>
            <a:r>
              <a:rPr lang="en-US" altLang="en-US">
                <a:sym typeface="Wingdings" charset="2"/>
              </a:rPr>
              <a:t>Data Center TCP  data-center only protocol that uses RED-like techniques in routers</a:t>
            </a:r>
            <a:endParaRPr lang="en-US" altLang="en-US"/>
          </a:p>
        </p:txBody>
      </p:sp>
      <p:sp>
        <p:nvSpPr>
          <p:cNvPr id="1126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12913B0-221C-E042-9138-0EDE6A72CDEF}" type="slidenum">
              <a:rPr lang="en-US" altLang="en-US" sz="1200">
                <a:solidFill>
                  <a:schemeClr val="tx2"/>
                </a:solidFill>
                <a:latin typeface="Arial Narrow" charset="0"/>
              </a:rPr>
              <a:pPr eaLnBrk="1" hangingPunct="1"/>
              <a:t>70</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altLang="en-US"/>
              <a:t>Aside: Disk Power</a:t>
            </a:r>
          </a:p>
        </p:txBody>
      </p:sp>
      <p:sp>
        <p:nvSpPr>
          <p:cNvPr id="114690" name="Rectangle 3"/>
          <p:cNvSpPr>
            <a:spLocks noGrp="1" noChangeArrowheads="1"/>
          </p:cNvSpPr>
          <p:nvPr>
            <p:ph type="body" sz="half" idx="1"/>
          </p:nvPr>
        </p:nvSpPr>
        <p:spPr/>
        <p:txBody>
          <a:bodyPr/>
          <a:lstStyle/>
          <a:p>
            <a:pPr algn="ctr">
              <a:buFontTx/>
              <a:buNone/>
            </a:pPr>
            <a:r>
              <a:rPr lang="en-US" altLang="en-US" b="1" u="sng"/>
              <a:t>IBM Microdrive (1inch)</a:t>
            </a:r>
          </a:p>
          <a:p>
            <a:r>
              <a:rPr lang="en-US" altLang="en-US"/>
              <a:t>writing 300mA (3.3V)</a:t>
            </a:r>
            <a:br>
              <a:rPr lang="en-US" altLang="en-US"/>
            </a:br>
            <a:r>
              <a:rPr lang="en-US" altLang="en-US"/>
              <a:t>1W</a:t>
            </a:r>
          </a:p>
          <a:p>
            <a:r>
              <a:rPr lang="en-US" altLang="en-US"/>
              <a:t>standby 65mA (3.3V)</a:t>
            </a:r>
            <a:br>
              <a:rPr lang="en-US" altLang="en-US"/>
            </a:br>
            <a:r>
              <a:rPr lang="en-US" altLang="en-US"/>
              <a:t>.2W</a:t>
            </a:r>
          </a:p>
        </p:txBody>
      </p:sp>
      <p:sp>
        <p:nvSpPr>
          <p:cNvPr id="114691" name="Rectangle 4"/>
          <p:cNvSpPr>
            <a:spLocks noGrp="1" noChangeArrowheads="1"/>
          </p:cNvSpPr>
          <p:nvPr>
            <p:ph type="body" sz="half" idx="2"/>
          </p:nvPr>
        </p:nvSpPr>
        <p:spPr/>
        <p:txBody>
          <a:bodyPr/>
          <a:lstStyle/>
          <a:p>
            <a:pPr algn="ctr">
              <a:buFontTx/>
              <a:buNone/>
            </a:pPr>
            <a:r>
              <a:rPr lang="en-US" altLang="en-US" b="1" u="sng"/>
              <a:t>IBM TravelStar (2.5inch)</a:t>
            </a:r>
          </a:p>
          <a:p>
            <a:r>
              <a:rPr lang="en-US" altLang="en-US"/>
              <a:t>read/write 2W</a:t>
            </a:r>
          </a:p>
          <a:p>
            <a:r>
              <a:rPr lang="en-US" altLang="en-US"/>
              <a:t>spinning 1.8W</a:t>
            </a:r>
          </a:p>
          <a:p>
            <a:r>
              <a:rPr lang="en-US" altLang="en-US"/>
              <a:t>low power idle .65W</a:t>
            </a:r>
          </a:p>
          <a:p>
            <a:r>
              <a:rPr lang="en-US" altLang="en-US"/>
              <a:t>standby .25W</a:t>
            </a:r>
          </a:p>
          <a:p>
            <a:r>
              <a:rPr lang="en-US" altLang="en-US"/>
              <a:t>sleep .1W</a:t>
            </a:r>
          </a:p>
          <a:p>
            <a:r>
              <a:rPr lang="en-US" altLang="en-US"/>
              <a:t>startup 4.7 W</a:t>
            </a:r>
          </a:p>
          <a:p>
            <a:r>
              <a:rPr lang="en-US" altLang="en-US"/>
              <a:t>seek 2.3W</a:t>
            </a:r>
          </a:p>
          <a:p>
            <a:endParaRPr lang="en-US" alt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altLang="en-US"/>
              <a:t>Spin-down Disk Model</a:t>
            </a:r>
          </a:p>
        </p:txBody>
      </p:sp>
      <p:sp>
        <p:nvSpPr>
          <p:cNvPr id="115714" name="Oval 3"/>
          <p:cNvSpPr>
            <a:spLocks noChangeArrowheads="1"/>
          </p:cNvSpPr>
          <p:nvPr/>
        </p:nvSpPr>
        <p:spPr bwMode="auto">
          <a:xfrm>
            <a:off x="1524000" y="4572000"/>
            <a:ext cx="1447800" cy="1447800"/>
          </a:xfrm>
          <a:prstGeom prst="ellipse">
            <a:avLst/>
          </a:prstGeom>
          <a:solidFill>
            <a:srgbClr val="FF0000"/>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chemeClr val="bg1"/>
                </a:solidFill>
              </a:rPr>
              <a:t>Not</a:t>
            </a:r>
            <a:br>
              <a:rPr lang="en-US" altLang="en-US" b="1">
                <a:solidFill>
                  <a:schemeClr val="bg1"/>
                </a:solidFill>
              </a:rPr>
            </a:br>
            <a:r>
              <a:rPr lang="en-US" altLang="en-US" b="1">
                <a:solidFill>
                  <a:schemeClr val="bg1"/>
                </a:solidFill>
              </a:rPr>
              <a:t>Spinning</a:t>
            </a:r>
            <a:endParaRPr lang="en-US" altLang="en-US"/>
          </a:p>
        </p:txBody>
      </p:sp>
      <p:sp>
        <p:nvSpPr>
          <p:cNvPr id="115715" name="Oval 4"/>
          <p:cNvSpPr>
            <a:spLocks noChangeArrowheads="1"/>
          </p:cNvSpPr>
          <p:nvPr/>
        </p:nvSpPr>
        <p:spPr bwMode="auto">
          <a:xfrm>
            <a:off x="5715000" y="4572000"/>
            <a:ext cx="1447800" cy="1447800"/>
          </a:xfrm>
          <a:prstGeom prst="ellipse">
            <a:avLst/>
          </a:prstGeom>
          <a:solidFill>
            <a:srgbClr val="00CC00"/>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chemeClr val="bg1"/>
                </a:solidFill>
              </a:rPr>
              <a:t>Spinning</a:t>
            </a:r>
          </a:p>
          <a:p>
            <a:pPr algn="ctr" eaLnBrk="1" hangingPunct="1"/>
            <a:r>
              <a:rPr lang="en-US" altLang="en-US" b="1">
                <a:solidFill>
                  <a:schemeClr val="bg1"/>
                </a:solidFill>
              </a:rPr>
              <a:t>&amp; Ready</a:t>
            </a:r>
            <a:endParaRPr lang="en-US" altLang="en-US"/>
          </a:p>
        </p:txBody>
      </p:sp>
      <p:sp>
        <p:nvSpPr>
          <p:cNvPr id="115716" name="Oval 5"/>
          <p:cNvSpPr>
            <a:spLocks noChangeArrowheads="1"/>
          </p:cNvSpPr>
          <p:nvPr/>
        </p:nvSpPr>
        <p:spPr bwMode="auto">
          <a:xfrm>
            <a:off x="7239000" y="2514600"/>
            <a:ext cx="1447800" cy="1447800"/>
          </a:xfrm>
          <a:prstGeom prst="ellipse">
            <a:avLst/>
          </a:prstGeom>
          <a:solidFill>
            <a:srgbClr val="3333CC"/>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chemeClr val="bg1"/>
                </a:solidFill>
              </a:rPr>
              <a:t>Spinning</a:t>
            </a:r>
          </a:p>
          <a:p>
            <a:pPr algn="ctr" eaLnBrk="1" hangingPunct="1"/>
            <a:r>
              <a:rPr lang="en-US" altLang="en-US" b="1">
                <a:solidFill>
                  <a:schemeClr val="bg1"/>
                </a:solidFill>
              </a:rPr>
              <a:t>&amp; Access</a:t>
            </a:r>
            <a:endParaRPr lang="en-US" altLang="en-US"/>
          </a:p>
        </p:txBody>
      </p:sp>
      <p:sp>
        <p:nvSpPr>
          <p:cNvPr id="115717" name="Freeform 6"/>
          <p:cNvSpPr>
            <a:spLocks/>
          </p:cNvSpPr>
          <p:nvPr/>
        </p:nvSpPr>
        <p:spPr bwMode="auto">
          <a:xfrm>
            <a:off x="7162800" y="3886200"/>
            <a:ext cx="1409700" cy="1333500"/>
          </a:xfrm>
          <a:custGeom>
            <a:avLst/>
            <a:gdLst>
              <a:gd name="T0" fmla="*/ 2147483647 w 888"/>
              <a:gd name="T1" fmla="*/ 0 h 792"/>
              <a:gd name="T2" fmla="*/ 2147483647 w 888"/>
              <a:gd name="T3" fmla="*/ 2147483647 h 792"/>
              <a:gd name="T4" fmla="*/ 0 w 888"/>
              <a:gd name="T5" fmla="*/ 2147483647 h 792"/>
              <a:gd name="T6" fmla="*/ 0 60000 65536"/>
              <a:gd name="T7" fmla="*/ 0 60000 65536"/>
              <a:gd name="T8" fmla="*/ 0 60000 65536"/>
              <a:gd name="T9" fmla="*/ 0 w 888"/>
              <a:gd name="T10" fmla="*/ 0 h 792"/>
              <a:gd name="T11" fmla="*/ 888 w 888"/>
              <a:gd name="T12" fmla="*/ 792 h 792"/>
            </a:gdLst>
            <a:ahLst/>
            <a:cxnLst>
              <a:cxn ang="T6">
                <a:pos x="T0" y="T1"/>
              </a:cxn>
              <a:cxn ang="T7">
                <a:pos x="T2" y="T3"/>
              </a:cxn>
              <a:cxn ang="T8">
                <a:pos x="T4" y="T5"/>
              </a:cxn>
            </a:cxnLst>
            <a:rect l="T9" t="T10" r="T11" b="T12"/>
            <a:pathLst>
              <a:path w="888" h="792">
                <a:moveTo>
                  <a:pt x="720" y="0"/>
                </a:moveTo>
                <a:cubicBezTo>
                  <a:pt x="804" y="276"/>
                  <a:pt x="888" y="552"/>
                  <a:pt x="768" y="672"/>
                </a:cubicBezTo>
                <a:cubicBezTo>
                  <a:pt x="648" y="792"/>
                  <a:pt x="324" y="756"/>
                  <a:pt x="0" y="720"/>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5718" name="Oval 7"/>
          <p:cNvSpPr>
            <a:spLocks noChangeArrowheads="1"/>
          </p:cNvSpPr>
          <p:nvPr/>
        </p:nvSpPr>
        <p:spPr bwMode="auto">
          <a:xfrm>
            <a:off x="5257800" y="2362200"/>
            <a:ext cx="1447800" cy="1447800"/>
          </a:xfrm>
          <a:prstGeom prst="ellipse">
            <a:avLst/>
          </a:prstGeom>
          <a:solidFill>
            <a:srgbClr val="33CCFF"/>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t>Spinning</a:t>
            </a:r>
          </a:p>
          <a:p>
            <a:pPr algn="ctr" eaLnBrk="1" hangingPunct="1"/>
            <a:r>
              <a:rPr lang="en-US" altLang="en-US" b="1"/>
              <a:t>&amp; Seek</a:t>
            </a:r>
            <a:endParaRPr lang="en-US" altLang="en-US"/>
          </a:p>
        </p:txBody>
      </p:sp>
      <p:sp>
        <p:nvSpPr>
          <p:cNvPr id="115719" name="Line 8"/>
          <p:cNvSpPr>
            <a:spLocks noChangeShapeType="1"/>
          </p:cNvSpPr>
          <p:nvPr/>
        </p:nvSpPr>
        <p:spPr bwMode="auto">
          <a:xfrm flipH="1" flipV="1">
            <a:off x="6019800" y="3810000"/>
            <a:ext cx="152400" cy="7620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0" name="Line 9"/>
          <p:cNvSpPr>
            <a:spLocks noChangeShapeType="1"/>
          </p:cNvSpPr>
          <p:nvPr/>
        </p:nvSpPr>
        <p:spPr bwMode="auto">
          <a:xfrm>
            <a:off x="6705600" y="3048000"/>
            <a:ext cx="533400" cy="76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1" name="Oval 10"/>
          <p:cNvSpPr>
            <a:spLocks noChangeArrowheads="1"/>
          </p:cNvSpPr>
          <p:nvPr/>
        </p:nvSpPr>
        <p:spPr bwMode="auto">
          <a:xfrm>
            <a:off x="2362200" y="2514600"/>
            <a:ext cx="1447800" cy="1447800"/>
          </a:xfrm>
          <a:prstGeom prst="ellipse">
            <a:avLst/>
          </a:prstGeom>
          <a:solidFill>
            <a:srgbClr val="FFFF00"/>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t>Spinning</a:t>
            </a:r>
            <a:br>
              <a:rPr lang="en-US" altLang="en-US" b="1"/>
            </a:br>
            <a:r>
              <a:rPr lang="en-US" altLang="en-US" b="1"/>
              <a:t>up</a:t>
            </a:r>
            <a:endParaRPr lang="en-US" altLang="en-US"/>
          </a:p>
        </p:txBody>
      </p:sp>
      <p:sp>
        <p:nvSpPr>
          <p:cNvPr id="115722" name="Line 11"/>
          <p:cNvSpPr>
            <a:spLocks noChangeShapeType="1"/>
          </p:cNvSpPr>
          <p:nvPr/>
        </p:nvSpPr>
        <p:spPr bwMode="auto">
          <a:xfrm flipV="1">
            <a:off x="2362200" y="3886200"/>
            <a:ext cx="381000" cy="685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3" name="Line 12"/>
          <p:cNvSpPr>
            <a:spLocks noChangeShapeType="1"/>
          </p:cNvSpPr>
          <p:nvPr/>
        </p:nvSpPr>
        <p:spPr bwMode="auto">
          <a:xfrm flipV="1">
            <a:off x="3810000" y="3200400"/>
            <a:ext cx="1447800" cy="76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4" name="Oval 13"/>
          <p:cNvSpPr>
            <a:spLocks noChangeArrowheads="1"/>
          </p:cNvSpPr>
          <p:nvPr/>
        </p:nvSpPr>
        <p:spPr bwMode="auto">
          <a:xfrm>
            <a:off x="3657600" y="5105400"/>
            <a:ext cx="1447800" cy="1447800"/>
          </a:xfrm>
          <a:prstGeom prst="ellipse">
            <a:avLst/>
          </a:prstGeom>
          <a:solidFill>
            <a:srgbClr val="FF9966"/>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t>Spinning</a:t>
            </a:r>
            <a:br>
              <a:rPr lang="en-US" altLang="en-US" b="1"/>
            </a:br>
            <a:r>
              <a:rPr lang="en-US" altLang="en-US" b="1"/>
              <a:t>down</a:t>
            </a:r>
            <a:endParaRPr lang="en-US" altLang="en-US"/>
          </a:p>
        </p:txBody>
      </p:sp>
      <p:sp>
        <p:nvSpPr>
          <p:cNvPr id="115725" name="Line 14"/>
          <p:cNvSpPr>
            <a:spLocks noChangeShapeType="1"/>
          </p:cNvSpPr>
          <p:nvPr/>
        </p:nvSpPr>
        <p:spPr bwMode="auto">
          <a:xfrm flipH="1">
            <a:off x="5105400" y="5486400"/>
            <a:ext cx="609600" cy="304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6" name="Line 15"/>
          <p:cNvSpPr>
            <a:spLocks noChangeShapeType="1"/>
          </p:cNvSpPr>
          <p:nvPr/>
        </p:nvSpPr>
        <p:spPr bwMode="auto">
          <a:xfrm flipH="1" flipV="1">
            <a:off x="2971800" y="5486400"/>
            <a:ext cx="685800" cy="228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7" name="Text Box 16"/>
          <p:cNvSpPr txBox="1">
            <a:spLocks noChangeArrowheads="1"/>
          </p:cNvSpPr>
          <p:nvPr/>
        </p:nvSpPr>
        <p:spPr bwMode="auto">
          <a:xfrm>
            <a:off x="3886200" y="259080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Request</a:t>
            </a:r>
          </a:p>
        </p:txBody>
      </p:sp>
      <p:sp>
        <p:nvSpPr>
          <p:cNvPr id="115728" name="Text Box 17"/>
          <p:cNvSpPr txBox="1">
            <a:spLocks noChangeArrowheads="1"/>
          </p:cNvSpPr>
          <p:nvPr/>
        </p:nvSpPr>
        <p:spPr bwMode="auto">
          <a:xfrm>
            <a:off x="1143000" y="3352800"/>
            <a:ext cx="1470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Trigger:</a:t>
            </a:r>
            <a:br>
              <a:rPr lang="en-US" altLang="en-US"/>
            </a:br>
            <a:r>
              <a:rPr lang="en-US" altLang="en-US"/>
              <a:t>request or </a:t>
            </a:r>
            <a:br>
              <a:rPr lang="en-US" altLang="en-US"/>
            </a:br>
            <a:r>
              <a:rPr lang="en-US" altLang="en-US"/>
              <a:t>predict</a:t>
            </a:r>
          </a:p>
        </p:txBody>
      </p:sp>
      <p:sp>
        <p:nvSpPr>
          <p:cNvPr id="115729" name="Line 18"/>
          <p:cNvSpPr>
            <a:spLocks noChangeShapeType="1"/>
          </p:cNvSpPr>
          <p:nvPr/>
        </p:nvSpPr>
        <p:spPr bwMode="auto">
          <a:xfrm>
            <a:off x="3733800" y="3657600"/>
            <a:ext cx="2057400" cy="1295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30" name="Text Box 19"/>
          <p:cNvSpPr txBox="1">
            <a:spLocks noChangeArrowheads="1"/>
          </p:cNvSpPr>
          <p:nvPr/>
        </p:nvSpPr>
        <p:spPr bwMode="auto">
          <a:xfrm rot="1907022">
            <a:off x="4114800" y="3733800"/>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Predictive</a:t>
            </a:r>
          </a:p>
        </p:txBody>
      </p:sp>
      <p:sp>
        <p:nvSpPr>
          <p:cNvPr id="115731" name="Text Box 20"/>
          <p:cNvSpPr txBox="1">
            <a:spLocks noChangeArrowheads="1"/>
          </p:cNvSpPr>
          <p:nvPr/>
        </p:nvSpPr>
        <p:spPr bwMode="auto">
          <a:xfrm>
            <a:off x="441325" y="5221288"/>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a:t>
            </a:r>
            <a:r>
              <a:rPr lang="en-US" altLang="en-US">
                <a:latin typeface="Arial" charset="0"/>
              </a:rPr>
              <a:t>2W</a:t>
            </a:r>
          </a:p>
        </p:txBody>
      </p:sp>
      <p:sp>
        <p:nvSpPr>
          <p:cNvPr id="115732" name="Text Box 21"/>
          <p:cNvSpPr txBox="1">
            <a:spLocks noChangeArrowheads="1"/>
          </p:cNvSpPr>
          <p:nvPr/>
        </p:nvSpPr>
        <p:spPr bwMode="auto">
          <a:xfrm>
            <a:off x="7086600" y="54102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.65-1.8W</a:t>
            </a:r>
            <a:endParaRPr lang="en-US" altLang="en-US" i="1">
              <a:latin typeface="Arial" charset="0"/>
            </a:endParaRPr>
          </a:p>
        </p:txBody>
      </p:sp>
      <p:sp>
        <p:nvSpPr>
          <p:cNvPr id="115733" name="Text Box 22"/>
          <p:cNvSpPr txBox="1">
            <a:spLocks noChangeArrowheads="1"/>
          </p:cNvSpPr>
          <p:nvPr/>
        </p:nvSpPr>
        <p:spPr bwMode="auto">
          <a:xfrm>
            <a:off x="7832725" y="194468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2W</a:t>
            </a:r>
          </a:p>
        </p:txBody>
      </p:sp>
      <p:sp>
        <p:nvSpPr>
          <p:cNvPr id="115734" name="Text Box 23"/>
          <p:cNvSpPr txBox="1">
            <a:spLocks noChangeArrowheads="1"/>
          </p:cNvSpPr>
          <p:nvPr/>
        </p:nvSpPr>
        <p:spPr bwMode="auto">
          <a:xfrm>
            <a:off x="5699125" y="1792288"/>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2.3W</a:t>
            </a:r>
          </a:p>
        </p:txBody>
      </p:sp>
      <p:sp>
        <p:nvSpPr>
          <p:cNvPr id="115735" name="Text Box 24"/>
          <p:cNvSpPr txBox="1">
            <a:spLocks noChangeArrowheads="1"/>
          </p:cNvSpPr>
          <p:nvPr/>
        </p:nvSpPr>
        <p:spPr bwMode="auto">
          <a:xfrm>
            <a:off x="2422525" y="1868488"/>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4.7W</a:t>
            </a:r>
          </a:p>
        </p:txBody>
      </p:sp>
      <p:sp>
        <p:nvSpPr>
          <p:cNvPr id="115736" name="Text Box 16"/>
          <p:cNvSpPr txBox="1">
            <a:spLocks noChangeArrowheads="1"/>
          </p:cNvSpPr>
          <p:nvPr/>
        </p:nvSpPr>
        <p:spPr bwMode="auto">
          <a:xfrm>
            <a:off x="5410200" y="6035675"/>
            <a:ext cx="2532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Inactivity Timeout </a:t>
            </a:r>
            <a:br>
              <a:rPr lang="en-US" altLang="en-US"/>
            </a:br>
            <a:r>
              <a:rPr lang="en-US" altLang="en-US"/>
              <a:t>threshold*</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Rectangle 1"/>
          <p:cNvSpPr>
            <a:spLocks noGrp="1" noChangeArrowheads="1"/>
          </p:cNvSpPr>
          <p:nvPr>
            <p:ph type="title"/>
          </p:nvPr>
        </p:nvSpPr>
        <p:spPr/>
        <p:txBody>
          <a:bodyPr/>
          <a:lstStyle/>
          <a:p>
            <a:r>
              <a:rPr lang="en-GB" altLang="en-US"/>
              <a:t>Disk Spindown</a:t>
            </a:r>
          </a:p>
        </p:txBody>
      </p:sp>
      <p:sp>
        <p:nvSpPr>
          <p:cNvPr id="116738" name="Rectangle 2"/>
          <p:cNvSpPr>
            <a:spLocks noGrp="1" noChangeArrowheads="1"/>
          </p:cNvSpPr>
          <p:nvPr>
            <p:ph type="body" idx="1"/>
          </p:nvPr>
        </p:nvSpPr>
        <p:spPr/>
        <p:txBody>
          <a:bodyPr/>
          <a:lstStyle/>
          <a:p>
            <a:r>
              <a:rPr lang="en-GB" altLang="en-US"/>
              <a:t>Disk Power Management </a:t>
            </a:r>
            <a:r>
              <a:rPr lang="en-US" altLang="en-US"/>
              <a:t>–</a:t>
            </a:r>
            <a:r>
              <a:rPr lang="en-GB" altLang="en-US"/>
              <a:t> Oracle (off-line)</a:t>
            </a:r>
          </a:p>
          <a:p>
            <a:endParaRPr lang="en-GB" altLang="en-US"/>
          </a:p>
          <a:p>
            <a:endParaRPr lang="en-GB" altLang="en-US"/>
          </a:p>
          <a:p>
            <a:endParaRPr lang="en-GB" altLang="en-US"/>
          </a:p>
          <a:p>
            <a:endParaRPr lang="en-GB" altLang="en-US"/>
          </a:p>
          <a:p>
            <a:r>
              <a:rPr lang="en-GB" altLang="en-US"/>
              <a:t>Disk Power Management </a:t>
            </a:r>
            <a:r>
              <a:rPr lang="en-US" altLang="en-US"/>
              <a:t>–</a:t>
            </a:r>
            <a:r>
              <a:rPr lang="en-GB" altLang="en-US"/>
              <a:t> Practical scheme (on-line)</a:t>
            </a:r>
          </a:p>
        </p:txBody>
      </p:sp>
      <p:sp>
        <p:nvSpPr>
          <p:cNvPr id="1167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1713203-8B46-B448-8B33-54E020B726C9}" type="slidenum">
              <a:rPr lang="en-GB" altLang="en-US" sz="1200">
                <a:solidFill>
                  <a:schemeClr val="tx2"/>
                </a:solidFill>
                <a:latin typeface="Arial Narrow" charset="0"/>
              </a:rPr>
              <a:pPr eaLnBrk="1" hangingPunct="1"/>
              <a:t>73</a:t>
            </a:fld>
            <a:endParaRPr lang="en-GB" altLang="en-US" sz="1200">
              <a:solidFill>
                <a:schemeClr val="tx2"/>
              </a:solidFill>
              <a:latin typeface="Arial Narrow" charset="0"/>
            </a:endParaRPr>
          </a:p>
        </p:txBody>
      </p:sp>
      <p:sp>
        <p:nvSpPr>
          <p:cNvPr id="13315" name="Line 3"/>
          <p:cNvSpPr>
            <a:spLocks noChangeShapeType="1"/>
          </p:cNvSpPr>
          <p:nvPr/>
        </p:nvSpPr>
        <p:spPr bwMode="auto">
          <a:xfrm>
            <a:off x="2743200" y="2921000"/>
            <a:ext cx="228600" cy="228600"/>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6" name="Line 4"/>
          <p:cNvSpPr>
            <a:spLocks noChangeShapeType="1"/>
          </p:cNvSpPr>
          <p:nvPr/>
        </p:nvSpPr>
        <p:spPr bwMode="auto">
          <a:xfrm flipV="1">
            <a:off x="5029200" y="2919413"/>
            <a:ext cx="533400" cy="23177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7" name="Line 5"/>
          <p:cNvSpPr>
            <a:spLocks noChangeShapeType="1"/>
          </p:cNvSpPr>
          <p:nvPr/>
        </p:nvSpPr>
        <p:spPr bwMode="auto">
          <a:xfrm>
            <a:off x="2133600" y="2921000"/>
            <a:ext cx="4114800" cy="1588"/>
          </a:xfrm>
          <a:prstGeom prst="line">
            <a:avLst/>
          </a:prstGeom>
          <a:noFill/>
          <a:ln w="3240" cap="rnd">
            <a:solidFill>
              <a:srgbClr val="000000"/>
            </a:solidFill>
            <a:prstDash val="sysDot"/>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8" name="Line 6"/>
          <p:cNvSpPr>
            <a:spLocks noChangeShapeType="1"/>
          </p:cNvSpPr>
          <p:nvPr/>
        </p:nvSpPr>
        <p:spPr bwMode="auto">
          <a:xfrm>
            <a:off x="2971800" y="3149600"/>
            <a:ext cx="2057400" cy="158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9" name="Text Box 7"/>
          <p:cNvSpPr txBox="1">
            <a:spLocks noChangeArrowheads="1"/>
          </p:cNvSpPr>
          <p:nvPr/>
        </p:nvSpPr>
        <p:spPr bwMode="auto">
          <a:xfrm>
            <a:off x="2138363" y="2997200"/>
            <a:ext cx="787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access1</a:t>
            </a:r>
          </a:p>
        </p:txBody>
      </p:sp>
      <p:sp>
        <p:nvSpPr>
          <p:cNvPr id="13320" name="Text Box 8"/>
          <p:cNvSpPr txBox="1">
            <a:spLocks noChangeArrowheads="1"/>
          </p:cNvSpPr>
          <p:nvPr/>
        </p:nvSpPr>
        <p:spPr bwMode="auto">
          <a:xfrm>
            <a:off x="5262563" y="2921000"/>
            <a:ext cx="78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access2</a:t>
            </a:r>
          </a:p>
        </p:txBody>
      </p:sp>
      <p:sp>
        <p:nvSpPr>
          <p:cNvPr id="13321" name="AutoShape 9"/>
          <p:cNvSpPr>
            <a:spLocks noChangeArrowheads="1"/>
          </p:cNvSpPr>
          <p:nvPr/>
        </p:nvSpPr>
        <p:spPr bwMode="auto">
          <a:xfrm>
            <a:off x="2743200" y="2692400"/>
            <a:ext cx="2819400" cy="76200"/>
          </a:xfrm>
          <a:prstGeom prst="leftRightArrow">
            <a:avLst>
              <a:gd name="adj1" fmla="val 50000"/>
              <a:gd name="adj2" fmla="val 736574"/>
            </a:avLst>
          </a:prstGeom>
          <a:solidFill>
            <a:srgbClr val="B2B2B2"/>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22" name="Text Box 10"/>
          <p:cNvSpPr txBox="1">
            <a:spLocks noChangeArrowheads="1"/>
          </p:cNvSpPr>
          <p:nvPr/>
        </p:nvSpPr>
        <p:spPr bwMode="auto">
          <a:xfrm>
            <a:off x="2892425" y="2362200"/>
            <a:ext cx="2290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IdleTime &gt; BreakEvenTime</a:t>
            </a:r>
          </a:p>
        </p:txBody>
      </p:sp>
      <p:sp>
        <p:nvSpPr>
          <p:cNvPr id="13323" name="Oval 11"/>
          <p:cNvSpPr>
            <a:spLocks noChangeArrowheads="1"/>
          </p:cNvSpPr>
          <p:nvPr/>
        </p:nvSpPr>
        <p:spPr bwMode="auto">
          <a:xfrm flipV="1">
            <a:off x="2667000" y="2844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24" name="Oval 12"/>
          <p:cNvSpPr>
            <a:spLocks noChangeArrowheads="1"/>
          </p:cNvSpPr>
          <p:nvPr/>
        </p:nvSpPr>
        <p:spPr bwMode="auto">
          <a:xfrm flipV="1">
            <a:off x="5486400" y="2844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25" name="Line 13"/>
          <p:cNvSpPr>
            <a:spLocks noChangeShapeType="1"/>
          </p:cNvSpPr>
          <p:nvPr/>
        </p:nvSpPr>
        <p:spPr bwMode="auto">
          <a:xfrm>
            <a:off x="2514600" y="5715000"/>
            <a:ext cx="1524000" cy="158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6" name="Line 14"/>
          <p:cNvSpPr>
            <a:spLocks noChangeShapeType="1"/>
          </p:cNvSpPr>
          <p:nvPr/>
        </p:nvSpPr>
        <p:spPr bwMode="auto">
          <a:xfrm flipV="1">
            <a:off x="5334000" y="5713413"/>
            <a:ext cx="533400" cy="23177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7" name="Line 15"/>
          <p:cNvSpPr>
            <a:spLocks noChangeShapeType="1"/>
          </p:cNvSpPr>
          <p:nvPr/>
        </p:nvSpPr>
        <p:spPr bwMode="auto">
          <a:xfrm>
            <a:off x="1905000" y="5715000"/>
            <a:ext cx="4114800" cy="1588"/>
          </a:xfrm>
          <a:prstGeom prst="line">
            <a:avLst/>
          </a:prstGeom>
          <a:noFill/>
          <a:ln w="3240" cap="rnd">
            <a:solidFill>
              <a:srgbClr val="000000"/>
            </a:solidFill>
            <a:prstDash val="sysDot"/>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8" name="Line 16"/>
          <p:cNvSpPr>
            <a:spLocks noChangeShapeType="1"/>
          </p:cNvSpPr>
          <p:nvPr/>
        </p:nvSpPr>
        <p:spPr bwMode="auto">
          <a:xfrm>
            <a:off x="4267200" y="5943600"/>
            <a:ext cx="1066800" cy="158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9" name="Text Box 17"/>
          <p:cNvSpPr txBox="1">
            <a:spLocks noChangeArrowheads="1"/>
          </p:cNvSpPr>
          <p:nvPr/>
        </p:nvSpPr>
        <p:spPr bwMode="auto">
          <a:xfrm>
            <a:off x="2605088" y="5029200"/>
            <a:ext cx="1385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Idle for </a:t>
            </a:r>
            <a:br>
              <a:rPr lang="en-GB" altLang="en-US" sz="1200" b="1">
                <a:solidFill>
                  <a:srgbClr val="000000"/>
                </a:solidFill>
                <a:latin typeface="Tahoma" charset="0"/>
              </a:rPr>
            </a:br>
            <a:r>
              <a:rPr lang="en-GB" altLang="en-US" sz="1200" b="1">
                <a:solidFill>
                  <a:srgbClr val="000000"/>
                </a:solidFill>
                <a:latin typeface="Tahoma" charset="0"/>
              </a:rPr>
              <a:t>BreakEvenTime</a:t>
            </a:r>
          </a:p>
        </p:txBody>
      </p:sp>
      <p:sp>
        <p:nvSpPr>
          <p:cNvPr id="13330" name="Oval 18"/>
          <p:cNvSpPr>
            <a:spLocks noChangeArrowheads="1"/>
          </p:cNvSpPr>
          <p:nvPr/>
        </p:nvSpPr>
        <p:spPr bwMode="auto">
          <a:xfrm flipV="1">
            <a:off x="2438400" y="5638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1" name="Oval 19"/>
          <p:cNvSpPr>
            <a:spLocks noChangeArrowheads="1"/>
          </p:cNvSpPr>
          <p:nvPr/>
        </p:nvSpPr>
        <p:spPr bwMode="auto">
          <a:xfrm flipV="1">
            <a:off x="5257800" y="5638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2" name="Line 20"/>
          <p:cNvSpPr>
            <a:spLocks noChangeShapeType="1"/>
          </p:cNvSpPr>
          <p:nvPr/>
        </p:nvSpPr>
        <p:spPr bwMode="auto">
          <a:xfrm>
            <a:off x="4038600" y="5715000"/>
            <a:ext cx="228600" cy="228600"/>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3" name="AutoShape 21"/>
          <p:cNvSpPr>
            <a:spLocks noChangeArrowheads="1"/>
          </p:cNvSpPr>
          <p:nvPr/>
        </p:nvSpPr>
        <p:spPr bwMode="auto">
          <a:xfrm>
            <a:off x="2514600" y="5486400"/>
            <a:ext cx="1524000" cy="76200"/>
          </a:xfrm>
          <a:prstGeom prst="leftRightArrow">
            <a:avLst>
              <a:gd name="adj1" fmla="val 50000"/>
              <a:gd name="adj2" fmla="val 398148"/>
            </a:avLst>
          </a:prstGeom>
          <a:solidFill>
            <a:srgbClr val="B2B2B2"/>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4" name="AutoShape 22"/>
          <p:cNvSpPr>
            <a:spLocks noChangeArrowheads="1"/>
          </p:cNvSpPr>
          <p:nvPr/>
        </p:nvSpPr>
        <p:spPr bwMode="auto">
          <a:xfrm>
            <a:off x="5334000" y="5486400"/>
            <a:ext cx="457200" cy="76200"/>
          </a:xfrm>
          <a:prstGeom prst="leftRightArrow">
            <a:avLst>
              <a:gd name="adj1" fmla="val 50000"/>
              <a:gd name="adj2" fmla="val 119444"/>
            </a:avLst>
          </a:prstGeom>
          <a:solidFill>
            <a:srgbClr val="B2B2B2"/>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5" name="Text Box 23"/>
          <p:cNvSpPr txBox="1">
            <a:spLocks noChangeArrowheads="1"/>
          </p:cNvSpPr>
          <p:nvPr/>
        </p:nvSpPr>
        <p:spPr bwMode="auto">
          <a:xfrm>
            <a:off x="5111750" y="518160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Wait time</a:t>
            </a:r>
          </a:p>
        </p:txBody>
      </p:sp>
      <p:sp>
        <p:nvSpPr>
          <p:cNvPr id="13336" name="Line 24"/>
          <p:cNvSpPr>
            <a:spLocks noChangeShapeType="1"/>
          </p:cNvSpPr>
          <p:nvPr/>
        </p:nvSpPr>
        <p:spPr bwMode="auto">
          <a:xfrm flipV="1">
            <a:off x="2743200" y="2690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7" name="Line 25"/>
          <p:cNvSpPr>
            <a:spLocks noChangeShapeType="1"/>
          </p:cNvSpPr>
          <p:nvPr/>
        </p:nvSpPr>
        <p:spPr bwMode="auto">
          <a:xfrm flipV="1">
            <a:off x="5562600" y="2690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8" name="Line 26"/>
          <p:cNvSpPr>
            <a:spLocks noChangeShapeType="1"/>
          </p:cNvSpPr>
          <p:nvPr/>
        </p:nvSpPr>
        <p:spPr bwMode="auto">
          <a:xfrm flipV="1">
            <a:off x="2514600" y="5484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9" name="Line 27"/>
          <p:cNvSpPr>
            <a:spLocks noChangeShapeType="1"/>
          </p:cNvSpPr>
          <p:nvPr/>
        </p:nvSpPr>
        <p:spPr bwMode="auto">
          <a:xfrm flipV="1">
            <a:off x="4038600" y="5484813"/>
            <a:ext cx="1588" cy="2317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40" name="Line 28"/>
          <p:cNvSpPr>
            <a:spLocks noChangeShapeType="1"/>
          </p:cNvSpPr>
          <p:nvPr/>
        </p:nvSpPr>
        <p:spPr bwMode="auto">
          <a:xfrm flipV="1">
            <a:off x="5334000" y="5484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41" name="Line 29"/>
          <p:cNvSpPr>
            <a:spLocks noChangeShapeType="1"/>
          </p:cNvSpPr>
          <p:nvPr/>
        </p:nvSpPr>
        <p:spPr bwMode="auto">
          <a:xfrm flipV="1">
            <a:off x="5791200" y="5484813"/>
            <a:ext cx="1588" cy="2317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16767" name="Text Box 30"/>
          <p:cNvSpPr txBox="1">
            <a:spLocks noChangeArrowheads="1"/>
          </p:cNvSpPr>
          <p:nvPr/>
        </p:nvSpPr>
        <p:spPr bwMode="auto">
          <a:xfrm>
            <a:off x="0" y="6510338"/>
            <a:ext cx="9144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9pPr>
          </a:lstStyle>
          <a:p>
            <a:pPr eaLnBrk="1" hangingPunct="1">
              <a:lnSpc>
                <a:spcPct val="93000"/>
              </a:lnSpc>
              <a:spcBef>
                <a:spcPts val="1025"/>
              </a:spcBef>
            </a:pPr>
            <a:r>
              <a:rPr lang="en-GB" altLang="en-US">
                <a:solidFill>
                  <a:srgbClr val="FFFFFF"/>
                </a:solidFill>
              </a:rPr>
              <a:t>Source: from the presentation slides of the authors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fill="hold" grpId="0"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par>
                                <p:cTn id="13" presetID="1" presetClass="entr" fill="hold" grpId="0" nodeType="withEffect">
                                  <p:stCondLst>
                                    <p:cond delay="0"/>
                                  </p:stCondLst>
                                  <p:childTnLst>
                                    <p:set>
                                      <p:cBhvr>
                                        <p:cTn id="14" dur="1" fill="hold">
                                          <p:stCondLst>
                                            <p:cond delay="0"/>
                                          </p:stCondLst>
                                        </p:cTn>
                                        <p:tgtEl>
                                          <p:spTgt spid="13324"/>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3322"/>
                                        </p:tgtEl>
                                        <p:attrNameLst>
                                          <p:attrName>style.visibility</p:attrName>
                                        </p:attrNameLst>
                                      </p:cBhvr>
                                      <p:to>
                                        <p:strVal val="visible"/>
                                      </p:to>
                                    </p:set>
                                  </p:childTnLst>
                                </p:cTn>
                              </p:par>
                              <p:par>
                                <p:cTn id="17" presetID="1" presetClass="entr" fill="hold" grpId="0" nodeType="with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par>
                                <p:cTn id="19" presetID="1" presetClass="entr" fill="hold" grpId="0" nodeType="withEffect">
                                  <p:stCondLst>
                                    <p:cond delay="0"/>
                                  </p:stCondLst>
                                  <p:childTnLst>
                                    <p:set>
                                      <p:cBhvr>
                                        <p:cTn id="20" dur="1" fill="hold">
                                          <p:stCondLst>
                                            <p:cond delay="0"/>
                                          </p:stCondLst>
                                        </p:cTn>
                                        <p:tgtEl>
                                          <p:spTgt spid="13336"/>
                                        </p:tgtEl>
                                        <p:attrNameLst>
                                          <p:attrName>style.visibility</p:attrName>
                                        </p:attrNameLst>
                                      </p:cBhvr>
                                      <p:to>
                                        <p:strVal val="visible"/>
                                      </p:to>
                                    </p:set>
                                  </p:childTnLst>
                                </p:cTn>
                              </p:par>
                              <p:par>
                                <p:cTn id="21" presetID="1" presetClass="entr" fill="hold" grpId="0" nodeType="withEffect">
                                  <p:stCondLst>
                                    <p:cond delay="0"/>
                                  </p:stCondLst>
                                  <p:childTnLst>
                                    <p:set>
                                      <p:cBhvr>
                                        <p:cTn id="22" dur="1" fill="hold">
                                          <p:stCondLst>
                                            <p:cond delay="0"/>
                                          </p:stCondLst>
                                        </p:cTn>
                                        <p:tgtEl>
                                          <p:spTgt spid="133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grpId="0" nodeType="clickEffect">
                                  <p:stCondLst>
                                    <p:cond delay="0"/>
                                  </p:stCondLst>
                                  <p:childTnLst>
                                    <p:set>
                                      <p:cBhvr>
                                        <p:cTn id="26" dur="1" fill="hold">
                                          <p:stCondLst>
                                            <p:cond delay="0"/>
                                          </p:stCondLst>
                                        </p:cTn>
                                        <p:tgtEl>
                                          <p:spTgt spid="13315"/>
                                        </p:tgtEl>
                                        <p:attrNameLst>
                                          <p:attrName>style.visibility</p:attrName>
                                        </p:attrNameLst>
                                      </p:cBhvr>
                                      <p:to>
                                        <p:strVal val="visible"/>
                                      </p:to>
                                    </p:set>
                                  </p:childTnLst>
                                </p:cTn>
                              </p:par>
                              <p:par>
                                <p:cTn id="27" presetID="1" presetClass="entr" fill="hold" grpId="0" nodeType="withEffect">
                                  <p:stCondLst>
                                    <p:cond delay="0"/>
                                  </p:stCondLst>
                                  <p:childTnLst>
                                    <p:set>
                                      <p:cBhvr>
                                        <p:cTn id="28" dur="1" fill="hold">
                                          <p:stCondLst>
                                            <p:cond delay="0"/>
                                          </p:stCondLst>
                                        </p:cTn>
                                        <p:tgtEl>
                                          <p:spTgt spid="13318"/>
                                        </p:tgtEl>
                                        <p:attrNameLst>
                                          <p:attrName>style.visibility</p:attrName>
                                        </p:attrNameLst>
                                      </p:cBhvr>
                                      <p:to>
                                        <p:strVal val="visible"/>
                                      </p:to>
                                    </p:set>
                                  </p:childTnLst>
                                </p:cTn>
                              </p:par>
                              <p:par>
                                <p:cTn id="29" presetID="1" presetClass="entr" fill="hold" grpId="0" nodeType="withEffect">
                                  <p:stCondLst>
                                    <p:cond delay="0"/>
                                  </p:stCondLst>
                                  <p:childTnLst>
                                    <p:set>
                                      <p:cBhvr>
                                        <p:cTn id="30" dur="1" fill="hold">
                                          <p:stCondLst>
                                            <p:cond delay="0"/>
                                          </p:stCondLst>
                                        </p:cTn>
                                        <p:tgtEl>
                                          <p:spTgt spid="133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grpId="0" nodeType="clickEffect">
                                  <p:stCondLst>
                                    <p:cond delay="0"/>
                                  </p:stCondLst>
                                  <p:childTnLst>
                                    <p:set>
                                      <p:cBhvr>
                                        <p:cTn id="34" dur="1" fill="hold">
                                          <p:stCondLst>
                                            <p:cond delay="0"/>
                                          </p:stCondLst>
                                        </p:cTn>
                                        <p:tgtEl>
                                          <p:spTgt spid="13330"/>
                                        </p:tgtEl>
                                        <p:attrNameLst>
                                          <p:attrName>style.visibility</p:attrName>
                                        </p:attrNameLst>
                                      </p:cBhvr>
                                      <p:to>
                                        <p:strVal val="visible"/>
                                      </p:to>
                                    </p:set>
                                  </p:childTnLst>
                                </p:cTn>
                              </p:par>
                              <p:par>
                                <p:cTn id="35" presetID="1" presetClass="entr" fill="hold" grpId="0" nodeType="withEffect">
                                  <p:stCondLst>
                                    <p:cond delay="0"/>
                                  </p:stCondLst>
                                  <p:childTnLst>
                                    <p:set>
                                      <p:cBhvr>
                                        <p:cTn id="36" dur="1" fill="hold">
                                          <p:stCondLst>
                                            <p:cond delay="0"/>
                                          </p:stCondLst>
                                        </p:cTn>
                                        <p:tgtEl>
                                          <p:spTgt spid="13331"/>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13329"/>
                                        </p:tgtEl>
                                        <p:attrNameLst>
                                          <p:attrName>style.visibility</p:attrName>
                                        </p:attrNameLst>
                                      </p:cBhvr>
                                      <p:to>
                                        <p:strVal val="visible"/>
                                      </p:to>
                                    </p:set>
                                  </p:childTnLst>
                                </p:cTn>
                              </p:par>
                              <p:par>
                                <p:cTn id="39" presetID="1" presetClass="entr" fill="hold" grpId="0" nodeType="withEffect">
                                  <p:stCondLst>
                                    <p:cond delay="0"/>
                                  </p:stCondLst>
                                  <p:childTnLst>
                                    <p:set>
                                      <p:cBhvr>
                                        <p:cTn id="40" dur="1" fill="hold">
                                          <p:stCondLst>
                                            <p:cond delay="0"/>
                                          </p:stCondLst>
                                        </p:cTn>
                                        <p:tgtEl>
                                          <p:spTgt spid="13327"/>
                                        </p:tgtEl>
                                        <p:attrNameLst>
                                          <p:attrName>style.visibility</p:attrName>
                                        </p:attrNameLst>
                                      </p:cBhvr>
                                      <p:to>
                                        <p:strVal val="visible"/>
                                      </p:to>
                                    </p:set>
                                  </p:childTnLst>
                                </p:cTn>
                              </p:par>
                              <p:par>
                                <p:cTn id="41" presetID="1" presetClass="entr" fill="hold" grpId="0" nodeType="withEffect">
                                  <p:stCondLst>
                                    <p:cond delay="0"/>
                                  </p:stCondLst>
                                  <p:childTnLst>
                                    <p:set>
                                      <p:cBhvr>
                                        <p:cTn id="42" dur="1" fill="hold">
                                          <p:stCondLst>
                                            <p:cond delay="0"/>
                                          </p:stCondLst>
                                        </p:cTn>
                                        <p:tgtEl>
                                          <p:spTgt spid="13325"/>
                                        </p:tgtEl>
                                        <p:attrNameLst>
                                          <p:attrName>style.visibility</p:attrName>
                                        </p:attrNameLst>
                                      </p:cBhvr>
                                      <p:to>
                                        <p:strVal val="visible"/>
                                      </p:to>
                                    </p:set>
                                  </p:childTnLst>
                                </p:cTn>
                              </p:par>
                              <p:par>
                                <p:cTn id="43" presetID="1" presetClass="entr" fill="hold" grpId="0" nodeType="withEffect">
                                  <p:stCondLst>
                                    <p:cond delay="0"/>
                                  </p:stCondLst>
                                  <p:childTnLst>
                                    <p:set>
                                      <p:cBhvr>
                                        <p:cTn id="44" dur="1" fill="hold">
                                          <p:stCondLst>
                                            <p:cond delay="0"/>
                                          </p:stCondLst>
                                        </p:cTn>
                                        <p:tgtEl>
                                          <p:spTgt spid="13328"/>
                                        </p:tgtEl>
                                        <p:attrNameLst>
                                          <p:attrName>style.visibility</p:attrName>
                                        </p:attrNameLst>
                                      </p:cBhvr>
                                      <p:to>
                                        <p:strVal val="visible"/>
                                      </p:to>
                                    </p:set>
                                  </p:childTnLst>
                                </p:cTn>
                              </p:par>
                              <p:par>
                                <p:cTn id="45" presetID="1" presetClass="entr" fill="hold" grpId="0" nodeType="withEffect">
                                  <p:stCondLst>
                                    <p:cond delay="0"/>
                                  </p:stCondLst>
                                  <p:childTnLst>
                                    <p:set>
                                      <p:cBhvr>
                                        <p:cTn id="46" dur="1" fill="hold">
                                          <p:stCondLst>
                                            <p:cond delay="0"/>
                                          </p:stCondLst>
                                        </p:cTn>
                                        <p:tgtEl>
                                          <p:spTgt spid="13326"/>
                                        </p:tgtEl>
                                        <p:attrNameLst>
                                          <p:attrName>style.visibility</p:attrName>
                                        </p:attrNameLst>
                                      </p:cBhvr>
                                      <p:to>
                                        <p:strVal val="visible"/>
                                      </p:to>
                                    </p:set>
                                  </p:childTnLst>
                                </p:cTn>
                              </p:par>
                              <p:par>
                                <p:cTn id="47" presetID="1" presetClass="entr" fill="hold" grpId="0" nodeType="withEffect">
                                  <p:stCondLst>
                                    <p:cond delay="0"/>
                                  </p:stCondLst>
                                  <p:childTnLst>
                                    <p:set>
                                      <p:cBhvr>
                                        <p:cTn id="48" dur="1" fill="hold">
                                          <p:stCondLst>
                                            <p:cond delay="0"/>
                                          </p:stCondLst>
                                        </p:cTn>
                                        <p:tgtEl>
                                          <p:spTgt spid="13332"/>
                                        </p:tgtEl>
                                        <p:attrNameLst>
                                          <p:attrName>style.visibility</p:attrName>
                                        </p:attrNameLst>
                                      </p:cBhvr>
                                      <p:to>
                                        <p:strVal val="visible"/>
                                      </p:to>
                                    </p:set>
                                  </p:childTnLst>
                                </p:cTn>
                              </p:par>
                              <p:par>
                                <p:cTn id="49" presetID="1" presetClass="entr" fill="hold" grpId="0" nodeType="withEffect">
                                  <p:stCondLst>
                                    <p:cond delay="0"/>
                                  </p:stCondLst>
                                  <p:childTnLst>
                                    <p:set>
                                      <p:cBhvr>
                                        <p:cTn id="50" dur="1" fill="hold">
                                          <p:stCondLst>
                                            <p:cond delay="0"/>
                                          </p:stCondLst>
                                        </p:cTn>
                                        <p:tgtEl>
                                          <p:spTgt spid="13333"/>
                                        </p:tgtEl>
                                        <p:attrNameLst>
                                          <p:attrName>style.visibility</p:attrName>
                                        </p:attrNameLst>
                                      </p:cBhvr>
                                      <p:to>
                                        <p:strVal val="visible"/>
                                      </p:to>
                                    </p:set>
                                  </p:childTnLst>
                                </p:cTn>
                              </p:par>
                              <p:par>
                                <p:cTn id="51" presetID="1" presetClass="entr" fill="hold" grpId="0" nodeType="withEffect">
                                  <p:stCondLst>
                                    <p:cond delay="0"/>
                                  </p:stCondLst>
                                  <p:childTnLst>
                                    <p:set>
                                      <p:cBhvr>
                                        <p:cTn id="52" dur="1" fill="hold">
                                          <p:stCondLst>
                                            <p:cond delay="0"/>
                                          </p:stCondLst>
                                        </p:cTn>
                                        <p:tgtEl>
                                          <p:spTgt spid="13334"/>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3335"/>
                                        </p:tgtEl>
                                        <p:attrNameLst>
                                          <p:attrName>style.visibility</p:attrName>
                                        </p:attrNameLst>
                                      </p:cBhvr>
                                      <p:to>
                                        <p:strVal val="visible"/>
                                      </p:to>
                                    </p:set>
                                  </p:childTnLst>
                                </p:cTn>
                              </p:par>
                              <p:par>
                                <p:cTn id="55" presetID="1" presetClass="entr" fill="hold" grpId="0" nodeType="withEffect">
                                  <p:stCondLst>
                                    <p:cond delay="0"/>
                                  </p:stCondLst>
                                  <p:childTnLst>
                                    <p:set>
                                      <p:cBhvr>
                                        <p:cTn id="56" dur="1" fill="hold">
                                          <p:stCondLst>
                                            <p:cond delay="0"/>
                                          </p:stCondLst>
                                        </p:cTn>
                                        <p:tgtEl>
                                          <p:spTgt spid="13339"/>
                                        </p:tgtEl>
                                        <p:attrNameLst>
                                          <p:attrName>style.visibility</p:attrName>
                                        </p:attrNameLst>
                                      </p:cBhvr>
                                      <p:to>
                                        <p:strVal val="visible"/>
                                      </p:to>
                                    </p:set>
                                  </p:childTnLst>
                                </p:cTn>
                              </p:par>
                              <p:par>
                                <p:cTn id="57" presetID="1" presetClass="entr" fill="hold" grpId="0" nodeType="withEffect">
                                  <p:stCondLst>
                                    <p:cond delay="0"/>
                                  </p:stCondLst>
                                  <p:childTnLst>
                                    <p:set>
                                      <p:cBhvr>
                                        <p:cTn id="58" dur="1" fill="hold">
                                          <p:stCondLst>
                                            <p:cond delay="0"/>
                                          </p:stCondLst>
                                        </p:cTn>
                                        <p:tgtEl>
                                          <p:spTgt spid="13340"/>
                                        </p:tgtEl>
                                        <p:attrNameLst>
                                          <p:attrName>style.visibility</p:attrName>
                                        </p:attrNameLst>
                                      </p:cBhvr>
                                      <p:to>
                                        <p:strVal val="visible"/>
                                      </p:to>
                                    </p:set>
                                  </p:childTnLst>
                                </p:cTn>
                              </p:par>
                              <p:par>
                                <p:cTn id="59" presetID="1" presetClass="entr" fill="hold" grpId="0" nodeType="withEffect">
                                  <p:stCondLst>
                                    <p:cond delay="0"/>
                                  </p:stCondLst>
                                  <p:childTnLst>
                                    <p:set>
                                      <p:cBhvr>
                                        <p:cTn id="60" dur="1" fill="hold">
                                          <p:stCondLst>
                                            <p:cond delay="0"/>
                                          </p:stCondLst>
                                        </p:cTn>
                                        <p:tgtEl>
                                          <p:spTgt spid="13341"/>
                                        </p:tgtEl>
                                        <p:attrNameLst>
                                          <p:attrName>style.visibility</p:attrName>
                                        </p:attrNameLst>
                                      </p:cBhvr>
                                      <p:to>
                                        <p:strVal val="visible"/>
                                      </p:to>
                                    </p:set>
                                  </p:childTnLst>
                                </p:cTn>
                              </p:par>
                              <p:par>
                                <p:cTn id="61" presetID="1" presetClass="entr" fill="hold" grpId="0" nodeType="withEffect">
                                  <p:stCondLst>
                                    <p:cond delay="0"/>
                                  </p:stCondLst>
                                  <p:childTnLst>
                                    <p:set>
                                      <p:cBhvr>
                                        <p:cTn id="62" dur="1" fill="hold">
                                          <p:stCondLst>
                                            <p:cond delay="0"/>
                                          </p:stCondLst>
                                        </p:cTn>
                                        <p:tgtEl>
                                          <p:spTgt spid="13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21" grpId="0" animBg="1"/>
      <p:bldP spid="13323" grpId="0" animBg="1"/>
      <p:bldP spid="13324" grpId="0" animBg="1"/>
      <p:bldP spid="13325" grpId="0" animBg="1"/>
      <p:bldP spid="13326" grpId="0" animBg="1"/>
      <p:bldP spid="13327" grpId="0" animBg="1"/>
      <p:bldP spid="13328" grpId="0" animBg="1"/>
      <p:bldP spid="13330" grpId="0" animBg="1"/>
      <p:bldP spid="13331" grpId="0" animBg="1"/>
      <p:bldP spid="13332" grpId="0" animBg="1"/>
      <p:bldP spid="13333" grpId="0" animBg="1"/>
      <p:bldP spid="13334" grpId="0" animBg="1"/>
      <p:bldP spid="13336" grpId="0" animBg="1"/>
      <p:bldP spid="13337" grpId="0" animBg="1"/>
      <p:bldP spid="13338" grpId="0" animBg="1"/>
      <p:bldP spid="13339" grpId="0" animBg="1"/>
      <p:bldP spid="13340" grpId="0" animBg="1"/>
      <p:bldP spid="1334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altLang="en-US"/>
              <a:t>Spin-Down Policies</a:t>
            </a:r>
          </a:p>
        </p:txBody>
      </p:sp>
      <p:sp>
        <p:nvSpPr>
          <p:cNvPr id="118786" name="Content Placeholder 6"/>
          <p:cNvSpPr>
            <a:spLocks noGrp="1"/>
          </p:cNvSpPr>
          <p:nvPr>
            <p:ph idx="1"/>
          </p:nvPr>
        </p:nvSpPr>
        <p:spPr/>
        <p:txBody>
          <a:bodyPr/>
          <a:lstStyle/>
          <a:p>
            <a:r>
              <a:rPr lang="en-US" altLang="en-US" sz="3000"/>
              <a:t>Fixed Thresholds</a:t>
            </a:r>
          </a:p>
          <a:p>
            <a:pPr lvl="1"/>
            <a:r>
              <a:rPr lang="en-US" altLang="en-US" sz="2200"/>
              <a:t>T</a:t>
            </a:r>
            <a:r>
              <a:rPr lang="en-US" altLang="en-US" sz="2200" baseline="-25000"/>
              <a:t>out</a:t>
            </a:r>
            <a:r>
              <a:rPr lang="en-US" altLang="en-US" sz="2200"/>
              <a:t> = spin-down cost s.t. </a:t>
            </a:r>
            <a:r>
              <a:rPr lang="en-US" altLang="en-US" sz="2200">
                <a:solidFill>
                  <a:schemeClr val="accent2"/>
                </a:solidFill>
              </a:rPr>
              <a:t>2*E</a:t>
            </a:r>
            <a:r>
              <a:rPr lang="en-US" altLang="en-US" sz="2200" baseline="-25000">
                <a:solidFill>
                  <a:schemeClr val="accent2"/>
                </a:solidFill>
              </a:rPr>
              <a:t>transition </a:t>
            </a:r>
            <a:r>
              <a:rPr lang="en-US" altLang="en-US" sz="2200">
                <a:solidFill>
                  <a:schemeClr val="accent2"/>
                </a:solidFill>
              </a:rPr>
              <a:t>= P</a:t>
            </a:r>
            <a:r>
              <a:rPr lang="en-US" altLang="en-US" sz="2200" baseline="-25000">
                <a:solidFill>
                  <a:schemeClr val="accent2"/>
                </a:solidFill>
              </a:rPr>
              <a:t>spin</a:t>
            </a:r>
            <a:r>
              <a:rPr lang="en-US" altLang="en-US" sz="2200">
                <a:solidFill>
                  <a:schemeClr val="accent2"/>
                </a:solidFill>
              </a:rPr>
              <a:t>*T</a:t>
            </a:r>
            <a:r>
              <a:rPr lang="en-US" altLang="en-US" sz="2200" baseline="-25000">
                <a:solidFill>
                  <a:schemeClr val="accent2"/>
                </a:solidFill>
              </a:rPr>
              <a:t>out</a:t>
            </a:r>
            <a:endParaRPr lang="en-US" altLang="en-US" sz="2200"/>
          </a:p>
          <a:p>
            <a:r>
              <a:rPr lang="en-US" altLang="en-US" sz="3000"/>
              <a:t>Adaptive Thresholds: </a:t>
            </a:r>
            <a:r>
              <a:rPr lang="en-US" altLang="en-US" sz="3000">
                <a:solidFill>
                  <a:schemeClr val="accent2"/>
                </a:solidFill>
              </a:rPr>
              <a:t>T</a:t>
            </a:r>
            <a:r>
              <a:rPr lang="en-US" altLang="en-US" sz="3000" baseline="-25000">
                <a:solidFill>
                  <a:schemeClr val="accent2"/>
                </a:solidFill>
              </a:rPr>
              <a:t>out</a:t>
            </a:r>
            <a:r>
              <a:rPr lang="en-US" altLang="en-US" sz="3000">
                <a:solidFill>
                  <a:schemeClr val="accent2"/>
                </a:solidFill>
              </a:rPr>
              <a:t> = f (recent accesses)</a:t>
            </a:r>
            <a:endParaRPr lang="en-US" altLang="en-US" sz="3000"/>
          </a:p>
          <a:p>
            <a:pPr lvl="1"/>
            <a:r>
              <a:rPr lang="en-US" altLang="en-US" sz="2200"/>
              <a:t>Exploit burstiness in T</a:t>
            </a:r>
            <a:r>
              <a:rPr lang="en-US" altLang="en-US" sz="2200" baseline="-25000"/>
              <a:t>idle</a:t>
            </a:r>
            <a:endParaRPr lang="en-US" altLang="en-US" sz="2200"/>
          </a:p>
          <a:p>
            <a:r>
              <a:rPr lang="en-US" altLang="en-US" sz="3000"/>
              <a:t>Minimizing Bumps (user annoyance/latency)</a:t>
            </a:r>
          </a:p>
          <a:p>
            <a:pPr lvl="1"/>
            <a:r>
              <a:rPr lang="en-US" altLang="en-US" sz="2200"/>
              <a:t>Predictive spin-ups</a:t>
            </a:r>
          </a:p>
          <a:p>
            <a:r>
              <a:rPr lang="en-US" altLang="en-US" sz="3000"/>
              <a:t>Changing access patterns (making burstiness)</a:t>
            </a:r>
          </a:p>
          <a:p>
            <a:pPr lvl="1"/>
            <a:r>
              <a:rPr lang="en-US" altLang="en-US" sz="2200"/>
              <a:t>Caching</a:t>
            </a:r>
          </a:p>
          <a:p>
            <a:pPr lvl="1"/>
            <a:r>
              <a:rPr lang="en-US" altLang="en-US" sz="2200"/>
              <a:t>Prefetching</a:t>
            </a:r>
          </a:p>
          <a:p>
            <a:endParaRPr lang="en-US" altLang="en-US" sz="300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altLang="en-US"/>
              <a:t>Google</a:t>
            </a:r>
          </a:p>
        </p:txBody>
      </p:sp>
      <p:sp>
        <p:nvSpPr>
          <p:cNvPr id="119810" name="Content Placeholder 3"/>
          <p:cNvSpPr>
            <a:spLocks noGrp="1"/>
          </p:cNvSpPr>
          <p:nvPr>
            <p:ph idx="1"/>
          </p:nvPr>
        </p:nvSpPr>
        <p:spPr/>
        <p:txBody>
          <a:bodyPr/>
          <a:lstStyle/>
          <a:p>
            <a:r>
              <a:rPr lang="en-US" altLang="en-US"/>
              <a:t>Since 2005, its data centers have been composed of standard shipping containers--each with 1,160 servers and a power consumption that can reach 250 kilowatts</a:t>
            </a:r>
          </a:p>
          <a:p>
            <a:r>
              <a:rPr lang="en-US" altLang="en-US"/>
              <a:t>Google server was 3.5 inches thick--2U, or 2 rack units, in data center parlance. It had two processors, two hard drives, and eight memory slots mounted on a motherboard built by Gigabyte </a:t>
            </a:r>
          </a:p>
        </p:txBody>
      </p:sp>
      <p:sp>
        <p:nvSpPr>
          <p:cNvPr id="11981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F10FF1-5F70-3545-95B5-B2E3AB6D8E24}" type="slidenum">
              <a:rPr lang="en-US" altLang="en-US" sz="1200">
                <a:solidFill>
                  <a:schemeClr val="tx2"/>
                </a:solidFill>
                <a:latin typeface="Arial Narrow" charset="0"/>
              </a:rPr>
              <a:pPr eaLnBrk="1" hangingPunct="1"/>
              <a:t>75</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tLang="en-US"/>
              <a:t>Google's PUE</a:t>
            </a:r>
          </a:p>
        </p:txBody>
      </p:sp>
      <p:sp>
        <p:nvSpPr>
          <p:cNvPr id="120834" name="Content Placeholder 7"/>
          <p:cNvSpPr>
            <a:spLocks noGrp="1"/>
          </p:cNvSpPr>
          <p:nvPr>
            <p:ph idx="1"/>
          </p:nvPr>
        </p:nvSpPr>
        <p:spPr>
          <a:xfrm>
            <a:off x="304800" y="5181600"/>
            <a:ext cx="8534400" cy="1295400"/>
          </a:xfrm>
        </p:spPr>
        <p:txBody>
          <a:bodyPr/>
          <a:lstStyle/>
          <a:p>
            <a:pPr>
              <a:lnSpc>
                <a:spcPct val="80000"/>
              </a:lnSpc>
            </a:pPr>
            <a:r>
              <a:rPr lang="en-US" altLang="en-US" sz="2200"/>
              <a:t>In the third quarter of 2008, Google's PUE was 1.21, but it dropped to 1.20 for the fourth quarter and to 1.19 for the first quarter of 2009 through March 15</a:t>
            </a:r>
          </a:p>
          <a:p>
            <a:pPr>
              <a:lnSpc>
                <a:spcPct val="80000"/>
              </a:lnSpc>
            </a:pPr>
            <a:r>
              <a:rPr lang="en-US" altLang="en-US" sz="2200"/>
              <a:t>Newest facilities have 1.12</a:t>
            </a:r>
          </a:p>
        </p:txBody>
      </p:sp>
      <p:sp>
        <p:nvSpPr>
          <p:cNvPr id="1208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8A00496-730F-6140-AFC9-02B9CF7A8C19}" type="slidenum">
              <a:rPr lang="en-US" altLang="en-US" sz="1200">
                <a:solidFill>
                  <a:schemeClr val="tx2"/>
                </a:solidFill>
                <a:latin typeface="Arial Narrow" charset="0"/>
              </a:rPr>
              <a:pPr eaLnBrk="1" hangingPunct="1"/>
              <a:t>76</a:t>
            </a:fld>
            <a:endParaRPr lang="en-US" altLang="en-US" sz="1200">
              <a:solidFill>
                <a:schemeClr val="tx2"/>
              </a:solidFill>
              <a:latin typeface="Arial Narrow" charset="0"/>
            </a:endParaRPr>
          </a:p>
        </p:txBody>
      </p:sp>
      <p:pic>
        <p:nvPicPr>
          <p:cNvPr id="1208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287463"/>
            <a:ext cx="67564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 typeface="Arial"/>
              <a:buChar char="•"/>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a:t>
            </a:r>
            <a:r>
              <a:rPr lang="en-US" smtClean="0">
                <a:latin typeface="Arial" charset="0"/>
                <a:ea typeface="ＭＳ Ｐゴシック" charset="0"/>
                <a:cs typeface="ＭＳ Ｐゴシック" charset="0"/>
              </a:rPr>
              <a:t>Center Electric/Hybrid Networks</a:t>
            </a:r>
            <a:endParaRPr lang="en-US" dirty="0" smtClean="0">
              <a:latin typeface="Arial" charset="0"/>
              <a:ea typeface="ＭＳ Ｐゴシック" charset="0"/>
              <a:cs typeface="ＭＳ Ｐゴシック" charset="0"/>
            </a:endParaRPr>
          </a:p>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a:t>
            </a:r>
            <a:r>
              <a:rPr lang="en-US" smtClean="0">
                <a:latin typeface="Arial" charset="0"/>
                <a:ea typeface="ＭＳ Ｐゴシック" charset="0"/>
                <a:cs typeface="ＭＳ Ｐゴシック" charset="0"/>
              </a:rPr>
              <a:t>Center Transport</a:t>
            </a:r>
          </a:p>
          <a:p>
            <a:pPr fontAlgn="auto">
              <a:spcAft>
                <a:spcPts val="0"/>
              </a:spcAft>
              <a:buFont typeface="Arial"/>
              <a:buChar char="•"/>
              <a:defRPr/>
            </a:pPr>
            <a:endParaRPr lang="en-US">
              <a:latin typeface="Arial" charset="0"/>
              <a:ea typeface="ＭＳ Ｐゴシック" charset="0"/>
              <a:cs typeface="ＭＳ Ｐゴシック" charset="0"/>
            </a:endParaRPr>
          </a:p>
          <a:p>
            <a:pPr fontAlgn="auto">
              <a:spcAft>
                <a:spcPts val="0"/>
              </a:spcAft>
              <a:buFont typeface="Arial"/>
              <a:buChar char="•"/>
              <a:defRPr/>
            </a:pPr>
            <a:r>
              <a:rPr lang="en-US" smtClean="0">
                <a:latin typeface="Arial" charset="0"/>
                <a:ea typeface="ＭＳ Ｐゴシック" charset="0"/>
                <a:cs typeface="ＭＳ Ｐゴシック" charset="0"/>
              </a:rPr>
              <a:t>Data Center Scheduling</a:t>
            </a:r>
            <a:endParaRPr lang="en-US" dirty="0" smtClean="0">
              <a:latin typeface="Arial" charset="0"/>
              <a:ea typeface="ＭＳ Ｐゴシック" charset="0"/>
              <a:cs typeface="ＭＳ Ｐゴシック" charset="0"/>
            </a:endParaRP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8</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53985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457200" y="76200"/>
            <a:ext cx="8229600" cy="1143000"/>
          </a:xfrm>
        </p:spPr>
        <p:txBody>
          <a:bodyPr/>
          <a:lstStyle/>
          <a:p>
            <a:r>
              <a:rPr lang="en-US" altLang="en-US" sz="4000" b="1">
                <a:solidFill>
                  <a:srgbClr val="0000CC"/>
                </a:solidFill>
              </a:rPr>
              <a:t>Data Center Packet Transport</a:t>
            </a:r>
          </a:p>
        </p:txBody>
      </p:sp>
      <p:sp>
        <p:nvSpPr>
          <p:cNvPr id="135170" name="Content Placeholder 2"/>
          <p:cNvSpPr>
            <a:spLocks noGrp="1"/>
          </p:cNvSpPr>
          <p:nvPr>
            <p:ph idx="1"/>
          </p:nvPr>
        </p:nvSpPr>
        <p:spPr>
          <a:xfrm>
            <a:off x="4114800" y="1798638"/>
            <a:ext cx="5257800" cy="3535362"/>
          </a:xfrm>
        </p:spPr>
        <p:txBody>
          <a:bodyPr/>
          <a:lstStyle/>
          <a:p>
            <a:r>
              <a:rPr lang="en-US" altLang="en-US"/>
              <a:t>Large purpose-built DCs</a:t>
            </a:r>
          </a:p>
          <a:p>
            <a:pPr lvl="1"/>
            <a:r>
              <a:rPr lang="en-US" altLang="en-US"/>
              <a:t>Huge investment:  R&amp;D, business</a:t>
            </a:r>
          </a:p>
          <a:p>
            <a:pPr lvl="1">
              <a:buFontTx/>
              <a:buNone/>
            </a:pPr>
            <a:endParaRPr lang="en-US" altLang="en-US"/>
          </a:p>
          <a:p>
            <a:r>
              <a:rPr lang="en-US" altLang="en-US"/>
              <a:t>Transport </a:t>
            </a:r>
            <a:r>
              <a:rPr lang="en-US" altLang="en-US" b="1">
                <a:solidFill>
                  <a:srgbClr val="FF0000"/>
                </a:solidFill>
              </a:rPr>
              <a:t>inside </a:t>
            </a:r>
            <a:r>
              <a:rPr lang="en-US" altLang="en-US"/>
              <a:t>the DC</a:t>
            </a:r>
          </a:p>
          <a:p>
            <a:pPr lvl="1"/>
            <a:r>
              <a:rPr lang="en-US" altLang="en-US"/>
              <a:t>TCP rules (99.9% of traffic)</a:t>
            </a:r>
          </a:p>
          <a:p>
            <a:pPr lvl="1">
              <a:buFontTx/>
              <a:buNone/>
            </a:pPr>
            <a:endParaRPr lang="en-US" altLang="en-US"/>
          </a:p>
          <a:p>
            <a:r>
              <a:rPr lang="en-US" altLang="en-US"/>
              <a:t>How’s TCP doing?</a:t>
            </a:r>
          </a:p>
        </p:txBody>
      </p:sp>
      <p:pic>
        <p:nvPicPr>
          <p:cNvPr id="135171" name="Picture 8" descr="microsoft-datacente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71600"/>
            <a:ext cx="3625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E3226A-703F-BB4A-B226-61F320333295}" type="slidenum">
              <a:rPr lang="en-US" altLang="en-US" sz="1200">
                <a:solidFill>
                  <a:schemeClr val="tx2"/>
                </a:solidFill>
                <a:latin typeface="Arial Narrow" charset="0"/>
              </a:rPr>
              <a:pPr eaLnBrk="1" hangingPunct="1"/>
              <a:t>9</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10.5|6.5|3|3|4.5"/>
</p:tagLst>
</file>

<file path=ppt/tags/tag10.xml><?xml version="1.0" encoding="utf-8"?>
<p:tagLst xmlns:a="http://schemas.openxmlformats.org/drawingml/2006/main" xmlns:r="http://schemas.openxmlformats.org/officeDocument/2006/relationships" xmlns:p="http://schemas.openxmlformats.org/presentationml/2006/main">
  <p:tag name="TIMING" val="|0.1|0.1|0.1|2|0.8|0.4"/>
</p:tagLst>
</file>

<file path=ppt/tags/tag11.xml><?xml version="1.0" encoding="utf-8"?>
<p:tagLst xmlns:a="http://schemas.openxmlformats.org/drawingml/2006/main" xmlns:r="http://schemas.openxmlformats.org/officeDocument/2006/relationships" xmlns:p="http://schemas.openxmlformats.org/presentationml/2006/main">
  <p:tag name="TIMING" val="|0.3"/>
</p:tagLst>
</file>

<file path=ppt/tags/tag12.xml><?xml version="1.0" encoding="utf-8"?>
<p:tagLst xmlns:a="http://schemas.openxmlformats.org/drawingml/2006/main" xmlns:r="http://schemas.openxmlformats.org/officeDocument/2006/relationships" xmlns:p="http://schemas.openxmlformats.org/presentationml/2006/main">
  <p:tag name="TIMING" val="|1.1|0.5|0.1|0.6|0.6"/>
</p:tagLst>
</file>

<file path=ppt/tags/tag13.xml><?xml version="1.0" encoding="utf-8"?>
<p:tagLst xmlns:a="http://schemas.openxmlformats.org/drawingml/2006/main" xmlns:r="http://schemas.openxmlformats.org/officeDocument/2006/relationships" xmlns:p="http://schemas.openxmlformats.org/presentationml/2006/main">
  <p:tag name="TIMING" val="|11.7|10.7|16|4.9|7.5"/>
</p:tagLst>
</file>

<file path=ppt/tags/tag14.xml><?xml version="1.0" encoding="utf-8"?>
<p:tagLst xmlns:a="http://schemas.openxmlformats.org/drawingml/2006/main" xmlns:r="http://schemas.openxmlformats.org/officeDocument/2006/relationships" xmlns:p="http://schemas.openxmlformats.org/presentationml/2006/main">
  <p:tag name="TIMING" val="|55.4|37.1"/>
</p:tagLst>
</file>

<file path=ppt/tags/tag15.xml><?xml version="1.0" encoding="utf-8"?>
<p:tagLst xmlns:a="http://schemas.openxmlformats.org/drawingml/2006/main" xmlns:r="http://schemas.openxmlformats.org/officeDocument/2006/relationships" xmlns:p="http://schemas.openxmlformats.org/presentationml/2006/main">
  <p:tag name="TIMING" val="|15.3|19.4"/>
</p:tagLst>
</file>

<file path=ppt/tags/tag16.xml><?xml version="1.0" encoding="utf-8"?>
<p:tagLst xmlns:a="http://schemas.openxmlformats.org/drawingml/2006/main" xmlns:r="http://schemas.openxmlformats.org/officeDocument/2006/relationships" xmlns:p="http://schemas.openxmlformats.org/presentationml/2006/main">
  <p:tag name="TIMING" val="|29|5.9"/>
</p:tagLst>
</file>

<file path=ppt/tags/tag17.xml><?xml version="1.0" encoding="utf-8"?>
<p:tagLst xmlns:a="http://schemas.openxmlformats.org/drawingml/2006/main" xmlns:r="http://schemas.openxmlformats.org/officeDocument/2006/relationships" xmlns:p="http://schemas.openxmlformats.org/presentationml/2006/main">
  <p:tag name="TIMING" val="|9.5|9.1|3.2|2.6|14.6"/>
</p:tagLst>
</file>

<file path=ppt/tags/tag18.xml><?xml version="1.0" encoding="utf-8"?>
<p:tagLst xmlns:a="http://schemas.openxmlformats.org/drawingml/2006/main" xmlns:r="http://schemas.openxmlformats.org/officeDocument/2006/relationships" xmlns:p="http://schemas.openxmlformats.org/presentationml/2006/main">
  <p:tag name="TIMING" val="|17.6|18.4|9.7"/>
</p:tagLst>
</file>

<file path=ppt/tags/tag19.xml><?xml version="1.0" encoding="utf-8"?>
<p:tagLst xmlns:a="http://schemas.openxmlformats.org/drawingml/2006/main" xmlns:r="http://schemas.openxmlformats.org/officeDocument/2006/relationships" xmlns:p="http://schemas.openxmlformats.org/presentationml/2006/main">
  <p:tag name="TIMING" val="|20.1"/>
</p:tagLst>
</file>

<file path=ppt/tags/tag2.xml><?xml version="1.0" encoding="utf-8"?>
<p:tagLst xmlns:a="http://schemas.openxmlformats.org/drawingml/2006/main" xmlns:r="http://schemas.openxmlformats.org/officeDocument/2006/relationships" xmlns:p="http://schemas.openxmlformats.org/presentationml/2006/main">
  <p:tag name="TIMING" val="|19.4|4.5|5.7|5.3"/>
</p:tagLst>
</file>

<file path=ppt/tags/tag20.xml><?xml version="1.0" encoding="utf-8"?>
<p:tagLst xmlns:a="http://schemas.openxmlformats.org/drawingml/2006/main" xmlns:r="http://schemas.openxmlformats.org/officeDocument/2006/relationships" xmlns:p="http://schemas.openxmlformats.org/presentationml/2006/main">
  <p:tag name="TIMING" val="|12.5|2.3|6.5"/>
</p:tagLst>
</file>

<file path=ppt/tags/tag21.xml><?xml version="1.0" encoding="utf-8"?>
<p:tagLst xmlns:a="http://schemas.openxmlformats.org/drawingml/2006/main" xmlns:r="http://schemas.openxmlformats.org/officeDocument/2006/relationships" xmlns:p="http://schemas.openxmlformats.org/presentationml/2006/main">
  <p:tag name="TIMING" val="|8.8|26.1|3.5|5.2"/>
</p:tagLst>
</file>

<file path=ppt/tags/tag22.xml><?xml version="1.0" encoding="utf-8"?>
<p:tagLst xmlns:a="http://schemas.openxmlformats.org/drawingml/2006/main" xmlns:r="http://schemas.openxmlformats.org/officeDocument/2006/relationships" xmlns:p="http://schemas.openxmlformats.org/presentationml/2006/main">
  <p:tag name="TIMING" val="|17.3"/>
</p:tagLst>
</file>

<file path=ppt/tags/tag23.xml><?xml version="1.0" encoding="utf-8"?>
<p:tagLst xmlns:a="http://schemas.openxmlformats.org/drawingml/2006/main" xmlns:r="http://schemas.openxmlformats.org/officeDocument/2006/relationships" xmlns:p="http://schemas.openxmlformats.org/presentationml/2006/main">
  <p:tag name="TIMING" val="|0|0|0.1"/>
</p:tagLst>
</file>

<file path=ppt/tags/tag3.xml><?xml version="1.0" encoding="utf-8"?>
<p:tagLst xmlns:a="http://schemas.openxmlformats.org/drawingml/2006/main" xmlns:r="http://schemas.openxmlformats.org/officeDocument/2006/relationships" xmlns:p="http://schemas.openxmlformats.org/presentationml/2006/main">
  <p:tag name="TIMING" val="|11.3|3.2|13.9|15|6.4|10"/>
</p:tagLst>
</file>

<file path=ppt/tags/tag4.xml><?xml version="1.0" encoding="utf-8"?>
<p:tagLst xmlns:a="http://schemas.openxmlformats.org/drawingml/2006/main" xmlns:r="http://schemas.openxmlformats.org/officeDocument/2006/relationships" xmlns:p="http://schemas.openxmlformats.org/presentationml/2006/main">
  <p:tag name="TIMING" val="|4.9|1.7|3.7|11.1|15.1|3.5|5.4"/>
</p:tagLst>
</file>

<file path=ppt/tags/tag5.xml><?xml version="1.0" encoding="utf-8"?>
<p:tagLst xmlns:a="http://schemas.openxmlformats.org/drawingml/2006/main" xmlns:r="http://schemas.openxmlformats.org/officeDocument/2006/relationships" xmlns:p="http://schemas.openxmlformats.org/presentationml/2006/main">
  <p:tag name="TIMING" val="|47.3|10.4"/>
</p:tagLst>
</file>

<file path=ppt/tags/tag6.xml><?xml version="1.0" encoding="utf-8"?>
<p:tagLst xmlns:a="http://schemas.openxmlformats.org/drawingml/2006/main" xmlns:r="http://schemas.openxmlformats.org/officeDocument/2006/relationships" xmlns:p="http://schemas.openxmlformats.org/presentationml/2006/main">
  <p:tag name="TIMING" val="|5.4|0.5|0.6|0.1|0.3|0.2|0.3|0.2|1|0.2|0.2|0.2|0.3"/>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0.1"/>
</p:tagLst>
</file>

<file path=ppt/tags/tag9.xml><?xml version="1.0" encoding="utf-8"?>
<p:tagLst xmlns:a="http://schemas.openxmlformats.org/drawingml/2006/main" xmlns:r="http://schemas.openxmlformats.org/officeDocument/2006/relationships" xmlns:p="http://schemas.openxmlformats.org/presentationml/2006/main">
  <p:tag name="TIMING" val="|0.2|0.2|0.2|0.2|0|0.1|0.1"/>
</p:tagLst>
</file>

<file path=ppt/theme/theme1.xml><?xml version="1.0" encoding="utf-8"?>
<a:theme xmlns:a="http://schemas.openxmlformats.org/drawingml/2006/main" name="Lecture 01">
  <a:themeElements>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0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0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0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0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Documents\cmu\15-744 template\Lecture 01.ppt</Template>
  <TotalTime>10739</TotalTime>
  <Words>4391</Words>
  <Application>Microsoft Macintosh PowerPoint</Application>
  <PresentationFormat>On-screen Show (4:3)</PresentationFormat>
  <Paragraphs>862</Paragraphs>
  <Slides>76</Slides>
  <Notes>34</Notes>
  <HiddenSlides>33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vt:lpstr>
      <vt:lpstr>Arial Narrow</vt:lpstr>
      <vt:lpstr>Calibri</vt:lpstr>
      <vt:lpstr>ＭＳ Ｐゴシック</vt:lpstr>
      <vt:lpstr>Tahoma</vt:lpstr>
      <vt:lpstr>Times New Roman</vt:lpstr>
      <vt:lpstr>Trebuchet MS</vt:lpstr>
      <vt:lpstr>Wingdings</vt:lpstr>
      <vt:lpstr>宋体</vt:lpstr>
      <vt:lpstr>Lecture 01</vt:lpstr>
      <vt:lpstr>15-744: Computer Networking</vt:lpstr>
      <vt:lpstr>Overview</vt:lpstr>
      <vt:lpstr>Design requirements</vt:lpstr>
      <vt:lpstr>c-Through (a specific design)</vt:lpstr>
      <vt:lpstr>c-Through - traffic demand estimation  and traffic batching</vt:lpstr>
      <vt:lpstr>c-Through - optical circuit configuration</vt:lpstr>
      <vt:lpstr>c-Through - traffic de-multiplexing</vt:lpstr>
      <vt:lpstr>Overview</vt:lpstr>
      <vt:lpstr>Data Center Packet Transport</vt:lpstr>
      <vt:lpstr>TCP in the Data Center</vt:lpstr>
      <vt:lpstr>Partition/Aggregate Application Structure</vt:lpstr>
      <vt:lpstr>Generality of Partition/Aggregate</vt:lpstr>
      <vt:lpstr>Workloads</vt:lpstr>
      <vt:lpstr>Incast: Cluster-based Storage Systems</vt:lpstr>
      <vt:lpstr>Incast</vt:lpstr>
      <vt:lpstr>Queue Buildup</vt:lpstr>
      <vt:lpstr>Data Center Transport Requirements</vt:lpstr>
      <vt:lpstr>Tension Between Requirements</vt:lpstr>
      <vt:lpstr>Review: The TCP/ECN Control Loop</vt:lpstr>
      <vt:lpstr>Two Key Ideas</vt:lpstr>
      <vt:lpstr>Data Center TCP Algorithm</vt:lpstr>
      <vt:lpstr>DCTCP in Action</vt:lpstr>
      <vt:lpstr>Why it Works</vt:lpstr>
      <vt:lpstr>Conclusions</vt:lpstr>
      <vt:lpstr>Overview</vt:lpstr>
      <vt:lpstr>Datacenters and OLDIs</vt:lpstr>
      <vt:lpstr>OLDIs</vt:lpstr>
      <vt:lpstr>Challenges Posed by OLDIs</vt:lpstr>
      <vt:lpstr>Current Approaches</vt:lpstr>
      <vt:lpstr>D2TCP</vt:lpstr>
      <vt:lpstr>D2TCP’s Contributions</vt:lpstr>
      <vt:lpstr>Coflow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Center Summary</vt:lpstr>
      <vt:lpstr>Review</vt:lpstr>
      <vt:lpstr>Review</vt:lpstr>
      <vt:lpstr>Analysis</vt:lpstr>
      <vt:lpstr>Analysis</vt:lpstr>
      <vt:lpstr>Analysis</vt:lpstr>
      <vt:lpstr>Evaluation</vt:lpstr>
      <vt:lpstr>Incast Really Happens</vt:lpstr>
      <vt:lpstr>PowerPoint Presentation</vt:lpstr>
      <vt:lpstr>PowerPoint Presentation</vt:lpstr>
      <vt:lpstr>PowerPoint Presentation</vt:lpstr>
      <vt:lpstr>PowerPoint Presentation</vt:lpstr>
      <vt:lpstr>PowerPoint Presentation</vt:lpstr>
      <vt:lpstr>Overview</vt:lpstr>
      <vt:lpstr>Cluster-based Storage Systems</vt:lpstr>
      <vt:lpstr>TCP Throughput Collapse</vt:lpstr>
      <vt:lpstr>TCP: Loss recovery comparison</vt:lpstr>
      <vt:lpstr>Link Idle Time Due To Timeouts</vt:lpstr>
      <vt:lpstr>Client Link Utilization</vt:lpstr>
      <vt:lpstr>Default minRTO: Throughput Collapse</vt:lpstr>
      <vt:lpstr>Lowering minRTO to 1ms helps</vt:lpstr>
      <vt:lpstr>Solution: µsecond TCP + no minRTO</vt:lpstr>
      <vt:lpstr>Simulation: Scaling to thousands</vt:lpstr>
      <vt:lpstr>Delayed-ACK (for RTO &gt; 40ms)</vt:lpstr>
      <vt:lpstr>µsecond RTO and Delayed-ACK</vt:lpstr>
      <vt:lpstr>Impact of Delayed-ACK</vt:lpstr>
      <vt:lpstr>Is it safe for the wide-area?</vt:lpstr>
      <vt:lpstr>Wide-area Experiment</vt:lpstr>
      <vt:lpstr>Wide-area Experiment: Results</vt:lpstr>
      <vt:lpstr>Other Efforts</vt:lpstr>
      <vt:lpstr>Aside: Disk Power</vt:lpstr>
      <vt:lpstr>Spin-down Disk Model</vt:lpstr>
      <vt:lpstr>Disk Spindown</vt:lpstr>
      <vt:lpstr>Spin-Down Policies</vt:lpstr>
      <vt:lpstr>Google</vt:lpstr>
      <vt:lpstr>Google's PUE</vt:lpstr>
    </vt:vector>
  </TitlesOfParts>
  <Company>CMU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Microsoft Office User</cp:lastModifiedBy>
  <cp:revision>152</cp:revision>
  <cp:lastPrinted>2010-10-22T17:57:55Z</cp:lastPrinted>
  <dcterms:created xsi:type="dcterms:W3CDTF">2010-10-20T16:44:29Z</dcterms:created>
  <dcterms:modified xsi:type="dcterms:W3CDTF">2016-02-22T22:29:02Z</dcterms:modified>
</cp:coreProperties>
</file>