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21.xml" ContentType="application/vnd.openxmlformats-officedocument.presentationml.tags+xml"/>
  <Override PartName="/ppt/notesSlides/notesSlide25.xml" ContentType="application/vnd.openxmlformats-officedocument.presentationml.notesSlide+xml"/>
  <Override PartName="/ppt/tags/tag22.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3.xml" ContentType="application/vnd.openxmlformats-officedocument.presentationml.tags+xml"/>
  <Override PartName="/ppt/notesSlides/notesSlide28.xml" ContentType="application/vnd.openxmlformats-officedocument.presentationml.notesSlide+xml"/>
  <Override PartName="/ppt/tags/tag24.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autoCompressPictures="0">
  <p:sldMasterIdLst>
    <p:sldMasterId id="2147483652" r:id="rId1"/>
    <p:sldMasterId id="2147483881" r:id="rId2"/>
  </p:sldMasterIdLst>
  <p:notesMasterIdLst>
    <p:notesMasterId r:id="rId60"/>
  </p:notesMasterIdLst>
  <p:handoutMasterIdLst>
    <p:handoutMasterId r:id="rId61"/>
  </p:handoutMasterIdLst>
  <p:sldIdLst>
    <p:sldId id="256" r:id="rId3"/>
    <p:sldId id="258" r:id="rId4"/>
    <p:sldId id="261" r:id="rId5"/>
    <p:sldId id="262" r:id="rId6"/>
    <p:sldId id="263" r:id="rId7"/>
    <p:sldId id="275" r:id="rId8"/>
    <p:sldId id="276" r:id="rId9"/>
    <p:sldId id="264" r:id="rId10"/>
    <p:sldId id="265" r:id="rId11"/>
    <p:sldId id="266" r:id="rId12"/>
    <p:sldId id="267" r:id="rId13"/>
    <p:sldId id="268" r:id="rId14"/>
    <p:sldId id="269" r:id="rId15"/>
    <p:sldId id="270" r:id="rId16"/>
    <p:sldId id="338" r:id="rId17"/>
    <p:sldId id="339" r:id="rId18"/>
    <p:sldId id="340" r:id="rId19"/>
    <p:sldId id="341" r:id="rId20"/>
    <p:sldId id="342" r:id="rId21"/>
    <p:sldId id="363" r:id="rId22"/>
    <p:sldId id="298" r:id="rId23"/>
    <p:sldId id="304" r:id="rId24"/>
    <p:sldId id="299" r:id="rId25"/>
    <p:sldId id="300" r:id="rId26"/>
    <p:sldId id="307" r:id="rId27"/>
    <p:sldId id="302" r:id="rId28"/>
    <p:sldId id="327" r:id="rId29"/>
    <p:sldId id="328" r:id="rId30"/>
    <p:sldId id="330" r:id="rId31"/>
    <p:sldId id="331" r:id="rId32"/>
    <p:sldId id="332" r:id="rId33"/>
    <p:sldId id="333" r:id="rId34"/>
    <p:sldId id="334" r:id="rId35"/>
    <p:sldId id="335" r:id="rId36"/>
    <p:sldId id="336" r:id="rId37"/>
    <p:sldId id="337" r:id="rId38"/>
    <p:sldId id="364" r:id="rId39"/>
    <p:sldId id="365"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6" r:id="rId53"/>
    <p:sldId id="357" r:id="rId54"/>
    <p:sldId id="358" r:id="rId55"/>
    <p:sldId id="359" r:id="rId56"/>
    <p:sldId id="360" r:id="rId57"/>
    <p:sldId id="361" r:id="rId58"/>
    <p:sldId id="362" r:id="rId59"/>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00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p:restoredTop sz="88542"/>
  </p:normalViewPr>
  <p:slideViewPr>
    <p:cSldViewPr>
      <p:cViewPr varScale="1">
        <p:scale>
          <a:sx n="94" d="100"/>
          <a:sy n="94" d="100"/>
        </p:scale>
        <p:origin x="161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11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105475"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05476"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105477"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1E676A8-D3C6-6747-95AC-86011561A511}" type="slidenum">
              <a:rPr lang="en-US" altLang="en-US"/>
              <a:pPr/>
              <a:t>‹#›</a:t>
            </a:fld>
            <a:endParaRPr lang="en-US" altLang="en-US"/>
          </a:p>
        </p:txBody>
      </p:sp>
    </p:spTree>
    <p:extLst>
      <p:ext uri="{BB962C8B-B14F-4D97-AF65-F5344CB8AC3E}">
        <p14:creationId xmlns:p14="http://schemas.microsoft.com/office/powerpoint/2010/main" val="15868729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ea typeface="+mn-ea"/>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016BDA86-16F2-4A48-8508-BA95C041C45D}" type="slidenum">
              <a:rPr lang="en-US" altLang="en-US"/>
              <a:pPr/>
              <a:t>‹#›</a:t>
            </a:fld>
            <a:endParaRPr lang="en-US" altLang="en-US"/>
          </a:p>
        </p:txBody>
      </p:sp>
    </p:spTree>
    <p:extLst>
      <p:ext uri="{BB962C8B-B14F-4D97-AF65-F5344CB8AC3E}">
        <p14:creationId xmlns:p14="http://schemas.microsoft.com/office/powerpoint/2010/main" val="19390522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Data intensive application operating on large volumes of data have motivated a lot of research work on data center networking. The basic problem is traditional tree-structure Ethernet are heavily over-subscribed when a large amount of data are shuffled across different server racks. Recent solutions propose to construct full bisection bandwidth network using commodity packet switches. Full bisection bandwidth network means each server can talk to another server at full NIC rate. Full bisection bandwidth is a nice property, but as you can see , these full bisection bandwidth network is quite complicated. They requires a lot of wires and we have to follow restricted rules to construct such networks. When the network is constructed, it is hard to expand because they requires major rewiring to expand. </a:t>
            </a:r>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5DE4DE2-1BBE-C14D-8172-31A852175245}" type="slidenum">
              <a:rPr lang="zh-CN" altLang="en-US" sz="1300"/>
              <a:pPr eaLnBrk="1" hangingPunct="1"/>
              <a:t>3</a:t>
            </a:fld>
            <a:endParaRPr lang="zh-CN" altLang="en-US" sz="1300"/>
          </a:p>
        </p:txBody>
      </p:sp>
    </p:spTree>
    <p:extLst>
      <p:ext uri="{BB962C8B-B14F-4D97-AF65-F5344CB8AC3E}">
        <p14:creationId xmlns:p14="http://schemas.microsoft.com/office/powerpoint/2010/main" val="97419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c-Through estimate traffic demands by simply enlarge output buffer limits of sockets. When an application is trying to send a large amount of data and network bandwidth is not enough, the data will be queued up in socket output buffers. But look at the occupancy of socket output buffer, we can infer which flow has high traffic demands. Then we can aggregate the socket buffer occupancy based on the destination rack to get a per-rack traffic demand vector. For example, in this vector, darker color means high traffic demands for a particular destination rack. </a:t>
            </a:r>
          </a:p>
          <a:p>
            <a:endParaRPr lang="en-US" altLang="en-US" dirty="0"/>
          </a:p>
          <a:p>
            <a:r>
              <a:rPr lang="en-US" altLang="en-US" dirty="0"/>
              <a:t>This technique is transparent to …, packets are buffered … But with this simple technique, we can accomplish two-requirements: (1) traffic demand estimation (2) Socket buffers can be used to pre-batch data when optical path is not available. When optical path is provisioned, we can release the data quickly to optical path to improve circuit utilization. </a:t>
            </a:r>
          </a:p>
          <a:p>
            <a:endParaRPr lang="en-US" altLang="en-US" dirty="0"/>
          </a:p>
        </p:txBody>
      </p:sp>
      <p:sp>
        <p:nvSpPr>
          <p:cNvPr id="1105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6112C4F-8092-7D40-87E7-0C82B850D749}" type="slidenum">
              <a:rPr lang="zh-CN" altLang="en-US" sz="1300"/>
              <a:pPr eaLnBrk="1" hangingPunct="1"/>
              <a:t>12</a:t>
            </a:fld>
            <a:endParaRPr lang="zh-CN" altLang="en-US" sz="1300"/>
          </a:p>
        </p:txBody>
      </p:sp>
    </p:spTree>
    <p:extLst>
      <p:ext uri="{BB962C8B-B14F-4D97-AF65-F5344CB8AC3E}">
        <p14:creationId xmlns:p14="http://schemas.microsoft.com/office/powerpoint/2010/main" val="1168461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&gt;2min too long !!!</a:t>
            </a:r>
          </a:p>
          <a:p>
            <a:endParaRPr lang="en-US" altLang="en-US"/>
          </a:p>
          <a:p>
            <a:r>
              <a:rPr lang="en-US" altLang="en-US"/>
              <a:t>C-Through use a centralize controller to collect traffic demands and configure optical circuits. The controller collect per-rack traffic demand vector from all the servers and aggregate them into a cross-rack traffic matrix. Then it compute a optimal configuration that can maximize the traffic volume that can be offload to optical network using a polynomial Edmonds’ alg.  Everytime when the optical circuits are reconfigured, it will notified servers to tear down the path and configure it and then notify them about the new configuration. In a large data center, there could a significant overhead for the control traffic. But many ways can be used to reduce the overhead of control traffic. </a:t>
            </a:r>
          </a:p>
          <a:p>
            <a:endParaRPr lang="en-US" altLang="en-US"/>
          </a:p>
          <a:p>
            <a:r>
              <a:rPr lang="en-US" altLang="en-US"/>
              <a:t>For example, for traffic demand collection, servers only need to send to the controller when the demands change dramatically, traffic demand vectors can be aggregated within rack first, then send to the control.  The configuration notification can be done using multicast.  </a:t>
            </a: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82C8C3A-14E1-2C4B-866A-F599DE512A40}" type="slidenum">
              <a:rPr lang="zh-CN" altLang="en-US" sz="1300"/>
              <a:pPr eaLnBrk="1" hangingPunct="1"/>
              <a:t>13</a:t>
            </a:fld>
            <a:endParaRPr lang="zh-CN" altLang="en-US" sz="1300"/>
          </a:p>
        </p:txBody>
      </p:sp>
    </p:spTree>
    <p:extLst>
      <p:ext uri="{BB962C8B-B14F-4D97-AF65-F5344CB8AC3E}">
        <p14:creationId xmlns:p14="http://schemas.microsoft.com/office/powerpoint/2010/main" val="1737827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a:ln/>
        </p:spPr>
      </p:sp>
      <p:sp>
        <p:nvSpPr>
          <p:cNvPr id="1126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When optical path are configured, c-Through uses two techniques to realize traffic de-multiplexing.</a:t>
            </a:r>
          </a:p>
          <a:p>
            <a:endParaRPr lang="en-US" altLang="en-US"/>
          </a:p>
          <a:p>
            <a:r>
              <a:rPr lang="en-US" altLang="en-US"/>
              <a:t>First, we configure VLAN on all the ToR switches to isolate the electrical network and optical network into different VLANs.  </a:t>
            </a:r>
          </a:p>
          <a:p>
            <a:r>
              <a:rPr lang="en-US" altLang="en-US"/>
              <a:t>As we mentioned before, it is a dynamic network. When optical circuits are reconfigured, the network topology is changing. If optical network and electrical network is organized into a unified network, this topology changes can cause instability in  the control protocols in electrical network, such as spanning tree.. </a:t>
            </a:r>
          </a:p>
          <a:p>
            <a:r>
              <a:rPr lang="en-US" altLang="en-US"/>
              <a:t>We isolate network to avoid the potential network instability caused by circuit reconfiguration. </a:t>
            </a:r>
          </a:p>
          <a:p>
            <a:endParaRPr lang="en-US" altLang="en-US"/>
          </a:p>
          <a:p>
            <a:r>
              <a:rPr lang="en-US" altLang="en-US"/>
              <a:t>C-Through leverage end-hosts to perform traffic de-multiplexing. Each server is configured with two virtual interface with VLAN1 and VLAN2 that mapping to electrical network and optical network. Everytime optical path is configured, controller will inform hosts about the current configuration. So a traffic de-multiplexer will tag packets accordingly to send them into appropriate network. </a:t>
            </a:r>
          </a:p>
        </p:txBody>
      </p:sp>
      <p:sp>
        <p:nvSpPr>
          <p:cNvPr id="1126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69126F-D3C1-5643-9DE3-A9854C34B192}" type="slidenum">
              <a:rPr lang="zh-CN" altLang="en-US" sz="1300"/>
              <a:pPr eaLnBrk="1" hangingPunct="1"/>
              <a:t>14</a:t>
            </a:fld>
            <a:endParaRPr lang="zh-CN" altLang="en-US" sz="1300"/>
          </a:p>
        </p:txBody>
      </p:sp>
    </p:spTree>
    <p:extLst>
      <p:ext uri="{BB962C8B-B14F-4D97-AF65-F5344CB8AC3E}">
        <p14:creationId xmlns:p14="http://schemas.microsoft.com/office/powerpoint/2010/main" val="1894403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46569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32517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80191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9271548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54959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a:ln/>
        </p:spPr>
      </p:sp>
      <p:sp>
        <p:nvSpPr>
          <p:cNvPr id="1187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790941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2AA0511-6D54-5D43-A368-64115436926D}" type="slidenum">
              <a:rPr lang="zh-CN" altLang="en-US" sz="1300"/>
              <a:pPr eaLnBrk="1" hangingPunct="1"/>
              <a:t>39</a:t>
            </a:fld>
            <a:endParaRPr lang="en-US" altLang="zh-CN" sz="1300"/>
          </a:p>
        </p:txBody>
      </p:sp>
      <p:sp>
        <p:nvSpPr>
          <p:cNvPr id="26626" name="Rectangle 1031"/>
          <p:cNvSpPr txBox="1">
            <a:spLocks noGrp="1" noChangeArrowheads="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46BDDC2A-FF7A-0744-9E5E-5B0757AEFF80}" type="slidenum">
              <a:rPr lang="zh-CN" altLang="en-US" sz="1200">
                <a:ea typeface="宋体" charset="-122"/>
              </a:rPr>
              <a:pPr algn="r"/>
              <a:t>39</a:t>
            </a:fld>
            <a:endParaRPr lang="en-US" altLang="zh-CN" sz="1200">
              <a:ea typeface="宋体" charset="-122"/>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Tree>
    <p:extLst>
      <p:ext uri="{BB962C8B-B14F-4D97-AF65-F5344CB8AC3E}">
        <p14:creationId xmlns:p14="http://schemas.microsoft.com/office/powerpoint/2010/main" val="43280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a:ln/>
        </p:spPr>
      </p:sp>
      <p:sp>
        <p:nvSpPr>
          <p:cNvPr id="1044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3838" indent="-223838"/>
            <a:r>
              <a:rPr lang="en-US" altLang="en-US"/>
              <a:t>In this work, we explore an alternate design that using optical circuit switching technology to construct a simple network </a:t>
            </a:r>
          </a:p>
          <a:p>
            <a:pPr marL="223838" indent="-223838"/>
            <a:r>
              <a:rPr lang="en-US" altLang="en-US"/>
              <a:t>yet still achieve good performance. In particular, we propose a hybrid data center network which augment the existing </a:t>
            </a:r>
          </a:p>
          <a:p>
            <a:pPr marL="223838" indent="-223838"/>
            <a:r>
              <a:rPr lang="en-US" altLang="en-US"/>
              <a:t>Electrical network with circuit switched optical paths. Optical paths can be provisioned dynamically to provide high bandwidth </a:t>
            </a:r>
          </a:p>
          <a:p>
            <a:pPr marL="223838" indent="-223838"/>
            <a:r>
              <a:rPr lang="en-US" altLang="en-US"/>
              <a:t>For applications.  The goal of our work is trying to answer the fundamental feasibility and applicability question of hybrid </a:t>
            </a:r>
          </a:p>
          <a:p>
            <a:pPr marL="223838" indent="-223838"/>
            <a:r>
              <a:rPr lang="en-US" altLang="en-US"/>
              <a:t>data center network.  We study the software design that can enable optical circuits in data center networks, and understand how application would perform over such a network. </a:t>
            </a:r>
          </a:p>
        </p:txBody>
      </p:sp>
      <p:sp>
        <p:nvSpPr>
          <p:cNvPr id="1044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1E93979-B745-2F4D-9E28-63B3361DB61B}" type="slidenum">
              <a:rPr lang="zh-CN" altLang="en-US" sz="1300"/>
              <a:pPr eaLnBrk="1" hangingPunct="1"/>
              <a:t>4</a:t>
            </a:fld>
            <a:endParaRPr lang="zh-CN" altLang="en-US" sz="1300"/>
          </a:p>
        </p:txBody>
      </p:sp>
    </p:spTree>
    <p:extLst>
      <p:ext uri="{BB962C8B-B14F-4D97-AF65-F5344CB8AC3E}">
        <p14:creationId xmlns:p14="http://schemas.microsoft.com/office/powerpoint/2010/main" val="61531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ACEC3DD-076D-CF43-97CF-CDD5EA331199}" type="slidenum">
              <a:rPr lang="zh-CN" altLang="en-US" sz="1300"/>
              <a:pPr eaLnBrk="1" hangingPunct="1"/>
              <a:t>40</a:t>
            </a:fld>
            <a:endParaRPr lang="en-US" altLang="zh-CN" sz="1300"/>
          </a:p>
        </p:txBody>
      </p:sp>
      <p:sp>
        <p:nvSpPr>
          <p:cNvPr id="28674" name="Rectangle 1031"/>
          <p:cNvSpPr txBox="1">
            <a:spLocks noGrp="1" noChangeArrowheads="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9172A9B3-E319-A548-B9E7-7386465387C1}" type="slidenum">
              <a:rPr lang="zh-CN" altLang="en-US" sz="1200">
                <a:ea typeface="宋体" charset="-122"/>
              </a:rPr>
              <a:pPr algn="r"/>
              <a:t>40</a:t>
            </a:fld>
            <a:endParaRPr lang="en-US" altLang="zh-CN" sz="1200">
              <a:ea typeface="宋体" charset="-122"/>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Tree>
    <p:extLst>
      <p:ext uri="{BB962C8B-B14F-4D97-AF65-F5344CB8AC3E}">
        <p14:creationId xmlns:p14="http://schemas.microsoft.com/office/powerpoint/2010/main" val="635463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EC42B5B-03D1-7E4D-B80C-E4DEFC7CC39C}" type="slidenum">
              <a:rPr lang="zh-CN" altLang="en-US" sz="1300"/>
              <a:pPr eaLnBrk="1" hangingPunct="1"/>
              <a:t>41</a:t>
            </a:fld>
            <a:endParaRPr lang="en-US" altLang="zh-CN" sz="1300"/>
          </a:p>
        </p:txBody>
      </p:sp>
      <p:sp>
        <p:nvSpPr>
          <p:cNvPr id="30722" name="Rectangle 1031"/>
          <p:cNvSpPr txBox="1">
            <a:spLocks noGrp="1" noChangeArrowheads="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52195E5E-7C16-CB42-9E0C-0FE41115BBCA}" type="slidenum">
              <a:rPr lang="zh-CN" altLang="en-US" sz="1200">
                <a:ea typeface="宋体" charset="-122"/>
              </a:rPr>
              <a:pPr algn="r"/>
              <a:t>41</a:t>
            </a:fld>
            <a:endParaRPr lang="en-US" altLang="zh-CN" sz="1200">
              <a:ea typeface="宋体" charset="-122"/>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Tree>
    <p:extLst>
      <p:ext uri="{BB962C8B-B14F-4D97-AF65-F5344CB8AC3E}">
        <p14:creationId xmlns:p14="http://schemas.microsoft.com/office/powerpoint/2010/main" val="806179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FBEEA50-5BF5-B141-9175-938242E1FF04}" type="slidenum">
              <a:rPr lang="zh-CN" altLang="en-US" sz="1300"/>
              <a:pPr eaLnBrk="1" hangingPunct="1"/>
              <a:t>42</a:t>
            </a:fld>
            <a:endParaRPr lang="en-US" altLang="zh-CN" sz="13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zh-CN" altLang="en-US">
              <a:ea typeface="宋体" charset="-122"/>
            </a:endParaRPr>
          </a:p>
        </p:txBody>
      </p:sp>
    </p:spTree>
    <p:extLst>
      <p:ext uri="{BB962C8B-B14F-4D97-AF65-F5344CB8AC3E}">
        <p14:creationId xmlns:p14="http://schemas.microsoft.com/office/powerpoint/2010/main" val="976359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B7DD468-CD30-B54E-B73A-B6048D26E605}" type="slidenum">
              <a:rPr lang="zh-CN" altLang="en-US" sz="1300"/>
              <a:pPr eaLnBrk="1" hangingPunct="1"/>
              <a:t>48</a:t>
            </a:fld>
            <a:endParaRPr lang="en-US" altLang="zh-CN" sz="1300"/>
          </a:p>
        </p:txBody>
      </p:sp>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endParaRPr lang="en-US" altLang="zh-CN">
              <a:ea typeface="宋体" charset="-122"/>
            </a:endParaRPr>
          </a:p>
        </p:txBody>
      </p:sp>
      <p:sp>
        <p:nvSpPr>
          <p:cNvPr id="39940" name="Slide Number Placeholder 3"/>
          <p:cNvSpPr txBox="1">
            <a:spLocks noGrp="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3EBD9745-BE78-9949-8276-D32FBB60CFF3}" type="slidenum">
              <a:rPr lang="zh-CN" altLang="en-US" sz="1200">
                <a:ea typeface="宋体" charset="-122"/>
              </a:rPr>
              <a:pPr algn="r"/>
              <a:t>48</a:t>
            </a:fld>
            <a:endParaRPr lang="en-US" altLang="zh-CN" sz="1200">
              <a:ea typeface="宋体" charset="-122"/>
            </a:endParaRPr>
          </a:p>
        </p:txBody>
      </p:sp>
    </p:spTree>
    <p:extLst>
      <p:ext uri="{BB962C8B-B14F-4D97-AF65-F5344CB8AC3E}">
        <p14:creationId xmlns:p14="http://schemas.microsoft.com/office/powerpoint/2010/main" val="749468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332179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a:ln/>
        </p:spPr>
      </p:sp>
      <p:sp>
        <p:nvSpPr>
          <p:cNvPr id="1208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6847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318786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a:ln/>
        </p:spPr>
      </p:sp>
      <p:sp>
        <p:nvSpPr>
          <p:cNvPr id="1228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20191117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6738864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a:ln/>
        </p:spPr>
      </p:sp>
      <p:sp>
        <p:nvSpPr>
          <p:cNvPr id="1249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Tree>
    <p:extLst>
      <p:ext uri="{BB962C8B-B14F-4D97-AF65-F5344CB8AC3E}">
        <p14:creationId xmlns:p14="http://schemas.microsoft.com/office/powerpoint/2010/main" val="18101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lnSpc>
                <a:spcPct val="90000"/>
              </a:lnSpc>
            </a:pPr>
            <a:r>
              <a:rPr lang="en-US" altLang="en-US"/>
              <a:t>Shorten for time 2:05, too long !!!</a:t>
            </a:r>
          </a:p>
          <a:p>
            <a:pPr>
              <a:lnSpc>
                <a:spcPct val="90000"/>
              </a:lnSpc>
            </a:pPr>
            <a:endParaRPr lang="en-US" altLang="en-US"/>
          </a:p>
          <a:p>
            <a:pPr>
              <a:lnSpc>
                <a:spcPct val="90000"/>
              </a:lnSpc>
            </a:pPr>
            <a:endParaRPr lang="en-US" altLang="en-US"/>
          </a:p>
          <a:p>
            <a:pPr>
              <a:lnSpc>
                <a:spcPct val="90000"/>
              </a:lnSpc>
            </a:pPr>
            <a:endParaRPr lang="en-US" altLang="en-US"/>
          </a:p>
          <a:p>
            <a:pPr>
              <a:lnSpc>
                <a:spcPct val="90000"/>
              </a:lnSpc>
            </a:pPr>
            <a:r>
              <a:rPr lang="en-US" altLang="en-US"/>
              <a:t>To understand our solution, let’s first take a look at the fundamental difference between electrical packet switching and optical circuit switching technologies. As you know, packet switches are based on the store-and-forward architecture. </a:t>
            </a:r>
          </a:p>
          <a:p>
            <a:pPr>
              <a:lnSpc>
                <a:spcPct val="90000"/>
              </a:lnSpc>
            </a:pPr>
            <a:endParaRPr lang="en-US" altLang="en-US"/>
          </a:p>
          <a:p>
            <a:pPr>
              <a:lnSpc>
                <a:spcPct val="90000"/>
              </a:lnSpc>
            </a:pPr>
            <a:r>
              <a:rPr lang="en-US" altLang="en-US"/>
              <a:t>Optical switches are circuit switched. There exist different technologies to realize optical circuit switching. For example, MEMS optical switches use MEMS mirror array to set up optical path by reflecting light beams between input and output ports. </a:t>
            </a:r>
          </a:p>
          <a:p>
            <a:pPr>
              <a:lnSpc>
                <a:spcPct val="90000"/>
              </a:lnSpc>
            </a:pPr>
            <a:endParaRPr lang="en-US" altLang="en-US"/>
          </a:p>
          <a:p>
            <a:pPr>
              <a:lnSpc>
                <a:spcPct val="90000"/>
              </a:lnSpc>
            </a:pPr>
            <a:r>
              <a:rPr lang="en-US" altLang="en-US"/>
              <a:t>These optical switches can switch at whatever rate modulated at input and output ports.  Which can achieve very high switching capacity. For example, there already exist optical MEMS switches that can switch 320 optical links with 100Gbps rate. </a:t>
            </a:r>
          </a:p>
          <a:p>
            <a:pPr>
              <a:lnSpc>
                <a:spcPct val="90000"/>
              </a:lnSpc>
            </a:pPr>
            <a:r>
              <a:rPr lang="en-US" altLang="en-US"/>
              <a:t>On the contrast, today’s high end packet switched cisco routers can only switch 16 ports with 40gbps rate. </a:t>
            </a:r>
          </a:p>
          <a:p>
            <a:pPr>
              <a:lnSpc>
                <a:spcPct val="90000"/>
              </a:lnSpc>
            </a:pPr>
            <a:endParaRPr lang="en-US" altLang="en-US"/>
          </a:p>
          <a:p>
            <a:pPr>
              <a:lnSpc>
                <a:spcPct val="90000"/>
              </a:lnSpc>
            </a:pPr>
            <a:r>
              <a:rPr lang="en-US" altLang="en-US"/>
              <a:t>But the problem is that, the switching time of optical circuits are relatively long. Of course, packet switches can switch at packet granularity. But it takes a few ms to reconfigure optical paths. So, optical switches cannot provide full bisection bandwidth for all-to-all communication at packet granularity.  </a:t>
            </a:r>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F9963A6-56E3-DC43-8EDD-771C82F74C88}" type="slidenum">
              <a:rPr lang="zh-CN" altLang="en-US" sz="1300"/>
              <a:pPr eaLnBrk="1" hangingPunct="1"/>
              <a:t>5</a:t>
            </a:fld>
            <a:endParaRPr lang="zh-CN" altLang="en-US" sz="1300"/>
          </a:p>
        </p:txBody>
      </p:sp>
    </p:spTree>
    <p:extLst>
      <p:ext uri="{BB962C8B-B14F-4D97-AF65-F5344CB8AC3E}">
        <p14:creationId xmlns:p14="http://schemas.microsoft.com/office/powerpoint/2010/main" val="121231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355C443-2F73-2640-89F7-A7BF430C0DB5}" type="slidenum">
              <a:rPr lang="zh-CN" altLang="en-US" sz="1300"/>
              <a:pPr eaLnBrk="1" hangingPunct="1"/>
              <a:t>6</a:t>
            </a:fld>
            <a:endParaRPr lang="en-US" altLang="zh-CN" sz="1300"/>
          </a:p>
        </p:txBody>
      </p:sp>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228600" indent="-228600">
              <a:spcBef>
                <a:spcPct val="0"/>
              </a:spcBef>
              <a:buFontTx/>
              <a:buAutoNum type="arabicPeriod"/>
            </a:pPr>
            <a:endParaRPr lang="en-US" altLang="zh-CN">
              <a:ea typeface="宋体" charset="-122"/>
            </a:endParaRPr>
          </a:p>
        </p:txBody>
      </p:sp>
      <p:sp>
        <p:nvSpPr>
          <p:cNvPr id="21508" name="Slide Number Placeholder 3"/>
          <p:cNvSpPr txBox="1">
            <a:spLocks noGrp="1"/>
          </p:cNvSpPr>
          <p:nvPr/>
        </p:nvSpPr>
        <p:spPr bwMode="auto">
          <a:xfrm>
            <a:off x="5438775" y="6948488"/>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EE03A26A-51BB-BA48-84A3-3D87F7B98855}" type="slidenum">
              <a:rPr lang="zh-CN" altLang="en-US" sz="1200">
                <a:latin typeface="Calibri" charset="0"/>
                <a:ea typeface="宋体" charset="-122"/>
              </a:rPr>
              <a:pPr algn="r" eaLnBrk="1" hangingPunct="1"/>
              <a:t>6</a:t>
            </a:fld>
            <a:endParaRPr lang="en-US" altLang="zh-CN" sz="1200">
              <a:latin typeface="Calibri" charset="0"/>
              <a:ea typeface="宋体" charset="-122"/>
            </a:endParaRPr>
          </a:p>
        </p:txBody>
      </p:sp>
    </p:spTree>
    <p:extLst>
      <p:ext uri="{BB962C8B-B14F-4D97-AF65-F5344CB8AC3E}">
        <p14:creationId xmlns:p14="http://schemas.microsoft.com/office/powerpoint/2010/main" val="13361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87F76D5-DCFC-D743-B486-2101FFB943CB}" type="slidenum">
              <a:rPr lang="zh-CN" altLang="en-US" sz="1300"/>
              <a:pPr eaLnBrk="1" hangingPunct="1"/>
              <a:t>7</a:t>
            </a:fld>
            <a:endParaRPr lang="en-US" altLang="zh-CN" sz="1300"/>
          </a:p>
        </p:txBody>
      </p:sp>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1432" tIns="45717" rIns="91432" bIns="45717"/>
          <a:lstStyle/>
          <a:p>
            <a:pPr>
              <a:lnSpc>
                <a:spcPct val="90000"/>
              </a:lnSpc>
            </a:pPr>
            <a:endParaRPr lang="en-US" altLang="zh-CN">
              <a:ea typeface="宋体" charset="-122"/>
            </a:endParaRPr>
          </a:p>
        </p:txBody>
      </p:sp>
      <p:sp>
        <p:nvSpPr>
          <p:cNvPr id="23556" name="Slide Number Placeholder 3"/>
          <p:cNvSpPr txBox="1">
            <a:spLocks noGrp="1"/>
          </p:cNvSpPr>
          <p:nvPr/>
        </p:nvSpPr>
        <p:spPr bwMode="auto">
          <a:xfrm>
            <a:off x="5334000" y="6899275"/>
            <a:ext cx="4160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a:fld id="{D61E6CC1-C28D-D240-A41B-2CC1E1402584}" type="slidenum">
              <a:rPr lang="zh-CN" altLang="en-US" sz="1200">
                <a:ea typeface="宋体" charset="-122"/>
              </a:rPr>
              <a:pPr algn="r"/>
              <a:t>7</a:t>
            </a:fld>
            <a:endParaRPr lang="en-US" altLang="zh-CN" sz="1200">
              <a:ea typeface="宋体" charset="-122"/>
            </a:endParaRPr>
          </a:p>
        </p:txBody>
      </p:sp>
    </p:spTree>
    <p:extLst>
      <p:ext uri="{BB962C8B-B14F-4D97-AF65-F5344CB8AC3E}">
        <p14:creationId xmlns:p14="http://schemas.microsoft.com/office/powerpoint/2010/main" val="1558473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a:ln/>
        </p:spPr>
      </p:sp>
      <p:sp>
        <p:nvSpPr>
          <p:cNvPr id="106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But why do we still believe that optical circuit still worth considering in data centers? </a:t>
            </a:r>
          </a:p>
          <a:p>
            <a:r>
              <a:rPr lang="en-US" altLang="en-US"/>
              <a:t>The reason is because many measurement studies have observed evidence of traffic concentration in data centers. For example, in IMC09, microsoft researcher measured the traffic of their production data centers and observe that …., </a:t>
            </a:r>
          </a:p>
          <a:p>
            <a:r>
              <a:rPr lang="en-US" altLang="en-US"/>
              <a:t>In another paper, WREN09 , researcher observe ON/OFF traffic pattern on data center switches. All this suggestion that, applications </a:t>
            </a:r>
          </a:p>
          <a:p>
            <a:r>
              <a:rPr lang="en-US" altLang="en-US"/>
              <a:t>are not sending to all destinations at full speed anyway.  Full bisection….. may not be necessary. So there is a potential that we can …. </a:t>
            </a:r>
          </a:p>
        </p:txBody>
      </p:sp>
      <p:sp>
        <p:nvSpPr>
          <p:cNvPr id="106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EEB3B44-2255-FE4E-A0AC-E594C9380A85}" type="slidenum">
              <a:rPr lang="zh-CN" altLang="en-US" sz="1300"/>
              <a:pPr eaLnBrk="1" hangingPunct="1"/>
              <a:t>8</a:t>
            </a:fld>
            <a:endParaRPr lang="zh-CN" altLang="en-US" sz="1300"/>
          </a:p>
        </p:txBody>
      </p:sp>
    </p:spTree>
    <p:extLst>
      <p:ext uri="{BB962C8B-B14F-4D97-AF65-F5344CB8AC3E}">
        <p14:creationId xmlns:p14="http://schemas.microsoft.com/office/powerpoint/2010/main" val="41292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C6DF890-70B3-924A-84BF-C8E73E6ED015}" type="slidenum">
              <a:rPr lang="zh-CN" altLang="en-US" sz="1300"/>
              <a:pPr eaLnBrk="1" hangingPunct="1"/>
              <a:t>9</a:t>
            </a:fld>
            <a:endParaRPr lang="zh-CN" altLang="en-US" sz="130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So, our idea is, we augment the traffic tree-structure Ethernet with a simple, rack-to-rack optical circuit-switched network. The electrical packet-switched network is always available there for low latency delivery and high speed optical circuits are provisioned dynamic for high capacity transfer based on traffic demands. </a:t>
            </a:r>
          </a:p>
          <a:p>
            <a:endParaRPr lang="en-US" altLang="zh-CN"/>
          </a:p>
          <a:p>
            <a:r>
              <a:rPr lang="en-US" altLang="zh-CN"/>
              <a:t>Optical circuits are provisioned rack-to-rack so that we only need to one optical transcer and one optical fiber for one rack, to keep the network simple and reduce the cost. Given one optical circuits can send more than 40gbps, we can aggregate traffic on per-rack basis to …. </a:t>
            </a:r>
          </a:p>
        </p:txBody>
      </p:sp>
    </p:spTree>
    <p:extLst>
      <p:ext uri="{BB962C8B-B14F-4D97-AF65-F5344CB8AC3E}">
        <p14:creationId xmlns:p14="http://schemas.microsoft.com/office/powerpoint/2010/main" val="158303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How can we manage optical circuits over such a hybrid network?  We identify a set of design requirements that are needed. </a:t>
            </a:r>
          </a:p>
          <a:p>
            <a:r>
              <a:rPr lang="en-US" altLang="en-US"/>
              <a:t>On the control plane, we need to collect dynamic traffic demand and config … </a:t>
            </a:r>
          </a:p>
          <a:p>
            <a:endParaRPr lang="en-US" altLang="en-US"/>
          </a:p>
          <a:p>
            <a:r>
              <a:rPr lang="en-US" altLang="en-US"/>
              <a:t>When optical paths are provisioned, there exist two paths among different server racks. So on the data plane, we need to de-multiplex traffic to different network dynamically based on the current configuration.  When optical paths are provisioned, applications may not be able to send fast enough to leverage optical paths. So the improve system performance, we also need to optimize circuit utilization. But this requirement is optional, the system can still work with out this. </a:t>
            </a:r>
          </a:p>
        </p:txBody>
      </p:sp>
      <p:sp>
        <p:nvSpPr>
          <p:cNvPr id="1085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524F6E2-AB3F-5647-9E9C-BE2376FBD0F4}" type="slidenum">
              <a:rPr lang="zh-CN" altLang="en-US" sz="1300"/>
              <a:pPr eaLnBrk="1" hangingPunct="1"/>
              <a:t>10</a:t>
            </a:fld>
            <a:endParaRPr lang="zh-CN" altLang="en-US" sz="1300"/>
          </a:p>
        </p:txBody>
      </p:sp>
    </p:spTree>
    <p:extLst>
      <p:ext uri="{BB962C8B-B14F-4D97-AF65-F5344CB8AC3E}">
        <p14:creationId xmlns:p14="http://schemas.microsoft.com/office/powerpoint/2010/main" val="830845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There is many design choice to accomplish these design requirements. We have a detailed discussion in the paper about the design choices and their trade-offs. Please refer to the paper for the discussion. Here I will go directly to a specific system, called c-Through, we have built to manage optical circuits in a hybrid network. The design strategy for c-Through system is: </a:t>
            </a:r>
          </a:p>
          <a:p>
            <a:r>
              <a:rPr lang="en-US" altLang="en-US"/>
              <a:t>C-Through use a centralized controller for …, c-Through does not need any modification on …, it leverage end-hosts in the traffic management. </a:t>
            </a: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FF7A5B9-03F7-0B4C-9E4D-C357BE0B3A18}" type="slidenum">
              <a:rPr lang="zh-CN" altLang="en-US" sz="1300"/>
              <a:pPr eaLnBrk="1" hangingPunct="1"/>
              <a:t>11</a:t>
            </a:fld>
            <a:endParaRPr lang="zh-CN" altLang="en-US" sz="1300"/>
          </a:p>
        </p:txBody>
      </p:sp>
    </p:spTree>
    <p:extLst>
      <p:ext uri="{BB962C8B-B14F-4D97-AF65-F5344CB8AC3E}">
        <p14:creationId xmlns:p14="http://schemas.microsoft.com/office/powerpoint/2010/main" val="108115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33400" y="1905000"/>
            <a:ext cx="8077200" cy="1676400"/>
            <a:chOff x="336" y="1200"/>
            <a:chExt cx="5088" cy="1056"/>
          </a:xfrm>
        </p:grpSpPr>
        <p:sp>
          <p:nvSpPr>
            <p:cNvPr id="5" name="Rectangle 3"/>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4"/>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5"/>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6"/>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7"/>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8"/>
          <p:cNvGrpSpPr>
            <a:grpSpLocks/>
          </p:cNvGrpSpPr>
          <p:nvPr/>
        </p:nvGrpSpPr>
        <p:grpSpPr bwMode="auto">
          <a:xfrm>
            <a:off x="304800" y="6783388"/>
            <a:ext cx="8458200" cy="74612"/>
            <a:chOff x="192" y="3840"/>
            <a:chExt cx="5328" cy="47"/>
          </a:xfrm>
        </p:grpSpPr>
        <p:grpSp>
          <p:nvGrpSpPr>
            <p:cNvPr id="11" name="Group 9"/>
            <p:cNvGrpSpPr>
              <a:grpSpLocks/>
            </p:cNvGrpSpPr>
            <p:nvPr userDrawn="1"/>
          </p:nvGrpSpPr>
          <p:grpSpPr bwMode="auto">
            <a:xfrm>
              <a:off x="192" y="3840"/>
              <a:ext cx="624" cy="47"/>
              <a:chOff x="624" y="3706"/>
              <a:chExt cx="1056" cy="106"/>
            </a:xfrm>
          </p:grpSpPr>
          <p:sp>
            <p:nvSpPr>
              <p:cNvPr id="33"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2"/>
            <p:cNvGrpSpPr>
              <a:grpSpLocks/>
            </p:cNvGrpSpPr>
            <p:nvPr userDrawn="1"/>
          </p:nvGrpSpPr>
          <p:grpSpPr bwMode="auto">
            <a:xfrm>
              <a:off x="864" y="3840"/>
              <a:ext cx="624" cy="47"/>
              <a:chOff x="624" y="3600"/>
              <a:chExt cx="1056" cy="106"/>
            </a:xfrm>
          </p:grpSpPr>
          <p:sp>
            <p:nvSpPr>
              <p:cNvPr id="31"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5"/>
            <p:cNvGrpSpPr>
              <a:grpSpLocks/>
            </p:cNvGrpSpPr>
            <p:nvPr userDrawn="1"/>
          </p:nvGrpSpPr>
          <p:grpSpPr bwMode="auto">
            <a:xfrm>
              <a:off x="1536" y="3840"/>
              <a:ext cx="624" cy="47"/>
              <a:chOff x="624" y="3706"/>
              <a:chExt cx="1056" cy="106"/>
            </a:xfrm>
          </p:grpSpPr>
          <p:sp>
            <p:nvSpPr>
              <p:cNvPr id="29"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8"/>
            <p:cNvGrpSpPr>
              <a:grpSpLocks/>
            </p:cNvGrpSpPr>
            <p:nvPr userDrawn="1"/>
          </p:nvGrpSpPr>
          <p:grpSpPr bwMode="auto">
            <a:xfrm>
              <a:off x="2208" y="3840"/>
              <a:ext cx="624" cy="47"/>
              <a:chOff x="624" y="3600"/>
              <a:chExt cx="1056" cy="106"/>
            </a:xfrm>
          </p:grpSpPr>
          <p:sp>
            <p:nvSpPr>
              <p:cNvPr id="27"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21"/>
            <p:cNvGrpSpPr>
              <a:grpSpLocks/>
            </p:cNvGrpSpPr>
            <p:nvPr userDrawn="1"/>
          </p:nvGrpSpPr>
          <p:grpSpPr bwMode="auto">
            <a:xfrm>
              <a:off x="2880" y="3840"/>
              <a:ext cx="624" cy="47"/>
              <a:chOff x="624" y="3706"/>
              <a:chExt cx="1056" cy="106"/>
            </a:xfrm>
          </p:grpSpPr>
          <p:sp>
            <p:nvSpPr>
              <p:cNvPr id="25"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24"/>
            <p:cNvGrpSpPr>
              <a:grpSpLocks/>
            </p:cNvGrpSpPr>
            <p:nvPr userDrawn="1"/>
          </p:nvGrpSpPr>
          <p:grpSpPr bwMode="auto">
            <a:xfrm>
              <a:off x="3552" y="3840"/>
              <a:ext cx="624" cy="47"/>
              <a:chOff x="624" y="3600"/>
              <a:chExt cx="1056" cy="106"/>
            </a:xfrm>
          </p:grpSpPr>
          <p:sp>
            <p:nvSpPr>
              <p:cNvPr id="23"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27"/>
            <p:cNvGrpSpPr>
              <a:grpSpLocks/>
            </p:cNvGrpSpPr>
            <p:nvPr userDrawn="1"/>
          </p:nvGrpSpPr>
          <p:grpSpPr bwMode="auto">
            <a:xfrm>
              <a:off x="4224" y="3840"/>
              <a:ext cx="624" cy="47"/>
              <a:chOff x="624" y="3706"/>
              <a:chExt cx="1056" cy="106"/>
            </a:xfrm>
          </p:grpSpPr>
          <p:sp>
            <p:nvSpPr>
              <p:cNvPr id="21" name="Rectangle 2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2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30"/>
            <p:cNvGrpSpPr>
              <a:grpSpLocks/>
            </p:cNvGrpSpPr>
            <p:nvPr userDrawn="1"/>
          </p:nvGrpSpPr>
          <p:grpSpPr bwMode="auto">
            <a:xfrm>
              <a:off x="4896" y="3840"/>
              <a:ext cx="624" cy="47"/>
              <a:chOff x="624" y="3600"/>
              <a:chExt cx="1056" cy="106"/>
            </a:xfrm>
          </p:grpSpPr>
          <p:sp>
            <p:nvSpPr>
              <p:cNvPr id="19" name="Rectangle 3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3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38"/>
          <p:cNvGrpSpPr>
            <a:grpSpLocks/>
          </p:cNvGrpSpPr>
          <p:nvPr/>
        </p:nvGrpSpPr>
        <p:grpSpPr bwMode="auto">
          <a:xfrm>
            <a:off x="304800" y="77788"/>
            <a:ext cx="8458200" cy="74612"/>
            <a:chOff x="192" y="3840"/>
            <a:chExt cx="5328" cy="47"/>
          </a:xfrm>
        </p:grpSpPr>
        <p:grpSp>
          <p:nvGrpSpPr>
            <p:cNvPr id="36" name="Group 39"/>
            <p:cNvGrpSpPr>
              <a:grpSpLocks/>
            </p:cNvGrpSpPr>
            <p:nvPr userDrawn="1"/>
          </p:nvGrpSpPr>
          <p:grpSpPr bwMode="auto">
            <a:xfrm>
              <a:off x="192" y="3840"/>
              <a:ext cx="624" cy="47"/>
              <a:chOff x="624" y="3706"/>
              <a:chExt cx="1056" cy="106"/>
            </a:xfrm>
          </p:grpSpPr>
          <p:sp>
            <p:nvSpPr>
              <p:cNvPr id="58" name="Rectangle 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42"/>
            <p:cNvGrpSpPr>
              <a:grpSpLocks/>
            </p:cNvGrpSpPr>
            <p:nvPr userDrawn="1"/>
          </p:nvGrpSpPr>
          <p:grpSpPr bwMode="auto">
            <a:xfrm>
              <a:off x="864" y="3840"/>
              <a:ext cx="624" cy="47"/>
              <a:chOff x="624" y="3600"/>
              <a:chExt cx="1056" cy="106"/>
            </a:xfrm>
          </p:grpSpPr>
          <p:sp>
            <p:nvSpPr>
              <p:cNvPr id="56" name="Rectangle 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45"/>
            <p:cNvGrpSpPr>
              <a:grpSpLocks/>
            </p:cNvGrpSpPr>
            <p:nvPr userDrawn="1"/>
          </p:nvGrpSpPr>
          <p:grpSpPr bwMode="auto">
            <a:xfrm>
              <a:off x="1536" y="3840"/>
              <a:ext cx="624" cy="47"/>
              <a:chOff x="624" y="3706"/>
              <a:chExt cx="1056" cy="106"/>
            </a:xfrm>
          </p:grpSpPr>
          <p:sp>
            <p:nvSpPr>
              <p:cNvPr id="54" name="Rectangle 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48"/>
            <p:cNvGrpSpPr>
              <a:grpSpLocks/>
            </p:cNvGrpSpPr>
            <p:nvPr userDrawn="1"/>
          </p:nvGrpSpPr>
          <p:grpSpPr bwMode="auto">
            <a:xfrm>
              <a:off x="2208" y="3840"/>
              <a:ext cx="624" cy="47"/>
              <a:chOff x="624" y="3600"/>
              <a:chExt cx="1056" cy="106"/>
            </a:xfrm>
          </p:grpSpPr>
          <p:sp>
            <p:nvSpPr>
              <p:cNvPr id="52" name="Rectangle 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51"/>
            <p:cNvGrpSpPr>
              <a:grpSpLocks/>
            </p:cNvGrpSpPr>
            <p:nvPr userDrawn="1"/>
          </p:nvGrpSpPr>
          <p:grpSpPr bwMode="auto">
            <a:xfrm>
              <a:off x="2880" y="3840"/>
              <a:ext cx="624" cy="47"/>
              <a:chOff x="624" y="3706"/>
              <a:chExt cx="1056" cy="106"/>
            </a:xfrm>
          </p:grpSpPr>
          <p:sp>
            <p:nvSpPr>
              <p:cNvPr id="50" name="Rectangle 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54"/>
            <p:cNvGrpSpPr>
              <a:grpSpLocks/>
            </p:cNvGrpSpPr>
            <p:nvPr userDrawn="1"/>
          </p:nvGrpSpPr>
          <p:grpSpPr bwMode="auto">
            <a:xfrm>
              <a:off x="3552" y="3840"/>
              <a:ext cx="624" cy="47"/>
              <a:chOff x="624" y="3600"/>
              <a:chExt cx="1056" cy="106"/>
            </a:xfrm>
          </p:grpSpPr>
          <p:sp>
            <p:nvSpPr>
              <p:cNvPr id="48" name="Rectangle 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57"/>
            <p:cNvGrpSpPr>
              <a:grpSpLocks/>
            </p:cNvGrpSpPr>
            <p:nvPr userDrawn="1"/>
          </p:nvGrpSpPr>
          <p:grpSpPr bwMode="auto">
            <a:xfrm>
              <a:off x="4224" y="3840"/>
              <a:ext cx="624" cy="47"/>
              <a:chOff x="624" y="3706"/>
              <a:chExt cx="1056" cy="106"/>
            </a:xfrm>
          </p:grpSpPr>
          <p:sp>
            <p:nvSpPr>
              <p:cNvPr id="46" name="Rectangle 5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5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60"/>
            <p:cNvGrpSpPr>
              <a:grpSpLocks/>
            </p:cNvGrpSpPr>
            <p:nvPr userDrawn="1"/>
          </p:nvGrpSpPr>
          <p:grpSpPr bwMode="auto">
            <a:xfrm>
              <a:off x="4896" y="3840"/>
              <a:ext cx="624" cy="47"/>
              <a:chOff x="624" y="3600"/>
              <a:chExt cx="1056" cy="106"/>
            </a:xfrm>
          </p:grpSpPr>
          <p:sp>
            <p:nvSpPr>
              <p:cNvPr id="44" name="Rectangle 6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6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63"/>
          <p:cNvGrpSpPr>
            <a:grpSpLocks/>
          </p:cNvGrpSpPr>
          <p:nvPr/>
        </p:nvGrpSpPr>
        <p:grpSpPr bwMode="auto">
          <a:xfrm>
            <a:off x="304800" y="152400"/>
            <a:ext cx="8458200" cy="74613"/>
            <a:chOff x="192" y="3840"/>
            <a:chExt cx="5328" cy="47"/>
          </a:xfrm>
        </p:grpSpPr>
        <p:grpSp>
          <p:nvGrpSpPr>
            <p:cNvPr id="61" name="Group 64"/>
            <p:cNvGrpSpPr>
              <a:grpSpLocks/>
            </p:cNvGrpSpPr>
            <p:nvPr userDrawn="1"/>
          </p:nvGrpSpPr>
          <p:grpSpPr bwMode="auto">
            <a:xfrm>
              <a:off x="192" y="3840"/>
              <a:ext cx="624" cy="47"/>
              <a:chOff x="624" y="3706"/>
              <a:chExt cx="1056" cy="106"/>
            </a:xfrm>
          </p:grpSpPr>
          <p:sp>
            <p:nvSpPr>
              <p:cNvPr id="83" name="Rectangle 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67"/>
            <p:cNvGrpSpPr>
              <a:grpSpLocks/>
            </p:cNvGrpSpPr>
            <p:nvPr userDrawn="1"/>
          </p:nvGrpSpPr>
          <p:grpSpPr bwMode="auto">
            <a:xfrm>
              <a:off x="864" y="3840"/>
              <a:ext cx="624" cy="47"/>
              <a:chOff x="624" y="3600"/>
              <a:chExt cx="1056" cy="106"/>
            </a:xfrm>
          </p:grpSpPr>
          <p:sp>
            <p:nvSpPr>
              <p:cNvPr id="81" name="Rectangle 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70"/>
            <p:cNvGrpSpPr>
              <a:grpSpLocks/>
            </p:cNvGrpSpPr>
            <p:nvPr userDrawn="1"/>
          </p:nvGrpSpPr>
          <p:grpSpPr bwMode="auto">
            <a:xfrm>
              <a:off x="1536" y="3840"/>
              <a:ext cx="624" cy="47"/>
              <a:chOff x="624" y="3706"/>
              <a:chExt cx="1056" cy="106"/>
            </a:xfrm>
          </p:grpSpPr>
          <p:sp>
            <p:nvSpPr>
              <p:cNvPr id="79" name="Rectangle 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73"/>
            <p:cNvGrpSpPr>
              <a:grpSpLocks/>
            </p:cNvGrpSpPr>
            <p:nvPr userDrawn="1"/>
          </p:nvGrpSpPr>
          <p:grpSpPr bwMode="auto">
            <a:xfrm>
              <a:off x="2208" y="3840"/>
              <a:ext cx="624" cy="47"/>
              <a:chOff x="624" y="3600"/>
              <a:chExt cx="1056" cy="106"/>
            </a:xfrm>
          </p:grpSpPr>
          <p:sp>
            <p:nvSpPr>
              <p:cNvPr id="77" name="Rectangle 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76"/>
            <p:cNvGrpSpPr>
              <a:grpSpLocks/>
            </p:cNvGrpSpPr>
            <p:nvPr userDrawn="1"/>
          </p:nvGrpSpPr>
          <p:grpSpPr bwMode="auto">
            <a:xfrm>
              <a:off x="2880" y="3840"/>
              <a:ext cx="624" cy="47"/>
              <a:chOff x="624" y="3706"/>
              <a:chExt cx="1056" cy="106"/>
            </a:xfrm>
          </p:grpSpPr>
          <p:sp>
            <p:nvSpPr>
              <p:cNvPr id="75" name="Rectangle 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79"/>
            <p:cNvGrpSpPr>
              <a:grpSpLocks/>
            </p:cNvGrpSpPr>
            <p:nvPr userDrawn="1"/>
          </p:nvGrpSpPr>
          <p:grpSpPr bwMode="auto">
            <a:xfrm>
              <a:off x="3552" y="3840"/>
              <a:ext cx="624" cy="47"/>
              <a:chOff x="624" y="3600"/>
              <a:chExt cx="1056" cy="106"/>
            </a:xfrm>
          </p:grpSpPr>
          <p:sp>
            <p:nvSpPr>
              <p:cNvPr id="73" name="Rectangle 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82"/>
            <p:cNvGrpSpPr>
              <a:grpSpLocks/>
            </p:cNvGrpSpPr>
            <p:nvPr userDrawn="1"/>
          </p:nvGrpSpPr>
          <p:grpSpPr bwMode="auto">
            <a:xfrm>
              <a:off x="4224" y="3840"/>
              <a:ext cx="624" cy="47"/>
              <a:chOff x="624" y="3706"/>
              <a:chExt cx="1056" cy="106"/>
            </a:xfrm>
          </p:grpSpPr>
          <p:sp>
            <p:nvSpPr>
              <p:cNvPr id="71" name="Rectangle 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85"/>
            <p:cNvGrpSpPr>
              <a:grpSpLocks/>
            </p:cNvGrpSpPr>
            <p:nvPr userDrawn="1"/>
          </p:nvGrpSpPr>
          <p:grpSpPr bwMode="auto">
            <a:xfrm>
              <a:off x="4896" y="3840"/>
              <a:ext cx="624" cy="47"/>
              <a:chOff x="624" y="3600"/>
              <a:chExt cx="1056" cy="106"/>
            </a:xfrm>
          </p:grpSpPr>
          <p:sp>
            <p:nvSpPr>
              <p:cNvPr id="69" name="Rectangle 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88"/>
          <p:cNvGrpSpPr>
            <a:grpSpLocks/>
          </p:cNvGrpSpPr>
          <p:nvPr/>
        </p:nvGrpSpPr>
        <p:grpSpPr bwMode="auto">
          <a:xfrm>
            <a:off x="4267200" y="5334000"/>
            <a:ext cx="855663" cy="831850"/>
            <a:chOff x="3216" y="2448"/>
            <a:chExt cx="1979" cy="1729"/>
          </a:xfrm>
        </p:grpSpPr>
        <p:sp>
          <p:nvSpPr>
            <p:cNvPr id="86" name="Line 89"/>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90"/>
            <p:cNvSpPr>
              <a:spLocks/>
            </p:cNvSpPr>
            <p:nvPr/>
          </p:nvSpPr>
          <p:spPr bwMode="auto">
            <a:xfrm>
              <a:off x="3289" y="4065"/>
              <a:ext cx="114" cy="112"/>
            </a:xfrm>
            <a:custGeom>
              <a:avLst/>
              <a:gdLst>
                <a:gd name="T0" fmla="*/ 111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91"/>
            <p:cNvSpPr>
              <a:spLocks/>
            </p:cNvSpPr>
            <p:nvPr/>
          </p:nvSpPr>
          <p:spPr bwMode="auto">
            <a:xfrm>
              <a:off x="3947" y="4065"/>
              <a:ext cx="117" cy="112"/>
            </a:xfrm>
            <a:custGeom>
              <a:avLst/>
              <a:gdLst>
                <a:gd name="T0" fmla="*/ 114 w 115"/>
                <a:gd name="T1" fmla="*/ 112 h 112"/>
                <a:gd name="T2" fmla="*/ 117 w 115"/>
                <a:gd name="T3" fmla="*/ 0 h 112"/>
                <a:gd name="T4" fmla="*/ 0 w 115"/>
                <a:gd name="T5" fmla="*/ 0 h 112"/>
                <a:gd name="T6" fmla="*/ 0 w 115"/>
                <a:gd name="T7" fmla="*/ 112 h 112"/>
                <a:gd name="T8" fmla="*/ 117 w 115"/>
                <a:gd name="T9" fmla="*/ 112 h 112"/>
                <a:gd name="T10" fmla="*/ 117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92"/>
            <p:cNvSpPr>
              <a:spLocks/>
            </p:cNvSpPr>
            <p:nvPr/>
          </p:nvSpPr>
          <p:spPr bwMode="auto">
            <a:xfrm>
              <a:off x="4152" y="2448"/>
              <a:ext cx="110" cy="112"/>
            </a:xfrm>
            <a:custGeom>
              <a:avLst/>
              <a:gdLst>
                <a:gd name="T0" fmla="*/ 110 w 112"/>
                <a:gd name="T1" fmla="*/ 112 h 112"/>
                <a:gd name="T2" fmla="*/ 110 w 112"/>
                <a:gd name="T3" fmla="*/ 0 h 112"/>
                <a:gd name="T4" fmla="*/ 0 w 112"/>
                <a:gd name="T5" fmla="*/ 0 h 112"/>
                <a:gd name="T6" fmla="*/ 0 w 112"/>
                <a:gd name="T7" fmla="*/ 112 h 112"/>
                <a:gd name="T8" fmla="*/ 110 w 112"/>
                <a:gd name="T9" fmla="*/ 112 h 112"/>
                <a:gd name="T10" fmla="*/ 110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93"/>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94"/>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95"/>
            <p:cNvSpPr>
              <a:spLocks/>
            </p:cNvSpPr>
            <p:nvPr/>
          </p:nvSpPr>
          <p:spPr bwMode="auto">
            <a:xfrm>
              <a:off x="5081" y="3332"/>
              <a:ext cx="114" cy="115"/>
            </a:xfrm>
            <a:custGeom>
              <a:avLst/>
              <a:gdLst>
                <a:gd name="T0" fmla="*/ 0 w 112"/>
                <a:gd name="T1" fmla="*/ 113 h 114"/>
                <a:gd name="T2" fmla="*/ 114 w 112"/>
                <a:gd name="T3" fmla="*/ 115 h 114"/>
                <a:gd name="T4" fmla="*/ 114 w 112"/>
                <a:gd name="T5" fmla="*/ 0 h 114"/>
                <a:gd name="T6" fmla="*/ 0 w 112"/>
                <a:gd name="T7" fmla="*/ 0 h 114"/>
                <a:gd name="T8" fmla="*/ 0 w 112"/>
                <a:gd name="T9" fmla="*/ 115 h 114"/>
                <a:gd name="T10" fmla="*/ 0 w 112"/>
                <a:gd name="T11" fmla="*/ 115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96"/>
            <p:cNvSpPr>
              <a:spLocks/>
            </p:cNvSpPr>
            <p:nvPr/>
          </p:nvSpPr>
          <p:spPr bwMode="auto">
            <a:xfrm>
              <a:off x="3216" y="3336"/>
              <a:ext cx="114" cy="112"/>
            </a:xfrm>
            <a:custGeom>
              <a:avLst/>
              <a:gdLst>
                <a:gd name="T0" fmla="*/ 114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97"/>
            <p:cNvGrpSpPr>
              <a:grpSpLocks/>
            </p:cNvGrpSpPr>
            <p:nvPr/>
          </p:nvGrpSpPr>
          <p:grpSpPr bwMode="auto">
            <a:xfrm>
              <a:off x="3892" y="2676"/>
              <a:ext cx="631" cy="472"/>
              <a:chOff x="3892" y="2676"/>
              <a:chExt cx="631" cy="472"/>
            </a:xfrm>
          </p:grpSpPr>
          <p:sp>
            <p:nvSpPr>
              <p:cNvPr id="126" name="Freeform 98"/>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8 w 277"/>
                  <a:gd name="T17" fmla="*/ 0 h 228"/>
                  <a:gd name="T18" fmla="*/ 95 w 277"/>
                  <a:gd name="T19" fmla="*/ 4 h 228"/>
                  <a:gd name="T20" fmla="*/ 109 w 277"/>
                  <a:gd name="T21" fmla="*/ 11 h 228"/>
                  <a:gd name="T22" fmla="*/ 123 w 277"/>
                  <a:gd name="T23" fmla="*/ 23 h 228"/>
                  <a:gd name="T24" fmla="*/ 133 w 277"/>
                  <a:gd name="T25" fmla="*/ 33 h 228"/>
                  <a:gd name="T26" fmla="*/ 142 w 277"/>
                  <a:gd name="T27" fmla="*/ 42 h 228"/>
                  <a:gd name="T28" fmla="*/ 147 w 277"/>
                  <a:gd name="T29" fmla="*/ 52 h 228"/>
                  <a:gd name="T30" fmla="*/ 149 w 277"/>
                  <a:gd name="T31" fmla="*/ 59 h 228"/>
                  <a:gd name="T32" fmla="*/ 152 w 277"/>
                  <a:gd name="T33" fmla="*/ 66 h 228"/>
                  <a:gd name="T34" fmla="*/ 152 w 277"/>
                  <a:gd name="T35" fmla="*/ 73 h 228"/>
                  <a:gd name="T36" fmla="*/ 152 w 277"/>
                  <a:gd name="T37" fmla="*/ 78 h 228"/>
                  <a:gd name="T38" fmla="*/ 152 w 277"/>
                  <a:gd name="T39" fmla="*/ 81 h 228"/>
                  <a:gd name="T40" fmla="*/ 152 w 277"/>
                  <a:gd name="T41" fmla="*/ 81 h 228"/>
                  <a:gd name="T42" fmla="*/ 152 w 277"/>
                  <a:gd name="T43" fmla="*/ 81 h 228"/>
                  <a:gd name="T44" fmla="*/ 154 w 277"/>
                  <a:gd name="T45" fmla="*/ 78 h 228"/>
                  <a:gd name="T46" fmla="*/ 159 w 277"/>
                  <a:gd name="T47" fmla="*/ 76 h 228"/>
                  <a:gd name="T48" fmla="*/ 166 w 277"/>
                  <a:gd name="T49" fmla="*/ 73 h 228"/>
                  <a:gd name="T50" fmla="*/ 173 w 277"/>
                  <a:gd name="T51" fmla="*/ 71 h 228"/>
                  <a:gd name="T52" fmla="*/ 180 w 277"/>
                  <a:gd name="T53" fmla="*/ 69 h 228"/>
                  <a:gd name="T54" fmla="*/ 190 w 277"/>
                  <a:gd name="T55" fmla="*/ 69 h 228"/>
                  <a:gd name="T56" fmla="*/ 199 w 277"/>
                  <a:gd name="T57" fmla="*/ 71 h 228"/>
                  <a:gd name="T58" fmla="*/ 208 w 277"/>
                  <a:gd name="T59" fmla="*/ 73 h 228"/>
                  <a:gd name="T60" fmla="*/ 217 w 277"/>
                  <a:gd name="T61" fmla="*/ 81 h 228"/>
                  <a:gd name="T62" fmla="*/ 227 w 277"/>
                  <a:gd name="T63" fmla="*/ 90 h 228"/>
                  <a:gd name="T64" fmla="*/ 232 w 277"/>
                  <a:gd name="T65" fmla="*/ 97 h 228"/>
                  <a:gd name="T66" fmla="*/ 234 w 277"/>
                  <a:gd name="T67" fmla="*/ 107 h 228"/>
                  <a:gd name="T68" fmla="*/ 237 w 277"/>
                  <a:gd name="T69" fmla="*/ 116 h 228"/>
                  <a:gd name="T70" fmla="*/ 237 w 277"/>
                  <a:gd name="T71" fmla="*/ 124 h 228"/>
                  <a:gd name="T72" fmla="*/ 234 w 277"/>
                  <a:gd name="T73" fmla="*/ 131 h 228"/>
                  <a:gd name="T74" fmla="*/ 234 w 277"/>
                  <a:gd name="T75" fmla="*/ 138 h 228"/>
                  <a:gd name="T76" fmla="*/ 232 w 277"/>
                  <a:gd name="T77" fmla="*/ 143 h 228"/>
                  <a:gd name="T78" fmla="*/ 232 w 277"/>
                  <a:gd name="T79" fmla="*/ 145 h 228"/>
                  <a:gd name="T80" fmla="*/ 229 w 277"/>
                  <a:gd name="T81" fmla="*/ 145 h 228"/>
                  <a:gd name="T82" fmla="*/ 232 w 277"/>
                  <a:gd name="T83" fmla="*/ 147 h 228"/>
                  <a:gd name="T84" fmla="*/ 234 w 277"/>
                  <a:gd name="T85" fmla="*/ 147 h 228"/>
                  <a:gd name="T86" fmla="*/ 239 w 277"/>
                  <a:gd name="T87" fmla="*/ 152 h 228"/>
                  <a:gd name="T88" fmla="*/ 246 w 277"/>
                  <a:gd name="T89" fmla="*/ 157 h 228"/>
                  <a:gd name="T90" fmla="*/ 251 w 277"/>
                  <a:gd name="T91" fmla="*/ 164 h 228"/>
                  <a:gd name="T92" fmla="*/ 258 w 277"/>
                  <a:gd name="T93" fmla="*/ 174 h 228"/>
                  <a:gd name="T94" fmla="*/ 265 w 277"/>
                  <a:gd name="T95" fmla="*/ 183 h 228"/>
                  <a:gd name="T96" fmla="*/ 270 w 277"/>
                  <a:gd name="T97" fmla="*/ 195 h 228"/>
                  <a:gd name="T98" fmla="*/ 272 w 277"/>
                  <a:gd name="T99" fmla="*/ 212 h 228"/>
                  <a:gd name="T100" fmla="*/ 275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99"/>
              <p:cNvSpPr>
                <a:spLocks/>
              </p:cNvSpPr>
              <p:nvPr/>
            </p:nvSpPr>
            <p:spPr bwMode="auto">
              <a:xfrm>
                <a:off x="3892" y="2676"/>
                <a:ext cx="356" cy="238"/>
              </a:xfrm>
              <a:custGeom>
                <a:avLst/>
                <a:gdLst>
                  <a:gd name="T0" fmla="*/ 2 w 358"/>
                  <a:gd name="T1" fmla="*/ 221 h 236"/>
                  <a:gd name="T2" fmla="*/ 9 w 358"/>
                  <a:gd name="T3" fmla="*/ 195 h 236"/>
                  <a:gd name="T4" fmla="*/ 21 w 358"/>
                  <a:gd name="T5" fmla="*/ 175 h 236"/>
                  <a:gd name="T6" fmla="*/ 33 w 358"/>
                  <a:gd name="T7" fmla="*/ 163 h 236"/>
                  <a:gd name="T8" fmla="*/ 43 w 358"/>
                  <a:gd name="T9" fmla="*/ 156 h 236"/>
                  <a:gd name="T10" fmla="*/ 43 w 358"/>
                  <a:gd name="T11" fmla="*/ 156 h 236"/>
                  <a:gd name="T12" fmla="*/ 40 w 358"/>
                  <a:gd name="T13" fmla="*/ 146 h 236"/>
                  <a:gd name="T14" fmla="*/ 38 w 358"/>
                  <a:gd name="T15" fmla="*/ 135 h 236"/>
                  <a:gd name="T16" fmla="*/ 38 w 358"/>
                  <a:gd name="T17" fmla="*/ 118 h 236"/>
                  <a:gd name="T18" fmla="*/ 48 w 358"/>
                  <a:gd name="T19" fmla="*/ 99 h 236"/>
                  <a:gd name="T20" fmla="*/ 67 w 358"/>
                  <a:gd name="T21" fmla="*/ 84 h 236"/>
                  <a:gd name="T22" fmla="*/ 83 w 358"/>
                  <a:gd name="T23" fmla="*/ 80 h 236"/>
                  <a:gd name="T24" fmla="*/ 101 w 358"/>
                  <a:gd name="T25" fmla="*/ 82 h 236"/>
                  <a:gd name="T26" fmla="*/ 113 w 358"/>
                  <a:gd name="T27" fmla="*/ 87 h 236"/>
                  <a:gd name="T28" fmla="*/ 120 w 358"/>
                  <a:gd name="T29" fmla="*/ 92 h 236"/>
                  <a:gd name="T30" fmla="*/ 123 w 358"/>
                  <a:gd name="T31" fmla="*/ 89 h 236"/>
                  <a:gd name="T32" fmla="*/ 120 w 358"/>
                  <a:gd name="T33" fmla="*/ 82 h 236"/>
                  <a:gd name="T34" fmla="*/ 123 w 358"/>
                  <a:gd name="T35" fmla="*/ 70 h 236"/>
                  <a:gd name="T36" fmla="*/ 132 w 358"/>
                  <a:gd name="T37" fmla="*/ 52 h 236"/>
                  <a:gd name="T38" fmla="*/ 151 w 358"/>
                  <a:gd name="T39" fmla="*/ 31 h 236"/>
                  <a:gd name="T40" fmla="*/ 180 w 358"/>
                  <a:gd name="T41" fmla="*/ 14 h 236"/>
                  <a:gd name="T42" fmla="*/ 211 w 358"/>
                  <a:gd name="T43" fmla="*/ 10 h 236"/>
                  <a:gd name="T44" fmla="*/ 237 w 358"/>
                  <a:gd name="T45" fmla="*/ 14 h 236"/>
                  <a:gd name="T46" fmla="*/ 259 w 358"/>
                  <a:gd name="T47" fmla="*/ 24 h 236"/>
                  <a:gd name="T48" fmla="*/ 270 w 358"/>
                  <a:gd name="T49" fmla="*/ 31 h 236"/>
                  <a:gd name="T50" fmla="*/ 272 w 358"/>
                  <a:gd name="T51" fmla="*/ 31 h 236"/>
                  <a:gd name="T52" fmla="*/ 272 w 358"/>
                  <a:gd name="T53" fmla="*/ 26 h 236"/>
                  <a:gd name="T54" fmla="*/ 277 w 358"/>
                  <a:gd name="T55" fmla="*/ 17 h 236"/>
                  <a:gd name="T56" fmla="*/ 286 w 358"/>
                  <a:gd name="T57" fmla="*/ 7 h 236"/>
                  <a:gd name="T58" fmla="*/ 303 w 358"/>
                  <a:gd name="T59" fmla="*/ 2 h 236"/>
                  <a:gd name="T60" fmla="*/ 325 w 358"/>
                  <a:gd name="T61" fmla="*/ 2 h 236"/>
                  <a:gd name="T62" fmla="*/ 341 w 358"/>
                  <a:gd name="T63" fmla="*/ 7 h 236"/>
                  <a:gd name="T64" fmla="*/ 348 w 358"/>
                  <a:gd name="T65" fmla="*/ 17 h 236"/>
                  <a:gd name="T66" fmla="*/ 353 w 358"/>
                  <a:gd name="T67" fmla="*/ 26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00"/>
              <p:cNvSpPr>
                <a:spLocks/>
              </p:cNvSpPr>
              <p:nvPr/>
            </p:nvSpPr>
            <p:spPr bwMode="auto">
              <a:xfrm>
                <a:off x="3892" y="2910"/>
                <a:ext cx="272" cy="231"/>
              </a:xfrm>
              <a:custGeom>
                <a:avLst/>
                <a:gdLst>
                  <a:gd name="T0" fmla="*/ 272 w 272"/>
                  <a:gd name="T1" fmla="*/ 204 h 229"/>
                  <a:gd name="T2" fmla="*/ 272 w 272"/>
                  <a:gd name="T3" fmla="*/ 207 h 229"/>
                  <a:gd name="T4" fmla="*/ 267 w 272"/>
                  <a:gd name="T5" fmla="*/ 209 h 229"/>
                  <a:gd name="T6" fmla="*/ 260 w 272"/>
                  <a:gd name="T7" fmla="*/ 214 h 229"/>
                  <a:gd name="T8" fmla="*/ 250 w 272"/>
                  <a:gd name="T9" fmla="*/ 219 h 229"/>
                  <a:gd name="T10" fmla="*/ 238 w 272"/>
                  <a:gd name="T11" fmla="*/ 223 h 229"/>
                  <a:gd name="T12" fmla="*/ 226 w 272"/>
                  <a:gd name="T13" fmla="*/ 228 h 229"/>
                  <a:gd name="T14" fmla="*/ 212 w 272"/>
                  <a:gd name="T15" fmla="*/ 231 h 229"/>
                  <a:gd name="T16" fmla="*/ 195 w 272"/>
                  <a:gd name="T17" fmla="*/ 228 h 229"/>
                  <a:gd name="T18" fmla="*/ 181 w 272"/>
                  <a:gd name="T19" fmla="*/ 226 h 229"/>
                  <a:gd name="T20" fmla="*/ 164 w 272"/>
                  <a:gd name="T21" fmla="*/ 216 h 229"/>
                  <a:gd name="T22" fmla="*/ 152 w 272"/>
                  <a:gd name="T23" fmla="*/ 207 h 229"/>
                  <a:gd name="T24" fmla="*/ 141 w 272"/>
                  <a:gd name="T25" fmla="*/ 197 h 229"/>
                  <a:gd name="T26" fmla="*/ 133 w 272"/>
                  <a:gd name="T27" fmla="*/ 188 h 229"/>
                  <a:gd name="T28" fmla="*/ 129 w 272"/>
                  <a:gd name="T29" fmla="*/ 178 h 229"/>
                  <a:gd name="T30" fmla="*/ 124 w 272"/>
                  <a:gd name="T31" fmla="*/ 168 h 229"/>
                  <a:gd name="T32" fmla="*/ 124 w 272"/>
                  <a:gd name="T33" fmla="*/ 160 h 229"/>
                  <a:gd name="T34" fmla="*/ 121 w 272"/>
                  <a:gd name="T35" fmla="*/ 156 h 229"/>
                  <a:gd name="T36" fmla="*/ 121 w 272"/>
                  <a:gd name="T37" fmla="*/ 151 h 229"/>
                  <a:gd name="T38" fmla="*/ 124 w 272"/>
                  <a:gd name="T39" fmla="*/ 149 h 229"/>
                  <a:gd name="T40" fmla="*/ 124 w 272"/>
                  <a:gd name="T41" fmla="*/ 146 h 229"/>
                  <a:gd name="T42" fmla="*/ 121 w 272"/>
                  <a:gd name="T43" fmla="*/ 149 h 229"/>
                  <a:gd name="T44" fmla="*/ 119 w 272"/>
                  <a:gd name="T45" fmla="*/ 151 h 229"/>
                  <a:gd name="T46" fmla="*/ 114 w 272"/>
                  <a:gd name="T47" fmla="*/ 153 h 229"/>
                  <a:gd name="T48" fmla="*/ 110 w 272"/>
                  <a:gd name="T49" fmla="*/ 156 h 229"/>
                  <a:gd name="T50" fmla="*/ 102 w 272"/>
                  <a:gd name="T51" fmla="*/ 158 h 229"/>
                  <a:gd name="T52" fmla="*/ 93 w 272"/>
                  <a:gd name="T53" fmla="*/ 158 h 229"/>
                  <a:gd name="T54" fmla="*/ 83 w 272"/>
                  <a:gd name="T55" fmla="*/ 158 h 229"/>
                  <a:gd name="T56" fmla="*/ 76 w 272"/>
                  <a:gd name="T57" fmla="*/ 158 h 229"/>
                  <a:gd name="T58" fmla="*/ 67 w 272"/>
                  <a:gd name="T59" fmla="*/ 153 h 229"/>
                  <a:gd name="T60" fmla="*/ 55 w 272"/>
                  <a:gd name="T61" fmla="*/ 146 h 229"/>
                  <a:gd name="T62" fmla="*/ 48 w 272"/>
                  <a:gd name="T63" fmla="*/ 139 h 229"/>
                  <a:gd name="T64" fmla="*/ 43 w 272"/>
                  <a:gd name="T65" fmla="*/ 129 h 229"/>
                  <a:gd name="T66" fmla="*/ 38 w 272"/>
                  <a:gd name="T67" fmla="*/ 122 h 229"/>
                  <a:gd name="T68" fmla="*/ 38 w 272"/>
                  <a:gd name="T69" fmla="*/ 113 h 229"/>
                  <a:gd name="T70" fmla="*/ 38 w 272"/>
                  <a:gd name="T71" fmla="*/ 106 h 229"/>
                  <a:gd name="T72" fmla="*/ 38 w 272"/>
                  <a:gd name="T73" fmla="*/ 98 h 229"/>
                  <a:gd name="T74" fmla="*/ 40 w 272"/>
                  <a:gd name="T75" fmla="*/ 91 h 229"/>
                  <a:gd name="T76" fmla="*/ 40 w 272"/>
                  <a:gd name="T77" fmla="*/ 87 h 229"/>
                  <a:gd name="T78" fmla="*/ 43 w 272"/>
                  <a:gd name="T79" fmla="*/ 84 h 229"/>
                  <a:gd name="T80" fmla="*/ 43 w 272"/>
                  <a:gd name="T81" fmla="*/ 82 h 229"/>
                  <a:gd name="T82" fmla="*/ 43 w 272"/>
                  <a:gd name="T83" fmla="*/ 82 h 229"/>
                  <a:gd name="T84" fmla="*/ 38 w 272"/>
                  <a:gd name="T85" fmla="*/ 79 h 229"/>
                  <a:gd name="T86" fmla="*/ 33 w 272"/>
                  <a:gd name="T87" fmla="*/ 77 h 229"/>
                  <a:gd name="T88" fmla="*/ 29 w 272"/>
                  <a:gd name="T89" fmla="*/ 72 h 229"/>
                  <a:gd name="T90" fmla="*/ 21 w 272"/>
                  <a:gd name="T91" fmla="*/ 65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01"/>
              <p:cNvSpPr>
                <a:spLocks/>
              </p:cNvSpPr>
              <p:nvPr/>
            </p:nvSpPr>
            <p:spPr bwMode="auto">
              <a:xfrm>
                <a:off x="4167" y="2910"/>
                <a:ext cx="352" cy="238"/>
              </a:xfrm>
              <a:custGeom>
                <a:avLst/>
                <a:gdLst>
                  <a:gd name="T0" fmla="*/ 352 w 355"/>
                  <a:gd name="T1" fmla="*/ 16 h 236"/>
                  <a:gd name="T2" fmla="*/ 345 w 355"/>
                  <a:gd name="T3" fmla="*/ 45 h 236"/>
                  <a:gd name="T4" fmla="*/ 331 w 355"/>
                  <a:gd name="T5" fmla="*/ 65 h 236"/>
                  <a:gd name="T6" fmla="*/ 319 w 355"/>
                  <a:gd name="T7" fmla="*/ 77 h 236"/>
                  <a:gd name="T8" fmla="*/ 312 w 355"/>
                  <a:gd name="T9" fmla="*/ 82 h 236"/>
                  <a:gd name="T10" fmla="*/ 312 w 355"/>
                  <a:gd name="T11" fmla="*/ 84 h 236"/>
                  <a:gd name="T12" fmla="*/ 314 w 355"/>
                  <a:gd name="T13" fmla="*/ 91 h 236"/>
                  <a:gd name="T14" fmla="*/ 317 w 355"/>
                  <a:gd name="T15" fmla="*/ 106 h 236"/>
                  <a:gd name="T16" fmla="*/ 314 w 355"/>
                  <a:gd name="T17" fmla="*/ 122 h 236"/>
                  <a:gd name="T18" fmla="*/ 307 w 355"/>
                  <a:gd name="T19" fmla="*/ 139 h 236"/>
                  <a:gd name="T20" fmla="*/ 289 w 355"/>
                  <a:gd name="T21" fmla="*/ 153 h 236"/>
                  <a:gd name="T22" fmla="*/ 270 w 355"/>
                  <a:gd name="T23" fmla="*/ 160 h 236"/>
                  <a:gd name="T24" fmla="*/ 253 w 355"/>
                  <a:gd name="T25" fmla="*/ 158 h 236"/>
                  <a:gd name="T26" fmla="*/ 239 w 355"/>
                  <a:gd name="T27" fmla="*/ 153 h 236"/>
                  <a:gd name="T28" fmla="*/ 232 w 355"/>
                  <a:gd name="T29" fmla="*/ 149 h 236"/>
                  <a:gd name="T30" fmla="*/ 232 w 355"/>
                  <a:gd name="T31" fmla="*/ 149 h 236"/>
                  <a:gd name="T32" fmla="*/ 232 w 355"/>
                  <a:gd name="T33" fmla="*/ 156 h 236"/>
                  <a:gd name="T34" fmla="*/ 229 w 355"/>
                  <a:gd name="T35" fmla="*/ 170 h 236"/>
                  <a:gd name="T36" fmla="*/ 222 w 355"/>
                  <a:gd name="T37" fmla="*/ 188 h 236"/>
                  <a:gd name="T38" fmla="*/ 203 w 355"/>
                  <a:gd name="T39" fmla="*/ 207 h 236"/>
                  <a:gd name="T40" fmla="*/ 176 w 355"/>
                  <a:gd name="T41" fmla="*/ 226 h 236"/>
                  <a:gd name="T42" fmla="*/ 145 w 355"/>
                  <a:gd name="T43" fmla="*/ 231 h 236"/>
                  <a:gd name="T44" fmla="*/ 116 w 355"/>
                  <a:gd name="T45" fmla="*/ 226 h 236"/>
                  <a:gd name="T46" fmla="*/ 97 w 355"/>
                  <a:gd name="T47" fmla="*/ 216 h 236"/>
                  <a:gd name="T48" fmla="*/ 85 w 355"/>
                  <a:gd name="T49" fmla="*/ 207 h 236"/>
                  <a:gd name="T50" fmla="*/ 83 w 355"/>
                  <a:gd name="T51" fmla="*/ 207 h 236"/>
                  <a:gd name="T52" fmla="*/ 80 w 355"/>
                  <a:gd name="T53" fmla="*/ 214 h 236"/>
                  <a:gd name="T54" fmla="*/ 75 w 355"/>
                  <a:gd name="T55" fmla="*/ 221 h 236"/>
                  <a:gd name="T56" fmla="*/ 68 w 355"/>
                  <a:gd name="T57" fmla="*/ 231 h 236"/>
                  <a:gd name="T58" fmla="*/ 53 w 355"/>
                  <a:gd name="T59" fmla="*/ 238 h 236"/>
                  <a:gd name="T60" fmla="*/ 31 w 355"/>
                  <a:gd name="T61" fmla="*/ 238 h 236"/>
                  <a:gd name="T62" fmla="*/ 14 w 355"/>
                  <a:gd name="T63" fmla="*/ 231 h 236"/>
                  <a:gd name="T64" fmla="*/ 5 w 355"/>
                  <a:gd name="T65" fmla="*/ 221 h 236"/>
                  <a:gd name="T66" fmla="*/ 0 w 355"/>
                  <a:gd name="T67" fmla="*/ 214 h 236"/>
                  <a:gd name="T68" fmla="*/ 0 w 355"/>
                  <a:gd name="T69" fmla="*/ 20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02"/>
            <p:cNvGrpSpPr>
              <a:grpSpLocks/>
            </p:cNvGrpSpPr>
            <p:nvPr/>
          </p:nvGrpSpPr>
          <p:grpSpPr bwMode="auto">
            <a:xfrm>
              <a:off x="4409" y="3428"/>
              <a:ext cx="631" cy="469"/>
              <a:chOff x="4409" y="3428"/>
              <a:chExt cx="631" cy="469"/>
            </a:xfrm>
          </p:grpSpPr>
          <p:sp>
            <p:nvSpPr>
              <p:cNvPr id="122" name="Freeform 103"/>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2 w 274"/>
                  <a:gd name="T27" fmla="*/ 43 h 228"/>
                  <a:gd name="T28" fmla="*/ 147 w 274"/>
                  <a:gd name="T29" fmla="*/ 52 h 228"/>
                  <a:gd name="T30" fmla="*/ 149 w 274"/>
                  <a:gd name="T31" fmla="*/ 59 h 228"/>
                  <a:gd name="T32" fmla="*/ 152 w 274"/>
                  <a:gd name="T33" fmla="*/ 66 h 228"/>
                  <a:gd name="T34" fmla="*/ 152 w 274"/>
                  <a:gd name="T35" fmla="*/ 71 h 228"/>
                  <a:gd name="T36" fmla="*/ 152 w 274"/>
                  <a:gd name="T37" fmla="*/ 76 h 228"/>
                  <a:gd name="T38" fmla="*/ 152 w 274"/>
                  <a:gd name="T39" fmla="*/ 78 h 228"/>
                  <a:gd name="T40" fmla="*/ 152 w 274"/>
                  <a:gd name="T41" fmla="*/ 81 h 228"/>
                  <a:gd name="T42" fmla="*/ 152 w 274"/>
                  <a:gd name="T43" fmla="*/ 81 h 228"/>
                  <a:gd name="T44" fmla="*/ 156 w 274"/>
                  <a:gd name="T45" fmla="*/ 78 h 228"/>
                  <a:gd name="T46" fmla="*/ 161 w 274"/>
                  <a:gd name="T47" fmla="*/ 76 h 228"/>
                  <a:gd name="T48" fmla="*/ 166 w 274"/>
                  <a:gd name="T49" fmla="*/ 74 h 228"/>
                  <a:gd name="T50" fmla="*/ 173 w 274"/>
                  <a:gd name="T51" fmla="*/ 71 h 228"/>
                  <a:gd name="T52" fmla="*/ 183 w 274"/>
                  <a:gd name="T53" fmla="*/ 69 h 228"/>
                  <a:gd name="T54" fmla="*/ 190 w 274"/>
                  <a:gd name="T55" fmla="*/ 69 h 228"/>
                  <a:gd name="T56" fmla="*/ 199 w 274"/>
                  <a:gd name="T57" fmla="*/ 71 h 228"/>
                  <a:gd name="T58" fmla="*/ 209 w 274"/>
                  <a:gd name="T59" fmla="*/ 74 h 228"/>
                  <a:gd name="T60" fmla="*/ 218 w 274"/>
                  <a:gd name="T61" fmla="*/ 81 h 228"/>
                  <a:gd name="T62" fmla="*/ 228 w 274"/>
                  <a:gd name="T63" fmla="*/ 88 h 228"/>
                  <a:gd name="T64" fmla="*/ 233 w 274"/>
                  <a:gd name="T65" fmla="*/ 97 h 228"/>
                  <a:gd name="T66" fmla="*/ 235 w 274"/>
                  <a:gd name="T67" fmla="*/ 107 h 228"/>
                  <a:gd name="T68" fmla="*/ 237 w 274"/>
                  <a:gd name="T69" fmla="*/ 114 h 228"/>
                  <a:gd name="T70" fmla="*/ 237 w 274"/>
                  <a:gd name="T71" fmla="*/ 124 h 228"/>
                  <a:gd name="T72" fmla="*/ 237 w 274"/>
                  <a:gd name="T73" fmla="*/ 131 h 228"/>
                  <a:gd name="T74" fmla="*/ 235 w 274"/>
                  <a:gd name="T75" fmla="*/ 135 h 228"/>
                  <a:gd name="T76" fmla="*/ 233 w 274"/>
                  <a:gd name="T77" fmla="*/ 140 h 228"/>
                  <a:gd name="T78" fmla="*/ 233 w 274"/>
                  <a:gd name="T79" fmla="*/ 145 h 228"/>
                  <a:gd name="T80" fmla="*/ 233 w 274"/>
                  <a:gd name="T81" fmla="*/ 145 h 228"/>
                  <a:gd name="T82" fmla="*/ 233 w 274"/>
                  <a:gd name="T83" fmla="*/ 145 h 228"/>
                  <a:gd name="T84" fmla="*/ 237 w 274"/>
                  <a:gd name="T85" fmla="*/ 147 h 228"/>
                  <a:gd name="T86" fmla="*/ 242 w 274"/>
                  <a:gd name="T87" fmla="*/ 152 h 228"/>
                  <a:gd name="T88" fmla="*/ 247 w 274"/>
                  <a:gd name="T89" fmla="*/ 157 h 228"/>
                  <a:gd name="T90" fmla="*/ 254 w 274"/>
                  <a:gd name="T91" fmla="*/ 164 h 228"/>
                  <a:gd name="T92" fmla="*/ 259 w 274"/>
                  <a:gd name="T93" fmla="*/ 171 h 228"/>
                  <a:gd name="T94" fmla="*/ 266 w 274"/>
                  <a:gd name="T95" fmla="*/ 183 h 228"/>
                  <a:gd name="T96" fmla="*/ 271 w 274"/>
                  <a:gd name="T97" fmla="*/ 195 h 228"/>
                  <a:gd name="T98" fmla="*/ 273 w 274"/>
                  <a:gd name="T99" fmla="*/ 209 h 228"/>
                  <a:gd name="T100" fmla="*/ 275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04"/>
              <p:cNvSpPr>
                <a:spLocks/>
              </p:cNvSpPr>
              <p:nvPr/>
            </p:nvSpPr>
            <p:spPr bwMode="auto">
              <a:xfrm>
                <a:off x="4409" y="3428"/>
                <a:ext cx="356" cy="234"/>
              </a:xfrm>
              <a:custGeom>
                <a:avLst/>
                <a:gdLst>
                  <a:gd name="T0" fmla="*/ 2 w 357"/>
                  <a:gd name="T1" fmla="*/ 217 h 236"/>
                  <a:gd name="T2" fmla="*/ 9 w 357"/>
                  <a:gd name="T3" fmla="*/ 189 h 236"/>
                  <a:gd name="T4" fmla="*/ 21 w 357"/>
                  <a:gd name="T5" fmla="*/ 171 h 236"/>
                  <a:gd name="T6" fmla="*/ 33 w 357"/>
                  <a:gd name="T7" fmla="*/ 159 h 236"/>
                  <a:gd name="T8" fmla="*/ 43 w 357"/>
                  <a:gd name="T9" fmla="*/ 154 h 236"/>
                  <a:gd name="T10" fmla="*/ 43 w 357"/>
                  <a:gd name="T11" fmla="*/ 152 h 236"/>
                  <a:gd name="T12" fmla="*/ 40 w 357"/>
                  <a:gd name="T13" fmla="*/ 144 h 236"/>
                  <a:gd name="T14" fmla="*/ 38 w 357"/>
                  <a:gd name="T15" fmla="*/ 130 h 236"/>
                  <a:gd name="T16" fmla="*/ 40 w 357"/>
                  <a:gd name="T17" fmla="*/ 113 h 236"/>
                  <a:gd name="T18" fmla="*/ 47 w 357"/>
                  <a:gd name="T19" fmla="*/ 97 h 236"/>
                  <a:gd name="T20" fmla="*/ 66 w 357"/>
                  <a:gd name="T21" fmla="*/ 83 h 236"/>
                  <a:gd name="T22" fmla="*/ 85 w 357"/>
                  <a:gd name="T23" fmla="*/ 78 h 236"/>
                  <a:gd name="T24" fmla="*/ 102 w 357"/>
                  <a:gd name="T25" fmla="*/ 78 h 236"/>
                  <a:gd name="T26" fmla="*/ 114 w 357"/>
                  <a:gd name="T27" fmla="*/ 83 h 236"/>
                  <a:gd name="T28" fmla="*/ 124 w 357"/>
                  <a:gd name="T29" fmla="*/ 87 h 236"/>
                  <a:gd name="T30" fmla="*/ 124 w 357"/>
                  <a:gd name="T31" fmla="*/ 87 h 236"/>
                  <a:gd name="T32" fmla="*/ 124 w 357"/>
                  <a:gd name="T33" fmla="*/ 80 h 236"/>
                  <a:gd name="T34" fmla="*/ 126 w 357"/>
                  <a:gd name="T35" fmla="*/ 68 h 236"/>
                  <a:gd name="T36" fmla="*/ 133 w 357"/>
                  <a:gd name="T37" fmla="*/ 50 h 236"/>
                  <a:gd name="T38" fmla="*/ 152 w 357"/>
                  <a:gd name="T39" fmla="*/ 31 h 236"/>
                  <a:gd name="T40" fmla="*/ 180 w 357"/>
                  <a:gd name="T41" fmla="*/ 12 h 236"/>
                  <a:gd name="T42" fmla="*/ 211 w 357"/>
                  <a:gd name="T43" fmla="*/ 7 h 236"/>
                  <a:gd name="T44" fmla="*/ 237 w 357"/>
                  <a:gd name="T45" fmla="*/ 14 h 236"/>
                  <a:gd name="T46" fmla="*/ 259 w 357"/>
                  <a:gd name="T47" fmla="*/ 24 h 236"/>
                  <a:gd name="T48" fmla="*/ 270 w 357"/>
                  <a:gd name="T49" fmla="*/ 31 h 236"/>
                  <a:gd name="T50" fmla="*/ 273 w 357"/>
                  <a:gd name="T51" fmla="*/ 31 h 236"/>
                  <a:gd name="T52" fmla="*/ 273 w 357"/>
                  <a:gd name="T53" fmla="*/ 26 h 236"/>
                  <a:gd name="T54" fmla="*/ 278 w 357"/>
                  <a:gd name="T55" fmla="*/ 17 h 236"/>
                  <a:gd name="T56" fmla="*/ 287 w 357"/>
                  <a:gd name="T57" fmla="*/ 7 h 236"/>
                  <a:gd name="T58" fmla="*/ 304 w 357"/>
                  <a:gd name="T59" fmla="*/ 2 h 236"/>
                  <a:gd name="T60" fmla="*/ 325 w 357"/>
                  <a:gd name="T61" fmla="*/ 2 h 236"/>
                  <a:gd name="T62" fmla="*/ 342 w 357"/>
                  <a:gd name="T63" fmla="*/ 7 h 236"/>
                  <a:gd name="T64" fmla="*/ 352 w 357"/>
                  <a:gd name="T65" fmla="*/ 17 h 236"/>
                  <a:gd name="T66" fmla="*/ 356 w 357"/>
                  <a:gd name="T67" fmla="*/ 26 h 236"/>
                  <a:gd name="T68" fmla="*/ 356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05"/>
              <p:cNvSpPr>
                <a:spLocks/>
              </p:cNvSpPr>
              <p:nvPr/>
            </p:nvSpPr>
            <p:spPr bwMode="auto">
              <a:xfrm>
                <a:off x="4409" y="3659"/>
                <a:ext cx="275" cy="228"/>
              </a:xfrm>
              <a:custGeom>
                <a:avLst/>
                <a:gdLst>
                  <a:gd name="T0" fmla="*/ 275 w 274"/>
                  <a:gd name="T1" fmla="*/ 204 h 229"/>
                  <a:gd name="T2" fmla="*/ 272 w 274"/>
                  <a:gd name="T3" fmla="*/ 207 h 229"/>
                  <a:gd name="T4" fmla="*/ 268 w 274"/>
                  <a:gd name="T5" fmla="*/ 209 h 229"/>
                  <a:gd name="T6" fmla="*/ 261 w 274"/>
                  <a:gd name="T7" fmla="*/ 214 h 229"/>
                  <a:gd name="T8" fmla="*/ 251 w 274"/>
                  <a:gd name="T9" fmla="*/ 219 h 229"/>
                  <a:gd name="T10" fmla="*/ 239 w 274"/>
                  <a:gd name="T11" fmla="*/ 223 h 229"/>
                  <a:gd name="T12" fmla="*/ 227 w 274"/>
                  <a:gd name="T13" fmla="*/ 228 h 229"/>
                  <a:gd name="T14" fmla="*/ 213 w 274"/>
                  <a:gd name="T15" fmla="*/ 228 h 229"/>
                  <a:gd name="T16" fmla="*/ 199 w 274"/>
                  <a:gd name="T17" fmla="*/ 228 h 229"/>
                  <a:gd name="T18" fmla="*/ 182 w 274"/>
                  <a:gd name="T19" fmla="*/ 223 h 229"/>
                  <a:gd name="T20" fmla="*/ 168 w 274"/>
                  <a:gd name="T21" fmla="*/ 216 h 229"/>
                  <a:gd name="T22" fmla="*/ 153 w 274"/>
                  <a:gd name="T23" fmla="*/ 207 h 229"/>
                  <a:gd name="T24" fmla="*/ 141 w 274"/>
                  <a:gd name="T25" fmla="*/ 195 h 229"/>
                  <a:gd name="T26" fmla="*/ 133 w 274"/>
                  <a:gd name="T27" fmla="*/ 185 h 229"/>
                  <a:gd name="T28" fmla="*/ 128 w 274"/>
                  <a:gd name="T29" fmla="*/ 178 h 229"/>
                  <a:gd name="T30" fmla="*/ 126 w 274"/>
                  <a:gd name="T31" fmla="*/ 169 h 229"/>
                  <a:gd name="T32" fmla="*/ 124 w 274"/>
                  <a:gd name="T33" fmla="*/ 161 h 229"/>
                  <a:gd name="T34" fmla="*/ 124 w 274"/>
                  <a:gd name="T35" fmla="*/ 157 h 229"/>
                  <a:gd name="T36" fmla="*/ 124 w 274"/>
                  <a:gd name="T37" fmla="*/ 152 h 229"/>
                  <a:gd name="T38" fmla="*/ 124 w 274"/>
                  <a:gd name="T39" fmla="*/ 150 h 229"/>
                  <a:gd name="T40" fmla="*/ 124 w 274"/>
                  <a:gd name="T41" fmla="*/ 147 h 229"/>
                  <a:gd name="T42" fmla="*/ 124 w 274"/>
                  <a:gd name="T43" fmla="*/ 147 h 229"/>
                  <a:gd name="T44" fmla="*/ 119 w 274"/>
                  <a:gd name="T45" fmla="*/ 150 h 229"/>
                  <a:gd name="T46" fmla="*/ 114 w 274"/>
                  <a:gd name="T47" fmla="*/ 152 h 229"/>
                  <a:gd name="T48" fmla="*/ 109 w 274"/>
                  <a:gd name="T49" fmla="*/ 154 h 229"/>
                  <a:gd name="T50" fmla="*/ 102 w 274"/>
                  <a:gd name="T51" fmla="*/ 157 h 229"/>
                  <a:gd name="T52" fmla="*/ 93 w 274"/>
                  <a:gd name="T53" fmla="*/ 159 h 229"/>
                  <a:gd name="T54" fmla="*/ 85 w 274"/>
                  <a:gd name="T55" fmla="*/ 159 h 229"/>
                  <a:gd name="T56" fmla="*/ 76 w 274"/>
                  <a:gd name="T57" fmla="*/ 157 h 229"/>
                  <a:gd name="T58" fmla="*/ 66 w 274"/>
                  <a:gd name="T59" fmla="*/ 154 h 229"/>
                  <a:gd name="T60" fmla="*/ 57 w 274"/>
                  <a:gd name="T61" fmla="*/ 147 h 229"/>
                  <a:gd name="T62" fmla="*/ 47 w 274"/>
                  <a:gd name="T63" fmla="*/ 140 h 229"/>
                  <a:gd name="T64" fmla="*/ 43 w 274"/>
                  <a:gd name="T65" fmla="*/ 130 h 229"/>
                  <a:gd name="T66" fmla="*/ 40 w 274"/>
                  <a:gd name="T67" fmla="*/ 121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06"/>
              <p:cNvSpPr>
                <a:spLocks/>
              </p:cNvSpPr>
              <p:nvPr/>
            </p:nvSpPr>
            <p:spPr bwMode="auto">
              <a:xfrm>
                <a:off x="4685" y="3659"/>
                <a:ext cx="352" cy="238"/>
              </a:xfrm>
              <a:custGeom>
                <a:avLst/>
                <a:gdLst>
                  <a:gd name="T0" fmla="*/ 352 w 355"/>
                  <a:gd name="T1" fmla="*/ 19 h 239"/>
                  <a:gd name="T2" fmla="*/ 345 w 355"/>
                  <a:gd name="T3" fmla="*/ 48 h 239"/>
                  <a:gd name="T4" fmla="*/ 333 w 355"/>
                  <a:gd name="T5" fmla="*/ 67 h 239"/>
                  <a:gd name="T6" fmla="*/ 321 w 355"/>
                  <a:gd name="T7" fmla="*/ 79 h 239"/>
                  <a:gd name="T8" fmla="*/ 312 w 355"/>
                  <a:gd name="T9" fmla="*/ 84 h 239"/>
                  <a:gd name="T10" fmla="*/ 312 w 355"/>
                  <a:gd name="T11" fmla="*/ 86 h 239"/>
                  <a:gd name="T12" fmla="*/ 314 w 355"/>
                  <a:gd name="T13" fmla="*/ 93 h 239"/>
                  <a:gd name="T14" fmla="*/ 316 w 355"/>
                  <a:gd name="T15" fmla="*/ 108 h 239"/>
                  <a:gd name="T16" fmla="*/ 314 w 355"/>
                  <a:gd name="T17" fmla="*/ 123 h 239"/>
                  <a:gd name="T18" fmla="*/ 307 w 355"/>
                  <a:gd name="T19" fmla="*/ 140 h 239"/>
                  <a:gd name="T20" fmla="*/ 289 w 355"/>
                  <a:gd name="T21" fmla="*/ 154 h 239"/>
                  <a:gd name="T22" fmla="*/ 270 w 355"/>
                  <a:gd name="T23" fmla="*/ 159 h 239"/>
                  <a:gd name="T24" fmla="*/ 253 w 355"/>
                  <a:gd name="T25" fmla="*/ 159 h 239"/>
                  <a:gd name="T26" fmla="*/ 241 w 355"/>
                  <a:gd name="T27" fmla="*/ 154 h 239"/>
                  <a:gd name="T28" fmla="*/ 232 w 355"/>
                  <a:gd name="T29" fmla="*/ 150 h 239"/>
                  <a:gd name="T30" fmla="*/ 232 w 355"/>
                  <a:gd name="T31" fmla="*/ 150 h 239"/>
                  <a:gd name="T32" fmla="*/ 232 w 355"/>
                  <a:gd name="T33" fmla="*/ 157 h 239"/>
                  <a:gd name="T34" fmla="*/ 229 w 355"/>
                  <a:gd name="T35" fmla="*/ 169 h 239"/>
                  <a:gd name="T36" fmla="*/ 222 w 355"/>
                  <a:gd name="T37" fmla="*/ 188 h 239"/>
                  <a:gd name="T38" fmla="*/ 203 w 355"/>
                  <a:gd name="T39" fmla="*/ 207 h 239"/>
                  <a:gd name="T40" fmla="*/ 175 w 355"/>
                  <a:gd name="T41" fmla="*/ 226 h 239"/>
                  <a:gd name="T42" fmla="*/ 144 w 355"/>
                  <a:gd name="T43" fmla="*/ 231 h 239"/>
                  <a:gd name="T44" fmla="*/ 118 w 355"/>
                  <a:gd name="T45" fmla="*/ 223 h 239"/>
                  <a:gd name="T46" fmla="*/ 97 w 355"/>
                  <a:gd name="T47" fmla="*/ 214 h 239"/>
                  <a:gd name="T48" fmla="*/ 85 w 355"/>
                  <a:gd name="T49" fmla="*/ 207 h 239"/>
                  <a:gd name="T50" fmla="*/ 82 w 355"/>
                  <a:gd name="T51" fmla="*/ 207 h 239"/>
                  <a:gd name="T52" fmla="*/ 82 w 355"/>
                  <a:gd name="T53" fmla="*/ 212 h 239"/>
                  <a:gd name="T54" fmla="*/ 78 w 355"/>
                  <a:gd name="T55" fmla="*/ 221 h 239"/>
                  <a:gd name="T56" fmla="*/ 68 w 355"/>
                  <a:gd name="T57" fmla="*/ 231 h 239"/>
                  <a:gd name="T58" fmla="*/ 52 w 355"/>
                  <a:gd name="T59" fmla="*/ 235 h 239"/>
                  <a:gd name="T60" fmla="*/ 31 w 355"/>
                  <a:gd name="T61" fmla="*/ 235 h 239"/>
                  <a:gd name="T62" fmla="*/ 14 w 355"/>
                  <a:gd name="T63" fmla="*/ 231 h 239"/>
                  <a:gd name="T64" fmla="*/ 5 w 355"/>
                  <a:gd name="T65" fmla="*/ 221 h 239"/>
                  <a:gd name="T66" fmla="*/ 0 w 355"/>
                  <a:gd name="T67" fmla="*/ 212 h 239"/>
                  <a:gd name="T68" fmla="*/ 0 w 355"/>
                  <a:gd name="T69" fmla="*/ 20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07"/>
            <p:cNvGrpSpPr>
              <a:grpSpLocks/>
            </p:cNvGrpSpPr>
            <p:nvPr/>
          </p:nvGrpSpPr>
          <p:grpSpPr bwMode="auto">
            <a:xfrm>
              <a:off x="3367" y="3431"/>
              <a:ext cx="631" cy="469"/>
              <a:chOff x="3367" y="3431"/>
              <a:chExt cx="631" cy="469"/>
            </a:xfrm>
          </p:grpSpPr>
          <p:sp>
            <p:nvSpPr>
              <p:cNvPr id="118" name="Freeform 108"/>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2 w 276"/>
                  <a:gd name="T27" fmla="*/ 43 h 229"/>
                  <a:gd name="T28" fmla="*/ 146 w 276"/>
                  <a:gd name="T29" fmla="*/ 52 h 229"/>
                  <a:gd name="T30" fmla="*/ 149 w 276"/>
                  <a:gd name="T31" fmla="*/ 60 h 229"/>
                  <a:gd name="T32" fmla="*/ 151 w 276"/>
                  <a:gd name="T33" fmla="*/ 67 h 229"/>
                  <a:gd name="T34" fmla="*/ 151 w 276"/>
                  <a:gd name="T35" fmla="*/ 74 h 229"/>
                  <a:gd name="T36" fmla="*/ 151 w 276"/>
                  <a:gd name="T37" fmla="*/ 79 h 229"/>
                  <a:gd name="T38" fmla="*/ 151 w 276"/>
                  <a:gd name="T39" fmla="*/ 81 h 229"/>
                  <a:gd name="T40" fmla="*/ 151 w 276"/>
                  <a:gd name="T41" fmla="*/ 81 h 229"/>
                  <a:gd name="T42" fmla="*/ 151 w 276"/>
                  <a:gd name="T43" fmla="*/ 81 h 229"/>
                  <a:gd name="T44" fmla="*/ 154 w 276"/>
                  <a:gd name="T45" fmla="*/ 79 h 229"/>
                  <a:gd name="T46" fmla="*/ 158 w 276"/>
                  <a:gd name="T47" fmla="*/ 76 h 229"/>
                  <a:gd name="T48" fmla="*/ 166 w 276"/>
                  <a:gd name="T49" fmla="*/ 74 h 229"/>
                  <a:gd name="T50" fmla="*/ 173 w 276"/>
                  <a:gd name="T51" fmla="*/ 72 h 229"/>
                  <a:gd name="T52" fmla="*/ 180 w 276"/>
                  <a:gd name="T53" fmla="*/ 69 h 229"/>
                  <a:gd name="T54" fmla="*/ 189 w 276"/>
                  <a:gd name="T55" fmla="*/ 69 h 229"/>
                  <a:gd name="T56" fmla="*/ 199 w 276"/>
                  <a:gd name="T57" fmla="*/ 72 h 229"/>
                  <a:gd name="T58" fmla="*/ 208 w 276"/>
                  <a:gd name="T59" fmla="*/ 74 h 229"/>
                  <a:gd name="T60" fmla="*/ 218 w 276"/>
                  <a:gd name="T61" fmla="*/ 81 h 229"/>
                  <a:gd name="T62" fmla="*/ 228 w 276"/>
                  <a:gd name="T63" fmla="*/ 91 h 229"/>
                  <a:gd name="T64" fmla="*/ 232 w 276"/>
                  <a:gd name="T65" fmla="*/ 98 h 229"/>
                  <a:gd name="T66" fmla="*/ 235 w 276"/>
                  <a:gd name="T67" fmla="*/ 107 h 229"/>
                  <a:gd name="T68" fmla="*/ 237 w 276"/>
                  <a:gd name="T69" fmla="*/ 116 h 229"/>
                  <a:gd name="T70" fmla="*/ 237 w 276"/>
                  <a:gd name="T71" fmla="*/ 123 h 229"/>
                  <a:gd name="T72" fmla="*/ 235 w 276"/>
                  <a:gd name="T73" fmla="*/ 130 h 229"/>
                  <a:gd name="T74" fmla="*/ 235 w 276"/>
                  <a:gd name="T75" fmla="*/ 137 h 229"/>
                  <a:gd name="T76" fmla="*/ 232 w 276"/>
                  <a:gd name="T77" fmla="*/ 142 h 229"/>
                  <a:gd name="T78" fmla="*/ 232 w 276"/>
                  <a:gd name="T79" fmla="*/ 144 h 229"/>
                  <a:gd name="T80" fmla="*/ 230 w 276"/>
                  <a:gd name="T81" fmla="*/ 144 h 229"/>
                  <a:gd name="T82" fmla="*/ 232 w 276"/>
                  <a:gd name="T83" fmla="*/ 147 h 229"/>
                  <a:gd name="T84" fmla="*/ 235 w 276"/>
                  <a:gd name="T85" fmla="*/ 147 h 229"/>
                  <a:gd name="T86" fmla="*/ 239 w 276"/>
                  <a:gd name="T87" fmla="*/ 152 h 229"/>
                  <a:gd name="T88" fmla="*/ 247 w 276"/>
                  <a:gd name="T89" fmla="*/ 156 h 229"/>
                  <a:gd name="T90" fmla="*/ 251 w 276"/>
                  <a:gd name="T91" fmla="*/ 163 h 229"/>
                  <a:gd name="T92" fmla="*/ 258 w 276"/>
                  <a:gd name="T93" fmla="*/ 173 h 229"/>
                  <a:gd name="T94" fmla="*/ 266 w 276"/>
                  <a:gd name="T95" fmla="*/ 183 h 229"/>
                  <a:gd name="T96" fmla="*/ 270 w 276"/>
                  <a:gd name="T97" fmla="*/ 194 h 229"/>
                  <a:gd name="T98" fmla="*/ 273 w 276"/>
                  <a:gd name="T99" fmla="*/ 211 h 229"/>
                  <a:gd name="T100" fmla="*/ 275 w 276"/>
                  <a:gd name="T101" fmla="*/ 228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09"/>
              <p:cNvSpPr>
                <a:spLocks/>
              </p:cNvSpPr>
              <p:nvPr/>
            </p:nvSpPr>
            <p:spPr bwMode="auto">
              <a:xfrm>
                <a:off x="3367" y="3431"/>
                <a:ext cx="356" cy="234"/>
              </a:xfrm>
              <a:custGeom>
                <a:avLst/>
                <a:gdLst>
                  <a:gd name="T0" fmla="*/ 3 w 358"/>
                  <a:gd name="T1" fmla="*/ 218 h 236"/>
                  <a:gd name="T2" fmla="*/ 10 w 358"/>
                  <a:gd name="T3" fmla="*/ 192 h 236"/>
                  <a:gd name="T4" fmla="*/ 22 w 358"/>
                  <a:gd name="T5" fmla="*/ 173 h 236"/>
                  <a:gd name="T6" fmla="*/ 34 w 358"/>
                  <a:gd name="T7" fmla="*/ 162 h 236"/>
                  <a:gd name="T8" fmla="*/ 43 w 358"/>
                  <a:gd name="T9" fmla="*/ 154 h 236"/>
                  <a:gd name="T10" fmla="*/ 43 w 358"/>
                  <a:gd name="T11" fmla="*/ 154 h 236"/>
                  <a:gd name="T12" fmla="*/ 41 w 358"/>
                  <a:gd name="T13" fmla="*/ 145 h 236"/>
                  <a:gd name="T14" fmla="*/ 39 w 358"/>
                  <a:gd name="T15" fmla="*/ 133 h 236"/>
                  <a:gd name="T16" fmla="*/ 39 w 358"/>
                  <a:gd name="T17" fmla="*/ 116 h 236"/>
                  <a:gd name="T18" fmla="*/ 48 w 358"/>
                  <a:gd name="T19" fmla="*/ 97 h 236"/>
                  <a:gd name="T20" fmla="*/ 65 w 358"/>
                  <a:gd name="T21" fmla="*/ 83 h 236"/>
                  <a:gd name="T22" fmla="*/ 84 w 358"/>
                  <a:gd name="T23" fmla="*/ 78 h 236"/>
                  <a:gd name="T24" fmla="*/ 102 w 358"/>
                  <a:gd name="T25" fmla="*/ 81 h 236"/>
                  <a:gd name="T26" fmla="*/ 114 w 358"/>
                  <a:gd name="T27" fmla="*/ 85 h 236"/>
                  <a:gd name="T28" fmla="*/ 121 w 358"/>
                  <a:gd name="T29" fmla="*/ 90 h 236"/>
                  <a:gd name="T30" fmla="*/ 123 w 358"/>
                  <a:gd name="T31" fmla="*/ 88 h 236"/>
                  <a:gd name="T32" fmla="*/ 121 w 358"/>
                  <a:gd name="T33" fmla="*/ 81 h 236"/>
                  <a:gd name="T34" fmla="*/ 123 w 358"/>
                  <a:gd name="T35" fmla="*/ 69 h 236"/>
                  <a:gd name="T36" fmla="*/ 133 w 358"/>
                  <a:gd name="T37" fmla="*/ 53 h 236"/>
                  <a:gd name="T38" fmla="*/ 152 w 358"/>
                  <a:gd name="T39" fmla="*/ 31 h 236"/>
                  <a:gd name="T40" fmla="*/ 181 w 358"/>
                  <a:gd name="T41" fmla="*/ 15 h 236"/>
                  <a:gd name="T42" fmla="*/ 212 w 358"/>
                  <a:gd name="T43" fmla="*/ 10 h 236"/>
                  <a:gd name="T44" fmla="*/ 238 w 358"/>
                  <a:gd name="T45" fmla="*/ 15 h 236"/>
                  <a:gd name="T46" fmla="*/ 259 w 358"/>
                  <a:gd name="T47" fmla="*/ 24 h 236"/>
                  <a:gd name="T48" fmla="*/ 270 w 358"/>
                  <a:gd name="T49" fmla="*/ 31 h 236"/>
                  <a:gd name="T50" fmla="*/ 273 w 358"/>
                  <a:gd name="T51" fmla="*/ 31 h 236"/>
                  <a:gd name="T52" fmla="*/ 273 w 358"/>
                  <a:gd name="T53" fmla="*/ 27 h 236"/>
                  <a:gd name="T54" fmla="*/ 277 w 358"/>
                  <a:gd name="T55" fmla="*/ 17 h 236"/>
                  <a:gd name="T56" fmla="*/ 287 w 358"/>
                  <a:gd name="T57" fmla="*/ 8 h 236"/>
                  <a:gd name="T58" fmla="*/ 304 w 358"/>
                  <a:gd name="T59" fmla="*/ 3 h 236"/>
                  <a:gd name="T60" fmla="*/ 325 w 358"/>
                  <a:gd name="T61" fmla="*/ 3 h 236"/>
                  <a:gd name="T62" fmla="*/ 342 w 358"/>
                  <a:gd name="T63" fmla="*/ 8 h 236"/>
                  <a:gd name="T64" fmla="*/ 349 w 358"/>
                  <a:gd name="T65" fmla="*/ 17 h 236"/>
                  <a:gd name="T66" fmla="*/ 354 w 358"/>
                  <a:gd name="T67" fmla="*/ 27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0"/>
              <p:cNvSpPr>
                <a:spLocks/>
              </p:cNvSpPr>
              <p:nvPr/>
            </p:nvSpPr>
            <p:spPr bwMode="auto">
              <a:xfrm>
                <a:off x="3367" y="3666"/>
                <a:ext cx="272" cy="228"/>
              </a:xfrm>
              <a:custGeom>
                <a:avLst/>
                <a:gdLst>
                  <a:gd name="T0" fmla="*/ 272 w 272"/>
                  <a:gd name="T1" fmla="*/ 202 h 229"/>
                  <a:gd name="T2" fmla="*/ 272 w 272"/>
                  <a:gd name="T3" fmla="*/ 204 h 229"/>
                  <a:gd name="T4" fmla="*/ 267 w 272"/>
                  <a:gd name="T5" fmla="*/ 207 h 229"/>
                  <a:gd name="T6" fmla="*/ 260 w 272"/>
                  <a:gd name="T7" fmla="*/ 211 h 229"/>
                  <a:gd name="T8" fmla="*/ 251 w 272"/>
                  <a:gd name="T9" fmla="*/ 216 h 229"/>
                  <a:gd name="T10" fmla="*/ 239 w 272"/>
                  <a:gd name="T11" fmla="*/ 221 h 229"/>
                  <a:gd name="T12" fmla="*/ 227 w 272"/>
                  <a:gd name="T13" fmla="*/ 226 h 229"/>
                  <a:gd name="T14" fmla="*/ 213 w 272"/>
                  <a:gd name="T15" fmla="*/ 228 h 229"/>
                  <a:gd name="T16" fmla="*/ 196 w 272"/>
                  <a:gd name="T17" fmla="*/ 226 h 229"/>
                  <a:gd name="T18" fmla="*/ 182 w 272"/>
                  <a:gd name="T19" fmla="*/ 223 h 229"/>
                  <a:gd name="T20" fmla="*/ 165 w 272"/>
                  <a:gd name="T21" fmla="*/ 214 h 229"/>
                  <a:gd name="T22" fmla="*/ 153 w 272"/>
                  <a:gd name="T23" fmla="*/ 204 h 229"/>
                  <a:gd name="T24" fmla="*/ 141 w 272"/>
                  <a:gd name="T25" fmla="*/ 195 h 229"/>
                  <a:gd name="T26" fmla="*/ 134 w 272"/>
                  <a:gd name="T27" fmla="*/ 185 h 229"/>
                  <a:gd name="T28" fmla="*/ 129 w 272"/>
                  <a:gd name="T29" fmla="*/ 176 h 229"/>
                  <a:gd name="T30" fmla="*/ 124 w 272"/>
                  <a:gd name="T31" fmla="*/ 166 h 229"/>
                  <a:gd name="T32" fmla="*/ 124 w 272"/>
                  <a:gd name="T33" fmla="*/ 159 h 229"/>
                  <a:gd name="T34" fmla="*/ 122 w 272"/>
                  <a:gd name="T35" fmla="*/ 154 h 229"/>
                  <a:gd name="T36" fmla="*/ 122 w 272"/>
                  <a:gd name="T37" fmla="*/ 149 h 229"/>
                  <a:gd name="T38" fmla="*/ 124 w 272"/>
                  <a:gd name="T39" fmla="*/ 147 h 229"/>
                  <a:gd name="T40" fmla="*/ 124 w 272"/>
                  <a:gd name="T41" fmla="*/ 145 h 229"/>
                  <a:gd name="T42" fmla="*/ 122 w 272"/>
                  <a:gd name="T43" fmla="*/ 147 h 229"/>
                  <a:gd name="T44" fmla="*/ 120 w 272"/>
                  <a:gd name="T45" fmla="*/ 149 h 229"/>
                  <a:gd name="T46" fmla="*/ 115 w 272"/>
                  <a:gd name="T47" fmla="*/ 152 h 229"/>
                  <a:gd name="T48" fmla="*/ 110 w 272"/>
                  <a:gd name="T49" fmla="*/ 154 h 229"/>
                  <a:gd name="T50" fmla="*/ 103 w 272"/>
                  <a:gd name="T51" fmla="*/ 156 h 229"/>
                  <a:gd name="T52" fmla="*/ 93 w 272"/>
                  <a:gd name="T53" fmla="*/ 156 h 229"/>
                  <a:gd name="T54" fmla="*/ 84 w 272"/>
                  <a:gd name="T55" fmla="*/ 156 h 229"/>
                  <a:gd name="T56" fmla="*/ 77 w 272"/>
                  <a:gd name="T57" fmla="*/ 156 h 229"/>
                  <a:gd name="T58" fmla="*/ 65 w 272"/>
                  <a:gd name="T59" fmla="*/ 152 h 229"/>
                  <a:gd name="T60" fmla="*/ 55 w 272"/>
                  <a:gd name="T61" fmla="*/ 145 h 229"/>
                  <a:gd name="T62" fmla="*/ 48 w 272"/>
                  <a:gd name="T63" fmla="*/ 137 h 229"/>
                  <a:gd name="T64" fmla="*/ 43 w 272"/>
                  <a:gd name="T65" fmla="*/ 128 h 229"/>
                  <a:gd name="T66" fmla="*/ 39 w 272"/>
                  <a:gd name="T67" fmla="*/ 121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1"/>
              <p:cNvSpPr>
                <a:spLocks/>
              </p:cNvSpPr>
              <p:nvPr/>
            </p:nvSpPr>
            <p:spPr bwMode="auto">
              <a:xfrm>
                <a:off x="3638" y="3666"/>
                <a:ext cx="360" cy="234"/>
              </a:xfrm>
              <a:custGeom>
                <a:avLst/>
                <a:gdLst>
                  <a:gd name="T0" fmla="*/ 3 w 360"/>
                  <a:gd name="T1" fmla="*/ 203 h 236"/>
                  <a:gd name="T2" fmla="*/ 3 w 360"/>
                  <a:gd name="T3" fmla="*/ 210 h 236"/>
                  <a:gd name="T4" fmla="*/ 7 w 360"/>
                  <a:gd name="T5" fmla="*/ 217 h 236"/>
                  <a:gd name="T6" fmla="*/ 17 w 360"/>
                  <a:gd name="T7" fmla="*/ 227 h 236"/>
                  <a:gd name="T8" fmla="*/ 34 w 360"/>
                  <a:gd name="T9" fmla="*/ 234 h 236"/>
                  <a:gd name="T10" fmla="*/ 55 w 360"/>
                  <a:gd name="T11" fmla="*/ 234 h 236"/>
                  <a:gd name="T12" fmla="*/ 72 w 360"/>
                  <a:gd name="T13" fmla="*/ 227 h 236"/>
                  <a:gd name="T14" fmla="*/ 79 w 360"/>
                  <a:gd name="T15" fmla="*/ 217 h 236"/>
                  <a:gd name="T16" fmla="*/ 84 w 360"/>
                  <a:gd name="T17" fmla="*/ 210 h 236"/>
                  <a:gd name="T18" fmla="*/ 86 w 360"/>
                  <a:gd name="T19" fmla="*/ 203 h 236"/>
                  <a:gd name="T20" fmla="*/ 88 w 360"/>
                  <a:gd name="T21" fmla="*/ 203 h 236"/>
                  <a:gd name="T22" fmla="*/ 100 w 360"/>
                  <a:gd name="T23" fmla="*/ 213 h 236"/>
                  <a:gd name="T24" fmla="*/ 119 w 360"/>
                  <a:gd name="T25" fmla="*/ 222 h 236"/>
                  <a:gd name="T26" fmla="*/ 148 w 360"/>
                  <a:gd name="T27" fmla="*/ 227 h 236"/>
                  <a:gd name="T28" fmla="*/ 179 w 360"/>
                  <a:gd name="T29" fmla="*/ 222 h 236"/>
                  <a:gd name="T30" fmla="*/ 208 w 360"/>
                  <a:gd name="T31" fmla="*/ 203 h 236"/>
                  <a:gd name="T32" fmla="*/ 227 w 360"/>
                  <a:gd name="T33" fmla="*/ 184 h 236"/>
                  <a:gd name="T34" fmla="*/ 234 w 360"/>
                  <a:gd name="T35" fmla="*/ 168 h 236"/>
                  <a:gd name="T36" fmla="*/ 236 w 360"/>
                  <a:gd name="T37" fmla="*/ 154 h 236"/>
                  <a:gd name="T38" fmla="*/ 236 w 360"/>
                  <a:gd name="T39" fmla="*/ 147 h 236"/>
                  <a:gd name="T40" fmla="*/ 236 w 360"/>
                  <a:gd name="T41" fmla="*/ 147 h 236"/>
                  <a:gd name="T42" fmla="*/ 243 w 360"/>
                  <a:gd name="T43" fmla="*/ 152 h 236"/>
                  <a:gd name="T44" fmla="*/ 258 w 360"/>
                  <a:gd name="T45" fmla="*/ 156 h 236"/>
                  <a:gd name="T46" fmla="*/ 274 w 360"/>
                  <a:gd name="T47" fmla="*/ 159 h 236"/>
                  <a:gd name="T48" fmla="*/ 293 w 360"/>
                  <a:gd name="T49" fmla="*/ 152 h 236"/>
                  <a:gd name="T50" fmla="*/ 313 w 360"/>
                  <a:gd name="T51" fmla="*/ 137 h 236"/>
                  <a:gd name="T52" fmla="*/ 320 w 360"/>
                  <a:gd name="T53" fmla="*/ 121 h 236"/>
                  <a:gd name="T54" fmla="*/ 322 w 360"/>
                  <a:gd name="T55" fmla="*/ 104 h 236"/>
                  <a:gd name="T56" fmla="*/ 320 w 360"/>
                  <a:gd name="T57" fmla="*/ 90 h 236"/>
                  <a:gd name="T58" fmla="*/ 317 w 360"/>
                  <a:gd name="T59" fmla="*/ 83 h 236"/>
                  <a:gd name="T60" fmla="*/ 317 w 360"/>
                  <a:gd name="T61" fmla="*/ 80 h 236"/>
                  <a:gd name="T62" fmla="*/ 324 w 360"/>
                  <a:gd name="T63" fmla="*/ 75 h 236"/>
                  <a:gd name="T64" fmla="*/ 336 w 360"/>
                  <a:gd name="T65" fmla="*/ 63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2"/>
            <p:cNvSpPr>
              <a:spLocks/>
            </p:cNvSpPr>
            <p:nvPr/>
          </p:nvSpPr>
          <p:spPr bwMode="auto">
            <a:xfrm>
              <a:off x="4347" y="4062"/>
              <a:ext cx="114" cy="115"/>
            </a:xfrm>
            <a:custGeom>
              <a:avLst/>
              <a:gdLst>
                <a:gd name="T0" fmla="*/ 111 w 115"/>
                <a:gd name="T1" fmla="*/ 112 h 115"/>
                <a:gd name="T2" fmla="*/ 114 w 115"/>
                <a:gd name="T3" fmla="*/ 0 h 115"/>
                <a:gd name="T4" fmla="*/ 0 w 115"/>
                <a:gd name="T5" fmla="*/ 0 h 115"/>
                <a:gd name="T6" fmla="*/ 0 w 115"/>
                <a:gd name="T7" fmla="*/ 115 h 115"/>
                <a:gd name="T8" fmla="*/ 114 w 115"/>
                <a:gd name="T9" fmla="*/ 115 h 115"/>
                <a:gd name="T10" fmla="*/ 114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
            <p:cNvSpPr>
              <a:spLocks/>
            </p:cNvSpPr>
            <p:nvPr/>
          </p:nvSpPr>
          <p:spPr bwMode="auto">
            <a:xfrm>
              <a:off x="4986" y="4062"/>
              <a:ext cx="110" cy="115"/>
            </a:xfrm>
            <a:custGeom>
              <a:avLst/>
              <a:gdLst>
                <a:gd name="T0" fmla="*/ 110 w 112"/>
                <a:gd name="T1" fmla="*/ 112 h 115"/>
                <a:gd name="T2" fmla="*/ 110 w 112"/>
                <a:gd name="T3" fmla="*/ 0 h 115"/>
                <a:gd name="T4" fmla="*/ 0 w 112"/>
                <a:gd name="T5" fmla="*/ 0 h 115"/>
                <a:gd name="T6" fmla="*/ 0 w 112"/>
                <a:gd name="T7" fmla="*/ 115 h 115"/>
                <a:gd name="T8" fmla="*/ 110 w 112"/>
                <a:gd name="T9" fmla="*/ 115 h 115"/>
                <a:gd name="T10" fmla="*/ 110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4"/>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5"/>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6"/>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7"/>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8"/>
            <p:cNvSpPr>
              <a:spLocks/>
            </p:cNvSpPr>
            <p:nvPr/>
          </p:nvSpPr>
          <p:spPr bwMode="auto">
            <a:xfrm>
              <a:off x="3745" y="3200"/>
              <a:ext cx="114" cy="112"/>
            </a:xfrm>
            <a:custGeom>
              <a:avLst/>
              <a:gdLst>
                <a:gd name="T0" fmla="*/ 114 w 113"/>
                <a:gd name="T1" fmla="*/ 109 h 115"/>
                <a:gd name="T2" fmla="*/ 114 w 113"/>
                <a:gd name="T3" fmla="*/ 0 h 115"/>
                <a:gd name="T4" fmla="*/ 0 w 113"/>
                <a:gd name="T5" fmla="*/ 0 h 115"/>
                <a:gd name="T6" fmla="*/ 0 w 113"/>
                <a:gd name="T7" fmla="*/ 112 h 115"/>
                <a:gd name="T8" fmla="*/ 114 w 113"/>
                <a:gd name="T9" fmla="*/ 112 h 115"/>
                <a:gd name="T10" fmla="*/ 114 w 113"/>
                <a:gd name="T11" fmla="*/ 112 h 115"/>
                <a:gd name="T12" fmla="*/ 114 w 113"/>
                <a:gd name="T13" fmla="*/ 109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9"/>
            <p:cNvSpPr>
              <a:spLocks/>
            </p:cNvSpPr>
            <p:nvPr/>
          </p:nvSpPr>
          <p:spPr bwMode="auto">
            <a:xfrm>
              <a:off x="3983" y="3263"/>
              <a:ext cx="114" cy="115"/>
            </a:xfrm>
            <a:custGeom>
              <a:avLst/>
              <a:gdLst>
                <a:gd name="T0" fmla="*/ 114 w 113"/>
                <a:gd name="T1" fmla="*/ 112 h 115"/>
                <a:gd name="T2" fmla="*/ 114 w 113"/>
                <a:gd name="T3" fmla="*/ 0 h 115"/>
                <a:gd name="T4" fmla="*/ 0 w 113"/>
                <a:gd name="T5" fmla="*/ 0 h 115"/>
                <a:gd name="T6" fmla="*/ 0 w 113"/>
                <a:gd name="T7" fmla="*/ 115 h 115"/>
                <a:gd name="T8" fmla="*/ 114 w 113"/>
                <a:gd name="T9" fmla="*/ 115 h 115"/>
                <a:gd name="T10" fmla="*/ 114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20"/>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21"/>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22"/>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23"/>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24"/>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25"/>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26"/>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27"/>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28"/>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29"/>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30"/>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31"/>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32"/>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33"/>
          <p:cNvGrpSpPr>
            <a:grpSpLocks/>
          </p:cNvGrpSpPr>
          <p:nvPr/>
        </p:nvGrpSpPr>
        <p:grpSpPr bwMode="auto">
          <a:xfrm>
            <a:off x="533400" y="1905000"/>
            <a:ext cx="8077200" cy="1676400"/>
            <a:chOff x="336" y="1200"/>
            <a:chExt cx="5088" cy="1056"/>
          </a:xfrm>
        </p:grpSpPr>
        <p:sp>
          <p:nvSpPr>
            <p:cNvPr id="131" name="Rectangle 134"/>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35"/>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36"/>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37"/>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38"/>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39"/>
          <p:cNvGrpSpPr>
            <a:grpSpLocks/>
          </p:cNvGrpSpPr>
          <p:nvPr/>
        </p:nvGrpSpPr>
        <p:grpSpPr bwMode="auto">
          <a:xfrm>
            <a:off x="304800" y="6783388"/>
            <a:ext cx="8458200" cy="74612"/>
            <a:chOff x="192" y="3840"/>
            <a:chExt cx="5328" cy="47"/>
          </a:xfrm>
        </p:grpSpPr>
        <p:grpSp>
          <p:nvGrpSpPr>
            <p:cNvPr id="137" name="Group 140"/>
            <p:cNvGrpSpPr>
              <a:grpSpLocks/>
            </p:cNvGrpSpPr>
            <p:nvPr userDrawn="1"/>
          </p:nvGrpSpPr>
          <p:grpSpPr bwMode="auto">
            <a:xfrm>
              <a:off x="192" y="3840"/>
              <a:ext cx="624" cy="47"/>
              <a:chOff x="624" y="3706"/>
              <a:chExt cx="1056" cy="106"/>
            </a:xfrm>
          </p:grpSpPr>
          <p:sp>
            <p:nvSpPr>
              <p:cNvPr id="159" name="Rectangle 14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4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43"/>
            <p:cNvGrpSpPr>
              <a:grpSpLocks/>
            </p:cNvGrpSpPr>
            <p:nvPr userDrawn="1"/>
          </p:nvGrpSpPr>
          <p:grpSpPr bwMode="auto">
            <a:xfrm>
              <a:off x="864" y="3840"/>
              <a:ext cx="624" cy="47"/>
              <a:chOff x="624" y="3600"/>
              <a:chExt cx="1056" cy="106"/>
            </a:xfrm>
          </p:grpSpPr>
          <p:sp>
            <p:nvSpPr>
              <p:cNvPr id="157" name="Rectangle 14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4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46"/>
            <p:cNvGrpSpPr>
              <a:grpSpLocks/>
            </p:cNvGrpSpPr>
            <p:nvPr userDrawn="1"/>
          </p:nvGrpSpPr>
          <p:grpSpPr bwMode="auto">
            <a:xfrm>
              <a:off x="1536" y="3840"/>
              <a:ext cx="624" cy="47"/>
              <a:chOff x="624" y="3706"/>
              <a:chExt cx="1056" cy="106"/>
            </a:xfrm>
          </p:grpSpPr>
          <p:sp>
            <p:nvSpPr>
              <p:cNvPr id="155" name="Rectangle 14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4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49"/>
            <p:cNvGrpSpPr>
              <a:grpSpLocks/>
            </p:cNvGrpSpPr>
            <p:nvPr userDrawn="1"/>
          </p:nvGrpSpPr>
          <p:grpSpPr bwMode="auto">
            <a:xfrm>
              <a:off x="2208" y="3840"/>
              <a:ext cx="624" cy="47"/>
              <a:chOff x="624" y="3600"/>
              <a:chExt cx="1056" cy="106"/>
            </a:xfrm>
          </p:grpSpPr>
          <p:sp>
            <p:nvSpPr>
              <p:cNvPr id="153" name="Rectangle 15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5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52"/>
            <p:cNvGrpSpPr>
              <a:grpSpLocks/>
            </p:cNvGrpSpPr>
            <p:nvPr userDrawn="1"/>
          </p:nvGrpSpPr>
          <p:grpSpPr bwMode="auto">
            <a:xfrm>
              <a:off x="2880" y="3840"/>
              <a:ext cx="624" cy="47"/>
              <a:chOff x="624" y="3706"/>
              <a:chExt cx="1056" cy="106"/>
            </a:xfrm>
          </p:grpSpPr>
          <p:sp>
            <p:nvSpPr>
              <p:cNvPr id="151" name="Rectangle 15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5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55"/>
            <p:cNvGrpSpPr>
              <a:grpSpLocks/>
            </p:cNvGrpSpPr>
            <p:nvPr userDrawn="1"/>
          </p:nvGrpSpPr>
          <p:grpSpPr bwMode="auto">
            <a:xfrm>
              <a:off x="3552" y="3840"/>
              <a:ext cx="624" cy="47"/>
              <a:chOff x="624" y="3600"/>
              <a:chExt cx="1056" cy="106"/>
            </a:xfrm>
          </p:grpSpPr>
          <p:sp>
            <p:nvSpPr>
              <p:cNvPr id="149" name="Rectangle 15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5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58"/>
            <p:cNvGrpSpPr>
              <a:grpSpLocks/>
            </p:cNvGrpSpPr>
            <p:nvPr userDrawn="1"/>
          </p:nvGrpSpPr>
          <p:grpSpPr bwMode="auto">
            <a:xfrm>
              <a:off x="4224" y="3840"/>
              <a:ext cx="624" cy="47"/>
              <a:chOff x="624" y="3706"/>
              <a:chExt cx="1056" cy="106"/>
            </a:xfrm>
          </p:grpSpPr>
          <p:sp>
            <p:nvSpPr>
              <p:cNvPr id="147" name="Rectangle 15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6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61"/>
            <p:cNvGrpSpPr>
              <a:grpSpLocks/>
            </p:cNvGrpSpPr>
            <p:nvPr userDrawn="1"/>
          </p:nvGrpSpPr>
          <p:grpSpPr bwMode="auto">
            <a:xfrm>
              <a:off x="4896" y="3840"/>
              <a:ext cx="624" cy="47"/>
              <a:chOff x="624" y="3600"/>
              <a:chExt cx="1056" cy="106"/>
            </a:xfrm>
          </p:grpSpPr>
          <p:sp>
            <p:nvSpPr>
              <p:cNvPr id="145" name="Rectangle 16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6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64"/>
          <p:cNvGrpSpPr>
            <a:grpSpLocks/>
          </p:cNvGrpSpPr>
          <p:nvPr/>
        </p:nvGrpSpPr>
        <p:grpSpPr bwMode="auto">
          <a:xfrm>
            <a:off x="304800" y="77788"/>
            <a:ext cx="8458200" cy="74612"/>
            <a:chOff x="192" y="3840"/>
            <a:chExt cx="5328" cy="47"/>
          </a:xfrm>
        </p:grpSpPr>
        <p:grpSp>
          <p:nvGrpSpPr>
            <p:cNvPr id="162" name="Group 165"/>
            <p:cNvGrpSpPr>
              <a:grpSpLocks/>
            </p:cNvGrpSpPr>
            <p:nvPr userDrawn="1"/>
          </p:nvGrpSpPr>
          <p:grpSpPr bwMode="auto">
            <a:xfrm>
              <a:off x="192" y="3840"/>
              <a:ext cx="624" cy="47"/>
              <a:chOff x="624" y="3706"/>
              <a:chExt cx="1056" cy="106"/>
            </a:xfrm>
          </p:grpSpPr>
          <p:sp>
            <p:nvSpPr>
              <p:cNvPr id="184" name="Rectangle 1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68"/>
            <p:cNvGrpSpPr>
              <a:grpSpLocks/>
            </p:cNvGrpSpPr>
            <p:nvPr userDrawn="1"/>
          </p:nvGrpSpPr>
          <p:grpSpPr bwMode="auto">
            <a:xfrm>
              <a:off x="864" y="3840"/>
              <a:ext cx="624" cy="47"/>
              <a:chOff x="624" y="3600"/>
              <a:chExt cx="1056" cy="106"/>
            </a:xfrm>
          </p:grpSpPr>
          <p:sp>
            <p:nvSpPr>
              <p:cNvPr id="182" name="Rectangle 1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71"/>
            <p:cNvGrpSpPr>
              <a:grpSpLocks/>
            </p:cNvGrpSpPr>
            <p:nvPr userDrawn="1"/>
          </p:nvGrpSpPr>
          <p:grpSpPr bwMode="auto">
            <a:xfrm>
              <a:off x="1536" y="3840"/>
              <a:ext cx="624" cy="47"/>
              <a:chOff x="624" y="3706"/>
              <a:chExt cx="1056" cy="106"/>
            </a:xfrm>
          </p:grpSpPr>
          <p:sp>
            <p:nvSpPr>
              <p:cNvPr id="180" name="Rectangle 1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74"/>
            <p:cNvGrpSpPr>
              <a:grpSpLocks/>
            </p:cNvGrpSpPr>
            <p:nvPr userDrawn="1"/>
          </p:nvGrpSpPr>
          <p:grpSpPr bwMode="auto">
            <a:xfrm>
              <a:off x="2208" y="3840"/>
              <a:ext cx="624" cy="47"/>
              <a:chOff x="624" y="3600"/>
              <a:chExt cx="1056" cy="106"/>
            </a:xfrm>
          </p:grpSpPr>
          <p:sp>
            <p:nvSpPr>
              <p:cNvPr id="178" name="Rectangle 1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77"/>
            <p:cNvGrpSpPr>
              <a:grpSpLocks/>
            </p:cNvGrpSpPr>
            <p:nvPr userDrawn="1"/>
          </p:nvGrpSpPr>
          <p:grpSpPr bwMode="auto">
            <a:xfrm>
              <a:off x="2880" y="3840"/>
              <a:ext cx="624" cy="47"/>
              <a:chOff x="624" y="3706"/>
              <a:chExt cx="1056" cy="106"/>
            </a:xfrm>
          </p:grpSpPr>
          <p:sp>
            <p:nvSpPr>
              <p:cNvPr id="176" name="Rectangle 1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80"/>
            <p:cNvGrpSpPr>
              <a:grpSpLocks/>
            </p:cNvGrpSpPr>
            <p:nvPr userDrawn="1"/>
          </p:nvGrpSpPr>
          <p:grpSpPr bwMode="auto">
            <a:xfrm>
              <a:off x="3552" y="3840"/>
              <a:ext cx="624" cy="47"/>
              <a:chOff x="624" y="3600"/>
              <a:chExt cx="1056" cy="106"/>
            </a:xfrm>
          </p:grpSpPr>
          <p:sp>
            <p:nvSpPr>
              <p:cNvPr id="174" name="Rectangle 1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83"/>
            <p:cNvGrpSpPr>
              <a:grpSpLocks/>
            </p:cNvGrpSpPr>
            <p:nvPr userDrawn="1"/>
          </p:nvGrpSpPr>
          <p:grpSpPr bwMode="auto">
            <a:xfrm>
              <a:off x="4224" y="3840"/>
              <a:ext cx="624" cy="47"/>
              <a:chOff x="624" y="3706"/>
              <a:chExt cx="1056" cy="106"/>
            </a:xfrm>
          </p:grpSpPr>
          <p:sp>
            <p:nvSpPr>
              <p:cNvPr id="172" name="Rectangle 1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86"/>
            <p:cNvGrpSpPr>
              <a:grpSpLocks/>
            </p:cNvGrpSpPr>
            <p:nvPr userDrawn="1"/>
          </p:nvGrpSpPr>
          <p:grpSpPr bwMode="auto">
            <a:xfrm>
              <a:off x="4896" y="3840"/>
              <a:ext cx="624" cy="47"/>
              <a:chOff x="624" y="3600"/>
              <a:chExt cx="1056" cy="106"/>
            </a:xfrm>
          </p:grpSpPr>
          <p:sp>
            <p:nvSpPr>
              <p:cNvPr id="170" name="Rectangle 1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89"/>
          <p:cNvGrpSpPr>
            <a:grpSpLocks/>
          </p:cNvGrpSpPr>
          <p:nvPr/>
        </p:nvGrpSpPr>
        <p:grpSpPr bwMode="auto">
          <a:xfrm>
            <a:off x="304800" y="152400"/>
            <a:ext cx="8458200" cy="74613"/>
            <a:chOff x="192" y="3840"/>
            <a:chExt cx="5328" cy="47"/>
          </a:xfrm>
        </p:grpSpPr>
        <p:grpSp>
          <p:nvGrpSpPr>
            <p:cNvPr id="187" name="Group 190"/>
            <p:cNvGrpSpPr>
              <a:grpSpLocks/>
            </p:cNvGrpSpPr>
            <p:nvPr userDrawn="1"/>
          </p:nvGrpSpPr>
          <p:grpSpPr bwMode="auto">
            <a:xfrm>
              <a:off x="192" y="3840"/>
              <a:ext cx="624" cy="47"/>
              <a:chOff x="624" y="3706"/>
              <a:chExt cx="1056" cy="106"/>
            </a:xfrm>
          </p:grpSpPr>
          <p:sp>
            <p:nvSpPr>
              <p:cNvPr id="209" name="Rectangle 19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9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93"/>
            <p:cNvGrpSpPr>
              <a:grpSpLocks/>
            </p:cNvGrpSpPr>
            <p:nvPr userDrawn="1"/>
          </p:nvGrpSpPr>
          <p:grpSpPr bwMode="auto">
            <a:xfrm>
              <a:off x="864" y="3840"/>
              <a:ext cx="624" cy="47"/>
              <a:chOff x="624" y="3600"/>
              <a:chExt cx="1056" cy="106"/>
            </a:xfrm>
          </p:grpSpPr>
          <p:sp>
            <p:nvSpPr>
              <p:cNvPr id="207" name="Rectangle 19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9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96"/>
            <p:cNvGrpSpPr>
              <a:grpSpLocks/>
            </p:cNvGrpSpPr>
            <p:nvPr userDrawn="1"/>
          </p:nvGrpSpPr>
          <p:grpSpPr bwMode="auto">
            <a:xfrm>
              <a:off x="1536" y="3840"/>
              <a:ext cx="624" cy="47"/>
              <a:chOff x="624" y="3706"/>
              <a:chExt cx="1056" cy="106"/>
            </a:xfrm>
          </p:grpSpPr>
          <p:sp>
            <p:nvSpPr>
              <p:cNvPr id="205" name="Rectangle 19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9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99"/>
            <p:cNvGrpSpPr>
              <a:grpSpLocks/>
            </p:cNvGrpSpPr>
            <p:nvPr userDrawn="1"/>
          </p:nvGrpSpPr>
          <p:grpSpPr bwMode="auto">
            <a:xfrm>
              <a:off x="2208" y="3840"/>
              <a:ext cx="624" cy="47"/>
              <a:chOff x="624" y="3600"/>
              <a:chExt cx="1056" cy="106"/>
            </a:xfrm>
          </p:grpSpPr>
          <p:sp>
            <p:nvSpPr>
              <p:cNvPr id="203" name="Rectangle 20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20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202"/>
            <p:cNvGrpSpPr>
              <a:grpSpLocks/>
            </p:cNvGrpSpPr>
            <p:nvPr userDrawn="1"/>
          </p:nvGrpSpPr>
          <p:grpSpPr bwMode="auto">
            <a:xfrm>
              <a:off x="2880" y="3840"/>
              <a:ext cx="624" cy="47"/>
              <a:chOff x="624" y="3706"/>
              <a:chExt cx="1056" cy="106"/>
            </a:xfrm>
          </p:grpSpPr>
          <p:sp>
            <p:nvSpPr>
              <p:cNvPr id="201" name="Rectangle 20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20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205"/>
            <p:cNvGrpSpPr>
              <a:grpSpLocks/>
            </p:cNvGrpSpPr>
            <p:nvPr userDrawn="1"/>
          </p:nvGrpSpPr>
          <p:grpSpPr bwMode="auto">
            <a:xfrm>
              <a:off x="3552" y="3840"/>
              <a:ext cx="624" cy="47"/>
              <a:chOff x="624" y="3600"/>
              <a:chExt cx="1056" cy="106"/>
            </a:xfrm>
          </p:grpSpPr>
          <p:sp>
            <p:nvSpPr>
              <p:cNvPr id="199" name="Rectangle 20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20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208"/>
            <p:cNvGrpSpPr>
              <a:grpSpLocks/>
            </p:cNvGrpSpPr>
            <p:nvPr userDrawn="1"/>
          </p:nvGrpSpPr>
          <p:grpSpPr bwMode="auto">
            <a:xfrm>
              <a:off x="4224" y="3840"/>
              <a:ext cx="624" cy="47"/>
              <a:chOff x="624" y="3706"/>
              <a:chExt cx="1056" cy="106"/>
            </a:xfrm>
          </p:grpSpPr>
          <p:sp>
            <p:nvSpPr>
              <p:cNvPr id="197" name="Rectangle 20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21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211"/>
            <p:cNvGrpSpPr>
              <a:grpSpLocks/>
            </p:cNvGrpSpPr>
            <p:nvPr userDrawn="1"/>
          </p:nvGrpSpPr>
          <p:grpSpPr bwMode="auto">
            <a:xfrm>
              <a:off x="4896" y="3840"/>
              <a:ext cx="624" cy="47"/>
              <a:chOff x="624" y="3600"/>
              <a:chExt cx="1056" cy="106"/>
            </a:xfrm>
          </p:grpSpPr>
          <p:sp>
            <p:nvSpPr>
              <p:cNvPr id="195" name="Rectangle 21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21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9665" name="Rectangle 3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69666" name="Rectangle 34"/>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35"/>
          <p:cNvSpPr>
            <a:spLocks noGrp="1" noChangeArrowheads="1"/>
          </p:cNvSpPr>
          <p:nvPr>
            <p:ph type="dt" sz="half" idx="10"/>
          </p:nvPr>
        </p:nvSpPr>
        <p:spPr/>
        <p:txBody>
          <a:bodyPr/>
          <a:lstStyle>
            <a:lvl1pPr>
              <a:defRPr/>
            </a:lvl1pPr>
          </a:lstStyle>
          <a:p>
            <a:pPr>
              <a:defRPr/>
            </a:pPr>
            <a:r>
              <a:rPr lang="en-US"/>
              <a:t>L -10; 12-3-04</a:t>
            </a:r>
          </a:p>
        </p:txBody>
      </p:sp>
      <p:sp>
        <p:nvSpPr>
          <p:cNvPr id="212" name="Rectangle 36"/>
          <p:cNvSpPr>
            <a:spLocks noGrp="1" noChangeArrowheads="1"/>
          </p:cNvSpPr>
          <p:nvPr>
            <p:ph type="ftr" sz="quarter" idx="11"/>
          </p:nvPr>
        </p:nvSpPr>
        <p:spPr/>
        <p:txBody>
          <a:bodyPr/>
          <a:lstStyle>
            <a:lvl1pPr>
              <a:defRPr/>
            </a:lvl1pPr>
          </a:lstStyle>
          <a:p>
            <a:r>
              <a:rPr lang="en-US" altLang="en-US"/>
              <a:t>© Srinivasan Seshan, 2004</a:t>
            </a:r>
          </a:p>
        </p:txBody>
      </p:sp>
      <p:sp>
        <p:nvSpPr>
          <p:cNvPr id="213" name="Rectangle 37"/>
          <p:cNvSpPr>
            <a:spLocks noGrp="1" noChangeArrowheads="1"/>
          </p:cNvSpPr>
          <p:nvPr>
            <p:ph type="sldNum" sz="quarter" idx="12"/>
          </p:nvPr>
        </p:nvSpPr>
        <p:spPr/>
        <p:txBody>
          <a:bodyPr/>
          <a:lstStyle>
            <a:lvl1pPr>
              <a:defRPr/>
            </a:lvl1pPr>
          </a:lstStyle>
          <a:p>
            <a:fld id="{EB5F4DAC-70FF-4C4A-9606-205B74158DEA}" type="slidenum">
              <a:rPr lang="en-US" altLang="en-US"/>
              <a:pPr/>
              <a:t>‹#›</a:t>
            </a:fld>
            <a:endParaRPr lang="en-US" altLang="en-US"/>
          </a:p>
        </p:txBody>
      </p:sp>
    </p:spTree>
    <p:extLst>
      <p:ext uri="{BB962C8B-B14F-4D97-AF65-F5344CB8AC3E}">
        <p14:creationId xmlns:p14="http://schemas.microsoft.com/office/powerpoint/2010/main" val="5205092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39C5964D-93D5-CA4B-8CA3-DAB35DEDE654}" type="slidenum">
              <a:rPr lang="en-US" altLang="en-US"/>
              <a:pPr/>
              <a:t>‹#›</a:t>
            </a:fld>
            <a:endParaRPr lang="en-US" altLang="en-US"/>
          </a:p>
        </p:txBody>
      </p:sp>
    </p:spTree>
    <p:extLst>
      <p:ext uri="{BB962C8B-B14F-4D97-AF65-F5344CB8AC3E}">
        <p14:creationId xmlns:p14="http://schemas.microsoft.com/office/powerpoint/2010/main" val="59646256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C0C2810A-A5F2-1E4C-BC25-F6209274A50A}" type="slidenum">
              <a:rPr lang="en-US" altLang="en-US"/>
              <a:pPr/>
              <a:t>‹#›</a:t>
            </a:fld>
            <a:endParaRPr lang="en-US" altLang="en-US"/>
          </a:p>
        </p:txBody>
      </p:sp>
    </p:spTree>
    <p:extLst>
      <p:ext uri="{BB962C8B-B14F-4D97-AF65-F5344CB8AC3E}">
        <p14:creationId xmlns:p14="http://schemas.microsoft.com/office/powerpoint/2010/main" val="29263214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0417FA38-D89A-7F40-83D7-27BB84FEF17C}" type="slidenum">
              <a:rPr lang="en-US" altLang="en-US"/>
              <a:pPr/>
              <a:t>‹#›</a:t>
            </a:fld>
            <a:endParaRPr lang="en-US" altLang="en-US"/>
          </a:p>
        </p:txBody>
      </p:sp>
    </p:spTree>
    <p:extLst>
      <p:ext uri="{BB962C8B-B14F-4D97-AF65-F5344CB8AC3E}">
        <p14:creationId xmlns:p14="http://schemas.microsoft.com/office/powerpoint/2010/main" val="5309093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153400" cy="609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4800" y="3733800"/>
            <a:ext cx="41529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101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87"/>
          <p:cNvSpPr>
            <a:spLocks noGrp="1" noChangeArrowheads="1"/>
          </p:cNvSpPr>
          <p:nvPr>
            <p:ph type="dt" sz="half" idx="10"/>
          </p:nvPr>
        </p:nvSpPr>
        <p:spPr/>
        <p:txBody>
          <a:bodyPr/>
          <a:lstStyle>
            <a:lvl1pPr>
              <a:defRPr/>
            </a:lvl1pPr>
          </a:lstStyle>
          <a:p>
            <a:pPr>
              <a:defRPr/>
            </a:pPr>
            <a:r>
              <a:rPr lang="en-US"/>
              <a:t>L -10; 12-3-04</a:t>
            </a:r>
          </a:p>
        </p:txBody>
      </p:sp>
      <p:sp>
        <p:nvSpPr>
          <p:cNvPr id="7"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8" name="Rectangle 89"/>
          <p:cNvSpPr>
            <a:spLocks noGrp="1" noChangeArrowheads="1"/>
          </p:cNvSpPr>
          <p:nvPr>
            <p:ph type="sldNum" sz="quarter" idx="12"/>
          </p:nvPr>
        </p:nvSpPr>
        <p:spPr/>
        <p:txBody>
          <a:bodyPr/>
          <a:lstStyle>
            <a:lvl1pPr>
              <a:defRPr/>
            </a:lvl1pPr>
          </a:lstStyle>
          <a:p>
            <a:fld id="{4C92E25F-FEB8-2D4D-A27B-47605B29D3CB}" type="slidenum">
              <a:rPr lang="en-US" altLang="en-US"/>
              <a:pPr/>
              <a:t>‹#›</a:t>
            </a:fld>
            <a:endParaRPr lang="en-US" altLang="en-US"/>
          </a:p>
        </p:txBody>
      </p:sp>
    </p:spTree>
    <p:extLst>
      <p:ext uri="{BB962C8B-B14F-4D97-AF65-F5344CB8AC3E}">
        <p14:creationId xmlns:p14="http://schemas.microsoft.com/office/powerpoint/2010/main" val="1994804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7892A4-6D51-C347-B90D-75C9D6B84E5B}" type="datetimeFigureOut">
              <a:rPr lang="en-US" altLang="en-US"/>
              <a:pPr/>
              <a:t>2/21/16</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C2FB11F6-BC0C-1948-954E-8ABF7A3EB3B3}" type="slidenum">
              <a:rPr lang="en-US" altLang="en-US"/>
              <a:pPr/>
              <a:t>‹#›</a:t>
            </a:fld>
            <a:endParaRPr lang="en-US" altLang="en-US"/>
          </a:p>
        </p:txBody>
      </p:sp>
    </p:spTree>
    <p:extLst>
      <p:ext uri="{BB962C8B-B14F-4D97-AF65-F5344CB8AC3E}">
        <p14:creationId xmlns:p14="http://schemas.microsoft.com/office/powerpoint/2010/main" val="1441184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rtlCol="0"/>
          <a:lstStyle>
            <a:lvl1pPr>
              <a:defRPr>
                <a:solidFill>
                  <a:schemeClr val="tx1">
                    <a:tint val="75000"/>
                  </a:schemeClr>
                </a:solidFill>
                <a:ea typeface="ＭＳ Ｐゴシック" charset="0"/>
                <a:cs typeface="ＭＳ Ｐゴシック" charset="0"/>
              </a:defRPr>
            </a:lvl1pPr>
          </a:lstStyle>
          <a:p>
            <a:pPr>
              <a:defRPr/>
            </a:pPr>
            <a:r>
              <a:rPr lang="en-US"/>
              <a:t>L -10; 12-3-04</a:t>
            </a:r>
          </a:p>
        </p:txBody>
      </p:sp>
      <p:sp>
        <p:nvSpPr>
          <p:cNvPr id="5" name="Rectangle 88"/>
          <p:cNvSpPr>
            <a:spLocks noGrp="1" noChangeArrowheads="1"/>
          </p:cNvSpPr>
          <p:nvPr>
            <p:ph type="ftr" sz="quarter" idx="11"/>
          </p:nvPr>
        </p:nvSpPr>
        <p:spPr/>
        <p:txBody>
          <a:bodyPr wrap="square" numCol="1" anchorCtr="0" compatLnSpc="1">
            <a:prstTxWarp prst="textNoShape">
              <a:avLst/>
            </a:prstTxWarp>
          </a:bodyPr>
          <a:lstStyle>
            <a:lvl1pPr>
              <a:defRPr>
                <a:solidFill>
                  <a:srgbClr val="898989"/>
                </a:solidFill>
                <a:ea typeface="ＭＳ Ｐゴシック" charset="-128"/>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48BC2ED4-80EA-AC46-890E-6FA8E3223A89}" type="slidenum">
              <a:rPr lang="en-US" altLang="en-US"/>
              <a:pPr/>
              <a:t>‹#›</a:t>
            </a:fld>
            <a:endParaRPr lang="en-US" altLang="en-US"/>
          </a:p>
        </p:txBody>
      </p:sp>
    </p:spTree>
    <p:extLst>
      <p:ext uri="{BB962C8B-B14F-4D97-AF65-F5344CB8AC3E}">
        <p14:creationId xmlns:p14="http://schemas.microsoft.com/office/powerpoint/2010/main" val="44527790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0566899B-F5C2-2446-97CB-0F60133B238D}" type="slidenum">
              <a:rPr lang="en-US" altLang="en-US"/>
              <a:pPr/>
              <a:t>‹#›</a:t>
            </a:fld>
            <a:endParaRPr lang="en-US" altLang="en-US"/>
          </a:p>
        </p:txBody>
      </p:sp>
    </p:spTree>
    <p:extLst>
      <p:ext uri="{BB962C8B-B14F-4D97-AF65-F5344CB8AC3E}">
        <p14:creationId xmlns:p14="http://schemas.microsoft.com/office/powerpoint/2010/main" val="149835623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p:txBody>
          <a:bodyPr/>
          <a:lstStyle>
            <a:lvl1pPr>
              <a:defRPr/>
            </a:lvl1pPr>
          </a:lstStyle>
          <a:p>
            <a:pPr>
              <a:defRPr/>
            </a:pPr>
            <a:r>
              <a:rPr lang="en-US"/>
              <a:t>L -10; 12-3-04</a:t>
            </a:r>
          </a:p>
        </p:txBody>
      </p:sp>
      <p:sp>
        <p:nvSpPr>
          <p:cNvPr id="5"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6" name="Rectangle 89"/>
          <p:cNvSpPr>
            <a:spLocks noGrp="1" noChangeArrowheads="1"/>
          </p:cNvSpPr>
          <p:nvPr>
            <p:ph type="sldNum" sz="quarter" idx="12"/>
          </p:nvPr>
        </p:nvSpPr>
        <p:spPr/>
        <p:txBody>
          <a:bodyPr/>
          <a:lstStyle>
            <a:lvl1pPr>
              <a:defRPr/>
            </a:lvl1pPr>
          </a:lstStyle>
          <a:p>
            <a:fld id="{A76EF417-3548-B84E-8663-C9AF82D4AD86}" type="slidenum">
              <a:rPr lang="en-US" altLang="en-US"/>
              <a:pPr/>
              <a:t>‹#›</a:t>
            </a:fld>
            <a:endParaRPr lang="en-US" altLang="en-US"/>
          </a:p>
        </p:txBody>
      </p:sp>
    </p:spTree>
    <p:extLst>
      <p:ext uri="{BB962C8B-B14F-4D97-AF65-F5344CB8AC3E}">
        <p14:creationId xmlns:p14="http://schemas.microsoft.com/office/powerpoint/2010/main" val="14800473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A7E4E8EB-9E3C-C74C-B5EE-F1A72714B2CE}" type="slidenum">
              <a:rPr lang="en-US" altLang="en-US"/>
              <a:pPr/>
              <a:t>‹#›</a:t>
            </a:fld>
            <a:endParaRPr lang="en-US" altLang="en-US"/>
          </a:p>
        </p:txBody>
      </p:sp>
    </p:spTree>
    <p:extLst>
      <p:ext uri="{BB962C8B-B14F-4D97-AF65-F5344CB8AC3E}">
        <p14:creationId xmlns:p14="http://schemas.microsoft.com/office/powerpoint/2010/main" val="8526274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p:txBody>
          <a:bodyPr/>
          <a:lstStyle>
            <a:lvl1pPr>
              <a:defRPr/>
            </a:lvl1pPr>
          </a:lstStyle>
          <a:p>
            <a:pPr>
              <a:defRPr/>
            </a:pPr>
            <a:r>
              <a:rPr lang="en-US"/>
              <a:t>L -10; 12-3-04</a:t>
            </a:r>
          </a:p>
        </p:txBody>
      </p:sp>
      <p:sp>
        <p:nvSpPr>
          <p:cNvPr id="8"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9" name="Rectangle 89"/>
          <p:cNvSpPr>
            <a:spLocks noGrp="1" noChangeArrowheads="1"/>
          </p:cNvSpPr>
          <p:nvPr>
            <p:ph type="sldNum" sz="quarter" idx="12"/>
          </p:nvPr>
        </p:nvSpPr>
        <p:spPr/>
        <p:txBody>
          <a:bodyPr/>
          <a:lstStyle>
            <a:lvl1pPr>
              <a:defRPr/>
            </a:lvl1pPr>
          </a:lstStyle>
          <a:p>
            <a:fld id="{B1D3802B-1F6A-9143-BB38-DD02627907BE}" type="slidenum">
              <a:rPr lang="en-US" altLang="en-US"/>
              <a:pPr/>
              <a:t>‹#›</a:t>
            </a:fld>
            <a:endParaRPr lang="en-US" altLang="en-US"/>
          </a:p>
        </p:txBody>
      </p:sp>
    </p:spTree>
    <p:extLst>
      <p:ext uri="{BB962C8B-B14F-4D97-AF65-F5344CB8AC3E}">
        <p14:creationId xmlns:p14="http://schemas.microsoft.com/office/powerpoint/2010/main" val="209793666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p:txBody>
          <a:bodyPr/>
          <a:lstStyle>
            <a:lvl1pPr>
              <a:defRPr/>
            </a:lvl1pPr>
          </a:lstStyle>
          <a:p>
            <a:pPr>
              <a:defRPr/>
            </a:pPr>
            <a:r>
              <a:rPr lang="en-US"/>
              <a:t>L -10; 12-3-04</a:t>
            </a:r>
          </a:p>
        </p:txBody>
      </p:sp>
      <p:sp>
        <p:nvSpPr>
          <p:cNvPr id="4"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5" name="Rectangle 89"/>
          <p:cNvSpPr>
            <a:spLocks noGrp="1" noChangeArrowheads="1"/>
          </p:cNvSpPr>
          <p:nvPr>
            <p:ph type="sldNum" sz="quarter" idx="12"/>
          </p:nvPr>
        </p:nvSpPr>
        <p:spPr/>
        <p:txBody>
          <a:bodyPr/>
          <a:lstStyle>
            <a:lvl1pPr>
              <a:defRPr/>
            </a:lvl1pPr>
          </a:lstStyle>
          <a:p>
            <a:fld id="{F9C21AA0-A6BF-874A-9E3B-CFD58CDD5897}" type="slidenum">
              <a:rPr lang="en-US" altLang="en-US"/>
              <a:pPr/>
              <a:t>‹#›</a:t>
            </a:fld>
            <a:endParaRPr lang="en-US" altLang="en-US"/>
          </a:p>
        </p:txBody>
      </p:sp>
    </p:spTree>
    <p:extLst>
      <p:ext uri="{BB962C8B-B14F-4D97-AF65-F5344CB8AC3E}">
        <p14:creationId xmlns:p14="http://schemas.microsoft.com/office/powerpoint/2010/main" val="4875285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p:txBody>
          <a:bodyPr/>
          <a:lstStyle>
            <a:lvl1pPr>
              <a:defRPr/>
            </a:lvl1pPr>
          </a:lstStyle>
          <a:p>
            <a:pPr>
              <a:defRPr/>
            </a:pPr>
            <a:r>
              <a:rPr lang="en-US"/>
              <a:t>L -10; 12-3-04</a:t>
            </a:r>
          </a:p>
        </p:txBody>
      </p:sp>
      <p:sp>
        <p:nvSpPr>
          <p:cNvPr id="3"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4" name="Rectangle 89"/>
          <p:cNvSpPr>
            <a:spLocks noGrp="1" noChangeArrowheads="1"/>
          </p:cNvSpPr>
          <p:nvPr>
            <p:ph type="sldNum" sz="quarter" idx="12"/>
          </p:nvPr>
        </p:nvSpPr>
        <p:spPr/>
        <p:txBody>
          <a:bodyPr/>
          <a:lstStyle>
            <a:lvl1pPr>
              <a:defRPr/>
            </a:lvl1pPr>
          </a:lstStyle>
          <a:p>
            <a:fld id="{088D09DC-1E67-F645-8881-336AB73CA79B}" type="slidenum">
              <a:rPr lang="en-US" altLang="en-US"/>
              <a:pPr/>
              <a:t>‹#›</a:t>
            </a:fld>
            <a:endParaRPr lang="en-US" altLang="en-US"/>
          </a:p>
        </p:txBody>
      </p:sp>
    </p:spTree>
    <p:extLst>
      <p:ext uri="{BB962C8B-B14F-4D97-AF65-F5344CB8AC3E}">
        <p14:creationId xmlns:p14="http://schemas.microsoft.com/office/powerpoint/2010/main" val="124242822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54A20A53-0DE6-9745-9DDF-26BDF73828F2}" type="slidenum">
              <a:rPr lang="en-US" altLang="en-US"/>
              <a:pPr/>
              <a:t>‹#›</a:t>
            </a:fld>
            <a:endParaRPr lang="en-US" altLang="en-US"/>
          </a:p>
        </p:txBody>
      </p:sp>
    </p:spTree>
    <p:extLst>
      <p:ext uri="{BB962C8B-B14F-4D97-AF65-F5344CB8AC3E}">
        <p14:creationId xmlns:p14="http://schemas.microsoft.com/office/powerpoint/2010/main" val="15077450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p:txBody>
          <a:bodyPr/>
          <a:lstStyle>
            <a:lvl1pPr>
              <a:defRPr/>
            </a:lvl1pPr>
          </a:lstStyle>
          <a:p>
            <a:pPr>
              <a:defRPr/>
            </a:pPr>
            <a:r>
              <a:rPr lang="en-US"/>
              <a:t>L -10; 12-3-04</a:t>
            </a:r>
          </a:p>
        </p:txBody>
      </p:sp>
      <p:sp>
        <p:nvSpPr>
          <p:cNvPr id="6" name="Rectangle 88"/>
          <p:cNvSpPr>
            <a:spLocks noGrp="1" noChangeArrowheads="1"/>
          </p:cNvSpPr>
          <p:nvPr>
            <p:ph type="ftr" sz="quarter" idx="11"/>
          </p:nvPr>
        </p:nvSpPr>
        <p:spPr/>
        <p:txBody>
          <a:bodyPr/>
          <a:lstStyle>
            <a:lvl1pPr>
              <a:defRPr/>
            </a:lvl1pPr>
          </a:lstStyle>
          <a:p>
            <a:r>
              <a:rPr lang="en-US" altLang="en-US"/>
              <a:t>© Srinivasan Seshan, 2004</a:t>
            </a:r>
          </a:p>
        </p:txBody>
      </p:sp>
      <p:sp>
        <p:nvSpPr>
          <p:cNvPr id="7" name="Rectangle 89"/>
          <p:cNvSpPr>
            <a:spLocks noGrp="1" noChangeArrowheads="1"/>
          </p:cNvSpPr>
          <p:nvPr>
            <p:ph type="sldNum" sz="quarter" idx="12"/>
          </p:nvPr>
        </p:nvSpPr>
        <p:spPr/>
        <p:txBody>
          <a:bodyPr/>
          <a:lstStyle>
            <a:lvl1pPr>
              <a:defRPr/>
            </a:lvl1pPr>
          </a:lstStyle>
          <a:p>
            <a:fld id="{E6B16F94-2B29-4A4E-85FF-C66E54890C07}" type="slidenum">
              <a:rPr lang="en-US" altLang="en-US"/>
              <a:pPr/>
              <a:t>‹#›</a:t>
            </a:fld>
            <a:endParaRPr lang="en-US" altLang="en-US"/>
          </a:p>
        </p:txBody>
      </p:sp>
    </p:spTree>
    <p:extLst>
      <p:ext uri="{BB962C8B-B14F-4D97-AF65-F5344CB8AC3E}">
        <p14:creationId xmlns:p14="http://schemas.microsoft.com/office/powerpoint/2010/main" val="363550154"/>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153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160"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1"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2"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3"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4"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5"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6"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7"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8"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9"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0"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2"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3"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4"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5"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6"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8"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9"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0"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1"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2"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3"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4"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5"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6"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7"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8"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9"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0"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1"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68695"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charset="0"/>
                <a:ea typeface="+mn-ea"/>
                <a:cs typeface="+mn-cs"/>
              </a:defRPr>
            </a:lvl1pPr>
          </a:lstStyle>
          <a:p>
            <a:pPr>
              <a:defRPr/>
            </a:pPr>
            <a:r>
              <a:rPr lang="en-US"/>
              <a:t>L -10; 12-3-04</a:t>
            </a:r>
          </a:p>
        </p:txBody>
      </p:sp>
      <p:sp>
        <p:nvSpPr>
          <p:cNvPr id="68696"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charset="0"/>
              </a:defRPr>
            </a:lvl1pPr>
          </a:lstStyle>
          <a:p>
            <a:r>
              <a:rPr lang="en-US" altLang="en-US"/>
              <a:t>© Srinivasan Seshan, 2004</a:t>
            </a:r>
          </a:p>
        </p:txBody>
      </p:sp>
      <p:sp>
        <p:nvSpPr>
          <p:cNvPr id="68697"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328B931C-FF1E-2B49-8E1D-AE2AE56584CB}"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11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4 w 115"/>
                <a:gd name="T1" fmla="*/ 112 h 112"/>
                <a:gd name="T2" fmla="*/ 117 w 115"/>
                <a:gd name="T3" fmla="*/ 0 h 112"/>
                <a:gd name="T4" fmla="*/ 0 w 115"/>
                <a:gd name="T5" fmla="*/ 0 h 112"/>
                <a:gd name="T6" fmla="*/ 0 w 115"/>
                <a:gd name="T7" fmla="*/ 112 h 112"/>
                <a:gd name="T8" fmla="*/ 117 w 115"/>
                <a:gd name="T9" fmla="*/ 112 h 112"/>
                <a:gd name="T10" fmla="*/ 117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10 w 112"/>
                <a:gd name="T1" fmla="*/ 112 h 112"/>
                <a:gd name="T2" fmla="*/ 110 w 112"/>
                <a:gd name="T3" fmla="*/ 0 h 112"/>
                <a:gd name="T4" fmla="*/ 0 w 112"/>
                <a:gd name="T5" fmla="*/ 0 h 112"/>
                <a:gd name="T6" fmla="*/ 0 w 112"/>
                <a:gd name="T7" fmla="*/ 112 h 112"/>
                <a:gd name="T8" fmla="*/ 110 w 112"/>
                <a:gd name="T9" fmla="*/ 112 h 112"/>
                <a:gd name="T10" fmla="*/ 110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3 h 114"/>
                <a:gd name="T2" fmla="*/ 114 w 112"/>
                <a:gd name="T3" fmla="*/ 115 h 114"/>
                <a:gd name="T4" fmla="*/ 114 w 112"/>
                <a:gd name="T5" fmla="*/ 0 h 114"/>
                <a:gd name="T6" fmla="*/ 0 w 112"/>
                <a:gd name="T7" fmla="*/ 0 h 114"/>
                <a:gd name="T8" fmla="*/ 0 w 112"/>
                <a:gd name="T9" fmla="*/ 115 h 114"/>
                <a:gd name="T10" fmla="*/ 0 w 112"/>
                <a:gd name="T11" fmla="*/ 115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4 w 115"/>
                <a:gd name="T1" fmla="*/ 112 h 112"/>
                <a:gd name="T2" fmla="*/ 114 w 115"/>
                <a:gd name="T3" fmla="*/ 0 h 112"/>
                <a:gd name="T4" fmla="*/ 0 w 115"/>
                <a:gd name="T5" fmla="*/ 0 h 112"/>
                <a:gd name="T6" fmla="*/ 0 w 115"/>
                <a:gd name="T7" fmla="*/ 112 h 112"/>
                <a:gd name="T8" fmla="*/ 114 w 115"/>
                <a:gd name="T9" fmla="*/ 112 h 112"/>
                <a:gd name="T10" fmla="*/ 114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8 w 277"/>
                  <a:gd name="T17" fmla="*/ 0 h 228"/>
                  <a:gd name="T18" fmla="*/ 95 w 277"/>
                  <a:gd name="T19" fmla="*/ 4 h 228"/>
                  <a:gd name="T20" fmla="*/ 109 w 277"/>
                  <a:gd name="T21" fmla="*/ 11 h 228"/>
                  <a:gd name="T22" fmla="*/ 123 w 277"/>
                  <a:gd name="T23" fmla="*/ 23 h 228"/>
                  <a:gd name="T24" fmla="*/ 133 w 277"/>
                  <a:gd name="T25" fmla="*/ 33 h 228"/>
                  <a:gd name="T26" fmla="*/ 142 w 277"/>
                  <a:gd name="T27" fmla="*/ 42 h 228"/>
                  <a:gd name="T28" fmla="*/ 147 w 277"/>
                  <a:gd name="T29" fmla="*/ 52 h 228"/>
                  <a:gd name="T30" fmla="*/ 149 w 277"/>
                  <a:gd name="T31" fmla="*/ 59 h 228"/>
                  <a:gd name="T32" fmla="*/ 152 w 277"/>
                  <a:gd name="T33" fmla="*/ 66 h 228"/>
                  <a:gd name="T34" fmla="*/ 152 w 277"/>
                  <a:gd name="T35" fmla="*/ 73 h 228"/>
                  <a:gd name="T36" fmla="*/ 152 w 277"/>
                  <a:gd name="T37" fmla="*/ 78 h 228"/>
                  <a:gd name="T38" fmla="*/ 152 w 277"/>
                  <a:gd name="T39" fmla="*/ 81 h 228"/>
                  <a:gd name="T40" fmla="*/ 152 w 277"/>
                  <a:gd name="T41" fmla="*/ 81 h 228"/>
                  <a:gd name="T42" fmla="*/ 152 w 277"/>
                  <a:gd name="T43" fmla="*/ 81 h 228"/>
                  <a:gd name="T44" fmla="*/ 154 w 277"/>
                  <a:gd name="T45" fmla="*/ 78 h 228"/>
                  <a:gd name="T46" fmla="*/ 159 w 277"/>
                  <a:gd name="T47" fmla="*/ 76 h 228"/>
                  <a:gd name="T48" fmla="*/ 166 w 277"/>
                  <a:gd name="T49" fmla="*/ 73 h 228"/>
                  <a:gd name="T50" fmla="*/ 173 w 277"/>
                  <a:gd name="T51" fmla="*/ 71 h 228"/>
                  <a:gd name="T52" fmla="*/ 180 w 277"/>
                  <a:gd name="T53" fmla="*/ 69 h 228"/>
                  <a:gd name="T54" fmla="*/ 190 w 277"/>
                  <a:gd name="T55" fmla="*/ 69 h 228"/>
                  <a:gd name="T56" fmla="*/ 199 w 277"/>
                  <a:gd name="T57" fmla="*/ 71 h 228"/>
                  <a:gd name="T58" fmla="*/ 208 w 277"/>
                  <a:gd name="T59" fmla="*/ 73 h 228"/>
                  <a:gd name="T60" fmla="*/ 217 w 277"/>
                  <a:gd name="T61" fmla="*/ 81 h 228"/>
                  <a:gd name="T62" fmla="*/ 227 w 277"/>
                  <a:gd name="T63" fmla="*/ 90 h 228"/>
                  <a:gd name="T64" fmla="*/ 232 w 277"/>
                  <a:gd name="T65" fmla="*/ 97 h 228"/>
                  <a:gd name="T66" fmla="*/ 234 w 277"/>
                  <a:gd name="T67" fmla="*/ 107 h 228"/>
                  <a:gd name="T68" fmla="*/ 237 w 277"/>
                  <a:gd name="T69" fmla="*/ 116 h 228"/>
                  <a:gd name="T70" fmla="*/ 237 w 277"/>
                  <a:gd name="T71" fmla="*/ 124 h 228"/>
                  <a:gd name="T72" fmla="*/ 234 w 277"/>
                  <a:gd name="T73" fmla="*/ 131 h 228"/>
                  <a:gd name="T74" fmla="*/ 234 w 277"/>
                  <a:gd name="T75" fmla="*/ 138 h 228"/>
                  <a:gd name="T76" fmla="*/ 232 w 277"/>
                  <a:gd name="T77" fmla="*/ 143 h 228"/>
                  <a:gd name="T78" fmla="*/ 232 w 277"/>
                  <a:gd name="T79" fmla="*/ 145 h 228"/>
                  <a:gd name="T80" fmla="*/ 229 w 277"/>
                  <a:gd name="T81" fmla="*/ 145 h 228"/>
                  <a:gd name="T82" fmla="*/ 232 w 277"/>
                  <a:gd name="T83" fmla="*/ 147 h 228"/>
                  <a:gd name="T84" fmla="*/ 234 w 277"/>
                  <a:gd name="T85" fmla="*/ 147 h 228"/>
                  <a:gd name="T86" fmla="*/ 239 w 277"/>
                  <a:gd name="T87" fmla="*/ 152 h 228"/>
                  <a:gd name="T88" fmla="*/ 246 w 277"/>
                  <a:gd name="T89" fmla="*/ 157 h 228"/>
                  <a:gd name="T90" fmla="*/ 251 w 277"/>
                  <a:gd name="T91" fmla="*/ 164 h 228"/>
                  <a:gd name="T92" fmla="*/ 258 w 277"/>
                  <a:gd name="T93" fmla="*/ 174 h 228"/>
                  <a:gd name="T94" fmla="*/ 265 w 277"/>
                  <a:gd name="T95" fmla="*/ 183 h 228"/>
                  <a:gd name="T96" fmla="*/ 270 w 277"/>
                  <a:gd name="T97" fmla="*/ 195 h 228"/>
                  <a:gd name="T98" fmla="*/ 272 w 277"/>
                  <a:gd name="T99" fmla="*/ 212 h 228"/>
                  <a:gd name="T100" fmla="*/ 275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21 h 236"/>
                  <a:gd name="T2" fmla="*/ 9 w 358"/>
                  <a:gd name="T3" fmla="*/ 195 h 236"/>
                  <a:gd name="T4" fmla="*/ 21 w 358"/>
                  <a:gd name="T5" fmla="*/ 175 h 236"/>
                  <a:gd name="T6" fmla="*/ 33 w 358"/>
                  <a:gd name="T7" fmla="*/ 163 h 236"/>
                  <a:gd name="T8" fmla="*/ 43 w 358"/>
                  <a:gd name="T9" fmla="*/ 156 h 236"/>
                  <a:gd name="T10" fmla="*/ 43 w 358"/>
                  <a:gd name="T11" fmla="*/ 156 h 236"/>
                  <a:gd name="T12" fmla="*/ 40 w 358"/>
                  <a:gd name="T13" fmla="*/ 146 h 236"/>
                  <a:gd name="T14" fmla="*/ 38 w 358"/>
                  <a:gd name="T15" fmla="*/ 135 h 236"/>
                  <a:gd name="T16" fmla="*/ 38 w 358"/>
                  <a:gd name="T17" fmla="*/ 118 h 236"/>
                  <a:gd name="T18" fmla="*/ 48 w 358"/>
                  <a:gd name="T19" fmla="*/ 99 h 236"/>
                  <a:gd name="T20" fmla="*/ 67 w 358"/>
                  <a:gd name="T21" fmla="*/ 84 h 236"/>
                  <a:gd name="T22" fmla="*/ 83 w 358"/>
                  <a:gd name="T23" fmla="*/ 80 h 236"/>
                  <a:gd name="T24" fmla="*/ 101 w 358"/>
                  <a:gd name="T25" fmla="*/ 82 h 236"/>
                  <a:gd name="T26" fmla="*/ 113 w 358"/>
                  <a:gd name="T27" fmla="*/ 87 h 236"/>
                  <a:gd name="T28" fmla="*/ 120 w 358"/>
                  <a:gd name="T29" fmla="*/ 92 h 236"/>
                  <a:gd name="T30" fmla="*/ 123 w 358"/>
                  <a:gd name="T31" fmla="*/ 89 h 236"/>
                  <a:gd name="T32" fmla="*/ 120 w 358"/>
                  <a:gd name="T33" fmla="*/ 82 h 236"/>
                  <a:gd name="T34" fmla="*/ 123 w 358"/>
                  <a:gd name="T35" fmla="*/ 70 h 236"/>
                  <a:gd name="T36" fmla="*/ 132 w 358"/>
                  <a:gd name="T37" fmla="*/ 52 h 236"/>
                  <a:gd name="T38" fmla="*/ 151 w 358"/>
                  <a:gd name="T39" fmla="*/ 31 h 236"/>
                  <a:gd name="T40" fmla="*/ 180 w 358"/>
                  <a:gd name="T41" fmla="*/ 14 h 236"/>
                  <a:gd name="T42" fmla="*/ 211 w 358"/>
                  <a:gd name="T43" fmla="*/ 10 h 236"/>
                  <a:gd name="T44" fmla="*/ 237 w 358"/>
                  <a:gd name="T45" fmla="*/ 14 h 236"/>
                  <a:gd name="T46" fmla="*/ 259 w 358"/>
                  <a:gd name="T47" fmla="*/ 24 h 236"/>
                  <a:gd name="T48" fmla="*/ 270 w 358"/>
                  <a:gd name="T49" fmla="*/ 31 h 236"/>
                  <a:gd name="T50" fmla="*/ 272 w 358"/>
                  <a:gd name="T51" fmla="*/ 31 h 236"/>
                  <a:gd name="T52" fmla="*/ 272 w 358"/>
                  <a:gd name="T53" fmla="*/ 26 h 236"/>
                  <a:gd name="T54" fmla="*/ 277 w 358"/>
                  <a:gd name="T55" fmla="*/ 17 h 236"/>
                  <a:gd name="T56" fmla="*/ 286 w 358"/>
                  <a:gd name="T57" fmla="*/ 7 h 236"/>
                  <a:gd name="T58" fmla="*/ 303 w 358"/>
                  <a:gd name="T59" fmla="*/ 2 h 236"/>
                  <a:gd name="T60" fmla="*/ 325 w 358"/>
                  <a:gd name="T61" fmla="*/ 2 h 236"/>
                  <a:gd name="T62" fmla="*/ 341 w 358"/>
                  <a:gd name="T63" fmla="*/ 7 h 236"/>
                  <a:gd name="T64" fmla="*/ 348 w 358"/>
                  <a:gd name="T65" fmla="*/ 17 h 236"/>
                  <a:gd name="T66" fmla="*/ 353 w 358"/>
                  <a:gd name="T67" fmla="*/ 26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4 h 229"/>
                  <a:gd name="T2" fmla="*/ 272 w 272"/>
                  <a:gd name="T3" fmla="*/ 207 h 229"/>
                  <a:gd name="T4" fmla="*/ 267 w 272"/>
                  <a:gd name="T5" fmla="*/ 209 h 229"/>
                  <a:gd name="T6" fmla="*/ 260 w 272"/>
                  <a:gd name="T7" fmla="*/ 214 h 229"/>
                  <a:gd name="T8" fmla="*/ 250 w 272"/>
                  <a:gd name="T9" fmla="*/ 219 h 229"/>
                  <a:gd name="T10" fmla="*/ 238 w 272"/>
                  <a:gd name="T11" fmla="*/ 223 h 229"/>
                  <a:gd name="T12" fmla="*/ 226 w 272"/>
                  <a:gd name="T13" fmla="*/ 228 h 229"/>
                  <a:gd name="T14" fmla="*/ 212 w 272"/>
                  <a:gd name="T15" fmla="*/ 231 h 229"/>
                  <a:gd name="T16" fmla="*/ 195 w 272"/>
                  <a:gd name="T17" fmla="*/ 228 h 229"/>
                  <a:gd name="T18" fmla="*/ 181 w 272"/>
                  <a:gd name="T19" fmla="*/ 226 h 229"/>
                  <a:gd name="T20" fmla="*/ 164 w 272"/>
                  <a:gd name="T21" fmla="*/ 216 h 229"/>
                  <a:gd name="T22" fmla="*/ 152 w 272"/>
                  <a:gd name="T23" fmla="*/ 207 h 229"/>
                  <a:gd name="T24" fmla="*/ 141 w 272"/>
                  <a:gd name="T25" fmla="*/ 197 h 229"/>
                  <a:gd name="T26" fmla="*/ 133 w 272"/>
                  <a:gd name="T27" fmla="*/ 188 h 229"/>
                  <a:gd name="T28" fmla="*/ 129 w 272"/>
                  <a:gd name="T29" fmla="*/ 178 h 229"/>
                  <a:gd name="T30" fmla="*/ 124 w 272"/>
                  <a:gd name="T31" fmla="*/ 168 h 229"/>
                  <a:gd name="T32" fmla="*/ 124 w 272"/>
                  <a:gd name="T33" fmla="*/ 160 h 229"/>
                  <a:gd name="T34" fmla="*/ 121 w 272"/>
                  <a:gd name="T35" fmla="*/ 156 h 229"/>
                  <a:gd name="T36" fmla="*/ 121 w 272"/>
                  <a:gd name="T37" fmla="*/ 151 h 229"/>
                  <a:gd name="T38" fmla="*/ 124 w 272"/>
                  <a:gd name="T39" fmla="*/ 149 h 229"/>
                  <a:gd name="T40" fmla="*/ 124 w 272"/>
                  <a:gd name="T41" fmla="*/ 146 h 229"/>
                  <a:gd name="T42" fmla="*/ 121 w 272"/>
                  <a:gd name="T43" fmla="*/ 149 h 229"/>
                  <a:gd name="T44" fmla="*/ 119 w 272"/>
                  <a:gd name="T45" fmla="*/ 151 h 229"/>
                  <a:gd name="T46" fmla="*/ 114 w 272"/>
                  <a:gd name="T47" fmla="*/ 153 h 229"/>
                  <a:gd name="T48" fmla="*/ 110 w 272"/>
                  <a:gd name="T49" fmla="*/ 156 h 229"/>
                  <a:gd name="T50" fmla="*/ 102 w 272"/>
                  <a:gd name="T51" fmla="*/ 158 h 229"/>
                  <a:gd name="T52" fmla="*/ 93 w 272"/>
                  <a:gd name="T53" fmla="*/ 158 h 229"/>
                  <a:gd name="T54" fmla="*/ 83 w 272"/>
                  <a:gd name="T55" fmla="*/ 158 h 229"/>
                  <a:gd name="T56" fmla="*/ 76 w 272"/>
                  <a:gd name="T57" fmla="*/ 158 h 229"/>
                  <a:gd name="T58" fmla="*/ 67 w 272"/>
                  <a:gd name="T59" fmla="*/ 153 h 229"/>
                  <a:gd name="T60" fmla="*/ 55 w 272"/>
                  <a:gd name="T61" fmla="*/ 146 h 229"/>
                  <a:gd name="T62" fmla="*/ 48 w 272"/>
                  <a:gd name="T63" fmla="*/ 139 h 229"/>
                  <a:gd name="T64" fmla="*/ 43 w 272"/>
                  <a:gd name="T65" fmla="*/ 129 h 229"/>
                  <a:gd name="T66" fmla="*/ 38 w 272"/>
                  <a:gd name="T67" fmla="*/ 122 h 229"/>
                  <a:gd name="T68" fmla="*/ 38 w 272"/>
                  <a:gd name="T69" fmla="*/ 113 h 229"/>
                  <a:gd name="T70" fmla="*/ 38 w 272"/>
                  <a:gd name="T71" fmla="*/ 106 h 229"/>
                  <a:gd name="T72" fmla="*/ 38 w 272"/>
                  <a:gd name="T73" fmla="*/ 98 h 229"/>
                  <a:gd name="T74" fmla="*/ 40 w 272"/>
                  <a:gd name="T75" fmla="*/ 91 h 229"/>
                  <a:gd name="T76" fmla="*/ 40 w 272"/>
                  <a:gd name="T77" fmla="*/ 87 h 229"/>
                  <a:gd name="T78" fmla="*/ 43 w 272"/>
                  <a:gd name="T79" fmla="*/ 84 h 229"/>
                  <a:gd name="T80" fmla="*/ 43 w 272"/>
                  <a:gd name="T81" fmla="*/ 82 h 229"/>
                  <a:gd name="T82" fmla="*/ 43 w 272"/>
                  <a:gd name="T83" fmla="*/ 82 h 229"/>
                  <a:gd name="T84" fmla="*/ 38 w 272"/>
                  <a:gd name="T85" fmla="*/ 79 h 229"/>
                  <a:gd name="T86" fmla="*/ 33 w 272"/>
                  <a:gd name="T87" fmla="*/ 77 h 229"/>
                  <a:gd name="T88" fmla="*/ 29 w 272"/>
                  <a:gd name="T89" fmla="*/ 72 h 229"/>
                  <a:gd name="T90" fmla="*/ 21 w 272"/>
                  <a:gd name="T91" fmla="*/ 65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52 w 355"/>
                  <a:gd name="T1" fmla="*/ 16 h 236"/>
                  <a:gd name="T2" fmla="*/ 345 w 355"/>
                  <a:gd name="T3" fmla="*/ 45 h 236"/>
                  <a:gd name="T4" fmla="*/ 331 w 355"/>
                  <a:gd name="T5" fmla="*/ 65 h 236"/>
                  <a:gd name="T6" fmla="*/ 319 w 355"/>
                  <a:gd name="T7" fmla="*/ 77 h 236"/>
                  <a:gd name="T8" fmla="*/ 312 w 355"/>
                  <a:gd name="T9" fmla="*/ 82 h 236"/>
                  <a:gd name="T10" fmla="*/ 312 w 355"/>
                  <a:gd name="T11" fmla="*/ 84 h 236"/>
                  <a:gd name="T12" fmla="*/ 314 w 355"/>
                  <a:gd name="T13" fmla="*/ 91 h 236"/>
                  <a:gd name="T14" fmla="*/ 317 w 355"/>
                  <a:gd name="T15" fmla="*/ 106 h 236"/>
                  <a:gd name="T16" fmla="*/ 314 w 355"/>
                  <a:gd name="T17" fmla="*/ 122 h 236"/>
                  <a:gd name="T18" fmla="*/ 307 w 355"/>
                  <a:gd name="T19" fmla="*/ 139 h 236"/>
                  <a:gd name="T20" fmla="*/ 289 w 355"/>
                  <a:gd name="T21" fmla="*/ 153 h 236"/>
                  <a:gd name="T22" fmla="*/ 270 w 355"/>
                  <a:gd name="T23" fmla="*/ 160 h 236"/>
                  <a:gd name="T24" fmla="*/ 253 w 355"/>
                  <a:gd name="T25" fmla="*/ 158 h 236"/>
                  <a:gd name="T26" fmla="*/ 239 w 355"/>
                  <a:gd name="T27" fmla="*/ 153 h 236"/>
                  <a:gd name="T28" fmla="*/ 232 w 355"/>
                  <a:gd name="T29" fmla="*/ 149 h 236"/>
                  <a:gd name="T30" fmla="*/ 232 w 355"/>
                  <a:gd name="T31" fmla="*/ 149 h 236"/>
                  <a:gd name="T32" fmla="*/ 232 w 355"/>
                  <a:gd name="T33" fmla="*/ 156 h 236"/>
                  <a:gd name="T34" fmla="*/ 229 w 355"/>
                  <a:gd name="T35" fmla="*/ 170 h 236"/>
                  <a:gd name="T36" fmla="*/ 222 w 355"/>
                  <a:gd name="T37" fmla="*/ 188 h 236"/>
                  <a:gd name="T38" fmla="*/ 203 w 355"/>
                  <a:gd name="T39" fmla="*/ 207 h 236"/>
                  <a:gd name="T40" fmla="*/ 176 w 355"/>
                  <a:gd name="T41" fmla="*/ 226 h 236"/>
                  <a:gd name="T42" fmla="*/ 145 w 355"/>
                  <a:gd name="T43" fmla="*/ 231 h 236"/>
                  <a:gd name="T44" fmla="*/ 116 w 355"/>
                  <a:gd name="T45" fmla="*/ 226 h 236"/>
                  <a:gd name="T46" fmla="*/ 97 w 355"/>
                  <a:gd name="T47" fmla="*/ 216 h 236"/>
                  <a:gd name="T48" fmla="*/ 85 w 355"/>
                  <a:gd name="T49" fmla="*/ 207 h 236"/>
                  <a:gd name="T50" fmla="*/ 83 w 355"/>
                  <a:gd name="T51" fmla="*/ 207 h 236"/>
                  <a:gd name="T52" fmla="*/ 80 w 355"/>
                  <a:gd name="T53" fmla="*/ 214 h 236"/>
                  <a:gd name="T54" fmla="*/ 75 w 355"/>
                  <a:gd name="T55" fmla="*/ 221 h 236"/>
                  <a:gd name="T56" fmla="*/ 68 w 355"/>
                  <a:gd name="T57" fmla="*/ 231 h 236"/>
                  <a:gd name="T58" fmla="*/ 53 w 355"/>
                  <a:gd name="T59" fmla="*/ 238 h 236"/>
                  <a:gd name="T60" fmla="*/ 31 w 355"/>
                  <a:gd name="T61" fmla="*/ 238 h 236"/>
                  <a:gd name="T62" fmla="*/ 14 w 355"/>
                  <a:gd name="T63" fmla="*/ 231 h 236"/>
                  <a:gd name="T64" fmla="*/ 5 w 355"/>
                  <a:gd name="T65" fmla="*/ 221 h 236"/>
                  <a:gd name="T66" fmla="*/ 0 w 355"/>
                  <a:gd name="T67" fmla="*/ 214 h 236"/>
                  <a:gd name="T68" fmla="*/ 0 w 355"/>
                  <a:gd name="T69" fmla="*/ 20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2 w 274"/>
                  <a:gd name="T27" fmla="*/ 43 h 228"/>
                  <a:gd name="T28" fmla="*/ 147 w 274"/>
                  <a:gd name="T29" fmla="*/ 52 h 228"/>
                  <a:gd name="T30" fmla="*/ 149 w 274"/>
                  <a:gd name="T31" fmla="*/ 59 h 228"/>
                  <a:gd name="T32" fmla="*/ 152 w 274"/>
                  <a:gd name="T33" fmla="*/ 66 h 228"/>
                  <a:gd name="T34" fmla="*/ 152 w 274"/>
                  <a:gd name="T35" fmla="*/ 71 h 228"/>
                  <a:gd name="T36" fmla="*/ 152 w 274"/>
                  <a:gd name="T37" fmla="*/ 76 h 228"/>
                  <a:gd name="T38" fmla="*/ 152 w 274"/>
                  <a:gd name="T39" fmla="*/ 78 h 228"/>
                  <a:gd name="T40" fmla="*/ 152 w 274"/>
                  <a:gd name="T41" fmla="*/ 81 h 228"/>
                  <a:gd name="T42" fmla="*/ 152 w 274"/>
                  <a:gd name="T43" fmla="*/ 81 h 228"/>
                  <a:gd name="T44" fmla="*/ 156 w 274"/>
                  <a:gd name="T45" fmla="*/ 78 h 228"/>
                  <a:gd name="T46" fmla="*/ 161 w 274"/>
                  <a:gd name="T47" fmla="*/ 76 h 228"/>
                  <a:gd name="T48" fmla="*/ 166 w 274"/>
                  <a:gd name="T49" fmla="*/ 74 h 228"/>
                  <a:gd name="T50" fmla="*/ 173 w 274"/>
                  <a:gd name="T51" fmla="*/ 71 h 228"/>
                  <a:gd name="T52" fmla="*/ 183 w 274"/>
                  <a:gd name="T53" fmla="*/ 69 h 228"/>
                  <a:gd name="T54" fmla="*/ 190 w 274"/>
                  <a:gd name="T55" fmla="*/ 69 h 228"/>
                  <a:gd name="T56" fmla="*/ 199 w 274"/>
                  <a:gd name="T57" fmla="*/ 71 h 228"/>
                  <a:gd name="T58" fmla="*/ 209 w 274"/>
                  <a:gd name="T59" fmla="*/ 74 h 228"/>
                  <a:gd name="T60" fmla="*/ 218 w 274"/>
                  <a:gd name="T61" fmla="*/ 81 h 228"/>
                  <a:gd name="T62" fmla="*/ 228 w 274"/>
                  <a:gd name="T63" fmla="*/ 88 h 228"/>
                  <a:gd name="T64" fmla="*/ 233 w 274"/>
                  <a:gd name="T65" fmla="*/ 97 h 228"/>
                  <a:gd name="T66" fmla="*/ 235 w 274"/>
                  <a:gd name="T67" fmla="*/ 107 h 228"/>
                  <a:gd name="T68" fmla="*/ 237 w 274"/>
                  <a:gd name="T69" fmla="*/ 114 h 228"/>
                  <a:gd name="T70" fmla="*/ 237 w 274"/>
                  <a:gd name="T71" fmla="*/ 124 h 228"/>
                  <a:gd name="T72" fmla="*/ 237 w 274"/>
                  <a:gd name="T73" fmla="*/ 131 h 228"/>
                  <a:gd name="T74" fmla="*/ 235 w 274"/>
                  <a:gd name="T75" fmla="*/ 135 h 228"/>
                  <a:gd name="T76" fmla="*/ 233 w 274"/>
                  <a:gd name="T77" fmla="*/ 140 h 228"/>
                  <a:gd name="T78" fmla="*/ 233 w 274"/>
                  <a:gd name="T79" fmla="*/ 145 h 228"/>
                  <a:gd name="T80" fmla="*/ 233 w 274"/>
                  <a:gd name="T81" fmla="*/ 145 h 228"/>
                  <a:gd name="T82" fmla="*/ 233 w 274"/>
                  <a:gd name="T83" fmla="*/ 145 h 228"/>
                  <a:gd name="T84" fmla="*/ 237 w 274"/>
                  <a:gd name="T85" fmla="*/ 147 h 228"/>
                  <a:gd name="T86" fmla="*/ 242 w 274"/>
                  <a:gd name="T87" fmla="*/ 152 h 228"/>
                  <a:gd name="T88" fmla="*/ 247 w 274"/>
                  <a:gd name="T89" fmla="*/ 157 h 228"/>
                  <a:gd name="T90" fmla="*/ 254 w 274"/>
                  <a:gd name="T91" fmla="*/ 164 h 228"/>
                  <a:gd name="T92" fmla="*/ 259 w 274"/>
                  <a:gd name="T93" fmla="*/ 171 h 228"/>
                  <a:gd name="T94" fmla="*/ 266 w 274"/>
                  <a:gd name="T95" fmla="*/ 183 h 228"/>
                  <a:gd name="T96" fmla="*/ 271 w 274"/>
                  <a:gd name="T97" fmla="*/ 195 h 228"/>
                  <a:gd name="T98" fmla="*/ 273 w 274"/>
                  <a:gd name="T99" fmla="*/ 209 h 228"/>
                  <a:gd name="T100" fmla="*/ 275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7 h 236"/>
                  <a:gd name="T2" fmla="*/ 9 w 357"/>
                  <a:gd name="T3" fmla="*/ 189 h 236"/>
                  <a:gd name="T4" fmla="*/ 21 w 357"/>
                  <a:gd name="T5" fmla="*/ 171 h 236"/>
                  <a:gd name="T6" fmla="*/ 33 w 357"/>
                  <a:gd name="T7" fmla="*/ 159 h 236"/>
                  <a:gd name="T8" fmla="*/ 43 w 357"/>
                  <a:gd name="T9" fmla="*/ 154 h 236"/>
                  <a:gd name="T10" fmla="*/ 43 w 357"/>
                  <a:gd name="T11" fmla="*/ 152 h 236"/>
                  <a:gd name="T12" fmla="*/ 40 w 357"/>
                  <a:gd name="T13" fmla="*/ 144 h 236"/>
                  <a:gd name="T14" fmla="*/ 38 w 357"/>
                  <a:gd name="T15" fmla="*/ 130 h 236"/>
                  <a:gd name="T16" fmla="*/ 40 w 357"/>
                  <a:gd name="T17" fmla="*/ 113 h 236"/>
                  <a:gd name="T18" fmla="*/ 47 w 357"/>
                  <a:gd name="T19" fmla="*/ 97 h 236"/>
                  <a:gd name="T20" fmla="*/ 66 w 357"/>
                  <a:gd name="T21" fmla="*/ 83 h 236"/>
                  <a:gd name="T22" fmla="*/ 85 w 357"/>
                  <a:gd name="T23" fmla="*/ 78 h 236"/>
                  <a:gd name="T24" fmla="*/ 102 w 357"/>
                  <a:gd name="T25" fmla="*/ 78 h 236"/>
                  <a:gd name="T26" fmla="*/ 114 w 357"/>
                  <a:gd name="T27" fmla="*/ 83 h 236"/>
                  <a:gd name="T28" fmla="*/ 124 w 357"/>
                  <a:gd name="T29" fmla="*/ 87 h 236"/>
                  <a:gd name="T30" fmla="*/ 124 w 357"/>
                  <a:gd name="T31" fmla="*/ 87 h 236"/>
                  <a:gd name="T32" fmla="*/ 124 w 357"/>
                  <a:gd name="T33" fmla="*/ 80 h 236"/>
                  <a:gd name="T34" fmla="*/ 126 w 357"/>
                  <a:gd name="T35" fmla="*/ 68 h 236"/>
                  <a:gd name="T36" fmla="*/ 133 w 357"/>
                  <a:gd name="T37" fmla="*/ 50 h 236"/>
                  <a:gd name="T38" fmla="*/ 152 w 357"/>
                  <a:gd name="T39" fmla="*/ 31 h 236"/>
                  <a:gd name="T40" fmla="*/ 180 w 357"/>
                  <a:gd name="T41" fmla="*/ 12 h 236"/>
                  <a:gd name="T42" fmla="*/ 211 w 357"/>
                  <a:gd name="T43" fmla="*/ 7 h 236"/>
                  <a:gd name="T44" fmla="*/ 237 w 357"/>
                  <a:gd name="T45" fmla="*/ 14 h 236"/>
                  <a:gd name="T46" fmla="*/ 259 w 357"/>
                  <a:gd name="T47" fmla="*/ 24 h 236"/>
                  <a:gd name="T48" fmla="*/ 270 w 357"/>
                  <a:gd name="T49" fmla="*/ 31 h 236"/>
                  <a:gd name="T50" fmla="*/ 273 w 357"/>
                  <a:gd name="T51" fmla="*/ 31 h 236"/>
                  <a:gd name="T52" fmla="*/ 273 w 357"/>
                  <a:gd name="T53" fmla="*/ 26 h 236"/>
                  <a:gd name="T54" fmla="*/ 278 w 357"/>
                  <a:gd name="T55" fmla="*/ 17 h 236"/>
                  <a:gd name="T56" fmla="*/ 287 w 357"/>
                  <a:gd name="T57" fmla="*/ 7 h 236"/>
                  <a:gd name="T58" fmla="*/ 304 w 357"/>
                  <a:gd name="T59" fmla="*/ 2 h 236"/>
                  <a:gd name="T60" fmla="*/ 325 w 357"/>
                  <a:gd name="T61" fmla="*/ 2 h 236"/>
                  <a:gd name="T62" fmla="*/ 342 w 357"/>
                  <a:gd name="T63" fmla="*/ 7 h 236"/>
                  <a:gd name="T64" fmla="*/ 352 w 357"/>
                  <a:gd name="T65" fmla="*/ 17 h 236"/>
                  <a:gd name="T66" fmla="*/ 356 w 357"/>
                  <a:gd name="T67" fmla="*/ 26 h 236"/>
                  <a:gd name="T68" fmla="*/ 356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5 w 274"/>
                  <a:gd name="T1" fmla="*/ 204 h 229"/>
                  <a:gd name="T2" fmla="*/ 272 w 274"/>
                  <a:gd name="T3" fmla="*/ 207 h 229"/>
                  <a:gd name="T4" fmla="*/ 268 w 274"/>
                  <a:gd name="T5" fmla="*/ 209 h 229"/>
                  <a:gd name="T6" fmla="*/ 261 w 274"/>
                  <a:gd name="T7" fmla="*/ 214 h 229"/>
                  <a:gd name="T8" fmla="*/ 251 w 274"/>
                  <a:gd name="T9" fmla="*/ 219 h 229"/>
                  <a:gd name="T10" fmla="*/ 239 w 274"/>
                  <a:gd name="T11" fmla="*/ 223 h 229"/>
                  <a:gd name="T12" fmla="*/ 227 w 274"/>
                  <a:gd name="T13" fmla="*/ 228 h 229"/>
                  <a:gd name="T14" fmla="*/ 213 w 274"/>
                  <a:gd name="T15" fmla="*/ 228 h 229"/>
                  <a:gd name="T16" fmla="*/ 199 w 274"/>
                  <a:gd name="T17" fmla="*/ 228 h 229"/>
                  <a:gd name="T18" fmla="*/ 182 w 274"/>
                  <a:gd name="T19" fmla="*/ 223 h 229"/>
                  <a:gd name="T20" fmla="*/ 168 w 274"/>
                  <a:gd name="T21" fmla="*/ 216 h 229"/>
                  <a:gd name="T22" fmla="*/ 153 w 274"/>
                  <a:gd name="T23" fmla="*/ 207 h 229"/>
                  <a:gd name="T24" fmla="*/ 141 w 274"/>
                  <a:gd name="T25" fmla="*/ 195 h 229"/>
                  <a:gd name="T26" fmla="*/ 133 w 274"/>
                  <a:gd name="T27" fmla="*/ 185 h 229"/>
                  <a:gd name="T28" fmla="*/ 128 w 274"/>
                  <a:gd name="T29" fmla="*/ 178 h 229"/>
                  <a:gd name="T30" fmla="*/ 126 w 274"/>
                  <a:gd name="T31" fmla="*/ 169 h 229"/>
                  <a:gd name="T32" fmla="*/ 124 w 274"/>
                  <a:gd name="T33" fmla="*/ 161 h 229"/>
                  <a:gd name="T34" fmla="*/ 124 w 274"/>
                  <a:gd name="T35" fmla="*/ 157 h 229"/>
                  <a:gd name="T36" fmla="*/ 124 w 274"/>
                  <a:gd name="T37" fmla="*/ 152 h 229"/>
                  <a:gd name="T38" fmla="*/ 124 w 274"/>
                  <a:gd name="T39" fmla="*/ 150 h 229"/>
                  <a:gd name="T40" fmla="*/ 124 w 274"/>
                  <a:gd name="T41" fmla="*/ 147 h 229"/>
                  <a:gd name="T42" fmla="*/ 124 w 274"/>
                  <a:gd name="T43" fmla="*/ 147 h 229"/>
                  <a:gd name="T44" fmla="*/ 119 w 274"/>
                  <a:gd name="T45" fmla="*/ 150 h 229"/>
                  <a:gd name="T46" fmla="*/ 114 w 274"/>
                  <a:gd name="T47" fmla="*/ 152 h 229"/>
                  <a:gd name="T48" fmla="*/ 109 w 274"/>
                  <a:gd name="T49" fmla="*/ 154 h 229"/>
                  <a:gd name="T50" fmla="*/ 102 w 274"/>
                  <a:gd name="T51" fmla="*/ 157 h 229"/>
                  <a:gd name="T52" fmla="*/ 93 w 274"/>
                  <a:gd name="T53" fmla="*/ 159 h 229"/>
                  <a:gd name="T54" fmla="*/ 85 w 274"/>
                  <a:gd name="T55" fmla="*/ 159 h 229"/>
                  <a:gd name="T56" fmla="*/ 76 w 274"/>
                  <a:gd name="T57" fmla="*/ 157 h 229"/>
                  <a:gd name="T58" fmla="*/ 66 w 274"/>
                  <a:gd name="T59" fmla="*/ 154 h 229"/>
                  <a:gd name="T60" fmla="*/ 57 w 274"/>
                  <a:gd name="T61" fmla="*/ 147 h 229"/>
                  <a:gd name="T62" fmla="*/ 47 w 274"/>
                  <a:gd name="T63" fmla="*/ 140 h 229"/>
                  <a:gd name="T64" fmla="*/ 43 w 274"/>
                  <a:gd name="T65" fmla="*/ 130 h 229"/>
                  <a:gd name="T66" fmla="*/ 40 w 274"/>
                  <a:gd name="T67" fmla="*/ 121 h 229"/>
                  <a:gd name="T68" fmla="*/ 38 w 274"/>
                  <a:gd name="T69" fmla="*/ 114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52 w 355"/>
                  <a:gd name="T1" fmla="*/ 19 h 239"/>
                  <a:gd name="T2" fmla="*/ 345 w 355"/>
                  <a:gd name="T3" fmla="*/ 48 h 239"/>
                  <a:gd name="T4" fmla="*/ 333 w 355"/>
                  <a:gd name="T5" fmla="*/ 67 h 239"/>
                  <a:gd name="T6" fmla="*/ 321 w 355"/>
                  <a:gd name="T7" fmla="*/ 79 h 239"/>
                  <a:gd name="T8" fmla="*/ 312 w 355"/>
                  <a:gd name="T9" fmla="*/ 84 h 239"/>
                  <a:gd name="T10" fmla="*/ 312 w 355"/>
                  <a:gd name="T11" fmla="*/ 86 h 239"/>
                  <a:gd name="T12" fmla="*/ 314 w 355"/>
                  <a:gd name="T13" fmla="*/ 93 h 239"/>
                  <a:gd name="T14" fmla="*/ 316 w 355"/>
                  <a:gd name="T15" fmla="*/ 108 h 239"/>
                  <a:gd name="T16" fmla="*/ 314 w 355"/>
                  <a:gd name="T17" fmla="*/ 123 h 239"/>
                  <a:gd name="T18" fmla="*/ 307 w 355"/>
                  <a:gd name="T19" fmla="*/ 140 h 239"/>
                  <a:gd name="T20" fmla="*/ 289 w 355"/>
                  <a:gd name="T21" fmla="*/ 154 h 239"/>
                  <a:gd name="T22" fmla="*/ 270 w 355"/>
                  <a:gd name="T23" fmla="*/ 159 h 239"/>
                  <a:gd name="T24" fmla="*/ 253 w 355"/>
                  <a:gd name="T25" fmla="*/ 159 h 239"/>
                  <a:gd name="T26" fmla="*/ 241 w 355"/>
                  <a:gd name="T27" fmla="*/ 154 h 239"/>
                  <a:gd name="T28" fmla="*/ 232 w 355"/>
                  <a:gd name="T29" fmla="*/ 150 h 239"/>
                  <a:gd name="T30" fmla="*/ 232 w 355"/>
                  <a:gd name="T31" fmla="*/ 150 h 239"/>
                  <a:gd name="T32" fmla="*/ 232 w 355"/>
                  <a:gd name="T33" fmla="*/ 157 h 239"/>
                  <a:gd name="T34" fmla="*/ 229 w 355"/>
                  <a:gd name="T35" fmla="*/ 169 h 239"/>
                  <a:gd name="T36" fmla="*/ 222 w 355"/>
                  <a:gd name="T37" fmla="*/ 188 h 239"/>
                  <a:gd name="T38" fmla="*/ 203 w 355"/>
                  <a:gd name="T39" fmla="*/ 207 h 239"/>
                  <a:gd name="T40" fmla="*/ 175 w 355"/>
                  <a:gd name="T41" fmla="*/ 226 h 239"/>
                  <a:gd name="T42" fmla="*/ 144 w 355"/>
                  <a:gd name="T43" fmla="*/ 231 h 239"/>
                  <a:gd name="T44" fmla="*/ 118 w 355"/>
                  <a:gd name="T45" fmla="*/ 223 h 239"/>
                  <a:gd name="T46" fmla="*/ 97 w 355"/>
                  <a:gd name="T47" fmla="*/ 214 h 239"/>
                  <a:gd name="T48" fmla="*/ 85 w 355"/>
                  <a:gd name="T49" fmla="*/ 207 h 239"/>
                  <a:gd name="T50" fmla="*/ 82 w 355"/>
                  <a:gd name="T51" fmla="*/ 207 h 239"/>
                  <a:gd name="T52" fmla="*/ 82 w 355"/>
                  <a:gd name="T53" fmla="*/ 212 h 239"/>
                  <a:gd name="T54" fmla="*/ 78 w 355"/>
                  <a:gd name="T55" fmla="*/ 221 h 239"/>
                  <a:gd name="T56" fmla="*/ 68 w 355"/>
                  <a:gd name="T57" fmla="*/ 231 h 239"/>
                  <a:gd name="T58" fmla="*/ 52 w 355"/>
                  <a:gd name="T59" fmla="*/ 235 h 239"/>
                  <a:gd name="T60" fmla="*/ 31 w 355"/>
                  <a:gd name="T61" fmla="*/ 235 h 239"/>
                  <a:gd name="T62" fmla="*/ 14 w 355"/>
                  <a:gd name="T63" fmla="*/ 231 h 239"/>
                  <a:gd name="T64" fmla="*/ 5 w 355"/>
                  <a:gd name="T65" fmla="*/ 221 h 239"/>
                  <a:gd name="T66" fmla="*/ 0 w 355"/>
                  <a:gd name="T67" fmla="*/ 212 h 239"/>
                  <a:gd name="T68" fmla="*/ 0 w 355"/>
                  <a:gd name="T69" fmla="*/ 207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2 w 276"/>
                  <a:gd name="T27" fmla="*/ 43 h 229"/>
                  <a:gd name="T28" fmla="*/ 146 w 276"/>
                  <a:gd name="T29" fmla="*/ 52 h 229"/>
                  <a:gd name="T30" fmla="*/ 149 w 276"/>
                  <a:gd name="T31" fmla="*/ 60 h 229"/>
                  <a:gd name="T32" fmla="*/ 151 w 276"/>
                  <a:gd name="T33" fmla="*/ 67 h 229"/>
                  <a:gd name="T34" fmla="*/ 151 w 276"/>
                  <a:gd name="T35" fmla="*/ 74 h 229"/>
                  <a:gd name="T36" fmla="*/ 151 w 276"/>
                  <a:gd name="T37" fmla="*/ 79 h 229"/>
                  <a:gd name="T38" fmla="*/ 151 w 276"/>
                  <a:gd name="T39" fmla="*/ 81 h 229"/>
                  <a:gd name="T40" fmla="*/ 151 w 276"/>
                  <a:gd name="T41" fmla="*/ 81 h 229"/>
                  <a:gd name="T42" fmla="*/ 151 w 276"/>
                  <a:gd name="T43" fmla="*/ 81 h 229"/>
                  <a:gd name="T44" fmla="*/ 154 w 276"/>
                  <a:gd name="T45" fmla="*/ 79 h 229"/>
                  <a:gd name="T46" fmla="*/ 158 w 276"/>
                  <a:gd name="T47" fmla="*/ 76 h 229"/>
                  <a:gd name="T48" fmla="*/ 166 w 276"/>
                  <a:gd name="T49" fmla="*/ 74 h 229"/>
                  <a:gd name="T50" fmla="*/ 173 w 276"/>
                  <a:gd name="T51" fmla="*/ 72 h 229"/>
                  <a:gd name="T52" fmla="*/ 180 w 276"/>
                  <a:gd name="T53" fmla="*/ 69 h 229"/>
                  <a:gd name="T54" fmla="*/ 189 w 276"/>
                  <a:gd name="T55" fmla="*/ 69 h 229"/>
                  <a:gd name="T56" fmla="*/ 199 w 276"/>
                  <a:gd name="T57" fmla="*/ 72 h 229"/>
                  <a:gd name="T58" fmla="*/ 208 w 276"/>
                  <a:gd name="T59" fmla="*/ 74 h 229"/>
                  <a:gd name="T60" fmla="*/ 218 w 276"/>
                  <a:gd name="T61" fmla="*/ 81 h 229"/>
                  <a:gd name="T62" fmla="*/ 228 w 276"/>
                  <a:gd name="T63" fmla="*/ 91 h 229"/>
                  <a:gd name="T64" fmla="*/ 232 w 276"/>
                  <a:gd name="T65" fmla="*/ 98 h 229"/>
                  <a:gd name="T66" fmla="*/ 235 w 276"/>
                  <a:gd name="T67" fmla="*/ 107 h 229"/>
                  <a:gd name="T68" fmla="*/ 237 w 276"/>
                  <a:gd name="T69" fmla="*/ 116 h 229"/>
                  <a:gd name="T70" fmla="*/ 237 w 276"/>
                  <a:gd name="T71" fmla="*/ 123 h 229"/>
                  <a:gd name="T72" fmla="*/ 235 w 276"/>
                  <a:gd name="T73" fmla="*/ 130 h 229"/>
                  <a:gd name="T74" fmla="*/ 235 w 276"/>
                  <a:gd name="T75" fmla="*/ 137 h 229"/>
                  <a:gd name="T76" fmla="*/ 232 w 276"/>
                  <a:gd name="T77" fmla="*/ 142 h 229"/>
                  <a:gd name="T78" fmla="*/ 232 w 276"/>
                  <a:gd name="T79" fmla="*/ 144 h 229"/>
                  <a:gd name="T80" fmla="*/ 230 w 276"/>
                  <a:gd name="T81" fmla="*/ 144 h 229"/>
                  <a:gd name="T82" fmla="*/ 232 w 276"/>
                  <a:gd name="T83" fmla="*/ 147 h 229"/>
                  <a:gd name="T84" fmla="*/ 235 w 276"/>
                  <a:gd name="T85" fmla="*/ 147 h 229"/>
                  <a:gd name="T86" fmla="*/ 239 w 276"/>
                  <a:gd name="T87" fmla="*/ 152 h 229"/>
                  <a:gd name="T88" fmla="*/ 247 w 276"/>
                  <a:gd name="T89" fmla="*/ 156 h 229"/>
                  <a:gd name="T90" fmla="*/ 251 w 276"/>
                  <a:gd name="T91" fmla="*/ 163 h 229"/>
                  <a:gd name="T92" fmla="*/ 258 w 276"/>
                  <a:gd name="T93" fmla="*/ 173 h 229"/>
                  <a:gd name="T94" fmla="*/ 266 w 276"/>
                  <a:gd name="T95" fmla="*/ 183 h 229"/>
                  <a:gd name="T96" fmla="*/ 270 w 276"/>
                  <a:gd name="T97" fmla="*/ 194 h 229"/>
                  <a:gd name="T98" fmla="*/ 273 w 276"/>
                  <a:gd name="T99" fmla="*/ 211 h 229"/>
                  <a:gd name="T100" fmla="*/ 275 w 276"/>
                  <a:gd name="T101" fmla="*/ 228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18 h 236"/>
                  <a:gd name="T2" fmla="*/ 10 w 358"/>
                  <a:gd name="T3" fmla="*/ 192 h 236"/>
                  <a:gd name="T4" fmla="*/ 22 w 358"/>
                  <a:gd name="T5" fmla="*/ 173 h 236"/>
                  <a:gd name="T6" fmla="*/ 34 w 358"/>
                  <a:gd name="T7" fmla="*/ 162 h 236"/>
                  <a:gd name="T8" fmla="*/ 43 w 358"/>
                  <a:gd name="T9" fmla="*/ 154 h 236"/>
                  <a:gd name="T10" fmla="*/ 43 w 358"/>
                  <a:gd name="T11" fmla="*/ 154 h 236"/>
                  <a:gd name="T12" fmla="*/ 41 w 358"/>
                  <a:gd name="T13" fmla="*/ 145 h 236"/>
                  <a:gd name="T14" fmla="*/ 39 w 358"/>
                  <a:gd name="T15" fmla="*/ 133 h 236"/>
                  <a:gd name="T16" fmla="*/ 39 w 358"/>
                  <a:gd name="T17" fmla="*/ 116 h 236"/>
                  <a:gd name="T18" fmla="*/ 48 w 358"/>
                  <a:gd name="T19" fmla="*/ 97 h 236"/>
                  <a:gd name="T20" fmla="*/ 65 w 358"/>
                  <a:gd name="T21" fmla="*/ 83 h 236"/>
                  <a:gd name="T22" fmla="*/ 84 w 358"/>
                  <a:gd name="T23" fmla="*/ 78 h 236"/>
                  <a:gd name="T24" fmla="*/ 102 w 358"/>
                  <a:gd name="T25" fmla="*/ 81 h 236"/>
                  <a:gd name="T26" fmla="*/ 114 w 358"/>
                  <a:gd name="T27" fmla="*/ 85 h 236"/>
                  <a:gd name="T28" fmla="*/ 121 w 358"/>
                  <a:gd name="T29" fmla="*/ 90 h 236"/>
                  <a:gd name="T30" fmla="*/ 123 w 358"/>
                  <a:gd name="T31" fmla="*/ 88 h 236"/>
                  <a:gd name="T32" fmla="*/ 121 w 358"/>
                  <a:gd name="T33" fmla="*/ 81 h 236"/>
                  <a:gd name="T34" fmla="*/ 123 w 358"/>
                  <a:gd name="T35" fmla="*/ 69 h 236"/>
                  <a:gd name="T36" fmla="*/ 133 w 358"/>
                  <a:gd name="T37" fmla="*/ 53 h 236"/>
                  <a:gd name="T38" fmla="*/ 152 w 358"/>
                  <a:gd name="T39" fmla="*/ 31 h 236"/>
                  <a:gd name="T40" fmla="*/ 181 w 358"/>
                  <a:gd name="T41" fmla="*/ 15 h 236"/>
                  <a:gd name="T42" fmla="*/ 212 w 358"/>
                  <a:gd name="T43" fmla="*/ 10 h 236"/>
                  <a:gd name="T44" fmla="*/ 238 w 358"/>
                  <a:gd name="T45" fmla="*/ 15 h 236"/>
                  <a:gd name="T46" fmla="*/ 259 w 358"/>
                  <a:gd name="T47" fmla="*/ 24 h 236"/>
                  <a:gd name="T48" fmla="*/ 270 w 358"/>
                  <a:gd name="T49" fmla="*/ 31 h 236"/>
                  <a:gd name="T50" fmla="*/ 273 w 358"/>
                  <a:gd name="T51" fmla="*/ 31 h 236"/>
                  <a:gd name="T52" fmla="*/ 273 w 358"/>
                  <a:gd name="T53" fmla="*/ 27 h 236"/>
                  <a:gd name="T54" fmla="*/ 277 w 358"/>
                  <a:gd name="T55" fmla="*/ 17 h 236"/>
                  <a:gd name="T56" fmla="*/ 287 w 358"/>
                  <a:gd name="T57" fmla="*/ 8 h 236"/>
                  <a:gd name="T58" fmla="*/ 304 w 358"/>
                  <a:gd name="T59" fmla="*/ 3 h 236"/>
                  <a:gd name="T60" fmla="*/ 325 w 358"/>
                  <a:gd name="T61" fmla="*/ 3 h 236"/>
                  <a:gd name="T62" fmla="*/ 342 w 358"/>
                  <a:gd name="T63" fmla="*/ 8 h 236"/>
                  <a:gd name="T64" fmla="*/ 349 w 358"/>
                  <a:gd name="T65" fmla="*/ 17 h 236"/>
                  <a:gd name="T66" fmla="*/ 354 w 358"/>
                  <a:gd name="T67" fmla="*/ 27 h 236"/>
                  <a:gd name="T68" fmla="*/ 356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2 h 229"/>
                  <a:gd name="T2" fmla="*/ 272 w 272"/>
                  <a:gd name="T3" fmla="*/ 204 h 229"/>
                  <a:gd name="T4" fmla="*/ 267 w 272"/>
                  <a:gd name="T5" fmla="*/ 207 h 229"/>
                  <a:gd name="T6" fmla="*/ 260 w 272"/>
                  <a:gd name="T7" fmla="*/ 211 h 229"/>
                  <a:gd name="T8" fmla="*/ 251 w 272"/>
                  <a:gd name="T9" fmla="*/ 216 h 229"/>
                  <a:gd name="T10" fmla="*/ 239 w 272"/>
                  <a:gd name="T11" fmla="*/ 221 h 229"/>
                  <a:gd name="T12" fmla="*/ 227 w 272"/>
                  <a:gd name="T13" fmla="*/ 226 h 229"/>
                  <a:gd name="T14" fmla="*/ 213 w 272"/>
                  <a:gd name="T15" fmla="*/ 228 h 229"/>
                  <a:gd name="T16" fmla="*/ 196 w 272"/>
                  <a:gd name="T17" fmla="*/ 226 h 229"/>
                  <a:gd name="T18" fmla="*/ 182 w 272"/>
                  <a:gd name="T19" fmla="*/ 223 h 229"/>
                  <a:gd name="T20" fmla="*/ 165 w 272"/>
                  <a:gd name="T21" fmla="*/ 214 h 229"/>
                  <a:gd name="T22" fmla="*/ 153 w 272"/>
                  <a:gd name="T23" fmla="*/ 204 h 229"/>
                  <a:gd name="T24" fmla="*/ 141 w 272"/>
                  <a:gd name="T25" fmla="*/ 195 h 229"/>
                  <a:gd name="T26" fmla="*/ 134 w 272"/>
                  <a:gd name="T27" fmla="*/ 185 h 229"/>
                  <a:gd name="T28" fmla="*/ 129 w 272"/>
                  <a:gd name="T29" fmla="*/ 176 h 229"/>
                  <a:gd name="T30" fmla="*/ 124 w 272"/>
                  <a:gd name="T31" fmla="*/ 166 h 229"/>
                  <a:gd name="T32" fmla="*/ 124 w 272"/>
                  <a:gd name="T33" fmla="*/ 159 h 229"/>
                  <a:gd name="T34" fmla="*/ 122 w 272"/>
                  <a:gd name="T35" fmla="*/ 154 h 229"/>
                  <a:gd name="T36" fmla="*/ 122 w 272"/>
                  <a:gd name="T37" fmla="*/ 149 h 229"/>
                  <a:gd name="T38" fmla="*/ 124 w 272"/>
                  <a:gd name="T39" fmla="*/ 147 h 229"/>
                  <a:gd name="T40" fmla="*/ 124 w 272"/>
                  <a:gd name="T41" fmla="*/ 145 h 229"/>
                  <a:gd name="T42" fmla="*/ 122 w 272"/>
                  <a:gd name="T43" fmla="*/ 147 h 229"/>
                  <a:gd name="T44" fmla="*/ 120 w 272"/>
                  <a:gd name="T45" fmla="*/ 149 h 229"/>
                  <a:gd name="T46" fmla="*/ 115 w 272"/>
                  <a:gd name="T47" fmla="*/ 152 h 229"/>
                  <a:gd name="T48" fmla="*/ 110 w 272"/>
                  <a:gd name="T49" fmla="*/ 154 h 229"/>
                  <a:gd name="T50" fmla="*/ 103 w 272"/>
                  <a:gd name="T51" fmla="*/ 156 h 229"/>
                  <a:gd name="T52" fmla="*/ 93 w 272"/>
                  <a:gd name="T53" fmla="*/ 156 h 229"/>
                  <a:gd name="T54" fmla="*/ 84 w 272"/>
                  <a:gd name="T55" fmla="*/ 156 h 229"/>
                  <a:gd name="T56" fmla="*/ 77 w 272"/>
                  <a:gd name="T57" fmla="*/ 156 h 229"/>
                  <a:gd name="T58" fmla="*/ 65 w 272"/>
                  <a:gd name="T59" fmla="*/ 152 h 229"/>
                  <a:gd name="T60" fmla="*/ 55 w 272"/>
                  <a:gd name="T61" fmla="*/ 145 h 229"/>
                  <a:gd name="T62" fmla="*/ 48 w 272"/>
                  <a:gd name="T63" fmla="*/ 137 h 229"/>
                  <a:gd name="T64" fmla="*/ 43 w 272"/>
                  <a:gd name="T65" fmla="*/ 128 h 229"/>
                  <a:gd name="T66" fmla="*/ 39 w 272"/>
                  <a:gd name="T67" fmla="*/ 121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203 h 236"/>
                  <a:gd name="T2" fmla="*/ 3 w 360"/>
                  <a:gd name="T3" fmla="*/ 210 h 236"/>
                  <a:gd name="T4" fmla="*/ 7 w 360"/>
                  <a:gd name="T5" fmla="*/ 217 h 236"/>
                  <a:gd name="T6" fmla="*/ 17 w 360"/>
                  <a:gd name="T7" fmla="*/ 227 h 236"/>
                  <a:gd name="T8" fmla="*/ 34 w 360"/>
                  <a:gd name="T9" fmla="*/ 234 h 236"/>
                  <a:gd name="T10" fmla="*/ 55 w 360"/>
                  <a:gd name="T11" fmla="*/ 234 h 236"/>
                  <a:gd name="T12" fmla="*/ 72 w 360"/>
                  <a:gd name="T13" fmla="*/ 227 h 236"/>
                  <a:gd name="T14" fmla="*/ 79 w 360"/>
                  <a:gd name="T15" fmla="*/ 217 h 236"/>
                  <a:gd name="T16" fmla="*/ 84 w 360"/>
                  <a:gd name="T17" fmla="*/ 210 h 236"/>
                  <a:gd name="T18" fmla="*/ 86 w 360"/>
                  <a:gd name="T19" fmla="*/ 203 h 236"/>
                  <a:gd name="T20" fmla="*/ 88 w 360"/>
                  <a:gd name="T21" fmla="*/ 203 h 236"/>
                  <a:gd name="T22" fmla="*/ 100 w 360"/>
                  <a:gd name="T23" fmla="*/ 213 h 236"/>
                  <a:gd name="T24" fmla="*/ 119 w 360"/>
                  <a:gd name="T25" fmla="*/ 222 h 236"/>
                  <a:gd name="T26" fmla="*/ 148 w 360"/>
                  <a:gd name="T27" fmla="*/ 227 h 236"/>
                  <a:gd name="T28" fmla="*/ 179 w 360"/>
                  <a:gd name="T29" fmla="*/ 222 h 236"/>
                  <a:gd name="T30" fmla="*/ 208 w 360"/>
                  <a:gd name="T31" fmla="*/ 203 h 236"/>
                  <a:gd name="T32" fmla="*/ 227 w 360"/>
                  <a:gd name="T33" fmla="*/ 184 h 236"/>
                  <a:gd name="T34" fmla="*/ 234 w 360"/>
                  <a:gd name="T35" fmla="*/ 168 h 236"/>
                  <a:gd name="T36" fmla="*/ 236 w 360"/>
                  <a:gd name="T37" fmla="*/ 154 h 236"/>
                  <a:gd name="T38" fmla="*/ 236 w 360"/>
                  <a:gd name="T39" fmla="*/ 147 h 236"/>
                  <a:gd name="T40" fmla="*/ 236 w 360"/>
                  <a:gd name="T41" fmla="*/ 147 h 236"/>
                  <a:gd name="T42" fmla="*/ 243 w 360"/>
                  <a:gd name="T43" fmla="*/ 152 h 236"/>
                  <a:gd name="T44" fmla="*/ 258 w 360"/>
                  <a:gd name="T45" fmla="*/ 156 h 236"/>
                  <a:gd name="T46" fmla="*/ 274 w 360"/>
                  <a:gd name="T47" fmla="*/ 159 h 236"/>
                  <a:gd name="T48" fmla="*/ 293 w 360"/>
                  <a:gd name="T49" fmla="*/ 152 h 236"/>
                  <a:gd name="T50" fmla="*/ 313 w 360"/>
                  <a:gd name="T51" fmla="*/ 137 h 236"/>
                  <a:gd name="T52" fmla="*/ 320 w 360"/>
                  <a:gd name="T53" fmla="*/ 121 h 236"/>
                  <a:gd name="T54" fmla="*/ 322 w 360"/>
                  <a:gd name="T55" fmla="*/ 104 h 236"/>
                  <a:gd name="T56" fmla="*/ 320 w 360"/>
                  <a:gd name="T57" fmla="*/ 90 h 236"/>
                  <a:gd name="T58" fmla="*/ 317 w 360"/>
                  <a:gd name="T59" fmla="*/ 83 h 236"/>
                  <a:gd name="T60" fmla="*/ 317 w 360"/>
                  <a:gd name="T61" fmla="*/ 80 h 236"/>
                  <a:gd name="T62" fmla="*/ 324 w 360"/>
                  <a:gd name="T63" fmla="*/ 75 h 236"/>
                  <a:gd name="T64" fmla="*/ 336 w 360"/>
                  <a:gd name="T65" fmla="*/ 63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11 w 115"/>
                <a:gd name="T1" fmla="*/ 112 h 115"/>
                <a:gd name="T2" fmla="*/ 114 w 115"/>
                <a:gd name="T3" fmla="*/ 0 h 115"/>
                <a:gd name="T4" fmla="*/ 0 w 115"/>
                <a:gd name="T5" fmla="*/ 0 h 115"/>
                <a:gd name="T6" fmla="*/ 0 w 115"/>
                <a:gd name="T7" fmla="*/ 115 h 115"/>
                <a:gd name="T8" fmla="*/ 114 w 115"/>
                <a:gd name="T9" fmla="*/ 115 h 115"/>
                <a:gd name="T10" fmla="*/ 114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10 w 112"/>
                <a:gd name="T1" fmla="*/ 112 h 115"/>
                <a:gd name="T2" fmla="*/ 110 w 112"/>
                <a:gd name="T3" fmla="*/ 0 h 115"/>
                <a:gd name="T4" fmla="*/ 0 w 112"/>
                <a:gd name="T5" fmla="*/ 0 h 115"/>
                <a:gd name="T6" fmla="*/ 0 w 112"/>
                <a:gd name="T7" fmla="*/ 115 h 115"/>
                <a:gd name="T8" fmla="*/ 110 w 112"/>
                <a:gd name="T9" fmla="*/ 115 h 115"/>
                <a:gd name="T10" fmla="*/ 110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4 w 113"/>
                <a:gd name="T1" fmla="*/ 109 h 115"/>
                <a:gd name="T2" fmla="*/ 114 w 113"/>
                <a:gd name="T3" fmla="*/ 0 h 115"/>
                <a:gd name="T4" fmla="*/ 0 w 113"/>
                <a:gd name="T5" fmla="*/ 0 h 115"/>
                <a:gd name="T6" fmla="*/ 0 w 113"/>
                <a:gd name="T7" fmla="*/ 112 h 115"/>
                <a:gd name="T8" fmla="*/ 114 w 113"/>
                <a:gd name="T9" fmla="*/ 112 h 115"/>
                <a:gd name="T10" fmla="*/ 114 w 113"/>
                <a:gd name="T11" fmla="*/ 112 h 115"/>
                <a:gd name="T12" fmla="*/ 114 w 113"/>
                <a:gd name="T13" fmla="*/ 109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4 w 113"/>
                <a:gd name="T1" fmla="*/ 112 h 115"/>
                <a:gd name="T2" fmla="*/ 114 w 113"/>
                <a:gd name="T3" fmla="*/ 0 h 115"/>
                <a:gd name="T4" fmla="*/ 0 w 113"/>
                <a:gd name="T5" fmla="*/ 0 h 115"/>
                <a:gd name="T6" fmla="*/ 0 w 113"/>
                <a:gd name="T7" fmla="*/ 115 h 115"/>
                <a:gd name="T8" fmla="*/ 114 w 113"/>
                <a:gd name="T9" fmla="*/ 115 h 115"/>
                <a:gd name="T10" fmla="*/ 114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4 w 112"/>
                <a:gd name="T1" fmla="*/ 109 h 112"/>
                <a:gd name="T2" fmla="*/ 114 w 112"/>
                <a:gd name="T3" fmla="*/ 0 h 112"/>
                <a:gd name="T4" fmla="*/ 0 w 112"/>
                <a:gd name="T5" fmla="*/ 0 h 112"/>
                <a:gd name="T6" fmla="*/ 0 w 112"/>
                <a:gd name="T7" fmla="*/ 109 h 112"/>
                <a:gd name="T8" fmla="*/ 114 w 112"/>
                <a:gd name="T9" fmla="*/ 109 h 112"/>
                <a:gd name="T10" fmla="*/ 114 w 112"/>
                <a:gd name="T11" fmla="*/ 109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4 w 112"/>
                <a:gd name="T1" fmla="*/ 112 h 112"/>
                <a:gd name="T2" fmla="*/ 114 w 112"/>
                <a:gd name="T3" fmla="*/ 0 h 112"/>
                <a:gd name="T4" fmla="*/ 0 w 112"/>
                <a:gd name="T5" fmla="*/ 0 h 112"/>
                <a:gd name="T6" fmla="*/ 0 w 112"/>
                <a:gd name="T7" fmla="*/ 112 h 112"/>
                <a:gd name="T8" fmla="*/ 114 w 112"/>
                <a:gd name="T9" fmla="*/ 112 h 112"/>
                <a:gd name="T10" fmla="*/ 114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ransition/>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6pPr>
      <a:lvl7pPr marL="29718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7pPr>
      <a:lvl8pPr marL="34290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8pPr>
      <a:lvl9pPr marL="3886200" indent="-228600" algn="l" rtl="0" fontAlgn="base">
        <a:spcBef>
          <a:spcPct val="20000"/>
        </a:spcBef>
        <a:spcAft>
          <a:spcPct val="0"/>
        </a:spcAft>
        <a:buClr>
          <a:srgbClr val="000000"/>
        </a:buClr>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73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73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6E867C09-AC7C-9645-BE07-2302F9832187}" type="datetimeFigureOut">
              <a:rPr lang="en-US" altLang="en-US"/>
              <a:pPr/>
              <a:t>2/21/16</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923DC8B-8AC1-D94E-86D2-0FE1D6069AD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04" r:id="rId1"/>
    <p:sldLayoutId id="2147483918" r:id="rId2"/>
  </p:sldLayoutIdLst>
  <p:txStyles>
    <p:titleStyle>
      <a:lvl1pPr algn="ctr" defTabSz="457200" rtl="0" fontAlgn="base">
        <a:spcBef>
          <a:spcPct val="0"/>
        </a:spcBef>
        <a:spcAft>
          <a:spcPct val="0"/>
        </a:spcAft>
        <a:defRPr sz="4400" kern="1200">
          <a:solidFill>
            <a:schemeClr val="tx1"/>
          </a:solidFill>
          <a:latin typeface="+mj-lt"/>
          <a:ea typeface="ＭＳ Ｐゴシック" charset="-128"/>
          <a:cs typeface="+mj-cs"/>
        </a:defRPr>
      </a:lvl1pPr>
      <a:lvl2pPr algn="ctr" defTabSz="457200" rtl="0" fontAlgn="base">
        <a:spcBef>
          <a:spcPct val="0"/>
        </a:spcBef>
        <a:spcAft>
          <a:spcPct val="0"/>
        </a:spcAft>
        <a:defRPr sz="4400">
          <a:solidFill>
            <a:schemeClr val="tx1"/>
          </a:solidFill>
          <a:latin typeface="Calibri" charset="0"/>
          <a:ea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5.jpeg"/><Relationship Id="rId5" Type="http://schemas.openxmlformats.org/officeDocument/2006/relationships/image" Target="../media/image1.wmf"/><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jpeg"/><Relationship Id="rId5" Type="http://schemas.openxmlformats.org/officeDocument/2006/relationships/image" Target="../media/image1.wmf"/><Relationship Id="rId6" Type="http://schemas.openxmlformats.org/officeDocument/2006/relationships/image" Target="../media/image5.jpeg"/><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5.jpeg"/><Relationship Id="rId5" Type="http://schemas.openxmlformats.org/officeDocument/2006/relationships/image" Target="../media/image1.wmf"/><Relationship Id="rId6" Type="http://schemas.openxmlformats.org/officeDocument/2006/relationships/image" Target="../media/image8.jpe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w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2.xml"/><Relationship Id="rId3"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wmf"/><Relationship Id="rId5" Type="http://schemas.openxmlformats.org/officeDocument/2006/relationships/image" Target="../media/image2.jpe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tags" Target="../tags/tag1.xml"/><Relationship Id="rId2"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1.wmf"/><Relationship Id="rId5" Type="http://schemas.openxmlformats.org/officeDocument/2006/relationships/image" Target="../media/image26.jpeg"/><Relationship Id="rId6" Type="http://schemas.openxmlformats.org/officeDocument/2006/relationships/image" Target="../media/image27.png"/><Relationship Id="rId1" Type="http://schemas.openxmlformats.org/officeDocument/2006/relationships/tags" Target="../tags/tag17.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1.wmf"/><Relationship Id="rId5" Type="http://schemas.openxmlformats.org/officeDocument/2006/relationships/image" Target="../media/image5.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tags" Target="../tags/tag18.xml"/><Relationship Id="rId2" Type="http://schemas.openxmlformats.org/officeDocument/2006/relationships/slideLayout" Target="../slideLayouts/slideLayout6.xml"/><Relationship Id="rId3"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8.png"/><Relationship Id="rId1" Type="http://schemas.openxmlformats.org/officeDocument/2006/relationships/tags" Target="../tags/tag19.xml"/><Relationship Id="rId2"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tags" Target="../tags/tag20.x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6.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tags" Target="../tags/tag21.xml"/><Relationship Id="rId2" Type="http://schemas.openxmlformats.org/officeDocument/2006/relationships/slideLayout" Target="../slideLayouts/slideLayout2.xml"/><Relationship Id="rId3"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s>
</file>

<file path=ppt/slides/_rels/slide56.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notesSlide" Target="../notesSlides/notesSlide28.xml"/></Relationships>
</file>

<file path=ppt/slides/_rels/slide57.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notesSlide" Target="../notesSlides/notesSlide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7.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wmf"/><Relationship Id="rId5" Type="http://schemas.openxmlformats.org/officeDocument/2006/relationships/image" Target="../media/image5.jpeg"/><Relationship Id="rId1" Type="http://schemas.openxmlformats.org/officeDocument/2006/relationships/tags" Target="../tags/tag6.x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p:txBody>
          <a:bodyPr/>
          <a:lstStyle/>
          <a:p>
            <a:pPr algn="ctr" eaLnBrk="1" hangingPunct="1"/>
            <a:r>
              <a:rPr lang="en-US" altLang="en-US" dirty="0"/>
              <a:t>15-744: Computer Networking</a:t>
            </a:r>
          </a:p>
        </p:txBody>
      </p:sp>
      <p:sp>
        <p:nvSpPr>
          <p:cNvPr id="18434" name="Rectangle 3"/>
          <p:cNvSpPr>
            <a:spLocks noGrp="1" noChangeArrowheads="1"/>
          </p:cNvSpPr>
          <p:nvPr>
            <p:ph type="subTitle" idx="1"/>
          </p:nvPr>
        </p:nvSpPr>
        <p:spPr/>
        <p:txBody>
          <a:bodyPr/>
          <a:lstStyle/>
          <a:p>
            <a:pPr eaLnBrk="1" hangingPunct="1"/>
            <a:r>
              <a:rPr lang="en-US" altLang="en-US" dirty="0" smtClean="0"/>
              <a:t>L-13 </a:t>
            </a:r>
            <a:r>
              <a:rPr lang="en-US" altLang="en-US" dirty="0"/>
              <a:t>Data Center Networking II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93"/>
          <p:cNvGrpSpPr>
            <a:grpSpLocks/>
          </p:cNvGrpSpPr>
          <p:nvPr/>
        </p:nvGrpSpPr>
        <p:grpSpPr bwMode="auto">
          <a:xfrm>
            <a:off x="1828800" y="1219200"/>
            <a:ext cx="5032375" cy="2508250"/>
            <a:chOff x="1828800" y="1219200"/>
            <a:chExt cx="5032375" cy="2507475"/>
          </a:xfrm>
        </p:grpSpPr>
        <p:grpSp>
          <p:nvGrpSpPr>
            <p:cNvPr id="65605" name="Group 92"/>
            <p:cNvGrpSpPr>
              <a:grpSpLocks/>
            </p:cNvGrpSpPr>
            <p:nvPr/>
          </p:nvGrpSpPr>
          <p:grpSpPr bwMode="auto">
            <a:xfrm>
              <a:off x="1828800" y="2819400"/>
              <a:ext cx="838200" cy="907275"/>
              <a:chOff x="1828800" y="2819400"/>
              <a:chExt cx="838200" cy="907275"/>
            </a:xfrm>
          </p:grpSpPr>
          <p:pic>
            <p:nvPicPr>
              <p:cNvPr id="65626" name="Picture 18" descr="D:\research\data-center\HotNets\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324775"/>
                <a:ext cx="838200" cy="4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627" name="Line 19"/>
              <p:cNvSpPr>
                <a:spLocks noChangeShapeType="1"/>
              </p:cNvSpPr>
              <p:nvPr/>
            </p:nvSpPr>
            <p:spPr bwMode="auto">
              <a:xfrm flipH="1">
                <a:off x="1927225" y="2894382"/>
                <a:ext cx="3349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28" name="Line 20"/>
              <p:cNvSpPr>
                <a:spLocks noChangeShapeType="1"/>
              </p:cNvSpPr>
              <p:nvPr/>
            </p:nvSpPr>
            <p:spPr bwMode="auto">
              <a:xfrm flipH="1">
                <a:off x="2009775" y="2894382"/>
                <a:ext cx="2524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29" name="Line 21"/>
              <p:cNvSpPr>
                <a:spLocks noChangeShapeType="1"/>
              </p:cNvSpPr>
              <p:nvPr/>
            </p:nvSpPr>
            <p:spPr bwMode="auto">
              <a:xfrm flipH="1">
                <a:off x="2093913" y="2894382"/>
                <a:ext cx="168275"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0" name="Line 22"/>
              <p:cNvSpPr>
                <a:spLocks noChangeShapeType="1"/>
              </p:cNvSpPr>
              <p:nvPr/>
            </p:nvSpPr>
            <p:spPr bwMode="auto">
              <a:xfrm flipH="1">
                <a:off x="2149475" y="2894382"/>
                <a:ext cx="1127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1" name="Line 23"/>
              <p:cNvSpPr>
                <a:spLocks noChangeShapeType="1"/>
              </p:cNvSpPr>
              <p:nvPr/>
            </p:nvSpPr>
            <p:spPr bwMode="auto">
              <a:xfrm flipH="1">
                <a:off x="2206625" y="2894382"/>
                <a:ext cx="555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2" name="Line 24"/>
              <p:cNvSpPr>
                <a:spLocks noChangeShapeType="1"/>
              </p:cNvSpPr>
              <p:nvPr/>
            </p:nvSpPr>
            <p:spPr bwMode="auto">
              <a:xfrm flipH="1">
                <a:off x="2262188" y="2894382"/>
                <a:ext cx="0"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3" name="Line 25"/>
              <p:cNvSpPr>
                <a:spLocks noChangeShapeType="1"/>
              </p:cNvSpPr>
              <p:nvPr/>
            </p:nvSpPr>
            <p:spPr bwMode="auto">
              <a:xfrm>
                <a:off x="2262188" y="2819400"/>
                <a:ext cx="55563" cy="5053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4" name="Line 26"/>
              <p:cNvSpPr>
                <a:spLocks noChangeShapeType="1"/>
              </p:cNvSpPr>
              <p:nvPr/>
            </p:nvSpPr>
            <p:spPr bwMode="auto">
              <a:xfrm>
                <a:off x="2262188" y="2819400"/>
                <a:ext cx="111125" cy="51437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5" name="Line 27"/>
              <p:cNvSpPr>
                <a:spLocks noChangeShapeType="1"/>
              </p:cNvSpPr>
              <p:nvPr/>
            </p:nvSpPr>
            <p:spPr bwMode="auto">
              <a:xfrm>
                <a:off x="2262188" y="2894382"/>
                <a:ext cx="180975"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6" name="Line 28"/>
              <p:cNvSpPr>
                <a:spLocks noChangeShapeType="1"/>
              </p:cNvSpPr>
              <p:nvPr/>
            </p:nvSpPr>
            <p:spPr bwMode="auto">
              <a:xfrm>
                <a:off x="2262188" y="2894382"/>
                <a:ext cx="23653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7" name="Line 29"/>
              <p:cNvSpPr>
                <a:spLocks noChangeShapeType="1"/>
              </p:cNvSpPr>
              <p:nvPr/>
            </p:nvSpPr>
            <p:spPr bwMode="auto">
              <a:xfrm>
                <a:off x="2262188" y="2894382"/>
                <a:ext cx="29368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38" name="Line 30"/>
              <p:cNvSpPr>
                <a:spLocks noChangeShapeType="1"/>
              </p:cNvSpPr>
              <p:nvPr/>
            </p:nvSpPr>
            <p:spPr bwMode="auto">
              <a:xfrm>
                <a:off x="2262188" y="2894382"/>
                <a:ext cx="334963"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606" name="Group 7"/>
            <p:cNvGrpSpPr>
              <a:grpSpLocks/>
            </p:cNvGrpSpPr>
            <p:nvPr/>
          </p:nvGrpSpPr>
          <p:grpSpPr bwMode="auto">
            <a:xfrm>
              <a:off x="1981200" y="1219200"/>
              <a:ext cx="4879975" cy="1784350"/>
              <a:chOff x="1366" y="816"/>
              <a:chExt cx="3074" cy="1190"/>
            </a:xfrm>
          </p:grpSpPr>
          <p:sp>
            <p:nvSpPr>
              <p:cNvPr id="65607"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8"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9"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0"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1"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2"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3"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4"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15"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561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7"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19"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0"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1"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2"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3"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4"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625"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5538" name="Group 122"/>
          <p:cNvGrpSpPr>
            <a:grpSpLocks/>
          </p:cNvGrpSpPr>
          <p:nvPr/>
        </p:nvGrpSpPr>
        <p:grpSpPr bwMode="auto">
          <a:xfrm>
            <a:off x="2330450" y="2938463"/>
            <a:ext cx="4165600" cy="1592262"/>
            <a:chOff x="1778000" y="3055938"/>
            <a:chExt cx="4165600" cy="1592262"/>
          </a:xfrm>
        </p:grpSpPr>
        <p:grpSp>
          <p:nvGrpSpPr>
            <p:cNvPr id="65571" name="Group 99"/>
            <p:cNvGrpSpPr>
              <a:grpSpLocks/>
            </p:cNvGrpSpPr>
            <p:nvPr/>
          </p:nvGrpSpPr>
          <p:grpSpPr bwMode="auto">
            <a:xfrm>
              <a:off x="1778000" y="3055938"/>
              <a:ext cx="4165600" cy="1592262"/>
              <a:chOff x="976" y="1968"/>
              <a:chExt cx="2624" cy="1099"/>
            </a:xfrm>
          </p:grpSpPr>
          <p:grpSp>
            <p:nvGrpSpPr>
              <p:cNvPr id="65573" name="Group 47"/>
              <p:cNvGrpSpPr>
                <a:grpSpLocks/>
              </p:cNvGrpSpPr>
              <p:nvPr/>
            </p:nvGrpSpPr>
            <p:grpSpPr bwMode="auto">
              <a:xfrm>
                <a:off x="976" y="1968"/>
                <a:ext cx="2624" cy="1008"/>
                <a:chOff x="1552" y="1968"/>
                <a:chExt cx="2624" cy="1008"/>
              </a:xfrm>
            </p:grpSpPr>
            <p:grpSp>
              <p:nvGrpSpPr>
                <p:cNvPr id="65582" name="Group 48"/>
                <p:cNvGrpSpPr>
                  <a:grpSpLocks/>
                </p:cNvGrpSpPr>
                <p:nvPr/>
              </p:nvGrpSpPr>
              <p:grpSpPr bwMode="auto">
                <a:xfrm>
                  <a:off x="2568" y="1976"/>
                  <a:ext cx="88" cy="712"/>
                  <a:chOff x="2568" y="1976"/>
                  <a:chExt cx="88" cy="712"/>
                </a:xfrm>
              </p:grpSpPr>
              <p:sp>
                <p:nvSpPr>
                  <p:cNvPr id="65602"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3"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4"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3" name="Group 52"/>
                <p:cNvGrpSpPr>
                  <a:grpSpLocks/>
                </p:cNvGrpSpPr>
                <p:nvPr/>
              </p:nvGrpSpPr>
              <p:grpSpPr bwMode="auto">
                <a:xfrm>
                  <a:off x="3069" y="1968"/>
                  <a:ext cx="99" cy="720"/>
                  <a:chOff x="3069" y="1968"/>
                  <a:chExt cx="99" cy="720"/>
                </a:xfrm>
              </p:grpSpPr>
              <p:sp>
                <p:nvSpPr>
                  <p:cNvPr id="65599"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0"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601"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4" name="Group 56"/>
                <p:cNvGrpSpPr>
                  <a:grpSpLocks/>
                </p:cNvGrpSpPr>
                <p:nvPr/>
              </p:nvGrpSpPr>
              <p:grpSpPr bwMode="auto">
                <a:xfrm>
                  <a:off x="3072" y="1976"/>
                  <a:ext cx="576" cy="840"/>
                  <a:chOff x="3072" y="1976"/>
                  <a:chExt cx="576" cy="840"/>
                </a:xfrm>
              </p:grpSpPr>
              <p:sp>
                <p:nvSpPr>
                  <p:cNvPr id="6559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7"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5" name="Group 60"/>
                <p:cNvGrpSpPr>
                  <a:grpSpLocks/>
                </p:cNvGrpSpPr>
                <p:nvPr/>
              </p:nvGrpSpPr>
              <p:grpSpPr bwMode="auto">
                <a:xfrm>
                  <a:off x="2992" y="1984"/>
                  <a:ext cx="1184" cy="992"/>
                  <a:chOff x="2992" y="1984"/>
                  <a:chExt cx="1184" cy="992"/>
                </a:xfrm>
              </p:grpSpPr>
              <p:sp>
                <p:nvSpPr>
                  <p:cNvPr id="65593"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4"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6" name="Group 64"/>
                <p:cNvGrpSpPr>
                  <a:grpSpLocks/>
                </p:cNvGrpSpPr>
                <p:nvPr/>
              </p:nvGrpSpPr>
              <p:grpSpPr bwMode="auto">
                <a:xfrm>
                  <a:off x="2064" y="1984"/>
                  <a:ext cx="528" cy="848"/>
                  <a:chOff x="2064" y="1984"/>
                  <a:chExt cx="528" cy="848"/>
                </a:xfrm>
              </p:grpSpPr>
              <p:sp>
                <p:nvSpPr>
                  <p:cNvPr id="6559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5587" name="Group 68"/>
                <p:cNvGrpSpPr>
                  <a:grpSpLocks/>
                </p:cNvGrpSpPr>
                <p:nvPr/>
              </p:nvGrpSpPr>
              <p:grpSpPr bwMode="auto">
                <a:xfrm>
                  <a:off x="1552" y="1970"/>
                  <a:ext cx="1115" cy="1006"/>
                  <a:chOff x="1552" y="1970"/>
                  <a:chExt cx="1115" cy="1006"/>
                </a:xfrm>
              </p:grpSpPr>
              <p:sp>
                <p:nvSpPr>
                  <p:cNvPr id="65588"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89"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5590"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5574" name="Group 72"/>
              <p:cNvGrpSpPr>
                <a:grpSpLocks/>
              </p:cNvGrpSpPr>
              <p:nvPr/>
            </p:nvGrpSpPr>
            <p:grpSpPr bwMode="auto">
              <a:xfrm>
                <a:off x="2064" y="2544"/>
                <a:ext cx="432" cy="523"/>
                <a:chOff x="288" y="1440"/>
                <a:chExt cx="432" cy="523"/>
              </a:xfrm>
            </p:grpSpPr>
            <p:sp>
              <p:nvSpPr>
                <p:cNvPr id="65575"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6"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7"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78"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79"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0"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581"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5572"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5539" name="Title 1"/>
          <p:cNvSpPr>
            <a:spLocks noGrp="1"/>
          </p:cNvSpPr>
          <p:nvPr>
            <p:ph type="title"/>
          </p:nvPr>
        </p:nvSpPr>
        <p:spPr/>
        <p:txBody>
          <a:bodyPr/>
          <a:lstStyle/>
          <a:p>
            <a:r>
              <a:rPr lang="en-US" altLang="en-US"/>
              <a:t>Design requirements</a:t>
            </a:r>
          </a:p>
        </p:txBody>
      </p:sp>
      <p:sp>
        <p:nvSpPr>
          <p:cNvPr id="10245"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BB1539BA-EC74-7C4A-8982-FC37E74A8D74}" type="slidenum">
              <a:rPr lang="en-GB" altLang="en-US" sz="1200">
                <a:solidFill>
                  <a:schemeClr val="tx2"/>
                </a:solidFill>
                <a:latin typeface="Arial" charset="0"/>
              </a:rPr>
              <a:pPr algn="ctr" eaLnBrk="1" hangingPunct="1"/>
              <a:t>10</a:t>
            </a:fld>
            <a:endParaRPr lang="en-GB" altLang="en-US" sz="1200">
              <a:solidFill>
                <a:schemeClr val="tx2"/>
              </a:solidFill>
              <a:latin typeface="Arial" charset="0"/>
            </a:endParaRPr>
          </a:p>
        </p:txBody>
      </p:sp>
      <p:grpSp>
        <p:nvGrpSpPr>
          <p:cNvPr id="17" name="Group 198"/>
          <p:cNvGrpSpPr>
            <a:grpSpLocks/>
          </p:cNvGrpSpPr>
          <p:nvPr/>
        </p:nvGrpSpPr>
        <p:grpSpPr bwMode="auto">
          <a:xfrm>
            <a:off x="228600" y="4953000"/>
            <a:ext cx="4343400" cy="1295400"/>
            <a:chOff x="395868" y="4953000"/>
            <a:chExt cx="4099932" cy="1295400"/>
          </a:xfrm>
        </p:grpSpPr>
        <p:sp>
          <p:nvSpPr>
            <p:cNvPr id="13413" name="AutoShape 265"/>
            <p:cNvSpPr>
              <a:spLocks noChangeArrowheads="1"/>
            </p:cNvSpPr>
            <p:nvPr/>
          </p:nvSpPr>
          <p:spPr bwMode="auto">
            <a:xfrm>
              <a:off x="457200" y="4953000"/>
              <a:ext cx="3733800"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5570" name="Rectangle 266"/>
            <p:cNvSpPr>
              <a:spLocks noChangeArrowheads="1"/>
            </p:cNvSpPr>
            <p:nvPr/>
          </p:nvSpPr>
          <p:spPr bwMode="auto">
            <a:xfrm>
              <a:off x="395868" y="4999264"/>
              <a:ext cx="4099932" cy="12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Control plane:</a:t>
              </a:r>
            </a:p>
            <a:p>
              <a:pPr lvl="1">
                <a:lnSpc>
                  <a:spcPct val="85000"/>
                </a:lnSpc>
                <a:buClr>
                  <a:srgbClr val="000000"/>
                </a:buClr>
                <a:buFontTx/>
                <a:buChar char="–"/>
              </a:pPr>
              <a:r>
                <a:rPr lang="en-US" altLang="zh-CN" sz="2000">
                  <a:solidFill>
                    <a:srgbClr val="000000"/>
                  </a:solidFill>
                  <a:latin typeface="Arial" charset="0"/>
                  <a:ea typeface="宋体" charset="-122"/>
                </a:rPr>
                <a:t>Traffic demand estimation </a:t>
              </a:r>
            </a:p>
            <a:p>
              <a:pPr lvl="1">
                <a:lnSpc>
                  <a:spcPct val="85000"/>
                </a:lnSpc>
                <a:buClr>
                  <a:srgbClr val="000000"/>
                </a:buClr>
                <a:buFontTx/>
                <a:buChar char="–"/>
              </a:pPr>
              <a:r>
                <a:rPr lang="en-US" altLang="zh-CN" sz="2000">
                  <a:solidFill>
                    <a:srgbClr val="000000"/>
                  </a:solidFill>
                  <a:latin typeface="Arial" charset="0"/>
                  <a:ea typeface="宋体" charset="-122"/>
                </a:rPr>
                <a:t>Optical circuit configuration</a:t>
              </a:r>
            </a:p>
          </p:txBody>
        </p:sp>
      </p:grpSp>
      <p:grpSp>
        <p:nvGrpSpPr>
          <p:cNvPr id="18" name="Group 199"/>
          <p:cNvGrpSpPr>
            <a:grpSpLocks/>
          </p:cNvGrpSpPr>
          <p:nvPr/>
        </p:nvGrpSpPr>
        <p:grpSpPr bwMode="auto">
          <a:xfrm>
            <a:off x="4495800" y="4953000"/>
            <a:ext cx="4648200" cy="1295400"/>
            <a:chOff x="4495842" y="4953000"/>
            <a:chExt cx="4418975" cy="1295400"/>
          </a:xfrm>
        </p:grpSpPr>
        <p:sp>
          <p:nvSpPr>
            <p:cNvPr id="13411" name="AutoShape 265"/>
            <p:cNvSpPr>
              <a:spLocks noChangeArrowheads="1"/>
            </p:cNvSpPr>
            <p:nvPr/>
          </p:nvSpPr>
          <p:spPr bwMode="auto">
            <a:xfrm>
              <a:off x="4495842" y="4953000"/>
              <a:ext cx="4266595" cy="1295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5566" name="Rectangle 266"/>
            <p:cNvSpPr>
              <a:spLocks noChangeArrowheads="1"/>
            </p:cNvSpPr>
            <p:nvPr/>
          </p:nvSpPr>
          <p:spPr bwMode="auto">
            <a:xfrm>
              <a:off x="4495842" y="4999264"/>
              <a:ext cx="4418975" cy="124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Data plane:</a:t>
              </a:r>
            </a:p>
            <a:p>
              <a:pPr lvl="1">
                <a:lnSpc>
                  <a:spcPct val="85000"/>
                </a:lnSpc>
                <a:buClr>
                  <a:srgbClr val="000000"/>
                </a:buClr>
                <a:buFontTx/>
                <a:buChar char="–"/>
              </a:pPr>
              <a:r>
                <a:rPr lang="en-US" altLang="zh-CN" sz="2000">
                  <a:solidFill>
                    <a:srgbClr val="000000"/>
                  </a:solidFill>
                  <a:latin typeface="Arial" charset="0"/>
                  <a:ea typeface="宋体" charset="-122"/>
                </a:rPr>
                <a:t>Dynamic traffic de-multiplexing</a:t>
              </a:r>
            </a:p>
            <a:p>
              <a:pPr lvl="1">
                <a:lnSpc>
                  <a:spcPct val="85000"/>
                </a:lnSpc>
                <a:buClr>
                  <a:srgbClr val="000000"/>
                </a:buClr>
                <a:buFontTx/>
                <a:buChar char="–"/>
              </a:pPr>
              <a:r>
                <a:rPr lang="en-US" altLang="zh-CN" sz="2000">
                  <a:solidFill>
                    <a:srgbClr val="000000"/>
                  </a:solidFill>
                  <a:latin typeface="Arial" charset="0"/>
                  <a:ea typeface="宋体" charset="-122"/>
                </a:rPr>
                <a:t>Optimizing circuit utilization (optional)</a:t>
              </a:r>
            </a:p>
          </p:txBody>
        </p:sp>
      </p:grpSp>
      <p:sp>
        <p:nvSpPr>
          <p:cNvPr id="190" name="Left Arrow 189"/>
          <p:cNvSpPr/>
          <p:nvPr/>
        </p:nvSpPr>
        <p:spPr bwMode="auto">
          <a:xfrm rot="8089383">
            <a:off x="2601772" y="2412023"/>
            <a:ext cx="511454" cy="243719"/>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cxnSp>
        <p:nvCxnSpPr>
          <p:cNvPr id="65546" name="Straight Connector 171"/>
          <p:cNvCxnSpPr>
            <a:cxnSpLocks noChangeShapeType="1"/>
          </p:cNvCxnSpPr>
          <p:nvPr/>
        </p:nvCxnSpPr>
        <p:spPr bwMode="auto">
          <a:xfrm>
            <a:off x="1524000" y="2909888"/>
            <a:ext cx="5715000" cy="158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
        <p:nvSpPr>
          <p:cNvPr id="175" name="Left Arrow 174"/>
          <p:cNvSpPr/>
          <p:nvPr/>
        </p:nvSpPr>
        <p:spPr bwMode="auto">
          <a:xfrm rot="13049009">
            <a:off x="2577631" y="3014952"/>
            <a:ext cx="529592" cy="235482"/>
          </a:xfrm>
          <a:prstGeom prst="leftArrow">
            <a:avLst/>
          </a:prstGeom>
          <a:ln>
            <a:headEnd type="none" w="med" len="med"/>
            <a:tailEnd type="triangle" w="med" len="med"/>
          </a:ln>
        </p:spPr>
        <p:style>
          <a:lnRef idx="0">
            <a:schemeClr val="accent3"/>
          </a:lnRef>
          <a:fillRef idx="3">
            <a:schemeClr val="accent3"/>
          </a:fillRef>
          <a:effectRef idx="3">
            <a:schemeClr val="accent3"/>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grpSp>
        <p:nvGrpSpPr>
          <p:cNvPr id="19" name="Group 167"/>
          <p:cNvGrpSpPr>
            <a:grpSpLocks/>
          </p:cNvGrpSpPr>
          <p:nvPr/>
        </p:nvGrpSpPr>
        <p:grpSpPr bwMode="auto">
          <a:xfrm>
            <a:off x="4062413" y="3863975"/>
            <a:ext cx="609600" cy="674688"/>
            <a:chOff x="7086600" y="3810000"/>
            <a:chExt cx="609600" cy="673705"/>
          </a:xfrm>
        </p:grpSpPr>
        <p:sp>
          <p:nvSpPr>
            <p:cNvPr id="65559" name="Rectangle 75"/>
            <p:cNvSpPr>
              <a:spLocks noChangeArrowheads="1"/>
            </p:cNvSpPr>
            <p:nvPr/>
          </p:nvSpPr>
          <p:spPr bwMode="auto">
            <a:xfrm>
              <a:off x="7086600" y="3810000"/>
              <a:ext cx="609600" cy="67370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0" name="AutoShape 79"/>
            <p:cNvSpPr>
              <a:spLocks noChangeArrowheads="1"/>
            </p:cNvSpPr>
            <p:nvPr/>
          </p:nvSpPr>
          <p:spPr bwMode="auto">
            <a:xfrm>
              <a:off x="7140575" y="4295574"/>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1" name="AutoShape 79"/>
            <p:cNvSpPr>
              <a:spLocks noChangeArrowheads="1"/>
            </p:cNvSpPr>
            <p:nvPr/>
          </p:nvSpPr>
          <p:spPr bwMode="auto">
            <a:xfrm>
              <a:off x="7143226" y="4085852"/>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5562" name="AutoShape 79"/>
            <p:cNvSpPr>
              <a:spLocks noChangeArrowheads="1"/>
            </p:cNvSpPr>
            <p:nvPr/>
          </p:nvSpPr>
          <p:spPr bwMode="auto">
            <a:xfrm>
              <a:off x="7140390" y="3886200"/>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
        <p:nvSpPr>
          <p:cNvPr id="11285" name="Freeform 182"/>
          <p:cNvSpPr>
            <a:spLocks/>
          </p:cNvSpPr>
          <p:nvPr/>
        </p:nvSpPr>
        <p:spPr bwMode="auto">
          <a:xfrm>
            <a:off x="2514600" y="3048000"/>
            <a:ext cx="3657600" cy="1447800"/>
          </a:xfrm>
          <a:custGeom>
            <a:avLst/>
            <a:gdLst>
              <a:gd name="T0" fmla="*/ 0 w 2356"/>
              <a:gd name="T1" fmla="*/ 0 h 759"/>
              <a:gd name="T2" fmla="*/ 2147483647 w 2356"/>
              <a:gd name="T3" fmla="*/ 2147483647 h 759"/>
              <a:gd name="T4" fmla="*/ 2147483647 w 2356"/>
              <a:gd name="T5" fmla="*/ 2147483647 h 759"/>
              <a:gd name="T6" fmla="*/ 2147483647 w 2356"/>
              <a:gd name="T7" fmla="*/ 2147483647 h 759"/>
              <a:gd name="T8" fmla="*/ 0 60000 65536"/>
              <a:gd name="T9" fmla="*/ 0 60000 65536"/>
              <a:gd name="T10" fmla="*/ 0 60000 65536"/>
              <a:gd name="T11" fmla="*/ 0 60000 65536"/>
              <a:gd name="T12" fmla="*/ 0 w 2356"/>
              <a:gd name="T13" fmla="*/ 0 h 759"/>
              <a:gd name="T14" fmla="*/ 2356 w 2356"/>
              <a:gd name="T15" fmla="*/ 759 h 759"/>
            </a:gdLst>
            <a:ahLst/>
            <a:cxnLst>
              <a:cxn ang="T8">
                <a:pos x="T0" y="T1"/>
              </a:cxn>
              <a:cxn ang="T9">
                <a:pos x="T2" y="T3"/>
              </a:cxn>
              <a:cxn ang="T10">
                <a:pos x="T4" y="T5"/>
              </a:cxn>
              <a:cxn ang="T11">
                <a:pos x="T6" y="T7"/>
              </a:cxn>
            </a:cxnLst>
            <a:rect l="T12" t="T13" r="T14" b="T15"/>
            <a:pathLst>
              <a:path w="2356" h="759">
                <a:moveTo>
                  <a:pt x="0" y="0"/>
                </a:moveTo>
                <a:cubicBezTo>
                  <a:pt x="296" y="252"/>
                  <a:pt x="592" y="504"/>
                  <a:pt x="845" y="614"/>
                </a:cubicBezTo>
                <a:cubicBezTo>
                  <a:pt x="1098" y="724"/>
                  <a:pt x="1267" y="759"/>
                  <a:pt x="1519" y="658"/>
                </a:cubicBezTo>
                <a:cubicBezTo>
                  <a:pt x="1771" y="557"/>
                  <a:pt x="2063" y="282"/>
                  <a:pt x="2356" y="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83" name="Freeform 180"/>
          <p:cNvSpPr>
            <a:spLocks/>
          </p:cNvSpPr>
          <p:nvPr/>
        </p:nvSpPr>
        <p:spPr bwMode="auto">
          <a:xfrm>
            <a:off x="3352800" y="3048000"/>
            <a:ext cx="2057400" cy="1219200"/>
          </a:xfrm>
          <a:custGeom>
            <a:avLst/>
            <a:gdLst>
              <a:gd name="T0" fmla="*/ 0 w 1301"/>
              <a:gd name="T1" fmla="*/ 0 h 478"/>
              <a:gd name="T2" fmla="*/ 2147483647 w 1301"/>
              <a:gd name="T3" fmla="*/ 2147483647 h 478"/>
              <a:gd name="T4" fmla="*/ 2147483647 w 1301"/>
              <a:gd name="T5" fmla="*/ 2147483647 h 478"/>
              <a:gd name="T6" fmla="*/ 2147483647 w 1301"/>
              <a:gd name="T7" fmla="*/ 0 h 478"/>
              <a:gd name="T8" fmla="*/ 0 60000 65536"/>
              <a:gd name="T9" fmla="*/ 0 60000 65536"/>
              <a:gd name="T10" fmla="*/ 0 60000 65536"/>
              <a:gd name="T11" fmla="*/ 0 60000 65536"/>
              <a:gd name="T12" fmla="*/ 0 w 1301"/>
              <a:gd name="T13" fmla="*/ 0 h 478"/>
              <a:gd name="T14" fmla="*/ 1301 w 1301"/>
              <a:gd name="T15" fmla="*/ 478 h 478"/>
            </a:gdLst>
            <a:ahLst/>
            <a:cxnLst>
              <a:cxn ang="T8">
                <a:pos x="T0" y="T1"/>
              </a:cxn>
              <a:cxn ang="T9">
                <a:pos x="T2" y="T3"/>
              </a:cxn>
              <a:cxn ang="T10">
                <a:pos x="T4" y="T5"/>
              </a:cxn>
              <a:cxn ang="T11">
                <a:pos x="T6" y="T7"/>
              </a:cxn>
            </a:cxnLst>
            <a:rect l="T12" t="T13" r="T14" b="T15"/>
            <a:pathLst>
              <a:path w="1301" h="478">
                <a:moveTo>
                  <a:pt x="0" y="0"/>
                </a:moveTo>
                <a:cubicBezTo>
                  <a:pt x="119" y="164"/>
                  <a:pt x="238" y="328"/>
                  <a:pt x="396" y="397"/>
                </a:cubicBezTo>
                <a:cubicBezTo>
                  <a:pt x="554" y="466"/>
                  <a:pt x="799" y="478"/>
                  <a:pt x="950" y="412"/>
                </a:cubicBezTo>
                <a:cubicBezTo>
                  <a:pt x="1101" y="346"/>
                  <a:pt x="1201" y="173"/>
                  <a:pt x="1301"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 name="Freeform 178"/>
          <p:cNvSpPr>
            <a:spLocks/>
          </p:cNvSpPr>
          <p:nvPr/>
        </p:nvSpPr>
        <p:spPr bwMode="auto">
          <a:xfrm>
            <a:off x="4114800" y="3048000"/>
            <a:ext cx="631825" cy="914400"/>
          </a:xfrm>
          <a:custGeom>
            <a:avLst/>
            <a:gdLst>
              <a:gd name="T0" fmla="*/ 0 w 344"/>
              <a:gd name="T1" fmla="*/ 0 h 233"/>
              <a:gd name="T2" fmla="*/ 2147483647 w 344"/>
              <a:gd name="T3" fmla="*/ 2147483647 h 233"/>
              <a:gd name="T4" fmla="*/ 2147483647 w 344"/>
              <a:gd name="T5" fmla="*/ 2147483647 h 233"/>
              <a:gd name="T6" fmla="*/ 0 60000 65536"/>
              <a:gd name="T7" fmla="*/ 0 60000 65536"/>
              <a:gd name="T8" fmla="*/ 0 60000 65536"/>
              <a:gd name="T9" fmla="*/ 0 w 344"/>
              <a:gd name="T10" fmla="*/ 0 h 233"/>
              <a:gd name="T11" fmla="*/ 344 w 344"/>
              <a:gd name="T12" fmla="*/ 233 h 233"/>
            </a:gdLst>
            <a:ahLst/>
            <a:cxnLst>
              <a:cxn ang="T6">
                <a:pos x="T0" y="T1"/>
              </a:cxn>
              <a:cxn ang="T7">
                <a:pos x="T2" y="T3"/>
              </a:cxn>
              <a:cxn ang="T8">
                <a:pos x="T4" y="T5"/>
              </a:cxn>
            </a:cxnLst>
            <a:rect l="T9" t="T10" r="T11" b="T12"/>
            <a:pathLst>
              <a:path w="344" h="233">
                <a:moveTo>
                  <a:pt x="0" y="0"/>
                </a:moveTo>
                <a:cubicBezTo>
                  <a:pt x="35" y="115"/>
                  <a:pt x="70" y="231"/>
                  <a:pt x="127" y="232"/>
                </a:cubicBezTo>
                <a:cubicBezTo>
                  <a:pt x="184" y="233"/>
                  <a:pt x="264" y="120"/>
                  <a:pt x="344" y="8"/>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0" name="Group 154"/>
          <p:cNvGrpSpPr>
            <a:grpSpLocks/>
          </p:cNvGrpSpPr>
          <p:nvPr/>
        </p:nvGrpSpPr>
        <p:grpSpPr bwMode="auto">
          <a:xfrm>
            <a:off x="5715000" y="3124200"/>
            <a:ext cx="2362200" cy="1371600"/>
            <a:chOff x="5715000" y="3124200"/>
            <a:chExt cx="2362200" cy="1371600"/>
          </a:xfrm>
        </p:grpSpPr>
        <p:sp>
          <p:nvSpPr>
            <p:cNvPr id="153" name="Bent Arrow 152"/>
            <p:cNvSpPr/>
            <p:nvPr/>
          </p:nvSpPr>
          <p:spPr bwMode="auto">
            <a:xfrm flipH="1" flipV="1">
              <a:off x="5715000" y="3124200"/>
              <a:ext cx="1066800" cy="1371600"/>
            </a:xfrm>
            <a:prstGeom prst="bentArrow">
              <a:avLst>
                <a:gd name="adj1" fmla="val 12582"/>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5558" name="Text Box 21"/>
            <p:cNvSpPr txBox="1">
              <a:spLocks noChangeArrowheads="1"/>
            </p:cNvSpPr>
            <p:nvPr/>
          </p:nvSpPr>
          <p:spPr bwMode="auto">
            <a:xfrm rot="10800000" flipV="1">
              <a:off x="6705600" y="3291244"/>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Traffic demands</a:t>
              </a:r>
            </a:p>
          </p:txBody>
        </p:sp>
      </p:grpSp>
    </p:spTree>
    <p:custDataLst>
      <p:tags r:id="rId1"/>
    </p:custDataLst>
  </p:cSld>
  <p:clrMapOvr>
    <a:masterClrMapping/>
  </p:clrMapOvr>
  <p:transition advTm="6349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up)">
                                      <p:cBhvr>
                                        <p:cTn id="13" dur="500"/>
                                        <p:tgtEl>
                                          <p:spTgt spid="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285"/>
                                        </p:tgtEl>
                                        <p:attrNameLst>
                                          <p:attrName>style.visibility</p:attrName>
                                        </p:attrNameLst>
                                      </p:cBhvr>
                                      <p:to>
                                        <p:strVal val="visible"/>
                                      </p:to>
                                    </p:set>
                                    <p:animEffect transition="in" filter="wipe(down)">
                                      <p:cBhvr>
                                        <p:cTn id="23" dur="500"/>
                                        <p:tgtEl>
                                          <p:spTgt spid="1128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83"/>
                                        </p:tgtEl>
                                        <p:attrNameLst>
                                          <p:attrName>style.visibility</p:attrName>
                                        </p:attrNameLst>
                                      </p:cBhvr>
                                      <p:to>
                                        <p:strVal val="visible"/>
                                      </p:to>
                                    </p:set>
                                    <p:animEffect transition="in" filter="wipe(down)">
                                      <p:cBhvr>
                                        <p:cTn id="26" dur="500"/>
                                        <p:tgtEl>
                                          <p:spTgt spid="1128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3" fill="hold" nodeType="clickEffect">
                                  <p:stCondLst>
                                    <p:cond delay="0"/>
                                  </p:stCondLst>
                                  <p:childTnLst>
                                    <p:set>
                                      <p:cBhvr>
                                        <p:cTn id="33" dur="1" fill="hold">
                                          <p:stCondLst>
                                            <p:cond delay="0"/>
                                          </p:stCondLst>
                                        </p:cTn>
                                        <p:tgtEl>
                                          <p:spTgt spid="190"/>
                                        </p:tgtEl>
                                        <p:attrNameLst>
                                          <p:attrName>style.visibility</p:attrName>
                                        </p:attrNameLst>
                                      </p:cBhvr>
                                      <p:to>
                                        <p:strVal val="visible"/>
                                      </p:to>
                                    </p:set>
                                    <p:animEffect transition="in" filter="strips(upRight)">
                                      <p:cBhvr>
                                        <p:cTn id="34" dur="500"/>
                                        <p:tgtEl>
                                          <p:spTgt spid="190"/>
                                        </p:tgtEl>
                                      </p:cBhvr>
                                    </p:animEffect>
                                  </p:childTnLst>
                                </p:cTn>
                              </p:par>
                              <p:par>
                                <p:cTn id="35" presetID="18" presetClass="entr" presetSubtype="6"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animEffect transition="in" filter="strips(downRight)">
                                      <p:cBhvr>
                                        <p:cTn id="37" dur="500"/>
                                        <p:tgtEl>
                                          <p:spTgt spid="1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5" grpId="0" animBg="1"/>
      <p:bldP spid="1128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a:t>c-Through (a specific design)</a:t>
            </a:r>
          </a:p>
        </p:txBody>
      </p:sp>
      <p:sp>
        <p:nvSpPr>
          <p:cNvPr id="6656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2A8CC99-9D3A-CD45-8C09-D61F7B10B019}" type="slidenum">
              <a:rPr lang="en-GB" altLang="en-US" sz="1200">
                <a:solidFill>
                  <a:schemeClr val="tx2"/>
                </a:solidFill>
                <a:latin typeface="Arial" charset="0"/>
              </a:rPr>
              <a:pPr eaLnBrk="1" hangingPunct="1"/>
              <a:t>11</a:t>
            </a:fld>
            <a:endParaRPr lang="en-GB" altLang="en-US" sz="1200">
              <a:solidFill>
                <a:schemeClr val="tx2"/>
              </a:solidFill>
              <a:latin typeface="Arial" charset="0"/>
            </a:endParaRPr>
          </a:p>
        </p:txBody>
      </p:sp>
      <p:grpSp>
        <p:nvGrpSpPr>
          <p:cNvPr id="3" name="Group 84"/>
          <p:cNvGrpSpPr>
            <a:grpSpLocks/>
          </p:cNvGrpSpPr>
          <p:nvPr/>
        </p:nvGrpSpPr>
        <p:grpSpPr bwMode="auto">
          <a:xfrm>
            <a:off x="4268788" y="3365500"/>
            <a:ext cx="2894012" cy="1665288"/>
            <a:chOff x="4268788" y="3365500"/>
            <a:chExt cx="2894012" cy="1665369"/>
          </a:xfrm>
        </p:grpSpPr>
        <p:cxnSp>
          <p:nvCxnSpPr>
            <p:cNvPr id="66642" name="Shape 293"/>
            <p:cNvCxnSpPr>
              <a:cxnSpLocks noChangeShapeType="1"/>
            </p:cNvCxnSpPr>
            <p:nvPr/>
          </p:nvCxnSpPr>
          <p:spPr bwMode="auto">
            <a:xfrm flipH="1">
              <a:off x="6781800" y="3365500"/>
              <a:ext cx="3175" cy="1211263"/>
            </a:xfrm>
            <a:prstGeom prst="bentConnector3">
              <a:avLst>
                <a:gd name="adj1" fmla="val -3744000"/>
              </a:avLst>
            </a:prstGeom>
            <a:noFill/>
            <a:ln w="31750">
              <a:solidFill>
                <a:schemeClr val="bg2"/>
              </a:solidFill>
              <a:round/>
              <a:headEnd/>
              <a:tailEnd/>
            </a:ln>
            <a:extLst>
              <a:ext uri="{909E8E84-426E-40DD-AFC4-6F175D3DCCD1}">
                <a14:hiddenFill xmlns:a14="http://schemas.microsoft.com/office/drawing/2010/main">
                  <a:noFill/>
                </a14:hiddenFill>
              </a:ext>
            </a:extLst>
          </p:spPr>
        </p:cxnSp>
        <p:pic>
          <p:nvPicPr>
            <p:cNvPr id="66643" name="Picture 79" descr="server-op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685800" cy="916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6644" name="Elbow Connector 296"/>
            <p:cNvCxnSpPr>
              <a:cxnSpLocks noChangeShapeType="1"/>
              <a:stCxn id="66582" idx="2"/>
            </p:cNvCxnSpPr>
            <p:nvPr/>
          </p:nvCxnSpPr>
          <p:spPr bwMode="auto">
            <a:xfrm rot="16200000" flipH="1">
              <a:off x="5541922" y="3752891"/>
              <a:ext cx="4844" cy="2551112"/>
            </a:xfrm>
            <a:prstGeom prst="bentConnector3">
              <a:avLst>
                <a:gd name="adj1" fmla="val 4819241"/>
              </a:avLst>
            </a:prstGeom>
            <a:noFill/>
            <a:ln w="31750">
              <a:solidFill>
                <a:schemeClr val="bg2"/>
              </a:solidFill>
              <a:round/>
              <a:headEnd/>
              <a:tailEnd/>
            </a:ln>
            <a:extLst>
              <a:ext uri="{909E8E84-426E-40DD-AFC4-6F175D3DCCD1}">
                <a14:hiddenFill xmlns:a14="http://schemas.microsoft.com/office/drawing/2010/main">
                  <a:noFill/>
                </a14:hiddenFill>
              </a:ext>
            </a:extLst>
          </p:spPr>
        </p:cxnSp>
      </p:grpSp>
      <p:grpSp>
        <p:nvGrpSpPr>
          <p:cNvPr id="66564" name="Group 7"/>
          <p:cNvGrpSpPr>
            <a:grpSpLocks/>
          </p:cNvGrpSpPr>
          <p:nvPr/>
        </p:nvGrpSpPr>
        <p:grpSpPr bwMode="auto">
          <a:xfrm>
            <a:off x="1828800" y="1749425"/>
            <a:ext cx="4991100" cy="2465388"/>
            <a:chOff x="1296" y="816"/>
            <a:chExt cx="3144" cy="1644"/>
          </a:xfrm>
        </p:grpSpPr>
        <p:sp>
          <p:nvSpPr>
            <p:cNvPr id="66610"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1"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2"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3"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4"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5"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6"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7"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18"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661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20" name="Picture 18"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6" y="2192"/>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21" name="Line 19"/>
            <p:cNvSpPr>
              <a:spLocks noChangeShapeType="1"/>
            </p:cNvSpPr>
            <p:nvPr/>
          </p:nvSpPr>
          <p:spPr bwMode="auto">
            <a:xfrm flipH="1">
              <a:off x="1358" y="1905"/>
              <a:ext cx="21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2" name="Line 20"/>
            <p:cNvSpPr>
              <a:spLocks noChangeShapeType="1"/>
            </p:cNvSpPr>
            <p:nvPr/>
          </p:nvSpPr>
          <p:spPr bwMode="auto">
            <a:xfrm flipH="1">
              <a:off x="1410" y="1905"/>
              <a:ext cx="15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3" name="Line 21"/>
            <p:cNvSpPr>
              <a:spLocks noChangeShapeType="1"/>
            </p:cNvSpPr>
            <p:nvPr/>
          </p:nvSpPr>
          <p:spPr bwMode="auto">
            <a:xfrm flipH="1">
              <a:off x="1463" y="1905"/>
              <a:ext cx="106"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4" name="Line 22"/>
            <p:cNvSpPr>
              <a:spLocks noChangeShapeType="1"/>
            </p:cNvSpPr>
            <p:nvPr/>
          </p:nvSpPr>
          <p:spPr bwMode="auto">
            <a:xfrm flipH="1">
              <a:off x="1498" y="1905"/>
              <a:ext cx="7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5" name="Line 23"/>
            <p:cNvSpPr>
              <a:spLocks noChangeShapeType="1"/>
            </p:cNvSpPr>
            <p:nvPr/>
          </p:nvSpPr>
          <p:spPr bwMode="auto">
            <a:xfrm flipH="1">
              <a:off x="1534" y="1905"/>
              <a:ext cx="3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6" name="Line 24"/>
            <p:cNvSpPr>
              <a:spLocks noChangeShapeType="1"/>
            </p:cNvSpPr>
            <p:nvPr/>
          </p:nvSpPr>
          <p:spPr bwMode="auto">
            <a:xfrm flipH="1">
              <a:off x="1569" y="1905"/>
              <a:ext cx="0"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7" name="Line 25"/>
            <p:cNvSpPr>
              <a:spLocks noChangeShapeType="1"/>
            </p:cNvSpPr>
            <p:nvPr/>
          </p:nvSpPr>
          <p:spPr bwMode="auto">
            <a:xfrm>
              <a:off x="1569" y="1855"/>
              <a:ext cx="35" cy="3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8" name="Line 26"/>
            <p:cNvSpPr>
              <a:spLocks noChangeShapeType="1"/>
            </p:cNvSpPr>
            <p:nvPr/>
          </p:nvSpPr>
          <p:spPr bwMode="auto">
            <a:xfrm>
              <a:off x="1569" y="1855"/>
              <a:ext cx="70" cy="3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29" name="Line 27"/>
            <p:cNvSpPr>
              <a:spLocks noChangeShapeType="1"/>
            </p:cNvSpPr>
            <p:nvPr/>
          </p:nvSpPr>
          <p:spPr bwMode="auto">
            <a:xfrm>
              <a:off x="1569" y="1905"/>
              <a:ext cx="114"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0" name="Line 28"/>
            <p:cNvSpPr>
              <a:spLocks noChangeShapeType="1"/>
            </p:cNvSpPr>
            <p:nvPr/>
          </p:nvSpPr>
          <p:spPr bwMode="auto">
            <a:xfrm>
              <a:off x="1569" y="1905"/>
              <a:ext cx="14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1" name="Line 29"/>
            <p:cNvSpPr>
              <a:spLocks noChangeShapeType="1"/>
            </p:cNvSpPr>
            <p:nvPr/>
          </p:nvSpPr>
          <p:spPr bwMode="auto">
            <a:xfrm>
              <a:off x="1569" y="1905"/>
              <a:ext cx="18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32" name="Line 30"/>
            <p:cNvSpPr>
              <a:spLocks noChangeShapeType="1"/>
            </p:cNvSpPr>
            <p:nvPr/>
          </p:nvSpPr>
          <p:spPr bwMode="auto">
            <a:xfrm>
              <a:off x="1569" y="1905"/>
              <a:ext cx="211"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6633"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4"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6"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7"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8"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39"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4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641"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565" name="Group 76"/>
          <p:cNvGrpSpPr>
            <a:grpSpLocks/>
          </p:cNvGrpSpPr>
          <p:nvPr/>
        </p:nvGrpSpPr>
        <p:grpSpPr bwMode="auto">
          <a:xfrm>
            <a:off x="2235200" y="3433763"/>
            <a:ext cx="4165600" cy="1592262"/>
            <a:chOff x="1778000" y="3055938"/>
            <a:chExt cx="4165600" cy="1592262"/>
          </a:xfrm>
        </p:grpSpPr>
        <p:grpSp>
          <p:nvGrpSpPr>
            <p:cNvPr id="66576" name="Group 99"/>
            <p:cNvGrpSpPr>
              <a:grpSpLocks/>
            </p:cNvGrpSpPr>
            <p:nvPr/>
          </p:nvGrpSpPr>
          <p:grpSpPr bwMode="auto">
            <a:xfrm>
              <a:off x="1778000" y="3055938"/>
              <a:ext cx="4165600" cy="1592262"/>
              <a:chOff x="976" y="1968"/>
              <a:chExt cx="2624" cy="1099"/>
            </a:xfrm>
          </p:grpSpPr>
          <p:grpSp>
            <p:nvGrpSpPr>
              <p:cNvPr id="66578" name="Group 47"/>
              <p:cNvGrpSpPr>
                <a:grpSpLocks/>
              </p:cNvGrpSpPr>
              <p:nvPr/>
            </p:nvGrpSpPr>
            <p:grpSpPr bwMode="auto">
              <a:xfrm>
                <a:off x="976" y="1968"/>
                <a:ext cx="2624" cy="1008"/>
                <a:chOff x="1552" y="1968"/>
                <a:chExt cx="2624" cy="1008"/>
              </a:xfrm>
            </p:grpSpPr>
            <p:grpSp>
              <p:nvGrpSpPr>
                <p:cNvPr id="66587" name="Group 48"/>
                <p:cNvGrpSpPr>
                  <a:grpSpLocks/>
                </p:cNvGrpSpPr>
                <p:nvPr/>
              </p:nvGrpSpPr>
              <p:grpSpPr bwMode="auto">
                <a:xfrm>
                  <a:off x="2568" y="1976"/>
                  <a:ext cx="88" cy="712"/>
                  <a:chOff x="2568" y="1976"/>
                  <a:chExt cx="88" cy="712"/>
                </a:xfrm>
              </p:grpSpPr>
              <p:sp>
                <p:nvSpPr>
                  <p:cNvPr id="66607"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8"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9"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88" name="Group 52"/>
                <p:cNvGrpSpPr>
                  <a:grpSpLocks/>
                </p:cNvGrpSpPr>
                <p:nvPr/>
              </p:nvGrpSpPr>
              <p:grpSpPr bwMode="auto">
                <a:xfrm>
                  <a:off x="3069" y="1968"/>
                  <a:ext cx="99" cy="720"/>
                  <a:chOff x="3069" y="1968"/>
                  <a:chExt cx="99" cy="720"/>
                </a:xfrm>
              </p:grpSpPr>
              <p:sp>
                <p:nvSpPr>
                  <p:cNvPr id="66604"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5"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6"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89" name="Group 56"/>
                <p:cNvGrpSpPr>
                  <a:grpSpLocks/>
                </p:cNvGrpSpPr>
                <p:nvPr/>
              </p:nvGrpSpPr>
              <p:grpSpPr bwMode="auto">
                <a:xfrm>
                  <a:off x="3072" y="1976"/>
                  <a:ext cx="576" cy="840"/>
                  <a:chOff x="3072" y="1976"/>
                  <a:chExt cx="576" cy="840"/>
                </a:xfrm>
              </p:grpSpPr>
              <p:sp>
                <p:nvSpPr>
                  <p:cNvPr id="66601"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2"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3"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0" name="Group 60"/>
                <p:cNvGrpSpPr>
                  <a:grpSpLocks/>
                </p:cNvGrpSpPr>
                <p:nvPr/>
              </p:nvGrpSpPr>
              <p:grpSpPr bwMode="auto">
                <a:xfrm>
                  <a:off x="2992" y="1984"/>
                  <a:ext cx="1184" cy="992"/>
                  <a:chOff x="2992" y="1984"/>
                  <a:chExt cx="1184" cy="992"/>
                </a:xfrm>
              </p:grpSpPr>
              <p:sp>
                <p:nvSpPr>
                  <p:cNvPr id="66598"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9"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00"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1" name="Group 64"/>
                <p:cNvGrpSpPr>
                  <a:grpSpLocks/>
                </p:cNvGrpSpPr>
                <p:nvPr/>
              </p:nvGrpSpPr>
              <p:grpSpPr bwMode="auto">
                <a:xfrm>
                  <a:off x="2064" y="1984"/>
                  <a:ext cx="528" cy="848"/>
                  <a:chOff x="2064" y="1984"/>
                  <a:chExt cx="528" cy="848"/>
                </a:xfrm>
              </p:grpSpPr>
              <p:sp>
                <p:nvSpPr>
                  <p:cNvPr id="66596"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7"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6592" name="Group 68"/>
                <p:cNvGrpSpPr>
                  <a:grpSpLocks/>
                </p:cNvGrpSpPr>
                <p:nvPr/>
              </p:nvGrpSpPr>
              <p:grpSpPr bwMode="auto">
                <a:xfrm>
                  <a:off x="1552" y="1970"/>
                  <a:ext cx="1115" cy="1006"/>
                  <a:chOff x="1552" y="1970"/>
                  <a:chExt cx="1115" cy="1006"/>
                </a:xfrm>
              </p:grpSpPr>
              <p:sp>
                <p:nvSpPr>
                  <p:cNvPr id="66593"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4"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595"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6579" name="Group 72"/>
              <p:cNvGrpSpPr>
                <a:grpSpLocks/>
              </p:cNvGrpSpPr>
              <p:nvPr/>
            </p:nvGrpSpPr>
            <p:grpSpPr bwMode="auto">
              <a:xfrm>
                <a:off x="2064" y="2544"/>
                <a:ext cx="432" cy="523"/>
                <a:chOff x="288" y="1440"/>
                <a:chExt cx="432" cy="523"/>
              </a:xfrm>
            </p:grpSpPr>
            <p:sp>
              <p:nvSpPr>
                <p:cNvPr id="66580"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1"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2"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6583"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4"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5"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586"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6577"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66566" name="Straight Connector 171"/>
          <p:cNvCxnSpPr>
            <a:cxnSpLocks noChangeShapeType="1"/>
          </p:cNvCxnSpPr>
          <p:nvPr/>
        </p:nvCxnSpPr>
        <p:spPr bwMode="auto">
          <a:xfrm>
            <a:off x="1524000" y="3425825"/>
            <a:ext cx="5715000" cy="1588"/>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
        <p:nvSpPr>
          <p:cNvPr id="167" name="Rounded Rectangular Callout 166"/>
          <p:cNvSpPr/>
          <p:nvPr/>
        </p:nvSpPr>
        <p:spPr bwMode="auto">
          <a:xfrm>
            <a:off x="6477000" y="1292352"/>
            <a:ext cx="2286000" cy="1374648"/>
          </a:xfrm>
          <a:prstGeom prst="wedgeRoundRectCallout">
            <a:avLst>
              <a:gd name="adj1" fmla="val -85367"/>
              <a:gd name="adj2" fmla="val 36273"/>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No modification to applications and switches</a:t>
            </a:r>
          </a:p>
        </p:txBody>
      </p:sp>
      <p:sp>
        <p:nvSpPr>
          <p:cNvPr id="168" name="Rounded Rectangular Callout 167"/>
          <p:cNvSpPr/>
          <p:nvPr/>
        </p:nvSpPr>
        <p:spPr bwMode="auto">
          <a:xfrm>
            <a:off x="304800" y="4724400"/>
            <a:ext cx="2286000" cy="1374648"/>
          </a:xfrm>
          <a:prstGeom prst="wedgeRoundRectCallout">
            <a:avLst>
              <a:gd name="adj1" fmla="val 28766"/>
              <a:gd name="adj2" fmla="val -87896"/>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Leverage end-hosts for traffic management</a:t>
            </a:r>
          </a:p>
        </p:txBody>
      </p:sp>
      <p:sp>
        <p:nvSpPr>
          <p:cNvPr id="169" name="Rounded Rectangular Callout 168"/>
          <p:cNvSpPr/>
          <p:nvPr/>
        </p:nvSpPr>
        <p:spPr bwMode="auto">
          <a:xfrm>
            <a:off x="5257800" y="5410200"/>
            <a:ext cx="3048000" cy="990600"/>
          </a:xfrm>
          <a:prstGeom prst="wedgeRoundRectCallout">
            <a:avLst>
              <a:gd name="adj1" fmla="val 1971"/>
              <a:gd name="adj2" fmla="val -107351"/>
              <a:gd name="adj3" fmla="val 16667"/>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Centralized control for circuit configuration</a:t>
            </a:r>
          </a:p>
        </p:txBody>
      </p:sp>
    </p:spTree>
    <p:custDataLst>
      <p:tags r:id="rId1"/>
    </p:custDataLst>
  </p:cSld>
  <p:clrMapOvr>
    <a:masterClrMapping/>
  </p:clrMapOvr>
  <p:transition advTm="418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Effect transition="in" filter="wipe(up)">
                                      <p:cBhvr>
                                        <p:cTn id="12" dur="500"/>
                                        <p:tgtEl>
                                          <p:spTgt spid="16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Effect transition="in" filter="wipe(left)">
                                      <p:cBhvr>
                                        <p:cTn id="17" dur="500"/>
                                        <p:tgtEl>
                                          <p:spTgt spid="1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wipe(up)">
                                      <p:cBhvr>
                                        <p:cTn id="2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Line 114"/>
          <p:cNvSpPr>
            <a:spLocks noChangeShapeType="1"/>
          </p:cNvSpPr>
          <p:nvPr/>
        </p:nvSpPr>
        <p:spPr bwMode="auto">
          <a:xfrm>
            <a:off x="2452688"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86" name="Line 114"/>
          <p:cNvSpPr>
            <a:spLocks noChangeShapeType="1"/>
          </p:cNvSpPr>
          <p:nvPr/>
        </p:nvSpPr>
        <p:spPr bwMode="auto">
          <a:xfrm>
            <a:off x="1785938"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87" name="Title 1"/>
          <p:cNvSpPr>
            <a:spLocks noGrp="1"/>
          </p:cNvSpPr>
          <p:nvPr>
            <p:ph type="title"/>
          </p:nvPr>
        </p:nvSpPr>
        <p:spPr>
          <a:xfrm>
            <a:off x="304800" y="228600"/>
            <a:ext cx="8153400" cy="609600"/>
          </a:xfrm>
        </p:spPr>
        <p:txBody>
          <a:bodyPr/>
          <a:lstStyle/>
          <a:p>
            <a:r>
              <a:rPr lang="en-US" altLang="en-US" sz="3200"/>
              <a:t>c-Through - traffic demand estimation </a:t>
            </a:r>
            <a:br>
              <a:rPr lang="en-US" altLang="en-US" sz="3200"/>
            </a:br>
            <a:r>
              <a:rPr lang="en-US" altLang="en-US" sz="3200"/>
              <a:t>and traffic batching</a:t>
            </a:r>
          </a:p>
        </p:txBody>
      </p:sp>
      <p:sp>
        <p:nvSpPr>
          <p:cNvPr id="12293"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730F7A84-BCFD-E14A-B0A3-75B16073CD03}" type="slidenum">
              <a:rPr lang="en-GB" altLang="en-US" sz="1200">
                <a:solidFill>
                  <a:schemeClr val="tx2"/>
                </a:solidFill>
                <a:latin typeface="Arial" charset="0"/>
              </a:rPr>
              <a:pPr algn="ctr" eaLnBrk="1" hangingPunct="1"/>
              <a:t>12</a:t>
            </a:fld>
            <a:endParaRPr lang="en-GB" altLang="en-US" sz="1200">
              <a:solidFill>
                <a:schemeClr val="tx2"/>
              </a:solidFill>
              <a:latin typeface="Arial" charset="0"/>
            </a:endParaRPr>
          </a:p>
        </p:txBody>
      </p:sp>
      <p:grpSp>
        <p:nvGrpSpPr>
          <p:cNvPr id="3" name="Group 109"/>
          <p:cNvGrpSpPr>
            <a:grpSpLocks/>
          </p:cNvGrpSpPr>
          <p:nvPr/>
        </p:nvGrpSpPr>
        <p:grpSpPr bwMode="auto">
          <a:xfrm>
            <a:off x="3276600" y="1905000"/>
            <a:ext cx="2667000" cy="1874838"/>
            <a:chOff x="6858000" y="1248452"/>
            <a:chExt cx="2667000" cy="1874159"/>
          </a:xfrm>
        </p:grpSpPr>
        <p:grpSp>
          <p:nvGrpSpPr>
            <p:cNvPr id="67664" name="Group 90"/>
            <p:cNvGrpSpPr>
              <a:grpSpLocks/>
            </p:cNvGrpSpPr>
            <p:nvPr/>
          </p:nvGrpSpPr>
          <p:grpSpPr bwMode="auto">
            <a:xfrm>
              <a:off x="7969250" y="1984329"/>
              <a:ext cx="179736" cy="1138282"/>
              <a:chOff x="7926528" y="3128918"/>
              <a:chExt cx="179736" cy="1138282"/>
            </a:xfrm>
          </p:grpSpPr>
          <p:sp>
            <p:nvSpPr>
              <p:cNvPr id="67666" name="Line 104"/>
              <p:cNvSpPr>
                <a:spLocks noChangeShapeType="1"/>
              </p:cNvSpPr>
              <p:nvPr/>
            </p:nvSpPr>
            <p:spPr bwMode="auto">
              <a:xfrm flipH="1">
                <a:off x="7929372" y="3128918"/>
                <a:ext cx="3620" cy="11382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7" name="Line 108"/>
              <p:cNvSpPr>
                <a:spLocks noChangeShapeType="1"/>
              </p:cNvSpPr>
              <p:nvPr/>
            </p:nvSpPr>
            <p:spPr bwMode="auto">
              <a:xfrm>
                <a:off x="8101756" y="3128918"/>
                <a:ext cx="452" cy="113828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68" name="Rectangle 123"/>
              <p:cNvSpPr>
                <a:spLocks noChangeArrowheads="1"/>
              </p:cNvSpPr>
              <p:nvPr/>
            </p:nvSpPr>
            <p:spPr bwMode="auto">
              <a:xfrm>
                <a:off x="7931134" y="3456434"/>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5" name="Rectangle 129"/>
              <p:cNvSpPr>
                <a:spLocks noChangeArrowheads="1"/>
              </p:cNvSpPr>
              <p:nvPr/>
            </p:nvSpPr>
            <p:spPr bwMode="auto">
              <a:xfrm>
                <a:off x="7926528" y="3940293"/>
                <a:ext cx="173038" cy="165040"/>
              </a:xfrm>
              <a:prstGeom prst="rect">
                <a:avLst/>
              </a:prstGeom>
              <a:solidFill>
                <a:schemeClr val="bg2">
                  <a:lumMod val="85000"/>
                  <a:lumOff val="15000"/>
                </a:schemeClr>
              </a:solidFill>
              <a:ln w="9525">
                <a:noFill/>
                <a:miter lim="800000"/>
                <a:headEnd/>
                <a:tailEnd/>
              </a:ln>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7670" name="Straight Connector 95"/>
              <p:cNvCxnSpPr>
                <a:cxnSpLocks noChangeShapeType="1"/>
              </p:cNvCxnSpPr>
              <p:nvPr/>
            </p:nvCxnSpPr>
            <p:spPr bwMode="auto">
              <a:xfrm rot="16200000" flipH="1">
                <a:off x="8016358" y="304910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1" name="Straight Connector 96"/>
              <p:cNvCxnSpPr>
                <a:cxnSpLocks noChangeShapeType="1"/>
              </p:cNvCxnSpPr>
              <p:nvPr/>
            </p:nvCxnSpPr>
            <p:spPr bwMode="auto">
              <a:xfrm rot="16200000" flipH="1">
                <a:off x="8021088" y="32057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2" name="Straight Connector 97"/>
              <p:cNvCxnSpPr>
                <a:cxnSpLocks noChangeShapeType="1"/>
              </p:cNvCxnSpPr>
              <p:nvPr/>
            </p:nvCxnSpPr>
            <p:spPr bwMode="auto">
              <a:xfrm rot="16200000" flipH="1">
                <a:off x="8021088" y="33708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3" name="Straight Connector 98"/>
              <p:cNvCxnSpPr>
                <a:cxnSpLocks noChangeShapeType="1"/>
              </p:cNvCxnSpPr>
              <p:nvPr/>
            </p:nvCxnSpPr>
            <p:spPr bwMode="auto">
              <a:xfrm rot="16200000" flipH="1">
                <a:off x="8017424" y="35343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4" name="Straight Connector 99"/>
              <p:cNvCxnSpPr>
                <a:cxnSpLocks noChangeShapeType="1"/>
              </p:cNvCxnSpPr>
              <p:nvPr/>
            </p:nvCxnSpPr>
            <p:spPr bwMode="auto">
              <a:xfrm rot="16200000" flipH="1">
                <a:off x="8021088" y="36994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5" name="Straight Connector 100"/>
              <p:cNvCxnSpPr>
                <a:cxnSpLocks noChangeShapeType="1"/>
              </p:cNvCxnSpPr>
              <p:nvPr/>
            </p:nvCxnSpPr>
            <p:spPr bwMode="auto">
              <a:xfrm rot="16200000" flipH="1">
                <a:off x="8021088" y="38534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6" name="Straight Connector 101"/>
              <p:cNvCxnSpPr>
                <a:cxnSpLocks noChangeShapeType="1"/>
              </p:cNvCxnSpPr>
              <p:nvPr/>
            </p:nvCxnSpPr>
            <p:spPr bwMode="auto">
              <a:xfrm rot="16200000" flipH="1">
                <a:off x="8021088" y="401692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7677" name="Straight Connector 102"/>
              <p:cNvCxnSpPr>
                <a:cxnSpLocks noChangeShapeType="1"/>
              </p:cNvCxnSpPr>
              <p:nvPr/>
            </p:nvCxnSpPr>
            <p:spPr bwMode="auto">
              <a:xfrm rot="16200000" flipH="1">
                <a:off x="8016516" y="417904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sp>
          <p:nvSpPr>
            <p:cNvPr id="67665" name="Text Box 88"/>
            <p:cNvSpPr txBox="1">
              <a:spLocks noChangeArrowheads="1"/>
            </p:cNvSpPr>
            <p:nvPr/>
          </p:nvSpPr>
          <p:spPr bwMode="auto">
            <a:xfrm>
              <a:off x="6858000" y="1248452"/>
              <a:ext cx="2667000" cy="707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Per-rack traffic demand vector</a:t>
              </a:r>
            </a:p>
          </p:txBody>
        </p:sp>
      </p:grpSp>
      <p:sp>
        <p:nvSpPr>
          <p:cNvPr id="67" name="AutoShape 265"/>
          <p:cNvSpPr>
            <a:spLocks noChangeArrowheads="1"/>
          </p:cNvSpPr>
          <p:nvPr/>
        </p:nvSpPr>
        <p:spPr bwMode="auto">
          <a:xfrm>
            <a:off x="4876800" y="3276600"/>
            <a:ext cx="4038600" cy="1066800"/>
          </a:xfrm>
          <a:prstGeom prst="flowChartAlternateProcess">
            <a:avLst/>
          </a:prstGeom>
          <a:noFill/>
          <a:ln>
            <a:noFill/>
            <a:headEnd/>
            <a:tailEnd/>
          </a:ln>
        </p:spPr>
        <p:style>
          <a:lnRef idx="2">
            <a:schemeClr val="accent3"/>
          </a:lnRef>
          <a:fillRef idx="1">
            <a:schemeClr val="lt1"/>
          </a:fillRef>
          <a:effectRef idx="0">
            <a:schemeClr val="accent3"/>
          </a:effectRef>
          <a:fontRef idx="minor">
            <a:schemeClr val="dk1"/>
          </a:fontRef>
        </p:style>
        <p:txBody>
          <a:bodyPr wrap="none" anchor="ctr"/>
          <a:lstStyle/>
          <a:p>
            <a:pPr algn="ctr" eaLnBrk="0" hangingPunct="0">
              <a:defRPr/>
            </a:pPr>
            <a:r>
              <a:rPr lang="en-US" sz="2000" b="1" u="sng" dirty="0">
                <a:solidFill>
                  <a:srgbClr val="000000"/>
                </a:solidFill>
                <a:cs typeface="Arial" pitchFamily="34" charset="0"/>
              </a:rPr>
              <a:t>2. Packets are buffered per-flow </a:t>
            </a:r>
          </a:p>
          <a:p>
            <a:pPr algn="ctr" eaLnBrk="0" hangingPunct="0">
              <a:defRPr/>
            </a:pPr>
            <a:r>
              <a:rPr lang="en-US" sz="2000" b="1" u="sng" dirty="0">
                <a:solidFill>
                  <a:srgbClr val="000000"/>
                </a:solidFill>
                <a:cs typeface="Arial" pitchFamily="34" charset="0"/>
              </a:rPr>
              <a:t>to avoid HOL blocking.</a:t>
            </a:r>
            <a:r>
              <a:rPr lang="en-US" sz="2000" b="1" dirty="0">
                <a:solidFill>
                  <a:srgbClr val="000000"/>
                </a:solidFill>
                <a:cs typeface="Arial" pitchFamily="34" charset="0"/>
              </a:rPr>
              <a:t> </a:t>
            </a:r>
          </a:p>
        </p:txBody>
      </p:sp>
      <p:sp>
        <p:nvSpPr>
          <p:cNvPr id="66" name="AutoShape 265"/>
          <p:cNvSpPr>
            <a:spLocks noChangeArrowheads="1"/>
          </p:cNvSpPr>
          <p:nvPr/>
        </p:nvSpPr>
        <p:spPr bwMode="auto">
          <a:xfrm>
            <a:off x="4876800" y="2590800"/>
            <a:ext cx="3733800" cy="838200"/>
          </a:xfrm>
          <a:prstGeom prst="flowChartAlternateProcess">
            <a:avLst/>
          </a:prstGeom>
          <a:no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ctr" eaLnBrk="0" hangingPunct="0">
              <a:defRPr/>
            </a:pPr>
            <a:r>
              <a:rPr lang="en-US" sz="2000" b="1" u="sng" dirty="0">
                <a:solidFill>
                  <a:srgbClr val="000000"/>
                </a:solidFill>
                <a:cs typeface="Arial" pitchFamily="34" charset="0"/>
              </a:rPr>
              <a:t>1. Transparent to applications.</a:t>
            </a:r>
          </a:p>
        </p:txBody>
      </p:sp>
      <p:sp>
        <p:nvSpPr>
          <p:cNvPr id="67592" name="Line 114"/>
          <p:cNvSpPr>
            <a:spLocks noChangeShapeType="1"/>
          </p:cNvSpPr>
          <p:nvPr/>
        </p:nvSpPr>
        <p:spPr bwMode="auto">
          <a:xfrm>
            <a:off x="1114425" y="1905000"/>
            <a:ext cx="0" cy="779463"/>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593" name="Rectangle 120"/>
          <p:cNvSpPr>
            <a:spLocks noChangeArrowheads="1"/>
          </p:cNvSpPr>
          <p:nvPr/>
        </p:nvSpPr>
        <p:spPr bwMode="auto">
          <a:xfrm>
            <a:off x="990600" y="1447800"/>
            <a:ext cx="1624013" cy="461963"/>
          </a:xfrm>
          <a:prstGeom prst="rect">
            <a:avLst/>
          </a:prstGeom>
          <a:solidFill>
            <a:srgbClr val="CCFFFF"/>
          </a:solidFill>
          <a:ln w="12700">
            <a:solidFill>
              <a:schemeClr val="bg2"/>
            </a:solidFill>
            <a:miter lim="800000"/>
            <a:headEnd/>
            <a:tailEnd/>
          </a:ln>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594" name="Text Box 121"/>
          <p:cNvSpPr txBox="1">
            <a:spLocks noChangeArrowheads="1"/>
          </p:cNvSpPr>
          <p:nvPr/>
        </p:nvSpPr>
        <p:spPr bwMode="auto">
          <a:xfrm>
            <a:off x="863600" y="144780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Applications</a:t>
            </a:r>
          </a:p>
        </p:txBody>
      </p:sp>
      <p:sp>
        <p:nvSpPr>
          <p:cNvPr id="76" name="Down Arrow 75"/>
          <p:cNvSpPr/>
          <p:nvPr/>
        </p:nvSpPr>
        <p:spPr bwMode="auto">
          <a:xfrm>
            <a:off x="842666" y="2057400"/>
            <a:ext cx="566638"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80" name="Down Arrow 79"/>
          <p:cNvSpPr/>
          <p:nvPr/>
        </p:nvSpPr>
        <p:spPr bwMode="auto">
          <a:xfrm>
            <a:off x="1724851" y="2060700"/>
            <a:ext cx="144308" cy="533275"/>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83" name="Down Arrow 82"/>
          <p:cNvSpPr/>
          <p:nvPr/>
        </p:nvSpPr>
        <p:spPr bwMode="auto">
          <a:xfrm>
            <a:off x="2325885" y="2062163"/>
            <a:ext cx="285244" cy="533400"/>
          </a:xfrm>
          <a:prstGeom prst="downArrow">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grpSp>
        <p:nvGrpSpPr>
          <p:cNvPr id="6" name="Group 89"/>
          <p:cNvGrpSpPr>
            <a:grpSpLocks/>
          </p:cNvGrpSpPr>
          <p:nvPr/>
        </p:nvGrpSpPr>
        <p:grpSpPr bwMode="auto">
          <a:xfrm>
            <a:off x="838200" y="5105400"/>
            <a:ext cx="6934200" cy="1219200"/>
            <a:chOff x="914400" y="5181600"/>
            <a:chExt cx="6934200" cy="1219200"/>
          </a:xfrm>
        </p:grpSpPr>
        <p:sp>
          <p:nvSpPr>
            <p:cNvPr id="88" name="AutoShape 262"/>
            <p:cNvSpPr>
              <a:spLocks noChangeArrowheads="1"/>
            </p:cNvSpPr>
            <p:nvPr/>
          </p:nvSpPr>
          <p:spPr bwMode="auto">
            <a:xfrm>
              <a:off x="914400" y="5181600"/>
              <a:ext cx="6934200" cy="1219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7663" name="Rectangle 263"/>
            <p:cNvSpPr>
              <a:spLocks noChangeArrowheads="1"/>
            </p:cNvSpPr>
            <p:nvPr/>
          </p:nvSpPr>
          <p:spPr bwMode="auto">
            <a:xfrm>
              <a:off x="1016581" y="5275481"/>
              <a:ext cx="6765073" cy="112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Accomplish two requirements: </a:t>
              </a:r>
            </a:p>
            <a:p>
              <a:pPr lvl="1">
                <a:lnSpc>
                  <a:spcPct val="85000"/>
                </a:lnSpc>
                <a:buClr>
                  <a:srgbClr val="000000"/>
                </a:buClr>
                <a:buFontTx/>
                <a:buChar char="–"/>
              </a:pPr>
              <a:r>
                <a:rPr lang="en-US" altLang="zh-CN" sz="2000">
                  <a:solidFill>
                    <a:srgbClr val="000000"/>
                  </a:solidFill>
                  <a:latin typeface="Arial" charset="0"/>
                  <a:ea typeface="宋体" charset="-122"/>
                </a:rPr>
                <a:t>Traffic demand estimation </a:t>
              </a:r>
            </a:p>
            <a:p>
              <a:pPr lvl="1">
                <a:lnSpc>
                  <a:spcPct val="85000"/>
                </a:lnSpc>
                <a:buClr>
                  <a:srgbClr val="000000"/>
                </a:buClr>
                <a:buFontTx/>
                <a:buChar char="–"/>
              </a:pPr>
              <a:r>
                <a:rPr lang="en-US" altLang="zh-CN" sz="2000">
                  <a:solidFill>
                    <a:srgbClr val="000000"/>
                  </a:solidFill>
                  <a:latin typeface="Arial" charset="0"/>
                  <a:ea typeface="宋体" charset="-122"/>
                </a:rPr>
                <a:t>Pre-batch data to improve optical circuit utilization</a:t>
              </a:r>
            </a:p>
          </p:txBody>
        </p:sp>
      </p:grpSp>
      <p:grpSp>
        <p:nvGrpSpPr>
          <p:cNvPr id="67605" name="Group 88"/>
          <p:cNvGrpSpPr>
            <a:grpSpLocks/>
          </p:cNvGrpSpPr>
          <p:nvPr/>
        </p:nvGrpSpPr>
        <p:grpSpPr bwMode="auto">
          <a:xfrm>
            <a:off x="936625" y="2709863"/>
            <a:ext cx="381000" cy="460375"/>
            <a:chOff x="914400" y="2743200"/>
            <a:chExt cx="381000" cy="460859"/>
          </a:xfrm>
        </p:grpSpPr>
        <p:sp>
          <p:nvSpPr>
            <p:cNvPr id="67658"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9"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67606" name="Group 89"/>
          <p:cNvGrpSpPr>
            <a:grpSpLocks/>
          </p:cNvGrpSpPr>
          <p:nvPr/>
        </p:nvGrpSpPr>
        <p:grpSpPr bwMode="auto">
          <a:xfrm>
            <a:off x="1589088" y="2698750"/>
            <a:ext cx="381000" cy="460375"/>
            <a:chOff x="914400" y="2743200"/>
            <a:chExt cx="381000" cy="460859"/>
          </a:xfrm>
        </p:grpSpPr>
        <p:sp>
          <p:nvSpPr>
            <p:cNvPr id="67656"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7"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67607" name="Group 92"/>
          <p:cNvGrpSpPr>
            <a:grpSpLocks/>
          </p:cNvGrpSpPr>
          <p:nvPr/>
        </p:nvGrpSpPr>
        <p:grpSpPr bwMode="auto">
          <a:xfrm>
            <a:off x="2263775" y="2709863"/>
            <a:ext cx="381000" cy="460375"/>
            <a:chOff x="914400" y="2743200"/>
            <a:chExt cx="381000" cy="460859"/>
          </a:xfrm>
        </p:grpSpPr>
        <p:sp>
          <p:nvSpPr>
            <p:cNvPr id="67654" name="Oval 65"/>
            <p:cNvSpPr>
              <a:spLocks noChangeArrowheads="1"/>
            </p:cNvSpPr>
            <p:nvPr/>
          </p:nvSpPr>
          <p:spPr bwMode="auto">
            <a:xfrm>
              <a:off x="914400" y="2743200"/>
              <a:ext cx="381000" cy="460859"/>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5" name="Rectangle 66"/>
            <p:cNvSpPr>
              <a:spLocks noChangeArrowheads="1"/>
            </p:cNvSpPr>
            <p:nvPr/>
          </p:nvSpPr>
          <p:spPr bwMode="auto">
            <a:xfrm>
              <a:off x="1033809" y="2895600"/>
              <a:ext cx="152400" cy="158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
        <p:nvSpPr>
          <p:cNvPr id="67608" name="Line 89"/>
          <p:cNvSpPr>
            <a:spLocks noChangeShapeType="1"/>
          </p:cNvSpPr>
          <p:nvPr/>
        </p:nvSpPr>
        <p:spPr bwMode="auto">
          <a:xfrm>
            <a:off x="1120775" y="3157538"/>
            <a:ext cx="0" cy="211137"/>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09" name="Line 89"/>
          <p:cNvSpPr>
            <a:spLocks noChangeShapeType="1"/>
          </p:cNvSpPr>
          <p:nvPr/>
        </p:nvSpPr>
        <p:spPr bwMode="auto">
          <a:xfrm>
            <a:off x="1771650" y="3178175"/>
            <a:ext cx="0" cy="211138"/>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10" name="Line 89"/>
          <p:cNvSpPr>
            <a:spLocks noChangeShapeType="1"/>
          </p:cNvSpPr>
          <p:nvPr/>
        </p:nvSpPr>
        <p:spPr bwMode="auto">
          <a:xfrm>
            <a:off x="2438400" y="3178175"/>
            <a:ext cx="0" cy="211138"/>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10" name="Group 98"/>
          <p:cNvGrpSpPr>
            <a:grpSpLocks/>
          </p:cNvGrpSpPr>
          <p:nvPr/>
        </p:nvGrpSpPr>
        <p:grpSpPr bwMode="auto">
          <a:xfrm>
            <a:off x="849313" y="2667000"/>
            <a:ext cx="1895475" cy="1450975"/>
            <a:chOff x="457200" y="3487912"/>
            <a:chExt cx="1895475" cy="1451338"/>
          </a:xfrm>
        </p:grpSpPr>
        <p:sp>
          <p:nvSpPr>
            <p:cNvPr id="67645" name="Oval 65"/>
            <p:cNvSpPr>
              <a:spLocks noChangeArrowheads="1"/>
            </p:cNvSpPr>
            <p:nvPr/>
          </p:nvSpPr>
          <p:spPr bwMode="auto">
            <a:xfrm>
              <a:off x="457200"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6" name="Oval 73"/>
            <p:cNvSpPr>
              <a:spLocks noChangeArrowheads="1"/>
            </p:cNvSpPr>
            <p:nvPr/>
          </p:nvSpPr>
          <p:spPr bwMode="auto">
            <a:xfrm>
              <a:off x="1120775"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7" name="Oval 81"/>
            <p:cNvSpPr>
              <a:spLocks noChangeArrowheads="1"/>
            </p:cNvSpPr>
            <p:nvPr/>
          </p:nvSpPr>
          <p:spPr bwMode="auto">
            <a:xfrm>
              <a:off x="1784350" y="3487912"/>
              <a:ext cx="568325" cy="1240147"/>
            </a:xfrm>
            <a:prstGeom prst="ellipse">
              <a:avLst/>
            </a:prstGeom>
            <a:solidFill>
              <a:srgbClr val="CCFFFF"/>
            </a:solidFill>
            <a:ln w="12700">
              <a:solidFill>
                <a:schemeClr val="bg2"/>
              </a:solidFill>
              <a:round/>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8" name="Line 89"/>
            <p:cNvSpPr>
              <a:spLocks noChangeShapeType="1"/>
            </p:cNvSpPr>
            <p:nvPr/>
          </p:nvSpPr>
          <p:spPr bwMode="auto">
            <a:xfrm>
              <a:off x="730250"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49" name="Line 90"/>
            <p:cNvSpPr>
              <a:spLocks noChangeShapeType="1"/>
            </p:cNvSpPr>
            <p:nvPr/>
          </p:nvSpPr>
          <p:spPr bwMode="auto">
            <a:xfrm>
              <a:off x="1404938"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50" name="Line 91"/>
            <p:cNvSpPr>
              <a:spLocks noChangeShapeType="1"/>
            </p:cNvSpPr>
            <p:nvPr/>
          </p:nvSpPr>
          <p:spPr bwMode="auto">
            <a:xfrm>
              <a:off x="2068513" y="4728059"/>
              <a:ext cx="0" cy="211191"/>
            </a:xfrm>
            <a:prstGeom prst="line">
              <a:avLst/>
            </a:prstGeom>
            <a:noFill/>
            <a:ln w="12700">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7651" name="Rectangle 66"/>
            <p:cNvSpPr>
              <a:spLocks noChangeArrowheads="1"/>
            </p:cNvSpPr>
            <p:nvPr/>
          </p:nvSpPr>
          <p:spPr bwMode="auto">
            <a:xfrm>
              <a:off x="658906"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2" name="Rectangle 66"/>
            <p:cNvSpPr>
              <a:spLocks noChangeArrowheads="1"/>
            </p:cNvSpPr>
            <p:nvPr/>
          </p:nvSpPr>
          <p:spPr bwMode="auto">
            <a:xfrm>
              <a:off x="1331259"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53" name="Rectangle 66"/>
            <p:cNvSpPr>
              <a:spLocks noChangeArrowheads="1"/>
            </p:cNvSpPr>
            <p:nvPr/>
          </p:nvSpPr>
          <p:spPr bwMode="auto">
            <a:xfrm>
              <a:off x="2008094" y="3657600"/>
              <a:ext cx="152400" cy="920980"/>
            </a:xfrm>
            <a:prstGeom prst="rect">
              <a:avLst/>
            </a:prstGeom>
            <a:solidFill>
              <a:srgbClr val="FFFF99"/>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11" name="Group 69"/>
          <p:cNvGrpSpPr>
            <a:grpSpLocks/>
          </p:cNvGrpSpPr>
          <p:nvPr/>
        </p:nvGrpSpPr>
        <p:grpSpPr bwMode="auto">
          <a:xfrm>
            <a:off x="1720850" y="3606800"/>
            <a:ext cx="152400" cy="152400"/>
            <a:chOff x="1706563" y="3985047"/>
            <a:chExt cx="152400" cy="152438"/>
          </a:xfrm>
        </p:grpSpPr>
        <p:sp>
          <p:nvSpPr>
            <p:cNvPr id="67642" name="Rectangle 66"/>
            <p:cNvSpPr>
              <a:spLocks noChangeArrowheads="1"/>
            </p:cNvSpPr>
            <p:nvPr/>
          </p:nvSpPr>
          <p:spPr bwMode="auto">
            <a:xfrm>
              <a:off x="1706563" y="3985047"/>
              <a:ext cx="152400" cy="152438"/>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43" name="Line 67"/>
            <p:cNvSpPr>
              <a:spLocks noChangeShapeType="1"/>
            </p:cNvSpPr>
            <p:nvPr/>
          </p:nvSpPr>
          <p:spPr bwMode="auto">
            <a:xfrm>
              <a:off x="1714500" y="406284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4" name="Line 68"/>
            <p:cNvSpPr>
              <a:spLocks noChangeShapeType="1"/>
            </p:cNvSpPr>
            <p:nvPr/>
          </p:nvSpPr>
          <p:spPr bwMode="auto">
            <a:xfrm>
              <a:off x="1714500" y="3991390"/>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 name="Group 68"/>
          <p:cNvGrpSpPr>
            <a:grpSpLocks/>
          </p:cNvGrpSpPr>
          <p:nvPr/>
        </p:nvGrpSpPr>
        <p:grpSpPr bwMode="auto">
          <a:xfrm>
            <a:off x="1055688" y="2830513"/>
            <a:ext cx="152400" cy="920750"/>
            <a:chOff x="1039813" y="3211733"/>
            <a:chExt cx="152400" cy="920980"/>
          </a:xfrm>
        </p:grpSpPr>
        <p:sp>
          <p:nvSpPr>
            <p:cNvPr id="67628" name="Rectangle 66"/>
            <p:cNvSpPr>
              <a:spLocks noChangeArrowheads="1"/>
            </p:cNvSpPr>
            <p:nvPr/>
          </p:nvSpPr>
          <p:spPr bwMode="auto">
            <a:xfrm>
              <a:off x="1039813" y="3211733"/>
              <a:ext cx="152400" cy="920980"/>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29" name="Line 67"/>
            <p:cNvSpPr>
              <a:spLocks noChangeShapeType="1"/>
            </p:cNvSpPr>
            <p:nvPr/>
          </p:nvSpPr>
          <p:spPr bwMode="auto">
            <a:xfrm>
              <a:off x="1039813" y="3565833"/>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0" name="Line 68"/>
            <p:cNvSpPr>
              <a:spLocks noChangeShapeType="1"/>
            </p:cNvSpPr>
            <p:nvPr/>
          </p:nvSpPr>
          <p:spPr bwMode="auto">
            <a:xfrm>
              <a:off x="1039813" y="3495966"/>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1" name="Line 69"/>
            <p:cNvSpPr>
              <a:spLocks noChangeShapeType="1"/>
            </p:cNvSpPr>
            <p:nvPr/>
          </p:nvSpPr>
          <p:spPr bwMode="auto">
            <a:xfrm>
              <a:off x="1039813" y="3424511"/>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2" name="Line 69"/>
            <p:cNvSpPr>
              <a:spLocks noChangeShapeType="1"/>
            </p:cNvSpPr>
            <p:nvPr/>
          </p:nvSpPr>
          <p:spPr bwMode="auto">
            <a:xfrm>
              <a:off x="1049338" y="335305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3" name="Line 67"/>
            <p:cNvSpPr>
              <a:spLocks noChangeShapeType="1"/>
            </p:cNvSpPr>
            <p:nvPr/>
          </p:nvSpPr>
          <p:spPr bwMode="auto">
            <a:xfrm>
              <a:off x="1049338" y="4058081"/>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4" name="Line 68"/>
            <p:cNvSpPr>
              <a:spLocks noChangeShapeType="1"/>
            </p:cNvSpPr>
            <p:nvPr/>
          </p:nvSpPr>
          <p:spPr bwMode="auto">
            <a:xfrm>
              <a:off x="1049338" y="3986626"/>
              <a:ext cx="141287"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5" name="Line 69"/>
            <p:cNvSpPr>
              <a:spLocks noChangeShapeType="1"/>
            </p:cNvSpPr>
            <p:nvPr/>
          </p:nvSpPr>
          <p:spPr bwMode="auto">
            <a:xfrm>
              <a:off x="1049338" y="3916759"/>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6" name="Line 69"/>
            <p:cNvSpPr>
              <a:spLocks noChangeShapeType="1"/>
            </p:cNvSpPr>
            <p:nvPr/>
          </p:nvSpPr>
          <p:spPr bwMode="auto">
            <a:xfrm>
              <a:off x="1049338" y="3845303"/>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7" name="Line 68"/>
            <p:cNvSpPr>
              <a:spLocks noChangeShapeType="1"/>
            </p:cNvSpPr>
            <p:nvPr/>
          </p:nvSpPr>
          <p:spPr bwMode="auto">
            <a:xfrm>
              <a:off x="1049338" y="3773848"/>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8" name="Line 69"/>
            <p:cNvSpPr>
              <a:spLocks noChangeShapeType="1"/>
            </p:cNvSpPr>
            <p:nvPr/>
          </p:nvSpPr>
          <p:spPr bwMode="auto">
            <a:xfrm>
              <a:off x="1049338" y="3703981"/>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39" name="Line 69"/>
            <p:cNvSpPr>
              <a:spLocks noChangeShapeType="1"/>
            </p:cNvSpPr>
            <p:nvPr/>
          </p:nvSpPr>
          <p:spPr bwMode="auto">
            <a:xfrm>
              <a:off x="1047750" y="3632525"/>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0" name="Line 68"/>
            <p:cNvSpPr>
              <a:spLocks noChangeShapeType="1"/>
            </p:cNvSpPr>
            <p:nvPr/>
          </p:nvSpPr>
          <p:spPr bwMode="auto">
            <a:xfrm>
              <a:off x="1044575" y="3211733"/>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41" name="Line 69"/>
            <p:cNvSpPr>
              <a:spLocks noChangeShapeType="1"/>
            </p:cNvSpPr>
            <p:nvPr/>
          </p:nvSpPr>
          <p:spPr bwMode="auto">
            <a:xfrm>
              <a:off x="1044575" y="3291127"/>
              <a:ext cx="141288"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132"/>
          <p:cNvGrpSpPr>
            <a:grpSpLocks/>
          </p:cNvGrpSpPr>
          <p:nvPr/>
        </p:nvGrpSpPr>
        <p:grpSpPr bwMode="auto">
          <a:xfrm>
            <a:off x="2398713" y="3209925"/>
            <a:ext cx="153987" cy="549275"/>
            <a:chOff x="3198812" y="4038600"/>
            <a:chExt cx="153988" cy="548640"/>
          </a:xfrm>
        </p:grpSpPr>
        <p:sp>
          <p:nvSpPr>
            <p:cNvPr id="67620" name="Rectangle 66"/>
            <p:cNvSpPr>
              <a:spLocks noChangeArrowheads="1"/>
            </p:cNvSpPr>
            <p:nvPr/>
          </p:nvSpPr>
          <p:spPr bwMode="auto">
            <a:xfrm>
              <a:off x="3198812" y="4038600"/>
              <a:ext cx="153988" cy="548640"/>
            </a:xfrm>
            <a:prstGeom prst="rect">
              <a:avLst/>
            </a:prstGeom>
            <a:solidFill>
              <a:srgbClr val="00FF00"/>
            </a:solidFill>
            <a:ln w="12700">
              <a:solidFill>
                <a:schemeClr val="bg2"/>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7621" name="Line 67"/>
            <p:cNvSpPr>
              <a:spLocks noChangeShapeType="1"/>
            </p:cNvSpPr>
            <p:nvPr/>
          </p:nvSpPr>
          <p:spPr bwMode="auto">
            <a:xfrm>
              <a:off x="3208338" y="4528860"/>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2" name="Line 68"/>
            <p:cNvSpPr>
              <a:spLocks noChangeShapeType="1"/>
            </p:cNvSpPr>
            <p:nvPr/>
          </p:nvSpPr>
          <p:spPr bwMode="auto">
            <a:xfrm>
              <a:off x="3208338" y="4457421"/>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3" name="Line 69"/>
            <p:cNvSpPr>
              <a:spLocks noChangeShapeType="1"/>
            </p:cNvSpPr>
            <p:nvPr/>
          </p:nvSpPr>
          <p:spPr bwMode="auto">
            <a:xfrm>
              <a:off x="3208338" y="4387572"/>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4" name="Line 69"/>
            <p:cNvSpPr>
              <a:spLocks noChangeShapeType="1"/>
            </p:cNvSpPr>
            <p:nvPr/>
          </p:nvSpPr>
          <p:spPr bwMode="auto">
            <a:xfrm>
              <a:off x="3209925" y="4316135"/>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5" name="Line 68"/>
            <p:cNvSpPr>
              <a:spLocks noChangeShapeType="1"/>
            </p:cNvSpPr>
            <p:nvPr/>
          </p:nvSpPr>
          <p:spPr bwMode="auto">
            <a:xfrm>
              <a:off x="3208338" y="4244697"/>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6" name="Line 69"/>
            <p:cNvSpPr>
              <a:spLocks noChangeShapeType="1"/>
            </p:cNvSpPr>
            <p:nvPr/>
          </p:nvSpPr>
          <p:spPr bwMode="auto">
            <a:xfrm>
              <a:off x="3208338" y="4174846"/>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627" name="Line 69"/>
            <p:cNvSpPr>
              <a:spLocks noChangeShapeType="1"/>
            </p:cNvSpPr>
            <p:nvPr/>
          </p:nvSpPr>
          <p:spPr bwMode="auto">
            <a:xfrm>
              <a:off x="3200400" y="4104752"/>
              <a:ext cx="142875" cy="0"/>
            </a:xfrm>
            <a:prstGeom prst="line">
              <a:avLst/>
            </a:prstGeom>
            <a:noFill/>
            <a:ln w="1270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 name="Group 108"/>
          <p:cNvGrpSpPr>
            <a:grpSpLocks/>
          </p:cNvGrpSpPr>
          <p:nvPr/>
        </p:nvGrpSpPr>
        <p:grpSpPr bwMode="auto">
          <a:xfrm>
            <a:off x="1295400" y="2562225"/>
            <a:ext cx="4495800" cy="914400"/>
            <a:chOff x="5334000" y="1905000"/>
            <a:chExt cx="3810000" cy="914400"/>
          </a:xfrm>
        </p:grpSpPr>
        <p:sp>
          <p:nvSpPr>
            <p:cNvPr id="106" name="Arc 105"/>
            <p:cNvSpPr/>
            <p:nvPr/>
          </p:nvSpPr>
          <p:spPr bwMode="auto">
            <a:xfrm>
              <a:off x="5334000" y="1905000"/>
              <a:ext cx="2514439" cy="533400"/>
            </a:xfrm>
            <a:prstGeom prst="arc">
              <a:avLst>
                <a:gd name="adj1" fmla="val 10989622"/>
                <a:gd name="adj2" fmla="val 21497411"/>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sp>
          <p:nvSpPr>
            <p:cNvPr id="107" name="Arc 106"/>
            <p:cNvSpPr/>
            <p:nvPr/>
          </p:nvSpPr>
          <p:spPr bwMode="auto">
            <a:xfrm>
              <a:off x="5866754" y="2133600"/>
              <a:ext cx="2515784" cy="533400"/>
            </a:xfrm>
            <a:prstGeom prst="arc">
              <a:avLst>
                <a:gd name="adj1" fmla="val 10989622"/>
                <a:gd name="adj2" fmla="val 20574634"/>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sp>
          <p:nvSpPr>
            <p:cNvPr id="108" name="Arc 107"/>
            <p:cNvSpPr/>
            <p:nvPr/>
          </p:nvSpPr>
          <p:spPr bwMode="auto">
            <a:xfrm>
              <a:off x="6629562" y="2286000"/>
              <a:ext cx="2514438" cy="533400"/>
            </a:xfrm>
            <a:prstGeom prst="arc">
              <a:avLst>
                <a:gd name="adj1" fmla="val 10989622"/>
                <a:gd name="adj2" fmla="val 15456205"/>
              </a:avLst>
            </a:prstGeom>
            <a:noFill/>
            <a:ln w="19050" cap="flat" cmpd="sng" algn="ctr">
              <a:solidFill>
                <a:schemeClr val="bg2"/>
              </a:solidFill>
              <a:prstDash val="solid"/>
              <a:round/>
              <a:headEnd type="none" w="med" len="med"/>
              <a:tailEnd type="triangle" w="med" len="me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sp>
        <p:nvSpPr>
          <p:cNvPr id="67616" name="Text Box 88"/>
          <p:cNvSpPr txBox="1">
            <a:spLocks noChangeArrowheads="1"/>
          </p:cNvSpPr>
          <p:nvPr/>
        </p:nvSpPr>
        <p:spPr bwMode="auto">
          <a:xfrm>
            <a:off x="2667000" y="2797175"/>
            <a:ext cx="114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Socket buffers</a:t>
            </a:r>
          </a:p>
        </p:txBody>
      </p:sp>
    </p:spTree>
    <p:custDataLst>
      <p:tags r:id="rId1"/>
    </p:custDataLst>
  </p:cSld>
  <p:clrMapOvr>
    <a:masterClrMapping/>
  </p:clrMapOvr>
  <p:transition advTm="801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wipe(up)">
                                      <p:cBhvr>
                                        <p:cTn id="12" dur="500"/>
                                        <p:tgtEl>
                                          <p:spTgt spid="76"/>
                                        </p:tgtEl>
                                      </p:cBhvr>
                                    </p:animEffect>
                                  </p:childTnLst>
                                </p:cTn>
                              </p:par>
                            </p:childTnLst>
                          </p:cTn>
                        </p:par>
                        <p:par>
                          <p:cTn id="13" fill="hold" nodeType="afterGroup">
                            <p:stCondLst>
                              <p:cond delay="500"/>
                            </p:stCondLst>
                            <p:childTnLst>
                              <p:par>
                                <p:cTn id="14" presetID="22" presetClass="entr" presetSubtype="4"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500"/>
                                        <p:tgtEl>
                                          <p:spTgt spid="80"/>
                                        </p:tgtEl>
                                      </p:cBhvr>
                                    </p:animEffect>
                                  </p:childTnLst>
                                </p:cTn>
                              </p:par>
                            </p:childTnLst>
                          </p:cTn>
                        </p:par>
                        <p:par>
                          <p:cTn id="21" fill="hold" nodeType="afterGroup">
                            <p:stCondLst>
                              <p:cond delay="15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nodeType="afterGroup">
                            <p:stCondLst>
                              <p:cond delay="2000"/>
                            </p:stCondLst>
                            <p:childTnLst>
                              <p:par>
                                <p:cTn id="26" presetID="22" presetClass="entr" presetSubtype="1" fill="hold"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wipe(up)">
                                      <p:cBhvr>
                                        <p:cTn id="28" dur="500"/>
                                        <p:tgtEl>
                                          <p:spTgt spid="83"/>
                                        </p:tgtEl>
                                      </p:cBhvr>
                                    </p:animEffect>
                                  </p:childTnLst>
                                </p:cTn>
                              </p:par>
                            </p:childTnLst>
                          </p:cTn>
                        </p:par>
                        <p:par>
                          <p:cTn id="29" fill="hold" nodeType="afterGroup">
                            <p:stCondLst>
                              <p:cond delay="25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500"/>
                                        <p:tgtEl>
                                          <p:spTgt spid="14"/>
                                        </p:tgtEl>
                                      </p:cBhvr>
                                    </p:animEffect>
                                  </p:childTnLst>
                                </p:cTn>
                              </p:par>
                            </p:childTnLst>
                          </p:cTn>
                        </p:par>
                        <p:par>
                          <p:cTn id="38" fill="hold" nodeType="afterGroup">
                            <p:stCondLst>
                              <p:cond delay="500"/>
                            </p:stCondLst>
                            <p:childTnLst>
                              <p:par>
                                <p:cTn id="39" presetID="22" presetClass="entr" presetSubtype="1"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up)">
                                      <p:cBhvr>
                                        <p:cTn id="41" dur="500"/>
                                        <p:tgtEl>
                                          <p:spTgt spid="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7" presetClass="entr" presetSubtype="10" fill="hold" nodeType="click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7" presetClass="entr" presetSubtype="1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 calcmode="lin" valueType="num">
                                      <p:cBhvr>
                                        <p:cTn id="52" dur="500" fill="hold"/>
                                        <p:tgtEl>
                                          <p:spTgt spid="67"/>
                                        </p:tgtEl>
                                        <p:attrNameLst>
                                          <p:attrName>ppt_w</p:attrName>
                                        </p:attrNameLst>
                                      </p:cBhvr>
                                      <p:tavLst>
                                        <p:tav tm="0">
                                          <p:val>
                                            <p:fltVal val="0"/>
                                          </p:val>
                                        </p:tav>
                                        <p:tav tm="100000">
                                          <p:val>
                                            <p:strVal val="#ppt_w"/>
                                          </p:val>
                                        </p:tav>
                                      </p:tavLst>
                                    </p:anim>
                                    <p:anim calcmode="lin" valueType="num">
                                      <p:cBhvr>
                                        <p:cTn id="53" dur="500" fill="hold"/>
                                        <p:tgtEl>
                                          <p:spTgt spid="67"/>
                                        </p:tgtEl>
                                        <p:attrNameLst>
                                          <p:attrName>ppt_h</p:attrName>
                                        </p:attrNameLst>
                                      </p:cBhvr>
                                      <p:tavLst>
                                        <p:tav tm="0">
                                          <p:val>
                                            <p:strVal val="#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17" presetClass="entr" presetSubtype="10" fill="hold" nodeType="click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ppt_w</p:attrName>
                                        </p:attrNameLst>
                                      </p:cBhvr>
                                      <p:tavLst>
                                        <p:tav tm="0">
                                          <p:val>
                                            <p:fltVal val="0"/>
                                          </p:val>
                                        </p:tav>
                                        <p:tav tm="100000">
                                          <p:val>
                                            <p:strVal val="#ppt_w"/>
                                          </p:val>
                                        </p:tav>
                                      </p:tavLst>
                                    </p:anim>
                                    <p:anim calcmode="lin" valueType="num">
                                      <p:cBhvr>
                                        <p:cTn id="59"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164"/>
          <p:cNvGrpSpPr>
            <a:grpSpLocks/>
          </p:cNvGrpSpPr>
          <p:nvPr/>
        </p:nvGrpSpPr>
        <p:grpSpPr bwMode="auto">
          <a:xfrm>
            <a:off x="1066800" y="2928938"/>
            <a:ext cx="838200" cy="908050"/>
            <a:chOff x="1066800" y="2929713"/>
            <a:chExt cx="838200" cy="907275"/>
          </a:xfrm>
        </p:grpSpPr>
        <p:pic>
          <p:nvPicPr>
            <p:cNvPr id="68767" name="Picture 18" descr="D:\research\data-center\HotNets\ra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435088"/>
              <a:ext cx="838200" cy="4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768" name="Line 19"/>
            <p:cNvSpPr>
              <a:spLocks noChangeShapeType="1"/>
            </p:cNvSpPr>
            <p:nvPr/>
          </p:nvSpPr>
          <p:spPr bwMode="auto">
            <a:xfrm flipH="1">
              <a:off x="1165225" y="3004695"/>
              <a:ext cx="3349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9" name="Line 20"/>
            <p:cNvSpPr>
              <a:spLocks noChangeShapeType="1"/>
            </p:cNvSpPr>
            <p:nvPr/>
          </p:nvSpPr>
          <p:spPr bwMode="auto">
            <a:xfrm flipH="1">
              <a:off x="1247775" y="3004695"/>
              <a:ext cx="2524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0" name="Line 21"/>
            <p:cNvSpPr>
              <a:spLocks noChangeShapeType="1"/>
            </p:cNvSpPr>
            <p:nvPr/>
          </p:nvSpPr>
          <p:spPr bwMode="auto">
            <a:xfrm flipH="1">
              <a:off x="1331913" y="3004695"/>
              <a:ext cx="168275"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1" name="Line 22"/>
            <p:cNvSpPr>
              <a:spLocks noChangeShapeType="1"/>
            </p:cNvSpPr>
            <p:nvPr/>
          </p:nvSpPr>
          <p:spPr bwMode="auto">
            <a:xfrm flipH="1">
              <a:off x="1387475" y="3004695"/>
              <a:ext cx="11271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2" name="Line 23"/>
            <p:cNvSpPr>
              <a:spLocks noChangeShapeType="1"/>
            </p:cNvSpPr>
            <p:nvPr/>
          </p:nvSpPr>
          <p:spPr bwMode="auto">
            <a:xfrm flipH="1">
              <a:off x="1444625" y="3004695"/>
              <a:ext cx="55563"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3" name="Line 24"/>
            <p:cNvSpPr>
              <a:spLocks noChangeShapeType="1"/>
            </p:cNvSpPr>
            <p:nvPr/>
          </p:nvSpPr>
          <p:spPr bwMode="auto">
            <a:xfrm flipH="1">
              <a:off x="1500188" y="3004695"/>
              <a:ext cx="0"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4" name="Line 25"/>
            <p:cNvSpPr>
              <a:spLocks noChangeShapeType="1"/>
            </p:cNvSpPr>
            <p:nvPr/>
          </p:nvSpPr>
          <p:spPr bwMode="auto">
            <a:xfrm>
              <a:off x="1500188" y="2929713"/>
              <a:ext cx="55563" cy="5053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5" name="Line 26"/>
            <p:cNvSpPr>
              <a:spLocks noChangeShapeType="1"/>
            </p:cNvSpPr>
            <p:nvPr/>
          </p:nvSpPr>
          <p:spPr bwMode="auto">
            <a:xfrm>
              <a:off x="1500188" y="2929713"/>
              <a:ext cx="111125" cy="51437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6" name="Line 27"/>
            <p:cNvSpPr>
              <a:spLocks noChangeShapeType="1"/>
            </p:cNvSpPr>
            <p:nvPr/>
          </p:nvSpPr>
          <p:spPr bwMode="auto">
            <a:xfrm>
              <a:off x="1500188" y="3004695"/>
              <a:ext cx="180975"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7" name="Line 28"/>
            <p:cNvSpPr>
              <a:spLocks noChangeShapeType="1"/>
            </p:cNvSpPr>
            <p:nvPr/>
          </p:nvSpPr>
          <p:spPr bwMode="auto">
            <a:xfrm>
              <a:off x="1500188" y="3004695"/>
              <a:ext cx="23653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8" name="Line 29"/>
            <p:cNvSpPr>
              <a:spLocks noChangeShapeType="1"/>
            </p:cNvSpPr>
            <p:nvPr/>
          </p:nvSpPr>
          <p:spPr bwMode="auto">
            <a:xfrm>
              <a:off x="1500188" y="3004695"/>
              <a:ext cx="293688" cy="45438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79" name="Line 30"/>
            <p:cNvSpPr>
              <a:spLocks noChangeShapeType="1"/>
            </p:cNvSpPr>
            <p:nvPr/>
          </p:nvSpPr>
          <p:spPr bwMode="auto">
            <a:xfrm>
              <a:off x="1500188" y="3004695"/>
              <a:ext cx="334963" cy="4393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8610" name="Title 1"/>
          <p:cNvSpPr>
            <a:spLocks noGrp="1"/>
          </p:cNvSpPr>
          <p:nvPr>
            <p:ph type="title"/>
          </p:nvPr>
        </p:nvSpPr>
        <p:spPr/>
        <p:txBody>
          <a:bodyPr/>
          <a:lstStyle/>
          <a:p>
            <a:r>
              <a:rPr lang="en-US" altLang="zh-CN" sz="3200">
                <a:ea typeface="宋体" charset="-122"/>
              </a:rPr>
              <a:t>c-Through - optical circuit configuration</a:t>
            </a:r>
            <a:endParaRPr lang="en-US" altLang="en-US" sz="3200"/>
          </a:p>
        </p:txBody>
      </p:sp>
      <p:sp>
        <p:nvSpPr>
          <p:cNvPr id="13316"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1948238F-43F2-E342-A510-B96DF7F9C81F}" type="slidenum">
              <a:rPr lang="en-GB" altLang="en-US" sz="1200">
                <a:solidFill>
                  <a:schemeClr val="tx2"/>
                </a:solidFill>
                <a:latin typeface="Arial" charset="0"/>
              </a:rPr>
              <a:pPr algn="ctr" eaLnBrk="1" hangingPunct="1"/>
              <a:t>13</a:t>
            </a:fld>
            <a:endParaRPr lang="en-GB" altLang="en-US" sz="1200">
              <a:solidFill>
                <a:schemeClr val="tx2"/>
              </a:solidFill>
              <a:latin typeface="Arial" charset="0"/>
            </a:endParaRPr>
          </a:p>
        </p:txBody>
      </p:sp>
      <p:grpSp>
        <p:nvGrpSpPr>
          <p:cNvPr id="68612" name="Group 122"/>
          <p:cNvGrpSpPr>
            <a:grpSpLocks/>
          </p:cNvGrpSpPr>
          <p:nvPr/>
        </p:nvGrpSpPr>
        <p:grpSpPr bwMode="auto">
          <a:xfrm>
            <a:off x="1568450" y="3048000"/>
            <a:ext cx="4165600" cy="1592263"/>
            <a:chOff x="1778000" y="3055938"/>
            <a:chExt cx="4165600" cy="1592262"/>
          </a:xfrm>
        </p:grpSpPr>
        <p:grpSp>
          <p:nvGrpSpPr>
            <p:cNvPr id="68733" name="Group 99"/>
            <p:cNvGrpSpPr>
              <a:grpSpLocks/>
            </p:cNvGrpSpPr>
            <p:nvPr/>
          </p:nvGrpSpPr>
          <p:grpSpPr bwMode="auto">
            <a:xfrm>
              <a:off x="1778000" y="3055938"/>
              <a:ext cx="4165600" cy="1592262"/>
              <a:chOff x="976" y="1968"/>
              <a:chExt cx="2624" cy="1099"/>
            </a:xfrm>
          </p:grpSpPr>
          <p:grpSp>
            <p:nvGrpSpPr>
              <p:cNvPr id="68735" name="Group 47"/>
              <p:cNvGrpSpPr>
                <a:grpSpLocks/>
              </p:cNvGrpSpPr>
              <p:nvPr/>
            </p:nvGrpSpPr>
            <p:grpSpPr bwMode="auto">
              <a:xfrm>
                <a:off x="976" y="1968"/>
                <a:ext cx="2624" cy="1008"/>
                <a:chOff x="1552" y="1968"/>
                <a:chExt cx="2624" cy="1008"/>
              </a:xfrm>
            </p:grpSpPr>
            <p:grpSp>
              <p:nvGrpSpPr>
                <p:cNvPr id="68744" name="Group 48"/>
                <p:cNvGrpSpPr>
                  <a:grpSpLocks/>
                </p:cNvGrpSpPr>
                <p:nvPr/>
              </p:nvGrpSpPr>
              <p:grpSpPr bwMode="auto">
                <a:xfrm>
                  <a:off x="2568" y="1976"/>
                  <a:ext cx="88" cy="712"/>
                  <a:chOff x="2568" y="1976"/>
                  <a:chExt cx="88" cy="712"/>
                </a:xfrm>
              </p:grpSpPr>
              <p:sp>
                <p:nvSpPr>
                  <p:cNvPr id="68764"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5"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6"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5" name="Group 52"/>
                <p:cNvGrpSpPr>
                  <a:grpSpLocks/>
                </p:cNvGrpSpPr>
                <p:nvPr/>
              </p:nvGrpSpPr>
              <p:grpSpPr bwMode="auto">
                <a:xfrm>
                  <a:off x="3069" y="1968"/>
                  <a:ext cx="99" cy="720"/>
                  <a:chOff x="3069" y="1968"/>
                  <a:chExt cx="99" cy="720"/>
                </a:xfrm>
              </p:grpSpPr>
              <p:sp>
                <p:nvSpPr>
                  <p:cNvPr id="68761"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2"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3"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6" name="Group 56"/>
                <p:cNvGrpSpPr>
                  <a:grpSpLocks/>
                </p:cNvGrpSpPr>
                <p:nvPr/>
              </p:nvGrpSpPr>
              <p:grpSpPr bwMode="auto">
                <a:xfrm>
                  <a:off x="3072" y="1976"/>
                  <a:ext cx="576" cy="840"/>
                  <a:chOff x="3072" y="1976"/>
                  <a:chExt cx="576" cy="840"/>
                </a:xfrm>
              </p:grpSpPr>
              <p:sp>
                <p:nvSpPr>
                  <p:cNvPr id="68758"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9"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60"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7" name="Group 60"/>
                <p:cNvGrpSpPr>
                  <a:grpSpLocks/>
                </p:cNvGrpSpPr>
                <p:nvPr/>
              </p:nvGrpSpPr>
              <p:grpSpPr bwMode="auto">
                <a:xfrm>
                  <a:off x="2992" y="1984"/>
                  <a:ext cx="1184" cy="992"/>
                  <a:chOff x="2992" y="1984"/>
                  <a:chExt cx="1184" cy="992"/>
                </a:xfrm>
              </p:grpSpPr>
              <p:sp>
                <p:nvSpPr>
                  <p:cNvPr id="68755"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6"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7"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8" name="Group 64"/>
                <p:cNvGrpSpPr>
                  <a:grpSpLocks/>
                </p:cNvGrpSpPr>
                <p:nvPr/>
              </p:nvGrpSpPr>
              <p:grpSpPr bwMode="auto">
                <a:xfrm>
                  <a:off x="2064" y="1984"/>
                  <a:ext cx="528" cy="848"/>
                  <a:chOff x="2064" y="1984"/>
                  <a:chExt cx="528" cy="848"/>
                </a:xfrm>
              </p:grpSpPr>
              <p:sp>
                <p:nvSpPr>
                  <p:cNvPr id="68753"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4"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749" name="Group 68"/>
                <p:cNvGrpSpPr>
                  <a:grpSpLocks/>
                </p:cNvGrpSpPr>
                <p:nvPr/>
              </p:nvGrpSpPr>
              <p:grpSpPr bwMode="auto">
                <a:xfrm>
                  <a:off x="1552" y="1970"/>
                  <a:ext cx="1115" cy="1006"/>
                  <a:chOff x="1552" y="1970"/>
                  <a:chExt cx="1115" cy="1006"/>
                </a:xfrm>
              </p:grpSpPr>
              <p:sp>
                <p:nvSpPr>
                  <p:cNvPr id="68750"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1"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52"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8736" name="Group 72"/>
              <p:cNvGrpSpPr>
                <a:grpSpLocks/>
              </p:cNvGrpSpPr>
              <p:nvPr/>
            </p:nvGrpSpPr>
            <p:grpSpPr bwMode="auto">
              <a:xfrm>
                <a:off x="2064" y="2544"/>
                <a:ext cx="432" cy="523"/>
                <a:chOff x="288" y="1440"/>
                <a:chExt cx="432" cy="523"/>
              </a:xfrm>
            </p:grpSpPr>
            <p:sp>
              <p:nvSpPr>
                <p:cNvPr id="68737"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8"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39"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8740"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1"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2"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743"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8734"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8613" name="Group 7"/>
          <p:cNvGrpSpPr>
            <a:grpSpLocks/>
          </p:cNvGrpSpPr>
          <p:nvPr/>
        </p:nvGrpSpPr>
        <p:grpSpPr bwMode="auto">
          <a:xfrm>
            <a:off x="1219200" y="1328738"/>
            <a:ext cx="4879975" cy="1784350"/>
            <a:chOff x="1366" y="816"/>
            <a:chExt cx="3074" cy="1190"/>
          </a:xfrm>
        </p:grpSpPr>
        <p:sp>
          <p:nvSpPr>
            <p:cNvPr id="68714"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5"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6"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7"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8"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19"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0"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1"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722"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872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4" name="Picture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5"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6"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7" name="Picture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8"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29"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1"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732"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0" name="AutoShape 262"/>
          <p:cNvSpPr>
            <a:spLocks noChangeArrowheads="1"/>
          </p:cNvSpPr>
          <p:nvPr/>
        </p:nvSpPr>
        <p:spPr bwMode="auto">
          <a:xfrm>
            <a:off x="620485" y="5181600"/>
            <a:ext cx="7913915" cy="520337"/>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b="1">
                <a:solidFill>
                  <a:srgbClr val="000000"/>
                </a:solidFill>
                <a:latin typeface="Arial" charset="0"/>
              </a:rPr>
              <a:t>Use Edmonds’ algorithm to compute optimal configuration</a:t>
            </a:r>
          </a:p>
        </p:txBody>
      </p:sp>
      <p:sp>
        <p:nvSpPr>
          <p:cNvPr id="291" name="AutoShape 262"/>
          <p:cNvSpPr>
            <a:spLocks noChangeArrowheads="1"/>
          </p:cNvSpPr>
          <p:nvPr/>
        </p:nvSpPr>
        <p:spPr bwMode="auto">
          <a:xfrm>
            <a:off x="609600" y="5867401"/>
            <a:ext cx="7924800" cy="533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000" b="1" dirty="0">
                <a:solidFill>
                  <a:srgbClr val="000000"/>
                </a:solidFill>
                <a:cs typeface="Arial" pitchFamily="34" charset="0"/>
              </a:rPr>
              <a:t>Many ways to reduce the control traffic overhead</a:t>
            </a:r>
          </a:p>
        </p:txBody>
      </p:sp>
      <p:grpSp>
        <p:nvGrpSpPr>
          <p:cNvPr id="15" name="Group 307"/>
          <p:cNvGrpSpPr>
            <a:grpSpLocks/>
          </p:cNvGrpSpPr>
          <p:nvPr/>
        </p:nvGrpSpPr>
        <p:grpSpPr bwMode="auto">
          <a:xfrm>
            <a:off x="6380163" y="3059113"/>
            <a:ext cx="1144587" cy="685800"/>
            <a:chOff x="6727323" y="3124200"/>
            <a:chExt cx="1143000" cy="685800"/>
          </a:xfrm>
        </p:grpSpPr>
        <p:sp>
          <p:nvSpPr>
            <p:cNvPr id="305" name="Bent-Up Arrow 304"/>
            <p:cNvSpPr/>
            <p:nvPr/>
          </p:nvSpPr>
          <p:spPr bwMode="auto">
            <a:xfrm flipV="1">
              <a:off x="6934200" y="3124200"/>
              <a:ext cx="914400" cy="685800"/>
            </a:xfrm>
            <a:prstGeom prst="bentUp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713" name="Text Box 21"/>
            <p:cNvSpPr txBox="1">
              <a:spLocks noChangeArrowheads="1"/>
            </p:cNvSpPr>
            <p:nvPr/>
          </p:nvSpPr>
          <p:spPr bwMode="auto">
            <a:xfrm>
              <a:off x="6727323" y="3224767"/>
              <a:ext cx="1143000" cy="58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1600" b="1">
                  <a:solidFill>
                    <a:srgbClr val="000000"/>
                  </a:solidFill>
                  <a:latin typeface="Arial" charset="0"/>
                  <a:ea typeface="宋体" charset="-122"/>
                </a:rPr>
                <a:t>Traffic demand</a:t>
              </a:r>
            </a:p>
          </p:txBody>
        </p:sp>
      </p:grpSp>
      <p:grpSp>
        <p:nvGrpSpPr>
          <p:cNvPr id="16" name="Group 312"/>
          <p:cNvGrpSpPr>
            <a:grpSpLocks/>
          </p:cNvGrpSpPr>
          <p:nvPr/>
        </p:nvGrpSpPr>
        <p:grpSpPr bwMode="auto">
          <a:xfrm>
            <a:off x="4419600" y="4551363"/>
            <a:ext cx="2209800" cy="609600"/>
            <a:chOff x="5257800" y="4191000"/>
            <a:chExt cx="2209800" cy="609600"/>
          </a:xfrm>
        </p:grpSpPr>
        <p:sp>
          <p:nvSpPr>
            <p:cNvPr id="311" name="Left Arrow 310"/>
            <p:cNvSpPr/>
            <p:nvPr/>
          </p:nvSpPr>
          <p:spPr bwMode="auto">
            <a:xfrm>
              <a:off x="5257800" y="4495800"/>
              <a:ext cx="2209800" cy="304800"/>
            </a:xfrm>
            <a:prstGeom prst="lef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709" name="Text Box 21"/>
            <p:cNvSpPr txBox="1">
              <a:spLocks noChangeArrowheads="1"/>
            </p:cNvSpPr>
            <p:nvPr/>
          </p:nvSpPr>
          <p:spPr bwMode="auto">
            <a:xfrm>
              <a:off x="5562600" y="4191000"/>
              <a:ext cx="1828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configuration</a:t>
              </a:r>
            </a:p>
          </p:txBody>
        </p:sp>
      </p:grpSp>
      <p:pic>
        <p:nvPicPr>
          <p:cNvPr id="68622" name="Picture 79" descr="server-op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33800"/>
            <a:ext cx="8699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8623" name="Shape 293"/>
          <p:cNvCxnSpPr>
            <a:cxnSpLocks noChangeShapeType="1"/>
          </p:cNvCxnSpPr>
          <p:nvPr/>
        </p:nvCxnSpPr>
        <p:spPr bwMode="auto">
          <a:xfrm>
            <a:off x="6099175" y="2978150"/>
            <a:ext cx="1368425" cy="831850"/>
          </a:xfrm>
          <a:prstGeom prst="bentConnector3">
            <a:avLst>
              <a:gd name="adj1" fmla="val 101921"/>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24" name="Elbow Connector 296"/>
          <p:cNvCxnSpPr>
            <a:cxnSpLocks noChangeShapeType="1"/>
            <a:stCxn id="68739" idx="2"/>
          </p:cNvCxnSpPr>
          <p:nvPr/>
        </p:nvCxnSpPr>
        <p:spPr bwMode="auto">
          <a:xfrm rot="16200000" flipH="1">
            <a:off x="5291138" y="2951163"/>
            <a:ext cx="236537" cy="3614737"/>
          </a:xfrm>
          <a:prstGeom prst="bentConnector2">
            <a:avLst/>
          </a:prstGeom>
          <a:noFill/>
          <a:ln w="31750">
            <a:solidFill>
              <a:schemeClr val="bg2"/>
            </a:solidFill>
            <a:round/>
            <a:headEnd/>
            <a:tailEnd/>
          </a:ln>
          <a:extLst>
            <a:ext uri="{909E8E84-426E-40DD-AFC4-6F175D3DCCD1}">
              <a14:hiddenFill xmlns:a14="http://schemas.microsoft.com/office/drawing/2010/main">
                <a:noFill/>
              </a14:hiddenFill>
            </a:ext>
          </a:extLst>
        </p:spPr>
      </p:cxnSp>
      <p:sp>
        <p:nvSpPr>
          <p:cNvPr id="68625" name="Text Box 21"/>
          <p:cNvSpPr txBox="1">
            <a:spLocks noChangeArrowheads="1"/>
          </p:cNvSpPr>
          <p:nvPr/>
        </p:nvSpPr>
        <p:spPr bwMode="auto">
          <a:xfrm>
            <a:off x="7696200" y="4171950"/>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Controller</a:t>
            </a:r>
          </a:p>
        </p:txBody>
      </p:sp>
      <p:grpSp>
        <p:nvGrpSpPr>
          <p:cNvPr id="17" name="Group 122"/>
          <p:cNvGrpSpPr>
            <a:grpSpLocks/>
          </p:cNvGrpSpPr>
          <p:nvPr/>
        </p:nvGrpSpPr>
        <p:grpSpPr bwMode="auto">
          <a:xfrm>
            <a:off x="914400" y="2971800"/>
            <a:ext cx="177800" cy="985838"/>
            <a:chOff x="7924803" y="3126392"/>
            <a:chExt cx="176001" cy="985297"/>
          </a:xfrm>
        </p:grpSpPr>
        <p:sp>
          <p:nvSpPr>
            <p:cNvPr id="68695" name="Line 104"/>
            <p:cNvSpPr>
              <a:spLocks noChangeShapeType="1"/>
            </p:cNvSpPr>
            <p:nvPr/>
          </p:nvSpPr>
          <p:spPr bwMode="auto">
            <a:xfrm flipH="1">
              <a:off x="7924803" y="3128127"/>
              <a:ext cx="0" cy="9835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6" name="Line 108"/>
            <p:cNvSpPr>
              <a:spLocks noChangeShapeType="1"/>
            </p:cNvSpPr>
            <p:nvPr/>
          </p:nvSpPr>
          <p:spPr bwMode="auto">
            <a:xfrm flipH="1">
              <a:off x="8093667" y="3126392"/>
              <a:ext cx="0" cy="9777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7" name="Rectangle 123"/>
            <p:cNvSpPr>
              <a:spLocks noChangeArrowheads="1"/>
            </p:cNvSpPr>
            <p:nvPr/>
          </p:nvSpPr>
          <p:spPr bwMode="auto">
            <a:xfrm>
              <a:off x="7931134" y="3456434"/>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80" name="Rectangle 129"/>
            <p:cNvSpPr>
              <a:spLocks noChangeArrowheads="1"/>
            </p:cNvSpPr>
            <p:nvPr/>
          </p:nvSpPr>
          <p:spPr bwMode="auto">
            <a:xfrm>
              <a:off x="7926375" y="3940333"/>
              <a:ext cx="172858" cy="165009"/>
            </a:xfrm>
            <a:prstGeom prst="rect">
              <a:avLst/>
            </a:prstGeom>
            <a:solidFill>
              <a:schemeClr val="bg2">
                <a:lumMod val="85000"/>
                <a:lumOff val="15000"/>
              </a:schemeClr>
            </a:solidFill>
            <a:ln w="9525">
              <a:noFill/>
              <a:miter lim="800000"/>
              <a:headEnd/>
              <a:tailEnd/>
            </a:ln>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99" name="Straight Connector 99"/>
            <p:cNvCxnSpPr>
              <a:cxnSpLocks noChangeShapeType="1"/>
            </p:cNvCxnSpPr>
            <p:nvPr/>
          </p:nvCxnSpPr>
          <p:spPr bwMode="auto">
            <a:xfrm rot="16200000" flipH="1">
              <a:off x="8009683" y="3054122"/>
              <a:ext cx="1588" cy="16876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0" name="Straight Connector 103"/>
            <p:cNvCxnSpPr>
              <a:cxnSpLocks noChangeShapeType="1"/>
            </p:cNvCxnSpPr>
            <p:nvPr/>
          </p:nvCxnSpPr>
          <p:spPr bwMode="auto">
            <a:xfrm rot="16200000" flipH="1">
              <a:off x="8014743" y="3205713"/>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1" name="Straight Connector 104"/>
            <p:cNvCxnSpPr>
              <a:cxnSpLocks noChangeShapeType="1"/>
            </p:cNvCxnSpPr>
            <p:nvPr/>
          </p:nvCxnSpPr>
          <p:spPr bwMode="auto">
            <a:xfrm rot="16200000" flipH="1">
              <a:off x="8015414" y="337081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2" name="Straight Connector 105"/>
            <p:cNvCxnSpPr>
              <a:cxnSpLocks noChangeShapeType="1"/>
            </p:cNvCxnSpPr>
            <p:nvPr/>
          </p:nvCxnSpPr>
          <p:spPr bwMode="auto">
            <a:xfrm rot="16200000" flipH="1">
              <a:off x="8014251" y="353432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3" name="Straight Connector 106"/>
            <p:cNvCxnSpPr>
              <a:cxnSpLocks noChangeShapeType="1"/>
            </p:cNvCxnSpPr>
            <p:nvPr/>
          </p:nvCxnSpPr>
          <p:spPr bwMode="auto">
            <a:xfrm rot="16200000" flipH="1">
              <a:off x="8014743" y="3699425"/>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4" name="Straight Connector 107"/>
            <p:cNvCxnSpPr>
              <a:cxnSpLocks noChangeShapeType="1"/>
            </p:cNvCxnSpPr>
            <p:nvPr/>
          </p:nvCxnSpPr>
          <p:spPr bwMode="auto">
            <a:xfrm rot="16200000" flipH="1">
              <a:off x="8014743" y="3853414"/>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705" name="Straight Connector 108"/>
            <p:cNvCxnSpPr>
              <a:cxnSpLocks noChangeShapeType="1"/>
            </p:cNvCxnSpPr>
            <p:nvPr/>
          </p:nvCxnSpPr>
          <p:spPr bwMode="auto">
            <a:xfrm rot="16200000" flipH="1">
              <a:off x="8014758" y="401692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18" name="Group 137"/>
          <p:cNvGrpSpPr>
            <a:grpSpLocks/>
          </p:cNvGrpSpPr>
          <p:nvPr/>
        </p:nvGrpSpPr>
        <p:grpSpPr bwMode="auto">
          <a:xfrm>
            <a:off x="5746750" y="3663950"/>
            <a:ext cx="179388" cy="979488"/>
            <a:chOff x="8353594" y="3124200"/>
            <a:chExt cx="178160" cy="978078"/>
          </a:xfrm>
        </p:grpSpPr>
        <p:sp>
          <p:nvSpPr>
            <p:cNvPr id="68684" name="Rectangle 123"/>
            <p:cNvSpPr>
              <a:spLocks noChangeArrowheads="1"/>
            </p:cNvSpPr>
            <p:nvPr/>
          </p:nvSpPr>
          <p:spPr bwMode="auto">
            <a:xfrm>
              <a:off x="8356686" y="3283039"/>
              <a:ext cx="169672"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90" name="Rectangle 129"/>
            <p:cNvSpPr>
              <a:spLocks noChangeArrowheads="1"/>
            </p:cNvSpPr>
            <p:nvPr/>
          </p:nvSpPr>
          <p:spPr bwMode="auto">
            <a:xfrm>
              <a:off x="8353594" y="3614032"/>
              <a:ext cx="173430" cy="166447"/>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86" name="Straight Connector 114"/>
            <p:cNvCxnSpPr>
              <a:cxnSpLocks noChangeShapeType="1"/>
            </p:cNvCxnSpPr>
            <p:nvPr/>
          </p:nvCxnSpPr>
          <p:spPr bwMode="auto">
            <a:xfrm rot="16200000" flipH="1">
              <a:off x="8446577" y="3040611"/>
              <a:ext cx="1588" cy="1687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7" name="Straight Connector 115"/>
            <p:cNvCxnSpPr>
              <a:cxnSpLocks noChangeShapeType="1"/>
            </p:cNvCxnSpPr>
            <p:nvPr/>
          </p:nvCxnSpPr>
          <p:spPr bwMode="auto">
            <a:xfrm rot="16200000" flipH="1">
              <a:off x="8444810"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8" name="Straight Connector 116"/>
            <p:cNvCxnSpPr>
              <a:cxnSpLocks noChangeShapeType="1"/>
            </p:cNvCxnSpPr>
            <p:nvPr/>
          </p:nvCxnSpPr>
          <p:spPr bwMode="auto">
            <a:xfrm rot="16200000" flipH="1">
              <a:off x="8444810"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9" name="Straight Connector 117"/>
            <p:cNvCxnSpPr>
              <a:cxnSpLocks noChangeShapeType="1"/>
            </p:cNvCxnSpPr>
            <p:nvPr/>
          </p:nvCxnSpPr>
          <p:spPr bwMode="auto">
            <a:xfrm rot="16200000" flipH="1">
              <a:off x="8441146"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0" name="Straight Connector 118"/>
            <p:cNvCxnSpPr>
              <a:cxnSpLocks noChangeShapeType="1"/>
            </p:cNvCxnSpPr>
            <p:nvPr/>
          </p:nvCxnSpPr>
          <p:spPr bwMode="auto">
            <a:xfrm rot="16200000" flipH="1">
              <a:off x="8444810"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1" name="Straight Connector 119"/>
            <p:cNvCxnSpPr>
              <a:cxnSpLocks noChangeShapeType="1"/>
            </p:cNvCxnSpPr>
            <p:nvPr/>
          </p:nvCxnSpPr>
          <p:spPr bwMode="auto">
            <a:xfrm rot="16200000" flipH="1">
              <a:off x="8444810"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92" name="Straight Connector 120"/>
            <p:cNvCxnSpPr>
              <a:cxnSpLocks noChangeShapeType="1"/>
            </p:cNvCxnSpPr>
            <p:nvPr/>
          </p:nvCxnSpPr>
          <p:spPr bwMode="auto">
            <a:xfrm rot="16200000" flipH="1">
              <a:off x="8438712" y="4006349"/>
              <a:ext cx="1588" cy="1687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68693" name="Line 104"/>
            <p:cNvSpPr>
              <a:spLocks noChangeShapeType="1"/>
            </p:cNvSpPr>
            <p:nvPr/>
          </p:nvSpPr>
          <p:spPr bwMode="auto">
            <a:xfrm flipH="1">
              <a:off x="8359992" y="3124994"/>
              <a:ext cx="0" cy="9644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94" name="Line 108"/>
            <p:cNvSpPr>
              <a:spLocks noChangeShapeType="1"/>
            </p:cNvSpPr>
            <p:nvPr/>
          </p:nvSpPr>
          <p:spPr bwMode="auto">
            <a:xfrm flipH="1">
              <a:off x="8523995" y="3137872"/>
              <a:ext cx="0" cy="9644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9" name="Group 165"/>
          <p:cNvGrpSpPr>
            <a:grpSpLocks/>
          </p:cNvGrpSpPr>
          <p:nvPr/>
        </p:nvGrpSpPr>
        <p:grpSpPr bwMode="auto">
          <a:xfrm>
            <a:off x="6107113" y="3663950"/>
            <a:ext cx="179387" cy="968375"/>
            <a:chOff x="8280355" y="3130020"/>
            <a:chExt cx="180491" cy="968157"/>
          </a:xfrm>
        </p:grpSpPr>
        <p:sp>
          <p:nvSpPr>
            <p:cNvPr id="68673" name="Line 104"/>
            <p:cNvSpPr>
              <a:spLocks noChangeShapeType="1"/>
            </p:cNvSpPr>
            <p:nvPr/>
          </p:nvSpPr>
          <p:spPr bwMode="auto">
            <a:xfrm>
              <a:off x="8280355" y="3135044"/>
              <a:ext cx="0" cy="9517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4" name="Line 108"/>
            <p:cNvSpPr>
              <a:spLocks noChangeShapeType="1"/>
            </p:cNvSpPr>
            <p:nvPr/>
          </p:nvSpPr>
          <p:spPr bwMode="auto">
            <a:xfrm flipH="1">
              <a:off x="8456320" y="3130020"/>
              <a:ext cx="0" cy="9517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75" name="Rectangle 123"/>
            <p:cNvSpPr>
              <a:spLocks noChangeArrowheads="1"/>
            </p:cNvSpPr>
            <p:nvPr/>
          </p:nvSpPr>
          <p:spPr bwMode="auto">
            <a:xfrm>
              <a:off x="8284814" y="3136900"/>
              <a:ext cx="169670" cy="16234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04" name="Rectangle 129"/>
            <p:cNvSpPr>
              <a:spLocks noChangeArrowheads="1"/>
            </p:cNvSpPr>
            <p:nvPr/>
          </p:nvSpPr>
          <p:spPr bwMode="auto">
            <a:xfrm>
              <a:off x="8288341" y="3606163"/>
              <a:ext cx="172505" cy="166650"/>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77" name="Straight Connector 128"/>
            <p:cNvCxnSpPr>
              <a:cxnSpLocks noChangeShapeType="1"/>
            </p:cNvCxnSpPr>
            <p:nvPr/>
          </p:nvCxnSpPr>
          <p:spPr bwMode="auto">
            <a:xfrm rot="16200000" flipH="1">
              <a:off x="8369790" y="3050661"/>
              <a:ext cx="1588" cy="168764"/>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78" name="Straight Connector 129"/>
            <p:cNvCxnSpPr>
              <a:cxnSpLocks noChangeShapeType="1"/>
            </p:cNvCxnSpPr>
            <p:nvPr/>
          </p:nvCxnSpPr>
          <p:spPr bwMode="auto">
            <a:xfrm rot="16200000" flipH="1">
              <a:off x="8373024" y="32017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9" name="Straight Connector 130"/>
            <p:cNvCxnSpPr>
              <a:cxnSpLocks noChangeShapeType="1"/>
            </p:cNvCxnSpPr>
            <p:nvPr/>
          </p:nvCxnSpPr>
          <p:spPr bwMode="auto">
            <a:xfrm rot="16200000" flipH="1">
              <a:off x="8373024" y="33668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0" name="Straight Connector 131"/>
            <p:cNvCxnSpPr>
              <a:cxnSpLocks noChangeShapeType="1"/>
            </p:cNvCxnSpPr>
            <p:nvPr/>
          </p:nvCxnSpPr>
          <p:spPr bwMode="auto">
            <a:xfrm rot="16200000" flipH="1">
              <a:off x="8369360" y="35304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1" name="Straight Connector 132"/>
            <p:cNvCxnSpPr>
              <a:cxnSpLocks noChangeShapeType="1"/>
            </p:cNvCxnSpPr>
            <p:nvPr/>
          </p:nvCxnSpPr>
          <p:spPr bwMode="auto">
            <a:xfrm rot="16200000" flipH="1">
              <a:off x="8373024" y="36955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2" name="Straight Connector 133"/>
            <p:cNvCxnSpPr>
              <a:cxnSpLocks noChangeShapeType="1"/>
            </p:cNvCxnSpPr>
            <p:nvPr/>
          </p:nvCxnSpPr>
          <p:spPr bwMode="auto">
            <a:xfrm rot="16200000" flipH="1">
              <a:off x="8373024" y="38494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83" name="Straight Connector 134"/>
            <p:cNvCxnSpPr>
              <a:cxnSpLocks noChangeShapeType="1"/>
            </p:cNvCxnSpPr>
            <p:nvPr/>
          </p:nvCxnSpPr>
          <p:spPr bwMode="auto">
            <a:xfrm rot="16200000" flipH="1">
              <a:off x="8373024" y="40130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20" name="Group 151"/>
          <p:cNvGrpSpPr>
            <a:grpSpLocks/>
          </p:cNvGrpSpPr>
          <p:nvPr/>
        </p:nvGrpSpPr>
        <p:grpSpPr bwMode="auto">
          <a:xfrm>
            <a:off x="5922963" y="3665538"/>
            <a:ext cx="180975" cy="962025"/>
            <a:chOff x="8391036" y="3124200"/>
            <a:chExt cx="180723" cy="961108"/>
          </a:xfrm>
        </p:grpSpPr>
        <p:sp>
          <p:nvSpPr>
            <p:cNvPr id="68661" name="Line 104"/>
            <p:cNvSpPr>
              <a:spLocks noChangeShapeType="1"/>
            </p:cNvSpPr>
            <p:nvPr/>
          </p:nvSpPr>
          <p:spPr bwMode="auto">
            <a:xfrm flipH="1">
              <a:off x="8392653" y="3124994"/>
              <a:ext cx="0" cy="9594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2" name="Line 108"/>
            <p:cNvSpPr>
              <a:spLocks noChangeShapeType="1"/>
            </p:cNvSpPr>
            <p:nvPr/>
          </p:nvSpPr>
          <p:spPr bwMode="auto">
            <a:xfrm>
              <a:off x="8562309" y="3128317"/>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63" name="Rectangle 123"/>
            <p:cNvSpPr>
              <a:spLocks noChangeArrowheads="1"/>
            </p:cNvSpPr>
            <p:nvPr/>
          </p:nvSpPr>
          <p:spPr bwMode="auto">
            <a:xfrm>
              <a:off x="8394700" y="3281460"/>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16" name="Rectangle 129"/>
            <p:cNvSpPr>
              <a:spLocks noChangeArrowheads="1"/>
            </p:cNvSpPr>
            <p:nvPr/>
          </p:nvSpPr>
          <p:spPr bwMode="auto">
            <a:xfrm>
              <a:off x="8398962" y="3457257"/>
              <a:ext cx="172797" cy="166528"/>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65" name="Straight Connector 142"/>
            <p:cNvCxnSpPr>
              <a:cxnSpLocks noChangeShapeType="1"/>
            </p:cNvCxnSpPr>
            <p:nvPr/>
          </p:nvCxnSpPr>
          <p:spPr bwMode="auto">
            <a:xfrm rot="16200000" flipH="1">
              <a:off x="8474624" y="304061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6" name="Straight Connector 143"/>
            <p:cNvCxnSpPr>
              <a:cxnSpLocks noChangeShapeType="1"/>
            </p:cNvCxnSpPr>
            <p:nvPr/>
          </p:nvCxnSpPr>
          <p:spPr bwMode="auto">
            <a:xfrm rot="16200000" flipH="1">
              <a:off x="8482910"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7" name="Straight Connector 144"/>
            <p:cNvCxnSpPr>
              <a:cxnSpLocks noChangeShapeType="1"/>
            </p:cNvCxnSpPr>
            <p:nvPr/>
          </p:nvCxnSpPr>
          <p:spPr bwMode="auto">
            <a:xfrm rot="16200000" flipH="1">
              <a:off x="8482910"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8" name="Straight Connector 145"/>
            <p:cNvCxnSpPr>
              <a:cxnSpLocks noChangeShapeType="1"/>
            </p:cNvCxnSpPr>
            <p:nvPr/>
          </p:nvCxnSpPr>
          <p:spPr bwMode="auto">
            <a:xfrm rot="16200000" flipH="1">
              <a:off x="8479246"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69" name="Straight Connector 146"/>
            <p:cNvCxnSpPr>
              <a:cxnSpLocks noChangeShapeType="1"/>
            </p:cNvCxnSpPr>
            <p:nvPr/>
          </p:nvCxnSpPr>
          <p:spPr bwMode="auto">
            <a:xfrm rot="16200000" flipH="1">
              <a:off x="8482910"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0" name="Straight Connector 147"/>
            <p:cNvCxnSpPr>
              <a:cxnSpLocks noChangeShapeType="1"/>
            </p:cNvCxnSpPr>
            <p:nvPr/>
          </p:nvCxnSpPr>
          <p:spPr bwMode="auto">
            <a:xfrm rot="16200000" flipH="1">
              <a:off x="8482910"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71" name="Straight Connector 148"/>
            <p:cNvCxnSpPr>
              <a:cxnSpLocks noChangeShapeType="1"/>
            </p:cNvCxnSpPr>
            <p:nvPr/>
          </p:nvCxnSpPr>
          <p:spPr bwMode="auto">
            <a:xfrm rot="16200000" flipH="1">
              <a:off x="8476480" y="400013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24" name="Rectangle 129"/>
            <p:cNvSpPr>
              <a:spLocks noChangeArrowheads="1"/>
            </p:cNvSpPr>
            <p:nvPr/>
          </p:nvSpPr>
          <p:spPr bwMode="auto">
            <a:xfrm>
              <a:off x="8397377" y="3776040"/>
              <a:ext cx="171211" cy="166529"/>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1" name="Group 179"/>
          <p:cNvGrpSpPr>
            <a:grpSpLocks/>
          </p:cNvGrpSpPr>
          <p:nvPr/>
        </p:nvGrpSpPr>
        <p:grpSpPr bwMode="auto">
          <a:xfrm>
            <a:off x="6292850" y="3657600"/>
            <a:ext cx="177800" cy="969963"/>
            <a:chOff x="7317825" y="3112418"/>
            <a:chExt cx="178839" cy="970694"/>
          </a:xfrm>
        </p:grpSpPr>
        <p:sp>
          <p:nvSpPr>
            <p:cNvPr id="68649" name="Line 104"/>
            <p:cNvSpPr>
              <a:spLocks noChangeShapeType="1"/>
            </p:cNvSpPr>
            <p:nvPr/>
          </p:nvSpPr>
          <p:spPr bwMode="auto">
            <a:xfrm>
              <a:off x="7318831" y="313001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0" name="Line 108"/>
            <p:cNvSpPr>
              <a:spLocks noChangeShapeType="1"/>
            </p:cNvSpPr>
            <p:nvPr/>
          </p:nvSpPr>
          <p:spPr bwMode="auto">
            <a:xfrm>
              <a:off x="7492627" y="3124991"/>
              <a:ext cx="0" cy="9510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1" name="Rectangle 123"/>
            <p:cNvSpPr>
              <a:spLocks noChangeArrowheads="1"/>
            </p:cNvSpPr>
            <p:nvPr/>
          </p:nvSpPr>
          <p:spPr bwMode="auto">
            <a:xfrm>
              <a:off x="7323282" y="3112418"/>
              <a:ext cx="169669" cy="16234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29" name="Rectangle 129"/>
            <p:cNvSpPr>
              <a:spLocks noChangeArrowheads="1"/>
            </p:cNvSpPr>
            <p:nvPr/>
          </p:nvSpPr>
          <p:spPr bwMode="auto">
            <a:xfrm>
              <a:off x="7321019" y="3276054"/>
              <a:ext cx="174049" cy="166813"/>
            </a:xfrm>
            <a:prstGeom prst="rect">
              <a:avLst/>
            </a:prstGeom>
            <a:solidFill>
              <a:schemeClr val="bg2">
                <a:lumMod val="85000"/>
                <a:lumOff val="1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53" name="Straight Connector 156"/>
            <p:cNvCxnSpPr>
              <a:cxnSpLocks noChangeShapeType="1"/>
            </p:cNvCxnSpPr>
            <p:nvPr/>
          </p:nvCxnSpPr>
          <p:spPr bwMode="auto">
            <a:xfrm rot="16200000" flipH="1">
              <a:off x="7403193" y="3040611"/>
              <a:ext cx="1588" cy="168764"/>
            </a:xfrm>
            <a:prstGeom prst="line">
              <a:avLst/>
            </a:prstGeom>
            <a:noFill/>
            <a:ln w="31750">
              <a:solidFill>
                <a:schemeClr val="bg2"/>
              </a:solidFill>
              <a:round/>
              <a:headEnd/>
              <a:tailEnd/>
            </a:ln>
            <a:extLst>
              <a:ext uri="{909E8E84-426E-40DD-AFC4-6F175D3DCCD1}">
                <a14:hiddenFill xmlns:a14="http://schemas.microsoft.com/office/drawing/2010/main">
                  <a:noFill/>
                </a14:hiddenFill>
              </a:ext>
            </a:extLst>
          </p:spPr>
        </p:cxnSp>
        <p:cxnSp>
          <p:nvCxnSpPr>
            <p:cNvPr id="68654" name="Straight Connector 157"/>
            <p:cNvCxnSpPr>
              <a:cxnSpLocks noChangeShapeType="1"/>
            </p:cNvCxnSpPr>
            <p:nvPr/>
          </p:nvCxnSpPr>
          <p:spPr bwMode="auto">
            <a:xfrm rot="16200000" flipH="1">
              <a:off x="7411488" y="32017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5" name="Straight Connector 158"/>
            <p:cNvCxnSpPr>
              <a:cxnSpLocks noChangeShapeType="1"/>
            </p:cNvCxnSpPr>
            <p:nvPr/>
          </p:nvCxnSpPr>
          <p:spPr bwMode="auto">
            <a:xfrm rot="16200000" flipH="1">
              <a:off x="7411488" y="33668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6" name="Straight Connector 159"/>
            <p:cNvCxnSpPr>
              <a:cxnSpLocks noChangeShapeType="1"/>
            </p:cNvCxnSpPr>
            <p:nvPr/>
          </p:nvCxnSpPr>
          <p:spPr bwMode="auto">
            <a:xfrm rot="16200000" flipH="1">
              <a:off x="7407824" y="35304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7" name="Straight Connector 160"/>
            <p:cNvCxnSpPr>
              <a:cxnSpLocks noChangeShapeType="1"/>
            </p:cNvCxnSpPr>
            <p:nvPr/>
          </p:nvCxnSpPr>
          <p:spPr bwMode="auto">
            <a:xfrm rot="16200000" flipH="1">
              <a:off x="7411488" y="3695501"/>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8" name="Straight Connector 161"/>
            <p:cNvCxnSpPr>
              <a:cxnSpLocks noChangeShapeType="1"/>
            </p:cNvCxnSpPr>
            <p:nvPr/>
          </p:nvCxnSpPr>
          <p:spPr bwMode="auto">
            <a:xfrm rot="16200000" flipH="1">
              <a:off x="7411488" y="384949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59" name="Straight Connector 162"/>
            <p:cNvCxnSpPr>
              <a:cxnSpLocks noChangeShapeType="1"/>
            </p:cNvCxnSpPr>
            <p:nvPr/>
          </p:nvCxnSpPr>
          <p:spPr bwMode="auto">
            <a:xfrm rot="16200000" flipH="1">
              <a:off x="7401413" y="3997936"/>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37" name="Rectangle 129"/>
            <p:cNvSpPr>
              <a:spLocks noChangeArrowheads="1"/>
            </p:cNvSpPr>
            <p:nvPr/>
          </p:nvSpPr>
          <p:spPr bwMode="auto">
            <a:xfrm>
              <a:off x="7322616" y="3784437"/>
              <a:ext cx="172452" cy="166813"/>
            </a:xfrm>
            <a:prstGeom prst="rect">
              <a:avLst/>
            </a:prstGeom>
            <a:solidFill>
              <a:schemeClr val="accent4">
                <a:lumMod val="50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2" name="Group 180"/>
          <p:cNvGrpSpPr>
            <a:grpSpLocks/>
          </p:cNvGrpSpPr>
          <p:nvPr/>
        </p:nvGrpSpPr>
        <p:grpSpPr bwMode="auto">
          <a:xfrm>
            <a:off x="6470650" y="3663950"/>
            <a:ext cx="184150" cy="963613"/>
            <a:chOff x="8508974" y="3129220"/>
            <a:chExt cx="183727" cy="962524"/>
          </a:xfrm>
        </p:grpSpPr>
        <p:sp>
          <p:nvSpPr>
            <p:cNvPr id="68637" name="Line 104"/>
            <p:cNvSpPr>
              <a:spLocks noChangeShapeType="1"/>
            </p:cNvSpPr>
            <p:nvPr/>
          </p:nvSpPr>
          <p:spPr bwMode="auto">
            <a:xfrm>
              <a:off x="8508974" y="313503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8" name="Line 108"/>
            <p:cNvSpPr>
              <a:spLocks noChangeShapeType="1"/>
            </p:cNvSpPr>
            <p:nvPr/>
          </p:nvSpPr>
          <p:spPr bwMode="auto">
            <a:xfrm flipH="1">
              <a:off x="8682021" y="3135035"/>
              <a:ext cx="0" cy="9510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Rectangle 123"/>
            <p:cNvSpPr>
              <a:spLocks noChangeArrowheads="1"/>
            </p:cNvSpPr>
            <p:nvPr/>
          </p:nvSpPr>
          <p:spPr bwMode="auto">
            <a:xfrm>
              <a:off x="8513414" y="3136899"/>
              <a:ext cx="169670" cy="162342"/>
            </a:xfrm>
            <a:prstGeom prst="rect">
              <a:avLst/>
            </a:pr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142" name="Rectangle 129"/>
            <p:cNvSpPr>
              <a:spLocks noChangeArrowheads="1"/>
            </p:cNvSpPr>
            <p:nvPr/>
          </p:nvSpPr>
          <p:spPr bwMode="auto">
            <a:xfrm>
              <a:off x="8520061" y="3622375"/>
              <a:ext cx="172640" cy="164913"/>
            </a:xfrm>
            <a:prstGeom prst="rect">
              <a:avLst/>
            </a:prstGeom>
            <a:solidFill>
              <a:schemeClr val="bg2">
                <a:lumMod val="85000"/>
                <a:lumOff val="1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cxnSp>
          <p:nvCxnSpPr>
            <p:cNvPr id="68641" name="Straight Connector 170"/>
            <p:cNvCxnSpPr>
              <a:cxnSpLocks noChangeShapeType="1"/>
            </p:cNvCxnSpPr>
            <p:nvPr/>
          </p:nvCxnSpPr>
          <p:spPr bwMode="auto">
            <a:xfrm rot="16200000" flipH="1">
              <a:off x="8593357" y="3045632"/>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2" name="Straight Connector 171"/>
            <p:cNvCxnSpPr>
              <a:cxnSpLocks noChangeShapeType="1"/>
            </p:cNvCxnSpPr>
            <p:nvPr/>
          </p:nvCxnSpPr>
          <p:spPr bwMode="auto">
            <a:xfrm rot="16200000" flipH="1">
              <a:off x="8601624" y="32017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3" name="Straight Connector 172"/>
            <p:cNvCxnSpPr>
              <a:cxnSpLocks noChangeShapeType="1"/>
            </p:cNvCxnSpPr>
            <p:nvPr/>
          </p:nvCxnSpPr>
          <p:spPr bwMode="auto">
            <a:xfrm rot="16200000" flipH="1">
              <a:off x="8601624" y="33668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4" name="Straight Connector 173"/>
            <p:cNvCxnSpPr>
              <a:cxnSpLocks noChangeShapeType="1"/>
            </p:cNvCxnSpPr>
            <p:nvPr/>
          </p:nvCxnSpPr>
          <p:spPr bwMode="auto">
            <a:xfrm rot="16200000" flipH="1">
              <a:off x="8597960" y="35304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5" name="Straight Connector 174"/>
            <p:cNvCxnSpPr>
              <a:cxnSpLocks noChangeShapeType="1"/>
            </p:cNvCxnSpPr>
            <p:nvPr/>
          </p:nvCxnSpPr>
          <p:spPr bwMode="auto">
            <a:xfrm rot="16200000" flipH="1">
              <a:off x="8601624" y="3695500"/>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6" name="Straight Connector 175"/>
            <p:cNvCxnSpPr>
              <a:cxnSpLocks noChangeShapeType="1"/>
            </p:cNvCxnSpPr>
            <p:nvPr/>
          </p:nvCxnSpPr>
          <p:spPr bwMode="auto">
            <a:xfrm rot="16200000" flipH="1">
              <a:off x="8601624" y="3849489"/>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68647" name="Straight Connector 176"/>
            <p:cNvCxnSpPr>
              <a:cxnSpLocks noChangeShapeType="1"/>
            </p:cNvCxnSpPr>
            <p:nvPr/>
          </p:nvCxnSpPr>
          <p:spPr bwMode="auto">
            <a:xfrm rot="16200000" flipH="1">
              <a:off x="8595199" y="4006568"/>
              <a:ext cx="1588" cy="1687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150" name="Rectangle 129"/>
            <p:cNvSpPr>
              <a:spLocks noChangeArrowheads="1"/>
            </p:cNvSpPr>
            <p:nvPr/>
          </p:nvSpPr>
          <p:spPr bwMode="auto">
            <a:xfrm>
              <a:off x="8513726" y="3784117"/>
              <a:ext cx="172640" cy="166499"/>
            </a:xfrm>
            <a:prstGeom prst="rect">
              <a:avLst/>
            </a:prstGeom>
            <a:solidFill>
              <a:schemeClr val="accent4">
                <a:lumMod val="25000"/>
              </a:schemeClr>
            </a:solidFill>
            <a:ln w="9525">
              <a:noFill/>
              <a:miter lim="800000"/>
              <a:headEnd/>
              <a:tailEnd/>
            </a:ln>
            <a:effectLst/>
          </p:spPr>
          <p:txBody>
            <a:bodyPr wrap="none" anchor="ctr"/>
            <a:lstStyle/>
            <a:p>
              <a:pPr algn="ctr" eaLnBrk="0" hangingPunct="0">
                <a:defRPr/>
              </a:pPr>
              <a:endParaRPr lang="en-US" b="1">
                <a:solidFill>
                  <a:srgbClr val="00FF00"/>
                </a:solidFill>
                <a:latin typeface="Arial" pitchFamily="34" charset="0"/>
                <a:ea typeface="宋体" pitchFamily="2" charset="-122"/>
                <a:cs typeface="Arial" pitchFamily="34" charset="0"/>
              </a:endParaRPr>
            </a:p>
          </p:txBody>
        </p:sp>
      </p:grpSp>
      <p:grpSp>
        <p:nvGrpSpPr>
          <p:cNvPr id="23" name="Group 78"/>
          <p:cNvGrpSpPr>
            <a:grpSpLocks/>
          </p:cNvGrpSpPr>
          <p:nvPr/>
        </p:nvGrpSpPr>
        <p:grpSpPr bwMode="auto">
          <a:xfrm>
            <a:off x="6705600" y="2209800"/>
            <a:ext cx="1973263" cy="1295400"/>
            <a:chOff x="7162800" y="2210118"/>
            <a:chExt cx="1973513" cy="1295082"/>
          </a:xfrm>
        </p:grpSpPr>
        <p:sp>
          <p:nvSpPr>
            <p:cNvPr id="164" name="Bent Arrow 163"/>
            <p:cNvSpPr/>
            <p:nvPr/>
          </p:nvSpPr>
          <p:spPr bwMode="auto">
            <a:xfrm flipH="1">
              <a:off x="7162800" y="2590800"/>
              <a:ext cx="1066800" cy="914400"/>
            </a:xfrm>
            <a:prstGeom prst="bentArrow">
              <a:avLst>
                <a:gd name="adj1" fmla="val 17857"/>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cs typeface="Arial" pitchFamily="34" charset="0"/>
              </a:endParaRPr>
            </a:p>
          </p:txBody>
        </p:sp>
        <p:sp>
          <p:nvSpPr>
            <p:cNvPr id="68636" name="Text Box 21"/>
            <p:cNvSpPr txBox="1">
              <a:spLocks noChangeArrowheads="1"/>
            </p:cNvSpPr>
            <p:nvPr/>
          </p:nvSpPr>
          <p:spPr bwMode="auto">
            <a:xfrm>
              <a:off x="7220201" y="2210118"/>
              <a:ext cx="19161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b="1">
                  <a:solidFill>
                    <a:srgbClr val="000000"/>
                  </a:solidFill>
                  <a:latin typeface="Arial" charset="0"/>
                  <a:ea typeface="宋体" charset="-122"/>
                </a:rPr>
                <a:t>configuration </a:t>
              </a:r>
            </a:p>
          </p:txBody>
        </p:sp>
      </p:grpSp>
    </p:spTree>
    <p:custDataLst>
      <p:tags r:id="rId1"/>
    </p:custDataLst>
  </p:cSld>
  <p:clrMapOvr>
    <a:masterClrMapping/>
  </p:clrMapOvr>
  <p:transition advTm="7865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Bottom)">
                                      <p:cBhvr>
                                        <p:cTn id="12" dur="500"/>
                                        <p:tgtEl>
                                          <p:spTgt spid="17"/>
                                        </p:tgtEl>
                                      </p:cBhvr>
                                    </p:animEffect>
                                  </p:childTnLst>
                                </p:cTn>
                              </p:par>
                            </p:childTnLst>
                          </p:cTn>
                        </p:par>
                        <p:par>
                          <p:cTn id="13" fill="hold" nodeType="afterGroup">
                            <p:stCondLst>
                              <p:cond delay="500"/>
                            </p:stCondLst>
                            <p:childTnLst>
                              <p:par>
                                <p:cTn id="14" presetID="0" presetClass="path" presetSubtype="0" accel="50000" decel="50000" fill="hold" nodeType="afterEffect">
                                  <p:stCondLst>
                                    <p:cond delay="0"/>
                                  </p:stCondLst>
                                  <p:childTnLst>
                                    <p:animMotion origin="layout" path="M 0.00452 -0.10023 C 0.10174 -0.19629 0.19913 -0.29213 0.28351 -0.25949 C 0.36771 -0.22615 0.47188 0.03935 0.50972 0.09954 " pathEditMode="relative" rAng="0" ptsTypes="aaA">
                                      <p:cBhvr>
                                        <p:cTn id="15" dur="2000" fill="hold"/>
                                        <p:tgtEl>
                                          <p:spTgt spid="17"/>
                                        </p:tgtEl>
                                        <p:attrNameLst>
                                          <p:attrName>ppt_x</p:attrName>
                                          <p:attrName>ppt_y</p:attrName>
                                        </p:attrNameLst>
                                      </p:cBhvr>
                                      <p:rCtr x="25300" y="400"/>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par>
                          <p:cTn id="20" fill="hold" nodeType="afterGroup">
                            <p:stCondLst>
                              <p:cond delay="0"/>
                            </p:stCondLst>
                            <p:childTnLst>
                              <p:par>
                                <p:cTn id="21" presetID="1" presetClass="entr" presetSubtype="0" fill="hold" nodeType="afterEffect">
                                  <p:stCondLst>
                                    <p:cond delay="300"/>
                                  </p:stCondLst>
                                  <p:childTnLst>
                                    <p:set>
                                      <p:cBhvr>
                                        <p:cTn id="22" dur="1" fill="hold">
                                          <p:stCondLst>
                                            <p:cond delay="0"/>
                                          </p:stCondLst>
                                        </p:cTn>
                                        <p:tgtEl>
                                          <p:spTgt spid="20"/>
                                        </p:tgtEl>
                                        <p:attrNameLst>
                                          <p:attrName>style.visibility</p:attrName>
                                        </p:attrNameLst>
                                      </p:cBhvr>
                                      <p:to>
                                        <p:strVal val="visible"/>
                                      </p:to>
                                    </p:set>
                                  </p:childTnLst>
                                </p:cTn>
                              </p:par>
                            </p:childTnLst>
                          </p:cTn>
                        </p:par>
                        <p:par>
                          <p:cTn id="23" fill="hold" nodeType="afterGroup">
                            <p:stCondLst>
                              <p:cond delay="300"/>
                            </p:stCondLst>
                            <p:childTnLst>
                              <p:par>
                                <p:cTn id="24" presetID="1" presetClass="entr" presetSubtype="0" fill="hold" nodeType="afterEffect">
                                  <p:stCondLst>
                                    <p:cond delay="300"/>
                                  </p:stCondLst>
                                  <p:childTnLst>
                                    <p:set>
                                      <p:cBhvr>
                                        <p:cTn id="25" dur="1" fill="hold">
                                          <p:stCondLst>
                                            <p:cond delay="0"/>
                                          </p:stCondLst>
                                        </p:cTn>
                                        <p:tgtEl>
                                          <p:spTgt spid="19"/>
                                        </p:tgtEl>
                                        <p:attrNameLst>
                                          <p:attrName>style.visibility</p:attrName>
                                        </p:attrNameLst>
                                      </p:cBhvr>
                                      <p:to>
                                        <p:strVal val="visible"/>
                                      </p:to>
                                    </p:set>
                                  </p:childTnLst>
                                </p:cTn>
                              </p:par>
                            </p:childTnLst>
                          </p:cTn>
                        </p:par>
                        <p:par>
                          <p:cTn id="26" fill="hold" nodeType="afterGroup">
                            <p:stCondLst>
                              <p:cond delay="600"/>
                            </p:stCondLst>
                            <p:childTnLst>
                              <p:par>
                                <p:cTn id="27" presetID="1" presetClass="entr" presetSubtype="0" fill="hold" nodeType="afterEffect">
                                  <p:stCondLst>
                                    <p:cond delay="300"/>
                                  </p:stCondLst>
                                  <p:childTnLst>
                                    <p:set>
                                      <p:cBhvr>
                                        <p:cTn id="28" dur="1" fill="hold">
                                          <p:stCondLst>
                                            <p:cond delay="0"/>
                                          </p:stCondLst>
                                        </p:cTn>
                                        <p:tgtEl>
                                          <p:spTgt spid="21"/>
                                        </p:tgtEl>
                                        <p:attrNameLst>
                                          <p:attrName>style.visibility</p:attrName>
                                        </p:attrNameLst>
                                      </p:cBhvr>
                                      <p:to>
                                        <p:strVal val="visible"/>
                                      </p:to>
                                    </p:set>
                                  </p:childTnLst>
                                </p:cTn>
                              </p:par>
                            </p:childTnLst>
                          </p:cTn>
                        </p:par>
                        <p:par>
                          <p:cTn id="29" fill="hold" nodeType="afterGroup">
                            <p:stCondLst>
                              <p:cond delay="900"/>
                            </p:stCondLst>
                            <p:childTnLst>
                              <p:par>
                                <p:cTn id="30" presetID="1" presetClass="entr" presetSubtype="0" fill="hold" nodeType="afterEffect">
                                  <p:stCondLst>
                                    <p:cond delay="30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90"/>
                                        </p:tgtEl>
                                        <p:attrNameLst>
                                          <p:attrName>style.visibility</p:attrName>
                                        </p:attrNameLst>
                                      </p:cBhvr>
                                      <p:to>
                                        <p:strVal val="visible"/>
                                      </p:to>
                                    </p:set>
                                    <p:animEffect transition="in" filter="wipe(left)">
                                      <p:cBhvr>
                                        <p:cTn id="36" dur="500"/>
                                        <p:tgtEl>
                                          <p:spTgt spid="29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2"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right)">
                                      <p:cBhvr>
                                        <p:cTn id="41" dur="500"/>
                                        <p:tgtEl>
                                          <p:spTgt spid="1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2"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91"/>
                                        </p:tgtEl>
                                        <p:attrNameLst>
                                          <p:attrName>style.visibility</p:attrName>
                                        </p:attrNameLst>
                                      </p:cBhvr>
                                      <p:to>
                                        <p:strVal val="visible"/>
                                      </p:to>
                                    </p:set>
                                    <p:animEffect transition="in" filter="wipe(left)">
                                      <p:cBhvr>
                                        <p:cTn id="51"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tLang="en-US"/>
              <a:t>c-Through - traffic de-multiplexing</a:t>
            </a:r>
          </a:p>
        </p:txBody>
      </p:sp>
      <p:sp>
        <p:nvSpPr>
          <p:cNvPr id="14339"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9560C984-C1ED-C743-B851-499FB9CE019D}" type="slidenum">
              <a:rPr lang="en-GB" altLang="en-US" sz="1200">
                <a:solidFill>
                  <a:schemeClr val="tx2"/>
                </a:solidFill>
                <a:latin typeface="Arial" charset="0"/>
              </a:rPr>
              <a:pPr algn="ctr" eaLnBrk="1" hangingPunct="1"/>
              <a:t>14</a:t>
            </a:fld>
            <a:endParaRPr lang="en-GB" altLang="en-US" sz="1200">
              <a:solidFill>
                <a:schemeClr val="tx2"/>
              </a:solidFill>
              <a:latin typeface="Arial" charset="0"/>
            </a:endParaRPr>
          </a:p>
        </p:txBody>
      </p:sp>
      <p:sp>
        <p:nvSpPr>
          <p:cNvPr id="15365" name="AutoShape 265"/>
          <p:cNvSpPr>
            <a:spLocks noChangeArrowheads="1"/>
          </p:cNvSpPr>
          <p:nvPr/>
        </p:nvSpPr>
        <p:spPr bwMode="auto">
          <a:xfrm>
            <a:off x="456982" y="1447800"/>
            <a:ext cx="3657600" cy="2420938"/>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grpSp>
        <p:nvGrpSpPr>
          <p:cNvPr id="69638" name="Group 7"/>
          <p:cNvGrpSpPr>
            <a:grpSpLocks/>
          </p:cNvGrpSpPr>
          <p:nvPr/>
        </p:nvGrpSpPr>
        <p:grpSpPr bwMode="auto">
          <a:xfrm>
            <a:off x="4648200" y="1450975"/>
            <a:ext cx="4124325" cy="1316038"/>
            <a:chOff x="1366" y="816"/>
            <a:chExt cx="3074" cy="1190"/>
          </a:xfrm>
        </p:grpSpPr>
        <p:sp>
          <p:nvSpPr>
            <p:cNvPr id="69715"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6"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7"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8"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9"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0"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1"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2"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23"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97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5"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6"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7"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8"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29"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1"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2"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733"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9639" name="Group 76"/>
          <p:cNvGrpSpPr>
            <a:grpSpLocks/>
          </p:cNvGrpSpPr>
          <p:nvPr/>
        </p:nvGrpSpPr>
        <p:grpSpPr bwMode="auto">
          <a:xfrm>
            <a:off x="4914900" y="2711450"/>
            <a:ext cx="3519488" cy="1165225"/>
            <a:chOff x="1778001" y="3055938"/>
            <a:chExt cx="4165601" cy="1592262"/>
          </a:xfrm>
        </p:grpSpPr>
        <p:grpSp>
          <p:nvGrpSpPr>
            <p:cNvPr id="69681" name="Group 99"/>
            <p:cNvGrpSpPr>
              <a:grpSpLocks/>
            </p:cNvGrpSpPr>
            <p:nvPr/>
          </p:nvGrpSpPr>
          <p:grpSpPr bwMode="auto">
            <a:xfrm>
              <a:off x="1778001" y="3055938"/>
              <a:ext cx="4165601" cy="1592262"/>
              <a:chOff x="976" y="1968"/>
              <a:chExt cx="2624" cy="1099"/>
            </a:xfrm>
          </p:grpSpPr>
          <p:grpSp>
            <p:nvGrpSpPr>
              <p:cNvPr id="69683" name="Group 47"/>
              <p:cNvGrpSpPr>
                <a:grpSpLocks/>
              </p:cNvGrpSpPr>
              <p:nvPr/>
            </p:nvGrpSpPr>
            <p:grpSpPr bwMode="auto">
              <a:xfrm>
                <a:off x="976" y="1968"/>
                <a:ext cx="2624" cy="1008"/>
                <a:chOff x="1552" y="1968"/>
                <a:chExt cx="2624" cy="1008"/>
              </a:xfrm>
            </p:grpSpPr>
            <p:grpSp>
              <p:nvGrpSpPr>
                <p:cNvPr id="69692" name="Group 48"/>
                <p:cNvGrpSpPr>
                  <a:grpSpLocks/>
                </p:cNvGrpSpPr>
                <p:nvPr/>
              </p:nvGrpSpPr>
              <p:grpSpPr bwMode="auto">
                <a:xfrm>
                  <a:off x="2568" y="1976"/>
                  <a:ext cx="88" cy="712"/>
                  <a:chOff x="2568" y="1976"/>
                  <a:chExt cx="88" cy="712"/>
                </a:xfrm>
              </p:grpSpPr>
              <p:sp>
                <p:nvSpPr>
                  <p:cNvPr id="69712"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3"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4"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3" name="Group 52"/>
                <p:cNvGrpSpPr>
                  <a:grpSpLocks/>
                </p:cNvGrpSpPr>
                <p:nvPr/>
              </p:nvGrpSpPr>
              <p:grpSpPr bwMode="auto">
                <a:xfrm>
                  <a:off x="3069" y="1968"/>
                  <a:ext cx="99" cy="720"/>
                  <a:chOff x="3069" y="1968"/>
                  <a:chExt cx="99" cy="720"/>
                </a:xfrm>
              </p:grpSpPr>
              <p:sp>
                <p:nvSpPr>
                  <p:cNvPr id="69709"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0"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11"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4" name="Group 56"/>
                <p:cNvGrpSpPr>
                  <a:grpSpLocks/>
                </p:cNvGrpSpPr>
                <p:nvPr/>
              </p:nvGrpSpPr>
              <p:grpSpPr bwMode="auto">
                <a:xfrm>
                  <a:off x="3072" y="1976"/>
                  <a:ext cx="576" cy="840"/>
                  <a:chOff x="3072" y="1976"/>
                  <a:chExt cx="576" cy="840"/>
                </a:xfrm>
              </p:grpSpPr>
              <p:sp>
                <p:nvSpPr>
                  <p:cNvPr id="6970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7"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5" name="Group 60"/>
                <p:cNvGrpSpPr>
                  <a:grpSpLocks/>
                </p:cNvGrpSpPr>
                <p:nvPr/>
              </p:nvGrpSpPr>
              <p:grpSpPr bwMode="auto">
                <a:xfrm>
                  <a:off x="2992" y="1984"/>
                  <a:ext cx="1184" cy="992"/>
                  <a:chOff x="2992" y="1984"/>
                  <a:chExt cx="1184" cy="992"/>
                </a:xfrm>
              </p:grpSpPr>
              <p:sp>
                <p:nvSpPr>
                  <p:cNvPr id="69703"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4"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6" name="Group 64"/>
                <p:cNvGrpSpPr>
                  <a:grpSpLocks/>
                </p:cNvGrpSpPr>
                <p:nvPr/>
              </p:nvGrpSpPr>
              <p:grpSpPr bwMode="auto">
                <a:xfrm>
                  <a:off x="2064" y="1984"/>
                  <a:ext cx="528" cy="848"/>
                  <a:chOff x="2064" y="1984"/>
                  <a:chExt cx="528" cy="848"/>
                </a:xfrm>
              </p:grpSpPr>
              <p:sp>
                <p:nvSpPr>
                  <p:cNvPr id="6970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97" name="Group 68"/>
                <p:cNvGrpSpPr>
                  <a:grpSpLocks/>
                </p:cNvGrpSpPr>
                <p:nvPr/>
              </p:nvGrpSpPr>
              <p:grpSpPr bwMode="auto">
                <a:xfrm>
                  <a:off x="1552" y="1970"/>
                  <a:ext cx="1115" cy="1006"/>
                  <a:chOff x="1552" y="1970"/>
                  <a:chExt cx="1115" cy="1006"/>
                </a:xfrm>
              </p:grpSpPr>
              <p:sp>
                <p:nvSpPr>
                  <p:cNvPr id="69698"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99"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700"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9684" name="Group 72"/>
              <p:cNvGrpSpPr>
                <a:grpSpLocks/>
              </p:cNvGrpSpPr>
              <p:nvPr/>
            </p:nvGrpSpPr>
            <p:grpSpPr bwMode="auto">
              <a:xfrm>
                <a:off x="2064" y="2544"/>
                <a:ext cx="432" cy="523"/>
                <a:chOff x="288" y="1440"/>
                <a:chExt cx="432" cy="523"/>
              </a:xfrm>
            </p:grpSpPr>
            <p:sp>
              <p:nvSpPr>
                <p:cNvPr id="69685"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6"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7"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9688"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89"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0"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691"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9682"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9640" name="Group 17"/>
          <p:cNvGrpSpPr>
            <a:grpSpLocks/>
          </p:cNvGrpSpPr>
          <p:nvPr/>
        </p:nvGrpSpPr>
        <p:grpSpPr bwMode="auto">
          <a:xfrm>
            <a:off x="4697413" y="1371600"/>
            <a:ext cx="4197350" cy="1219200"/>
            <a:chOff x="4647777" y="1219200"/>
            <a:chExt cx="4516210" cy="1219516"/>
          </a:xfrm>
        </p:grpSpPr>
        <p:sp>
          <p:nvSpPr>
            <p:cNvPr id="13" name="Rounded Rectangle 12"/>
            <p:cNvSpPr/>
            <p:nvPr/>
          </p:nvSpPr>
          <p:spPr bwMode="auto">
            <a:xfrm>
              <a:off x="4647777" y="1219200"/>
              <a:ext cx="4266828" cy="1219516"/>
            </a:xfrm>
            <a:prstGeom prst="roundRect">
              <a:avLst/>
            </a:prstGeom>
            <a:noFill/>
            <a:ln>
              <a:headEnd type="none" w="med" len="med"/>
              <a:tailEnd type="triangle" w="med" len="med"/>
            </a:ln>
          </p:spPr>
          <p:style>
            <a:lnRef idx="2">
              <a:schemeClr val="dk1"/>
            </a:lnRef>
            <a:fillRef idx="1">
              <a:schemeClr val="lt1"/>
            </a:fillRef>
            <a:effectRef idx="0">
              <a:schemeClr val="dk1"/>
            </a:effectRef>
            <a:fontRef idx="minor">
              <a:schemeClr val="dk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sp>
          <p:nvSpPr>
            <p:cNvPr id="69680" name="Text Box 88"/>
            <p:cNvSpPr txBox="1">
              <a:spLocks noChangeArrowheads="1"/>
            </p:cNvSpPr>
            <p:nvPr/>
          </p:nvSpPr>
          <p:spPr bwMode="auto">
            <a:xfrm>
              <a:off x="7563331" y="1295420"/>
              <a:ext cx="1600656" cy="400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VLAN #1</a:t>
              </a:r>
            </a:p>
          </p:txBody>
        </p:sp>
      </p:grpSp>
      <p:grpSp>
        <p:nvGrpSpPr>
          <p:cNvPr id="18" name="Group 86"/>
          <p:cNvGrpSpPr>
            <a:grpSpLocks/>
          </p:cNvGrpSpPr>
          <p:nvPr/>
        </p:nvGrpSpPr>
        <p:grpSpPr bwMode="auto">
          <a:xfrm>
            <a:off x="4800600" y="4200525"/>
            <a:ext cx="4460875" cy="2335213"/>
            <a:chOff x="4800600" y="4201274"/>
            <a:chExt cx="4460696" cy="2334684"/>
          </a:xfrm>
        </p:grpSpPr>
        <p:grpSp>
          <p:nvGrpSpPr>
            <p:cNvPr id="69651" name="Group 83"/>
            <p:cNvGrpSpPr>
              <a:grpSpLocks/>
            </p:cNvGrpSpPr>
            <p:nvPr/>
          </p:nvGrpSpPr>
          <p:grpSpPr bwMode="auto">
            <a:xfrm>
              <a:off x="4800600" y="4267200"/>
              <a:ext cx="3608415" cy="2268758"/>
              <a:chOff x="4953000" y="4092792"/>
              <a:chExt cx="3608415" cy="2680601"/>
            </a:xfrm>
          </p:grpSpPr>
          <p:sp>
            <p:nvSpPr>
              <p:cNvPr id="71" name="Oval 70"/>
              <p:cNvSpPr/>
              <p:nvPr/>
            </p:nvSpPr>
            <p:spPr bwMode="auto">
              <a:xfrm>
                <a:off x="5334000" y="4632987"/>
                <a:ext cx="2895599" cy="866477"/>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nchor="ctr"/>
              <a:lstStyle/>
              <a:p>
                <a:pPr algn="ctr" eaLnBrk="0" hangingPunct="0">
                  <a:defRPr/>
                </a:pPr>
                <a:r>
                  <a:rPr lang="en-US" sz="2000" b="1" dirty="0">
                    <a:solidFill>
                      <a:srgbClr val="000000"/>
                    </a:solidFill>
                    <a:cs typeface="Arial" pitchFamily="34" charset="0"/>
                  </a:rPr>
                  <a:t>Traffic </a:t>
                </a:r>
              </a:p>
              <a:p>
                <a:pPr algn="ctr" eaLnBrk="0" hangingPunct="0">
                  <a:defRPr/>
                </a:pPr>
                <a:r>
                  <a:rPr lang="en-US" sz="2000" b="1" dirty="0">
                    <a:solidFill>
                      <a:srgbClr val="000000"/>
                    </a:solidFill>
                    <a:cs typeface="Arial" pitchFamily="34" charset="0"/>
                  </a:rPr>
                  <a:t>de-multiplexer</a:t>
                </a:r>
              </a:p>
            </p:txBody>
          </p:sp>
          <p:sp>
            <p:nvSpPr>
              <p:cNvPr id="72" name="Down Arrow 71"/>
              <p:cNvSpPr/>
              <p:nvPr/>
            </p:nvSpPr>
            <p:spPr bwMode="auto">
              <a:xfrm>
                <a:off x="6605452" y="4092792"/>
                <a:ext cx="381000" cy="631609"/>
              </a:xfrm>
              <a:prstGeom prst="down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4" name="Right Arrow 73"/>
              <p:cNvSpPr/>
              <p:nvPr/>
            </p:nvSpPr>
            <p:spPr bwMode="auto">
              <a:xfrm rot="3280025">
                <a:off x="7448368" y="5555043"/>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3" name="Right Arrow 72"/>
              <p:cNvSpPr/>
              <p:nvPr/>
            </p:nvSpPr>
            <p:spPr bwMode="auto">
              <a:xfrm rot="7662361">
                <a:off x="5662864" y="5563046"/>
                <a:ext cx="533400" cy="213234"/>
              </a:xfrm>
              <a:prstGeom prst="righ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75" name="Rectangle 74"/>
              <p:cNvSpPr/>
              <p:nvPr/>
            </p:nvSpPr>
            <p:spPr bwMode="auto">
              <a:xfrm>
                <a:off x="5638800" y="5876107"/>
                <a:ext cx="228600" cy="457200"/>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sp>
            <p:nvSpPr>
              <p:cNvPr id="69670" name="Text Box 88"/>
              <p:cNvSpPr txBox="1">
                <a:spLocks noChangeArrowheads="1"/>
              </p:cNvSpPr>
              <p:nvPr/>
            </p:nvSpPr>
            <p:spPr bwMode="auto">
              <a:xfrm>
                <a:off x="4953000" y="6287589"/>
                <a:ext cx="1487878" cy="4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VLAN #1</a:t>
                </a:r>
              </a:p>
            </p:txBody>
          </p:sp>
          <p:sp>
            <p:nvSpPr>
              <p:cNvPr id="77" name="Rectangle 76"/>
              <p:cNvSpPr/>
              <p:nvPr/>
            </p:nvSpPr>
            <p:spPr bwMode="auto">
              <a:xfrm>
                <a:off x="7746274" y="5893526"/>
                <a:ext cx="228600" cy="45720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endParaRPr lang="en-US" b="1">
                  <a:solidFill>
                    <a:srgbClr val="FFFFFF"/>
                  </a:solidFill>
                </a:endParaRPr>
              </a:p>
            </p:txBody>
          </p:sp>
          <p:sp>
            <p:nvSpPr>
              <p:cNvPr id="69674" name="Text Box 88"/>
              <p:cNvSpPr txBox="1">
                <a:spLocks noChangeArrowheads="1"/>
              </p:cNvSpPr>
              <p:nvPr/>
            </p:nvSpPr>
            <p:spPr bwMode="auto">
              <a:xfrm>
                <a:off x="7073537" y="6300652"/>
                <a:ext cx="1487878" cy="47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FF0000"/>
                    </a:solidFill>
                    <a:latin typeface="Arial" charset="0"/>
                    <a:ea typeface="宋体" charset="-122"/>
                  </a:rPr>
                  <a:t>VLAN #2</a:t>
                </a:r>
              </a:p>
            </p:txBody>
          </p:sp>
          <p:sp>
            <p:nvSpPr>
              <p:cNvPr id="79" name="Oval 78"/>
              <p:cNvSpPr/>
              <p:nvPr/>
            </p:nvSpPr>
            <p:spPr bwMode="auto">
              <a:xfrm flipV="1">
                <a:off x="7467600" y="4672790"/>
                <a:ext cx="152400" cy="152401"/>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eaLnBrk="0" hangingPunct="0">
                  <a:defRPr/>
                </a:pPr>
                <a:endParaRPr lang="en-US" b="1">
                  <a:solidFill>
                    <a:srgbClr val="FFFFFF"/>
                  </a:solidFill>
                </a:endParaRPr>
              </a:p>
            </p:txBody>
          </p:sp>
          <p:cxnSp>
            <p:nvCxnSpPr>
              <p:cNvPr id="69678" name="Straight Arrow Connector 80"/>
              <p:cNvCxnSpPr>
                <a:cxnSpLocks noChangeShapeType="1"/>
              </p:cNvCxnSpPr>
              <p:nvPr/>
            </p:nvCxnSpPr>
            <p:spPr bwMode="auto">
              <a:xfrm rot="5400000">
                <a:off x="7245798" y="4387993"/>
                <a:ext cx="569878" cy="1588"/>
              </a:xfrm>
              <a:prstGeom prst="straightConnector1">
                <a:avLst/>
              </a:prstGeom>
              <a:noFill/>
              <a:ln w="38100">
                <a:solidFill>
                  <a:schemeClr val="bg2"/>
                </a:solidFill>
                <a:round/>
                <a:headEnd/>
                <a:tailEnd type="arrow" w="med" len="med"/>
              </a:ln>
              <a:extLst>
                <a:ext uri="{909E8E84-426E-40DD-AFC4-6F175D3DCCD1}">
                  <a14:hiddenFill xmlns:a14="http://schemas.microsoft.com/office/drawing/2010/main">
                    <a:noFill/>
                  </a14:hiddenFill>
                </a:ext>
              </a:extLst>
            </p:spPr>
          </p:cxnSp>
        </p:grpSp>
        <p:grpSp>
          <p:nvGrpSpPr>
            <p:cNvPr id="69652" name="Group 85"/>
            <p:cNvGrpSpPr>
              <a:grpSpLocks/>
            </p:cNvGrpSpPr>
            <p:nvPr/>
          </p:nvGrpSpPr>
          <p:grpSpPr bwMode="auto">
            <a:xfrm>
              <a:off x="5598722" y="4201274"/>
              <a:ext cx="3662574" cy="646331"/>
              <a:chOff x="5598722" y="4201274"/>
              <a:chExt cx="3662574" cy="646331"/>
            </a:xfrm>
          </p:grpSpPr>
          <p:sp>
            <p:nvSpPr>
              <p:cNvPr id="69653" name="Text Box 88"/>
              <p:cNvSpPr txBox="1">
                <a:spLocks noChangeArrowheads="1"/>
              </p:cNvSpPr>
              <p:nvPr/>
            </p:nvSpPr>
            <p:spPr bwMode="auto">
              <a:xfrm>
                <a:off x="7356296" y="4201274"/>
                <a:ext cx="1905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spcBef>
                    <a:spcPct val="50000"/>
                  </a:spcBef>
                </a:pPr>
                <a:r>
                  <a:rPr lang="en-US" altLang="zh-CN" sz="1800" b="1">
                    <a:solidFill>
                      <a:srgbClr val="000000"/>
                    </a:solidFill>
                    <a:latin typeface="Arial" charset="0"/>
                    <a:ea typeface="宋体" charset="-122"/>
                  </a:rPr>
                  <a:t>circuit  configuration</a:t>
                </a:r>
              </a:p>
            </p:txBody>
          </p:sp>
          <p:sp>
            <p:nvSpPr>
              <p:cNvPr id="69654" name="Text Box 88"/>
              <p:cNvSpPr txBox="1">
                <a:spLocks noChangeArrowheads="1"/>
              </p:cNvSpPr>
              <p:nvPr/>
            </p:nvSpPr>
            <p:spPr bwMode="auto">
              <a:xfrm>
                <a:off x="5598722" y="4267200"/>
                <a:ext cx="10306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1800" b="1">
                    <a:solidFill>
                      <a:srgbClr val="000000"/>
                    </a:solidFill>
                    <a:latin typeface="Arial" charset="0"/>
                    <a:ea typeface="宋体" charset="-122"/>
                  </a:rPr>
                  <a:t>traffic</a:t>
                </a:r>
              </a:p>
            </p:txBody>
          </p:sp>
        </p:grpSp>
      </p:grpSp>
      <p:grpSp>
        <p:nvGrpSpPr>
          <p:cNvPr id="69642" name="Group 16"/>
          <p:cNvGrpSpPr>
            <a:grpSpLocks/>
          </p:cNvGrpSpPr>
          <p:nvPr/>
        </p:nvGrpSpPr>
        <p:grpSpPr bwMode="auto">
          <a:xfrm>
            <a:off x="4686300" y="2667000"/>
            <a:ext cx="4097338" cy="1282700"/>
            <a:chOff x="4323710" y="2391412"/>
            <a:chExt cx="4849253" cy="1523601"/>
          </a:xfrm>
        </p:grpSpPr>
        <p:sp>
          <p:nvSpPr>
            <p:cNvPr id="69649" name="Text Box 88"/>
            <p:cNvSpPr txBox="1">
              <a:spLocks noChangeArrowheads="1"/>
            </p:cNvSpPr>
            <p:nvPr/>
          </p:nvSpPr>
          <p:spPr bwMode="auto">
            <a:xfrm>
              <a:off x="7572763" y="3374828"/>
              <a:ext cx="1600200" cy="47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FF0000"/>
                  </a:solidFill>
                  <a:latin typeface="Arial" charset="0"/>
                  <a:ea typeface="宋体" charset="-122"/>
                </a:rPr>
                <a:t>VLAN #2</a:t>
              </a:r>
            </a:p>
          </p:txBody>
        </p:sp>
        <p:sp>
          <p:nvSpPr>
            <p:cNvPr id="14" name="Rounded Rectangle 13"/>
            <p:cNvSpPr/>
            <p:nvPr/>
          </p:nvSpPr>
          <p:spPr bwMode="auto">
            <a:xfrm>
              <a:off x="4323710" y="2391412"/>
              <a:ext cx="4710220" cy="1523601"/>
            </a:xfrm>
            <a:prstGeom prst="roundRect">
              <a:avLst/>
            </a:prstGeom>
            <a:solidFill>
              <a:schemeClr val="lt1">
                <a:alpha val="0"/>
              </a:schemeClr>
            </a:solidFill>
            <a:ln>
              <a:solidFill>
                <a:srgbClr val="FF0000"/>
              </a:solidFill>
              <a:headEnd type="none" w="med" len="med"/>
              <a:tailEnd type="triangle" w="med" len="me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defRPr/>
              </a:pPr>
              <a:endParaRPr lang="en-US" b="1" dirty="0">
                <a:solidFill>
                  <a:srgbClr val="FF0000"/>
                </a:solidFill>
                <a:ea typeface="宋体" pitchFamily="2" charset="-122"/>
                <a:cs typeface="Arial" pitchFamily="34" charset="0"/>
              </a:endParaRPr>
            </a:p>
          </p:txBody>
        </p:sp>
      </p:grpSp>
      <p:sp>
        <p:nvSpPr>
          <p:cNvPr id="69643" name="Rectangle 266"/>
          <p:cNvSpPr>
            <a:spLocks noChangeArrowheads="1"/>
          </p:cNvSpPr>
          <p:nvPr/>
        </p:nvSpPr>
        <p:spPr bwMode="auto">
          <a:xfrm>
            <a:off x="523875" y="1531938"/>
            <a:ext cx="3505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VLAN-based network isolation:</a:t>
            </a:r>
          </a:p>
          <a:p>
            <a:pPr lvl="1">
              <a:lnSpc>
                <a:spcPct val="85000"/>
              </a:lnSpc>
              <a:buClr>
                <a:srgbClr val="000000"/>
              </a:buClr>
              <a:buFontTx/>
              <a:buChar char="–"/>
            </a:pPr>
            <a:r>
              <a:rPr lang="en-US" altLang="zh-CN" sz="2000">
                <a:solidFill>
                  <a:srgbClr val="000000"/>
                </a:solidFill>
                <a:latin typeface="Arial" charset="0"/>
                <a:ea typeface="宋体" charset="-122"/>
              </a:rPr>
              <a:t>No need to modify switches</a:t>
            </a:r>
          </a:p>
          <a:p>
            <a:pPr lvl="1">
              <a:lnSpc>
                <a:spcPct val="85000"/>
              </a:lnSpc>
              <a:buClr>
                <a:srgbClr val="000000"/>
              </a:buClr>
              <a:buFontTx/>
              <a:buChar char="–"/>
            </a:pPr>
            <a:r>
              <a:rPr lang="en-US" altLang="zh-CN" sz="2000">
                <a:solidFill>
                  <a:srgbClr val="000000"/>
                </a:solidFill>
                <a:latin typeface="Arial" charset="0"/>
                <a:ea typeface="宋体" charset="-122"/>
              </a:rPr>
              <a:t>Avoid the instability caused by circuit reconfiguration</a:t>
            </a:r>
          </a:p>
        </p:txBody>
      </p:sp>
      <p:grpSp>
        <p:nvGrpSpPr>
          <p:cNvPr id="22" name="Group 89"/>
          <p:cNvGrpSpPr>
            <a:grpSpLocks/>
          </p:cNvGrpSpPr>
          <p:nvPr/>
        </p:nvGrpSpPr>
        <p:grpSpPr bwMode="auto">
          <a:xfrm>
            <a:off x="457200" y="4343400"/>
            <a:ext cx="4038600" cy="2057400"/>
            <a:chOff x="457200" y="4343400"/>
            <a:chExt cx="4038600" cy="2057400"/>
          </a:xfrm>
        </p:grpSpPr>
        <p:sp>
          <p:nvSpPr>
            <p:cNvPr id="15400" name="AutoShape 265"/>
            <p:cNvSpPr>
              <a:spLocks noChangeArrowheads="1"/>
            </p:cNvSpPr>
            <p:nvPr/>
          </p:nvSpPr>
          <p:spPr bwMode="auto">
            <a:xfrm>
              <a:off x="457200" y="4343400"/>
              <a:ext cx="4038600" cy="20574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9648" name="Rectangle 266"/>
            <p:cNvSpPr>
              <a:spLocks noChangeArrowheads="1"/>
            </p:cNvSpPr>
            <p:nvPr/>
          </p:nvSpPr>
          <p:spPr bwMode="auto">
            <a:xfrm>
              <a:off x="547956" y="441960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Traffic control on hosts:</a:t>
              </a:r>
            </a:p>
            <a:p>
              <a:pPr lvl="1">
                <a:lnSpc>
                  <a:spcPct val="85000"/>
                </a:lnSpc>
                <a:buClr>
                  <a:srgbClr val="000000"/>
                </a:buClr>
                <a:buFontTx/>
                <a:buChar char="–"/>
              </a:pPr>
              <a:r>
                <a:rPr lang="en-US" altLang="zh-CN" sz="2000">
                  <a:solidFill>
                    <a:srgbClr val="000000"/>
                  </a:solidFill>
                  <a:latin typeface="Arial" charset="0"/>
                  <a:ea typeface="宋体" charset="-122"/>
                </a:rPr>
                <a:t>Controller informs hosts about the circuit configuration</a:t>
              </a:r>
            </a:p>
            <a:p>
              <a:pPr lvl="1">
                <a:lnSpc>
                  <a:spcPct val="85000"/>
                </a:lnSpc>
                <a:buClr>
                  <a:srgbClr val="000000"/>
                </a:buClr>
                <a:buFontTx/>
                <a:buChar char="–"/>
              </a:pPr>
              <a:endParaRPr lang="en-US" altLang="zh-CN" sz="2000">
                <a:solidFill>
                  <a:srgbClr val="000000"/>
                </a:solidFill>
                <a:latin typeface="Arial" charset="0"/>
                <a:ea typeface="宋体" charset="-122"/>
              </a:endParaRPr>
            </a:p>
            <a:p>
              <a:pPr lvl="1">
                <a:lnSpc>
                  <a:spcPct val="85000"/>
                </a:lnSpc>
                <a:buClr>
                  <a:srgbClr val="000000"/>
                </a:buClr>
                <a:buFontTx/>
                <a:buChar char="–"/>
              </a:pPr>
              <a:r>
                <a:rPr lang="en-US" altLang="zh-CN" sz="2000">
                  <a:solidFill>
                    <a:srgbClr val="000000"/>
                  </a:solidFill>
                  <a:latin typeface="Arial" charset="0"/>
                  <a:ea typeface="宋体" charset="-122"/>
                </a:rPr>
                <a:t>End-hosts tag packets accordingly</a:t>
              </a:r>
            </a:p>
          </p:txBody>
        </p:sp>
      </p:grpSp>
    </p:spTree>
    <p:custDataLst>
      <p:tags r:id="rId1"/>
    </p:custDataLst>
  </p:cSld>
  <p:clrMapOvr>
    <a:masterClrMapping/>
  </p:clrMapOvr>
  <p:transition advTm="7909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97C580D-BDD1-0442-8C0F-ABD15A9C8F22}" type="slidenum">
              <a:rPr lang="en-US" altLang="en-US" sz="1200">
                <a:solidFill>
                  <a:srgbClr val="898989"/>
                </a:solidFill>
              </a:rPr>
              <a:pPr eaLnBrk="1" hangingPunct="1"/>
              <a:t>15</a:t>
            </a:fld>
            <a:endParaRPr lang="en-US" altLang="en-US" sz="1200">
              <a:solidFill>
                <a:srgbClr val="898989"/>
              </a:solidFill>
            </a:endParaRPr>
          </a:p>
        </p:txBody>
      </p:sp>
      <p:pic>
        <p:nvPicPr>
          <p:cNvPr id="7065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a:t>Overview</a:t>
            </a:r>
          </a:p>
        </p:txBody>
      </p:sp>
      <p:sp>
        <p:nvSpPr>
          <p:cNvPr id="18434" name="Content Placeholder 2"/>
          <p:cNvSpPr>
            <a:spLocks noGrp="1"/>
          </p:cNvSpPr>
          <p:nvPr>
            <p:ph idx="1"/>
          </p:nvPr>
        </p:nvSpPr>
        <p:spPr/>
        <p:txBody>
          <a:bodyPr/>
          <a:lstStyle/>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Data Center </a:t>
            </a:r>
            <a:r>
              <a:rPr lang="en-US" dirty="0" smtClean="0">
                <a:ea typeface="ＭＳ Ｐゴシック" charset="0"/>
                <a:cs typeface="ＭＳ Ｐゴシック" charset="0"/>
              </a:rPr>
              <a:t>Topologies</a:t>
            </a:r>
            <a:endParaRPr lang="en-US" dirty="0">
              <a:ea typeface="ＭＳ Ｐゴシック" charset="0"/>
              <a:cs typeface="ＭＳ Ｐゴシック" charset="0"/>
            </a:endParaRPr>
          </a:p>
          <a:p>
            <a:pPr>
              <a:buFontTx/>
              <a:buNone/>
              <a:defRPr/>
            </a:pPr>
            <a:endParaRPr lang="en-US" dirty="0">
              <a:ea typeface="ＭＳ Ｐゴシック" charset="0"/>
              <a:cs typeface="ＭＳ Ｐゴシック" charset="0"/>
            </a:endParaRPr>
          </a:p>
          <a:p>
            <a:pPr>
              <a:defRPr/>
            </a:pPr>
            <a:r>
              <a:rPr lang="en-US" dirty="0" smtClean="0">
                <a:ea typeface="ＭＳ Ｐゴシック" charset="0"/>
                <a:cs typeface="ＭＳ Ｐゴシック" charset="0"/>
              </a:rPr>
              <a:t>Data Center Scheduling</a:t>
            </a:r>
            <a:endParaRPr lang="en-US" dirty="0">
              <a:ea typeface="ＭＳ Ｐゴシック" charset="0"/>
              <a:cs typeface="ＭＳ Ｐゴシック" charset="0"/>
            </a:endParaRPr>
          </a:p>
          <a:p>
            <a:pPr marL="0" indent="0">
              <a:buFontTx/>
              <a:buNone/>
              <a:defRPr/>
            </a:pPr>
            <a:endParaRPr lang="en-US" dirty="0">
              <a:ea typeface="ＭＳ Ｐゴシック" charset="0"/>
              <a:cs typeface="ＭＳ Ｐゴシック" charset="0"/>
            </a:endParaRPr>
          </a:p>
        </p:txBody>
      </p:sp>
      <p:sp>
        <p:nvSpPr>
          <p:cNvPr id="1945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F25D1AA-AABE-904D-AEF8-D765F588BE80}" type="slidenum">
              <a:rPr lang="en-US" altLang="en-US" sz="1200">
                <a:solidFill>
                  <a:schemeClr val="tx2"/>
                </a:solidFill>
                <a:latin typeface="Arial Narrow" charset="0"/>
              </a:rPr>
              <a:pPr eaLnBrk="1" hangingPunct="1"/>
              <a:t>2</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altLang="en-US">
                <a:latin typeface="Arial" charset="0"/>
              </a:rPr>
              <a:t>Overview</a:t>
            </a:r>
          </a:p>
        </p:txBody>
      </p:sp>
      <p:sp>
        <p:nvSpPr>
          <p:cNvPr id="18434" name="Content Placeholder 2"/>
          <p:cNvSpPr>
            <a:spLocks noGrp="1"/>
          </p:cNvSpPr>
          <p:nvPr>
            <p:ph idx="1"/>
          </p:nvPr>
        </p:nvSpPr>
        <p:spPr/>
        <p:txBody>
          <a:bodyPr rtlCol="0">
            <a:normAutofit/>
          </a:bodyPr>
          <a:lstStyle/>
          <a:p>
            <a:pPr fontAlgn="auto">
              <a:spcAft>
                <a:spcPts val="0"/>
              </a:spcAft>
              <a:buFont typeface="Arial"/>
              <a:buChar char="•"/>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Topologies</a:t>
            </a:r>
          </a:p>
          <a:p>
            <a:pPr fontAlgn="auto">
              <a:spcAft>
                <a:spcPts val="0"/>
              </a:spcAft>
              <a:buFontTx/>
              <a:buNone/>
              <a:defRPr/>
            </a:pPr>
            <a:endParaRPr lang="en-US" dirty="0" smtClean="0">
              <a:latin typeface="Arial" charset="0"/>
              <a:ea typeface="ＭＳ Ｐゴシック" charset="0"/>
              <a:cs typeface="ＭＳ Ｐゴシック" charset="0"/>
            </a:endParaRPr>
          </a:p>
          <a:p>
            <a:pPr fontAlgn="auto">
              <a:spcAft>
                <a:spcPts val="0"/>
              </a:spcAft>
              <a:buFont typeface="Arial"/>
              <a:buChar char="•"/>
              <a:defRPr/>
            </a:pPr>
            <a:r>
              <a:rPr lang="en-US" dirty="0" smtClean="0">
                <a:latin typeface="Arial" charset="0"/>
                <a:ea typeface="ＭＳ Ｐゴシック" charset="0"/>
                <a:cs typeface="ＭＳ Ｐゴシック" charset="0"/>
              </a:rPr>
              <a:t>Data Center Scheduling</a:t>
            </a:r>
          </a:p>
          <a:p>
            <a:pPr marL="0" indent="0" fontAlgn="auto">
              <a:spcAft>
                <a:spcPts val="0"/>
              </a:spcAft>
              <a:buFont typeface="Arial"/>
              <a:buNone/>
              <a:defRPr/>
            </a:pPr>
            <a:endParaRPr lang="en-US" dirty="0" smtClean="0">
              <a:latin typeface="Arial" charset="0"/>
              <a:ea typeface="ＭＳ Ｐゴシック" charset="0"/>
              <a:cs typeface="ＭＳ Ｐゴシック" charset="0"/>
            </a:endParaRP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0DEE0E3-F6AB-1D44-8001-B9173BAF6CB1}" type="slidenum">
              <a:rPr lang="en-US" altLang="en-US" sz="1200">
                <a:solidFill>
                  <a:schemeClr val="tx2"/>
                </a:solidFill>
                <a:latin typeface="Arial Narrow" charset="0"/>
              </a:rPr>
              <a:pPr eaLnBrk="1" hangingPunct="1"/>
              <a:t>20</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p:txBody>
          <a:bodyPr/>
          <a:lstStyle/>
          <a:p>
            <a:r>
              <a:rPr lang="en-US" altLang="en-US"/>
              <a:t>Datacenters and OLDIs</a:t>
            </a:r>
          </a:p>
        </p:txBody>
      </p:sp>
      <p:sp>
        <p:nvSpPr>
          <p:cNvPr id="75778" name="Text Placeholder 4"/>
          <p:cNvSpPr>
            <a:spLocks noGrp="1"/>
          </p:cNvSpPr>
          <p:nvPr>
            <p:ph idx="1"/>
          </p:nvPr>
        </p:nvSpPr>
        <p:spPr/>
        <p:txBody>
          <a:bodyPr/>
          <a:lstStyle/>
          <a:p>
            <a:pPr>
              <a:lnSpc>
                <a:spcPct val="150000"/>
              </a:lnSpc>
              <a:buFont typeface="Wingdings" charset="2"/>
              <a:buChar char="§"/>
            </a:pPr>
            <a:r>
              <a:rPr lang="en-US" altLang="en-US" sz="2800">
                <a:solidFill>
                  <a:srgbClr val="333336"/>
                </a:solidFill>
              </a:rPr>
              <a:t>OLDI = </a:t>
            </a:r>
            <a:r>
              <a:rPr lang="en-US" altLang="en-US" b="1">
                <a:solidFill>
                  <a:schemeClr val="tx1"/>
                </a:solidFill>
              </a:rPr>
              <a:t>O</a:t>
            </a:r>
            <a:r>
              <a:rPr lang="en-US" altLang="en-US" sz="2800">
                <a:solidFill>
                  <a:srgbClr val="333336"/>
                </a:solidFill>
              </a:rPr>
              <a:t>n</a:t>
            </a:r>
            <a:r>
              <a:rPr lang="en-US" altLang="en-US" b="1">
                <a:solidFill>
                  <a:schemeClr val="tx1"/>
                </a:solidFill>
              </a:rPr>
              <a:t>L</a:t>
            </a:r>
            <a:r>
              <a:rPr lang="en-US" altLang="en-US" sz="2800">
                <a:solidFill>
                  <a:srgbClr val="333336"/>
                </a:solidFill>
              </a:rPr>
              <a:t>ine </a:t>
            </a:r>
            <a:r>
              <a:rPr lang="en-US" altLang="en-US" b="1">
                <a:solidFill>
                  <a:schemeClr val="tx1"/>
                </a:solidFill>
              </a:rPr>
              <a:t>D</a:t>
            </a:r>
            <a:r>
              <a:rPr lang="en-US" altLang="en-US" sz="2800">
                <a:solidFill>
                  <a:srgbClr val="333336"/>
                </a:solidFill>
              </a:rPr>
              <a:t>ata </a:t>
            </a:r>
            <a:r>
              <a:rPr lang="en-US" altLang="en-US" b="1">
                <a:solidFill>
                  <a:schemeClr val="tx1"/>
                </a:solidFill>
              </a:rPr>
              <a:t>I</a:t>
            </a:r>
            <a:r>
              <a:rPr lang="en-US" altLang="en-US" sz="2800">
                <a:solidFill>
                  <a:srgbClr val="333336"/>
                </a:solidFill>
              </a:rPr>
              <a:t>ntensive applications</a:t>
            </a:r>
          </a:p>
          <a:p>
            <a:pPr lvl="1">
              <a:lnSpc>
                <a:spcPct val="150000"/>
              </a:lnSpc>
              <a:buFont typeface="Wingdings" charset="2"/>
              <a:buChar char="§"/>
            </a:pPr>
            <a:r>
              <a:rPr lang="en-US" altLang="en-US">
                <a:solidFill>
                  <a:srgbClr val="333336"/>
                </a:solidFill>
                <a:latin typeface="Trebuchet MS" charset="0"/>
              </a:rPr>
              <a:t>e.g., Web search, retail, advertisements</a:t>
            </a:r>
          </a:p>
          <a:p>
            <a:pPr>
              <a:lnSpc>
                <a:spcPct val="150000"/>
              </a:lnSpc>
              <a:buFont typeface="Wingdings" charset="2"/>
              <a:buChar char="§"/>
            </a:pPr>
            <a:r>
              <a:rPr lang="en-US" altLang="en-US" sz="2800">
                <a:solidFill>
                  <a:srgbClr val="333336"/>
                </a:solidFill>
              </a:rPr>
              <a:t>An important class of datacenter applications</a:t>
            </a:r>
          </a:p>
          <a:p>
            <a:pPr>
              <a:lnSpc>
                <a:spcPct val="150000"/>
              </a:lnSpc>
              <a:buFont typeface="Wingdings" charset="2"/>
              <a:buChar char="§"/>
            </a:pPr>
            <a:r>
              <a:rPr lang="en-US" altLang="en-US" sz="2800">
                <a:solidFill>
                  <a:srgbClr val="333336"/>
                </a:solidFill>
              </a:rPr>
              <a:t>Vital to many Internet companies</a:t>
            </a:r>
          </a:p>
          <a:p>
            <a:pPr lvl="1">
              <a:lnSpc>
                <a:spcPct val="200000"/>
              </a:lnSpc>
              <a:buFont typeface="Wingdings" charset="2"/>
              <a:buChar char="§"/>
            </a:pPr>
            <a:endParaRPr lang="en-US" altLang="en-US">
              <a:solidFill>
                <a:srgbClr val="333336"/>
              </a:solidFill>
              <a:latin typeface="Trebuchet MS" charset="0"/>
            </a:endParaRPr>
          </a:p>
        </p:txBody>
      </p:sp>
      <p:sp>
        <p:nvSpPr>
          <p:cNvPr id="6" name="Text Placeholder 5"/>
          <p:cNvSpPr>
            <a:spLocks noGrp="1"/>
          </p:cNvSpPr>
          <p:nvPr>
            <p:ph type="body" idx="4294967295"/>
          </p:nvPr>
        </p:nvSpPr>
        <p:spPr>
          <a:xfrm>
            <a:off x="0" y="6019800"/>
            <a:ext cx="8191500" cy="685800"/>
          </a:xfrm>
          <a:solidFill>
            <a:schemeClr val="bg1">
              <a:lumMod val="85000"/>
            </a:schemeClr>
          </a:solidFill>
        </p:spPr>
        <p:txBody>
          <a:bodyPr/>
          <a:lstStyle/>
          <a:p>
            <a:pPr marL="0" indent="0" algn="ctr">
              <a:buFontTx/>
              <a:buNone/>
              <a:defRPr/>
            </a:pPr>
            <a:r>
              <a:rPr lang="en-US" dirty="0" smtClean="0"/>
              <a:t>OLDIs are critical datacenter applications</a:t>
            </a:r>
            <a:endParaRPr lang="en-US" dirty="0"/>
          </a:p>
        </p:txBody>
      </p:sp>
      <p:grpSp>
        <p:nvGrpSpPr>
          <p:cNvPr id="75780" name="Group 21"/>
          <p:cNvGrpSpPr>
            <a:grpSpLocks/>
          </p:cNvGrpSpPr>
          <p:nvPr/>
        </p:nvGrpSpPr>
        <p:grpSpPr bwMode="auto">
          <a:xfrm>
            <a:off x="519113" y="4605338"/>
            <a:ext cx="8105775" cy="957262"/>
            <a:chOff x="200025" y="4299852"/>
            <a:chExt cx="8105774" cy="957948"/>
          </a:xfrm>
        </p:grpSpPr>
        <p:pic>
          <p:nvPicPr>
            <p:cNvPr id="75781" name="Picture 17" descr="goog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4443070"/>
              <a:ext cx="20859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2" name="Picture 18" descr="faceboo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0825" y="4393064"/>
              <a:ext cx="234315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19" descr="amazon.jpg"/>
            <p:cNvPicPr>
              <a:picLocks noChangeAspect="1"/>
            </p:cNvPicPr>
            <p:nvPr/>
          </p:nvPicPr>
          <p:blipFill>
            <a:blip r:embed="rId5">
              <a:extLst>
                <a:ext uri="{28A0092B-C50C-407E-A947-70E740481C1C}">
                  <a14:useLocalDpi xmlns:a14="http://schemas.microsoft.com/office/drawing/2010/main" val="0"/>
                </a:ext>
              </a:extLst>
            </a:blip>
            <a:srcRect t="26666" b="31429"/>
            <a:stretch>
              <a:fillRect/>
            </a:stretch>
          </p:blipFill>
          <p:spPr bwMode="auto">
            <a:xfrm>
              <a:off x="5638799" y="4299852"/>
              <a:ext cx="2667000" cy="95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tLang="en-US"/>
              <a:t>OLDIs</a:t>
            </a:r>
          </a:p>
        </p:txBody>
      </p:sp>
      <p:sp>
        <p:nvSpPr>
          <p:cNvPr id="3" name="Text Placeholder 2"/>
          <p:cNvSpPr>
            <a:spLocks noGrp="1"/>
          </p:cNvSpPr>
          <p:nvPr>
            <p:ph idx="1"/>
          </p:nvPr>
        </p:nvSpPr>
        <p:spPr>
          <a:xfrm>
            <a:off x="304800" y="1219200"/>
            <a:ext cx="8458200" cy="5257800"/>
          </a:xfrm>
        </p:spPr>
        <p:txBody>
          <a:bodyPr>
            <a:normAutofit fontScale="85000" lnSpcReduction="10000"/>
          </a:bodyPr>
          <a:lstStyle/>
          <a:p>
            <a:pPr>
              <a:defRPr/>
            </a:pPr>
            <a:endParaRPr lang="en-US" dirty="0" smtClean="0"/>
          </a:p>
          <a:p>
            <a:pPr>
              <a:defRPr/>
            </a:pPr>
            <a:r>
              <a:rPr lang="en-US" dirty="0" smtClean="0"/>
              <a:t>P</a:t>
            </a:r>
            <a:r>
              <a:rPr lang="en-US" dirty="0" smtClean="0">
                <a:sym typeface="Wingdings" pitchFamily="2" charset="2"/>
              </a:rPr>
              <a:t>artition-aggregate</a:t>
            </a:r>
            <a:r>
              <a:rPr lang="en-US" dirty="0" smtClean="0"/>
              <a:t> </a:t>
            </a:r>
          </a:p>
          <a:p>
            <a:pPr lvl="1">
              <a:defRPr/>
            </a:pPr>
            <a:r>
              <a:rPr lang="en-US" dirty="0" smtClean="0"/>
              <a:t>Tree-like structure</a:t>
            </a:r>
          </a:p>
          <a:p>
            <a:pPr lvl="1">
              <a:defRPr/>
            </a:pPr>
            <a:r>
              <a:rPr lang="en-US" dirty="0" smtClean="0"/>
              <a:t>Root node sends query</a:t>
            </a:r>
          </a:p>
          <a:p>
            <a:pPr lvl="1">
              <a:defRPr/>
            </a:pPr>
            <a:r>
              <a:rPr lang="en-US" dirty="0" smtClean="0"/>
              <a:t>Leaf nodes respond with data </a:t>
            </a:r>
          </a:p>
          <a:p>
            <a:pPr lvl="1">
              <a:defRPr/>
            </a:pPr>
            <a:endParaRPr lang="en-US" dirty="0" smtClean="0"/>
          </a:p>
          <a:p>
            <a:pPr>
              <a:defRPr/>
            </a:pPr>
            <a:r>
              <a:rPr lang="en-US" dirty="0" smtClean="0">
                <a:sym typeface="Wingdings" pitchFamily="2" charset="2"/>
              </a:rPr>
              <a:t>Deadline budget split among nodes and network</a:t>
            </a:r>
          </a:p>
          <a:p>
            <a:pPr lvl="1">
              <a:defRPr/>
            </a:pPr>
            <a:r>
              <a:rPr lang="en-US" dirty="0" smtClean="0">
                <a:sym typeface="Wingdings" pitchFamily="2" charset="2"/>
              </a:rPr>
              <a:t>E.g., total = 300 </a:t>
            </a:r>
            <a:r>
              <a:rPr lang="en-US" dirty="0" err="1" smtClean="0">
                <a:sym typeface="Wingdings" pitchFamily="2" charset="2"/>
              </a:rPr>
              <a:t>ms</a:t>
            </a:r>
            <a:r>
              <a:rPr lang="en-US" dirty="0" smtClean="0">
                <a:sym typeface="Wingdings" pitchFamily="2" charset="2"/>
              </a:rPr>
              <a:t>, parents-leaf RPC = 50 </a:t>
            </a:r>
            <a:r>
              <a:rPr lang="en-US" dirty="0" err="1" smtClean="0">
                <a:sym typeface="Wingdings" pitchFamily="2" charset="2"/>
              </a:rPr>
              <a:t>ms</a:t>
            </a:r>
            <a:endParaRPr lang="en-US" dirty="0" smtClean="0">
              <a:sym typeface="Wingdings" pitchFamily="2" charset="2"/>
            </a:endParaRPr>
          </a:p>
          <a:p>
            <a:pPr lvl="1">
              <a:defRPr/>
            </a:pPr>
            <a:endParaRPr lang="en-US" dirty="0" smtClean="0">
              <a:sym typeface="Wingdings" pitchFamily="2" charset="2"/>
            </a:endParaRPr>
          </a:p>
          <a:p>
            <a:pPr>
              <a:defRPr/>
            </a:pPr>
            <a:r>
              <a:rPr lang="en-US" dirty="0" smtClean="0">
                <a:sym typeface="Wingdings" pitchFamily="2" charset="2"/>
              </a:rPr>
              <a:t>Missed deadlines </a:t>
            </a:r>
          </a:p>
          <a:p>
            <a:pPr lvl="1">
              <a:buFont typeface="Wingdings" charset="0"/>
              <a:buChar char="à"/>
              <a:defRPr/>
            </a:pPr>
            <a:r>
              <a:rPr lang="en-US" dirty="0" smtClean="0">
                <a:sym typeface="Wingdings" pitchFamily="2" charset="2"/>
              </a:rPr>
              <a:t>incomplete responses </a:t>
            </a:r>
          </a:p>
          <a:p>
            <a:pPr lvl="1">
              <a:buFont typeface="Wingdings" charset="0"/>
              <a:buChar char="à"/>
              <a:defRPr/>
            </a:pPr>
            <a:r>
              <a:rPr lang="en-US" dirty="0" smtClean="0">
                <a:sym typeface="Wingdings" pitchFamily="2" charset="2"/>
              </a:rPr>
              <a:t>affect user experience &amp; revenue</a:t>
            </a:r>
            <a:endParaRPr lang="en-US" dirty="0" smtClean="0"/>
          </a:p>
        </p:txBody>
      </p:sp>
      <p:sp>
        <p:nvSpPr>
          <p:cNvPr id="24" name="Oval 23"/>
          <p:cNvSpPr/>
          <p:nvPr/>
        </p:nvSpPr>
        <p:spPr>
          <a:xfrm>
            <a:off x="75438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5626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6172200" y="2286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924800" y="2286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7086600" y="11430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65532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8534400" y="3314700"/>
            <a:ext cx="533400" cy="53340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Freeform 50"/>
          <p:cNvSpPr/>
          <p:nvPr/>
        </p:nvSpPr>
        <p:spPr>
          <a:xfrm>
            <a:off x="6594475" y="1524000"/>
            <a:ext cx="492125" cy="779463"/>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Freeform 51"/>
          <p:cNvSpPr/>
          <p:nvPr/>
        </p:nvSpPr>
        <p:spPr>
          <a:xfrm>
            <a:off x="5867400" y="2743200"/>
            <a:ext cx="381000" cy="609600"/>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5" name="Freeform 54"/>
          <p:cNvSpPr/>
          <p:nvPr/>
        </p:nvSpPr>
        <p:spPr>
          <a:xfrm>
            <a:off x="7620000" y="2743200"/>
            <a:ext cx="381000" cy="685800"/>
          </a:xfrm>
          <a:custGeom>
            <a:avLst/>
            <a:gdLst>
              <a:gd name="connsiteX0" fmla="*/ 580292 w 580292"/>
              <a:gd name="connsiteY0" fmla="*/ 0 h 668216"/>
              <a:gd name="connsiteX1" fmla="*/ 105507 w 580292"/>
              <a:gd name="connsiteY1" fmla="*/ 123093 h 668216"/>
              <a:gd name="connsiteX2" fmla="*/ 0 w 580292"/>
              <a:gd name="connsiteY2" fmla="*/ 668216 h 668216"/>
            </a:gdLst>
            <a:ahLst/>
            <a:cxnLst>
              <a:cxn ang="0">
                <a:pos x="connsiteX0" y="connsiteY0"/>
              </a:cxn>
              <a:cxn ang="0">
                <a:pos x="connsiteX1" y="connsiteY1"/>
              </a:cxn>
              <a:cxn ang="0">
                <a:pos x="connsiteX2" y="connsiteY2"/>
              </a:cxn>
            </a:cxnLst>
            <a:rect l="l" t="t" r="r" b="b"/>
            <a:pathLst>
              <a:path w="580292" h="668216">
                <a:moveTo>
                  <a:pt x="580292" y="0"/>
                </a:moveTo>
                <a:cubicBezTo>
                  <a:pt x="391257" y="5862"/>
                  <a:pt x="202222" y="11724"/>
                  <a:pt x="105507" y="123093"/>
                </a:cubicBezTo>
                <a:cubicBezTo>
                  <a:pt x="8792" y="234462"/>
                  <a:pt x="17585" y="583224"/>
                  <a:pt x="0" y="668216"/>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6" name="Freeform 55"/>
          <p:cNvSpPr/>
          <p:nvPr/>
        </p:nvSpPr>
        <p:spPr>
          <a:xfrm>
            <a:off x="6629400" y="1600200"/>
            <a:ext cx="685800" cy="720725"/>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7" name="Freeform 56"/>
          <p:cNvSpPr/>
          <p:nvPr/>
        </p:nvSpPr>
        <p:spPr>
          <a:xfrm>
            <a:off x="6019800" y="2743200"/>
            <a:ext cx="381000" cy="609600"/>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8" name="Freeform 57"/>
          <p:cNvSpPr/>
          <p:nvPr/>
        </p:nvSpPr>
        <p:spPr>
          <a:xfrm>
            <a:off x="7924800" y="2743200"/>
            <a:ext cx="228600" cy="609600"/>
          </a:xfrm>
          <a:custGeom>
            <a:avLst/>
            <a:gdLst>
              <a:gd name="connsiteX0" fmla="*/ 0 w 753207"/>
              <a:gd name="connsiteY0" fmla="*/ 597877 h 597877"/>
              <a:gd name="connsiteX1" fmla="*/ 633046 w 753207"/>
              <a:gd name="connsiteY1" fmla="*/ 351693 h 597877"/>
              <a:gd name="connsiteX2" fmla="*/ 720969 w 753207"/>
              <a:gd name="connsiteY2" fmla="*/ 0 h 597877"/>
            </a:gdLst>
            <a:ahLst/>
            <a:cxnLst>
              <a:cxn ang="0">
                <a:pos x="connsiteX0" y="connsiteY0"/>
              </a:cxn>
              <a:cxn ang="0">
                <a:pos x="connsiteX1" y="connsiteY1"/>
              </a:cxn>
              <a:cxn ang="0">
                <a:pos x="connsiteX2" y="connsiteY2"/>
              </a:cxn>
            </a:cxnLst>
            <a:rect l="l" t="t" r="r" b="b"/>
            <a:pathLst>
              <a:path w="753207" h="597877">
                <a:moveTo>
                  <a:pt x="0" y="597877"/>
                </a:moveTo>
                <a:cubicBezTo>
                  <a:pt x="256442" y="524608"/>
                  <a:pt x="512885" y="451339"/>
                  <a:pt x="633046" y="351693"/>
                </a:cubicBezTo>
                <a:cubicBezTo>
                  <a:pt x="753207" y="252047"/>
                  <a:pt x="709246" y="41031"/>
                  <a:pt x="720969" y="0"/>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0" name="Freeform 59"/>
          <p:cNvSpPr/>
          <p:nvPr/>
        </p:nvSpPr>
        <p:spPr>
          <a:xfrm>
            <a:off x="7620000" y="1447800"/>
            <a:ext cx="533400" cy="8382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1" name="Freeform 60"/>
          <p:cNvSpPr/>
          <p:nvPr/>
        </p:nvSpPr>
        <p:spPr>
          <a:xfrm>
            <a:off x="8382000" y="2667000"/>
            <a:ext cx="457200" cy="6858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3" name="Freeform 62"/>
          <p:cNvSpPr/>
          <p:nvPr/>
        </p:nvSpPr>
        <p:spPr>
          <a:xfrm>
            <a:off x="6629400" y="2667000"/>
            <a:ext cx="381000" cy="762000"/>
          </a:xfrm>
          <a:custGeom>
            <a:avLst/>
            <a:gdLst>
              <a:gd name="connsiteX0" fmla="*/ 0 w 597877"/>
              <a:gd name="connsiteY0" fmla="*/ 67408 h 788377"/>
              <a:gd name="connsiteX1" fmla="*/ 457200 w 597877"/>
              <a:gd name="connsiteY1" fmla="*/ 120161 h 788377"/>
              <a:gd name="connsiteX2" fmla="*/ 597877 w 597877"/>
              <a:gd name="connsiteY2" fmla="*/ 788377 h 788377"/>
            </a:gdLst>
            <a:ahLst/>
            <a:cxnLst>
              <a:cxn ang="0">
                <a:pos x="connsiteX0" y="connsiteY0"/>
              </a:cxn>
              <a:cxn ang="0">
                <a:pos x="connsiteX1" y="connsiteY1"/>
              </a:cxn>
              <a:cxn ang="0">
                <a:pos x="connsiteX2" y="connsiteY2"/>
              </a:cxn>
            </a:cxnLst>
            <a:rect l="l" t="t" r="r" b="b"/>
            <a:pathLst>
              <a:path w="597877" h="788377">
                <a:moveTo>
                  <a:pt x="0" y="67408"/>
                </a:moveTo>
                <a:cubicBezTo>
                  <a:pt x="178777" y="33704"/>
                  <a:pt x="357554" y="0"/>
                  <a:pt x="457200" y="120161"/>
                </a:cubicBezTo>
                <a:cubicBezTo>
                  <a:pt x="556846" y="240322"/>
                  <a:pt x="580293" y="671146"/>
                  <a:pt x="597877" y="788377"/>
                </a:cubicBezTo>
              </a:path>
            </a:pathLst>
          </a:cu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4" name="Freeform 63"/>
          <p:cNvSpPr/>
          <p:nvPr/>
        </p:nvSpPr>
        <p:spPr>
          <a:xfrm>
            <a:off x="6559550" y="2760663"/>
            <a:ext cx="298450" cy="592137"/>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5" name="Freeform 64"/>
          <p:cNvSpPr/>
          <p:nvPr/>
        </p:nvSpPr>
        <p:spPr>
          <a:xfrm>
            <a:off x="8305800" y="2743200"/>
            <a:ext cx="457200" cy="609600"/>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6" name="Freeform 65"/>
          <p:cNvSpPr/>
          <p:nvPr/>
        </p:nvSpPr>
        <p:spPr>
          <a:xfrm>
            <a:off x="7391400" y="1600200"/>
            <a:ext cx="685800" cy="685800"/>
          </a:xfrm>
          <a:custGeom>
            <a:avLst/>
            <a:gdLst>
              <a:gd name="connsiteX0" fmla="*/ 52754 w 369277"/>
              <a:gd name="connsiteY0" fmla="*/ 0 h 527538"/>
              <a:gd name="connsiteX1" fmla="*/ 52754 w 369277"/>
              <a:gd name="connsiteY1" fmla="*/ 316523 h 527538"/>
              <a:gd name="connsiteX2" fmla="*/ 369277 w 369277"/>
              <a:gd name="connsiteY2" fmla="*/ 527538 h 527538"/>
            </a:gdLst>
            <a:ahLst/>
            <a:cxnLst>
              <a:cxn ang="0">
                <a:pos x="connsiteX0" y="connsiteY0"/>
              </a:cxn>
              <a:cxn ang="0">
                <a:pos x="connsiteX1" y="connsiteY1"/>
              </a:cxn>
              <a:cxn ang="0">
                <a:pos x="connsiteX2" y="connsiteY2"/>
              </a:cxn>
            </a:cxnLst>
            <a:rect l="l" t="t" r="r" b="b"/>
            <a:pathLst>
              <a:path w="369277" h="527538">
                <a:moveTo>
                  <a:pt x="52754" y="0"/>
                </a:moveTo>
                <a:cubicBezTo>
                  <a:pt x="26377" y="114300"/>
                  <a:pt x="0" y="228600"/>
                  <a:pt x="52754" y="316523"/>
                </a:cubicBezTo>
                <a:cubicBezTo>
                  <a:pt x="105508" y="404446"/>
                  <a:pt x="331177" y="477715"/>
                  <a:pt x="369277" y="527538"/>
                </a:cubicBezTo>
              </a:path>
            </a:pathLst>
          </a:custGeom>
          <a:ln w="57150">
            <a:solidFill>
              <a:srgbClr val="00B05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8" name="Straight Connector 67"/>
          <p:cNvCxnSpPr>
            <a:stCxn id="18" idx="4"/>
            <a:endCxn id="26" idx="0"/>
          </p:cNvCxnSpPr>
          <p:nvPr/>
        </p:nvCxnSpPr>
        <p:spPr>
          <a:xfrm flipH="1">
            <a:off x="6438900" y="1676400"/>
            <a:ext cx="914400" cy="6096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26" idx="4"/>
            <a:endCxn id="25" idx="0"/>
          </p:cNvCxnSpPr>
          <p:nvPr/>
        </p:nvCxnSpPr>
        <p:spPr>
          <a:xfrm flipH="1">
            <a:off x="5829300" y="2819400"/>
            <a:ext cx="6096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26" idx="4"/>
            <a:endCxn id="28" idx="0"/>
          </p:cNvCxnSpPr>
          <p:nvPr/>
        </p:nvCxnSpPr>
        <p:spPr>
          <a:xfrm>
            <a:off x="6438900" y="2819400"/>
            <a:ext cx="3810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7" idx="4"/>
            <a:endCxn id="24" idx="0"/>
          </p:cNvCxnSpPr>
          <p:nvPr/>
        </p:nvCxnSpPr>
        <p:spPr>
          <a:xfrm flipH="1">
            <a:off x="7810500" y="2819400"/>
            <a:ext cx="3810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7" idx="4"/>
            <a:endCxn id="29" idx="0"/>
          </p:cNvCxnSpPr>
          <p:nvPr/>
        </p:nvCxnSpPr>
        <p:spPr>
          <a:xfrm>
            <a:off x="8191500" y="2819400"/>
            <a:ext cx="609600" cy="4953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18" idx="4"/>
            <a:endCxn id="60" idx="2"/>
          </p:cNvCxnSpPr>
          <p:nvPr/>
        </p:nvCxnSpPr>
        <p:spPr>
          <a:xfrm>
            <a:off x="7353300" y="1676400"/>
            <a:ext cx="800100" cy="609600"/>
          </a:xfrm>
          <a:prstGeom prst="line">
            <a:avLst/>
          </a:prstGeom>
          <a:ln w="57150">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0"/>
                                          </p:stCondLst>
                                        </p:cTn>
                                        <p:tgtEl>
                                          <p:spTgt spid="68"/>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8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7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7"/>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7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7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4" end="4"/>
                                            </p:txEl>
                                          </p:spTgt>
                                        </p:tgtEl>
                                        <p:attrNameLst>
                                          <p:attrName>style.visibility</p:attrName>
                                        </p:attrNameLst>
                                      </p:cBhvr>
                                      <p:to>
                                        <p:strVal val="visible"/>
                                      </p:to>
                                    </p:set>
                                  </p:childTnLst>
                                </p:cTn>
                              </p:par>
                              <p:par>
                                <p:cTn id="67" presetID="1" presetClass="exit" presetSubtype="0" fill="hold" nodeType="withEffect">
                                  <p:stCondLst>
                                    <p:cond delay="0"/>
                                  </p:stCondLst>
                                  <p:childTnLst>
                                    <p:set>
                                      <p:cBhvr>
                                        <p:cTn id="68" dur="1" fill="hold">
                                          <p:stCondLst>
                                            <p:cond delay="0"/>
                                          </p:stCondLst>
                                        </p:cTn>
                                        <p:tgtEl>
                                          <p:spTgt spid="52"/>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51"/>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63"/>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60"/>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61"/>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55"/>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5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xit" presetSubtype="0" fill="hold" nodeType="clickEffect">
                                  <p:stCondLst>
                                    <p:cond delay="0"/>
                                  </p:stCondLst>
                                  <p:childTnLst>
                                    <p:set>
                                      <p:cBhvr>
                                        <p:cTn id="94" dur="1" fill="hold">
                                          <p:stCondLst>
                                            <p:cond delay="0"/>
                                          </p:stCondLst>
                                        </p:cTn>
                                        <p:tgtEl>
                                          <p:spTgt spid="57"/>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4"/>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58"/>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65"/>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56"/>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66"/>
                                        </p:tgtEl>
                                        <p:attrNameLst>
                                          <p:attrName>style.visibility</p:attrName>
                                        </p:attrNameLst>
                                      </p:cBhvr>
                                      <p:to>
                                        <p:strVal val="hidden"/>
                                      </p:to>
                                    </p:set>
                                  </p:childTnLst>
                                </p:cTn>
                              </p:par>
                              <p:par>
                                <p:cTn id="105" presetID="1" presetClass="entr" presetSubtype="0" fill="hold" nodeType="withEffect">
                                  <p:stCondLst>
                                    <p:cond delay="0"/>
                                  </p:stCondLst>
                                  <p:childTnLst>
                                    <p:set>
                                      <p:cBhvr>
                                        <p:cTn id="106" dur="1" fill="hold">
                                          <p:stCondLst>
                                            <p:cond delay="0"/>
                                          </p:stCondLst>
                                        </p:cTn>
                                        <p:tgtEl>
                                          <p:spTgt spid="6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7"/>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7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3">
                                            <p:txEl>
                                              <p:pRg st="6" end="6"/>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nodeType="clickEffect">
                                  <p:stCondLst>
                                    <p:cond delay="0"/>
                                  </p:stCondLst>
                                  <p:childTnLst>
                                    <p:set>
                                      <p:cBhvr>
                                        <p:cTn id="1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nodeType="clickEffect">
                                  <p:stCondLst>
                                    <p:cond delay="0"/>
                                  </p:stCondLst>
                                  <p:childTnLst>
                                    <p:set>
                                      <p:cBhvr>
                                        <p:cTn id="1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 presetClass="entr" presetSubtype="0" fill="hold" nodeType="clickEffect">
                                  <p:stCondLst>
                                    <p:cond delay="0"/>
                                  </p:stCondLst>
                                  <p:childTnLst>
                                    <p:set>
                                      <p:cBhvr>
                                        <p:cTn id="1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18" grpId="0" animBg="1"/>
      <p:bldP spid="28" grpId="0" animBg="1"/>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3"/>
          <p:cNvSpPr>
            <a:spLocks noGrp="1"/>
          </p:cNvSpPr>
          <p:nvPr>
            <p:ph type="title"/>
          </p:nvPr>
        </p:nvSpPr>
        <p:spPr/>
        <p:txBody>
          <a:bodyPr/>
          <a:lstStyle/>
          <a:p>
            <a:r>
              <a:rPr lang="en-US" altLang="en-US"/>
              <a:t>Challenges Posed by OLDIs</a:t>
            </a:r>
          </a:p>
        </p:txBody>
      </p:sp>
      <p:sp>
        <p:nvSpPr>
          <p:cNvPr id="5" name="Text Placeholder 4"/>
          <p:cNvSpPr>
            <a:spLocks noGrp="1"/>
          </p:cNvSpPr>
          <p:nvPr>
            <p:ph idx="1"/>
          </p:nvPr>
        </p:nvSpPr>
        <p:spPr/>
        <p:txBody>
          <a:bodyPr/>
          <a:lstStyle/>
          <a:p>
            <a:pPr marL="342900" lvl="1" indent="-342900">
              <a:spcBef>
                <a:spcPct val="0"/>
              </a:spcBef>
              <a:buSzPct val="150000"/>
              <a:buFontTx/>
              <a:buNone/>
            </a:pPr>
            <a:r>
              <a:rPr lang="en-US" altLang="en-US" sz="2400" u="sng">
                <a:latin typeface="Trebuchet MS" charset="0"/>
              </a:rPr>
              <a:t>Two important properties:</a:t>
            </a:r>
          </a:p>
          <a:p>
            <a:pPr marL="342900" lvl="1" indent="-342900">
              <a:lnSpc>
                <a:spcPct val="150000"/>
              </a:lnSpc>
              <a:spcBef>
                <a:spcPct val="0"/>
              </a:spcBef>
              <a:buFontTx/>
              <a:buAutoNum type="arabicParenR"/>
            </a:pPr>
            <a:r>
              <a:rPr lang="en-US" altLang="en-US" sz="2400" b="1">
                <a:solidFill>
                  <a:schemeClr val="tx1"/>
                </a:solidFill>
                <a:latin typeface="Trebuchet MS" charset="0"/>
              </a:rPr>
              <a:t>Deadline bound</a:t>
            </a:r>
            <a:r>
              <a:rPr lang="en-US" altLang="en-US" sz="2400">
                <a:solidFill>
                  <a:srgbClr val="00B050"/>
                </a:solidFill>
                <a:latin typeface="Trebuchet MS" charset="0"/>
              </a:rPr>
              <a:t> </a:t>
            </a:r>
            <a:r>
              <a:rPr lang="en-US" altLang="en-US" sz="2400">
                <a:latin typeface="Trebuchet MS" charset="0"/>
              </a:rPr>
              <a:t>(e.g., 300 ms)</a:t>
            </a:r>
          </a:p>
          <a:p>
            <a:pPr marL="857250" lvl="2" indent="-457200">
              <a:spcBef>
                <a:spcPct val="0"/>
              </a:spcBef>
            </a:pPr>
            <a:r>
              <a:rPr lang="en-US" altLang="en-US">
                <a:latin typeface="Trebuchet MS" charset="0"/>
              </a:rPr>
              <a:t>Missed deadlines affect revenue</a:t>
            </a:r>
          </a:p>
          <a:p>
            <a:pPr marL="342900" lvl="1" indent="-342900">
              <a:lnSpc>
                <a:spcPct val="150000"/>
              </a:lnSpc>
              <a:spcBef>
                <a:spcPct val="0"/>
              </a:spcBef>
              <a:buFontTx/>
              <a:buAutoNum type="arabicParenR"/>
            </a:pPr>
            <a:r>
              <a:rPr lang="en-US" altLang="en-US" sz="2400" b="1">
                <a:solidFill>
                  <a:schemeClr val="tx1"/>
                </a:solidFill>
                <a:latin typeface="Trebuchet MS" charset="0"/>
                <a:sym typeface="Wingdings" charset="2"/>
              </a:rPr>
              <a:t>Fan-in bursts</a:t>
            </a:r>
            <a:endParaRPr lang="en-US" altLang="en-US" sz="2400" b="1">
              <a:solidFill>
                <a:schemeClr val="tx1"/>
              </a:solidFill>
              <a:latin typeface="Trebuchet MS" charset="0"/>
            </a:endParaRPr>
          </a:p>
          <a:p>
            <a:pPr marL="342900" lvl="1" indent="-342900">
              <a:buFont typeface="Wingdings" charset="2"/>
              <a:buChar char="§"/>
            </a:pPr>
            <a:r>
              <a:rPr lang="en-US" altLang="en-US" sz="2400">
                <a:latin typeface="Trebuchet MS" charset="0"/>
              </a:rPr>
              <a:t>Large data, 1000s of servers</a:t>
            </a:r>
          </a:p>
          <a:p>
            <a:pPr marL="857250" lvl="2" indent="-457200">
              <a:buFont typeface="Wingdings" charset="2"/>
              <a:buChar char="§"/>
            </a:pPr>
            <a:r>
              <a:rPr lang="en-US" altLang="en-US">
                <a:latin typeface="Trebuchet MS" charset="0"/>
              </a:rPr>
              <a:t>Tree-like structure (</a:t>
            </a:r>
            <a:r>
              <a:rPr lang="en-US" altLang="en-US">
                <a:solidFill>
                  <a:srgbClr val="333336"/>
                </a:solidFill>
                <a:latin typeface="Trebuchet MS" charset="0"/>
                <a:sym typeface="Wingdings" charset="2"/>
              </a:rPr>
              <a:t>high fan-in)</a:t>
            </a:r>
          </a:p>
          <a:p>
            <a:pPr marL="857250" lvl="2" indent="-457200">
              <a:buFont typeface="Wingdings" charset="2"/>
              <a:buChar char="§"/>
            </a:pPr>
            <a:r>
              <a:rPr lang="en-US" altLang="en-US">
                <a:solidFill>
                  <a:srgbClr val="333336"/>
                </a:solidFill>
                <a:latin typeface="Trebuchet MS" charset="0"/>
                <a:sym typeface="Wingdings" charset="2"/>
              </a:rPr>
              <a:t>Fan-in bursts  long </a:t>
            </a:r>
            <a:r>
              <a:rPr lang="en-US" altLang="en-US">
                <a:solidFill>
                  <a:schemeClr val="tx1"/>
                </a:solidFill>
                <a:latin typeface="Trebuchet MS" charset="0"/>
                <a:sym typeface="Wingdings" charset="2"/>
              </a:rPr>
              <a:t>“</a:t>
            </a:r>
            <a:r>
              <a:rPr lang="en-US" altLang="ja-JP" b="1">
                <a:solidFill>
                  <a:schemeClr val="tx1"/>
                </a:solidFill>
                <a:latin typeface="Trebuchet MS" charset="0"/>
                <a:sym typeface="Wingdings" charset="2"/>
              </a:rPr>
              <a:t>tail latency</a:t>
            </a:r>
            <a:r>
              <a:rPr lang="en-US" altLang="en-US">
                <a:solidFill>
                  <a:schemeClr val="tx1"/>
                </a:solidFill>
                <a:latin typeface="Trebuchet MS" charset="0"/>
                <a:sym typeface="Wingdings" charset="2"/>
              </a:rPr>
              <a:t>”</a:t>
            </a:r>
            <a:endParaRPr lang="en-US" altLang="ja-JP">
              <a:solidFill>
                <a:srgbClr val="333336"/>
              </a:solidFill>
            </a:endParaRPr>
          </a:p>
          <a:p>
            <a:pPr>
              <a:buFont typeface="Wingdings" charset="2"/>
              <a:buChar char="§"/>
            </a:pPr>
            <a:r>
              <a:rPr lang="en-US" altLang="en-US">
                <a:solidFill>
                  <a:srgbClr val="333336"/>
                </a:solidFill>
              </a:rPr>
              <a:t>Network shared with many apps (OLDI and non-OLDI)</a:t>
            </a:r>
            <a:endParaRPr lang="en-US" altLang="en-US" sz="2400">
              <a:solidFill>
                <a:srgbClr val="333336"/>
              </a:solidFill>
            </a:endParaRPr>
          </a:p>
          <a:p>
            <a:endParaRPr lang="en-US" altLang="en-US">
              <a:solidFill>
                <a:srgbClr val="333336"/>
              </a:solidFill>
            </a:endParaRPr>
          </a:p>
          <a:p>
            <a:pPr>
              <a:buFont typeface="Wingdings" charset="2"/>
              <a:buChar char="§"/>
            </a:pPr>
            <a:endParaRPr lang="en-US" altLang="en-US">
              <a:solidFill>
                <a:srgbClr val="333336"/>
              </a:solidFill>
            </a:endParaRPr>
          </a:p>
          <a:p>
            <a:pPr marL="342900" lvl="1" indent="-342900"/>
            <a:endParaRPr lang="en-US" altLang="en-US" sz="2400">
              <a:solidFill>
                <a:srgbClr val="333336"/>
              </a:solidFill>
              <a:latin typeface="Trebuchet MS" charset="0"/>
            </a:endParaRPr>
          </a:p>
          <a:p>
            <a:endParaRPr lang="en-US" altLang="en-US" sz="3400"/>
          </a:p>
        </p:txBody>
      </p:sp>
      <p:sp>
        <p:nvSpPr>
          <p:cNvPr id="6" name="Text Placeholder 5"/>
          <p:cNvSpPr>
            <a:spLocks noGrp="1"/>
          </p:cNvSpPr>
          <p:nvPr>
            <p:ph type="body" idx="4294967295"/>
          </p:nvPr>
        </p:nvSpPr>
        <p:spPr>
          <a:xfrm>
            <a:off x="0" y="6019800"/>
            <a:ext cx="9144000" cy="685800"/>
          </a:xfrm>
          <a:solidFill>
            <a:schemeClr val="bg1">
              <a:lumMod val="85000"/>
            </a:schemeClr>
          </a:solidFill>
        </p:spPr>
        <p:txBody>
          <a:bodyPr/>
          <a:lstStyle/>
          <a:p>
            <a:pPr marL="0" indent="0" algn="ctr">
              <a:buFontTx/>
              <a:buNone/>
              <a:defRPr/>
            </a:pPr>
            <a:r>
              <a:rPr lang="en-US" dirty="0" smtClean="0">
                <a:latin typeface="Calibri"/>
                <a:cs typeface="Calibri"/>
              </a:rPr>
              <a:t>Network must meet deadlines &amp; handle fan-in bursts</a:t>
            </a:r>
          </a:p>
        </p:txBody>
      </p:sp>
      <p:sp>
        <p:nvSpPr>
          <p:cNvPr id="14" name="Oval 13"/>
          <p:cNvSpPr/>
          <p:nvPr/>
        </p:nvSpPr>
        <p:spPr>
          <a:xfrm>
            <a:off x="8458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5791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6680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7569200" y="30480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7162800" y="1676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Arrow Connector 9"/>
          <p:cNvCxnSpPr/>
          <p:nvPr/>
        </p:nvCxnSpPr>
        <p:spPr>
          <a:xfrm flipH="1">
            <a:off x="6246813" y="2209800"/>
            <a:ext cx="763587" cy="9159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946900" y="2286000"/>
            <a:ext cx="368300" cy="76200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537450" y="2286000"/>
            <a:ext cx="298450" cy="762000"/>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772400" y="2209800"/>
            <a:ext cx="763588" cy="915988"/>
          </a:xfrm>
          <a:prstGeom prst="straightConnector1">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503863" y="3135313"/>
            <a:ext cx="182562"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29" name="Rectangle 28"/>
          <p:cNvSpPr/>
          <p:nvPr/>
        </p:nvSpPr>
        <p:spPr>
          <a:xfrm>
            <a:off x="6429375" y="3135313"/>
            <a:ext cx="182563"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0" name="Rectangle 29"/>
          <p:cNvSpPr/>
          <p:nvPr/>
        </p:nvSpPr>
        <p:spPr>
          <a:xfrm>
            <a:off x="7302500" y="3135313"/>
            <a:ext cx="182563"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
        <p:nvSpPr>
          <p:cNvPr id="31" name="Rectangle 30"/>
          <p:cNvSpPr/>
          <p:nvPr/>
        </p:nvSpPr>
        <p:spPr>
          <a:xfrm>
            <a:off x="8199438" y="3135313"/>
            <a:ext cx="182562" cy="3651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childTnLst>
                                </p:cTn>
                              </p:par>
                              <p:par>
                                <p:cTn id="41" presetID="56" presetClass="path" presetSubtype="0" accel="50000" decel="50000" fill="hold" grpId="1" nodeType="withEffect">
                                  <p:stCondLst>
                                    <p:cond delay="0"/>
                                  </p:stCondLst>
                                  <p:childTnLst>
                                    <p:animMotion origin="layout" path="M 4.44444E-6 3.7037E-6 L 0.05486 -0.1838 " pathEditMode="relative" rAng="0" ptsTypes="AA">
                                      <p:cBhvr>
                                        <p:cTn id="42" dur="1000" fill="hold"/>
                                        <p:tgtEl>
                                          <p:spTgt spid="27"/>
                                        </p:tgtEl>
                                        <p:attrNameLst>
                                          <p:attrName>ppt_x</p:attrName>
                                          <p:attrName>ppt_y</p:attrName>
                                        </p:attrNameLst>
                                      </p:cBhvr>
                                      <p:rCtr x="2700" y="-9200"/>
                                    </p:animMotion>
                                  </p:childTnLst>
                                </p:cTn>
                              </p:par>
                              <p:par>
                                <p:cTn id="43" presetID="56" presetClass="path" presetSubtype="0" accel="50000" decel="50000" fill="hold" grpId="1" nodeType="withEffect">
                                  <p:stCondLst>
                                    <p:cond delay="0"/>
                                  </p:stCondLst>
                                  <p:childTnLst>
                                    <p:animMotion origin="layout" path="M -8.33333E-7 3.7037E-6 L -0.02135 -0.1838 " pathEditMode="relative" rAng="0" ptsTypes="AA">
                                      <p:cBhvr>
                                        <p:cTn id="44" dur="1000" fill="hold"/>
                                        <p:tgtEl>
                                          <p:spTgt spid="29"/>
                                        </p:tgtEl>
                                        <p:attrNameLst>
                                          <p:attrName>ppt_x</p:attrName>
                                          <p:attrName>ppt_y</p:attrName>
                                        </p:attrNameLst>
                                      </p:cBhvr>
                                      <p:rCtr x="-1100" y="-9200"/>
                                    </p:animMotion>
                                  </p:childTnLst>
                                </p:cTn>
                              </p:par>
                              <p:par>
                                <p:cTn id="45" presetID="56" presetClass="path" presetSubtype="0" accel="50000" decel="50000" fill="hold" grpId="1" nodeType="withEffect">
                                  <p:stCondLst>
                                    <p:cond delay="0"/>
                                  </p:stCondLst>
                                  <p:childTnLst>
                                    <p:animMotion origin="layout" path="M 3.05556E-6 3.7037E-6 L -0.09184 -0.1838 " pathEditMode="relative" rAng="0" ptsTypes="AA">
                                      <p:cBhvr>
                                        <p:cTn id="46" dur="1000" fill="hold"/>
                                        <p:tgtEl>
                                          <p:spTgt spid="30"/>
                                        </p:tgtEl>
                                        <p:attrNameLst>
                                          <p:attrName>ppt_x</p:attrName>
                                          <p:attrName>ppt_y</p:attrName>
                                        </p:attrNameLst>
                                      </p:cBhvr>
                                      <p:rCtr x="-4600" y="-9200"/>
                                    </p:animMotion>
                                  </p:childTnLst>
                                </p:cTn>
                              </p:par>
                              <p:par>
                                <p:cTn id="47" presetID="56" presetClass="path" presetSubtype="0" accel="50000" decel="50000" fill="hold" grpId="1" nodeType="withEffect">
                                  <p:stCondLst>
                                    <p:cond delay="0"/>
                                  </p:stCondLst>
                                  <p:childTnLst>
                                    <p:animMotion origin="layout" path="M 2.77778E-6 3.7037E-6 L -0.16493 -0.1838 " pathEditMode="relative" rAng="0" ptsTypes="AA">
                                      <p:cBhvr>
                                        <p:cTn id="48" dur="1000" fill="hold"/>
                                        <p:tgtEl>
                                          <p:spTgt spid="31"/>
                                        </p:tgtEl>
                                        <p:attrNameLst>
                                          <p:attrName>ppt_x</p:attrName>
                                          <p:attrName>ppt_y</p:attrName>
                                        </p:attrNameLst>
                                      </p:cBhvr>
                                      <p:rCtr x="-8200" y="-9200"/>
                                    </p:animMotion>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
                                            <p:bg/>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4" grpId="0" animBg="1"/>
      <p:bldP spid="15" grpId="0" animBg="1"/>
      <p:bldP spid="16" grpId="0" animBg="1"/>
      <p:bldP spid="17" grpId="0" animBg="1"/>
      <p:bldP spid="9" grpId="0" animBg="1"/>
      <p:bldP spid="27" grpId="0" animBg="1"/>
      <p:bldP spid="27" grpId="1" animBg="1"/>
      <p:bldP spid="29" grpId="0" animBg="1"/>
      <p:bldP spid="29" grpId="1" animBg="1"/>
      <p:bldP spid="30" grpId="0" animBg="1"/>
      <p:bldP spid="30" grpId="1" animBg="1"/>
      <p:bldP spid="31" grpId="0" animBg="1"/>
      <p:bldP spid="31"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altLang="en-US"/>
              <a:t>Current Approaches</a:t>
            </a:r>
          </a:p>
        </p:txBody>
      </p:sp>
      <p:sp>
        <p:nvSpPr>
          <p:cNvPr id="6" name="Content Placeholder 5"/>
          <p:cNvSpPr>
            <a:spLocks noGrp="1"/>
          </p:cNvSpPr>
          <p:nvPr>
            <p:ph idx="1"/>
          </p:nvPr>
        </p:nvSpPr>
        <p:spPr/>
        <p:txBody>
          <a:bodyPr>
            <a:normAutofit fontScale="85000" lnSpcReduction="20000"/>
          </a:bodyPr>
          <a:lstStyle/>
          <a:p>
            <a:pPr>
              <a:lnSpc>
                <a:spcPct val="150000"/>
              </a:lnSpc>
              <a:buFontTx/>
              <a:buNone/>
              <a:defRPr/>
            </a:pPr>
            <a:r>
              <a:rPr lang="en-US" b="1" dirty="0"/>
              <a:t>TCP: </a:t>
            </a:r>
            <a:r>
              <a:rPr lang="en-US" dirty="0">
                <a:solidFill>
                  <a:schemeClr val="tx1"/>
                </a:solidFill>
                <a:sym typeface="Wingdings" pitchFamily="2" charset="2"/>
              </a:rPr>
              <a:t>deadline agnostic, </a:t>
            </a:r>
            <a:r>
              <a:rPr lang="en-US" dirty="0">
                <a:solidFill>
                  <a:schemeClr val="tx1"/>
                </a:solidFill>
              </a:rPr>
              <a:t>long tail latency</a:t>
            </a:r>
          </a:p>
          <a:p>
            <a:pPr marL="342900" lvl="1" indent="-342900">
              <a:lnSpc>
                <a:spcPct val="150000"/>
              </a:lnSpc>
              <a:spcBef>
                <a:spcPts val="0"/>
              </a:spcBef>
              <a:buFont typeface="Wingdings" pitchFamily="2" charset="2"/>
              <a:buChar char="§"/>
              <a:defRPr/>
            </a:pPr>
            <a:r>
              <a:rPr lang="en-US" dirty="0">
                <a:latin typeface="Trebuchet MS" pitchFamily="34" charset="0"/>
                <a:sym typeface="Wingdings" pitchFamily="2" charset="2"/>
              </a:rPr>
              <a:t>Congestion  timeouts (slow), ECN (coarse)</a:t>
            </a:r>
            <a:endParaRPr lang="en-US" dirty="0">
              <a:latin typeface="Trebuchet MS" pitchFamily="34" charset="0"/>
            </a:endParaRPr>
          </a:p>
          <a:p>
            <a:pPr>
              <a:lnSpc>
                <a:spcPct val="150000"/>
              </a:lnSpc>
              <a:buFontTx/>
              <a:buNone/>
              <a:defRPr/>
            </a:pPr>
            <a:r>
              <a:rPr lang="en-US" b="1" dirty="0"/>
              <a:t>Datacenter TCP</a:t>
            </a:r>
            <a:r>
              <a:rPr lang="en-US" dirty="0"/>
              <a:t> (</a:t>
            </a:r>
            <a:r>
              <a:rPr lang="en-US" b="1" dirty="0"/>
              <a:t>DCTCP</a:t>
            </a:r>
            <a:r>
              <a:rPr lang="en-US" dirty="0"/>
              <a:t>) </a:t>
            </a:r>
            <a:r>
              <a:rPr lang="en-US" dirty="0">
                <a:solidFill>
                  <a:schemeClr val="bg2"/>
                </a:solidFill>
              </a:rPr>
              <a:t>[SIGCOMM '10]</a:t>
            </a:r>
          </a:p>
          <a:p>
            <a:pPr>
              <a:lnSpc>
                <a:spcPct val="150000"/>
              </a:lnSpc>
              <a:buSzPct val="100000"/>
              <a:buFont typeface="Wingdings" pitchFamily="2" charset="2"/>
              <a:buChar char="§"/>
              <a:defRPr/>
            </a:pPr>
            <a:r>
              <a:rPr lang="en-US" dirty="0">
                <a:latin typeface="Trebuchet MS" pitchFamily="34" charset="0"/>
              </a:rPr>
              <a:t>first to </a:t>
            </a:r>
            <a:r>
              <a:rPr lang="en-US" i="1" dirty="0">
                <a:latin typeface="Trebuchet MS" pitchFamily="34" charset="0"/>
              </a:rPr>
              <a:t>comprehensively</a:t>
            </a:r>
            <a:r>
              <a:rPr lang="en-US" dirty="0">
                <a:latin typeface="Trebuchet MS" pitchFamily="34" charset="0"/>
              </a:rPr>
              <a:t> address tail latency</a:t>
            </a:r>
          </a:p>
          <a:p>
            <a:pPr>
              <a:lnSpc>
                <a:spcPct val="150000"/>
              </a:lnSpc>
              <a:buSzPct val="100000"/>
              <a:buFont typeface="Wingdings" pitchFamily="2" charset="2"/>
              <a:buChar char="§"/>
              <a:defRPr/>
            </a:pPr>
            <a:r>
              <a:rPr lang="en-US" b="1" dirty="0">
                <a:latin typeface="Trebuchet MS" pitchFamily="34" charset="0"/>
              </a:rPr>
              <a:t>Finely</a:t>
            </a:r>
            <a:r>
              <a:rPr lang="en-US" dirty="0">
                <a:latin typeface="Trebuchet MS" pitchFamily="34" charset="0"/>
              </a:rPr>
              <a:t> vary sending rate based on </a:t>
            </a:r>
            <a:r>
              <a:rPr lang="en-US" b="1" dirty="0">
                <a:solidFill>
                  <a:schemeClr val="tx1"/>
                </a:solidFill>
                <a:latin typeface="Trebuchet MS" pitchFamily="34" charset="0"/>
              </a:rPr>
              <a:t>extent</a:t>
            </a:r>
            <a:r>
              <a:rPr lang="en-US" dirty="0">
                <a:latin typeface="Trebuchet MS" pitchFamily="34" charset="0"/>
              </a:rPr>
              <a:t> of congestion</a:t>
            </a:r>
            <a:endParaRPr lang="en-US" i="1" dirty="0">
              <a:latin typeface="Trebuchet MS" pitchFamily="34" charset="0"/>
            </a:endParaRPr>
          </a:p>
          <a:p>
            <a:pPr>
              <a:lnSpc>
                <a:spcPct val="150000"/>
              </a:lnSpc>
              <a:buSzPct val="100000"/>
              <a:buFont typeface="Wingdings" pitchFamily="2" charset="2"/>
              <a:buChar char="§"/>
              <a:defRPr/>
            </a:pPr>
            <a:r>
              <a:rPr lang="en-US" dirty="0">
                <a:latin typeface="Trebuchet MS" pitchFamily="34" charset="0"/>
              </a:rPr>
              <a:t>shortens tail latency, but is </a:t>
            </a:r>
            <a:r>
              <a:rPr lang="en-US" dirty="0">
                <a:solidFill>
                  <a:srgbClr val="FF0000"/>
                </a:solidFill>
                <a:latin typeface="Trebuchet MS" pitchFamily="34" charset="0"/>
              </a:rPr>
              <a:t>not</a:t>
            </a:r>
            <a:r>
              <a:rPr lang="en-US" dirty="0">
                <a:latin typeface="Trebuchet MS" pitchFamily="34" charset="0"/>
              </a:rPr>
              <a:t> deadline aware</a:t>
            </a:r>
          </a:p>
          <a:p>
            <a:pPr lvl="1">
              <a:lnSpc>
                <a:spcPct val="150000"/>
              </a:lnSpc>
              <a:buFont typeface="Wingdings" pitchFamily="2" charset="2"/>
              <a:buChar char="§"/>
              <a:defRPr/>
            </a:pPr>
            <a:r>
              <a:rPr lang="en-US" dirty="0">
                <a:solidFill>
                  <a:schemeClr val="tx1"/>
                </a:solidFill>
                <a:latin typeface="Trebuchet MS" pitchFamily="34" charset="0"/>
              </a:rPr>
              <a:t>~25% </a:t>
            </a:r>
            <a:r>
              <a:rPr lang="en-US" dirty="0">
                <a:latin typeface="Trebuchet MS" pitchFamily="34" charset="0"/>
              </a:rPr>
              <a:t>missed deadlines at high fan-in &amp; tight deadlines</a:t>
            </a:r>
            <a:endParaRPr lang="en-US" dirty="0">
              <a:solidFill>
                <a:srgbClr val="FF0000"/>
              </a:solidFill>
              <a:latin typeface="Trebuchet MS" pitchFamily="34" charset="0"/>
            </a:endParaRPr>
          </a:p>
          <a:p>
            <a:pPr>
              <a:defRPr/>
            </a:pPr>
            <a:endParaRPr lang="en-US" dirty="0"/>
          </a:p>
        </p:txBody>
      </p:sp>
      <p:sp>
        <p:nvSpPr>
          <p:cNvPr id="78851" name="Rectangle 6"/>
          <p:cNvSpPr>
            <a:spLocks noChangeArrowheads="1"/>
          </p:cNvSpPr>
          <p:nvPr/>
        </p:nvSpPr>
        <p:spPr bwMode="auto">
          <a:xfrm>
            <a:off x="609600" y="6172200"/>
            <a:ext cx="73152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DCTCP handles fan-in bursts, but is not deadline-aware</a:t>
            </a: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altLang="en-US"/>
              <a:t>D</a:t>
            </a:r>
            <a:r>
              <a:rPr lang="en-US" altLang="en-US" baseline="30000"/>
              <a:t>2</a:t>
            </a:r>
            <a:r>
              <a:rPr lang="en-US" altLang="en-US"/>
              <a:t>TCP</a:t>
            </a:r>
          </a:p>
        </p:txBody>
      </p:sp>
      <p:sp>
        <p:nvSpPr>
          <p:cNvPr id="79874" name="Text Placeholder 2"/>
          <p:cNvSpPr>
            <a:spLocks noGrp="1"/>
          </p:cNvSpPr>
          <p:nvPr>
            <p:ph idx="1"/>
          </p:nvPr>
        </p:nvSpPr>
        <p:spPr/>
        <p:txBody>
          <a:bodyPr/>
          <a:lstStyle/>
          <a:p>
            <a:pPr>
              <a:lnSpc>
                <a:spcPct val="150000"/>
              </a:lnSpc>
              <a:buFontTx/>
              <a:buNone/>
            </a:pPr>
            <a:r>
              <a:rPr lang="en-US" altLang="en-US" sz="2800" b="1">
                <a:solidFill>
                  <a:schemeClr val="tx1"/>
                </a:solidFill>
              </a:rPr>
              <a:t>Deadline-aware</a:t>
            </a:r>
            <a:r>
              <a:rPr lang="en-US" altLang="en-US" sz="2800"/>
              <a:t> and handles </a:t>
            </a:r>
            <a:r>
              <a:rPr lang="en-US" altLang="en-US" sz="2800" b="1">
                <a:solidFill>
                  <a:schemeClr val="tx1"/>
                </a:solidFill>
              </a:rPr>
              <a:t>fan-in bursts</a:t>
            </a:r>
          </a:p>
          <a:p>
            <a:pPr>
              <a:lnSpc>
                <a:spcPct val="150000"/>
              </a:lnSpc>
              <a:buFontTx/>
              <a:buNone/>
            </a:pPr>
            <a:r>
              <a:rPr lang="en-US" altLang="en-US" sz="2800" b="1"/>
              <a:t>Key Idea:</a:t>
            </a:r>
            <a:r>
              <a:rPr lang="en-US" altLang="en-US" b="1"/>
              <a:t> </a:t>
            </a:r>
            <a:r>
              <a:rPr lang="en-US" altLang="en-US" sz="2800"/>
              <a:t>Vary sending rate based on </a:t>
            </a:r>
            <a:r>
              <a:rPr lang="en-US" altLang="en-US" sz="2800" u="sng"/>
              <a:t>both</a:t>
            </a:r>
            <a:r>
              <a:rPr lang="en-US" altLang="en-US" sz="2800"/>
              <a:t> </a:t>
            </a:r>
            <a:r>
              <a:rPr lang="en-US" altLang="en-US" sz="2800">
                <a:solidFill>
                  <a:schemeClr val="tx1"/>
                </a:solidFill>
              </a:rPr>
              <a:t>deadline</a:t>
            </a:r>
            <a:r>
              <a:rPr lang="en-US" altLang="en-US" sz="2800"/>
              <a:t> and </a:t>
            </a:r>
            <a:r>
              <a:rPr lang="en-US" altLang="en-US" sz="2800">
                <a:solidFill>
                  <a:schemeClr val="tx1"/>
                </a:solidFill>
              </a:rPr>
              <a:t>extent</a:t>
            </a:r>
            <a:r>
              <a:rPr lang="en-US" altLang="en-US" sz="2800"/>
              <a:t> of congestion</a:t>
            </a:r>
          </a:p>
          <a:p>
            <a:pPr lvl="1">
              <a:lnSpc>
                <a:spcPct val="150000"/>
              </a:lnSpc>
              <a:buFont typeface="Wingdings" charset="2"/>
              <a:buChar char="§"/>
            </a:pPr>
            <a:r>
              <a:rPr lang="en-US" altLang="en-US">
                <a:latin typeface="Trebuchet MS" charset="0"/>
              </a:rPr>
              <a:t>Built on top of DCTCP</a:t>
            </a:r>
          </a:p>
          <a:p>
            <a:pPr lvl="1">
              <a:lnSpc>
                <a:spcPct val="150000"/>
              </a:lnSpc>
              <a:buFont typeface="Wingdings" charset="2"/>
              <a:buChar char="§"/>
            </a:pPr>
            <a:r>
              <a:rPr lang="en-US" altLang="en-US">
                <a:solidFill>
                  <a:schemeClr val="tx1"/>
                </a:solidFill>
                <a:latin typeface="Trebuchet MS" charset="0"/>
              </a:rPr>
              <a:t>Distributed</a:t>
            </a:r>
            <a:r>
              <a:rPr lang="en-US" altLang="en-US">
                <a:latin typeface="Trebuchet MS" charset="0"/>
              </a:rPr>
              <a:t>: uses per-flow state at end hosts</a:t>
            </a:r>
          </a:p>
          <a:p>
            <a:pPr lvl="1">
              <a:lnSpc>
                <a:spcPct val="150000"/>
              </a:lnSpc>
              <a:buFont typeface="Wingdings" charset="2"/>
              <a:buChar char="§"/>
            </a:pPr>
            <a:r>
              <a:rPr lang="en-US" altLang="en-US">
                <a:solidFill>
                  <a:schemeClr val="tx1"/>
                </a:solidFill>
                <a:latin typeface="Trebuchet MS" charset="0"/>
              </a:rPr>
              <a:t>Reactive</a:t>
            </a:r>
            <a:r>
              <a:rPr lang="en-US" altLang="en-US">
                <a:latin typeface="Trebuchet MS" charset="0"/>
              </a:rPr>
              <a:t>: senders react to congestion</a:t>
            </a:r>
          </a:p>
          <a:p>
            <a:pPr lvl="2">
              <a:lnSpc>
                <a:spcPct val="150000"/>
              </a:lnSpc>
              <a:buFont typeface="Wingdings" charset="2"/>
              <a:buChar char="§"/>
            </a:pPr>
            <a:r>
              <a:rPr lang="en-US" altLang="en-US" sz="2600">
                <a:latin typeface="Trebuchet MS" charset="0"/>
              </a:rPr>
              <a:t>no knowledge of other flows</a:t>
            </a:r>
          </a:p>
          <a:p>
            <a:endParaRPr lang="en-US" altLang="en-US"/>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r>
              <a:rPr lang="en-US" altLang="en-US"/>
              <a:t>D</a:t>
            </a:r>
            <a:r>
              <a:rPr lang="en-US" altLang="en-US" baseline="30000"/>
              <a:t>2</a:t>
            </a:r>
            <a:r>
              <a:rPr lang="en-US" altLang="en-US"/>
              <a:t>TCP’s Contributions</a:t>
            </a:r>
          </a:p>
        </p:txBody>
      </p:sp>
      <p:sp>
        <p:nvSpPr>
          <p:cNvPr id="3" name="Text Placeholder 2"/>
          <p:cNvSpPr>
            <a:spLocks noGrp="1"/>
          </p:cNvSpPr>
          <p:nvPr>
            <p:ph idx="1"/>
          </p:nvPr>
        </p:nvSpPr>
        <p:spPr>
          <a:xfrm>
            <a:off x="304800" y="1219200"/>
            <a:ext cx="8458200" cy="4343400"/>
          </a:xfrm>
        </p:spPr>
        <p:txBody>
          <a:bodyPr>
            <a:normAutofit/>
          </a:bodyPr>
          <a:lstStyle/>
          <a:p>
            <a:pPr marL="457200" indent="-457200">
              <a:lnSpc>
                <a:spcPct val="90000"/>
              </a:lnSpc>
              <a:buFontTx/>
              <a:buAutoNum type="arabicParenR"/>
            </a:pPr>
            <a:r>
              <a:rPr lang="en-US" altLang="en-US" sz="2700" b="1">
                <a:solidFill>
                  <a:schemeClr val="tx1"/>
                </a:solidFill>
              </a:rPr>
              <a:t>Deadline-aware</a:t>
            </a:r>
            <a:r>
              <a:rPr lang="en-US" altLang="en-US" sz="2700"/>
              <a:t> and handles</a:t>
            </a:r>
            <a:r>
              <a:rPr lang="en-US" altLang="en-US" sz="2700">
                <a:solidFill>
                  <a:srgbClr val="00B050"/>
                </a:solidFill>
              </a:rPr>
              <a:t> </a:t>
            </a:r>
            <a:r>
              <a:rPr lang="en-US" altLang="en-US" sz="2700" b="1">
                <a:solidFill>
                  <a:schemeClr val="tx1"/>
                </a:solidFill>
              </a:rPr>
              <a:t>fan-in bursts</a:t>
            </a:r>
          </a:p>
          <a:p>
            <a:pPr marL="800100" lvl="1" indent="-342900">
              <a:lnSpc>
                <a:spcPct val="90000"/>
              </a:lnSpc>
              <a:buFont typeface="Wingdings" charset="2"/>
              <a:buChar char="§"/>
            </a:pPr>
            <a:r>
              <a:rPr lang="en-US" altLang="en-US" sz="2000" i="1">
                <a:solidFill>
                  <a:schemeClr val="tx1"/>
                </a:solidFill>
                <a:latin typeface="Trebuchet MS" charset="0"/>
              </a:rPr>
              <a:t>Elegant</a:t>
            </a:r>
            <a:r>
              <a:rPr lang="en-US" altLang="en-US" sz="2000" i="1">
                <a:solidFill>
                  <a:srgbClr val="00B050"/>
                </a:solidFill>
                <a:latin typeface="Trebuchet MS" charset="0"/>
              </a:rPr>
              <a:t> </a:t>
            </a:r>
            <a:r>
              <a:rPr lang="en-US" altLang="en-US" sz="2000" b="1">
                <a:solidFill>
                  <a:schemeClr val="tx1"/>
                </a:solidFill>
                <a:latin typeface="Trebuchet MS" charset="0"/>
              </a:rPr>
              <a:t>gamma-correction</a:t>
            </a:r>
            <a:r>
              <a:rPr lang="en-US" altLang="en-US" sz="2000">
                <a:latin typeface="Trebuchet MS" charset="0"/>
              </a:rPr>
              <a:t> for congestion avoidance</a:t>
            </a:r>
          </a:p>
          <a:p>
            <a:pPr marL="1257300" lvl="2" indent="-342900">
              <a:lnSpc>
                <a:spcPct val="90000"/>
              </a:lnSpc>
              <a:buFont typeface="Wingdings" charset="2"/>
              <a:buChar char="§"/>
            </a:pPr>
            <a:r>
              <a:rPr lang="en-US" altLang="en-US" sz="2000">
                <a:latin typeface="Trebuchet MS" charset="0"/>
              </a:rPr>
              <a:t>far-deadline </a:t>
            </a:r>
            <a:r>
              <a:rPr lang="en-US" altLang="en-US" sz="2000">
                <a:latin typeface="Trebuchet MS" charset="0"/>
                <a:sym typeface="Wingdings" charset="2"/>
              </a:rPr>
              <a:t> </a:t>
            </a:r>
            <a:r>
              <a:rPr lang="en-US" altLang="en-US" sz="2000">
                <a:latin typeface="Trebuchet MS" charset="0"/>
              </a:rPr>
              <a:t>back off more </a:t>
            </a:r>
          </a:p>
          <a:p>
            <a:pPr marL="1257300" lvl="2" indent="-342900">
              <a:lnSpc>
                <a:spcPct val="90000"/>
              </a:lnSpc>
              <a:buFontTx/>
              <a:buNone/>
            </a:pPr>
            <a:r>
              <a:rPr lang="en-US" altLang="en-US" sz="2000">
                <a:latin typeface="Trebuchet MS" charset="0"/>
              </a:rPr>
              <a:t>	near-deadline </a:t>
            </a:r>
            <a:r>
              <a:rPr lang="en-US" altLang="en-US" sz="2000">
                <a:latin typeface="Trebuchet MS" charset="0"/>
                <a:sym typeface="Wingdings" charset="2"/>
              </a:rPr>
              <a:t> back off less</a:t>
            </a:r>
            <a:endParaRPr lang="en-US" altLang="en-US" sz="2000">
              <a:latin typeface="Trebuchet MS" charset="0"/>
            </a:endParaRPr>
          </a:p>
          <a:p>
            <a:pPr marL="800100" lvl="1" indent="-342900">
              <a:lnSpc>
                <a:spcPct val="90000"/>
              </a:lnSpc>
              <a:buFont typeface="Wingdings" charset="2"/>
              <a:buChar char="§"/>
            </a:pPr>
            <a:r>
              <a:rPr lang="en-US" altLang="en-US" sz="2000">
                <a:latin typeface="Trebuchet MS" charset="0"/>
              </a:rPr>
              <a:t>Reactive, decentralized, state (end hosts)</a:t>
            </a:r>
          </a:p>
          <a:p>
            <a:pPr marL="457200" indent="-457200">
              <a:lnSpc>
                <a:spcPct val="140000"/>
              </a:lnSpc>
              <a:buFontTx/>
              <a:buAutoNum type="arabicParenR"/>
            </a:pPr>
            <a:r>
              <a:rPr lang="en-US" altLang="en-US" sz="2700"/>
              <a:t>Does </a:t>
            </a:r>
            <a:r>
              <a:rPr lang="en-US" altLang="en-US" sz="2700" b="1"/>
              <a:t>not</a:t>
            </a:r>
            <a:r>
              <a:rPr lang="en-US" altLang="en-US" sz="2700"/>
              <a:t> hinder long-lived (non-deadline) flows</a:t>
            </a:r>
          </a:p>
          <a:p>
            <a:pPr marL="457200" indent="-457200">
              <a:lnSpc>
                <a:spcPct val="140000"/>
              </a:lnSpc>
              <a:buFontTx/>
              <a:buAutoNum type="arabicParenR"/>
            </a:pPr>
            <a:r>
              <a:rPr lang="en-US" altLang="en-US" sz="2700" b="1">
                <a:solidFill>
                  <a:schemeClr val="tx1"/>
                </a:solidFill>
              </a:rPr>
              <a:t>Coexists</a:t>
            </a:r>
            <a:r>
              <a:rPr lang="en-US" altLang="en-US" sz="2700"/>
              <a:t> with TCP </a:t>
            </a:r>
            <a:r>
              <a:rPr lang="en-US" altLang="en-US" sz="2700">
                <a:sym typeface="Wingdings" charset="2"/>
              </a:rPr>
              <a:t> incrementally deployable</a:t>
            </a:r>
            <a:endParaRPr lang="en-US" altLang="en-US" sz="2700"/>
          </a:p>
          <a:p>
            <a:pPr marL="457200" indent="-457200">
              <a:lnSpc>
                <a:spcPct val="140000"/>
              </a:lnSpc>
              <a:buFontTx/>
              <a:buAutoNum type="arabicParenR"/>
            </a:pPr>
            <a:r>
              <a:rPr lang="en-US" altLang="en-US" sz="2700" b="1"/>
              <a:t>No</a:t>
            </a:r>
            <a:r>
              <a:rPr lang="en-US" altLang="en-US" sz="2700"/>
              <a:t> change to switch hardware </a:t>
            </a:r>
            <a:r>
              <a:rPr lang="en-US" altLang="en-US" sz="2700">
                <a:sym typeface="Wingdings" charset="2"/>
              </a:rPr>
              <a:t> deployable today</a:t>
            </a:r>
            <a:endParaRPr lang="en-US" altLang="en-US" sz="2700"/>
          </a:p>
        </p:txBody>
      </p:sp>
      <p:sp>
        <p:nvSpPr>
          <p:cNvPr id="4" name="Text Placeholder 3"/>
          <p:cNvSpPr>
            <a:spLocks noGrp="1"/>
          </p:cNvSpPr>
          <p:nvPr>
            <p:ph type="body" idx="4294967295"/>
          </p:nvPr>
        </p:nvSpPr>
        <p:spPr>
          <a:xfrm>
            <a:off x="0" y="5486400"/>
            <a:ext cx="9144000" cy="1219200"/>
          </a:xfrm>
          <a:solidFill>
            <a:schemeClr val="bg1">
              <a:lumMod val="85000"/>
            </a:schemeClr>
          </a:solidFill>
        </p:spPr>
        <p:txBody>
          <a:bodyPr lIns="91425" tIns="91425" rIns="91425" bIns="91425"/>
          <a:lstStyle/>
          <a:p>
            <a:pPr algn="ctr">
              <a:buFontTx/>
              <a:buNone/>
              <a:defRPr/>
            </a:pPr>
            <a:r>
              <a:rPr lang="en-US" dirty="0" smtClean="0">
                <a:latin typeface="Calibri"/>
                <a:cs typeface="Calibri"/>
              </a:rPr>
              <a:t>D</a:t>
            </a:r>
            <a:r>
              <a:rPr lang="en-US" baseline="30000" dirty="0" smtClean="0">
                <a:latin typeface="Calibri"/>
                <a:cs typeface="Calibri"/>
              </a:rPr>
              <a:t>2</a:t>
            </a:r>
            <a:r>
              <a:rPr lang="en-US" dirty="0" smtClean="0">
                <a:latin typeface="Calibri"/>
                <a:cs typeface="Calibri"/>
              </a:rPr>
              <a:t>TCP achieves 75% and 50% fewer missed </a:t>
            </a:r>
          </a:p>
          <a:p>
            <a:pPr algn="ctr">
              <a:buFontTx/>
              <a:buNone/>
              <a:defRPr/>
            </a:pPr>
            <a:r>
              <a:rPr lang="en-US" dirty="0" smtClean="0">
                <a:latin typeface="Calibri"/>
                <a:cs typeface="Calibri"/>
              </a:rPr>
              <a:t>deadlines than DCTCP and D</a:t>
            </a:r>
            <a:r>
              <a:rPr lang="en-US" baseline="30000" dirty="0" smtClean="0">
                <a:latin typeface="Calibri"/>
                <a:cs typeface="Calibri"/>
              </a:rPr>
              <a:t>3 </a:t>
            </a:r>
            <a:r>
              <a:rPr lang="en-US" dirty="0" smtClean="0">
                <a:latin typeface="Calibri"/>
                <a:cs typeface="Calibri"/>
              </a:rPr>
              <a:t> </a:t>
            </a:r>
          </a:p>
        </p:txBody>
      </p:sp>
    </p:spTree>
    <p:custDataLst>
      <p:tags r:id="rId1"/>
    </p:custData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4"/>
          <p:cNvSpPr>
            <a:spLocks noGrp="1"/>
          </p:cNvSpPr>
          <p:nvPr>
            <p:ph type="title"/>
          </p:nvPr>
        </p:nvSpPr>
        <p:spPr/>
        <p:txBody>
          <a:bodyPr/>
          <a:lstStyle/>
          <a:p>
            <a:r>
              <a:rPr lang="en-US" altLang="en-US"/>
              <a:t>Coflow Definition</a:t>
            </a:r>
          </a:p>
        </p:txBody>
      </p:sp>
      <p:pic>
        <p:nvPicPr>
          <p:cNvPr id="81922"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rcRect t="-1251" b="-1251"/>
          <a:stretch>
            <a:fillRect/>
          </a:stretch>
        </p:blip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endParaRPr lang="en-US" altLang="en-US"/>
          </a:p>
        </p:txBody>
      </p:sp>
      <p:pic>
        <p:nvPicPr>
          <p:cNvPr id="8294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29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62A3D1C-8AD0-E44E-AD61-72C2C7642C76}" type="slidenum">
              <a:rPr lang="en-US" altLang="en-US" sz="1200">
                <a:solidFill>
                  <a:schemeClr val="tx2"/>
                </a:solidFill>
                <a:latin typeface="Arial Narrow" charset="0"/>
              </a:rPr>
              <a:pPr eaLnBrk="1" hangingPunct="1"/>
              <a:t>28</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endParaRPr lang="en-US" altLang="en-US"/>
          </a:p>
        </p:txBody>
      </p:sp>
      <p:pic>
        <p:nvPicPr>
          <p:cNvPr id="83970"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39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1226AEC-0032-BB4F-B67D-1F2BCC43AD4D}" type="slidenum">
              <a:rPr lang="en-US" altLang="en-US" sz="1200">
                <a:solidFill>
                  <a:schemeClr val="tx2"/>
                </a:solidFill>
                <a:latin typeface="Arial Narrow" charset="0"/>
              </a:rPr>
              <a:pPr eaLnBrk="1" hangingPunct="1"/>
              <a:t>29</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609600"/>
          </a:xfrm>
        </p:spPr>
        <p:txBody>
          <a:bodyPr>
            <a:normAutofit fontScale="90000"/>
          </a:bodyPr>
          <a:lstStyle/>
          <a:p>
            <a:pPr>
              <a:defRPr/>
            </a:pPr>
            <a:r>
              <a:rPr lang="en-US" dirty="0" smtClean="0"/>
              <a:t>Current solutions for increasing data center network bandwidth  </a:t>
            </a:r>
            <a:endParaRPr lang="en-US" dirty="0"/>
          </a:p>
        </p:txBody>
      </p:sp>
      <p:sp>
        <p:nvSpPr>
          <p:cNvPr id="583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E951B7C-0728-6244-8C8C-1896A6843372}" type="slidenum">
              <a:rPr lang="en-GB" altLang="en-US" sz="1200">
                <a:solidFill>
                  <a:schemeClr val="tx2"/>
                </a:solidFill>
                <a:latin typeface="Arial" charset="0"/>
              </a:rPr>
              <a:pPr eaLnBrk="1" hangingPunct="1"/>
              <a:t>3</a:t>
            </a:fld>
            <a:endParaRPr lang="en-GB" altLang="en-US" sz="1200">
              <a:solidFill>
                <a:schemeClr val="tx2"/>
              </a:solidFill>
              <a:latin typeface="Arial" charset="0"/>
            </a:endParaRPr>
          </a:p>
        </p:txBody>
      </p:sp>
      <p:grpSp>
        <p:nvGrpSpPr>
          <p:cNvPr id="58371" name="Group 154"/>
          <p:cNvGrpSpPr>
            <a:grpSpLocks/>
          </p:cNvGrpSpPr>
          <p:nvPr/>
        </p:nvGrpSpPr>
        <p:grpSpPr bwMode="auto">
          <a:xfrm>
            <a:off x="3124200" y="1219200"/>
            <a:ext cx="2667000" cy="1676400"/>
            <a:chOff x="2688" y="1507"/>
            <a:chExt cx="2880" cy="1565"/>
          </a:xfrm>
        </p:grpSpPr>
        <p:sp>
          <p:nvSpPr>
            <p:cNvPr id="58998" name="Line 27"/>
            <p:cNvSpPr>
              <a:spLocks noChangeShapeType="1"/>
            </p:cNvSpPr>
            <p:nvPr/>
          </p:nvSpPr>
          <p:spPr bwMode="auto">
            <a:xfrm flipV="1">
              <a:off x="2976" y="2188"/>
              <a:ext cx="243" cy="3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99" name="Line 28"/>
            <p:cNvSpPr>
              <a:spLocks noChangeShapeType="1"/>
            </p:cNvSpPr>
            <p:nvPr/>
          </p:nvSpPr>
          <p:spPr bwMode="auto">
            <a:xfrm flipH="1" flipV="1">
              <a:off x="3353" y="2156"/>
              <a:ext cx="119" cy="34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0" name="Line 29"/>
            <p:cNvSpPr>
              <a:spLocks noChangeShapeType="1"/>
            </p:cNvSpPr>
            <p:nvPr/>
          </p:nvSpPr>
          <p:spPr bwMode="auto">
            <a:xfrm flipV="1">
              <a:off x="3894" y="2188"/>
              <a:ext cx="169" cy="3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1" name="Line 30"/>
            <p:cNvSpPr>
              <a:spLocks noChangeShapeType="1"/>
            </p:cNvSpPr>
            <p:nvPr/>
          </p:nvSpPr>
          <p:spPr bwMode="auto">
            <a:xfrm flipH="1" flipV="1">
              <a:off x="4217" y="2204"/>
              <a:ext cx="144" cy="3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2" name="Line 31"/>
            <p:cNvSpPr>
              <a:spLocks noChangeShapeType="1"/>
            </p:cNvSpPr>
            <p:nvPr/>
          </p:nvSpPr>
          <p:spPr bwMode="auto">
            <a:xfrm flipV="1">
              <a:off x="4793" y="2204"/>
              <a:ext cx="96" cy="32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3" name="Line 32"/>
            <p:cNvSpPr>
              <a:spLocks noChangeShapeType="1"/>
            </p:cNvSpPr>
            <p:nvPr/>
          </p:nvSpPr>
          <p:spPr bwMode="auto">
            <a:xfrm flipH="1" flipV="1">
              <a:off x="5136" y="2160"/>
              <a:ext cx="240" cy="3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4" name="Line 33"/>
            <p:cNvSpPr>
              <a:spLocks noChangeShapeType="1"/>
            </p:cNvSpPr>
            <p:nvPr/>
          </p:nvSpPr>
          <p:spPr bwMode="auto">
            <a:xfrm flipV="1">
              <a:off x="3353" y="1628"/>
              <a:ext cx="672" cy="4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5" name="Line 34"/>
            <p:cNvSpPr>
              <a:spLocks noChangeShapeType="1"/>
            </p:cNvSpPr>
            <p:nvPr/>
          </p:nvSpPr>
          <p:spPr bwMode="auto">
            <a:xfrm>
              <a:off x="4121" y="1580"/>
              <a:ext cx="0" cy="5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06" name="Line 35"/>
            <p:cNvSpPr>
              <a:spLocks noChangeShapeType="1"/>
            </p:cNvSpPr>
            <p:nvPr/>
          </p:nvSpPr>
          <p:spPr bwMode="auto">
            <a:xfrm>
              <a:off x="4217" y="1628"/>
              <a:ext cx="768" cy="4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07" name="Picture 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8" y="2031"/>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08" name="Picture 56"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09" name="Line 63"/>
            <p:cNvSpPr>
              <a:spLocks noChangeShapeType="1"/>
            </p:cNvSpPr>
            <p:nvPr/>
          </p:nvSpPr>
          <p:spPr bwMode="auto">
            <a:xfrm flipH="1">
              <a:off x="274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0" name="Line 70"/>
            <p:cNvSpPr>
              <a:spLocks noChangeShapeType="1"/>
            </p:cNvSpPr>
            <p:nvPr/>
          </p:nvSpPr>
          <p:spPr bwMode="auto">
            <a:xfrm flipH="1">
              <a:off x="279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1" name="Line 71"/>
            <p:cNvSpPr>
              <a:spLocks noChangeShapeType="1"/>
            </p:cNvSpPr>
            <p:nvPr/>
          </p:nvSpPr>
          <p:spPr bwMode="auto">
            <a:xfrm flipH="1">
              <a:off x="283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2" name="Line 72"/>
            <p:cNvSpPr>
              <a:spLocks noChangeShapeType="1"/>
            </p:cNvSpPr>
            <p:nvPr/>
          </p:nvSpPr>
          <p:spPr bwMode="auto">
            <a:xfrm flipH="1">
              <a:off x="287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3" name="Line 73"/>
            <p:cNvSpPr>
              <a:spLocks noChangeShapeType="1"/>
            </p:cNvSpPr>
            <p:nvPr/>
          </p:nvSpPr>
          <p:spPr bwMode="auto">
            <a:xfrm flipH="1">
              <a:off x="290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4" name="Line 74"/>
            <p:cNvSpPr>
              <a:spLocks noChangeShapeType="1"/>
            </p:cNvSpPr>
            <p:nvPr/>
          </p:nvSpPr>
          <p:spPr bwMode="auto">
            <a:xfrm flipH="1">
              <a:off x="293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5" name="Line 75"/>
            <p:cNvSpPr>
              <a:spLocks noChangeShapeType="1"/>
            </p:cNvSpPr>
            <p:nvPr/>
          </p:nvSpPr>
          <p:spPr bwMode="auto">
            <a:xfrm>
              <a:off x="293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6" name="Line 76"/>
            <p:cNvSpPr>
              <a:spLocks noChangeShapeType="1"/>
            </p:cNvSpPr>
            <p:nvPr/>
          </p:nvSpPr>
          <p:spPr bwMode="auto">
            <a:xfrm>
              <a:off x="293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7" name="Line 77"/>
            <p:cNvSpPr>
              <a:spLocks noChangeShapeType="1"/>
            </p:cNvSpPr>
            <p:nvPr/>
          </p:nvSpPr>
          <p:spPr bwMode="auto">
            <a:xfrm>
              <a:off x="293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8" name="Line 78"/>
            <p:cNvSpPr>
              <a:spLocks noChangeShapeType="1"/>
            </p:cNvSpPr>
            <p:nvPr/>
          </p:nvSpPr>
          <p:spPr bwMode="auto">
            <a:xfrm>
              <a:off x="293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19" name="Line 79"/>
            <p:cNvSpPr>
              <a:spLocks noChangeShapeType="1"/>
            </p:cNvSpPr>
            <p:nvPr/>
          </p:nvSpPr>
          <p:spPr bwMode="auto">
            <a:xfrm>
              <a:off x="293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0" name="Line 80"/>
            <p:cNvSpPr>
              <a:spLocks noChangeShapeType="1"/>
            </p:cNvSpPr>
            <p:nvPr/>
          </p:nvSpPr>
          <p:spPr bwMode="auto">
            <a:xfrm>
              <a:off x="293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2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22" name="Picture 81"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23" name="Line 82"/>
            <p:cNvSpPr>
              <a:spLocks noChangeShapeType="1"/>
            </p:cNvSpPr>
            <p:nvPr/>
          </p:nvSpPr>
          <p:spPr bwMode="auto">
            <a:xfrm flipH="1">
              <a:off x="322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4" name="Line 83"/>
            <p:cNvSpPr>
              <a:spLocks noChangeShapeType="1"/>
            </p:cNvSpPr>
            <p:nvPr/>
          </p:nvSpPr>
          <p:spPr bwMode="auto">
            <a:xfrm flipH="1">
              <a:off x="327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5" name="Line 84"/>
            <p:cNvSpPr>
              <a:spLocks noChangeShapeType="1"/>
            </p:cNvSpPr>
            <p:nvPr/>
          </p:nvSpPr>
          <p:spPr bwMode="auto">
            <a:xfrm flipH="1">
              <a:off x="331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6" name="Line 85"/>
            <p:cNvSpPr>
              <a:spLocks noChangeShapeType="1"/>
            </p:cNvSpPr>
            <p:nvPr/>
          </p:nvSpPr>
          <p:spPr bwMode="auto">
            <a:xfrm flipH="1">
              <a:off x="335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7" name="Line 86"/>
            <p:cNvSpPr>
              <a:spLocks noChangeShapeType="1"/>
            </p:cNvSpPr>
            <p:nvPr/>
          </p:nvSpPr>
          <p:spPr bwMode="auto">
            <a:xfrm flipH="1">
              <a:off x="338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8" name="Line 87"/>
            <p:cNvSpPr>
              <a:spLocks noChangeShapeType="1"/>
            </p:cNvSpPr>
            <p:nvPr/>
          </p:nvSpPr>
          <p:spPr bwMode="auto">
            <a:xfrm flipH="1">
              <a:off x="341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29" name="Line 88"/>
            <p:cNvSpPr>
              <a:spLocks noChangeShapeType="1"/>
            </p:cNvSpPr>
            <p:nvPr/>
          </p:nvSpPr>
          <p:spPr bwMode="auto">
            <a:xfrm>
              <a:off x="341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0" name="Line 89"/>
            <p:cNvSpPr>
              <a:spLocks noChangeShapeType="1"/>
            </p:cNvSpPr>
            <p:nvPr/>
          </p:nvSpPr>
          <p:spPr bwMode="auto">
            <a:xfrm>
              <a:off x="341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1" name="Line 90"/>
            <p:cNvSpPr>
              <a:spLocks noChangeShapeType="1"/>
            </p:cNvSpPr>
            <p:nvPr/>
          </p:nvSpPr>
          <p:spPr bwMode="auto">
            <a:xfrm>
              <a:off x="341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2" name="Line 91"/>
            <p:cNvSpPr>
              <a:spLocks noChangeShapeType="1"/>
            </p:cNvSpPr>
            <p:nvPr/>
          </p:nvSpPr>
          <p:spPr bwMode="auto">
            <a:xfrm>
              <a:off x="341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3" name="Line 92"/>
            <p:cNvSpPr>
              <a:spLocks noChangeShapeType="1"/>
            </p:cNvSpPr>
            <p:nvPr/>
          </p:nvSpPr>
          <p:spPr bwMode="auto">
            <a:xfrm>
              <a:off x="341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4" name="Line 93"/>
            <p:cNvSpPr>
              <a:spLocks noChangeShapeType="1"/>
            </p:cNvSpPr>
            <p:nvPr/>
          </p:nvSpPr>
          <p:spPr bwMode="auto">
            <a:xfrm>
              <a:off x="341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35"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36" name="Picture 95"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37" name="Line 96"/>
            <p:cNvSpPr>
              <a:spLocks noChangeShapeType="1"/>
            </p:cNvSpPr>
            <p:nvPr/>
          </p:nvSpPr>
          <p:spPr bwMode="auto">
            <a:xfrm flipH="1">
              <a:off x="370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8" name="Line 97"/>
            <p:cNvSpPr>
              <a:spLocks noChangeShapeType="1"/>
            </p:cNvSpPr>
            <p:nvPr/>
          </p:nvSpPr>
          <p:spPr bwMode="auto">
            <a:xfrm flipH="1">
              <a:off x="375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39" name="Line 98"/>
            <p:cNvSpPr>
              <a:spLocks noChangeShapeType="1"/>
            </p:cNvSpPr>
            <p:nvPr/>
          </p:nvSpPr>
          <p:spPr bwMode="auto">
            <a:xfrm flipH="1">
              <a:off x="379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0" name="Line 99"/>
            <p:cNvSpPr>
              <a:spLocks noChangeShapeType="1"/>
            </p:cNvSpPr>
            <p:nvPr/>
          </p:nvSpPr>
          <p:spPr bwMode="auto">
            <a:xfrm flipH="1">
              <a:off x="383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1" name="Line 100"/>
            <p:cNvSpPr>
              <a:spLocks noChangeShapeType="1"/>
            </p:cNvSpPr>
            <p:nvPr/>
          </p:nvSpPr>
          <p:spPr bwMode="auto">
            <a:xfrm flipH="1">
              <a:off x="386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2" name="Line 101"/>
            <p:cNvSpPr>
              <a:spLocks noChangeShapeType="1"/>
            </p:cNvSpPr>
            <p:nvPr/>
          </p:nvSpPr>
          <p:spPr bwMode="auto">
            <a:xfrm flipH="1">
              <a:off x="389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3" name="Line 102"/>
            <p:cNvSpPr>
              <a:spLocks noChangeShapeType="1"/>
            </p:cNvSpPr>
            <p:nvPr/>
          </p:nvSpPr>
          <p:spPr bwMode="auto">
            <a:xfrm>
              <a:off x="389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4" name="Line 103"/>
            <p:cNvSpPr>
              <a:spLocks noChangeShapeType="1"/>
            </p:cNvSpPr>
            <p:nvPr/>
          </p:nvSpPr>
          <p:spPr bwMode="auto">
            <a:xfrm>
              <a:off x="389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5" name="Line 104"/>
            <p:cNvSpPr>
              <a:spLocks noChangeShapeType="1"/>
            </p:cNvSpPr>
            <p:nvPr/>
          </p:nvSpPr>
          <p:spPr bwMode="auto">
            <a:xfrm>
              <a:off x="389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6" name="Line 105"/>
            <p:cNvSpPr>
              <a:spLocks noChangeShapeType="1"/>
            </p:cNvSpPr>
            <p:nvPr/>
          </p:nvSpPr>
          <p:spPr bwMode="auto">
            <a:xfrm>
              <a:off x="389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7" name="Line 106"/>
            <p:cNvSpPr>
              <a:spLocks noChangeShapeType="1"/>
            </p:cNvSpPr>
            <p:nvPr/>
          </p:nvSpPr>
          <p:spPr bwMode="auto">
            <a:xfrm>
              <a:off x="389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48" name="Line 107"/>
            <p:cNvSpPr>
              <a:spLocks noChangeShapeType="1"/>
            </p:cNvSpPr>
            <p:nvPr/>
          </p:nvSpPr>
          <p:spPr bwMode="auto">
            <a:xfrm>
              <a:off x="389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49" name="Picture 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50" name="Picture 109"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51" name="Line 110"/>
            <p:cNvSpPr>
              <a:spLocks noChangeShapeType="1"/>
            </p:cNvSpPr>
            <p:nvPr/>
          </p:nvSpPr>
          <p:spPr bwMode="auto">
            <a:xfrm flipH="1">
              <a:off x="418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2" name="Line 111"/>
            <p:cNvSpPr>
              <a:spLocks noChangeShapeType="1"/>
            </p:cNvSpPr>
            <p:nvPr/>
          </p:nvSpPr>
          <p:spPr bwMode="auto">
            <a:xfrm flipH="1">
              <a:off x="423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3" name="Line 112"/>
            <p:cNvSpPr>
              <a:spLocks noChangeShapeType="1"/>
            </p:cNvSpPr>
            <p:nvPr/>
          </p:nvSpPr>
          <p:spPr bwMode="auto">
            <a:xfrm flipH="1">
              <a:off x="427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4" name="Line 113"/>
            <p:cNvSpPr>
              <a:spLocks noChangeShapeType="1"/>
            </p:cNvSpPr>
            <p:nvPr/>
          </p:nvSpPr>
          <p:spPr bwMode="auto">
            <a:xfrm flipH="1">
              <a:off x="431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5" name="Line 114"/>
            <p:cNvSpPr>
              <a:spLocks noChangeShapeType="1"/>
            </p:cNvSpPr>
            <p:nvPr/>
          </p:nvSpPr>
          <p:spPr bwMode="auto">
            <a:xfrm flipH="1">
              <a:off x="434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6" name="Line 115"/>
            <p:cNvSpPr>
              <a:spLocks noChangeShapeType="1"/>
            </p:cNvSpPr>
            <p:nvPr/>
          </p:nvSpPr>
          <p:spPr bwMode="auto">
            <a:xfrm flipH="1">
              <a:off x="437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7" name="Line 116"/>
            <p:cNvSpPr>
              <a:spLocks noChangeShapeType="1"/>
            </p:cNvSpPr>
            <p:nvPr/>
          </p:nvSpPr>
          <p:spPr bwMode="auto">
            <a:xfrm>
              <a:off x="437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8" name="Line 117"/>
            <p:cNvSpPr>
              <a:spLocks noChangeShapeType="1"/>
            </p:cNvSpPr>
            <p:nvPr/>
          </p:nvSpPr>
          <p:spPr bwMode="auto">
            <a:xfrm>
              <a:off x="437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59" name="Line 118"/>
            <p:cNvSpPr>
              <a:spLocks noChangeShapeType="1"/>
            </p:cNvSpPr>
            <p:nvPr/>
          </p:nvSpPr>
          <p:spPr bwMode="auto">
            <a:xfrm>
              <a:off x="437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0" name="Line 119"/>
            <p:cNvSpPr>
              <a:spLocks noChangeShapeType="1"/>
            </p:cNvSpPr>
            <p:nvPr/>
          </p:nvSpPr>
          <p:spPr bwMode="auto">
            <a:xfrm>
              <a:off x="437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1" name="Line 120"/>
            <p:cNvSpPr>
              <a:spLocks noChangeShapeType="1"/>
            </p:cNvSpPr>
            <p:nvPr/>
          </p:nvSpPr>
          <p:spPr bwMode="auto">
            <a:xfrm>
              <a:off x="437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2" name="Line 121"/>
            <p:cNvSpPr>
              <a:spLocks noChangeShapeType="1"/>
            </p:cNvSpPr>
            <p:nvPr/>
          </p:nvSpPr>
          <p:spPr bwMode="auto">
            <a:xfrm>
              <a:off x="437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63" name="Picture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64" name="Picture 123"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65" name="Line 124"/>
            <p:cNvSpPr>
              <a:spLocks noChangeShapeType="1"/>
            </p:cNvSpPr>
            <p:nvPr/>
          </p:nvSpPr>
          <p:spPr bwMode="auto">
            <a:xfrm flipH="1">
              <a:off x="466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6" name="Line 125"/>
            <p:cNvSpPr>
              <a:spLocks noChangeShapeType="1"/>
            </p:cNvSpPr>
            <p:nvPr/>
          </p:nvSpPr>
          <p:spPr bwMode="auto">
            <a:xfrm flipH="1">
              <a:off x="471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7" name="Line 126"/>
            <p:cNvSpPr>
              <a:spLocks noChangeShapeType="1"/>
            </p:cNvSpPr>
            <p:nvPr/>
          </p:nvSpPr>
          <p:spPr bwMode="auto">
            <a:xfrm flipH="1">
              <a:off x="475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8" name="Line 127"/>
            <p:cNvSpPr>
              <a:spLocks noChangeShapeType="1"/>
            </p:cNvSpPr>
            <p:nvPr/>
          </p:nvSpPr>
          <p:spPr bwMode="auto">
            <a:xfrm flipH="1">
              <a:off x="479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69" name="Line 128"/>
            <p:cNvSpPr>
              <a:spLocks noChangeShapeType="1"/>
            </p:cNvSpPr>
            <p:nvPr/>
          </p:nvSpPr>
          <p:spPr bwMode="auto">
            <a:xfrm flipH="1">
              <a:off x="482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0" name="Line 129"/>
            <p:cNvSpPr>
              <a:spLocks noChangeShapeType="1"/>
            </p:cNvSpPr>
            <p:nvPr/>
          </p:nvSpPr>
          <p:spPr bwMode="auto">
            <a:xfrm flipH="1">
              <a:off x="485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1" name="Line 130"/>
            <p:cNvSpPr>
              <a:spLocks noChangeShapeType="1"/>
            </p:cNvSpPr>
            <p:nvPr/>
          </p:nvSpPr>
          <p:spPr bwMode="auto">
            <a:xfrm>
              <a:off x="485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2" name="Line 131"/>
            <p:cNvSpPr>
              <a:spLocks noChangeShapeType="1"/>
            </p:cNvSpPr>
            <p:nvPr/>
          </p:nvSpPr>
          <p:spPr bwMode="auto">
            <a:xfrm>
              <a:off x="485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3" name="Line 132"/>
            <p:cNvSpPr>
              <a:spLocks noChangeShapeType="1"/>
            </p:cNvSpPr>
            <p:nvPr/>
          </p:nvSpPr>
          <p:spPr bwMode="auto">
            <a:xfrm>
              <a:off x="485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4" name="Line 133"/>
            <p:cNvSpPr>
              <a:spLocks noChangeShapeType="1"/>
            </p:cNvSpPr>
            <p:nvPr/>
          </p:nvSpPr>
          <p:spPr bwMode="auto">
            <a:xfrm>
              <a:off x="485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5" name="Line 134"/>
            <p:cNvSpPr>
              <a:spLocks noChangeShapeType="1"/>
            </p:cNvSpPr>
            <p:nvPr/>
          </p:nvSpPr>
          <p:spPr bwMode="auto">
            <a:xfrm>
              <a:off x="485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76" name="Line 135"/>
            <p:cNvSpPr>
              <a:spLocks noChangeShapeType="1"/>
            </p:cNvSpPr>
            <p:nvPr/>
          </p:nvSpPr>
          <p:spPr bwMode="auto">
            <a:xfrm>
              <a:off x="485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77" name="Picture 1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78" name="Picture 137"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 y="2817"/>
              <a:ext cx="48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079" name="Line 138"/>
            <p:cNvSpPr>
              <a:spLocks noChangeShapeType="1"/>
            </p:cNvSpPr>
            <p:nvPr/>
          </p:nvSpPr>
          <p:spPr bwMode="auto">
            <a:xfrm flipH="1">
              <a:off x="5143" y="2544"/>
              <a:ext cx="19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0" name="Line 139"/>
            <p:cNvSpPr>
              <a:spLocks noChangeShapeType="1"/>
            </p:cNvSpPr>
            <p:nvPr/>
          </p:nvSpPr>
          <p:spPr bwMode="auto">
            <a:xfrm flipH="1">
              <a:off x="5191" y="2544"/>
              <a:ext cx="14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1" name="Line 140"/>
            <p:cNvSpPr>
              <a:spLocks noChangeShapeType="1"/>
            </p:cNvSpPr>
            <p:nvPr/>
          </p:nvSpPr>
          <p:spPr bwMode="auto">
            <a:xfrm flipH="1">
              <a:off x="5239" y="2544"/>
              <a:ext cx="9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2" name="Line 141"/>
            <p:cNvSpPr>
              <a:spLocks noChangeShapeType="1"/>
            </p:cNvSpPr>
            <p:nvPr/>
          </p:nvSpPr>
          <p:spPr bwMode="auto">
            <a:xfrm flipH="1">
              <a:off x="5271" y="2544"/>
              <a:ext cx="64"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3" name="Line 142"/>
            <p:cNvSpPr>
              <a:spLocks noChangeShapeType="1"/>
            </p:cNvSpPr>
            <p:nvPr/>
          </p:nvSpPr>
          <p:spPr bwMode="auto">
            <a:xfrm flipH="1">
              <a:off x="5303" y="2544"/>
              <a:ext cx="32"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4" name="Line 143"/>
            <p:cNvSpPr>
              <a:spLocks noChangeShapeType="1"/>
            </p:cNvSpPr>
            <p:nvPr/>
          </p:nvSpPr>
          <p:spPr bwMode="auto">
            <a:xfrm flipH="1">
              <a:off x="5335" y="2544"/>
              <a:ext cx="0"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5" name="Line 144"/>
            <p:cNvSpPr>
              <a:spLocks noChangeShapeType="1"/>
            </p:cNvSpPr>
            <p:nvPr/>
          </p:nvSpPr>
          <p:spPr bwMode="auto">
            <a:xfrm>
              <a:off x="5335" y="2496"/>
              <a:ext cx="32" cy="3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6" name="Line 145"/>
            <p:cNvSpPr>
              <a:spLocks noChangeShapeType="1"/>
            </p:cNvSpPr>
            <p:nvPr/>
          </p:nvSpPr>
          <p:spPr bwMode="auto">
            <a:xfrm>
              <a:off x="5335" y="2496"/>
              <a:ext cx="64" cy="3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7" name="Line 146"/>
            <p:cNvSpPr>
              <a:spLocks noChangeShapeType="1"/>
            </p:cNvSpPr>
            <p:nvPr/>
          </p:nvSpPr>
          <p:spPr bwMode="auto">
            <a:xfrm>
              <a:off x="5335" y="2544"/>
              <a:ext cx="104"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8" name="Line 147"/>
            <p:cNvSpPr>
              <a:spLocks noChangeShapeType="1"/>
            </p:cNvSpPr>
            <p:nvPr/>
          </p:nvSpPr>
          <p:spPr bwMode="auto">
            <a:xfrm>
              <a:off x="5335" y="2544"/>
              <a:ext cx="136"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89" name="Line 148"/>
            <p:cNvSpPr>
              <a:spLocks noChangeShapeType="1"/>
            </p:cNvSpPr>
            <p:nvPr/>
          </p:nvSpPr>
          <p:spPr bwMode="auto">
            <a:xfrm>
              <a:off x="5335" y="2544"/>
              <a:ext cx="168" cy="2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090" name="Line 149"/>
            <p:cNvSpPr>
              <a:spLocks noChangeShapeType="1"/>
            </p:cNvSpPr>
            <p:nvPr/>
          </p:nvSpPr>
          <p:spPr bwMode="auto">
            <a:xfrm>
              <a:off x="5335" y="2544"/>
              <a:ext cx="192" cy="2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9091" name="Picture 1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1" y="2470"/>
              <a:ext cx="39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92" name="Picture 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 y="2040"/>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93"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 y="2043"/>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094" name="Picture 1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9" y="1507"/>
              <a:ext cx="40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93"/>
          <p:cNvGrpSpPr>
            <a:grpSpLocks/>
          </p:cNvGrpSpPr>
          <p:nvPr/>
        </p:nvGrpSpPr>
        <p:grpSpPr bwMode="auto">
          <a:xfrm>
            <a:off x="3213100" y="2416175"/>
            <a:ext cx="2519363" cy="222250"/>
            <a:chOff x="2832" y="2528"/>
            <a:chExt cx="2720" cy="208"/>
          </a:xfrm>
        </p:grpSpPr>
        <p:grpSp>
          <p:nvGrpSpPr>
            <p:cNvPr id="58962" name="Group 162"/>
            <p:cNvGrpSpPr>
              <a:grpSpLocks/>
            </p:cNvGrpSpPr>
            <p:nvPr/>
          </p:nvGrpSpPr>
          <p:grpSpPr bwMode="auto">
            <a:xfrm>
              <a:off x="2832" y="2536"/>
              <a:ext cx="328" cy="200"/>
              <a:chOff x="2832" y="2536"/>
              <a:chExt cx="328" cy="200"/>
            </a:xfrm>
          </p:grpSpPr>
          <p:sp>
            <p:nvSpPr>
              <p:cNvPr id="58993" name="Line 157"/>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4" name="Line 158"/>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5" name="Line 159"/>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6" name="Line 160"/>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7" name="Line 161"/>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3" name="Group 163"/>
            <p:cNvGrpSpPr>
              <a:grpSpLocks/>
            </p:cNvGrpSpPr>
            <p:nvPr/>
          </p:nvGrpSpPr>
          <p:grpSpPr bwMode="auto">
            <a:xfrm>
              <a:off x="3296" y="2528"/>
              <a:ext cx="328" cy="200"/>
              <a:chOff x="2832" y="2536"/>
              <a:chExt cx="328" cy="200"/>
            </a:xfrm>
          </p:grpSpPr>
          <p:sp>
            <p:nvSpPr>
              <p:cNvPr id="58988" name="Line 164"/>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9" name="Line 165"/>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0" name="Line 166"/>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1" name="Line 167"/>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92" name="Line 168"/>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4" name="Group 169"/>
            <p:cNvGrpSpPr>
              <a:grpSpLocks/>
            </p:cNvGrpSpPr>
            <p:nvPr/>
          </p:nvGrpSpPr>
          <p:grpSpPr bwMode="auto">
            <a:xfrm>
              <a:off x="3784" y="2528"/>
              <a:ext cx="328" cy="200"/>
              <a:chOff x="2832" y="2536"/>
              <a:chExt cx="328" cy="200"/>
            </a:xfrm>
          </p:grpSpPr>
          <p:sp>
            <p:nvSpPr>
              <p:cNvPr id="58983" name="Line 170"/>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4" name="Line 171"/>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5" name="Line 172"/>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6" name="Line 173"/>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7" name="Line 174"/>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5" name="Group 175"/>
            <p:cNvGrpSpPr>
              <a:grpSpLocks/>
            </p:cNvGrpSpPr>
            <p:nvPr/>
          </p:nvGrpSpPr>
          <p:grpSpPr bwMode="auto">
            <a:xfrm>
              <a:off x="4256" y="2528"/>
              <a:ext cx="328" cy="200"/>
              <a:chOff x="2832" y="2536"/>
              <a:chExt cx="328" cy="200"/>
            </a:xfrm>
          </p:grpSpPr>
          <p:sp>
            <p:nvSpPr>
              <p:cNvPr id="58978" name="Line 176"/>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9" name="Line 177"/>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0" name="Line 178"/>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1" name="Line 179"/>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82" name="Line 180"/>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6" name="Group 181"/>
            <p:cNvGrpSpPr>
              <a:grpSpLocks/>
            </p:cNvGrpSpPr>
            <p:nvPr/>
          </p:nvGrpSpPr>
          <p:grpSpPr bwMode="auto">
            <a:xfrm>
              <a:off x="4744" y="2528"/>
              <a:ext cx="328" cy="200"/>
              <a:chOff x="2832" y="2536"/>
              <a:chExt cx="328" cy="200"/>
            </a:xfrm>
          </p:grpSpPr>
          <p:sp>
            <p:nvSpPr>
              <p:cNvPr id="58973" name="Line 182"/>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4" name="Line 183"/>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5" name="Line 184"/>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6" name="Line 185"/>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7" name="Line 186"/>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967" name="Group 187"/>
            <p:cNvGrpSpPr>
              <a:grpSpLocks/>
            </p:cNvGrpSpPr>
            <p:nvPr/>
          </p:nvGrpSpPr>
          <p:grpSpPr bwMode="auto">
            <a:xfrm>
              <a:off x="5224" y="2528"/>
              <a:ext cx="328" cy="200"/>
              <a:chOff x="2832" y="2536"/>
              <a:chExt cx="328" cy="200"/>
            </a:xfrm>
          </p:grpSpPr>
          <p:sp>
            <p:nvSpPr>
              <p:cNvPr id="58968" name="Line 188"/>
              <p:cNvSpPr>
                <a:spLocks noChangeShapeType="1"/>
              </p:cNvSpPr>
              <p:nvPr/>
            </p:nvSpPr>
            <p:spPr bwMode="auto">
              <a:xfrm flipV="1">
                <a:off x="2832" y="2544"/>
                <a:ext cx="96"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69" name="Line 189"/>
              <p:cNvSpPr>
                <a:spLocks noChangeShapeType="1"/>
              </p:cNvSpPr>
              <p:nvPr/>
            </p:nvSpPr>
            <p:spPr bwMode="auto">
              <a:xfrm flipV="1">
                <a:off x="2928"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0" name="Line 190"/>
              <p:cNvSpPr>
                <a:spLocks noChangeShapeType="1"/>
              </p:cNvSpPr>
              <p:nvPr/>
            </p:nvSpPr>
            <p:spPr bwMode="auto">
              <a:xfrm flipH="1" flipV="1">
                <a:off x="2976" y="2544"/>
                <a:ext cx="48" cy="192"/>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1" name="Line 191"/>
              <p:cNvSpPr>
                <a:spLocks noChangeShapeType="1"/>
              </p:cNvSpPr>
              <p:nvPr/>
            </p:nvSpPr>
            <p:spPr bwMode="auto">
              <a:xfrm flipH="1" flipV="1">
                <a:off x="3024" y="2544"/>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72" name="Line 192"/>
              <p:cNvSpPr>
                <a:spLocks noChangeShapeType="1"/>
              </p:cNvSpPr>
              <p:nvPr/>
            </p:nvSpPr>
            <p:spPr bwMode="auto">
              <a:xfrm flipH="1" flipV="1">
                <a:off x="3064" y="2536"/>
                <a:ext cx="96"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11" name="Group 203"/>
          <p:cNvGrpSpPr>
            <a:grpSpLocks/>
          </p:cNvGrpSpPr>
          <p:nvPr/>
        </p:nvGrpSpPr>
        <p:grpSpPr bwMode="auto">
          <a:xfrm>
            <a:off x="3390900" y="1970088"/>
            <a:ext cx="2222500" cy="307975"/>
            <a:chOff x="3024" y="2112"/>
            <a:chExt cx="2400" cy="288"/>
          </a:xfrm>
        </p:grpSpPr>
        <p:grpSp>
          <p:nvGrpSpPr>
            <p:cNvPr id="58955" name="Group 196"/>
            <p:cNvGrpSpPr>
              <a:grpSpLocks/>
            </p:cNvGrpSpPr>
            <p:nvPr/>
          </p:nvGrpSpPr>
          <p:grpSpPr bwMode="auto">
            <a:xfrm>
              <a:off x="3024" y="2112"/>
              <a:ext cx="480" cy="240"/>
              <a:chOff x="3024" y="2112"/>
              <a:chExt cx="480" cy="240"/>
            </a:xfrm>
          </p:grpSpPr>
          <p:sp>
            <p:nvSpPr>
              <p:cNvPr id="58960" name="Line 194"/>
              <p:cNvSpPr>
                <a:spLocks noChangeShapeType="1"/>
              </p:cNvSpPr>
              <p:nvPr/>
            </p:nvSpPr>
            <p:spPr bwMode="auto">
              <a:xfrm flipV="1">
                <a:off x="3024" y="2112"/>
                <a:ext cx="192"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61" name="Line 195"/>
              <p:cNvSpPr>
                <a:spLocks noChangeShapeType="1"/>
              </p:cNvSpPr>
              <p:nvPr/>
            </p:nvSpPr>
            <p:spPr bwMode="auto">
              <a:xfrm flipH="1" flipV="1">
                <a:off x="3408" y="2112"/>
                <a:ext cx="96"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8956" name="Line 198"/>
            <p:cNvSpPr>
              <a:spLocks noChangeShapeType="1"/>
            </p:cNvSpPr>
            <p:nvPr/>
          </p:nvSpPr>
          <p:spPr bwMode="auto">
            <a:xfrm flipV="1">
              <a:off x="3936" y="2112"/>
              <a:ext cx="144"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7" name="Line 199"/>
            <p:cNvSpPr>
              <a:spLocks noChangeShapeType="1"/>
            </p:cNvSpPr>
            <p:nvPr/>
          </p:nvSpPr>
          <p:spPr bwMode="auto">
            <a:xfrm flipH="1" flipV="1">
              <a:off x="4272" y="2112"/>
              <a:ext cx="96"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8" name="Line 201"/>
            <p:cNvSpPr>
              <a:spLocks noChangeShapeType="1"/>
            </p:cNvSpPr>
            <p:nvPr/>
          </p:nvSpPr>
          <p:spPr bwMode="auto">
            <a:xfrm flipV="1">
              <a:off x="4848" y="2112"/>
              <a:ext cx="96" cy="2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9" name="Line 202"/>
            <p:cNvSpPr>
              <a:spLocks noChangeShapeType="1"/>
            </p:cNvSpPr>
            <p:nvPr/>
          </p:nvSpPr>
          <p:spPr bwMode="auto">
            <a:xfrm flipH="1" flipV="1">
              <a:off x="5232" y="2112"/>
              <a:ext cx="192" cy="24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207"/>
          <p:cNvGrpSpPr>
            <a:grpSpLocks/>
          </p:cNvGrpSpPr>
          <p:nvPr/>
        </p:nvGrpSpPr>
        <p:grpSpPr bwMode="auto">
          <a:xfrm>
            <a:off x="3790950" y="1352550"/>
            <a:ext cx="1422400" cy="463550"/>
            <a:chOff x="3456" y="1536"/>
            <a:chExt cx="1536" cy="432"/>
          </a:xfrm>
        </p:grpSpPr>
        <p:sp>
          <p:nvSpPr>
            <p:cNvPr id="58952" name="Line 204"/>
            <p:cNvSpPr>
              <a:spLocks noChangeShapeType="1"/>
            </p:cNvSpPr>
            <p:nvPr/>
          </p:nvSpPr>
          <p:spPr bwMode="auto">
            <a:xfrm flipV="1">
              <a:off x="3456" y="1584"/>
              <a:ext cx="528" cy="336"/>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3" name="Line 205"/>
            <p:cNvSpPr>
              <a:spLocks noChangeShapeType="1"/>
            </p:cNvSpPr>
            <p:nvPr/>
          </p:nvSpPr>
          <p:spPr bwMode="auto">
            <a:xfrm flipV="1">
              <a:off x="4176" y="1584"/>
              <a:ext cx="0" cy="384"/>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8954" name="Line 206"/>
            <p:cNvSpPr>
              <a:spLocks noChangeShapeType="1"/>
            </p:cNvSpPr>
            <p:nvPr/>
          </p:nvSpPr>
          <p:spPr bwMode="auto">
            <a:xfrm flipH="1" flipV="1">
              <a:off x="4320" y="1536"/>
              <a:ext cx="672" cy="432"/>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52" name="Left Arrow 151"/>
          <p:cNvSpPr/>
          <p:nvPr/>
        </p:nvSpPr>
        <p:spPr bwMode="auto">
          <a:xfrm rot="19430660">
            <a:off x="3300103" y="3202751"/>
            <a:ext cx="778073" cy="333652"/>
          </a:xfrm>
          <a:prstGeom prst="leftArrow">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sp>
        <p:nvSpPr>
          <p:cNvPr id="153" name="Left Arrow 152"/>
          <p:cNvSpPr/>
          <p:nvPr/>
        </p:nvSpPr>
        <p:spPr bwMode="auto">
          <a:xfrm rot="13121323">
            <a:off x="4801580" y="3233916"/>
            <a:ext cx="778073" cy="333652"/>
          </a:xfrm>
          <a:prstGeom prst="leftArrow">
            <a:avLst/>
          </a:prstGeom>
          <a:ln>
            <a:headEnd type="none" w="med" len="med"/>
            <a:tailEnd type="triangle" w="med" len="med"/>
          </a:ln>
        </p:spPr>
        <p:style>
          <a:lnRef idx="0">
            <a:schemeClr val="accent5"/>
          </a:lnRef>
          <a:fillRef idx="3">
            <a:schemeClr val="accent5"/>
          </a:fillRef>
          <a:effectRef idx="3">
            <a:schemeClr val="accent5"/>
          </a:effectRef>
          <a:fontRef idx="minor">
            <a:schemeClr val="lt1"/>
          </a:fontRef>
        </p:style>
        <p:txBody>
          <a:bodyPr wrap="none" anchor="ctr"/>
          <a:lstStyle/>
          <a:p>
            <a:pPr algn="ctr" eaLnBrk="0" hangingPunct="0">
              <a:defRPr/>
            </a:pPr>
            <a:endParaRPr lang="en-US" b="1">
              <a:solidFill>
                <a:srgbClr val="00FF00"/>
              </a:solidFill>
              <a:ea typeface="宋体" pitchFamily="2" charset="-122"/>
              <a:cs typeface="Arial" pitchFamily="34" charset="0"/>
            </a:endParaRPr>
          </a:p>
        </p:txBody>
      </p:sp>
      <p:sp>
        <p:nvSpPr>
          <p:cNvPr id="554" name="AutoShape 262"/>
          <p:cNvSpPr>
            <a:spLocks noChangeArrowheads="1"/>
          </p:cNvSpPr>
          <p:nvPr/>
        </p:nvSpPr>
        <p:spPr bwMode="auto">
          <a:xfrm>
            <a:off x="381000" y="5486400"/>
            <a:ext cx="3962400" cy="6096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b="1" dirty="0">
                <a:solidFill>
                  <a:srgbClr val="FF0000"/>
                </a:solidFill>
                <a:cs typeface="Arial" pitchFamily="34" charset="0"/>
              </a:rPr>
              <a:t>1. Hard to construct</a:t>
            </a:r>
          </a:p>
        </p:txBody>
      </p:sp>
      <p:sp>
        <p:nvSpPr>
          <p:cNvPr id="555" name="AutoShape 262"/>
          <p:cNvSpPr>
            <a:spLocks noChangeArrowheads="1"/>
          </p:cNvSpPr>
          <p:nvPr/>
        </p:nvSpPr>
        <p:spPr bwMode="auto">
          <a:xfrm>
            <a:off x="4724400" y="5486400"/>
            <a:ext cx="4038600" cy="6096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b="1" dirty="0">
                <a:solidFill>
                  <a:srgbClr val="FF0000"/>
                </a:solidFill>
                <a:cs typeface="Arial" pitchFamily="34" charset="0"/>
              </a:rPr>
              <a:t>2. Hard to expand</a:t>
            </a:r>
          </a:p>
        </p:txBody>
      </p:sp>
      <p:grpSp>
        <p:nvGrpSpPr>
          <p:cNvPr id="14" name="Group 555"/>
          <p:cNvGrpSpPr>
            <a:grpSpLocks/>
          </p:cNvGrpSpPr>
          <p:nvPr/>
        </p:nvGrpSpPr>
        <p:grpSpPr bwMode="auto">
          <a:xfrm>
            <a:off x="533400" y="3124200"/>
            <a:ext cx="3048000" cy="2271713"/>
            <a:chOff x="761996" y="2057400"/>
            <a:chExt cx="7543808" cy="3860089"/>
          </a:xfrm>
        </p:grpSpPr>
        <p:cxnSp>
          <p:nvCxnSpPr>
            <p:cNvPr id="58678" name="Straight Connector 551"/>
            <p:cNvCxnSpPr>
              <a:cxnSpLocks noChangeShapeType="1"/>
            </p:cNvCxnSpPr>
            <p:nvPr/>
          </p:nvCxnSpPr>
          <p:spPr bwMode="auto">
            <a:xfrm rot="10800000" flipV="1">
              <a:off x="1034680" y="2362202"/>
              <a:ext cx="1860921" cy="120344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sp>
          <p:nvSpPr>
            <p:cNvPr id="58679" name="Text Box 339"/>
            <p:cNvSpPr txBox="1">
              <a:spLocks noChangeArrowheads="1"/>
            </p:cNvSpPr>
            <p:nvPr/>
          </p:nvSpPr>
          <p:spPr bwMode="auto">
            <a:xfrm>
              <a:off x="3034234" y="5237488"/>
              <a:ext cx="3100144" cy="680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FatTree</a:t>
              </a:r>
            </a:p>
          </p:txBody>
        </p:sp>
        <p:cxnSp>
          <p:nvCxnSpPr>
            <p:cNvPr id="58680" name="Straight Connector 554"/>
            <p:cNvCxnSpPr>
              <a:cxnSpLocks noChangeShapeType="1"/>
            </p:cNvCxnSpPr>
            <p:nvPr/>
          </p:nvCxnSpPr>
          <p:spPr bwMode="auto">
            <a:xfrm rot="10800000" flipV="1">
              <a:off x="1137834" y="2362199"/>
              <a:ext cx="2367366" cy="11562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1" name="Straight Connector 556"/>
            <p:cNvCxnSpPr>
              <a:cxnSpLocks noChangeShapeType="1"/>
            </p:cNvCxnSpPr>
            <p:nvPr/>
          </p:nvCxnSpPr>
          <p:spPr bwMode="auto">
            <a:xfrm rot="10800000" flipV="1">
              <a:off x="1137836" y="2362200"/>
              <a:ext cx="2976965"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2" name="Straight Connector 557"/>
            <p:cNvCxnSpPr>
              <a:cxnSpLocks noChangeShapeType="1"/>
            </p:cNvCxnSpPr>
            <p:nvPr/>
          </p:nvCxnSpPr>
          <p:spPr bwMode="auto">
            <a:xfrm rot="10800000" flipV="1">
              <a:off x="1216454" y="2362200"/>
              <a:ext cx="3507946"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3" name="Straight Connector 559"/>
            <p:cNvCxnSpPr>
              <a:cxnSpLocks noChangeShapeType="1"/>
            </p:cNvCxnSpPr>
            <p:nvPr/>
          </p:nvCxnSpPr>
          <p:spPr bwMode="auto">
            <a:xfrm rot="10800000" flipV="1">
              <a:off x="1307344" y="2362200"/>
              <a:ext cx="4026657"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4" name="Straight Connector 560"/>
            <p:cNvCxnSpPr>
              <a:cxnSpLocks noChangeShapeType="1"/>
            </p:cNvCxnSpPr>
            <p:nvPr/>
          </p:nvCxnSpPr>
          <p:spPr bwMode="auto">
            <a:xfrm rot="10800000" flipV="1">
              <a:off x="1744038" y="2362199"/>
              <a:ext cx="1761162" cy="113195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5" name="Straight Connector 561"/>
            <p:cNvCxnSpPr>
              <a:cxnSpLocks noChangeShapeType="1"/>
            </p:cNvCxnSpPr>
            <p:nvPr/>
          </p:nvCxnSpPr>
          <p:spPr bwMode="auto">
            <a:xfrm rot="10800000" flipV="1">
              <a:off x="1744038" y="2362199"/>
              <a:ext cx="2980362" cy="11319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6" name="Straight Connector 562"/>
            <p:cNvCxnSpPr>
              <a:cxnSpLocks noChangeShapeType="1"/>
            </p:cNvCxnSpPr>
            <p:nvPr/>
          </p:nvCxnSpPr>
          <p:spPr bwMode="auto">
            <a:xfrm rot="10800000" flipV="1">
              <a:off x="1744038" y="2362199"/>
              <a:ext cx="2370762" cy="113195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7" name="Straight Connector 563"/>
            <p:cNvCxnSpPr>
              <a:cxnSpLocks noChangeShapeType="1"/>
            </p:cNvCxnSpPr>
            <p:nvPr/>
          </p:nvCxnSpPr>
          <p:spPr bwMode="auto">
            <a:xfrm rot="10800000" flipV="1">
              <a:off x="1670900" y="2362200"/>
              <a:ext cx="1224701" cy="11562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88" name="Straight Connector 564"/>
            <p:cNvCxnSpPr>
              <a:cxnSpLocks noChangeShapeType="1"/>
            </p:cNvCxnSpPr>
            <p:nvPr/>
          </p:nvCxnSpPr>
          <p:spPr bwMode="auto">
            <a:xfrm rot="10800000" flipV="1">
              <a:off x="1219200" y="2362200"/>
              <a:ext cx="4724400" cy="114697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nvGrpSpPr>
            <p:cNvPr id="58689" name="Group 501"/>
            <p:cNvGrpSpPr>
              <a:grpSpLocks/>
            </p:cNvGrpSpPr>
            <p:nvPr/>
          </p:nvGrpSpPr>
          <p:grpSpPr bwMode="auto">
            <a:xfrm>
              <a:off x="4670227" y="3491546"/>
              <a:ext cx="3635577" cy="1630560"/>
              <a:chOff x="838182" y="3316059"/>
              <a:chExt cx="6550497" cy="2170342"/>
            </a:xfrm>
          </p:grpSpPr>
          <p:grpSp>
            <p:nvGrpSpPr>
              <p:cNvPr id="58856" name="Group 395"/>
              <p:cNvGrpSpPr>
                <a:grpSpLocks/>
              </p:cNvGrpSpPr>
              <p:nvPr/>
            </p:nvGrpSpPr>
            <p:grpSpPr bwMode="auto">
              <a:xfrm>
                <a:off x="6194760" y="4343400"/>
                <a:ext cx="968024" cy="1143001"/>
                <a:chOff x="685800" y="4267910"/>
                <a:chExt cx="1249958" cy="1447091"/>
              </a:xfrm>
            </p:grpSpPr>
            <p:sp>
              <p:nvSpPr>
                <p:cNvPr id="58945"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6"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7"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8"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9"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50"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51"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57" name="Group 387"/>
              <p:cNvGrpSpPr>
                <a:grpSpLocks/>
              </p:cNvGrpSpPr>
              <p:nvPr/>
            </p:nvGrpSpPr>
            <p:grpSpPr bwMode="auto">
              <a:xfrm>
                <a:off x="5116671" y="4343400"/>
                <a:ext cx="968024" cy="1143001"/>
                <a:chOff x="685800" y="4267910"/>
                <a:chExt cx="1249958" cy="1447091"/>
              </a:xfrm>
            </p:grpSpPr>
            <p:sp>
              <p:nvSpPr>
                <p:cNvPr id="58938"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9"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0"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1"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2"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43"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44"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58" name="Group 379"/>
              <p:cNvGrpSpPr>
                <a:grpSpLocks/>
              </p:cNvGrpSpPr>
              <p:nvPr/>
            </p:nvGrpSpPr>
            <p:grpSpPr bwMode="auto">
              <a:xfrm>
                <a:off x="4061160" y="4343400"/>
                <a:ext cx="968024" cy="1143001"/>
                <a:chOff x="685800" y="4267910"/>
                <a:chExt cx="1249958" cy="1447091"/>
              </a:xfrm>
            </p:grpSpPr>
            <p:sp>
              <p:nvSpPr>
                <p:cNvPr id="58931"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2"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3"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4"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5"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36"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37"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59" name="Group 371"/>
              <p:cNvGrpSpPr>
                <a:grpSpLocks/>
              </p:cNvGrpSpPr>
              <p:nvPr/>
            </p:nvGrpSpPr>
            <p:grpSpPr bwMode="auto">
              <a:xfrm>
                <a:off x="2994360" y="4343400"/>
                <a:ext cx="968024" cy="1143001"/>
                <a:chOff x="685800" y="4267910"/>
                <a:chExt cx="1249958" cy="1447091"/>
              </a:xfrm>
            </p:grpSpPr>
            <p:sp>
              <p:nvSpPr>
                <p:cNvPr id="58924"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5"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6"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7"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8"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9"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30"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60" name="Group 363"/>
              <p:cNvGrpSpPr>
                <a:grpSpLocks/>
              </p:cNvGrpSpPr>
              <p:nvPr/>
            </p:nvGrpSpPr>
            <p:grpSpPr bwMode="auto">
              <a:xfrm>
                <a:off x="1927560" y="4343400"/>
                <a:ext cx="968024" cy="1143001"/>
                <a:chOff x="685800" y="4267910"/>
                <a:chExt cx="1249958" cy="1447091"/>
              </a:xfrm>
            </p:grpSpPr>
            <p:sp>
              <p:nvSpPr>
                <p:cNvPr id="58917"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8"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9"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0"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1"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22"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23"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861" name="Group 354"/>
              <p:cNvGrpSpPr>
                <a:grpSpLocks/>
              </p:cNvGrpSpPr>
              <p:nvPr/>
            </p:nvGrpSpPr>
            <p:grpSpPr bwMode="auto">
              <a:xfrm>
                <a:off x="838182" y="4343400"/>
                <a:ext cx="968024" cy="1143001"/>
                <a:chOff x="685800" y="4267910"/>
                <a:chExt cx="1249958" cy="1447091"/>
              </a:xfrm>
            </p:grpSpPr>
            <p:sp>
              <p:nvSpPr>
                <p:cNvPr id="58910"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1"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2"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3"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4"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15"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16"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862" name="Line 121"/>
              <p:cNvSpPr>
                <a:spLocks noChangeShapeType="1"/>
              </p:cNvSpPr>
              <p:nvPr/>
            </p:nvSpPr>
            <p:spPr bwMode="auto">
              <a:xfrm flipV="1">
                <a:off x="1482556" y="3662148"/>
                <a:ext cx="282818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3" name="Line 155"/>
              <p:cNvSpPr>
                <a:spLocks noChangeShapeType="1"/>
              </p:cNvSpPr>
              <p:nvPr/>
            </p:nvSpPr>
            <p:spPr bwMode="auto">
              <a:xfrm flipV="1">
                <a:off x="1552091" y="3662148"/>
                <a:ext cx="3863552"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4" name="Line 159"/>
              <p:cNvSpPr>
                <a:spLocks noChangeShapeType="1"/>
              </p:cNvSpPr>
              <p:nvPr/>
            </p:nvSpPr>
            <p:spPr bwMode="auto">
              <a:xfrm flipV="1">
                <a:off x="1350439" y="3662148"/>
                <a:ext cx="193432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5" name="Line 160"/>
              <p:cNvSpPr>
                <a:spLocks noChangeShapeType="1"/>
              </p:cNvSpPr>
              <p:nvPr/>
            </p:nvSpPr>
            <p:spPr bwMode="auto">
              <a:xfrm flipV="1">
                <a:off x="1832548" y="3662148"/>
                <a:ext cx="468799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6" name="Line 161"/>
              <p:cNvSpPr>
                <a:spLocks noChangeShapeType="1"/>
              </p:cNvSpPr>
              <p:nvPr/>
            </p:nvSpPr>
            <p:spPr bwMode="auto">
              <a:xfrm flipH="1" flipV="1">
                <a:off x="1124614" y="3662148"/>
                <a:ext cx="47352" cy="56324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67" name="Line 162"/>
              <p:cNvSpPr>
                <a:spLocks noChangeShapeType="1"/>
              </p:cNvSpPr>
              <p:nvPr/>
            </p:nvSpPr>
            <p:spPr bwMode="auto">
              <a:xfrm flipV="1">
                <a:off x="1206734" y="3662148"/>
                <a:ext cx="973130" cy="59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68"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587"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69" name="Line 165"/>
              <p:cNvSpPr>
                <a:spLocks noChangeShapeType="1"/>
              </p:cNvSpPr>
              <p:nvPr/>
            </p:nvSpPr>
            <p:spPr bwMode="auto">
              <a:xfrm flipV="1">
                <a:off x="2495550" y="3662147"/>
                <a:ext cx="1973035"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0" name="Line 168"/>
              <p:cNvSpPr>
                <a:spLocks noChangeShapeType="1"/>
              </p:cNvSpPr>
              <p:nvPr/>
            </p:nvSpPr>
            <p:spPr bwMode="auto">
              <a:xfrm flipV="1">
                <a:off x="2731864" y="3662148"/>
                <a:ext cx="2841621"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1" name="Line 169"/>
              <p:cNvSpPr>
                <a:spLocks noChangeShapeType="1"/>
              </p:cNvSpPr>
              <p:nvPr/>
            </p:nvSpPr>
            <p:spPr bwMode="auto">
              <a:xfrm flipV="1">
                <a:off x="2416629" y="3662147"/>
                <a:ext cx="947056"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2" name="Line 170"/>
              <p:cNvSpPr>
                <a:spLocks noChangeShapeType="1"/>
              </p:cNvSpPr>
              <p:nvPr/>
            </p:nvSpPr>
            <p:spPr bwMode="auto">
              <a:xfrm flipH="1" flipV="1">
                <a:off x="2258785" y="3662148"/>
                <a:ext cx="132359"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3" name="Line 173"/>
              <p:cNvSpPr>
                <a:spLocks noChangeShapeType="1"/>
              </p:cNvSpPr>
              <p:nvPr/>
            </p:nvSpPr>
            <p:spPr bwMode="auto">
              <a:xfrm flipV="1">
                <a:off x="2857027" y="3662149"/>
                <a:ext cx="382135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4" name="Line 174"/>
              <p:cNvSpPr>
                <a:spLocks noChangeShapeType="1"/>
              </p:cNvSpPr>
              <p:nvPr/>
            </p:nvSpPr>
            <p:spPr bwMode="auto">
              <a:xfrm flipH="1" flipV="1">
                <a:off x="1153885" y="3662149"/>
                <a:ext cx="1183947" cy="5726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5" name="Line 175"/>
              <p:cNvSpPr>
                <a:spLocks noChangeShapeType="1"/>
              </p:cNvSpPr>
              <p:nvPr/>
            </p:nvSpPr>
            <p:spPr bwMode="auto">
              <a:xfrm flipV="1">
                <a:off x="3645089" y="3662148"/>
                <a:ext cx="2007318"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6" name="Line 204"/>
              <p:cNvSpPr>
                <a:spLocks noChangeShapeType="1"/>
              </p:cNvSpPr>
              <p:nvPr/>
            </p:nvSpPr>
            <p:spPr bwMode="auto">
              <a:xfrm flipV="1">
                <a:off x="3413306" y="3662148"/>
                <a:ext cx="1134201" cy="60566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7" name="Line 208"/>
              <p:cNvSpPr>
                <a:spLocks noChangeShapeType="1"/>
              </p:cNvSpPr>
              <p:nvPr/>
            </p:nvSpPr>
            <p:spPr bwMode="auto">
              <a:xfrm flipV="1">
                <a:off x="3851376" y="3662148"/>
                <a:ext cx="2984853"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8" name="Line 211"/>
              <p:cNvSpPr>
                <a:spLocks noChangeShapeType="1"/>
              </p:cNvSpPr>
              <p:nvPr/>
            </p:nvSpPr>
            <p:spPr bwMode="auto">
              <a:xfrm flipH="1" flipV="1">
                <a:off x="2337707" y="3662149"/>
                <a:ext cx="1025979" cy="51913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79" name="Line 212"/>
              <p:cNvSpPr>
                <a:spLocks noChangeShapeType="1"/>
              </p:cNvSpPr>
              <p:nvPr/>
            </p:nvSpPr>
            <p:spPr bwMode="auto">
              <a:xfrm flipH="1" flipV="1">
                <a:off x="1232807" y="3662148"/>
                <a:ext cx="2101693"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0" name="Line 213"/>
              <p:cNvSpPr>
                <a:spLocks noChangeShapeType="1"/>
              </p:cNvSpPr>
              <p:nvPr/>
            </p:nvSpPr>
            <p:spPr bwMode="auto">
              <a:xfrm flipH="1" flipV="1">
                <a:off x="3442607" y="3662147"/>
                <a:ext cx="47352"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81"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121" y="4194767"/>
                <a:ext cx="880775"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82" name="Line 216"/>
              <p:cNvSpPr>
                <a:spLocks noChangeShapeType="1"/>
              </p:cNvSpPr>
              <p:nvPr/>
            </p:nvSpPr>
            <p:spPr bwMode="auto">
              <a:xfrm flipH="1" flipV="1">
                <a:off x="4626429" y="3575626"/>
                <a:ext cx="78921" cy="6921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3" name="Line 217"/>
              <p:cNvSpPr>
                <a:spLocks noChangeShapeType="1"/>
              </p:cNvSpPr>
              <p:nvPr/>
            </p:nvSpPr>
            <p:spPr bwMode="auto">
              <a:xfrm flipV="1">
                <a:off x="4784271" y="3662149"/>
                <a:ext cx="947056" cy="6056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4" name="Line 218"/>
              <p:cNvSpPr>
                <a:spLocks noChangeShapeType="1"/>
              </p:cNvSpPr>
              <p:nvPr/>
            </p:nvSpPr>
            <p:spPr bwMode="auto">
              <a:xfrm flipH="1" flipV="1">
                <a:off x="3363685" y="3575625"/>
                <a:ext cx="1296612" cy="6756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5" name="Line 221"/>
              <p:cNvSpPr>
                <a:spLocks noChangeShapeType="1"/>
              </p:cNvSpPr>
              <p:nvPr/>
            </p:nvSpPr>
            <p:spPr bwMode="auto">
              <a:xfrm flipH="1" flipV="1">
                <a:off x="2416629" y="3662149"/>
                <a:ext cx="2137049"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6" name="Line 224"/>
              <p:cNvSpPr>
                <a:spLocks noChangeShapeType="1"/>
              </p:cNvSpPr>
              <p:nvPr/>
            </p:nvSpPr>
            <p:spPr bwMode="auto">
              <a:xfrm flipV="1">
                <a:off x="5021878" y="3575625"/>
                <a:ext cx="2051114" cy="62385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7" name="Line 225"/>
              <p:cNvSpPr>
                <a:spLocks noChangeShapeType="1"/>
              </p:cNvSpPr>
              <p:nvPr/>
            </p:nvSpPr>
            <p:spPr bwMode="auto">
              <a:xfrm flipH="1" flipV="1">
                <a:off x="1390650" y="3662149"/>
                <a:ext cx="310971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8" name="Line 226"/>
              <p:cNvSpPr>
                <a:spLocks noChangeShapeType="1"/>
              </p:cNvSpPr>
              <p:nvPr/>
            </p:nvSpPr>
            <p:spPr bwMode="auto">
              <a:xfrm flipV="1">
                <a:off x="5789079" y="3575625"/>
                <a:ext cx="47352" cy="6403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89" name="Line 227"/>
              <p:cNvSpPr>
                <a:spLocks noChangeShapeType="1"/>
              </p:cNvSpPr>
              <p:nvPr/>
            </p:nvSpPr>
            <p:spPr bwMode="auto">
              <a:xfrm flipH="1" flipV="1">
                <a:off x="4784270" y="3662148"/>
                <a:ext cx="2112730" cy="57974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0" name="Line 256"/>
              <p:cNvSpPr>
                <a:spLocks noChangeShapeType="1"/>
              </p:cNvSpPr>
              <p:nvPr/>
            </p:nvSpPr>
            <p:spPr bwMode="auto">
              <a:xfrm flipH="1" flipV="1">
                <a:off x="4705350" y="3662148"/>
                <a:ext cx="1004924"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1" name="Line 260"/>
              <p:cNvSpPr>
                <a:spLocks noChangeShapeType="1"/>
              </p:cNvSpPr>
              <p:nvPr/>
            </p:nvSpPr>
            <p:spPr bwMode="auto">
              <a:xfrm flipV="1">
                <a:off x="5889171" y="3575626"/>
                <a:ext cx="1183821" cy="6056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2" name="Line 261"/>
              <p:cNvSpPr>
                <a:spLocks noChangeShapeType="1"/>
              </p:cNvSpPr>
              <p:nvPr/>
            </p:nvSpPr>
            <p:spPr bwMode="auto">
              <a:xfrm flipH="1" flipV="1">
                <a:off x="3600450" y="3662148"/>
                <a:ext cx="2056513"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3" name="Line 263"/>
              <p:cNvSpPr>
                <a:spLocks noChangeShapeType="1"/>
              </p:cNvSpPr>
              <p:nvPr/>
            </p:nvSpPr>
            <p:spPr bwMode="auto">
              <a:xfrm flipH="1" flipV="1">
                <a:off x="1548494" y="3662148"/>
                <a:ext cx="3929997"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4" name="Line 264"/>
              <p:cNvSpPr>
                <a:spLocks noChangeShapeType="1"/>
              </p:cNvSpPr>
              <p:nvPr/>
            </p:nvSpPr>
            <p:spPr bwMode="auto">
              <a:xfrm flipH="1" flipV="1">
                <a:off x="2574470" y="3662148"/>
                <a:ext cx="3156857" cy="5191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95" name="Picture 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111"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96" name="Line 267"/>
              <p:cNvSpPr>
                <a:spLocks noChangeShapeType="1"/>
              </p:cNvSpPr>
              <p:nvPr/>
            </p:nvSpPr>
            <p:spPr bwMode="auto">
              <a:xfrm flipH="1" flipV="1">
                <a:off x="5889170" y="3662148"/>
                <a:ext cx="1061140"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7" name="Line 268"/>
              <p:cNvSpPr>
                <a:spLocks noChangeShapeType="1"/>
              </p:cNvSpPr>
              <p:nvPr/>
            </p:nvSpPr>
            <p:spPr bwMode="auto">
              <a:xfrm flipV="1">
                <a:off x="6915147" y="3581399"/>
                <a:ext cx="45719" cy="686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8" name="Line 271"/>
              <p:cNvSpPr>
                <a:spLocks noChangeShapeType="1"/>
              </p:cNvSpPr>
              <p:nvPr/>
            </p:nvSpPr>
            <p:spPr bwMode="auto">
              <a:xfrm flipH="1" flipV="1">
                <a:off x="3758293" y="3662148"/>
                <a:ext cx="301122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99" name="Line 272"/>
              <p:cNvSpPr>
                <a:spLocks noChangeShapeType="1"/>
              </p:cNvSpPr>
              <p:nvPr/>
            </p:nvSpPr>
            <p:spPr bwMode="auto">
              <a:xfrm flipH="1" flipV="1">
                <a:off x="2811235" y="3662148"/>
                <a:ext cx="3888750" cy="537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900" name="Line 276"/>
              <p:cNvSpPr>
                <a:spLocks noChangeShapeType="1"/>
              </p:cNvSpPr>
              <p:nvPr/>
            </p:nvSpPr>
            <p:spPr bwMode="auto">
              <a:xfrm flipH="1" flipV="1">
                <a:off x="1785257" y="3662148"/>
                <a:ext cx="4859099" cy="5373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901"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424"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2"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275" y="4194767"/>
                <a:ext cx="878457"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3"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265"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4"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964" y="335186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5"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225" y="331953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6"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77"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7"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038"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8"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643"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909"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904"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690" name="Group 403"/>
            <p:cNvGrpSpPr>
              <a:grpSpLocks/>
            </p:cNvGrpSpPr>
            <p:nvPr/>
          </p:nvGrpSpPr>
          <p:grpSpPr bwMode="auto">
            <a:xfrm>
              <a:off x="761996" y="3491546"/>
              <a:ext cx="3635574" cy="1630560"/>
              <a:chOff x="838186" y="3316059"/>
              <a:chExt cx="6550493" cy="2170342"/>
            </a:xfrm>
          </p:grpSpPr>
          <p:grpSp>
            <p:nvGrpSpPr>
              <p:cNvPr id="58760" name="Group 395"/>
              <p:cNvGrpSpPr>
                <a:grpSpLocks/>
              </p:cNvGrpSpPr>
              <p:nvPr/>
            </p:nvGrpSpPr>
            <p:grpSpPr bwMode="auto">
              <a:xfrm>
                <a:off x="6194764" y="4343400"/>
                <a:ext cx="968024" cy="1143001"/>
                <a:chOff x="685800" y="4267910"/>
                <a:chExt cx="1249958" cy="1447091"/>
              </a:xfrm>
            </p:grpSpPr>
            <p:sp>
              <p:nvSpPr>
                <p:cNvPr id="58849"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0"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1"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2"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3"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54"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55"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1" name="Group 387"/>
              <p:cNvGrpSpPr>
                <a:grpSpLocks/>
              </p:cNvGrpSpPr>
              <p:nvPr/>
            </p:nvGrpSpPr>
            <p:grpSpPr bwMode="auto">
              <a:xfrm>
                <a:off x="5116675" y="4343400"/>
                <a:ext cx="968024" cy="1143001"/>
                <a:chOff x="685800" y="4267910"/>
                <a:chExt cx="1249958" cy="1447091"/>
              </a:xfrm>
            </p:grpSpPr>
            <p:sp>
              <p:nvSpPr>
                <p:cNvPr id="58842"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3"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4"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5"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6"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7"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48"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2" name="Group 379"/>
              <p:cNvGrpSpPr>
                <a:grpSpLocks/>
              </p:cNvGrpSpPr>
              <p:nvPr/>
            </p:nvGrpSpPr>
            <p:grpSpPr bwMode="auto">
              <a:xfrm>
                <a:off x="4061164" y="4343400"/>
                <a:ext cx="968024" cy="1143001"/>
                <a:chOff x="685800" y="4267910"/>
                <a:chExt cx="1249958" cy="1447091"/>
              </a:xfrm>
            </p:grpSpPr>
            <p:sp>
              <p:nvSpPr>
                <p:cNvPr id="58835"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6"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7"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8"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9"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40"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41"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3" name="Group 371"/>
              <p:cNvGrpSpPr>
                <a:grpSpLocks/>
              </p:cNvGrpSpPr>
              <p:nvPr/>
            </p:nvGrpSpPr>
            <p:grpSpPr bwMode="auto">
              <a:xfrm>
                <a:off x="2994364" y="4343400"/>
                <a:ext cx="968024" cy="1143001"/>
                <a:chOff x="685800" y="4267910"/>
                <a:chExt cx="1249958" cy="1447091"/>
              </a:xfrm>
            </p:grpSpPr>
            <p:sp>
              <p:nvSpPr>
                <p:cNvPr id="58828"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9"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0"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1"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2"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33"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34"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4" name="Group 363"/>
              <p:cNvGrpSpPr>
                <a:grpSpLocks/>
              </p:cNvGrpSpPr>
              <p:nvPr/>
            </p:nvGrpSpPr>
            <p:grpSpPr bwMode="auto">
              <a:xfrm>
                <a:off x="1927564" y="4343400"/>
                <a:ext cx="968024" cy="1143001"/>
                <a:chOff x="685800" y="4267910"/>
                <a:chExt cx="1249958" cy="1447091"/>
              </a:xfrm>
            </p:grpSpPr>
            <p:sp>
              <p:nvSpPr>
                <p:cNvPr id="58821"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2"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3"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4"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5"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26"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27"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8765" name="Group 354"/>
              <p:cNvGrpSpPr>
                <a:grpSpLocks/>
              </p:cNvGrpSpPr>
              <p:nvPr/>
            </p:nvGrpSpPr>
            <p:grpSpPr bwMode="auto">
              <a:xfrm>
                <a:off x="838186" y="4343400"/>
                <a:ext cx="968024" cy="1143001"/>
                <a:chOff x="685800" y="4267910"/>
                <a:chExt cx="1249958" cy="1447091"/>
              </a:xfrm>
            </p:grpSpPr>
            <p:sp>
              <p:nvSpPr>
                <p:cNvPr id="58814" name="Line 342"/>
                <p:cNvSpPr>
                  <a:spLocks noChangeShapeType="1"/>
                </p:cNvSpPr>
                <p:nvPr/>
              </p:nvSpPr>
              <p:spPr bwMode="auto">
                <a:xfrm flipH="1">
                  <a:off x="831144" y="4268532"/>
                  <a:ext cx="499620"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5" name="Line 344"/>
                <p:cNvSpPr>
                  <a:spLocks noChangeShapeType="1"/>
                </p:cNvSpPr>
                <p:nvPr/>
              </p:nvSpPr>
              <p:spPr bwMode="auto">
                <a:xfrm flipH="1">
                  <a:off x="1081862" y="4268532"/>
                  <a:ext cx="248901"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6" name="Line 346"/>
                <p:cNvSpPr>
                  <a:spLocks noChangeShapeType="1"/>
                </p:cNvSpPr>
                <p:nvPr/>
              </p:nvSpPr>
              <p:spPr bwMode="auto">
                <a:xfrm flipH="1">
                  <a:off x="1249008" y="4268532"/>
                  <a:ext cx="81756" cy="7896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7" name="Line 347"/>
                <p:cNvSpPr>
                  <a:spLocks noChangeShapeType="1"/>
                </p:cNvSpPr>
                <p:nvPr/>
              </p:nvSpPr>
              <p:spPr bwMode="auto">
                <a:xfrm>
                  <a:off x="1330763" y="4268532"/>
                  <a:ext cx="75515" cy="8601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8" name="Line 348"/>
                <p:cNvSpPr>
                  <a:spLocks noChangeShapeType="1"/>
                </p:cNvSpPr>
                <p:nvPr/>
              </p:nvSpPr>
              <p:spPr bwMode="auto">
                <a:xfrm>
                  <a:off x="1341128" y="4267910"/>
                  <a:ext cx="228477" cy="99119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19" name="Line 350"/>
                <p:cNvSpPr>
                  <a:spLocks noChangeShapeType="1"/>
                </p:cNvSpPr>
                <p:nvPr/>
              </p:nvSpPr>
              <p:spPr bwMode="auto">
                <a:xfrm>
                  <a:off x="1330763" y="4268532"/>
                  <a:ext cx="534403" cy="92536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20" name="Picture 467" descr="D:\research\data-center\HotNets\rack.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015591"/>
                  <a:ext cx="1249958" cy="69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766" name="Line 121"/>
              <p:cNvSpPr>
                <a:spLocks noChangeShapeType="1"/>
              </p:cNvSpPr>
              <p:nvPr/>
            </p:nvSpPr>
            <p:spPr bwMode="auto">
              <a:xfrm flipV="1">
                <a:off x="1482556" y="3662148"/>
                <a:ext cx="282818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67" name="Line 155"/>
              <p:cNvSpPr>
                <a:spLocks noChangeShapeType="1"/>
              </p:cNvSpPr>
              <p:nvPr/>
            </p:nvSpPr>
            <p:spPr bwMode="auto">
              <a:xfrm flipV="1">
                <a:off x="1552091" y="3662148"/>
                <a:ext cx="3863552"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68" name="Line 159"/>
              <p:cNvSpPr>
                <a:spLocks noChangeShapeType="1"/>
              </p:cNvSpPr>
              <p:nvPr/>
            </p:nvSpPr>
            <p:spPr bwMode="auto">
              <a:xfrm flipV="1">
                <a:off x="1350439" y="3662148"/>
                <a:ext cx="193432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69" name="Line 160"/>
              <p:cNvSpPr>
                <a:spLocks noChangeShapeType="1"/>
              </p:cNvSpPr>
              <p:nvPr/>
            </p:nvSpPr>
            <p:spPr bwMode="auto">
              <a:xfrm flipV="1">
                <a:off x="1832548" y="3662148"/>
                <a:ext cx="4687995"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0" name="Line 161"/>
              <p:cNvSpPr>
                <a:spLocks noChangeShapeType="1"/>
              </p:cNvSpPr>
              <p:nvPr/>
            </p:nvSpPr>
            <p:spPr bwMode="auto">
              <a:xfrm flipH="1" flipV="1">
                <a:off x="1124614" y="3662148"/>
                <a:ext cx="47352" cy="56324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1" name="Line 162"/>
              <p:cNvSpPr>
                <a:spLocks noChangeShapeType="1"/>
              </p:cNvSpPr>
              <p:nvPr/>
            </p:nvSpPr>
            <p:spPr bwMode="auto">
              <a:xfrm flipV="1">
                <a:off x="1206734" y="3662148"/>
                <a:ext cx="973130" cy="59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772"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9587"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73" name="Line 165"/>
              <p:cNvSpPr>
                <a:spLocks noChangeShapeType="1"/>
              </p:cNvSpPr>
              <p:nvPr/>
            </p:nvSpPr>
            <p:spPr bwMode="auto">
              <a:xfrm flipV="1">
                <a:off x="2495550" y="3662147"/>
                <a:ext cx="1973035"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4" name="Line 168"/>
              <p:cNvSpPr>
                <a:spLocks noChangeShapeType="1"/>
              </p:cNvSpPr>
              <p:nvPr/>
            </p:nvSpPr>
            <p:spPr bwMode="auto">
              <a:xfrm flipV="1">
                <a:off x="2731864" y="3662148"/>
                <a:ext cx="2841621"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5" name="Line 169"/>
              <p:cNvSpPr>
                <a:spLocks noChangeShapeType="1"/>
              </p:cNvSpPr>
              <p:nvPr/>
            </p:nvSpPr>
            <p:spPr bwMode="auto">
              <a:xfrm flipV="1">
                <a:off x="2416629" y="3662147"/>
                <a:ext cx="947056"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6" name="Line 170"/>
              <p:cNvSpPr>
                <a:spLocks noChangeShapeType="1"/>
              </p:cNvSpPr>
              <p:nvPr/>
            </p:nvSpPr>
            <p:spPr bwMode="auto">
              <a:xfrm flipH="1" flipV="1">
                <a:off x="2258785" y="3662148"/>
                <a:ext cx="132359"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7" name="Line 173"/>
              <p:cNvSpPr>
                <a:spLocks noChangeShapeType="1"/>
              </p:cNvSpPr>
              <p:nvPr/>
            </p:nvSpPr>
            <p:spPr bwMode="auto">
              <a:xfrm flipV="1">
                <a:off x="2857027" y="3662149"/>
                <a:ext cx="382135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8" name="Line 174"/>
              <p:cNvSpPr>
                <a:spLocks noChangeShapeType="1"/>
              </p:cNvSpPr>
              <p:nvPr/>
            </p:nvSpPr>
            <p:spPr bwMode="auto">
              <a:xfrm flipH="1" flipV="1">
                <a:off x="1153885" y="3662149"/>
                <a:ext cx="1183947" cy="57267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79" name="Line 175"/>
              <p:cNvSpPr>
                <a:spLocks noChangeShapeType="1"/>
              </p:cNvSpPr>
              <p:nvPr/>
            </p:nvSpPr>
            <p:spPr bwMode="auto">
              <a:xfrm flipV="1">
                <a:off x="3645089" y="3662148"/>
                <a:ext cx="2007318" cy="572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0" name="Line 204"/>
              <p:cNvSpPr>
                <a:spLocks noChangeShapeType="1"/>
              </p:cNvSpPr>
              <p:nvPr/>
            </p:nvSpPr>
            <p:spPr bwMode="auto">
              <a:xfrm flipV="1">
                <a:off x="3413306" y="3662148"/>
                <a:ext cx="1134201" cy="60566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1" name="Line 208"/>
              <p:cNvSpPr>
                <a:spLocks noChangeShapeType="1"/>
              </p:cNvSpPr>
              <p:nvPr/>
            </p:nvSpPr>
            <p:spPr bwMode="auto">
              <a:xfrm flipV="1">
                <a:off x="3851376" y="3662148"/>
                <a:ext cx="2984853" cy="56325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2" name="Line 211"/>
              <p:cNvSpPr>
                <a:spLocks noChangeShapeType="1"/>
              </p:cNvSpPr>
              <p:nvPr/>
            </p:nvSpPr>
            <p:spPr bwMode="auto">
              <a:xfrm flipH="1" flipV="1">
                <a:off x="2337707" y="3662149"/>
                <a:ext cx="1025979" cy="51913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3" name="Line 212"/>
              <p:cNvSpPr>
                <a:spLocks noChangeShapeType="1"/>
              </p:cNvSpPr>
              <p:nvPr/>
            </p:nvSpPr>
            <p:spPr bwMode="auto">
              <a:xfrm flipH="1" flipV="1">
                <a:off x="1232807" y="3662148"/>
                <a:ext cx="2101693"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4" name="Line 213"/>
              <p:cNvSpPr>
                <a:spLocks noChangeShapeType="1"/>
              </p:cNvSpPr>
              <p:nvPr/>
            </p:nvSpPr>
            <p:spPr bwMode="auto">
              <a:xfrm flipH="1" flipV="1">
                <a:off x="3442607" y="3662147"/>
                <a:ext cx="47352" cy="60565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785"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121" y="4194767"/>
                <a:ext cx="880775"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786" name="Line 216"/>
              <p:cNvSpPr>
                <a:spLocks noChangeShapeType="1"/>
              </p:cNvSpPr>
              <p:nvPr/>
            </p:nvSpPr>
            <p:spPr bwMode="auto">
              <a:xfrm flipH="1" flipV="1">
                <a:off x="4626429" y="3575626"/>
                <a:ext cx="78921" cy="69218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7" name="Line 217"/>
              <p:cNvSpPr>
                <a:spLocks noChangeShapeType="1"/>
              </p:cNvSpPr>
              <p:nvPr/>
            </p:nvSpPr>
            <p:spPr bwMode="auto">
              <a:xfrm flipV="1">
                <a:off x="4784271" y="3662149"/>
                <a:ext cx="947056" cy="6056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8" name="Line 218"/>
              <p:cNvSpPr>
                <a:spLocks noChangeShapeType="1"/>
              </p:cNvSpPr>
              <p:nvPr/>
            </p:nvSpPr>
            <p:spPr bwMode="auto">
              <a:xfrm flipH="1" flipV="1">
                <a:off x="3363685" y="3575625"/>
                <a:ext cx="1296612" cy="6756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89" name="Line 221"/>
              <p:cNvSpPr>
                <a:spLocks noChangeShapeType="1"/>
              </p:cNvSpPr>
              <p:nvPr/>
            </p:nvSpPr>
            <p:spPr bwMode="auto">
              <a:xfrm flipH="1" flipV="1">
                <a:off x="2416629" y="3662149"/>
                <a:ext cx="2137049"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0" name="Line 224"/>
              <p:cNvSpPr>
                <a:spLocks noChangeShapeType="1"/>
              </p:cNvSpPr>
              <p:nvPr/>
            </p:nvSpPr>
            <p:spPr bwMode="auto">
              <a:xfrm flipV="1">
                <a:off x="5021878" y="3575625"/>
                <a:ext cx="2051114" cy="62385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1" name="Line 225"/>
              <p:cNvSpPr>
                <a:spLocks noChangeShapeType="1"/>
              </p:cNvSpPr>
              <p:nvPr/>
            </p:nvSpPr>
            <p:spPr bwMode="auto">
              <a:xfrm flipH="1" flipV="1">
                <a:off x="1390650" y="3662149"/>
                <a:ext cx="3109718" cy="5538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2" name="Line 226"/>
              <p:cNvSpPr>
                <a:spLocks noChangeShapeType="1"/>
              </p:cNvSpPr>
              <p:nvPr/>
            </p:nvSpPr>
            <p:spPr bwMode="auto">
              <a:xfrm flipV="1">
                <a:off x="5789079" y="3575625"/>
                <a:ext cx="47352" cy="6403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3" name="Line 227"/>
              <p:cNvSpPr>
                <a:spLocks noChangeShapeType="1"/>
              </p:cNvSpPr>
              <p:nvPr/>
            </p:nvSpPr>
            <p:spPr bwMode="auto">
              <a:xfrm flipH="1" flipV="1">
                <a:off x="4784270" y="3662148"/>
                <a:ext cx="2112730" cy="57974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4" name="Line 256"/>
              <p:cNvSpPr>
                <a:spLocks noChangeShapeType="1"/>
              </p:cNvSpPr>
              <p:nvPr/>
            </p:nvSpPr>
            <p:spPr bwMode="auto">
              <a:xfrm flipH="1" flipV="1">
                <a:off x="4705350" y="3662148"/>
                <a:ext cx="1004924" cy="54675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5" name="Line 260"/>
              <p:cNvSpPr>
                <a:spLocks noChangeShapeType="1"/>
              </p:cNvSpPr>
              <p:nvPr/>
            </p:nvSpPr>
            <p:spPr bwMode="auto">
              <a:xfrm flipV="1">
                <a:off x="5889171" y="3575626"/>
                <a:ext cx="1183821" cy="6056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6" name="Line 261"/>
              <p:cNvSpPr>
                <a:spLocks noChangeShapeType="1"/>
              </p:cNvSpPr>
              <p:nvPr/>
            </p:nvSpPr>
            <p:spPr bwMode="auto">
              <a:xfrm flipH="1" flipV="1">
                <a:off x="3600450" y="3662148"/>
                <a:ext cx="2056513"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7" name="Line 263"/>
              <p:cNvSpPr>
                <a:spLocks noChangeShapeType="1"/>
              </p:cNvSpPr>
              <p:nvPr/>
            </p:nvSpPr>
            <p:spPr bwMode="auto">
              <a:xfrm flipH="1" flipV="1">
                <a:off x="1548494" y="3662148"/>
                <a:ext cx="3929997" cy="5302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798" name="Line 264"/>
              <p:cNvSpPr>
                <a:spLocks noChangeShapeType="1"/>
              </p:cNvSpPr>
              <p:nvPr/>
            </p:nvSpPr>
            <p:spPr bwMode="auto">
              <a:xfrm flipH="1" flipV="1">
                <a:off x="2574470" y="3662148"/>
                <a:ext cx="3156857" cy="51913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799" name="Picture 2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6111"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800" name="Line 267"/>
              <p:cNvSpPr>
                <a:spLocks noChangeShapeType="1"/>
              </p:cNvSpPr>
              <p:nvPr/>
            </p:nvSpPr>
            <p:spPr bwMode="auto">
              <a:xfrm flipH="1" flipV="1">
                <a:off x="5889170" y="3662148"/>
                <a:ext cx="1061140"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1" name="Line 268"/>
              <p:cNvSpPr>
                <a:spLocks noChangeShapeType="1"/>
              </p:cNvSpPr>
              <p:nvPr/>
            </p:nvSpPr>
            <p:spPr bwMode="auto">
              <a:xfrm flipV="1">
                <a:off x="6915147" y="3581399"/>
                <a:ext cx="45719" cy="6864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2" name="Line 271"/>
              <p:cNvSpPr>
                <a:spLocks noChangeShapeType="1"/>
              </p:cNvSpPr>
              <p:nvPr/>
            </p:nvSpPr>
            <p:spPr bwMode="auto">
              <a:xfrm flipH="1" flipV="1">
                <a:off x="3758293" y="3662148"/>
                <a:ext cx="3011227" cy="58917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3" name="Line 272"/>
              <p:cNvSpPr>
                <a:spLocks noChangeShapeType="1"/>
              </p:cNvSpPr>
              <p:nvPr/>
            </p:nvSpPr>
            <p:spPr bwMode="auto">
              <a:xfrm flipH="1" flipV="1">
                <a:off x="2811235" y="3662148"/>
                <a:ext cx="3888750" cy="537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804" name="Line 276"/>
              <p:cNvSpPr>
                <a:spLocks noChangeShapeType="1"/>
              </p:cNvSpPr>
              <p:nvPr/>
            </p:nvSpPr>
            <p:spPr bwMode="auto">
              <a:xfrm flipH="1" flipV="1">
                <a:off x="1785257" y="3662148"/>
                <a:ext cx="4859099" cy="53733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805" name="Picture 1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424" y="4213618"/>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6" name="Picture 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5275" y="4194767"/>
                <a:ext cx="878457" cy="36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7" name="Picture 2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265" y="4178273"/>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8"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964" y="335186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09"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7225" y="3319532"/>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0"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777"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1"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038"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2"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5643"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813" name="Picture 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7904" y="3316059"/>
                <a:ext cx="880775" cy="36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8691" name="Straight Connector 562"/>
            <p:cNvCxnSpPr>
              <a:cxnSpLocks noChangeShapeType="1"/>
            </p:cNvCxnSpPr>
            <p:nvPr/>
          </p:nvCxnSpPr>
          <p:spPr bwMode="auto">
            <a:xfrm rot="10800000" flipV="1">
              <a:off x="1855576" y="2362199"/>
              <a:ext cx="347842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2" name="Straight Connector 562"/>
            <p:cNvCxnSpPr>
              <a:cxnSpLocks noChangeShapeType="1"/>
            </p:cNvCxnSpPr>
            <p:nvPr/>
          </p:nvCxnSpPr>
          <p:spPr bwMode="auto">
            <a:xfrm rot="10800000" flipV="1">
              <a:off x="1981200" y="2362199"/>
              <a:ext cx="3962400"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3" name="Straight Connector 563"/>
            <p:cNvCxnSpPr>
              <a:cxnSpLocks noChangeShapeType="1"/>
            </p:cNvCxnSpPr>
            <p:nvPr/>
          </p:nvCxnSpPr>
          <p:spPr bwMode="auto">
            <a:xfrm rot="5400000">
              <a:off x="1984629" y="2505671"/>
              <a:ext cx="1206843" cy="7675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4" name="Straight Connector 563"/>
            <p:cNvCxnSpPr>
              <a:cxnSpLocks noChangeShapeType="1"/>
            </p:cNvCxnSpPr>
            <p:nvPr/>
          </p:nvCxnSpPr>
          <p:spPr bwMode="auto">
            <a:xfrm rot="10800000" flipV="1">
              <a:off x="2261292" y="2362200"/>
              <a:ext cx="1243909" cy="11368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5" name="Straight Connector 563"/>
            <p:cNvCxnSpPr>
              <a:cxnSpLocks noChangeShapeType="1"/>
            </p:cNvCxnSpPr>
            <p:nvPr/>
          </p:nvCxnSpPr>
          <p:spPr bwMode="auto">
            <a:xfrm rot="10800000" flipV="1">
              <a:off x="2349846" y="2362199"/>
              <a:ext cx="176495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6" name="Straight Connector 563"/>
            <p:cNvCxnSpPr>
              <a:cxnSpLocks noChangeShapeType="1"/>
            </p:cNvCxnSpPr>
            <p:nvPr/>
          </p:nvCxnSpPr>
          <p:spPr bwMode="auto">
            <a:xfrm rot="10800000" flipV="1">
              <a:off x="2426046" y="2362199"/>
              <a:ext cx="229835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7" name="Straight Connector 563"/>
            <p:cNvCxnSpPr>
              <a:cxnSpLocks noChangeShapeType="1"/>
            </p:cNvCxnSpPr>
            <p:nvPr/>
          </p:nvCxnSpPr>
          <p:spPr bwMode="auto">
            <a:xfrm rot="10800000" flipV="1">
              <a:off x="2496066" y="2362199"/>
              <a:ext cx="2914134"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8" name="Straight Connector 563"/>
            <p:cNvCxnSpPr>
              <a:cxnSpLocks noChangeShapeType="1"/>
            </p:cNvCxnSpPr>
            <p:nvPr/>
          </p:nvCxnSpPr>
          <p:spPr bwMode="auto">
            <a:xfrm rot="10800000" flipV="1">
              <a:off x="2545490" y="2362199"/>
              <a:ext cx="3398110" cy="11512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699" name="Straight Connector 563"/>
            <p:cNvCxnSpPr>
              <a:cxnSpLocks noChangeShapeType="1"/>
            </p:cNvCxnSpPr>
            <p:nvPr/>
          </p:nvCxnSpPr>
          <p:spPr bwMode="auto">
            <a:xfrm rot="5400000">
              <a:off x="2319980" y="2847200"/>
              <a:ext cx="1136821" cy="1668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0" name="Straight Connector 563"/>
            <p:cNvCxnSpPr>
              <a:cxnSpLocks noChangeShapeType="1"/>
            </p:cNvCxnSpPr>
            <p:nvPr/>
          </p:nvCxnSpPr>
          <p:spPr bwMode="auto">
            <a:xfrm rot="5400000">
              <a:off x="2613458" y="2607278"/>
              <a:ext cx="1136819" cy="64666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1" name="Straight Connector 563"/>
            <p:cNvCxnSpPr>
              <a:cxnSpLocks noChangeShapeType="1"/>
            </p:cNvCxnSpPr>
            <p:nvPr/>
          </p:nvCxnSpPr>
          <p:spPr bwMode="auto">
            <a:xfrm rot="10800000" flipV="1">
              <a:off x="2924444" y="2362199"/>
              <a:ext cx="1190357"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2" name="Straight Connector 563"/>
            <p:cNvCxnSpPr>
              <a:cxnSpLocks noChangeShapeType="1"/>
            </p:cNvCxnSpPr>
            <p:nvPr/>
          </p:nvCxnSpPr>
          <p:spPr bwMode="auto">
            <a:xfrm rot="10800000" flipV="1">
              <a:off x="2994466" y="2362199"/>
              <a:ext cx="1729934"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3" name="Straight Connector 563"/>
            <p:cNvCxnSpPr>
              <a:cxnSpLocks noChangeShapeType="1"/>
            </p:cNvCxnSpPr>
            <p:nvPr/>
          </p:nvCxnSpPr>
          <p:spPr bwMode="auto">
            <a:xfrm rot="10800000" flipV="1">
              <a:off x="3054178" y="2362199"/>
              <a:ext cx="2356022"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4" name="Straight Connector 563"/>
            <p:cNvCxnSpPr>
              <a:cxnSpLocks noChangeShapeType="1"/>
            </p:cNvCxnSpPr>
            <p:nvPr/>
          </p:nvCxnSpPr>
          <p:spPr bwMode="auto">
            <a:xfrm rot="10800000" flipV="1">
              <a:off x="3124200" y="2362199"/>
              <a:ext cx="2819400" cy="11368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5" name="Straight Connector 563"/>
            <p:cNvCxnSpPr>
              <a:cxnSpLocks noChangeShapeType="1"/>
            </p:cNvCxnSpPr>
            <p:nvPr/>
          </p:nvCxnSpPr>
          <p:spPr bwMode="auto">
            <a:xfrm rot="16200000" flipH="1">
              <a:off x="2641258" y="2692742"/>
              <a:ext cx="1130641" cy="4695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6" name="Straight Connector 563"/>
            <p:cNvCxnSpPr>
              <a:cxnSpLocks noChangeShapeType="1"/>
            </p:cNvCxnSpPr>
            <p:nvPr/>
          </p:nvCxnSpPr>
          <p:spPr bwMode="auto">
            <a:xfrm rot="5400000">
              <a:off x="2927526" y="2838966"/>
              <a:ext cx="1206841" cy="10090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nvGrpSpPr>
            <p:cNvPr id="58707" name="Group 311"/>
            <p:cNvGrpSpPr>
              <a:grpSpLocks/>
            </p:cNvGrpSpPr>
            <p:nvPr/>
          </p:nvGrpSpPr>
          <p:grpSpPr bwMode="auto">
            <a:xfrm>
              <a:off x="2856053" y="2057400"/>
              <a:ext cx="3544747" cy="322850"/>
              <a:chOff x="2017853" y="1524000"/>
              <a:chExt cx="3544747" cy="322850"/>
            </a:xfrm>
          </p:grpSpPr>
          <p:pic>
            <p:nvPicPr>
              <p:cNvPr id="58754"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7853" y="152400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5"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8874" y="152400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6"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7053" y="152400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7"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6653" y="153498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8"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253" y="1534980"/>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759"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5853" y="1543215"/>
                <a:ext cx="496747" cy="303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58708" name="Straight Connector 563"/>
            <p:cNvCxnSpPr>
              <a:cxnSpLocks noChangeShapeType="1"/>
            </p:cNvCxnSpPr>
            <p:nvPr/>
          </p:nvCxnSpPr>
          <p:spPr bwMode="auto">
            <a:xfrm rot="5400000">
              <a:off x="3299258" y="2601098"/>
              <a:ext cx="1130641" cy="65284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09" name="Straight Connector 563"/>
            <p:cNvCxnSpPr>
              <a:cxnSpLocks noChangeShapeType="1"/>
            </p:cNvCxnSpPr>
            <p:nvPr/>
          </p:nvCxnSpPr>
          <p:spPr bwMode="auto">
            <a:xfrm rot="10800000" flipV="1">
              <a:off x="3587580" y="2362200"/>
              <a:ext cx="1213021" cy="11430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0" name="Straight Connector 563"/>
            <p:cNvCxnSpPr>
              <a:cxnSpLocks noChangeShapeType="1"/>
            </p:cNvCxnSpPr>
            <p:nvPr/>
          </p:nvCxnSpPr>
          <p:spPr bwMode="auto">
            <a:xfrm rot="10800000" flipV="1">
              <a:off x="3657602" y="2362200"/>
              <a:ext cx="1752599" cy="11430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1" name="Straight Connector 563"/>
            <p:cNvCxnSpPr>
              <a:cxnSpLocks noChangeShapeType="1"/>
            </p:cNvCxnSpPr>
            <p:nvPr/>
          </p:nvCxnSpPr>
          <p:spPr bwMode="auto">
            <a:xfrm rot="10800000" flipV="1">
              <a:off x="3733802" y="2362200"/>
              <a:ext cx="2209799" cy="11430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2" name="Straight Connector 563"/>
            <p:cNvCxnSpPr>
              <a:cxnSpLocks noChangeShapeType="1"/>
            </p:cNvCxnSpPr>
            <p:nvPr/>
          </p:nvCxnSpPr>
          <p:spPr bwMode="auto">
            <a:xfrm rot="16200000" flipH="1">
              <a:off x="2933701" y="2400298"/>
              <a:ext cx="1142999" cy="10668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3" name="Straight Connector 563"/>
            <p:cNvCxnSpPr>
              <a:cxnSpLocks noChangeShapeType="1"/>
            </p:cNvCxnSpPr>
            <p:nvPr/>
          </p:nvCxnSpPr>
          <p:spPr bwMode="auto">
            <a:xfrm rot="16200000" flipH="1">
              <a:off x="3273512" y="2670088"/>
              <a:ext cx="1136822" cy="52104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4" name="Straight Connector 563"/>
            <p:cNvCxnSpPr>
              <a:cxnSpLocks noChangeShapeType="1"/>
            </p:cNvCxnSpPr>
            <p:nvPr/>
          </p:nvCxnSpPr>
          <p:spPr bwMode="auto">
            <a:xfrm rot="5400000">
              <a:off x="3604055" y="2918255"/>
              <a:ext cx="1143001" cy="3089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5" name="Straight Connector 563"/>
            <p:cNvCxnSpPr>
              <a:cxnSpLocks noChangeShapeType="1"/>
            </p:cNvCxnSpPr>
            <p:nvPr/>
          </p:nvCxnSpPr>
          <p:spPr bwMode="auto">
            <a:xfrm rot="5400000">
              <a:off x="3927390" y="2631990"/>
              <a:ext cx="1143001" cy="60342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6" name="Straight Connector 563"/>
            <p:cNvCxnSpPr>
              <a:cxnSpLocks noChangeShapeType="1"/>
            </p:cNvCxnSpPr>
            <p:nvPr/>
          </p:nvCxnSpPr>
          <p:spPr bwMode="auto">
            <a:xfrm rot="5400000">
              <a:off x="4267201" y="2362201"/>
              <a:ext cx="1143001" cy="114299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7" name="Straight Connector 563"/>
            <p:cNvCxnSpPr>
              <a:cxnSpLocks noChangeShapeType="1"/>
            </p:cNvCxnSpPr>
            <p:nvPr/>
          </p:nvCxnSpPr>
          <p:spPr bwMode="auto">
            <a:xfrm rot="10800000" flipV="1">
              <a:off x="4343402" y="2362199"/>
              <a:ext cx="1600199" cy="114300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8" name="Straight Connector 563"/>
            <p:cNvCxnSpPr>
              <a:cxnSpLocks noChangeShapeType="1"/>
            </p:cNvCxnSpPr>
            <p:nvPr/>
          </p:nvCxnSpPr>
          <p:spPr bwMode="auto">
            <a:xfrm rot="16200000" flipH="1">
              <a:off x="3437065" y="2028397"/>
              <a:ext cx="1156522" cy="182179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19" name="Straight Connector 563"/>
            <p:cNvCxnSpPr>
              <a:cxnSpLocks noChangeShapeType="1"/>
            </p:cNvCxnSpPr>
            <p:nvPr/>
          </p:nvCxnSpPr>
          <p:spPr bwMode="auto">
            <a:xfrm rot="16200000" flipH="1">
              <a:off x="3787623" y="2308860"/>
              <a:ext cx="1157688" cy="126203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0" name="Straight Connector 563"/>
            <p:cNvCxnSpPr>
              <a:cxnSpLocks noChangeShapeType="1"/>
            </p:cNvCxnSpPr>
            <p:nvPr/>
          </p:nvCxnSpPr>
          <p:spPr bwMode="auto">
            <a:xfrm rot="16200000" flipH="1">
              <a:off x="4041486" y="2511714"/>
              <a:ext cx="1149177" cy="8501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1" name="Straight Connector 563"/>
            <p:cNvCxnSpPr>
              <a:cxnSpLocks noChangeShapeType="1"/>
            </p:cNvCxnSpPr>
            <p:nvPr/>
          </p:nvCxnSpPr>
          <p:spPr bwMode="auto">
            <a:xfrm rot="16200000" flipH="1">
              <a:off x="4372032" y="2790771"/>
              <a:ext cx="1155353" cy="29821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2" name="Straight Connector 563"/>
            <p:cNvCxnSpPr>
              <a:cxnSpLocks noChangeShapeType="1"/>
            </p:cNvCxnSpPr>
            <p:nvPr/>
          </p:nvCxnSpPr>
          <p:spPr bwMode="auto">
            <a:xfrm rot="5400000">
              <a:off x="4705664" y="2813016"/>
              <a:ext cx="1155353" cy="25372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3" name="Straight Connector 563"/>
            <p:cNvCxnSpPr>
              <a:cxnSpLocks noChangeShapeType="1"/>
            </p:cNvCxnSpPr>
            <p:nvPr/>
          </p:nvCxnSpPr>
          <p:spPr bwMode="auto">
            <a:xfrm rot="5400000">
              <a:off x="5010464" y="2584416"/>
              <a:ext cx="1155353" cy="71092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4" name="Straight Connector 563"/>
            <p:cNvCxnSpPr>
              <a:cxnSpLocks noChangeShapeType="1"/>
            </p:cNvCxnSpPr>
            <p:nvPr/>
          </p:nvCxnSpPr>
          <p:spPr bwMode="auto">
            <a:xfrm rot="16200000" flipH="1">
              <a:off x="4058204" y="2038279"/>
              <a:ext cx="1150342" cy="179585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5" name="Straight Connector 563"/>
            <p:cNvCxnSpPr>
              <a:cxnSpLocks noChangeShapeType="1"/>
            </p:cNvCxnSpPr>
            <p:nvPr/>
          </p:nvCxnSpPr>
          <p:spPr bwMode="auto">
            <a:xfrm>
              <a:off x="4191000" y="2362200"/>
              <a:ext cx="1412388" cy="114416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6" name="Straight Connector 563"/>
            <p:cNvCxnSpPr>
              <a:cxnSpLocks noChangeShapeType="1"/>
            </p:cNvCxnSpPr>
            <p:nvPr/>
          </p:nvCxnSpPr>
          <p:spPr bwMode="auto">
            <a:xfrm rot="16200000" flipH="1">
              <a:off x="3754671" y="1710790"/>
              <a:ext cx="1151507" cy="245199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7" name="Straight Connector 563"/>
            <p:cNvCxnSpPr>
              <a:cxnSpLocks noChangeShapeType="1"/>
            </p:cNvCxnSpPr>
            <p:nvPr/>
          </p:nvCxnSpPr>
          <p:spPr bwMode="auto">
            <a:xfrm rot="16200000" flipH="1">
              <a:off x="4670856" y="2491944"/>
              <a:ext cx="1142999" cy="88351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8" name="Straight Connector 563"/>
            <p:cNvCxnSpPr>
              <a:cxnSpLocks noChangeShapeType="1"/>
            </p:cNvCxnSpPr>
            <p:nvPr/>
          </p:nvCxnSpPr>
          <p:spPr bwMode="auto">
            <a:xfrm rot="16200000" flipH="1">
              <a:off x="5000370" y="2772034"/>
              <a:ext cx="1149175" cy="32951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29" name="Straight Connector 563"/>
            <p:cNvCxnSpPr>
              <a:cxnSpLocks noChangeShapeType="1"/>
            </p:cNvCxnSpPr>
            <p:nvPr/>
          </p:nvCxnSpPr>
          <p:spPr bwMode="auto">
            <a:xfrm rot="5400000">
              <a:off x="5330915" y="2822487"/>
              <a:ext cx="1149173" cy="2286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0" name="Straight Connector 563"/>
            <p:cNvCxnSpPr>
              <a:cxnSpLocks noChangeShapeType="1"/>
            </p:cNvCxnSpPr>
            <p:nvPr/>
          </p:nvCxnSpPr>
          <p:spPr bwMode="auto">
            <a:xfrm rot="16200000" flipH="1">
              <a:off x="4040490" y="1424972"/>
              <a:ext cx="1144160" cy="301628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1" name="Straight Connector 563"/>
            <p:cNvCxnSpPr>
              <a:cxnSpLocks noChangeShapeType="1"/>
            </p:cNvCxnSpPr>
            <p:nvPr/>
          </p:nvCxnSpPr>
          <p:spPr bwMode="auto">
            <a:xfrm rot="16200000" flipH="1">
              <a:off x="4397807" y="1698676"/>
              <a:ext cx="1137986" cy="24627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2" name="Straight Connector 563"/>
            <p:cNvCxnSpPr>
              <a:cxnSpLocks noChangeShapeType="1"/>
            </p:cNvCxnSpPr>
            <p:nvPr/>
          </p:nvCxnSpPr>
          <p:spPr bwMode="auto">
            <a:xfrm>
              <a:off x="4191000" y="2362200"/>
              <a:ext cx="2081704" cy="113798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3" name="Straight Connector 563"/>
            <p:cNvCxnSpPr>
              <a:cxnSpLocks noChangeShapeType="1"/>
            </p:cNvCxnSpPr>
            <p:nvPr/>
          </p:nvCxnSpPr>
          <p:spPr bwMode="auto">
            <a:xfrm>
              <a:off x="4800600" y="2362200"/>
              <a:ext cx="1548304" cy="113798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4" name="Straight Connector 563"/>
            <p:cNvCxnSpPr>
              <a:cxnSpLocks noChangeShapeType="1"/>
            </p:cNvCxnSpPr>
            <p:nvPr/>
          </p:nvCxnSpPr>
          <p:spPr bwMode="auto">
            <a:xfrm rot="16200000" flipH="1">
              <a:off x="5348659" y="2423741"/>
              <a:ext cx="1137986" cy="101490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5" name="Straight Connector 563"/>
            <p:cNvCxnSpPr>
              <a:cxnSpLocks noChangeShapeType="1"/>
            </p:cNvCxnSpPr>
            <p:nvPr/>
          </p:nvCxnSpPr>
          <p:spPr bwMode="auto">
            <a:xfrm rot="16200000" flipH="1">
              <a:off x="5750420" y="2782256"/>
              <a:ext cx="1119937" cy="3159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6" name="Straight Connector 563"/>
            <p:cNvCxnSpPr>
              <a:cxnSpLocks noChangeShapeType="1"/>
            </p:cNvCxnSpPr>
            <p:nvPr/>
          </p:nvCxnSpPr>
          <p:spPr bwMode="auto">
            <a:xfrm rot="16200000" flipH="1">
              <a:off x="4338493" y="1126969"/>
              <a:ext cx="1144165" cy="361229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7" name="Straight Connector 563"/>
            <p:cNvCxnSpPr>
              <a:cxnSpLocks noChangeShapeType="1"/>
            </p:cNvCxnSpPr>
            <p:nvPr/>
          </p:nvCxnSpPr>
          <p:spPr bwMode="auto">
            <a:xfrm rot="16200000" flipH="1">
              <a:off x="4698901" y="1397581"/>
              <a:ext cx="1125630" cy="30525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8" name="Straight Connector 563"/>
            <p:cNvCxnSpPr>
              <a:cxnSpLocks noChangeShapeType="1"/>
            </p:cNvCxnSpPr>
            <p:nvPr/>
          </p:nvCxnSpPr>
          <p:spPr bwMode="auto">
            <a:xfrm rot="16200000" flipH="1">
              <a:off x="5026595" y="1658067"/>
              <a:ext cx="1126796" cy="253273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39" name="Straight Connector 563"/>
            <p:cNvCxnSpPr>
              <a:cxnSpLocks noChangeShapeType="1"/>
            </p:cNvCxnSpPr>
            <p:nvPr/>
          </p:nvCxnSpPr>
          <p:spPr bwMode="auto">
            <a:xfrm rot="16200000" flipH="1">
              <a:off x="5375222" y="1930019"/>
              <a:ext cx="1110804" cy="199479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0" name="Straight Connector 563"/>
            <p:cNvCxnSpPr>
              <a:cxnSpLocks noChangeShapeType="1"/>
            </p:cNvCxnSpPr>
            <p:nvPr/>
          </p:nvCxnSpPr>
          <p:spPr bwMode="auto">
            <a:xfrm rot="16200000" flipH="1">
              <a:off x="5710261" y="2204581"/>
              <a:ext cx="1119524" cy="14543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1" name="Straight Connector 563"/>
            <p:cNvCxnSpPr>
              <a:cxnSpLocks noChangeShapeType="1"/>
            </p:cNvCxnSpPr>
            <p:nvPr/>
          </p:nvCxnSpPr>
          <p:spPr bwMode="auto">
            <a:xfrm rot="16200000" flipH="1">
              <a:off x="6050242" y="2482434"/>
              <a:ext cx="1107653" cy="90328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2" name="Straight Connector 563"/>
            <p:cNvCxnSpPr>
              <a:cxnSpLocks noChangeShapeType="1"/>
            </p:cNvCxnSpPr>
            <p:nvPr/>
          </p:nvCxnSpPr>
          <p:spPr bwMode="auto">
            <a:xfrm rot="16200000" flipH="1">
              <a:off x="4649846" y="815616"/>
              <a:ext cx="1121175" cy="421201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3" name="Straight Connector 563"/>
            <p:cNvCxnSpPr>
              <a:cxnSpLocks noChangeShapeType="1"/>
            </p:cNvCxnSpPr>
            <p:nvPr/>
          </p:nvCxnSpPr>
          <p:spPr bwMode="auto">
            <a:xfrm rot="16200000" flipH="1">
              <a:off x="5006582" y="1089900"/>
              <a:ext cx="1122340" cy="366460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4" name="Straight Connector 563"/>
            <p:cNvCxnSpPr>
              <a:cxnSpLocks noChangeShapeType="1"/>
            </p:cNvCxnSpPr>
            <p:nvPr/>
          </p:nvCxnSpPr>
          <p:spPr bwMode="auto">
            <a:xfrm rot="16200000" flipH="1">
              <a:off x="5345570" y="1339092"/>
              <a:ext cx="1113275" cy="31571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5" name="Straight Connector 563"/>
            <p:cNvCxnSpPr>
              <a:cxnSpLocks noChangeShapeType="1"/>
            </p:cNvCxnSpPr>
            <p:nvPr/>
          </p:nvCxnSpPr>
          <p:spPr bwMode="auto">
            <a:xfrm rot="16200000" flipH="1">
              <a:off x="5690908" y="1614334"/>
              <a:ext cx="1097282" cy="261264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6" name="Straight Connector 563"/>
            <p:cNvCxnSpPr>
              <a:cxnSpLocks noChangeShapeType="1"/>
            </p:cNvCxnSpPr>
            <p:nvPr/>
          </p:nvCxnSpPr>
          <p:spPr bwMode="auto">
            <a:xfrm rot="16200000" flipH="1">
              <a:off x="6025946" y="1888895"/>
              <a:ext cx="1112180" cy="207841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7" name="Straight Connector 563"/>
            <p:cNvCxnSpPr>
              <a:cxnSpLocks noChangeShapeType="1"/>
            </p:cNvCxnSpPr>
            <p:nvPr/>
          </p:nvCxnSpPr>
          <p:spPr bwMode="auto">
            <a:xfrm rot="16200000" flipH="1">
              <a:off x="6358925" y="2173752"/>
              <a:ext cx="1106487" cy="151948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8" name="Straight Connector 563"/>
            <p:cNvCxnSpPr>
              <a:cxnSpLocks noChangeShapeType="1"/>
            </p:cNvCxnSpPr>
            <p:nvPr/>
          </p:nvCxnSpPr>
          <p:spPr bwMode="auto">
            <a:xfrm rot="16200000" flipH="1">
              <a:off x="4949540" y="515922"/>
              <a:ext cx="1125630" cy="48158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49" name="Straight Connector 563"/>
            <p:cNvCxnSpPr>
              <a:cxnSpLocks noChangeShapeType="1"/>
            </p:cNvCxnSpPr>
            <p:nvPr/>
          </p:nvCxnSpPr>
          <p:spPr bwMode="auto">
            <a:xfrm rot="16200000" flipH="1">
              <a:off x="5309777" y="786705"/>
              <a:ext cx="1120618" cy="426927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0" name="Straight Connector 563"/>
            <p:cNvCxnSpPr>
              <a:cxnSpLocks noChangeShapeType="1"/>
            </p:cNvCxnSpPr>
            <p:nvPr/>
          </p:nvCxnSpPr>
          <p:spPr bwMode="auto">
            <a:xfrm rot="16200000" flipH="1">
              <a:off x="5646738" y="1037924"/>
              <a:ext cx="1115606" cy="37618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1" name="Straight Connector 563"/>
            <p:cNvCxnSpPr>
              <a:cxnSpLocks noChangeShapeType="1"/>
            </p:cNvCxnSpPr>
            <p:nvPr/>
          </p:nvCxnSpPr>
          <p:spPr bwMode="auto">
            <a:xfrm rot="16200000" flipH="1">
              <a:off x="5990735" y="1314506"/>
              <a:ext cx="1102295" cy="321731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2" name="Straight Connector 563"/>
            <p:cNvCxnSpPr>
              <a:cxnSpLocks noChangeShapeType="1"/>
            </p:cNvCxnSpPr>
            <p:nvPr/>
          </p:nvCxnSpPr>
          <p:spPr bwMode="auto">
            <a:xfrm rot="16200000" flipH="1">
              <a:off x="6324528" y="1590313"/>
              <a:ext cx="1098659" cy="266206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cxnSp>
          <p:nvCxnSpPr>
            <p:cNvPr id="58753" name="Straight Connector 563"/>
            <p:cNvCxnSpPr>
              <a:cxnSpLocks noChangeShapeType="1"/>
            </p:cNvCxnSpPr>
            <p:nvPr/>
          </p:nvCxnSpPr>
          <p:spPr bwMode="auto">
            <a:xfrm rot="16200000" flipH="1">
              <a:off x="6661007" y="1871669"/>
              <a:ext cx="1099144" cy="211630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cxnSp>
      </p:grpSp>
      <p:grpSp>
        <p:nvGrpSpPr>
          <p:cNvPr id="30" name="Group 830"/>
          <p:cNvGrpSpPr>
            <a:grpSpLocks/>
          </p:cNvGrpSpPr>
          <p:nvPr/>
        </p:nvGrpSpPr>
        <p:grpSpPr bwMode="auto">
          <a:xfrm>
            <a:off x="5181600" y="3090863"/>
            <a:ext cx="3276600" cy="2297112"/>
            <a:chOff x="1371600" y="2334778"/>
            <a:chExt cx="5956663" cy="3778712"/>
          </a:xfrm>
        </p:grpSpPr>
        <p:sp>
          <p:nvSpPr>
            <p:cNvPr id="58389" name="Text Box 340"/>
            <p:cNvSpPr txBox="1">
              <a:spLocks noChangeArrowheads="1"/>
            </p:cNvSpPr>
            <p:nvPr/>
          </p:nvSpPr>
          <p:spPr bwMode="auto">
            <a:xfrm>
              <a:off x="3657598" y="5455127"/>
              <a:ext cx="1869813" cy="65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latin typeface="Arial" charset="0"/>
                  <a:ea typeface="宋体" charset="-122"/>
                </a:rPr>
                <a:t>BCube</a:t>
              </a:r>
            </a:p>
          </p:txBody>
        </p:sp>
        <p:sp>
          <p:nvSpPr>
            <p:cNvPr id="58390" name="Line 342"/>
            <p:cNvSpPr>
              <a:spLocks noChangeShapeType="1"/>
            </p:cNvSpPr>
            <p:nvPr/>
          </p:nvSpPr>
          <p:spPr bwMode="auto">
            <a:xfrm flipH="1">
              <a:off x="1869030"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1" name="Line 344"/>
            <p:cNvSpPr>
              <a:spLocks noChangeShapeType="1"/>
            </p:cNvSpPr>
            <p:nvPr/>
          </p:nvSpPr>
          <p:spPr bwMode="auto">
            <a:xfrm flipH="1">
              <a:off x="1961130"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2" name="Line 346"/>
            <p:cNvSpPr>
              <a:spLocks noChangeShapeType="1"/>
            </p:cNvSpPr>
            <p:nvPr/>
          </p:nvSpPr>
          <p:spPr bwMode="auto">
            <a:xfrm flipH="1">
              <a:off x="2022531"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3" name="Line 347"/>
            <p:cNvSpPr>
              <a:spLocks noChangeShapeType="1"/>
            </p:cNvSpPr>
            <p:nvPr/>
          </p:nvSpPr>
          <p:spPr bwMode="auto">
            <a:xfrm>
              <a:off x="2052563"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4" name="Line 348"/>
            <p:cNvSpPr>
              <a:spLocks noChangeShapeType="1"/>
            </p:cNvSpPr>
            <p:nvPr/>
          </p:nvSpPr>
          <p:spPr bwMode="auto">
            <a:xfrm>
              <a:off x="2056371"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5" name="Line 350"/>
            <p:cNvSpPr>
              <a:spLocks noChangeShapeType="1"/>
            </p:cNvSpPr>
            <p:nvPr/>
          </p:nvSpPr>
          <p:spPr bwMode="auto">
            <a:xfrm>
              <a:off x="2052563"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6" name="Line 342"/>
            <p:cNvSpPr>
              <a:spLocks noChangeShapeType="1"/>
            </p:cNvSpPr>
            <p:nvPr/>
          </p:nvSpPr>
          <p:spPr bwMode="auto">
            <a:xfrm flipH="1">
              <a:off x="2322714"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7" name="Line 344"/>
            <p:cNvSpPr>
              <a:spLocks noChangeShapeType="1"/>
            </p:cNvSpPr>
            <p:nvPr/>
          </p:nvSpPr>
          <p:spPr bwMode="auto">
            <a:xfrm flipH="1">
              <a:off x="2414814"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8" name="Line 346"/>
            <p:cNvSpPr>
              <a:spLocks noChangeShapeType="1"/>
            </p:cNvSpPr>
            <p:nvPr/>
          </p:nvSpPr>
          <p:spPr bwMode="auto">
            <a:xfrm flipH="1">
              <a:off x="2476215"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9" name="Line 347"/>
            <p:cNvSpPr>
              <a:spLocks noChangeShapeType="1"/>
            </p:cNvSpPr>
            <p:nvPr/>
          </p:nvSpPr>
          <p:spPr bwMode="auto">
            <a:xfrm>
              <a:off x="2506247"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0" name="Line 348"/>
            <p:cNvSpPr>
              <a:spLocks noChangeShapeType="1"/>
            </p:cNvSpPr>
            <p:nvPr/>
          </p:nvSpPr>
          <p:spPr bwMode="auto">
            <a:xfrm>
              <a:off x="2510055"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1" name="Line 350"/>
            <p:cNvSpPr>
              <a:spLocks noChangeShapeType="1"/>
            </p:cNvSpPr>
            <p:nvPr/>
          </p:nvSpPr>
          <p:spPr bwMode="auto">
            <a:xfrm>
              <a:off x="2506247"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2" name="Line 342"/>
            <p:cNvSpPr>
              <a:spLocks noChangeShapeType="1"/>
            </p:cNvSpPr>
            <p:nvPr/>
          </p:nvSpPr>
          <p:spPr bwMode="auto">
            <a:xfrm flipH="1">
              <a:off x="2786045" y="4570402"/>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3" name="Line 344"/>
            <p:cNvSpPr>
              <a:spLocks noChangeShapeType="1"/>
            </p:cNvSpPr>
            <p:nvPr/>
          </p:nvSpPr>
          <p:spPr bwMode="auto">
            <a:xfrm flipH="1">
              <a:off x="2878145" y="4570402"/>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4" name="Line 346"/>
            <p:cNvSpPr>
              <a:spLocks noChangeShapeType="1"/>
            </p:cNvSpPr>
            <p:nvPr/>
          </p:nvSpPr>
          <p:spPr bwMode="auto">
            <a:xfrm flipH="1">
              <a:off x="2939545" y="4570402"/>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5" name="Line 347"/>
            <p:cNvSpPr>
              <a:spLocks noChangeShapeType="1"/>
            </p:cNvSpPr>
            <p:nvPr/>
          </p:nvSpPr>
          <p:spPr bwMode="auto">
            <a:xfrm>
              <a:off x="2969578" y="4570402"/>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6" name="Line 348"/>
            <p:cNvSpPr>
              <a:spLocks noChangeShapeType="1"/>
            </p:cNvSpPr>
            <p:nvPr/>
          </p:nvSpPr>
          <p:spPr bwMode="auto">
            <a:xfrm>
              <a:off x="2973386" y="4570059"/>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7" name="Line 350"/>
            <p:cNvSpPr>
              <a:spLocks noChangeShapeType="1"/>
            </p:cNvSpPr>
            <p:nvPr/>
          </p:nvSpPr>
          <p:spPr bwMode="auto">
            <a:xfrm>
              <a:off x="2969578" y="4570402"/>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8" name="Line 342"/>
            <p:cNvSpPr>
              <a:spLocks noChangeShapeType="1"/>
            </p:cNvSpPr>
            <p:nvPr/>
          </p:nvSpPr>
          <p:spPr bwMode="auto">
            <a:xfrm flipH="1">
              <a:off x="3242850" y="4568014"/>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9" name="Line 344"/>
            <p:cNvSpPr>
              <a:spLocks noChangeShapeType="1"/>
            </p:cNvSpPr>
            <p:nvPr/>
          </p:nvSpPr>
          <p:spPr bwMode="auto">
            <a:xfrm flipH="1">
              <a:off x="3334951" y="4568014"/>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0" name="Line 346"/>
            <p:cNvSpPr>
              <a:spLocks noChangeShapeType="1"/>
            </p:cNvSpPr>
            <p:nvPr/>
          </p:nvSpPr>
          <p:spPr bwMode="auto">
            <a:xfrm flipH="1">
              <a:off x="3396351" y="4568014"/>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1" name="Line 347"/>
            <p:cNvSpPr>
              <a:spLocks noChangeShapeType="1"/>
            </p:cNvSpPr>
            <p:nvPr/>
          </p:nvSpPr>
          <p:spPr bwMode="auto">
            <a:xfrm>
              <a:off x="3426384" y="4568014"/>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2" name="Line 348"/>
            <p:cNvSpPr>
              <a:spLocks noChangeShapeType="1"/>
            </p:cNvSpPr>
            <p:nvPr/>
          </p:nvSpPr>
          <p:spPr bwMode="auto">
            <a:xfrm>
              <a:off x="3430191" y="456767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3" name="Line 350"/>
            <p:cNvSpPr>
              <a:spLocks noChangeShapeType="1"/>
            </p:cNvSpPr>
            <p:nvPr/>
          </p:nvSpPr>
          <p:spPr bwMode="auto">
            <a:xfrm>
              <a:off x="3426384" y="4568014"/>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4" name="Line 342"/>
            <p:cNvSpPr>
              <a:spLocks noChangeShapeType="1"/>
            </p:cNvSpPr>
            <p:nvPr/>
          </p:nvSpPr>
          <p:spPr bwMode="auto">
            <a:xfrm flipH="1">
              <a:off x="3704859"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5" name="Line 344"/>
            <p:cNvSpPr>
              <a:spLocks noChangeShapeType="1"/>
            </p:cNvSpPr>
            <p:nvPr/>
          </p:nvSpPr>
          <p:spPr bwMode="auto">
            <a:xfrm flipH="1">
              <a:off x="3796960"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6" name="Line 346"/>
            <p:cNvSpPr>
              <a:spLocks noChangeShapeType="1"/>
            </p:cNvSpPr>
            <p:nvPr/>
          </p:nvSpPr>
          <p:spPr bwMode="auto">
            <a:xfrm flipH="1">
              <a:off x="3858360"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7" name="Line 347"/>
            <p:cNvSpPr>
              <a:spLocks noChangeShapeType="1"/>
            </p:cNvSpPr>
            <p:nvPr/>
          </p:nvSpPr>
          <p:spPr bwMode="auto">
            <a:xfrm>
              <a:off x="3888393"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8" name="Line 348"/>
            <p:cNvSpPr>
              <a:spLocks noChangeShapeType="1"/>
            </p:cNvSpPr>
            <p:nvPr/>
          </p:nvSpPr>
          <p:spPr bwMode="auto">
            <a:xfrm>
              <a:off x="3892200"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9" name="Line 350"/>
            <p:cNvSpPr>
              <a:spLocks noChangeShapeType="1"/>
            </p:cNvSpPr>
            <p:nvPr/>
          </p:nvSpPr>
          <p:spPr bwMode="auto">
            <a:xfrm>
              <a:off x="3888393"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0" name="Line 342"/>
            <p:cNvSpPr>
              <a:spLocks noChangeShapeType="1"/>
            </p:cNvSpPr>
            <p:nvPr/>
          </p:nvSpPr>
          <p:spPr bwMode="auto">
            <a:xfrm flipH="1">
              <a:off x="1424992" y="4562691"/>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1" name="Line 344"/>
            <p:cNvSpPr>
              <a:spLocks noChangeShapeType="1"/>
            </p:cNvSpPr>
            <p:nvPr/>
          </p:nvSpPr>
          <p:spPr bwMode="auto">
            <a:xfrm flipH="1">
              <a:off x="1517092" y="4562691"/>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2" name="Line 346"/>
            <p:cNvSpPr>
              <a:spLocks noChangeShapeType="1"/>
            </p:cNvSpPr>
            <p:nvPr/>
          </p:nvSpPr>
          <p:spPr bwMode="auto">
            <a:xfrm flipH="1">
              <a:off x="1578493" y="4562691"/>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3" name="Line 347"/>
            <p:cNvSpPr>
              <a:spLocks noChangeShapeType="1"/>
            </p:cNvSpPr>
            <p:nvPr/>
          </p:nvSpPr>
          <p:spPr bwMode="auto">
            <a:xfrm>
              <a:off x="1608525" y="4562691"/>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4" name="Line 348"/>
            <p:cNvSpPr>
              <a:spLocks noChangeShapeType="1"/>
            </p:cNvSpPr>
            <p:nvPr/>
          </p:nvSpPr>
          <p:spPr bwMode="auto">
            <a:xfrm>
              <a:off x="1612333" y="4562348"/>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5" name="Line 350"/>
            <p:cNvSpPr>
              <a:spLocks noChangeShapeType="1"/>
            </p:cNvSpPr>
            <p:nvPr/>
          </p:nvSpPr>
          <p:spPr bwMode="auto">
            <a:xfrm>
              <a:off x="1608525" y="4562691"/>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26" name="Picture 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191"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7" name="Picture 3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0359"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8"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527"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9" name="Picture 3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8696"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864"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1"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032" y="447979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32"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2548"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33" name="Line 421"/>
            <p:cNvSpPr>
              <a:spLocks noChangeShapeType="1"/>
            </p:cNvSpPr>
            <p:nvPr/>
          </p:nvSpPr>
          <p:spPr bwMode="auto">
            <a:xfrm flipV="1">
              <a:off x="1423861" y="4018397"/>
              <a:ext cx="64070" cy="9584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4" name="Line 422"/>
            <p:cNvSpPr>
              <a:spLocks noChangeShapeType="1"/>
            </p:cNvSpPr>
            <p:nvPr/>
          </p:nvSpPr>
          <p:spPr bwMode="auto">
            <a:xfrm flipV="1">
              <a:off x="1455895" y="3973382"/>
              <a:ext cx="51256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5" name="Line 423"/>
            <p:cNvSpPr>
              <a:spLocks noChangeShapeType="1"/>
            </p:cNvSpPr>
            <p:nvPr/>
          </p:nvSpPr>
          <p:spPr bwMode="auto">
            <a:xfrm flipH="1" flipV="1">
              <a:off x="1519965" y="4018397"/>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6" name="Line 424"/>
            <p:cNvSpPr>
              <a:spLocks noChangeShapeType="1"/>
            </p:cNvSpPr>
            <p:nvPr/>
          </p:nvSpPr>
          <p:spPr bwMode="auto">
            <a:xfrm flipH="1" flipV="1">
              <a:off x="1552001" y="4018397"/>
              <a:ext cx="8008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7" name="Line 425"/>
            <p:cNvSpPr>
              <a:spLocks noChangeShapeType="1"/>
            </p:cNvSpPr>
            <p:nvPr/>
          </p:nvSpPr>
          <p:spPr bwMode="auto">
            <a:xfrm flipH="1" flipV="1">
              <a:off x="1600053" y="4003392"/>
              <a:ext cx="120131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8" name="Line 426"/>
            <p:cNvSpPr>
              <a:spLocks noChangeShapeType="1"/>
            </p:cNvSpPr>
            <p:nvPr/>
          </p:nvSpPr>
          <p:spPr bwMode="auto">
            <a:xfrm flipH="1" flipV="1">
              <a:off x="1664123" y="4003392"/>
              <a:ext cx="158573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9" name="Line 427"/>
            <p:cNvSpPr>
              <a:spLocks noChangeShapeType="1"/>
            </p:cNvSpPr>
            <p:nvPr/>
          </p:nvSpPr>
          <p:spPr bwMode="auto">
            <a:xfrm flipH="1" flipV="1">
              <a:off x="1728193" y="4003392"/>
              <a:ext cx="2002187"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0" name="Line 428"/>
            <p:cNvSpPr>
              <a:spLocks noChangeShapeType="1"/>
            </p:cNvSpPr>
            <p:nvPr/>
          </p:nvSpPr>
          <p:spPr bwMode="auto">
            <a:xfrm flipV="1">
              <a:off x="1936420" y="3973382"/>
              <a:ext cx="640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1" name="Line 429"/>
            <p:cNvSpPr>
              <a:spLocks noChangeShapeType="1"/>
            </p:cNvSpPr>
            <p:nvPr/>
          </p:nvSpPr>
          <p:spPr bwMode="auto">
            <a:xfrm flipH="1" flipV="1">
              <a:off x="2032525" y="3973382"/>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2" name="Line 430"/>
            <p:cNvSpPr>
              <a:spLocks noChangeShapeType="1"/>
            </p:cNvSpPr>
            <p:nvPr/>
          </p:nvSpPr>
          <p:spPr bwMode="auto">
            <a:xfrm flipH="1" flipV="1">
              <a:off x="2064560" y="3973382"/>
              <a:ext cx="76884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3" name="Line 431"/>
            <p:cNvSpPr>
              <a:spLocks noChangeShapeType="1"/>
            </p:cNvSpPr>
            <p:nvPr/>
          </p:nvSpPr>
          <p:spPr bwMode="auto">
            <a:xfrm flipH="1" flipV="1">
              <a:off x="2096595" y="3973382"/>
              <a:ext cx="121733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4" name="Line 432"/>
            <p:cNvSpPr>
              <a:spLocks noChangeShapeType="1"/>
            </p:cNvSpPr>
            <p:nvPr/>
          </p:nvSpPr>
          <p:spPr bwMode="auto">
            <a:xfrm flipH="1" flipV="1">
              <a:off x="2160665" y="3973382"/>
              <a:ext cx="16017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45"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716"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46" name="Line 434"/>
            <p:cNvSpPr>
              <a:spLocks noChangeShapeType="1"/>
            </p:cNvSpPr>
            <p:nvPr/>
          </p:nvSpPr>
          <p:spPr bwMode="auto">
            <a:xfrm flipV="1">
              <a:off x="1519965" y="4018397"/>
              <a:ext cx="864945" cy="9903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7" name="Line 435"/>
            <p:cNvSpPr>
              <a:spLocks noChangeShapeType="1"/>
            </p:cNvSpPr>
            <p:nvPr/>
          </p:nvSpPr>
          <p:spPr bwMode="auto">
            <a:xfrm flipV="1">
              <a:off x="1968456" y="3973382"/>
              <a:ext cx="44849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8" name="Line 436"/>
            <p:cNvSpPr>
              <a:spLocks noChangeShapeType="1"/>
            </p:cNvSpPr>
            <p:nvPr/>
          </p:nvSpPr>
          <p:spPr bwMode="auto">
            <a:xfrm flipV="1">
              <a:off x="2416945" y="3973382"/>
              <a:ext cx="3203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9" name="Line 437"/>
            <p:cNvSpPr>
              <a:spLocks noChangeShapeType="1"/>
            </p:cNvSpPr>
            <p:nvPr/>
          </p:nvSpPr>
          <p:spPr bwMode="auto">
            <a:xfrm flipH="1" flipV="1">
              <a:off x="2481015" y="3973382"/>
              <a:ext cx="41645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0" name="Line 438"/>
            <p:cNvSpPr>
              <a:spLocks noChangeShapeType="1"/>
            </p:cNvSpPr>
            <p:nvPr/>
          </p:nvSpPr>
          <p:spPr bwMode="auto">
            <a:xfrm flipH="1" flipV="1">
              <a:off x="2513050" y="3973382"/>
              <a:ext cx="83291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1" name="Line 439"/>
            <p:cNvSpPr>
              <a:spLocks noChangeShapeType="1"/>
            </p:cNvSpPr>
            <p:nvPr/>
          </p:nvSpPr>
          <p:spPr bwMode="auto">
            <a:xfrm flipH="1" flipV="1">
              <a:off x="2555763" y="3973382"/>
              <a:ext cx="1302757"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5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0884"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53" name="Line 441"/>
            <p:cNvSpPr>
              <a:spLocks noChangeShapeType="1"/>
            </p:cNvSpPr>
            <p:nvPr/>
          </p:nvSpPr>
          <p:spPr bwMode="auto">
            <a:xfrm flipV="1">
              <a:off x="1552001" y="3973382"/>
              <a:ext cx="13454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4" name="Line 442"/>
            <p:cNvSpPr>
              <a:spLocks noChangeShapeType="1"/>
            </p:cNvSpPr>
            <p:nvPr/>
          </p:nvSpPr>
          <p:spPr bwMode="auto">
            <a:xfrm flipV="1">
              <a:off x="2000490" y="3973382"/>
              <a:ext cx="9610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5" name="Line 443"/>
            <p:cNvSpPr>
              <a:spLocks noChangeShapeType="1"/>
            </p:cNvSpPr>
            <p:nvPr/>
          </p:nvSpPr>
          <p:spPr bwMode="auto">
            <a:xfrm flipV="1">
              <a:off x="2448980" y="3973382"/>
              <a:ext cx="54459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6" name="Line 444"/>
            <p:cNvSpPr>
              <a:spLocks noChangeShapeType="1"/>
            </p:cNvSpPr>
            <p:nvPr/>
          </p:nvSpPr>
          <p:spPr bwMode="auto">
            <a:xfrm flipV="1">
              <a:off x="2897470" y="3973382"/>
              <a:ext cx="12814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7" name="Line 445"/>
            <p:cNvSpPr>
              <a:spLocks noChangeShapeType="1"/>
            </p:cNvSpPr>
            <p:nvPr/>
          </p:nvSpPr>
          <p:spPr bwMode="auto">
            <a:xfrm flipH="1" flipV="1">
              <a:off x="3057645" y="3973382"/>
              <a:ext cx="35238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8" name="Line 446"/>
            <p:cNvSpPr>
              <a:spLocks noChangeShapeType="1"/>
            </p:cNvSpPr>
            <p:nvPr/>
          </p:nvSpPr>
          <p:spPr bwMode="auto">
            <a:xfrm flipH="1" flipV="1">
              <a:off x="3089680" y="3973382"/>
              <a:ext cx="83291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9" name="Line 447"/>
            <p:cNvSpPr>
              <a:spLocks noChangeShapeType="1"/>
            </p:cNvSpPr>
            <p:nvPr/>
          </p:nvSpPr>
          <p:spPr bwMode="auto">
            <a:xfrm flipV="1">
              <a:off x="1584035" y="3973382"/>
              <a:ext cx="176192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0" name="Line 448"/>
            <p:cNvSpPr>
              <a:spLocks noChangeShapeType="1"/>
            </p:cNvSpPr>
            <p:nvPr/>
          </p:nvSpPr>
          <p:spPr bwMode="auto">
            <a:xfrm flipV="1">
              <a:off x="1968456" y="3973382"/>
              <a:ext cx="140954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1" name="Line 449"/>
            <p:cNvSpPr>
              <a:spLocks noChangeShapeType="1"/>
            </p:cNvSpPr>
            <p:nvPr/>
          </p:nvSpPr>
          <p:spPr bwMode="auto">
            <a:xfrm flipV="1">
              <a:off x="2352875" y="3973382"/>
              <a:ext cx="108919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2" name="Line 450"/>
            <p:cNvSpPr>
              <a:spLocks noChangeShapeType="1"/>
            </p:cNvSpPr>
            <p:nvPr/>
          </p:nvSpPr>
          <p:spPr bwMode="auto">
            <a:xfrm flipV="1">
              <a:off x="2897470" y="3973382"/>
              <a:ext cx="592648"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3" name="Line 451"/>
            <p:cNvSpPr>
              <a:spLocks noChangeShapeType="1"/>
            </p:cNvSpPr>
            <p:nvPr/>
          </p:nvSpPr>
          <p:spPr bwMode="auto">
            <a:xfrm flipV="1">
              <a:off x="3377995" y="3973382"/>
              <a:ext cx="144157"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4" name="Line 452"/>
            <p:cNvSpPr>
              <a:spLocks noChangeShapeType="1"/>
            </p:cNvSpPr>
            <p:nvPr/>
          </p:nvSpPr>
          <p:spPr bwMode="auto">
            <a:xfrm flipH="1" flipV="1">
              <a:off x="3554188" y="3973382"/>
              <a:ext cx="368402"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5" name="Line 453"/>
            <p:cNvSpPr>
              <a:spLocks noChangeShapeType="1"/>
            </p:cNvSpPr>
            <p:nvPr/>
          </p:nvSpPr>
          <p:spPr bwMode="auto">
            <a:xfrm flipV="1">
              <a:off x="1519965" y="3973382"/>
              <a:ext cx="224245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6" name="Line 454"/>
            <p:cNvSpPr>
              <a:spLocks noChangeShapeType="1"/>
            </p:cNvSpPr>
            <p:nvPr/>
          </p:nvSpPr>
          <p:spPr bwMode="auto">
            <a:xfrm flipV="1">
              <a:off x="1904385" y="3973382"/>
              <a:ext cx="195413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7" name="Line 455"/>
            <p:cNvSpPr>
              <a:spLocks noChangeShapeType="1"/>
            </p:cNvSpPr>
            <p:nvPr/>
          </p:nvSpPr>
          <p:spPr bwMode="auto">
            <a:xfrm flipV="1">
              <a:off x="2384910" y="3973382"/>
              <a:ext cx="153768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8" name="Line 456"/>
            <p:cNvSpPr>
              <a:spLocks noChangeShapeType="1"/>
            </p:cNvSpPr>
            <p:nvPr/>
          </p:nvSpPr>
          <p:spPr bwMode="auto">
            <a:xfrm flipV="1">
              <a:off x="2865435" y="3980884"/>
              <a:ext cx="1110547" cy="116288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9" name="Line 457"/>
            <p:cNvSpPr>
              <a:spLocks noChangeShapeType="1"/>
            </p:cNvSpPr>
            <p:nvPr/>
          </p:nvSpPr>
          <p:spPr bwMode="auto">
            <a:xfrm flipV="1">
              <a:off x="3410030" y="3980884"/>
              <a:ext cx="597987" cy="10728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70" name="Line 458"/>
            <p:cNvSpPr>
              <a:spLocks noChangeShapeType="1"/>
            </p:cNvSpPr>
            <p:nvPr/>
          </p:nvSpPr>
          <p:spPr bwMode="auto">
            <a:xfrm flipV="1">
              <a:off x="3890555" y="3973382"/>
              <a:ext cx="1601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471"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8389"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2"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221"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3"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0052" y="3762375"/>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4"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5"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5638"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6"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9322"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7"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2653" y="498209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8"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9459" y="4979712"/>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79"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467" y="4974389"/>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80" name="Line 342"/>
            <p:cNvSpPr>
              <a:spLocks noChangeShapeType="1"/>
            </p:cNvSpPr>
            <p:nvPr/>
          </p:nvSpPr>
          <p:spPr bwMode="auto">
            <a:xfrm flipH="1">
              <a:off x="5082493"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1" name="Line 344"/>
            <p:cNvSpPr>
              <a:spLocks noChangeShapeType="1"/>
            </p:cNvSpPr>
            <p:nvPr/>
          </p:nvSpPr>
          <p:spPr bwMode="auto">
            <a:xfrm flipH="1">
              <a:off x="5174593"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2" name="Line 346"/>
            <p:cNvSpPr>
              <a:spLocks noChangeShapeType="1"/>
            </p:cNvSpPr>
            <p:nvPr/>
          </p:nvSpPr>
          <p:spPr bwMode="auto">
            <a:xfrm flipH="1">
              <a:off x="5235994"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3" name="Line 347"/>
            <p:cNvSpPr>
              <a:spLocks noChangeShapeType="1"/>
            </p:cNvSpPr>
            <p:nvPr/>
          </p:nvSpPr>
          <p:spPr bwMode="auto">
            <a:xfrm>
              <a:off x="5266026"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4" name="Line 348"/>
            <p:cNvSpPr>
              <a:spLocks noChangeShapeType="1"/>
            </p:cNvSpPr>
            <p:nvPr/>
          </p:nvSpPr>
          <p:spPr bwMode="auto">
            <a:xfrm>
              <a:off x="5269834"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5" name="Line 350"/>
            <p:cNvSpPr>
              <a:spLocks noChangeShapeType="1"/>
            </p:cNvSpPr>
            <p:nvPr/>
          </p:nvSpPr>
          <p:spPr bwMode="auto">
            <a:xfrm>
              <a:off x="5266026"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6" name="Line 342"/>
            <p:cNvSpPr>
              <a:spLocks noChangeShapeType="1"/>
            </p:cNvSpPr>
            <p:nvPr/>
          </p:nvSpPr>
          <p:spPr bwMode="auto">
            <a:xfrm flipH="1">
              <a:off x="5536177"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7" name="Line 344"/>
            <p:cNvSpPr>
              <a:spLocks noChangeShapeType="1"/>
            </p:cNvSpPr>
            <p:nvPr/>
          </p:nvSpPr>
          <p:spPr bwMode="auto">
            <a:xfrm flipH="1">
              <a:off x="5628277"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8" name="Line 346"/>
            <p:cNvSpPr>
              <a:spLocks noChangeShapeType="1"/>
            </p:cNvSpPr>
            <p:nvPr/>
          </p:nvSpPr>
          <p:spPr bwMode="auto">
            <a:xfrm flipH="1">
              <a:off x="5689678"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89" name="Line 347"/>
            <p:cNvSpPr>
              <a:spLocks noChangeShapeType="1"/>
            </p:cNvSpPr>
            <p:nvPr/>
          </p:nvSpPr>
          <p:spPr bwMode="auto">
            <a:xfrm>
              <a:off x="5719710"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0" name="Line 348"/>
            <p:cNvSpPr>
              <a:spLocks noChangeShapeType="1"/>
            </p:cNvSpPr>
            <p:nvPr/>
          </p:nvSpPr>
          <p:spPr bwMode="auto">
            <a:xfrm>
              <a:off x="5723518"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1" name="Line 350"/>
            <p:cNvSpPr>
              <a:spLocks noChangeShapeType="1"/>
            </p:cNvSpPr>
            <p:nvPr/>
          </p:nvSpPr>
          <p:spPr bwMode="auto">
            <a:xfrm>
              <a:off x="5719710"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2" name="Line 342"/>
            <p:cNvSpPr>
              <a:spLocks noChangeShapeType="1"/>
            </p:cNvSpPr>
            <p:nvPr/>
          </p:nvSpPr>
          <p:spPr bwMode="auto">
            <a:xfrm flipH="1">
              <a:off x="5999508" y="4581016"/>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3" name="Line 344"/>
            <p:cNvSpPr>
              <a:spLocks noChangeShapeType="1"/>
            </p:cNvSpPr>
            <p:nvPr/>
          </p:nvSpPr>
          <p:spPr bwMode="auto">
            <a:xfrm flipH="1">
              <a:off x="6091608" y="4581016"/>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4" name="Line 346"/>
            <p:cNvSpPr>
              <a:spLocks noChangeShapeType="1"/>
            </p:cNvSpPr>
            <p:nvPr/>
          </p:nvSpPr>
          <p:spPr bwMode="auto">
            <a:xfrm flipH="1">
              <a:off x="6153008" y="4581016"/>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5" name="Line 347"/>
            <p:cNvSpPr>
              <a:spLocks noChangeShapeType="1"/>
            </p:cNvSpPr>
            <p:nvPr/>
          </p:nvSpPr>
          <p:spPr bwMode="auto">
            <a:xfrm>
              <a:off x="6183041" y="4581016"/>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6" name="Line 348"/>
            <p:cNvSpPr>
              <a:spLocks noChangeShapeType="1"/>
            </p:cNvSpPr>
            <p:nvPr/>
          </p:nvSpPr>
          <p:spPr bwMode="auto">
            <a:xfrm>
              <a:off x="6186849" y="4580673"/>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7" name="Line 350"/>
            <p:cNvSpPr>
              <a:spLocks noChangeShapeType="1"/>
            </p:cNvSpPr>
            <p:nvPr/>
          </p:nvSpPr>
          <p:spPr bwMode="auto">
            <a:xfrm>
              <a:off x="6183041" y="4581016"/>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8" name="Line 342"/>
            <p:cNvSpPr>
              <a:spLocks noChangeShapeType="1"/>
            </p:cNvSpPr>
            <p:nvPr/>
          </p:nvSpPr>
          <p:spPr bwMode="auto">
            <a:xfrm flipH="1">
              <a:off x="6456313" y="4578628"/>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99" name="Line 344"/>
            <p:cNvSpPr>
              <a:spLocks noChangeShapeType="1"/>
            </p:cNvSpPr>
            <p:nvPr/>
          </p:nvSpPr>
          <p:spPr bwMode="auto">
            <a:xfrm flipH="1">
              <a:off x="6548414" y="4578628"/>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0" name="Line 346"/>
            <p:cNvSpPr>
              <a:spLocks noChangeShapeType="1"/>
            </p:cNvSpPr>
            <p:nvPr/>
          </p:nvSpPr>
          <p:spPr bwMode="auto">
            <a:xfrm flipH="1">
              <a:off x="6609814" y="4578628"/>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1" name="Line 347"/>
            <p:cNvSpPr>
              <a:spLocks noChangeShapeType="1"/>
            </p:cNvSpPr>
            <p:nvPr/>
          </p:nvSpPr>
          <p:spPr bwMode="auto">
            <a:xfrm>
              <a:off x="6639847" y="4578628"/>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2" name="Line 348"/>
            <p:cNvSpPr>
              <a:spLocks noChangeShapeType="1"/>
            </p:cNvSpPr>
            <p:nvPr/>
          </p:nvSpPr>
          <p:spPr bwMode="auto">
            <a:xfrm>
              <a:off x="6643654" y="4578286"/>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3" name="Line 350"/>
            <p:cNvSpPr>
              <a:spLocks noChangeShapeType="1"/>
            </p:cNvSpPr>
            <p:nvPr/>
          </p:nvSpPr>
          <p:spPr bwMode="auto">
            <a:xfrm>
              <a:off x="6639847" y="4578628"/>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4" name="Line 342"/>
            <p:cNvSpPr>
              <a:spLocks noChangeShapeType="1"/>
            </p:cNvSpPr>
            <p:nvPr/>
          </p:nvSpPr>
          <p:spPr bwMode="auto">
            <a:xfrm flipH="1">
              <a:off x="6918322"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5" name="Line 344"/>
            <p:cNvSpPr>
              <a:spLocks noChangeShapeType="1"/>
            </p:cNvSpPr>
            <p:nvPr/>
          </p:nvSpPr>
          <p:spPr bwMode="auto">
            <a:xfrm flipH="1">
              <a:off x="7010423"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6" name="Line 346"/>
            <p:cNvSpPr>
              <a:spLocks noChangeShapeType="1"/>
            </p:cNvSpPr>
            <p:nvPr/>
          </p:nvSpPr>
          <p:spPr bwMode="auto">
            <a:xfrm flipH="1">
              <a:off x="7071823"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7" name="Line 347"/>
            <p:cNvSpPr>
              <a:spLocks noChangeShapeType="1"/>
            </p:cNvSpPr>
            <p:nvPr/>
          </p:nvSpPr>
          <p:spPr bwMode="auto">
            <a:xfrm>
              <a:off x="7101856"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8" name="Line 348"/>
            <p:cNvSpPr>
              <a:spLocks noChangeShapeType="1"/>
            </p:cNvSpPr>
            <p:nvPr/>
          </p:nvSpPr>
          <p:spPr bwMode="auto">
            <a:xfrm>
              <a:off x="7105663"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09" name="Line 350"/>
            <p:cNvSpPr>
              <a:spLocks noChangeShapeType="1"/>
            </p:cNvSpPr>
            <p:nvPr/>
          </p:nvSpPr>
          <p:spPr bwMode="auto">
            <a:xfrm>
              <a:off x="7101856"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0" name="Line 342"/>
            <p:cNvSpPr>
              <a:spLocks noChangeShapeType="1"/>
            </p:cNvSpPr>
            <p:nvPr/>
          </p:nvSpPr>
          <p:spPr bwMode="auto">
            <a:xfrm flipH="1">
              <a:off x="4638455" y="4573305"/>
              <a:ext cx="183534"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1" name="Line 344"/>
            <p:cNvSpPr>
              <a:spLocks noChangeShapeType="1"/>
            </p:cNvSpPr>
            <p:nvPr/>
          </p:nvSpPr>
          <p:spPr bwMode="auto">
            <a:xfrm flipH="1">
              <a:off x="4730555" y="4573305"/>
              <a:ext cx="914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2" name="Line 346"/>
            <p:cNvSpPr>
              <a:spLocks noChangeShapeType="1"/>
            </p:cNvSpPr>
            <p:nvPr/>
          </p:nvSpPr>
          <p:spPr bwMode="auto">
            <a:xfrm flipH="1">
              <a:off x="4791956" y="4573305"/>
              <a:ext cx="30033" cy="4351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3" name="Line 347"/>
            <p:cNvSpPr>
              <a:spLocks noChangeShapeType="1"/>
            </p:cNvSpPr>
            <p:nvPr/>
          </p:nvSpPr>
          <p:spPr bwMode="auto">
            <a:xfrm>
              <a:off x="4821988" y="4573305"/>
              <a:ext cx="27740" cy="47402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4" name="Line 348"/>
            <p:cNvSpPr>
              <a:spLocks noChangeShapeType="1"/>
            </p:cNvSpPr>
            <p:nvPr/>
          </p:nvSpPr>
          <p:spPr bwMode="auto">
            <a:xfrm>
              <a:off x="4825796" y="4572962"/>
              <a:ext cx="83930" cy="546239"/>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15" name="Line 350"/>
            <p:cNvSpPr>
              <a:spLocks noChangeShapeType="1"/>
            </p:cNvSpPr>
            <p:nvPr/>
          </p:nvSpPr>
          <p:spPr bwMode="auto">
            <a:xfrm>
              <a:off x="4821988" y="4573305"/>
              <a:ext cx="196311" cy="509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16" name="Picture 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4654"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17" name="Picture 3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3822"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18" name="Picture 38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990"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19" name="Picture 3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59"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2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1327"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21"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495" y="4490413"/>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22"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011"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23" name="Line 421"/>
            <p:cNvSpPr>
              <a:spLocks noChangeShapeType="1"/>
            </p:cNvSpPr>
            <p:nvPr/>
          </p:nvSpPr>
          <p:spPr bwMode="auto">
            <a:xfrm flipV="1">
              <a:off x="4637324" y="4029011"/>
              <a:ext cx="64070" cy="9584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4" name="Line 422"/>
            <p:cNvSpPr>
              <a:spLocks noChangeShapeType="1"/>
            </p:cNvSpPr>
            <p:nvPr/>
          </p:nvSpPr>
          <p:spPr bwMode="auto">
            <a:xfrm flipV="1">
              <a:off x="4669358" y="3983996"/>
              <a:ext cx="51256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5" name="Line 423"/>
            <p:cNvSpPr>
              <a:spLocks noChangeShapeType="1"/>
            </p:cNvSpPr>
            <p:nvPr/>
          </p:nvSpPr>
          <p:spPr bwMode="auto">
            <a:xfrm flipH="1" flipV="1">
              <a:off x="4733428" y="4029011"/>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6" name="Line 424"/>
            <p:cNvSpPr>
              <a:spLocks noChangeShapeType="1"/>
            </p:cNvSpPr>
            <p:nvPr/>
          </p:nvSpPr>
          <p:spPr bwMode="auto">
            <a:xfrm flipH="1" flipV="1">
              <a:off x="4765464" y="4029011"/>
              <a:ext cx="8008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7" name="Line 425"/>
            <p:cNvSpPr>
              <a:spLocks noChangeShapeType="1"/>
            </p:cNvSpPr>
            <p:nvPr/>
          </p:nvSpPr>
          <p:spPr bwMode="auto">
            <a:xfrm flipH="1" flipV="1">
              <a:off x="4813516" y="4014006"/>
              <a:ext cx="120131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8" name="Line 426"/>
            <p:cNvSpPr>
              <a:spLocks noChangeShapeType="1"/>
            </p:cNvSpPr>
            <p:nvPr/>
          </p:nvSpPr>
          <p:spPr bwMode="auto">
            <a:xfrm flipH="1" flipV="1">
              <a:off x="4877586" y="4014006"/>
              <a:ext cx="1585732"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29" name="Line 427"/>
            <p:cNvSpPr>
              <a:spLocks noChangeShapeType="1"/>
            </p:cNvSpPr>
            <p:nvPr/>
          </p:nvSpPr>
          <p:spPr bwMode="auto">
            <a:xfrm flipH="1" flipV="1">
              <a:off x="4941656" y="4014006"/>
              <a:ext cx="2002187" cy="100533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0" name="Line 428"/>
            <p:cNvSpPr>
              <a:spLocks noChangeShapeType="1"/>
            </p:cNvSpPr>
            <p:nvPr/>
          </p:nvSpPr>
          <p:spPr bwMode="auto">
            <a:xfrm flipV="1">
              <a:off x="5149883" y="3983996"/>
              <a:ext cx="640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1" name="Line 429"/>
            <p:cNvSpPr>
              <a:spLocks noChangeShapeType="1"/>
            </p:cNvSpPr>
            <p:nvPr/>
          </p:nvSpPr>
          <p:spPr bwMode="auto">
            <a:xfrm flipH="1" flipV="1">
              <a:off x="5245988" y="3983996"/>
              <a:ext cx="35238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2" name="Line 430"/>
            <p:cNvSpPr>
              <a:spLocks noChangeShapeType="1"/>
            </p:cNvSpPr>
            <p:nvPr/>
          </p:nvSpPr>
          <p:spPr bwMode="auto">
            <a:xfrm flipH="1" flipV="1">
              <a:off x="5278023" y="3983996"/>
              <a:ext cx="76884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3" name="Line 431"/>
            <p:cNvSpPr>
              <a:spLocks noChangeShapeType="1"/>
            </p:cNvSpPr>
            <p:nvPr/>
          </p:nvSpPr>
          <p:spPr bwMode="auto">
            <a:xfrm flipH="1" flipV="1">
              <a:off x="5310058" y="3983996"/>
              <a:ext cx="121733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4" name="Line 432"/>
            <p:cNvSpPr>
              <a:spLocks noChangeShapeType="1"/>
            </p:cNvSpPr>
            <p:nvPr/>
          </p:nvSpPr>
          <p:spPr bwMode="auto">
            <a:xfrm flipH="1" flipV="1">
              <a:off x="5374128" y="3983996"/>
              <a:ext cx="16017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35"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5179"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36" name="Line 434"/>
            <p:cNvSpPr>
              <a:spLocks noChangeShapeType="1"/>
            </p:cNvSpPr>
            <p:nvPr/>
          </p:nvSpPr>
          <p:spPr bwMode="auto">
            <a:xfrm flipV="1">
              <a:off x="4733428" y="4029011"/>
              <a:ext cx="864945" cy="99032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7" name="Line 435"/>
            <p:cNvSpPr>
              <a:spLocks noChangeShapeType="1"/>
            </p:cNvSpPr>
            <p:nvPr/>
          </p:nvSpPr>
          <p:spPr bwMode="auto">
            <a:xfrm flipV="1">
              <a:off x="5181919" y="3983996"/>
              <a:ext cx="44849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8" name="Line 436"/>
            <p:cNvSpPr>
              <a:spLocks noChangeShapeType="1"/>
            </p:cNvSpPr>
            <p:nvPr/>
          </p:nvSpPr>
          <p:spPr bwMode="auto">
            <a:xfrm flipV="1">
              <a:off x="5630408" y="3983996"/>
              <a:ext cx="3203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39" name="Line 437"/>
            <p:cNvSpPr>
              <a:spLocks noChangeShapeType="1"/>
            </p:cNvSpPr>
            <p:nvPr/>
          </p:nvSpPr>
          <p:spPr bwMode="auto">
            <a:xfrm flipH="1" flipV="1">
              <a:off x="5694478" y="3983996"/>
              <a:ext cx="41645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0" name="Line 438"/>
            <p:cNvSpPr>
              <a:spLocks noChangeShapeType="1"/>
            </p:cNvSpPr>
            <p:nvPr/>
          </p:nvSpPr>
          <p:spPr bwMode="auto">
            <a:xfrm flipH="1" flipV="1">
              <a:off x="5726513" y="3983996"/>
              <a:ext cx="83291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1" name="Line 439"/>
            <p:cNvSpPr>
              <a:spLocks noChangeShapeType="1"/>
            </p:cNvSpPr>
            <p:nvPr/>
          </p:nvSpPr>
          <p:spPr bwMode="auto">
            <a:xfrm flipH="1" flipV="1">
              <a:off x="5769226" y="3983996"/>
              <a:ext cx="1302757"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4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347"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43" name="Line 441"/>
            <p:cNvSpPr>
              <a:spLocks noChangeShapeType="1"/>
            </p:cNvSpPr>
            <p:nvPr/>
          </p:nvSpPr>
          <p:spPr bwMode="auto">
            <a:xfrm flipV="1">
              <a:off x="4765464" y="3983996"/>
              <a:ext cx="134547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4" name="Line 442"/>
            <p:cNvSpPr>
              <a:spLocks noChangeShapeType="1"/>
            </p:cNvSpPr>
            <p:nvPr/>
          </p:nvSpPr>
          <p:spPr bwMode="auto">
            <a:xfrm flipV="1">
              <a:off x="5213953" y="3983996"/>
              <a:ext cx="961050"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5" name="Line 443"/>
            <p:cNvSpPr>
              <a:spLocks noChangeShapeType="1"/>
            </p:cNvSpPr>
            <p:nvPr/>
          </p:nvSpPr>
          <p:spPr bwMode="auto">
            <a:xfrm flipV="1">
              <a:off x="5662443" y="3983996"/>
              <a:ext cx="544595"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6" name="Line 444"/>
            <p:cNvSpPr>
              <a:spLocks noChangeShapeType="1"/>
            </p:cNvSpPr>
            <p:nvPr/>
          </p:nvSpPr>
          <p:spPr bwMode="auto">
            <a:xfrm flipV="1">
              <a:off x="6110933" y="3983996"/>
              <a:ext cx="12814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7" name="Line 445"/>
            <p:cNvSpPr>
              <a:spLocks noChangeShapeType="1"/>
            </p:cNvSpPr>
            <p:nvPr/>
          </p:nvSpPr>
          <p:spPr bwMode="auto">
            <a:xfrm flipH="1" flipV="1">
              <a:off x="6271108" y="3983996"/>
              <a:ext cx="35238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8" name="Line 446"/>
            <p:cNvSpPr>
              <a:spLocks noChangeShapeType="1"/>
            </p:cNvSpPr>
            <p:nvPr/>
          </p:nvSpPr>
          <p:spPr bwMode="auto">
            <a:xfrm flipH="1" flipV="1">
              <a:off x="6303143" y="3983996"/>
              <a:ext cx="83291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49" name="Line 447"/>
            <p:cNvSpPr>
              <a:spLocks noChangeShapeType="1"/>
            </p:cNvSpPr>
            <p:nvPr/>
          </p:nvSpPr>
          <p:spPr bwMode="auto">
            <a:xfrm flipV="1">
              <a:off x="4797498" y="3983996"/>
              <a:ext cx="176192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0" name="Line 448"/>
            <p:cNvSpPr>
              <a:spLocks noChangeShapeType="1"/>
            </p:cNvSpPr>
            <p:nvPr/>
          </p:nvSpPr>
          <p:spPr bwMode="auto">
            <a:xfrm flipV="1">
              <a:off x="5181919" y="3983996"/>
              <a:ext cx="140954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1" name="Line 449"/>
            <p:cNvSpPr>
              <a:spLocks noChangeShapeType="1"/>
            </p:cNvSpPr>
            <p:nvPr/>
          </p:nvSpPr>
          <p:spPr bwMode="auto">
            <a:xfrm flipV="1">
              <a:off x="5566338" y="3983996"/>
              <a:ext cx="1089190" cy="1170385"/>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2" name="Line 450"/>
            <p:cNvSpPr>
              <a:spLocks noChangeShapeType="1"/>
            </p:cNvSpPr>
            <p:nvPr/>
          </p:nvSpPr>
          <p:spPr bwMode="auto">
            <a:xfrm flipV="1">
              <a:off x="6110933" y="3983996"/>
              <a:ext cx="592648"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3" name="Line 451"/>
            <p:cNvSpPr>
              <a:spLocks noChangeShapeType="1"/>
            </p:cNvSpPr>
            <p:nvPr/>
          </p:nvSpPr>
          <p:spPr bwMode="auto">
            <a:xfrm flipV="1">
              <a:off x="6591458" y="3983996"/>
              <a:ext cx="144157"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4" name="Line 452"/>
            <p:cNvSpPr>
              <a:spLocks noChangeShapeType="1"/>
            </p:cNvSpPr>
            <p:nvPr/>
          </p:nvSpPr>
          <p:spPr bwMode="auto">
            <a:xfrm flipH="1" flipV="1">
              <a:off x="6767651" y="3983996"/>
              <a:ext cx="368402" cy="12154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5" name="Line 453"/>
            <p:cNvSpPr>
              <a:spLocks noChangeShapeType="1"/>
            </p:cNvSpPr>
            <p:nvPr/>
          </p:nvSpPr>
          <p:spPr bwMode="auto">
            <a:xfrm flipV="1">
              <a:off x="4733428" y="3983996"/>
              <a:ext cx="2242450" cy="10803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6" name="Line 454"/>
            <p:cNvSpPr>
              <a:spLocks noChangeShapeType="1"/>
            </p:cNvSpPr>
            <p:nvPr/>
          </p:nvSpPr>
          <p:spPr bwMode="auto">
            <a:xfrm flipV="1">
              <a:off x="5117848" y="3983996"/>
              <a:ext cx="1954135"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7" name="Line 455"/>
            <p:cNvSpPr>
              <a:spLocks noChangeShapeType="1"/>
            </p:cNvSpPr>
            <p:nvPr/>
          </p:nvSpPr>
          <p:spPr bwMode="auto">
            <a:xfrm flipV="1">
              <a:off x="5598373" y="3983996"/>
              <a:ext cx="1537680" cy="112537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8" name="Line 456"/>
            <p:cNvSpPr>
              <a:spLocks noChangeShapeType="1"/>
            </p:cNvSpPr>
            <p:nvPr/>
          </p:nvSpPr>
          <p:spPr bwMode="auto">
            <a:xfrm flipV="1">
              <a:off x="6078898" y="3991498"/>
              <a:ext cx="1110547" cy="116288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59" name="Line 457"/>
            <p:cNvSpPr>
              <a:spLocks noChangeShapeType="1"/>
            </p:cNvSpPr>
            <p:nvPr/>
          </p:nvSpPr>
          <p:spPr bwMode="auto">
            <a:xfrm flipV="1">
              <a:off x="6623493" y="3991498"/>
              <a:ext cx="597987" cy="10728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60" name="Line 458"/>
            <p:cNvSpPr>
              <a:spLocks noChangeShapeType="1"/>
            </p:cNvSpPr>
            <p:nvPr/>
          </p:nvSpPr>
          <p:spPr bwMode="auto">
            <a:xfrm flipV="1">
              <a:off x="7104018" y="3983996"/>
              <a:ext cx="160175" cy="103534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61"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852"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2"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684"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3"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3515" y="3772989"/>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4"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85063"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5"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101"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6"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2785"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7"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6116" y="499271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8"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2922" y="4990326"/>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69" name="Picture 467" descr="D:\research\data-center\HotNets\ra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4930" y="4985003"/>
              <a:ext cx="459168" cy="38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0"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1"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6"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2"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908"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3"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561"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4"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53"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75" name="Line 421"/>
            <p:cNvSpPr>
              <a:spLocks noChangeShapeType="1"/>
            </p:cNvSpPr>
            <p:nvPr/>
          </p:nvSpPr>
          <p:spPr bwMode="auto">
            <a:xfrm flipV="1">
              <a:off x="1439708" y="3200400"/>
              <a:ext cx="922492"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576"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929"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7"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416"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8"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52"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79"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124"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80"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777"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81"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069"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582"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145" y="29443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583" name="Line 421"/>
            <p:cNvSpPr>
              <a:spLocks noChangeShapeType="1"/>
            </p:cNvSpPr>
            <p:nvPr/>
          </p:nvSpPr>
          <p:spPr bwMode="auto">
            <a:xfrm flipV="1">
              <a:off x="1491632" y="3200400"/>
              <a:ext cx="1251568"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4" name="Line 421"/>
            <p:cNvSpPr>
              <a:spLocks noChangeShapeType="1"/>
            </p:cNvSpPr>
            <p:nvPr/>
          </p:nvSpPr>
          <p:spPr bwMode="auto">
            <a:xfrm flipV="1">
              <a:off x="1567832" y="3200400"/>
              <a:ext cx="1480168"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5" name="Line 421"/>
            <p:cNvSpPr>
              <a:spLocks noChangeShapeType="1"/>
            </p:cNvSpPr>
            <p:nvPr/>
          </p:nvSpPr>
          <p:spPr bwMode="auto">
            <a:xfrm flipV="1">
              <a:off x="1608292" y="3200400"/>
              <a:ext cx="1744508" cy="17609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6" name="Line 421"/>
            <p:cNvSpPr>
              <a:spLocks noChangeShapeType="1"/>
            </p:cNvSpPr>
            <p:nvPr/>
          </p:nvSpPr>
          <p:spPr bwMode="auto">
            <a:xfrm flipV="1">
              <a:off x="1676400" y="3200400"/>
              <a:ext cx="2057400" cy="17609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7" name="Line 421"/>
            <p:cNvSpPr>
              <a:spLocks noChangeShapeType="1"/>
            </p:cNvSpPr>
            <p:nvPr/>
          </p:nvSpPr>
          <p:spPr bwMode="auto">
            <a:xfrm flipV="1">
              <a:off x="1760692" y="3200400"/>
              <a:ext cx="2277908" cy="175260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8" name="Line 421"/>
            <p:cNvSpPr>
              <a:spLocks noChangeShapeType="1"/>
            </p:cNvSpPr>
            <p:nvPr/>
          </p:nvSpPr>
          <p:spPr bwMode="auto">
            <a:xfrm flipV="1">
              <a:off x="1872632" y="3200400"/>
              <a:ext cx="2546968" cy="17849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89" name="Line 421"/>
            <p:cNvSpPr>
              <a:spLocks noChangeShapeType="1"/>
            </p:cNvSpPr>
            <p:nvPr/>
          </p:nvSpPr>
          <p:spPr bwMode="auto">
            <a:xfrm flipV="1">
              <a:off x="1937368" y="3200400"/>
              <a:ext cx="2787032"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0" name="Line 421"/>
            <p:cNvSpPr>
              <a:spLocks noChangeShapeType="1"/>
            </p:cNvSpPr>
            <p:nvPr/>
          </p:nvSpPr>
          <p:spPr bwMode="auto">
            <a:xfrm flipV="1">
              <a:off x="2037844" y="3200400"/>
              <a:ext cx="3067556"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1" name="Line 421"/>
            <p:cNvSpPr>
              <a:spLocks noChangeShapeType="1"/>
            </p:cNvSpPr>
            <p:nvPr/>
          </p:nvSpPr>
          <p:spPr bwMode="auto">
            <a:xfrm flipV="1">
              <a:off x="2101232" y="3200400"/>
              <a:ext cx="3385168"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2" name="Line 421"/>
            <p:cNvSpPr>
              <a:spLocks noChangeShapeType="1"/>
            </p:cNvSpPr>
            <p:nvPr/>
          </p:nvSpPr>
          <p:spPr bwMode="auto">
            <a:xfrm flipV="1">
              <a:off x="2141692" y="3200400"/>
              <a:ext cx="3649508"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3" name="Line 421"/>
            <p:cNvSpPr>
              <a:spLocks noChangeShapeType="1"/>
            </p:cNvSpPr>
            <p:nvPr/>
          </p:nvSpPr>
          <p:spPr bwMode="auto">
            <a:xfrm flipV="1">
              <a:off x="2217892" y="3200400"/>
              <a:ext cx="3878108" cy="17802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4" name="Line 421"/>
            <p:cNvSpPr>
              <a:spLocks noChangeShapeType="1"/>
            </p:cNvSpPr>
            <p:nvPr/>
          </p:nvSpPr>
          <p:spPr bwMode="auto">
            <a:xfrm flipH="1" flipV="1">
              <a:off x="2514600" y="3200400"/>
              <a:ext cx="2133600" cy="175280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5" name="Line 421"/>
            <p:cNvSpPr>
              <a:spLocks noChangeShapeType="1"/>
            </p:cNvSpPr>
            <p:nvPr/>
          </p:nvSpPr>
          <p:spPr bwMode="auto">
            <a:xfrm flipH="1" flipV="1">
              <a:off x="2895600" y="3200400"/>
              <a:ext cx="1788340" cy="17770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6" name="Line 421"/>
            <p:cNvSpPr>
              <a:spLocks noChangeShapeType="1"/>
            </p:cNvSpPr>
            <p:nvPr/>
          </p:nvSpPr>
          <p:spPr bwMode="auto">
            <a:xfrm flipH="1" flipV="1">
              <a:off x="3200400" y="3208492"/>
              <a:ext cx="1532092"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7" name="Line 421"/>
            <p:cNvSpPr>
              <a:spLocks noChangeShapeType="1"/>
            </p:cNvSpPr>
            <p:nvPr/>
          </p:nvSpPr>
          <p:spPr bwMode="auto">
            <a:xfrm flipH="1" flipV="1">
              <a:off x="3581400" y="3200400"/>
              <a:ext cx="1238756"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8" name="Line 421"/>
            <p:cNvSpPr>
              <a:spLocks noChangeShapeType="1"/>
            </p:cNvSpPr>
            <p:nvPr/>
          </p:nvSpPr>
          <p:spPr bwMode="auto">
            <a:xfrm flipH="1" flipV="1">
              <a:off x="3886200" y="3200400"/>
              <a:ext cx="1006784"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599" name="Line 421"/>
            <p:cNvSpPr>
              <a:spLocks noChangeShapeType="1"/>
            </p:cNvSpPr>
            <p:nvPr/>
          </p:nvSpPr>
          <p:spPr bwMode="auto">
            <a:xfrm flipH="1" flipV="1">
              <a:off x="4267200" y="3200400"/>
              <a:ext cx="710076" cy="18011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0" name="Line 421"/>
            <p:cNvSpPr>
              <a:spLocks noChangeShapeType="1"/>
            </p:cNvSpPr>
            <p:nvPr/>
          </p:nvSpPr>
          <p:spPr bwMode="auto">
            <a:xfrm flipH="1" flipV="1">
              <a:off x="4572000" y="3200400"/>
              <a:ext cx="497660"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1" name="Line 421"/>
            <p:cNvSpPr>
              <a:spLocks noChangeShapeType="1"/>
            </p:cNvSpPr>
            <p:nvPr/>
          </p:nvSpPr>
          <p:spPr bwMode="auto">
            <a:xfrm flipH="1" flipV="1">
              <a:off x="4953000" y="3200400"/>
              <a:ext cx="200952" cy="17930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2" name="Line 421"/>
            <p:cNvSpPr>
              <a:spLocks noChangeShapeType="1"/>
            </p:cNvSpPr>
            <p:nvPr/>
          </p:nvSpPr>
          <p:spPr bwMode="auto">
            <a:xfrm flipV="1">
              <a:off x="5197784" y="3200400"/>
              <a:ext cx="60016"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3" name="Line 421"/>
            <p:cNvSpPr>
              <a:spLocks noChangeShapeType="1"/>
            </p:cNvSpPr>
            <p:nvPr/>
          </p:nvSpPr>
          <p:spPr bwMode="auto">
            <a:xfrm flipV="1">
              <a:off x="5241616" y="3200400"/>
              <a:ext cx="397184" cy="17768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4" name="Line 421"/>
            <p:cNvSpPr>
              <a:spLocks noChangeShapeType="1"/>
            </p:cNvSpPr>
            <p:nvPr/>
          </p:nvSpPr>
          <p:spPr bwMode="auto">
            <a:xfrm flipV="1">
              <a:off x="5317816" y="3200400"/>
              <a:ext cx="625784" cy="17687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05" name="Line 421"/>
            <p:cNvSpPr>
              <a:spLocks noChangeShapeType="1"/>
            </p:cNvSpPr>
            <p:nvPr/>
          </p:nvSpPr>
          <p:spPr bwMode="auto">
            <a:xfrm flipV="1">
              <a:off x="5429756" y="3200400"/>
              <a:ext cx="894844" cy="17687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58606"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07"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336"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08"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9908"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09"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6561"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0"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853"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1"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7929"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2"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416"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3"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52"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4"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1124"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5"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777"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6"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069"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7"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9145" y="26395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8"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032"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19"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5168"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0"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3740"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1"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393"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2"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2685"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3"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1761"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4" name="Picture 4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248"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5" name="Picture 4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84"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6"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4956"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7" name="Picture 45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1609"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8"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3901"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629" name="Picture 4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977" y="2334778"/>
              <a:ext cx="376411" cy="256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630" name="Line 424"/>
            <p:cNvSpPr>
              <a:spLocks noChangeShapeType="1"/>
            </p:cNvSpPr>
            <p:nvPr/>
          </p:nvSpPr>
          <p:spPr bwMode="auto">
            <a:xfrm flipV="1">
              <a:off x="2324874" y="2895599"/>
              <a:ext cx="113526"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1" name="Line 424"/>
            <p:cNvSpPr>
              <a:spLocks noChangeShapeType="1"/>
            </p:cNvSpPr>
            <p:nvPr/>
          </p:nvSpPr>
          <p:spPr bwMode="auto">
            <a:xfrm flipV="1">
              <a:off x="2362200" y="2895600"/>
              <a:ext cx="381000"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2" name="Line 424"/>
            <p:cNvSpPr>
              <a:spLocks noChangeShapeType="1"/>
            </p:cNvSpPr>
            <p:nvPr/>
          </p:nvSpPr>
          <p:spPr bwMode="auto">
            <a:xfrm flipV="1">
              <a:off x="2438400" y="2895600"/>
              <a:ext cx="685800"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3" name="Line 424"/>
            <p:cNvSpPr>
              <a:spLocks noChangeShapeType="1"/>
            </p:cNvSpPr>
            <p:nvPr/>
          </p:nvSpPr>
          <p:spPr bwMode="auto">
            <a:xfrm flipV="1">
              <a:off x="2474140" y="2895600"/>
              <a:ext cx="954860" cy="2102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4" name="Line 424"/>
            <p:cNvSpPr>
              <a:spLocks noChangeShapeType="1"/>
            </p:cNvSpPr>
            <p:nvPr/>
          </p:nvSpPr>
          <p:spPr bwMode="auto">
            <a:xfrm flipV="1">
              <a:off x="2574616" y="2895600"/>
              <a:ext cx="1159184" cy="20897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5" name="Line 424"/>
            <p:cNvSpPr>
              <a:spLocks noChangeShapeType="1"/>
            </p:cNvSpPr>
            <p:nvPr/>
          </p:nvSpPr>
          <p:spPr bwMode="auto">
            <a:xfrm flipV="1">
              <a:off x="2642724" y="2895600"/>
              <a:ext cx="1472076" cy="208167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6" name="Line 424"/>
            <p:cNvSpPr>
              <a:spLocks noChangeShapeType="1"/>
            </p:cNvSpPr>
            <p:nvPr/>
          </p:nvSpPr>
          <p:spPr bwMode="auto">
            <a:xfrm flipV="1">
              <a:off x="2775568" y="2895600"/>
              <a:ext cx="1644032"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7" name="Line 424"/>
            <p:cNvSpPr>
              <a:spLocks noChangeShapeType="1"/>
            </p:cNvSpPr>
            <p:nvPr/>
          </p:nvSpPr>
          <p:spPr bwMode="auto">
            <a:xfrm flipV="1">
              <a:off x="2819400" y="2895600"/>
              <a:ext cx="1981200"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8" name="Line 424"/>
            <p:cNvSpPr>
              <a:spLocks noChangeShapeType="1"/>
            </p:cNvSpPr>
            <p:nvPr/>
          </p:nvSpPr>
          <p:spPr bwMode="auto">
            <a:xfrm flipV="1">
              <a:off x="2871324" y="2895600"/>
              <a:ext cx="2234076" cy="210123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39" name="Line 424"/>
            <p:cNvSpPr>
              <a:spLocks noChangeShapeType="1"/>
            </p:cNvSpPr>
            <p:nvPr/>
          </p:nvSpPr>
          <p:spPr bwMode="auto">
            <a:xfrm flipV="1">
              <a:off x="2955616" y="2895600"/>
              <a:ext cx="2454584"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0" name="Line 424"/>
            <p:cNvSpPr>
              <a:spLocks noChangeShapeType="1"/>
            </p:cNvSpPr>
            <p:nvPr/>
          </p:nvSpPr>
          <p:spPr bwMode="auto">
            <a:xfrm flipV="1">
              <a:off x="3039908" y="2895600"/>
              <a:ext cx="2751292"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1" name="Line 424"/>
            <p:cNvSpPr>
              <a:spLocks noChangeShapeType="1"/>
            </p:cNvSpPr>
            <p:nvPr/>
          </p:nvSpPr>
          <p:spPr bwMode="auto">
            <a:xfrm flipV="1">
              <a:off x="3124200" y="2895600"/>
              <a:ext cx="2971800"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2" name="Line 424"/>
            <p:cNvSpPr>
              <a:spLocks noChangeShapeType="1"/>
            </p:cNvSpPr>
            <p:nvPr/>
          </p:nvSpPr>
          <p:spPr bwMode="auto">
            <a:xfrm flipH="1" flipV="1">
              <a:off x="2590800" y="2895600"/>
              <a:ext cx="2947524"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3" name="Line 424"/>
            <p:cNvSpPr>
              <a:spLocks noChangeShapeType="1"/>
            </p:cNvSpPr>
            <p:nvPr/>
          </p:nvSpPr>
          <p:spPr bwMode="auto">
            <a:xfrm flipH="1" flipV="1">
              <a:off x="2895600" y="2895600"/>
              <a:ext cx="2699368"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4" name="Line 424"/>
            <p:cNvSpPr>
              <a:spLocks noChangeShapeType="1"/>
            </p:cNvSpPr>
            <p:nvPr/>
          </p:nvSpPr>
          <p:spPr bwMode="auto">
            <a:xfrm flipH="1" flipV="1">
              <a:off x="3276600" y="2895600"/>
              <a:ext cx="2383104"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5" name="Line 424"/>
            <p:cNvSpPr>
              <a:spLocks noChangeShapeType="1"/>
            </p:cNvSpPr>
            <p:nvPr/>
          </p:nvSpPr>
          <p:spPr bwMode="auto">
            <a:xfrm flipH="1" flipV="1">
              <a:off x="3581400" y="2895600"/>
              <a:ext cx="2134948"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6" name="Line 424"/>
            <p:cNvSpPr>
              <a:spLocks noChangeShapeType="1"/>
            </p:cNvSpPr>
            <p:nvPr/>
          </p:nvSpPr>
          <p:spPr bwMode="auto">
            <a:xfrm flipH="1" flipV="1">
              <a:off x="3886200" y="2895600"/>
              <a:ext cx="1905000"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7" name="Line 424"/>
            <p:cNvSpPr>
              <a:spLocks noChangeShapeType="1"/>
            </p:cNvSpPr>
            <p:nvPr/>
          </p:nvSpPr>
          <p:spPr bwMode="auto">
            <a:xfrm flipH="1" flipV="1">
              <a:off x="4267200" y="2895600"/>
              <a:ext cx="1600200"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8" name="Line 424"/>
            <p:cNvSpPr>
              <a:spLocks noChangeShapeType="1"/>
            </p:cNvSpPr>
            <p:nvPr/>
          </p:nvSpPr>
          <p:spPr bwMode="auto">
            <a:xfrm flipH="1" flipV="1">
              <a:off x="4648200" y="2895600"/>
              <a:ext cx="1339232" cy="208504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49" name="Line 424"/>
            <p:cNvSpPr>
              <a:spLocks noChangeShapeType="1"/>
            </p:cNvSpPr>
            <p:nvPr/>
          </p:nvSpPr>
          <p:spPr bwMode="auto">
            <a:xfrm flipH="1" flipV="1">
              <a:off x="4953000" y="2895600"/>
              <a:ext cx="1110632"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0" name="Line 424"/>
            <p:cNvSpPr>
              <a:spLocks noChangeShapeType="1"/>
            </p:cNvSpPr>
            <p:nvPr/>
          </p:nvSpPr>
          <p:spPr bwMode="auto">
            <a:xfrm flipH="1" flipV="1">
              <a:off x="5257800" y="2895600"/>
              <a:ext cx="838200"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1" name="Line 424"/>
            <p:cNvSpPr>
              <a:spLocks noChangeShapeType="1"/>
            </p:cNvSpPr>
            <p:nvPr/>
          </p:nvSpPr>
          <p:spPr bwMode="auto">
            <a:xfrm flipH="1" flipV="1">
              <a:off x="5638800" y="2895600"/>
              <a:ext cx="533400"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2" name="Line 424"/>
            <p:cNvSpPr>
              <a:spLocks noChangeShapeType="1"/>
            </p:cNvSpPr>
            <p:nvPr/>
          </p:nvSpPr>
          <p:spPr bwMode="auto">
            <a:xfrm flipH="1" flipV="1">
              <a:off x="5943600" y="2895600"/>
              <a:ext cx="288616"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3" name="Line 424"/>
            <p:cNvSpPr>
              <a:spLocks noChangeShapeType="1"/>
            </p:cNvSpPr>
            <p:nvPr/>
          </p:nvSpPr>
          <p:spPr bwMode="auto">
            <a:xfrm flipH="1" flipV="1">
              <a:off x="6264584" y="2895600"/>
              <a:ext cx="60016" cy="209314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4" name="Line 424"/>
            <p:cNvSpPr>
              <a:spLocks noChangeShapeType="1"/>
            </p:cNvSpPr>
            <p:nvPr/>
          </p:nvSpPr>
          <p:spPr bwMode="auto">
            <a:xfrm flipH="1" flipV="1">
              <a:off x="2438400" y="2590800"/>
              <a:ext cx="808966" cy="2390756"/>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5" name="Line 424"/>
            <p:cNvSpPr>
              <a:spLocks noChangeShapeType="1"/>
            </p:cNvSpPr>
            <p:nvPr/>
          </p:nvSpPr>
          <p:spPr bwMode="auto">
            <a:xfrm flipH="1" flipV="1">
              <a:off x="2819400" y="2590800"/>
              <a:ext cx="47989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6" name="Line 424"/>
            <p:cNvSpPr>
              <a:spLocks noChangeShapeType="1"/>
            </p:cNvSpPr>
            <p:nvPr/>
          </p:nvSpPr>
          <p:spPr bwMode="auto">
            <a:xfrm flipH="1" flipV="1">
              <a:off x="3124200" y="2590800"/>
              <a:ext cx="243198"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7" name="Line 424"/>
            <p:cNvSpPr>
              <a:spLocks noChangeShapeType="1"/>
            </p:cNvSpPr>
            <p:nvPr/>
          </p:nvSpPr>
          <p:spPr bwMode="auto">
            <a:xfrm flipV="1">
              <a:off x="3429000" y="2590800"/>
              <a:ext cx="762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8" name="Line 424"/>
            <p:cNvSpPr>
              <a:spLocks noChangeShapeType="1"/>
            </p:cNvSpPr>
            <p:nvPr/>
          </p:nvSpPr>
          <p:spPr bwMode="auto">
            <a:xfrm flipV="1">
              <a:off x="3505200" y="2590800"/>
              <a:ext cx="3048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59" name="Line 424"/>
            <p:cNvSpPr>
              <a:spLocks noChangeShapeType="1"/>
            </p:cNvSpPr>
            <p:nvPr/>
          </p:nvSpPr>
          <p:spPr bwMode="auto">
            <a:xfrm flipV="1">
              <a:off x="3581400" y="2590800"/>
              <a:ext cx="5334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0" name="Line 424"/>
            <p:cNvSpPr>
              <a:spLocks noChangeShapeType="1"/>
            </p:cNvSpPr>
            <p:nvPr/>
          </p:nvSpPr>
          <p:spPr bwMode="auto">
            <a:xfrm flipV="1">
              <a:off x="3701432" y="2590800"/>
              <a:ext cx="794368"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1" name="Line 424"/>
            <p:cNvSpPr>
              <a:spLocks noChangeShapeType="1"/>
            </p:cNvSpPr>
            <p:nvPr/>
          </p:nvSpPr>
          <p:spPr bwMode="auto">
            <a:xfrm flipV="1">
              <a:off x="3733800" y="2590800"/>
              <a:ext cx="1066800"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2" name="Line 424"/>
            <p:cNvSpPr>
              <a:spLocks noChangeShapeType="1"/>
            </p:cNvSpPr>
            <p:nvPr/>
          </p:nvSpPr>
          <p:spPr bwMode="auto">
            <a:xfrm flipV="1">
              <a:off x="3785724" y="2590800"/>
              <a:ext cx="1395876"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3" name="Line 424"/>
            <p:cNvSpPr>
              <a:spLocks noChangeShapeType="1"/>
            </p:cNvSpPr>
            <p:nvPr/>
          </p:nvSpPr>
          <p:spPr bwMode="auto">
            <a:xfrm flipV="1">
              <a:off x="3845740" y="2590800"/>
              <a:ext cx="1640660" cy="2378384"/>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4" name="Line 424"/>
            <p:cNvSpPr>
              <a:spLocks noChangeShapeType="1"/>
            </p:cNvSpPr>
            <p:nvPr/>
          </p:nvSpPr>
          <p:spPr bwMode="auto">
            <a:xfrm flipV="1">
              <a:off x="3921940" y="2590800"/>
              <a:ext cx="186926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5" name="Line 424"/>
            <p:cNvSpPr>
              <a:spLocks noChangeShapeType="1"/>
            </p:cNvSpPr>
            <p:nvPr/>
          </p:nvSpPr>
          <p:spPr bwMode="auto">
            <a:xfrm flipV="1">
              <a:off x="4038600" y="2590800"/>
              <a:ext cx="2133600"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6" name="Line 424"/>
            <p:cNvSpPr>
              <a:spLocks noChangeShapeType="1"/>
            </p:cNvSpPr>
            <p:nvPr/>
          </p:nvSpPr>
          <p:spPr bwMode="auto">
            <a:xfrm flipH="1" flipV="1">
              <a:off x="2590800" y="2590800"/>
              <a:ext cx="3853832"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7" name="Line 424"/>
            <p:cNvSpPr>
              <a:spLocks noChangeShapeType="1"/>
            </p:cNvSpPr>
            <p:nvPr/>
          </p:nvSpPr>
          <p:spPr bwMode="auto">
            <a:xfrm flipH="1" flipV="1">
              <a:off x="2971800" y="2590800"/>
              <a:ext cx="3532848"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8" name="Line 424"/>
            <p:cNvSpPr>
              <a:spLocks noChangeShapeType="1"/>
            </p:cNvSpPr>
            <p:nvPr/>
          </p:nvSpPr>
          <p:spPr bwMode="auto">
            <a:xfrm flipH="1" flipV="1">
              <a:off x="3276600" y="2590800"/>
              <a:ext cx="3279972"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69" name="Line 424"/>
            <p:cNvSpPr>
              <a:spLocks noChangeShapeType="1"/>
            </p:cNvSpPr>
            <p:nvPr/>
          </p:nvSpPr>
          <p:spPr bwMode="auto">
            <a:xfrm flipH="1" flipV="1">
              <a:off x="3581400" y="2590800"/>
              <a:ext cx="3023724"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0" name="Line 424"/>
            <p:cNvSpPr>
              <a:spLocks noChangeShapeType="1"/>
            </p:cNvSpPr>
            <p:nvPr/>
          </p:nvSpPr>
          <p:spPr bwMode="auto">
            <a:xfrm flipH="1" flipV="1">
              <a:off x="3962400" y="2590800"/>
              <a:ext cx="2718924"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1" name="Line 424"/>
            <p:cNvSpPr>
              <a:spLocks noChangeShapeType="1"/>
            </p:cNvSpPr>
            <p:nvPr/>
          </p:nvSpPr>
          <p:spPr bwMode="auto">
            <a:xfrm flipH="1" flipV="1">
              <a:off x="4267200" y="2590800"/>
              <a:ext cx="2470768"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2" name="Line 424"/>
            <p:cNvSpPr>
              <a:spLocks noChangeShapeType="1"/>
            </p:cNvSpPr>
            <p:nvPr/>
          </p:nvSpPr>
          <p:spPr bwMode="auto">
            <a:xfrm flipH="1" flipV="1">
              <a:off x="4724400" y="2590800"/>
              <a:ext cx="2165968" cy="240266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3" name="Line 424"/>
            <p:cNvSpPr>
              <a:spLocks noChangeShapeType="1"/>
            </p:cNvSpPr>
            <p:nvPr/>
          </p:nvSpPr>
          <p:spPr bwMode="auto">
            <a:xfrm flipH="1" flipV="1">
              <a:off x="5029200" y="2590800"/>
              <a:ext cx="1909720"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4" name="Line 424"/>
            <p:cNvSpPr>
              <a:spLocks noChangeShapeType="1"/>
            </p:cNvSpPr>
            <p:nvPr/>
          </p:nvSpPr>
          <p:spPr bwMode="auto">
            <a:xfrm flipH="1" flipV="1">
              <a:off x="5334000" y="2590800"/>
              <a:ext cx="1681120"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5" name="Line 424"/>
            <p:cNvSpPr>
              <a:spLocks noChangeShapeType="1"/>
            </p:cNvSpPr>
            <p:nvPr/>
          </p:nvSpPr>
          <p:spPr bwMode="auto">
            <a:xfrm flipH="1" flipV="1">
              <a:off x="5638800" y="2590800"/>
              <a:ext cx="1452520"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6" name="Line 424"/>
            <p:cNvSpPr>
              <a:spLocks noChangeShapeType="1"/>
            </p:cNvSpPr>
            <p:nvPr/>
          </p:nvSpPr>
          <p:spPr bwMode="auto">
            <a:xfrm flipH="1" flipV="1">
              <a:off x="5943600" y="2590800"/>
              <a:ext cx="1196272" cy="239456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677" name="Line 424"/>
            <p:cNvSpPr>
              <a:spLocks noChangeShapeType="1"/>
            </p:cNvSpPr>
            <p:nvPr/>
          </p:nvSpPr>
          <p:spPr bwMode="auto">
            <a:xfrm flipH="1" flipV="1">
              <a:off x="6324600" y="2590800"/>
              <a:ext cx="907656" cy="237029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Tree>
    <p:custDataLst>
      <p:tags r:id="rId1"/>
    </p:custDataLst>
  </p:cSld>
  <p:clrMapOvr>
    <a:masterClrMapping/>
  </p:clrMapOvr>
  <p:transition advTm="5867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wipe(up)">
                                      <p:cBhvr>
                                        <p:cTn id="20" dur="500"/>
                                        <p:tgtEl>
                                          <p:spTgt spid="152"/>
                                        </p:tgtEl>
                                      </p:cBhvr>
                                    </p:animEffect>
                                  </p:childTnLst>
                                </p:cTn>
                              </p:par>
                            </p:childTnLst>
                          </p:cTn>
                        </p:par>
                        <p:par>
                          <p:cTn id="21" fill="hold" nodeType="afterGroup">
                            <p:stCondLst>
                              <p:cond delay="500"/>
                            </p:stCondLst>
                            <p:childTnLst>
                              <p:par>
                                <p:cTn id="22" presetID="22" presetClass="entr" presetSubtype="1"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nodeType="afterGroup">
                            <p:stCondLst>
                              <p:cond delay="1000"/>
                            </p:stCondLst>
                            <p:childTnLst>
                              <p:par>
                                <p:cTn id="26" presetID="22" presetClass="entr" presetSubtype="1" fill="hold" nodeType="after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wipe(up)">
                                      <p:cBhvr>
                                        <p:cTn id="28" dur="500"/>
                                        <p:tgtEl>
                                          <p:spTgt spid="153"/>
                                        </p:tgtEl>
                                      </p:cBhvr>
                                    </p:animEffect>
                                  </p:childTnLst>
                                </p:cTn>
                              </p:par>
                            </p:childTnLst>
                          </p:cTn>
                        </p:par>
                        <p:par>
                          <p:cTn id="29" fill="hold" nodeType="afterGroup">
                            <p:stCondLst>
                              <p:cond delay="1500"/>
                            </p:stCondLst>
                            <p:childTnLst>
                              <p:par>
                                <p:cTn id="30" presetID="22" presetClass="entr" presetSubtype="1"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up)">
                                      <p:cBhvr>
                                        <p:cTn id="32" dur="500"/>
                                        <p:tgtEl>
                                          <p:spTgt spid="3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54"/>
                                        </p:tgtEl>
                                        <p:attrNameLst>
                                          <p:attrName>style.visibility</p:attrName>
                                        </p:attrNameLst>
                                      </p:cBhvr>
                                      <p:to>
                                        <p:strVal val="visible"/>
                                      </p:to>
                                    </p:set>
                                    <p:animEffect transition="in" filter="wipe(left)">
                                      <p:cBhvr>
                                        <p:cTn id="37" dur="500"/>
                                        <p:tgtEl>
                                          <p:spTgt spid="55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55"/>
                                        </p:tgtEl>
                                        <p:attrNameLst>
                                          <p:attrName>style.visibility</p:attrName>
                                        </p:attrNameLst>
                                      </p:cBhvr>
                                      <p:to>
                                        <p:strVal val="visible"/>
                                      </p:to>
                                    </p:set>
                                    <p:animEffect transition="in" filter="wipe(left)">
                                      <p:cBhvr>
                                        <p:cTn id="42" dur="500"/>
                                        <p:tgtEl>
                                          <p:spTgt spid="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lstStyle/>
          <a:p>
            <a:endParaRPr lang="en-US" altLang="en-US"/>
          </a:p>
        </p:txBody>
      </p:sp>
      <p:pic>
        <p:nvPicPr>
          <p:cNvPr id="8499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49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695A128-1170-7A42-BC38-719F79023952}" type="slidenum">
              <a:rPr lang="en-US" altLang="en-US" sz="1200">
                <a:solidFill>
                  <a:schemeClr val="tx2"/>
                </a:solidFill>
                <a:latin typeface="Arial Narrow" charset="0"/>
              </a:rPr>
              <a:pPr eaLnBrk="1" hangingPunct="1"/>
              <a:t>30</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endParaRPr lang="en-US" altLang="en-US"/>
          </a:p>
        </p:txBody>
      </p:sp>
      <p:pic>
        <p:nvPicPr>
          <p:cNvPr id="86018"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60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3D1C495-C41B-6E42-9F0D-701AF22E78BB}" type="slidenum">
              <a:rPr lang="en-US" altLang="en-US" sz="1200">
                <a:solidFill>
                  <a:schemeClr val="tx2"/>
                </a:solidFill>
                <a:latin typeface="Arial Narrow" charset="0"/>
              </a:rPr>
              <a:pPr eaLnBrk="1" hangingPunct="1"/>
              <a:t>31</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n-US" altLang="en-US"/>
          </a:p>
        </p:txBody>
      </p:sp>
      <p:pic>
        <p:nvPicPr>
          <p:cNvPr id="8704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70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DCD1904-3917-6543-9510-5503490AAB34}" type="slidenum">
              <a:rPr lang="en-US" altLang="en-US" sz="1200">
                <a:solidFill>
                  <a:schemeClr val="tx2"/>
                </a:solidFill>
                <a:latin typeface="Arial Narrow" charset="0"/>
              </a:rPr>
              <a:pPr eaLnBrk="1" hangingPunct="1"/>
              <a:t>32</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endParaRPr lang="en-US" altLang="en-US"/>
          </a:p>
        </p:txBody>
      </p:sp>
      <p:pic>
        <p:nvPicPr>
          <p:cNvPr id="88066"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806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6A33FE9-B9BB-554D-BB61-0FC6700D2342}" type="slidenum">
              <a:rPr lang="en-US" altLang="en-US" sz="1200">
                <a:solidFill>
                  <a:schemeClr val="tx2"/>
                </a:solidFill>
                <a:latin typeface="Arial Narrow" charset="0"/>
              </a:rPr>
              <a:pPr eaLnBrk="1" hangingPunct="1"/>
              <a:t>33</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US" altLang="en-US"/>
          </a:p>
        </p:txBody>
      </p:sp>
      <p:pic>
        <p:nvPicPr>
          <p:cNvPr id="8909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890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7710A3D-21D3-3140-9D14-0531848F8E98}" type="slidenum">
              <a:rPr lang="en-US" altLang="en-US" sz="1200">
                <a:solidFill>
                  <a:schemeClr val="tx2"/>
                </a:solidFill>
                <a:latin typeface="Arial Narrow" charset="0"/>
              </a:rPr>
              <a:pPr eaLnBrk="1" hangingPunct="1"/>
              <a:t>34</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endParaRPr lang="en-US" altLang="en-US"/>
          </a:p>
        </p:txBody>
      </p:sp>
      <p:pic>
        <p:nvPicPr>
          <p:cNvPr id="9011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l="1221" r="1221"/>
          <a:stretch>
            <a:fillRect/>
          </a:stretch>
        </p:blipFill>
        <p:spPr/>
      </p:pic>
      <p:sp>
        <p:nvSpPr>
          <p:cNvPr id="9011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9FA34F9-860E-8240-945A-C41FF38A1375}" type="slidenum">
              <a:rPr lang="en-US" altLang="en-US" sz="1200">
                <a:solidFill>
                  <a:schemeClr val="tx2"/>
                </a:solidFill>
                <a:latin typeface="Arial Narrow" charset="0"/>
              </a:rPr>
              <a:pPr eaLnBrk="1" hangingPunct="1"/>
              <a:t>35</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tLang="en-US"/>
              <a:t>Data Center Summary</a:t>
            </a:r>
          </a:p>
        </p:txBody>
      </p:sp>
      <p:sp>
        <p:nvSpPr>
          <p:cNvPr id="3" name="Content Placeholder 2"/>
          <p:cNvSpPr>
            <a:spLocks noGrp="1"/>
          </p:cNvSpPr>
          <p:nvPr>
            <p:ph idx="1"/>
          </p:nvPr>
        </p:nvSpPr>
        <p:spPr/>
        <p:txBody>
          <a:bodyPr>
            <a:normAutofit fontScale="92500" lnSpcReduction="20000"/>
          </a:bodyPr>
          <a:lstStyle/>
          <a:p>
            <a:pPr>
              <a:defRPr/>
            </a:pPr>
            <a:r>
              <a:rPr lang="en-US" dirty="0" smtClean="0"/>
              <a:t>Topology</a:t>
            </a:r>
          </a:p>
          <a:p>
            <a:pPr lvl="1">
              <a:defRPr/>
            </a:pPr>
            <a:r>
              <a:rPr lang="en-US" dirty="0" smtClean="0"/>
              <a:t>Easy deployment/costs</a:t>
            </a:r>
          </a:p>
          <a:p>
            <a:pPr lvl="1">
              <a:defRPr/>
            </a:pPr>
            <a:r>
              <a:rPr lang="en-US" dirty="0" smtClean="0"/>
              <a:t>High bi-section bandwidth makes placement less critical</a:t>
            </a:r>
          </a:p>
          <a:p>
            <a:pPr lvl="1">
              <a:defRPr/>
            </a:pPr>
            <a:r>
              <a:rPr lang="en-US" dirty="0"/>
              <a:t>A</a:t>
            </a:r>
            <a:r>
              <a:rPr lang="en-US" dirty="0" smtClean="0"/>
              <a:t>ugment on-demand to deal with hot-spots</a:t>
            </a:r>
          </a:p>
          <a:p>
            <a:pPr lvl="1">
              <a:defRPr/>
            </a:pPr>
            <a:endParaRPr lang="en-US" dirty="0"/>
          </a:p>
          <a:p>
            <a:pPr>
              <a:defRPr/>
            </a:pPr>
            <a:r>
              <a:rPr lang="en-US" dirty="0" smtClean="0"/>
              <a:t>Scheduling</a:t>
            </a:r>
          </a:p>
          <a:p>
            <a:pPr lvl="1">
              <a:defRPr/>
            </a:pPr>
            <a:r>
              <a:rPr lang="en-US" dirty="0" smtClean="0"/>
              <a:t>Delays are critical in the data center</a:t>
            </a:r>
          </a:p>
          <a:p>
            <a:pPr lvl="1">
              <a:defRPr/>
            </a:pPr>
            <a:r>
              <a:rPr lang="en-US" dirty="0" smtClean="0"/>
              <a:t>Can try to handle this in congestion control</a:t>
            </a:r>
          </a:p>
          <a:p>
            <a:pPr lvl="1">
              <a:defRPr/>
            </a:pPr>
            <a:r>
              <a:rPr lang="en-US" dirty="0" smtClean="0"/>
              <a:t>Can try to prioritize traffic in switches</a:t>
            </a:r>
          </a:p>
          <a:p>
            <a:pPr lvl="1">
              <a:defRPr/>
            </a:pPr>
            <a:r>
              <a:rPr lang="en-US" dirty="0" smtClean="0"/>
              <a:t>May need to consider dependencies across flows to improve scheduling</a:t>
            </a:r>
          </a:p>
          <a:p>
            <a:pPr lvl="1">
              <a:defRPr/>
            </a:pPr>
            <a:endParaRPr lang="en-US" dirty="0"/>
          </a:p>
        </p:txBody>
      </p:sp>
      <p:sp>
        <p:nvSpPr>
          <p:cNvPr id="911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950C417-D060-034A-969E-540E911085D6}" type="slidenum">
              <a:rPr lang="en-US" altLang="en-US" sz="1200">
                <a:solidFill>
                  <a:schemeClr val="tx2"/>
                </a:solidFill>
                <a:latin typeface="Arial Narrow" charset="0"/>
              </a:rPr>
              <a:pPr eaLnBrk="1" hangingPunct="1"/>
              <a:t>36</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a:t>Review</a:t>
            </a:r>
          </a:p>
        </p:txBody>
      </p:sp>
      <p:sp>
        <p:nvSpPr>
          <p:cNvPr id="92162" name="Content Placeholder 2"/>
          <p:cNvSpPr>
            <a:spLocks noGrp="1"/>
          </p:cNvSpPr>
          <p:nvPr>
            <p:ph idx="1"/>
          </p:nvPr>
        </p:nvSpPr>
        <p:spPr/>
        <p:txBody>
          <a:bodyPr/>
          <a:lstStyle/>
          <a:p>
            <a:r>
              <a:rPr lang="en-US" altLang="en-US"/>
              <a:t>Networking background</a:t>
            </a:r>
          </a:p>
          <a:p>
            <a:pPr lvl="1"/>
            <a:r>
              <a:rPr lang="en-US" altLang="en-US"/>
              <a:t>OSPF, RIP, TCP, etc.</a:t>
            </a:r>
          </a:p>
          <a:p>
            <a:r>
              <a:rPr lang="en-US" altLang="en-US"/>
              <a:t>Design principles and architecture</a:t>
            </a:r>
          </a:p>
          <a:p>
            <a:pPr lvl="1"/>
            <a:r>
              <a:rPr lang="en-US" altLang="en-US"/>
              <a:t>E2E and Clark</a:t>
            </a:r>
          </a:p>
          <a:p>
            <a:r>
              <a:rPr lang="en-US" altLang="en-US"/>
              <a:t>Routing/Topology</a:t>
            </a:r>
          </a:p>
          <a:p>
            <a:pPr lvl="1"/>
            <a:r>
              <a:rPr lang="en-US" altLang="en-US"/>
              <a:t>BGP, powerlaws, HOT topology</a:t>
            </a:r>
          </a:p>
        </p:txBody>
      </p:sp>
      <p:sp>
        <p:nvSpPr>
          <p:cNvPr id="9216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96B3207-5128-B04E-9524-1F4CD1E3413E}" type="slidenum">
              <a:rPr lang="en-US" altLang="en-US" sz="1200">
                <a:solidFill>
                  <a:schemeClr val="tx2"/>
                </a:solidFill>
                <a:latin typeface="Arial Narrow" charset="0"/>
              </a:rPr>
              <a:pPr eaLnBrk="1" hangingPunct="1"/>
              <a:t>37</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tLang="en-US"/>
              <a:t>Review</a:t>
            </a:r>
          </a:p>
        </p:txBody>
      </p:sp>
      <p:sp>
        <p:nvSpPr>
          <p:cNvPr id="3" name="Content Placeholder 2"/>
          <p:cNvSpPr>
            <a:spLocks noGrp="1"/>
          </p:cNvSpPr>
          <p:nvPr>
            <p:ph idx="1"/>
          </p:nvPr>
        </p:nvSpPr>
        <p:spPr/>
        <p:txBody>
          <a:bodyPr>
            <a:normAutofit fontScale="77500" lnSpcReduction="20000"/>
          </a:bodyPr>
          <a:lstStyle/>
          <a:p>
            <a:pPr>
              <a:defRPr/>
            </a:pPr>
            <a:r>
              <a:rPr lang="en-US" dirty="0" smtClean="0"/>
              <a:t>Resource allocation</a:t>
            </a:r>
          </a:p>
          <a:p>
            <a:pPr lvl="1">
              <a:defRPr/>
            </a:pPr>
            <a:r>
              <a:rPr lang="en-US" dirty="0" smtClean="0"/>
              <a:t>Congestion control and TCP performance</a:t>
            </a:r>
          </a:p>
          <a:p>
            <a:pPr lvl="1">
              <a:defRPr/>
            </a:pPr>
            <a:r>
              <a:rPr lang="en-US" dirty="0" smtClean="0"/>
              <a:t>FQ/CSFQ/XCP</a:t>
            </a:r>
          </a:p>
          <a:p>
            <a:pPr>
              <a:defRPr/>
            </a:pPr>
            <a:r>
              <a:rPr lang="en-US" dirty="0" smtClean="0"/>
              <a:t>Network evolution</a:t>
            </a:r>
          </a:p>
          <a:p>
            <a:pPr lvl="1">
              <a:defRPr/>
            </a:pPr>
            <a:r>
              <a:rPr lang="en-US" dirty="0" smtClean="0"/>
              <a:t>Overlays and architectures</a:t>
            </a:r>
          </a:p>
          <a:p>
            <a:pPr lvl="1">
              <a:defRPr/>
            </a:pPr>
            <a:r>
              <a:rPr lang="en-US" dirty="0" err="1" smtClean="0"/>
              <a:t>Openflow</a:t>
            </a:r>
            <a:r>
              <a:rPr lang="en-US" dirty="0" smtClean="0"/>
              <a:t> and click</a:t>
            </a:r>
          </a:p>
          <a:p>
            <a:pPr lvl="1">
              <a:defRPr/>
            </a:pPr>
            <a:r>
              <a:rPr lang="en-US" dirty="0" smtClean="0"/>
              <a:t>SDN concepts</a:t>
            </a:r>
          </a:p>
          <a:p>
            <a:pPr lvl="1">
              <a:defRPr/>
            </a:pPr>
            <a:r>
              <a:rPr lang="en-US" dirty="0" smtClean="0"/>
              <a:t>NFV and </a:t>
            </a:r>
            <a:r>
              <a:rPr lang="en-US" dirty="0" err="1" smtClean="0"/>
              <a:t>middleboxes</a:t>
            </a:r>
            <a:endParaRPr lang="en-US" dirty="0" smtClean="0"/>
          </a:p>
          <a:p>
            <a:pPr>
              <a:defRPr/>
            </a:pPr>
            <a:r>
              <a:rPr lang="en-US" dirty="0" smtClean="0"/>
              <a:t>Data centers</a:t>
            </a:r>
          </a:p>
          <a:p>
            <a:pPr lvl="1">
              <a:defRPr/>
            </a:pPr>
            <a:r>
              <a:rPr lang="en-US" dirty="0" smtClean="0"/>
              <a:t>Routing</a:t>
            </a:r>
          </a:p>
          <a:p>
            <a:pPr lvl="1">
              <a:defRPr/>
            </a:pPr>
            <a:r>
              <a:rPr lang="en-US" dirty="0" smtClean="0"/>
              <a:t>Topology</a:t>
            </a:r>
          </a:p>
          <a:p>
            <a:pPr lvl="1">
              <a:defRPr/>
            </a:pPr>
            <a:r>
              <a:rPr lang="en-US" dirty="0" smtClean="0"/>
              <a:t>TCP</a:t>
            </a:r>
          </a:p>
          <a:p>
            <a:pPr lvl="1">
              <a:defRPr/>
            </a:pPr>
            <a:r>
              <a:rPr lang="en-US" dirty="0" smtClean="0"/>
              <a:t>Scheduling</a:t>
            </a:r>
          </a:p>
          <a:p>
            <a:pPr lvl="1">
              <a:defRPr/>
            </a:pPr>
            <a:endParaRPr lang="en-US" dirty="0" smtClean="0"/>
          </a:p>
        </p:txBody>
      </p:sp>
      <p:sp>
        <p:nvSpPr>
          <p:cNvPr id="9318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52C410B-E05D-FD43-95C7-A1FF4B9E473E}" type="slidenum">
              <a:rPr lang="en-US" altLang="en-US" sz="1200">
                <a:solidFill>
                  <a:schemeClr val="tx2"/>
                </a:solidFill>
                <a:latin typeface="Arial Narrow" charset="0"/>
              </a:rPr>
              <a:pPr eaLnBrk="1" hangingPunct="1"/>
              <a:t>38</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5601" name="Group 102"/>
          <p:cNvGrpSpPr>
            <a:grpSpLocks/>
          </p:cNvGrpSpPr>
          <p:nvPr/>
        </p:nvGrpSpPr>
        <p:grpSpPr bwMode="auto">
          <a:xfrm>
            <a:off x="6329363" y="2324100"/>
            <a:ext cx="3175" cy="2511425"/>
            <a:chOff x="6198326" y="2442151"/>
            <a:chExt cx="3366" cy="2678659"/>
          </a:xfrm>
        </p:grpSpPr>
        <p:sp>
          <p:nvSpPr>
            <p:cNvPr id="25686" name="Line 211"/>
            <p:cNvSpPr>
              <a:spLocks noChangeShapeType="1"/>
            </p:cNvSpPr>
            <p:nvPr/>
          </p:nvSpPr>
          <p:spPr bwMode="auto">
            <a:xfrm flipH="1" flipV="1">
              <a:off x="6198326" y="2442151"/>
              <a:ext cx="0" cy="137159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7" name="Line 211"/>
            <p:cNvSpPr>
              <a:spLocks noChangeShapeType="1"/>
            </p:cNvSpPr>
            <p:nvPr/>
          </p:nvSpPr>
          <p:spPr bwMode="auto">
            <a:xfrm flipH="1" flipV="1">
              <a:off x="6201692" y="3942758"/>
              <a:ext cx="0" cy="117805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5602" name="Slide Number Placeholder 3"/>
          <p:cNvSpPr txBox="1">
            <a:spLocks noGrp="1"/>
          </p:cNvSpPr>
          <p:nvPr/>
        </p:nvSpPr>
        <p:spPr bwMode="auto">
          <a:xfrm>
            <a:off x="6400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AE4EBDE9-73C1-A243-96E9-4CAFE633EE25}" type="slidenum">
              <a:rPr lang="en-GB" altLang="en-US" sz="1600" b="1">
                <a:solidFill>
                  <a:srgbClr val="CC9900"/>
                </a:solidFill>
                <a:latin typeface="Arial" charset="0"/>
                <a:ea typeface="宋体" charset="-122"/>
              </a:rPr>
              <a:pPr algn="r" eaLnBrk="1" hangingPunct="1"/>
              <a:t>39</a:t>
            </a:fld>
            <a:endParaRPr lang="en-GB" altLang="en-US" sz="1600" b="1">
              <a:solidFill>
                <a:srgbClr val="CC9900"/>
              </a:solidFill>
              <a:latin typeface="Arial" charset="0"/>
              <a:ea typeface="宋体" charset="-122"/>
            </a:endParaRPr>
          </a:p>
        </p:txBody>
      </p:sp>
      <p:sp>
        <p:nvSpPr>
          <p:cNvPr id="268290" name="Rectangle 2"/>
          <p:cNvSpPr>
            <a:spLocks noGrp="1" noChangeArrowheads="1"/>
          </p:cNvSpPr>
          <p:nvPr>
            <p:ph type="title" idx="4294967295"/>
          </p:nvPr>
        </p:nvSpPr>
        <p:spPr/>
        <p:txBody>
          <a:bodyPr/>
          <a:lstStyle/>
          <a:p>
            <a:r>
              <a:rPr lang="en-US" altLang="zh-CN">
                <a:effectLst>
                  <a:outerShdw blurRad="38100" dist="38100" dir="2700000" algn="tl">
                    <a:srgbClr val="C0C0C0"/>
                  </a:outerShdw>
                </a:effectLst>
                <a:ea typeface="宋体" charset="-122"/>
              </a:rPr>
              <a:t>Testbed setup</a:t>
            </a:r>
          </a:p>
        </p:txBody>
      </p:sp>
      <p:sp>
        <p:nvSpPr>
          <p:cNvPr id="25604" name="Line 216"/>
          <p:cNvSpPr>
            <a:spLocks noChangeShapeType="1"/>
          </p:cNvSpPr>
          <p:nvPr/>
        </p:nvSpPr>
        <p:spPr bwMode="auto">
          <a:xfrm flipV="1">
            <a:off x="3706813" y="331152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218"/>
          <p:cNvSpPr>
            <a:spLocks noChangeShapeType="1"/>
          </p:cNvSpPr>
          <p:nvPr/>
        </p:nvSpPr>
        <p:spPr bwMode="auto">
          <a:xfrm flipV="1">
            <a:off x="3930650" y="330835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220"/>
          <p:cNvSpPr>
            <a:spLocks noChangeShapeType="1"/>
          </p:cNvSpPr>
          <p:nvPr/>
        </p:nvSpPr>
        <p:spPr bwMode="auto">
          <a:xfrm flipV="1">
            <a:off x="4159250" y="331628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7" name="Line 222"/>
          <p:cNvSpPr>
            <a:spLocks noChangeShapeType="1"/>
          </p:cNvSpPr>
          <p:nvPr/>
        </p:nvSpPr>
        <p:spPr bwMode="auto">
          <a:xfrm flipV="1">
            <a:off x="4398963" y="33099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227"/>
          <p:cNvSpPr>
            <a:spLocks noChangeShapeType="1"/>
          </p:cNvSpPr>
          <p:nvPr/>
        </p:nvSpPr>
        <p:spPr bwMode="auto">
          <a:xfrm flipV="1">
            <a:off x="5154613" y="33099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229"/>
          <p:cNvSpPr>
            <a:spLocks noChangeShapeType="1"/>
          </p:cNvSpPr>
          <p:nvPr/>
        </p:nvSpPr>
        <p:spPr bwMode="auto">
          <a:xfrm flipV="1">
            <a:off x="5378450" y="3306763"/>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231"/>
          <p:cNvSpPr>
            <a:spLocks noChangeShapeType="1"/>
          </p:cNvSpPr>
          <p:nvPr/>
        </p:nvSpPr>
        <p:spPr bwMode="auto">
          <a:xfrm flipV="1">
            <a:off x="5607050" y="331470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233"/>
          <p:cNvSpPr>
            <a:spLocks noChangeShapeType="1"/>
          </p:cNvSpPr>
          <p:nvPr/>
        </p:nvSpPr>
        <p:spPr bwMode="auto">
          <a:xfrm flipV="1">
            <a:off x="5846763" y="3308350"/>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235"/>
          <p:cNvSpPr>
            <a:spLocks noChangeShapeType="1"/>
          </p:cNvSpPr>
          <p:nvPr/>
        </p:nvSpPr>
        <p:spPr bwMode="auto">
          <a:xfrm flipV="1">
            <a:off x="6792913" y="3313113"/>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237"/>
          <p:cNvSpPr>
            <a:spLocks noChangeShapeType="1"/>
          </p:cNvSpPr>
          <p:nvPr/>
        </p:nvSpPr>
        <p:spPr bwMode="auto">
          <a:xfrm flipV="1">
            <a:off x="7016750" y="33099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239"/>
          <p:cNvSpPr>
            <a:spLocks noChangeShapeType="1"/>
          </p:cNvSpPr>
          <p:nvPr/>
        </p:nvSpPr>
        <p:spPr bwMode="auto">
          <a:xfrm flipV="1">
            <a:off x="7245350" y="331787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241"/>
          <p:cNvSpPr>
            <a:spLocks noChangeShapeType="1"/>
          </p:cNvSpPr>
          <p:nvPr/>
        </p:nvSpPr>
        <p:spPr bwMode="auto">
          <a:xfrm flipV="1">
            <a:off x="7485063" y="331152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6" name="Line 243"/>
          <p:cNvSpPr>
            <a:spLocks noChangeShapeType="1"/>
          </p:cNvSpPr>
          <p:nvPr/>
        </p:nvSpPr>
        <p:spPr bwMode="auto">
          <a:xfrm flipV="1">
            <a:off x="8228013" y="3325813"/>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7" name="Line 245"/>
          <p:cNvSpPr>
            <a:spLocks noChangeShapeType="1"/>
          </p:cNvSpPr>
          <p:nvPr/>
        </p:nvSpPr>
        <p:spPr bwMode="auto">
          <a:xfrm flipV="1">
            <a:off x="8451850" y="3322638"/>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8" name="Line 247"/>
          <p:cNvSpPr>
            <a:spLocks noChangeShapeType="1"/>
          </p:cNvSpPr>
          <p:nvPr/>
        </p:nvSpPr>
        <p:spPr bwMode="auto">
          <a:xfrm flipV="1">
            <a:off x="8680450" y="333057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249"/>
          <p:cNvSpPr>
            <a:spLocks noChangeShapeType="1"/>
          </p:cNvSpPr>
          <p:nvPr/>
        </p:nvSpPr>
        <p:spPr bwMode="auto">
          <a:xfrm flipV="1">
            <a:off x="8920163" y="3324225"/>
            <a:ext cx="0" cy="22860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5620" name="Group 97"/>
          <p:cNvGrpSpPr>
            <a:grpSpLocks/>
          </p:cNvGrpSpPr>
          <p:nvPr/>
        </p:nvGrpSpPr>
        <p:grpSpPr bwMode="auto">
          <a:xfrm>
            <a:off x="3919538" y="1787525"/>
            <a:ext cx="4581525" cy="1844675"/>
            <a:chOff x="3208338" y="1393825"/>
            <a:chExt cx="4581525" cy="2124075"/>
          </a:xfrm>
        </p:grpSpPr>
        <p:grpSp>
          <p:nvGrpSpPr>
            <p:cNvPr id="25679" name="Group 277"/>
            <p:cNvGrpSpPr>
              <a:grpSpLocks/>
            </p:cNvGrpSpPr>
            <p:nvPr/>
          </p:nvGrpSpPr>
          <p:grpSpPr bwMode="auto">
            <a:xfrm>
              <a:off x="3208338" y="1393825"/>
              <a:ext cx="4581525" cy="2124075"/>
              <a:chOff x="389" y="1070"/>
              <a:chExt cx="2886" cy="1338"/>
            </a:xfrm>
          </p:grpSpPr>
          <p:sp>
            <p:nvSpPr>
              <p:cNvPr id="25681" name="Line 198"/>
              <p:cNvSpPr>
                <a:spLocks noChangeShapeType="1"/>
              </p:cNvSpPr>
              <p:nvPr/>
            </p:nvSpPr>
            <p:spPr bwMode="auto">
              <a:xfrm flipV="1">
                <a:off x="389" y="1542"/>
                <a:ext cx="1366" cy="866"/>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2" name="Line 199"/>
              <p:cNvSpPr>
                <a:spLocks noChangeShapeType="1"/>
              </p:cNvSpPr>
              <p:nvPr/>
            </p:nvSpPr>
            <p:spPr bwMode="auto">
              <a:xfrm flipH="1" flipV="1">
                <a:off x="2112" y="1567"/>
                <a:ext cx="1163" cy="81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3" name="Line 205"/>
              <p:cNvSpPr>
                <a:spLocks noChangeShapeType="1"/>
              </p:cNvSpPr>
              <p:nvPr/>
            </p:nvSpPr>
            <p:spPr bwMode="auto">
              <a:xfrm flipV="1">
                <a:off x="1362" y="1566"/>
                <a:ext cx="497" cy="832"/>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4" name="Line 206"/>
              <p:cNvSpPr>
                <a:spLocks noChangeShapeType="1"/>
              </p:cNvSpPr>
              <p:nvPr/>
            </p:nvSpPr>
            <p:spPr bwMode="auto">
              <a:xfrm flipH="1" flipV="1">
                <a:off x="2016" y="1584"/>
                <a:ext cx="427" cy="798"/>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85" name="Text Box 215"/>
              <p:cNvSpPr txBox="1">
                <a:spLocks noChangeArrowheads="1"/>
              </p:cNvSpPr>
              <p:nvPr/>
            </p:nvSpPr>
            <p:spPr bwMode="auto">
              <a:xfrm>
                <a:off x="1328" y="1070"/>
                <a:ext cx="13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chemeClr val="bg2"/>
                    </a:solidFill>
                    <a:latin typeface="Arial" charset="0"/>
                    <a:ea typeface="宋体" charset="-122"/>
                  </a:rPr>
                  <a:t>Ethernet switch      </a:t>
                </a:r>
              </a:p>
            </p:txBody>
          </p:sp>
        </p:grpSp>
        <p:pic>
          <p:nvPicPr>
            <p:cNvPr id="2568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737" y="1981200"/>
              <a:ext cx="914400" cy="27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21" name="Group 103"/>
          <p:cNvGrpSpPr>
            <a:grpSpLocks/>
          </p:cNvGrpSpPr>
          <p:nvPr/>
        </p:nvGrpSpPr>
        <p:grpSpPr bwMode="auto">
          <a:xfrm>
            <a:off x="3911600" y="3771900"/>
            <a:ext cx="4648200" cy="2317750"/>
            <a:chOff x="3759926" y="3889952"/>
            <a:chExt cx="4648200" cy="2076477"/>
          </a:xfrm>
        </p:grpSpPr>
        <p:sp>
          <p:nvSpPr>
            <p:cNvPr id="25654" name="Text Box 209"/>
            <p:cNvSpPr txBox="1">
              <a:spLocks noChangeArrowheads="1"/>
            </p:cNvSpPr>
            <p:nvPr/>
          </p:nvSpPr>
          <p:spPr bwMode="auto">
            <a:xfrm>
              <a:off x="5283926" y="5337797"/>
              <a:ext cx="2209800" cy="62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chemeClr val="bg2"/>
                  </a:solidFill>
                  <a:latin typeface="Arial" charset="0"/>
                  <a:ea typeface="宋体" charset="-122"/>
                </a:rPr>
                <a:t>Emulated optical circuit switch</a:t>
              </a:r>
            </a:p>
          </p:txBody>
        </p:sp>
        <p:grpSp>
          <p:nvGrpSpPr>
            <p:cNvPr id="25655" name="Group 72"/>
            <p:cNvGrpSpPr>
              <a:grpSpLocks/>
            </p:cNvGrpSpPr>
            <p:nvPr/>
          </p:nvGrpSpPr>
          <p:grpSpPr bwMode="auto">
            <a:xfrm>
              <a:off x="5893526" y="4797105"/>
              <a:ext cx="685800" cy="549106"/>
              <a:chOff x="288" y="1435"/>
              <a:chExt cx="432" cy="379"/>
            </a:xfrm>
          </p:grpSpPr>
          <p:sp>
            <p:nvSpPr>
              <p:cNvPr id="25673"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4"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5" name="Rectangle 75"/>
              <p:cNvSpPr>
                <a:spLocks noChangeArrowheads="1"/>
              </p:cNvSpPr>
              <p:nvPr/>
            </p:nvSpPr>
            <p:spPr bwMode="auto">
              <a:xfrm>
                <a:off x="289" y="1498"/>
                <a:ext cx="384" cy="307"/>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zh-CN" altLang="en-US" b="1">
                  <a:solidFill>
                    <a:srgbClr val="00FF00"/>
                  </a:solidFill>
                  <a:ea typeface="宋体" charset="-122"/>
                </a:endParaRPr>
              </a:p>
            </p:txBody>
          </p:sp>
          <p:sp>
            <p:nvSpPr>
              <p:cNvPr id="25676" name="Freeform 76"/>
              <p:cNvSpPr>
                <a:spLocks/>
              </p:cNvSpPr>
              <p:nvPr/>
            </p:nvSpPr>
            <p:spPr bwMode="auto">
              <a:xfrm>
                <a:off x="687" y="1435"/>
                <a:ext cx="29" cy="365"/>
              </a:xfrm>
              <a:custGeom>
                <a:avLst/>
                <a:gdLst>
                  <a:gd name="T0" fmla="*/ 0 w 71"/>
                  <a:gd name="T1" fmla="*/ 1 h 640"/>
                  <a:gd name="T2" fmla="*/ 0 w 71"/>
                  <a:gd name="T3" fmla="*/ 0 h 640"/>
                  <a:gd name="T4" fmla="*/ 0 w 71"/>
                  <a:gd name="T5" fmla="*/ 1 h 640"/>
                  <a:gd name="T6" fmla="*/ 0 w 71"/>
                  <a:gd name="T7" fmla="*/ 1 h 640"/>
                  <a:gd name="T8" fmla="*/ 0 w 71"/>
                  <a:gd name="T9" fmla="*/ 1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7" name="Freeform 77"/>
              <p:cNvSpPr>
                <a:spLocks/>
              </p:cNvSpPr>
              <p:nvPr/>
            </p:nvSpPr>
            <p:spPr bwMode="auto">
              <a:xfrm>
                <a:off x="673" y="1449"/>
                <a:ext cx="31" cy="365"/>
              </a:xfrm>
              <a:custGeom>
                <a:avLst/>
                <a:gdLst>
                  <a:gd name="T0" fmla="*/ 0 w 71"/>
                  <a:gd name="T1" fmla="*/ 1 h 640"/>
                  <a:gd name="T2" fmla="*/ 0 w 71"/>
                  <a:gd name="T3" fmla="*/ 0 h 640"/>
                  <a:gd name="T4" fmla="*/ 0 w 71"/>
                  <a:gd name="T5" fmla="*/ 1 h 640"/>
                  <a:gd name="T6" fmla="*/ 0 w 71"/>
                  <a:gd name="T7" fmla="*/ 1 h 640"/>
                  <a:gd name="T8" fmla="*/ 0 w 71"/>
                  <a:gd name="T9" fmla="*/ 1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78"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5656" name="Group 64"/>
            <p:cNvGrpSpPr>
              <a:grpSpLocks/>
            </p:cNvGrpSpPr>
            <p:nvPr/>
          </p:nvGrpSpPr>
          <p:grpSpPr bwMode="auto">
            <a:xfrm>
              <a:off x="3759926" y="3889952"/>
              <a:ext cx="2057400" cy="1371600"/>
              <a:chOff x="2064" y="1984"/>
              <a:chExt cx="528" cy="848"/>
            </a:xfrm>
          </p:grpSpPr>
          <p:sp>
            <p:nvSpPr>
              <p:cNvPr id="25671"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2"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57" name="Line 58"/>
            <p:cNvSpPr>
              <a:spLocks noChangeShapeType="1"/>
            </p:cNvSpPr>
            <p:nvPr/>
          </p:nvSpPr>
          <p:spPr bwMode="auto">
            <a:xfrm flipH="1">
              <a:off x="5791926" y="5261552"/>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58" name="Group 64"/>
            <p:cNvGrpSpPr>
              <a:grpSpLocks/>
            </p:cNvGrpSpPr>
            <p:nvPr/>
          </p:nvGrpSpPr>
          <p:grpSpPr bwMode="auto">
            <a:xfrm>
              <a:off x="5207726" y="3889953"/>
              <a:ext cx="609600" cy="1066800"/>
              <a:chOff x="2064" y="1984"/>
              <a:chExt cx="528" cy="848"/>
            </a:xfrm>
          </p:grpSpPr>
          <p:sp>
            <p:nvSpPr>
              <p:cNvPr id="25669"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0"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59" name="Line 58"/>
            <p:cNvSpPr>
              <a:spLocks noChangeShapeType="1"/>
            </p:cNvSpPr>
            <p:nvPr/>
          </p:nvSpPr>
          <p:spPr bwMode="auto">
            <a:xfrm flipH="1">
              <a:off x="5792764" y="49511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660" name="Group 56"/>
            <p:cNvGrpSpPr>
              <a:grpSpLocks/>
            </p:cNvGrpSpPr>
            <p:nvPr/>
          </p:nvGrpSpPr>
          <p:grpSpPr bwMode="auto">
            <a:xfrm>
              <a:off x="6523624" y="3889952"/>
              <a:ext cx="512902" cy="1094761"/>
              <a:chOff x="3049" y="1976"/>
              <a:chExt cx="599" cy="840"/>
            </a:xfrm>
          </p:grpSpPr>
          <p:sp>
            <p:nvSpPr>
              <p:cNvPr id="25666"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7" name="Line 58"/>
              <p:cNvSpPr>
                <a:spLocks noChangeShapeType="1"/>
              </p:cNvSpPr>
              <p:nvPr/>
            </p:nvSpPr>
            <p:spPr bwMode="auto">
              <a:xfrm flipH="1">
                <a:off x="3049" y="2805"/>
                <a:ext cx="131"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8"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5661" name="Group 60"/>
            <p:cNvGrpSpPr>
              <a:grpSpLocks/>
            </p:cNvGrpSpPr>
            <p:nvPr/>
          </p:nvGrpSpPr>
          <p:grpSpPr bwMode="auto">
            <a:xfrm>
              <a:off x="6528526" y="3889952"/>
              <a:ext cx="1879600" cy="1371600"/>
              <a:chOff x="2992" y="1984"/>
              <a:chExt cx="1184" cy="992"/>
            </a:xfrm>
          </p:grpSpPr>
          <p:sp>
            <p:nvSpPr>
              <p:cNvPr id="25663" name="Line 61"/>
              <p:cNvSpPr>
                <a:spLocks noChangeShapeType="1"/>
              </p:cNvSpPr>
              <p:nvPr/>
            </p:nvSpPr>
            <p:spPr bwMode="auto">
              <a:xfrm flipH="1">
                <a:off x="3024" y="2064"/>
                <a:ext cx="1152"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4" name="Line 62"/>
              <p:cNvSpPr>
                <a:spLocks noChangeShapeType="1"/>
              </p:cNvSpPr>
              <p:nvPr/>
            </p:nvSpPr>
            <p:spPr bwMode="auto">
              <a:xfrm flipH="1" flipV="1">
                <a:off x="2992" y="2976"/>
                <a:ext cx="58"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5"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5662" name="Text Box 259"/>
            <p:cNvSpPr txBox="1">
              <a:spLocks noChangeArrowheads="1"/>
            </p:cNvSpPr>
            <p:nvPr/>
          </p:nvSpPr>
          <p:spPr bwMode="auto">
            <a:xfrm>
              <a:off x="4344126" y="4178668"/>
              <a:ext cx="1752600" cy="35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rgbClr val="FF0000"/>
                  </a:solidFill>
                  <a:latin typeface="Arial" charset="0"/>
                  <a:ea typeface="宋体" charset="-122"/>
                </a:rPr>
                <a:t>4Gbps  links</a:t>
              </a:r>
            </a:p>
          </p:txBody>
        </p:sp>
      </p:grpSp>
      <p:pic>
        <p:nvPicPr>
          <p:cNvPr id="25622"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1888" y="352425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2888" y="35433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9575" y="3557588"/>
            <a:ext cx="9144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519488"/>
            <a:ext cx="914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79" descr="server-op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362325"/>
            <a:ext cx="4905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7" name="Text Box 259"/>
          <p:cNvSpPr txBox="1">
            <a:spLocks noChangeArrowheads="1"/>
          </p:cNvSpPr>
          <p:nvPr/>
        </p:nvSpPr>
        <p:spPr bwMode="auto">
          <a:xfrm>
            <a:off x="4495800" y="2495550"/>
            <a:ext cx="220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50000"/>
              </a:spcBef>
            </a:pPr>
            <a:r>
              <a:rPr kumimoji="1" lang="en-US" altLang="zh-CN" sz="2000">
                <a:solidFill>
                  <a:srgbClr val="FF0000"/>
                </a:solidFill>
                <a:latin typeface="Arial" charset="0"/>
                <a:ea typeface="宋体" charset="-122"/>
              </a:rPr>
              <a:t>100Mbps links</a:t>
            </a:r>
          </a:p>
        </p:txBody>
      </p:sp>
      <p:grpSp>
        <p:nvGrpSpPr>
          <p:cNvPr id="12" name="Group 101"/>
          <p:cNvGrpSpPr>
            <a:grpSpLocks/>
          </p:cNvGrpSpPr>
          <p:nvPr/>
        </p:nvGrpSpPr>
        <p:grpSpPr bwMode="auto">
          <a:xfrm>
            <a:off x="411163" y="1295400"/>
            <a:ext cx="4084637" cy="1371600"/>
            <a:chOff x="152399" y="4289233"/>
            <a:chExt cx="4084638" cy="1981200"/>
          </a:xfrm>
        </p:grpSpPr>
        <p:sp>
          <p:nvSpPr>
            <p:cNvPr id="94" name="AutoShape 265"/>
            <p:cNvSpPr>
              <a:spLocks noChangeArrowheads="1"/>
            </p:cNvSpPr>
            <p:nvPr/>
          </p:nvSpPr>
          <p:spPr bwMode="auto">
            <a:xfrm>
              <a:off x="152399" y="4289233"/>
              <a:ext cx="4084637" cy="1981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defRPr/>
              </a:pPr>
              <a:endParaRPr lang="zh-CN" altLang="en-US" b="1" smtClean="0">
                <a:solidFill>
                  <a:srgbClr val="000000"/>
                </a:solidFill>
                <a:ea typeface="宋体" charset="0"/>
                <a:cs typeface="Arial" charset="0"/>
              </a:endParaRPr>
            </a:p>
          </p:txBody>
        </p:sp>
        <p:sp>
          <p:nvSpPr>
            <p:cNvPr id="25653" name="Rectangle 263"/>
            <p:cNvSpPr>
              <a:spLocks noChangeArrowheads="1"/>
            </p:cNvSpPr>
            <p:nvPr/>
          </p:nvSpPr>
          <p:spPr bwMode="auto">
            <a:xfrm>
              <a:off x="152400" y="4522671"/>
              <a:ext cx="4084637" cy="149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pPr>
              <a:r>
                <a:rPr lang="en-US" altLang="zh-CN" sz="2200">
                  <a:solidFill>
                    <a:srgbClr val="000000"/>
                  </a:solidFill>
                  <a:ea typeface="宋体" charset="-122"/>
                </a:rPr>
                <a:t>16 servers with 1Gbps NICs</a:t>
              </a:r>
            </a:p>
            <a:p>
              <a:pPr>
                <a:lnSpc>
                  <a:spcPct val="85000"/>
                </a:lnSpc>
                <a:spcBef>
                  <a:spcPct val="20000"/>
                </a:spcBef>
                <a:buClr>
                  <a:schemeClr val="bg2"/>
                </a:buClr>
              </a:pPr>
              <a:r>
                <a:rPr lang="en-US" altLang="zh-CN" sz="2200">
                  <a:solidFill>
                    <a:srgbClr val="000000"/>
                  </a:solidFill>
                  <a:ea typeface="宋体" charset="-122"/>
                </a:rPr>
                <a:t>Emulate a hybrid network on 48-port Ethernet switch</a:t>
              </a:r>
            </a:p>
          </p:txBody>
        </p:sp>
      </p:grpSp>
      <p:pic>
        <p:nvPicPr>
          <p:cNvPr id="25629" name="Picture 86"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28956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87"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22688" y="28956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88"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65575" y="290671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89"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02113" y="29083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90"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4263" y="291306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91"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11750" y="291306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92"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54638" y="2924175"/>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94"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91175" y="292576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95"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7963" y="294005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96"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75450" y="294005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97"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16750" y="2949575"/>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99"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54875" y="295275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100"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89888" y="29591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Picture 101"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207375" y="29591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Picture 102"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450263" y="2970213"/>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103" descr="Dell.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86800" y="2971800"/>
            <a:ext cx="4286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 name="Group 85"/>
          <p:cNvGrpSpPr>
            <a:grpSpLocks/>
          </p:cNvGrpSpPr>
          <p:nvPr/>
        </p:nvGrpSpPr>
        <p:grpSpPr bwMode="auto">
          <a:xfrm>
            <a:off x="417513" y="4343400"/>
            <a:ext cx="4184650" cy="2133600"/>
            <a:chOff x="416956" y="4343400"/>
            <a:chExt cx="4184465" cy="2133601"/>
          </a:xfrm>
        </p:grpSpPr>
        <p:sp>
          <p:nvSpPr>
            <p:cNvPr id="99" name="AutoShape 265"/>
            <p:cNvSpPr>
              <a:spLocks noChangeArrowheads="1"/>
            </p:cNvSpPr>
            <p:nvPr/>
          </p:nvSpPr>
          <p:spPr bwMode="auto">
            <a:xfrm>
              <a:off x="416956" y="4343400"/>
              <a:ext cx="4184465" cy="2133601"/>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defRPr/>
              </a:pPr>
              <a:endParaRPr lang="zh-CN" altLang="en-US" b="1" smtClean="0">
                <a:solidFill>
                  <a:srgbClr val="000000"/>
                </a:solidFill>
                <a:ea typeface="宋体" charset="0"/>
                <a:cs typeface="Arial" charset="0"/>
              </a:endParaRPr>
            </a:p>
          </p:txBody>
        </p:sp>
        <p:sp>
          <p:nvSpPr>
            <p:cNvPr id="25649" name="Rectangle 266"/>
            <p:cNvSpPr>
              <a:spLocks noChangeArrowheads="1"/>
            </p:cNvSpPr>
            <p:nvPr/>
          </p:nvSpPr>
          <p:spPr bwMode="auto">
            <a:xfrm>
              <a:off x="476038" y="4429874"/>
              <a:ext cx="4100244"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pPr>
              <a:r>
                <a:rPr lang="en-US" altLang="zh-CN" sz="2200">
                  <a:solidFill>
                    <a:srgbClr val="000000"/>
                  </a:solidFill>
                  <a:ea typeface="宋体" charset="-122"/>
                </a:rPr>
                <a:t>Optical circuit emulation</a:t>
              </a:r>
            </a:p>
            <a:p>
              <a:pPr lvl="1">
                <a:lnSpc>
                  <a:spcPct val="85000"/>
                </a:lnSpc>
                <a:buClr>
                  <a:schemeClr val="bg2"/>
                </a:buClr>
                <a:buFontTx/>
                <a:buChar char="–"/>
              </a:pPr>
              <a:r>
                <a:rPr lang="en-US" altLang="zh-CN" sz="2000">
                  <a:solidFill>
                    <a:srgbClr val="000000"/>
                  </a:solidFill>
                  <a:ea typeface="宋体" charset="-122"/>
                </a:rPr>
                <a:t>Optical paths are available only when hosts are notified </a:t>
              </a:r>
            </a:p>
            <a:p>
              <a:pPr lvl="1">
                <a:lnSpc>
                  <a:spcPct val="85000"/>
                </a:lnSpc>
                <a:buClr>
                  <a:schemeClr val="bg2"/>
                </a:buClr>
                <a:buFontTx/>
                <a:buChar char="–"/>
              </a:pPr>
              <a:r>
                <a:rPr lang="en-US" altLang="zh-CN" sz="2000">
                  <a:solidFill>
                    <a:srgbClr val="000000"/>
                  </a:solidFill>
                  <a:ea typeface="宋体" charset="-122"/>
                </a:rPr>
                <a:t>During reconfiguration, no host can use optical paths</a:t>
              </a:r>
            </a:p>
            <a:p>
              <a:pPr lvl="1">
                <a:lnSpc>
                  <a:spcPct val="85000"/>
                </a:lnSpc>
                <a:buClr>
                  <a:schemeClr val="bg2"/>
                </a:buClr>
                <a:buFontTx/>
                <a:buChar char="–"/>
              </a:pPr>
              <a:r>
                <a:rPr lang="en-US" altLang="zh-CN" sz="2000">
                  <a:solidFill>
                    <a:srgbClr val="000000"/>
                  </a:solidFill>
                  <a:ea typeface="宋体" charset="-122"/>
                </a:rPr>
                <a:t>10 ms reconfiguration delay</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wipe(up)">
                                      <p:cBhvr>
                                        <p:cTn id="1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153400" cy="609600"/>
          </a:xfrm>
        </p:spPr>
        <p:txBody>
          <a:bodyPr>
            <a:normAutofit fontScale="90000"/>
          </a:bodyPr>
          <a:lstStyle/>
          <a:p>
            <a:pPr>
              <a:defRPr/>
            </a:pPr>
            <a:r>
              <a:rPr lang="en-US" dirty="0" smtClean="0"/>
              <a:t>An alternative: hybrid packet/circuit switched data center network</a:t>
            </a:r>
            <a:endParaRPr lang="en-US" dirty="0"/>
          </a:p>
        </p:txBody>
      </p:sp>
      <p:sp>
        <p:nvSpPr>
          <p:cNvPr id="6147" name="Slide Number Placeholder 3"/>
          <p:cNvSpPr>
            <a:spLocks noGrp="1"/>
          </p:cNvSpPr>
          <p:nvPr>
            <p:ph type="sldNum" sz="quarter" idx="12"/>
          </p:nvPr>
        </p:nvSpPr>
        <p:spPr>
          <a:xfrm>
            <a:off x="3810000" y="63246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A138E3A7-71F0-0747-BE2A-85D29029E1FA}" type="slidenum">
              <a:rPr lang="en-GB" altLang="en-US" sz="1200">
                <a:solidFill>
                  <a:schemeClr val="tx2"/>
                </a:solidFill>
                <a:latin typeface="Arial" charset="0"/>
              </a:rPr>
              <a:pPr algn="ctr" eaLnBrk="1" hangingPunct="1"/>
              <a:t>4</a:t>
            </a:fld>
            <a:endParaRPr lang="en-GB" altLang="en-US" sz="1200">
              <a:solidFill>
                <a:schemeClr val="tx2"/>
              </a:solidFill>
              <a:latin typeface="Arial" charset="0"/>
            </a:endParaRPr>
          </a:p>
        </p:txBody>
      </p:sp>
      <p:grpSp>
        <p:nvGrpSpPr>
          <p:cNvPr id="3" name="Group 16"/>
          <p:cNvGrpSpPr>
            <a:grpSpLocks/>
          </p:cNvGrpSpPr>
          <p:nvPr/>
        </p:nvGrpSpPr>
        <p:grpSpPr bwMode="auto">
          <a:xfrm>
            <a:off x="533400" y="5011738"/>
            <a:ext cx="8382000" cy="1312862"/>
            <a:chOff x="533400" y="5011519"/>
            <a:chExt cx="8153400" cy="1219200"/>
          </a:xfrm>
        </p:grpSpPr>
        <p:sp>
          <p:nvSpPr>
            <p:cNvPr id="13" name="AutoShape 262"/>
            <p:cNvSpPr>
              <a:spLocks noChangeArrowheads="1"/>
            </p:cNvSpPr>
            <p:nvPr/>
          </p:nvSpPr>
          <p:spPr bwMode="auto">
            <a:xfrm>
              <a:off x="551536" y="5011519"/>
              <a:ext cx="7754264" cy="1219200"/>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FF0000"/>
                </a:solidFill>
                <a:cs typeface="Arial" pitchFamily="34" charset="0"/>
              </a:endParaRPr>
            </a:p>
          </p:txBody>
        </p:sp>
        <p:sp>
          <p:nvSpPr>
            <p:cNvPr id="61516" name="Rectangle 263"/>
            <p:cNvSpPr>
              <a:spLocks noChangeArrowheads="1"/>
            </p:cNvSpPr>
            <p:nvPr/>
          </p:nvSpPr>
          <p:spPr bwMode="auto">
            <a:xfrm>
              <a:off x="533400" y="5029200"/>
              <a:ext cx="8153400" cy="112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b="1">
                  <a:solidFill>
                    <a:srgbClr val="FF0000"/>
                  </a:solidFill>
                  <a:latin typeface="Arial" charset="0"/>
                  <a:ea typeface="宋体" charset="-122"/>
                </a:rPr>
                <a:t>Goal of this work: </a:t>
              </a:r>
            </a:p>
            <a:p>
              <a:pPr lvl="1">
                <a:lnSpc>
                  <a:spcPct val="85000"/>
                </a:lnSpc>
                <a:buClr>
                  <a:srgbClr val="000000"/>
                </a:buClr>
                <a:buFontTx/>
                <a:buChar char="–"/>
              </a:pPr>
              <a:r>
                <a:rPr lang="en-US" altLang="zh-CN" sz="2000">
                  <a:solidFill>
                    <a:srgbClr val="FF0000"/>
                  </a:solidFill>
                  <a:latin typeface="Arial" charset="0"/>
                  <a:ea typeface="宋体" charset="-122"/>
                </a:rPr>
                <a:t>Feasibility: software design that enables efficient use of optical circuits</a:t>
              </a:r>
            </a:p>
            <a:p>
              <a:pPr lvl="1">
                <a:lnSpc>
                  <a:spcPct val="85000"/>
                </a:lnSpc>
                <a:buClr>
                  <a:srgbClr val="000000"/>
                </a:buClr>
                <a:buFontTx/>
                <a:buChar char="–"/>
              </a:pPr>
              <a:r>
                <a:rPr lang="en-US" altLang="zh-CN" sz="2000">
                  <a:solidFill>
                    <a:srgbClr val="FF0000"/>
                  </a:solidFill>
                  <a:latin typeface="Arial" charset="0"/>
                  <a:ea typeface="宋体" charset="-122"/>
                </a:rPr>
                <a:t>Applicability: application performance over a hybrid network</a:t>
              </a:r>
            </a:p>
          </p:txBody>
        </p:sp>
      </p:grpSp>
      <p:grpSp>
        <p:nvGrpSpPr>
          <p:cNvPr id="61444" name="Group 7"/>
          <p:cNvGrpSpPr>
            <a:grpSpLocks/>
          </p:cNvGrpSpPr>
          <p:nvPr/>
        </p:nvGrpSpPr>
        <p:grpSpPr bwMode="auto">
          <a:xfrm>
            <a:off x="1866900" y="1295400"/>
            <a:ext cx="4991100" cy="2465388"/>
            <a:chOff x="1296" y="816"/>
            <a:chExt cx="3144" cy="1644"/>
          </a:xfrm>
        </p:grpSpPr>
        <p:sp>
          <p:nvSpPr>
            <p:cNvPr id="61481"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2"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3"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4"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5"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6"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7"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8"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9"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49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1" name="Picture 18"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2192"/>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2" name="Line 19"/>
            <p:cNvSpPr>
              <a:spLocks noChangeShapeType="1"/>
            </p:cNvSpPr>
            <p:nvPr/>
          </p:nvSpPr>
          <p:spPr bwMode="auto">
            <a:xfrm flipH="1">
              <a:off x="1358" y="1905"/>
              <a:ext cx="21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3" name="Line 20"/>
            <p:cNvSpPr>
              <a:spLocks noChangeShapeType="1"/>
            </p:cNvSpPr>
            <p:nvPr/>
          </p:nvSpPr>
          <p:spPr bwMode="auto">
            <a:xfrm flipH="1">
              <a:off x="1410" y="1905"/>
              <a:ext cx="15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4" name="Line 21"/>
            <p:cNvSpPr>
              <a:spLocks noChangeShapeType="1"/>
            </p:cNvSpPr>
            <p:nvPr/>
          </p:nvSpPr>
          <p:spPr bwMode="auto">
            <a:xfrm flipH="1">
              <a:off x="1463" y="1905"/>
              <a:ext cx="106"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5" name="Line 22"/>
            <p:cNvSpPr>
              <a:spLocks noChangeShapeType="1"/>
            </p:cNvSpPr>
            <p:nvPr/>
          </p:nvSpPr>
          <p:spPr bwMode="auto">
            <a:xfrm flipH="1">
              <a:off x="1498" y="1905"/>
              <a:ext cx="7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6" name="Line 23"/>
            <p:cNvSpPr>
              <a:spLocks noChangeShapeType="1"/>
            </p:cNvSpPr>
            <p:nvPr/>
          </p:nvSpPr>
          <p:spPr bwMode="auto">
            <a:xfrm flipH="1">
              <a:off x="1534" y="1905"/>
              <a:ext cx="3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7" name="Line 24"/>
            <p:cNvSpPr>
              <a:spLocks noChangeShapeType="1"/>
            </p:cNvSpPr>
            <p:nvPr/>
          </p:nvSpPr>
          <p:spPr bwMode="auto">
            <a:xfrm flipH="1">
              <a:off x="1569" y="1905"/>
              <a:ext cx="0"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8" name="Line 25"/>
            <p:cNvSpPr>
              <a:spLocks noChangeShapeType="1"/>
            </p:cNvSpPr>
            <p:nvPr/>
          </p:nvSpPr>
          <p:spPr bwMode="auto">
            <a:xfrm>
              <a:off x="1569" y="1855"/>
              <a:ext cx="35" cy="3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9" name="Line 26"/>
            <p:cNvSpPr>
              <a:spLocks noChangeShapeType="1"/>
            </p:cNvSpPr>
            <p:nvPr/>
          </p:nvSpPr>
          <p:spPr bwMode="auto">
            <a:xfrm>
              <a:off x="1569" y="1855"/>
              <a:ext cx="70" cy="3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0" name="Line 27"/>
            <p:cNvSpPr>
              <a:spLocks noChangeShapeType="1"/>
            </p:cNvSpPr>
            <p:nvPr/>
          </p:nvSpPr>
          <p:spPr bwMode="auto">
            <a:xfrm>
              <a:off x="1569" y="1905"/>
              <a:ext cx="114"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1" name="Line 28"/>
            <p:cNvSpPr>
              <a:spLocks noChangeShapeType="1"/>
            </p:cNvSpPr>
            <p:nvPr/>
          </p:nvSpPr>
          <p:spPr bwMode="auto">
            <a:xfrm>
              <a:off x="1569" y="1905"/>
              <a:ext cx="14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2" name="Line 29"/>
            <p:cNvSpPr>
              <a:spLocks noChangeShapeType="1"/>
            </p:cNvSpPr>
            <p:nvPr/>
          </p:nvSpPr>
          <p:spPr bwMode="auto">
            <a:xfrm>
              <a:off x="1569" y="1905"/>
              <a:ext cx="18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3" name="Line 30"/>
            <p:cNvSpPr>
              <a:spLocks noChangeShapeType="1"/>
            </p:cNvSpPr>
            <p:nvPr/>
          </p:nvSpPr>
          <p:spPr bwMode="auto">
            <a:xfrm>
              <a:off x="1569" y="1905"/>
              <a:ext cx="211"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1504"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5"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6"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7"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8"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9"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1"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2"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76"/>
          <p:cNvGrpSpPr>
            <a:grpSpLocks/>
          </p:cNvGrpSpPr>
          <p:nvPr/>
        </p:nvGrpSpPr>
        <p:grpSpPr bwMode="auto">
          <a:xfrm>
            <a:off x="2273300" y="2979738"/>
            <a:ext cx="4165600" cy="1592262"/>
            <a:chOff x="1778000" y="3055938"/>
            <a:chExt cx="4165600" cy="1592262"/>
          </a:xfrm>
        </p:grpSpPr>
        <p:grpSp>
          <p:nvGrpSpPr>
            <p:cNvPr id="61447" name="Group 99"/>
            <p:cNvGrpSpPr>
              <a:grpSpLocks/>
            </p:cNvGrpSpPr>
            <p:nvPr/>
          </p:nvGrpSpPr>
          <p:grpSpPr bwMode="auto">
            <a:xfrm>
              <a:off x="1778000" y="3055938"/>
              <a:ext cx="4165600" cy="1592262"/>
              <a:chOff x="976" y="1968"/>
              <a:chExt cx="2624" cy="1099"/>
            </a:xfrm>
          </p:grpSpPr>
          <p:grpSp>
            <p:nvGrpSpPr>
              <p:cNvPr id="61449" name="Group 47"/>
              <p:cNvGrpSpPr>
                <a:grpSpLocks/>
              </p:cNvGrpSpPr>
              <p:nvPr/>
            </p:nvGrpSpPr>
            <p:grpSpPr bwMode="auto">
              <a:xfrm>
                <a:off x="976" y="1968"/>
                <a:ext cx="2624" cy="1008"/>
                <a:chOff x="1552" y="1968"/>
                <a:chExt cx="2624" cy="1008"/>
              </a:xfrm>
            </p:grpSpPr>
            <p:grpSp>
              <p:nvGrpSpPr>
                <p:cNvPr id="61458" name="Group 48"/>
                <p:cNvGrpSpPr>
                  <a:grpSpLocks/>
                </p:cNvGrpSpPr>
                <p:nvPr/>
              </p:nvGrpSpPr>
              <p:grpSpPr bwMode="auto">
                <a:xfrm>
                  <a:off x="2568" y="1976"/>
                  <a:ext cx="88" cy="712"/>
                  <a:chOff x="2568" y="1976"/>
                  <a:chExt cx="88" cy="712"/>
                </a:xfrm>
              </p:grpSpPr>
              <p:sp>
                <p:nvSpPr>
                  <p:cNvPr id="61478"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9"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80"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59" name="Group 52"/>
                <p:cNvGrpSpPr>
                  <a:grpSpLocks/>
                </p:cNvGrpSpPr>
                <p:nvPr/>
              </p:nvGrpSpPr>
              <p:grpSpPr bwMode="auto">
                <a:xfrm>
                  <a:off x="3069" y="1968"/>
                  <a:ext cx="99" cy="720"/>
                  <a:chOff x="3069" y="1968"/>
                  <a:chExt cx="99" cy="720"/>
                </a:xfrm>
              </p:grpSpPr>
              <p:sp>
                <p:nvSpPr>
                  <p:cNvPr id="61475"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6"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7"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0" name="Group 56"/>
                <p:cNvGrpSpPr>
                  <a:grpSpLocks/>
                </p:cNvGrpSpPr>
                <p:nvPr/>
              </p:nvGrpSpPr>
              <p:grpSpPr bwMode="auto">
                <a:xfrm>
                  <a:off x="3072" y="1976"/>
                  <a:ext cx="576" cy="840"/>
                  <a:chOff x="3072" y="1976"/>
                  <a:chExt cx="576" cy="840"/>
                </a:xfrm>
              </p:grpSpPr>
              <p:sp>
                <p:nvSpPr>
                  <p:cNvPr id="61472"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3"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4"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1" name="Group 60"/>
                <p:cNvGrpSpPr>
                  <a:grpSpLocks/>
                </p:cNvGrpSpPr>
                <p:nvPr/>
              </p:nvGrpSpPr>
              <p:grpSpPr bwMode="auto">
                <a:xfrm>
                  <a:off x="2992" y="1984"/>
                  <a:ext cx="1184" cy="992"/>
                  <a:chOff x="2992" y="1984"/>
                  <a:chExt cx="1184" cy="992"/>
                </a:xfrm>
              </p:grpSpPr>
              <p:sp>
                <p:nvSpPr>
                  <p:cNvPr id="61469"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0"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71"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2" name="Group 64"/>
                <p:cNvGrpSpPr>
                  <a:grpSpLocks/>
                </p:cNvGrpSpPr>
                <p:nvPr/>
              </p:nvGrpSpPr>
              <p:grpSpPr bwMode="auto">
                <a:xfrm>
                  <a:off x="2064" y="1984"/>
                  <a:ext cx="528" cy="848"/>
                  <a:chOff x="2064" y="1984"/>
                  <a:chExt cx="528" cy="848"/>
                </a:xfrm>
              </p:grpSpPr>
              <p:sp>
                <p:nvSpPr>
                  <p:cNvPr id="61467"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8"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63" name="Group 68"/>
                <p:cNvGrpSpPr>
                  <a:grpSpLocks/>
                </p:cNvGrpSpPr>
                <p:nvPr/>
              </p:nvGrpSpPr>
              <p:grpSpPr bwMode="auto">
                <a:xfrm>
                  <a:off x="1552" y="1970"/>
                  <a:ext cx="1115" cy="1006"/>
                  <a:chOff x="1552" y="1970"/>
                  <a:chExt cx="1115" cy="1006"/>
                </a:xfrm>
              </p:grpSpPr>
              <p:sp>
                <p:nvSpPr>
                  <p:cNvPr id="61464"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5"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6"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1450" name="Group 72"/>
              <p:cNvGrpSpPr>
                <a:grpSpLocks/>
              </p:cNvGrpSpPr>
              <p:nvPr/>
            </p:nvGrpSpPr>
            <p:grpSpPr bwMode="auto">
              <a:xfrm>
                <a:off x="2064" y="2544"/>
                <a:ext cx="432" cy="523"/>
                <a:chOff x="288" y="1440"/>
                <a:chExt cx="432" cy="523"/>
              </a:xfrm>
            </p:grpSpPr>
            <p:sp>
              <p:nvSpPr>
                <p:cNvPr id="61451"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2"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3"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1454"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5"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6"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457"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1448"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cxnSp>
        <p:nvCxnSpPr>
          <p:cNvPr id="61446" name="Straight Connector 171"/>
          <p:cNvCxnSpPr>
            <a:cxnSpLocks noChangeShapeType="1"/>
          </p:cNvCxnSpPr>
          <p:nvPr/>
        </p:nvCxnSpPr>
        <p:spPr bwMode="auto">
          <a:xfrm>
            <a:off x="1549400" y="2970213"/>
            <a:ext cx="5715000" cy="1587"/>
          </a:xfrm>
          <a:prstGeom prst="line">
            <a:avLst/>
          </a:prstGeom>
          <a:noFill/>
          <a:ln w="19050">
            <a:solidFill>
              <a:schemeClr val="bg2"/>
            </a:solidFill>
            <a:prstDash val="dash"/>
            <a:round/>
            <a:headEnd/>
            <a:tailEnd/>
          </a:ln>
          <a:extLst>
            <a:ext uri="{909E8E84-426E-40DD-AFC4-6F175D3DCCD1}">
              <a14:hiddenFill xmlns:a14="http://schemas.microsoft.com/office/drawing/2010/main">
                <a:noFill/>
              </a14:hiddenFill>
            </a:ext>
          </a:extLst>
        </p:spPr>
      </p:cxnSp>
    </p:spTree>
    <p:custDataLst>
      <p:tags r:id="rId1"/>
    </p:custDataLst>
  </p:cSld>
  <p:clrMapOvr>
    <a:masterClrMapping/>
  </p:clrMapOvr>
  <p:transition advTm="3690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9" name="Slide Number Placeholder 3"/>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0510CBE7-7FB2-9F44-B96D-44B4AF548C2D}" type="slidenum">
              <a:rPr lang="en-GB" altLang="en-US" sz="1600" b="1">
                <a:solidFill>
                  <a:srgbClr val="CC9900"/>
                </a:solidFill>
                <a:latin typeface="Arial" charset="0"/>
                <a:ea typeface="宋体" charset="-122"/>
              </a:rPr>
              <a:pPr algn="r" eaLnBrk="1" hangingPunct="1"/>
              <a:t>40</a:t>
            </a:fld>
            <a:endParaRPr lang="en-GB" altLang="en-US" sz="1600" b="1">
              <a:solidFill>
                <a:srgbClr val="CC9900"/>
              </a:solidFill>
              <a:latin typeface="Arial" charset="0"/>
              <a:ea typeface="宋体" charset="-122"/>
            </a:endParaRPr>
          </a:p>
        </p:txBody>
      </p:sp>
      <p:sp>
        <p:nvSpPr>
          <p:cNvPr id="273410" name="Rectangle 2"/>
          <p:cNvSpPr>
            <a:spLocks noGrp="1" noChangeArrowheads="1"/>
          </p:cNvSpPr>
          <p:nvPr>
            <p:ph type="title"/>
          </p:nvPr>
        </p:nvSpPr>
        <p:spPr/>
        <p:txBody>
          <a:bodyPr/>
          <a:lstStyle/>
          <a:p>
            <a:r>
              <a:rPr lang="en-US" altLang="zh-CN" sz="3200">
                <a:effectLst>
                  <a:outerShdw blurRad="38100" dist="38100" dir="2700000" algn="tl">
                    <a:srgbClr val="C0C0C0"/>
                  </a:outerShdw>
                </a:effectLst>
                <a:ea typeface="宋体" charset="-122"/>
              </a:rPr>
              <a:t>Evaluation </a:t>
            </a:r>
          </a:p>
        </p:txBody>
      </p:sp>
      <p:sp>
        <p:nvSpPr>
          <p:cNvPr id="16388" name="Rectangle 263"/>
          <p:cNvSpPr>
            <a:spLocks noChangeArrowheads="1"/>
          </p:cNvSpPr>
          <p:nvPr/>
        </p:nvSpPr>
        <p:spPr bwMode="auto">
          <a:xfrm>
            <a:off x="152400" y="1371600"/>
            <a:ext cx="830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buFont typeface="Wingdings" charset="2"/>
              <a:buChar char="l"/>
            </a:pPr>
            <a:r>
              <a:rPr lang="en-US" altLang="zh-CN" sz="2800">
                <a:solidFill>
                  <a:srgbClr val="000000"/>
                </a:solidFill>
                <a:ea typeface="宋体" charset="-122"/>
              </a:rPr>
              <a:t>Basic system performance: </a:t>
            </a:r>
          </a:p>
          <a:p>
            <a:pPr lvl="1">
              <a:lnSpc>
                <a:spcPct val="85000"/>
              </a:lnSpc>
              <a:buClr>
                <a:schemeClr val="bg2"/>
              </a:buClr>
              <a:buFontTx/>
              <a:buChar char="–"/>
            </a:pPr>
            <a:r>
              <a:rPr lang="en-US" altLang="zh-CN" sz="2000">
                <a:solidFill>
                  <a:srgbClr val="000000"/>
                </a:solidFill>
                <a:ea typeface="宋体" charset="-122"/>
              </a:rPr>
              <a:t>Can TCP exploit dynamic bandwidth quickly?</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Does traffic control on servers bring significant overhead?</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Does buffering unfairly increase delay of small flows?  </a:t>
            </a:r>
          </a:p>
        </p:txBody>
      </p:sp>
      <p:sp>
        <p:nvSpPr>
          <p:cNvPr id="16389" name="Rectangle 263"/>
          <p:cNvSpPr>
            <a:spLocks noChangeArrowheads="1"/>
          </p:cNvSpPr>
          <p:nvPr/>
        </p:nvSpPr>
        <p:spPr bwMode="auto">
          <a:xfrm>
            <a:off x="203200" y="3505200"/>
            <a:ext cx="8305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buFont typeface="Wingdings" charset="2"/>
              <a:buChar char="l"/>
            </a:pPr>
            <a:r>
              <a:rPr lang="en-US" altLang="zh-CN" sz="2800">
                <a:solidFill>
                  <a:srgbClr val="000000"/>
                </a:solidFill>
                <a:ea typeface="宋体" charset="-122"/>
              </a:rPr>
              <a:t>Application performance:</a:t>
            </a:r>
          </a:p>
          <a:p>
            <a:pPr lvl="1">
              <a:lnSpc>
                <a:spcPct val="85000"/>
              </a:lnSpc>
              <a:buClr>
                <a:schemeClr val="bg2"/>
              </a:buClr>
              <a:buFontTx/>
              <a:buChar char="–"/>
            </a:pPr>
            <a:r>
              <a:rPr lang="en-US" altLang="zh-CN" sz="2000">
                <a:solidFill>
                  <a:srgbClr val="000000"/>
                </a:solidFill>
                <a:ea typeface="宋体" charset="-122"/>
              </a:rPr>
              <a:t>Bulk transfer (VM migration)?</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Loosely synchronized all-to-all communication (MapReduce)?</a:t>
            </a:r>
          </a:p>
          <a:p>
            <a:pPr lvl="1">
              <a:lnSpc>
                <a:spcPct val="85000"/>
              </a:lnSpc>
              <a:buClr>
                <a:schemeClr val="bg2"/>
              </a:buClr>
              <a:buFontTx/>
              <a:buChar char="–"/>
            </a:pPr>
            <a:endParaRPr lang="en-US" altLang="zh-CN" sz="2000">
              <a:solidFill>
                <a:srgbClr val="000000"/>
              </a:solidFill>
              <a:ea typeface="宋体" charset="-122"/>
            </a:endParaRPr>
          </a:p>
          <a:p>
            <a:pPr lvl="1">
              <a:lnSpc>
                <a:spcPct val="85000"/>
              </a:lnSpc>
              <a:buClr>
                <a:schemeClr val="bg2"/>
              </a:buClr>
              <a:buFontTx/>
              <a:buChar char="–"/>
            </a:pPr>
            <a:r>
              <a:rPr lang="en-US" altLang="zh-CN" sz="2000">
                <a:solidFill>
                  <a:srgbClr val="000000"/>
                </a:solidFill>
                <a:ea typeface="宋体" charset="-122"/>
              </a:rPr>
              <a:t>Tightly synchronized all-to-all communication (MPI-FFT) ? </a:t>
            </a:r>
          </a:p>
        </p:txBody>
      </p:sp>
      <p:sp>
        <p:nvSpPr>
          <p:cNvPr id="6" name="Text Box 44"/>
          <p:cNvSpPr txBox="1">
            <a:spLocks noChangeArrowheads="1"/>
          </p:cNvSpPr>
          <p:nvPr/>
        </p:nvSpPr>
        <p:spPr bwMode="auto">
          <a:xfrm>
            <a:off x="8153400" y="16827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
        <p:nvSpPr>
          <p:cNvPr id="7" name="Text Box 44"/>
          <p:cNvSpPr txBox="1">
            <a:spLocks noChangeArrowheads="1"/>
          </p:cNvSpPr>
          <p:nvPr/>
        </p:nvSpPr>
        <p:spPr bwMode="auto">
          <a:xfrm>
            <a:off x="8166100" y="22098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No</a:t>
            </a:r>
          </a:p>
        </p:txBody>
      </p:sp>
      <p:sp>
        <p:nvSpPr>
          <p:cNvPr id="8" name="Text Box 44"/>
          <p:cNvSpPr txBox="1">
            <a:spLocks noChangeArrowheads="1"/>
          </p:cNvSpPr>
          <p:nvPr/>
        </p:nvSpPr>
        <p:spPr bwMode="auto">
          <a:xfrm>
            <a:off x="8166100" y="2735263"/>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No</a:t>
            </a:r>
          </a:p>
        </p:txBody>
      </p:sp>
      <p:sp>
        <p:nvSpPr>
          <p:cNvPr id="9" name="Text Box 44"/>
          <p:cNvSpPr txBox="1">
            <a:spLocks noChangeArrowheads="1"/>
          </p:cNvSpPr>
          <p:nvPr/>
        </p:nvSpPr>
        <p:spPr bwMode="auto">
          <a:xfrm>
            <a:off x="8205788" y="3870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
        <p:nvSpPr>
          <p:cNvPr id="10" name="Text Box 44"/>
          <p:cNvSpPr txBox="1">
            <a:spLocks noChangeArrowheads="1"/>
          </p:cNvSpPr>
          <p:nvPr/>
        </p:nvSpPr>
        <p:spPr bwMode="auto">
          <a:xfrm>
            <a:off x="8205788" y="434340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
        <p:nvSpPr>
          <p:cNvPr id="11" name="Text Box 44"/>
          <p:cNvSpPr txBox="1">
            <a:spLocks noChangeArrowheads="1"/>
          </p:cNvSpPr>
          <p:nvPr/>
        </p:nvSpPr>
        <p:spPr bwMode="auto">
          <a:xfrm>
            <a:off x="8205788" y="48418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spcBef>
                <a:spcPct val="50000"/>
              </a:spcBef>
            </a:pPr>
            <a:r>
              <a:rPr lang="en-US" altLang="zh-CN" sz="2000" b="1">
                <a:solidFill>
                  <a:srgbClr val="000000"/>
                </a:solidFill>
                <a:ea typeface="宋体" charset="-122"/>
              </a:rPr>
              <a:t>Yes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3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nodeType="afterGroup">
                            <p:stCondLst>
                              <p:cond delay="300"/>
                            </p:stCondLst>
                            <p:childTnLst>
                              <p:par>
                                <p:cTn id="11" presetID="1" presetClass="entr" presetSubtype="0" fill="hold" grpId="0" nodeType="afterEffect">
                                  <p:stCondLst>
                                    <p:cond delay="3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nodeType="afterGroup">
                            <p:stCondLst>
                              <p:cond delay="600"/>
                            </p:stCondLst>
                            <p:childTnLst>
                              <p:par>
                                <p:cTn id="14" presetID="1" presetClass="entr" presetSubtype="0" fill="hold" grpId="0" nodeType="afterEffect">
                                  <p:stCondLst>
                                    <p:cond delay="3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nodeType="afterGroup">
                            <p:stCondLst>
                              <p:cond delay="900"/>
                            </p:stCondLst>
                            <p:childTnLst>
                              <p:par>
                                <p:cTn id="17" presetID="1" presetClass="entr" presetSubtype="0" fill="hold" grpId="0" nodeType="afterEffect">
                                  <p:stCondLst>
                                    <p:cond delay="30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nodeType="afterGroup">
                            <p:stCondLst>
                              <p:cond delay="1200"/>
                            </p:stCondLst>
                            <p:childTnLst>
                              <p:par>
                                <p:cTn id="20" presetID="1" presetClass="entr" presetSubtype="0" fill="hold" grpId="0" nodeType="afterEffect">
                                  <p:stCondLst>
                                    <p:cond delay="30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mph" presetSubtype="2" fill="hold" nodeType="clickEffect">
                                  <p:stCondLst>
                                    <p:cond delay="0"/>
                                  </p:stCondLst>
                                  <p:childTnLst>
                                    <p:animClr clrSpc="rgb" dir="cw">
                                      <p:cBhvr override="childStyle">
                                        <p:cTn id="25" dur="100" fill="hold"/>
                                        <p:tgtEl>
                                          <p:spTgt spid="16388">
                                            <p:txEl>
                                              <p:pRg st="3" end="3"/>
                                            </p:txEl>
                                          </p:spTgt>
                                        </p:tgtEl>
                                        <p:attrNameLst>
                                          <p:attrName>style.color</p:attrName>
                                        </p:attrNameLst>
                                      </p:cBhvr>
                                      <p:to>
                                        <a:schemeClr val="folHlink"/>
                                      </p:to>
                                    </p:animClr>
                                  </p:childTnLst>
                                </p:cTn>
                              </p:par>
                              <p:par>
                                <p:cTn id="26" presetID="3" presetClass="emph" presetSubtype="2" fill="hold" nodeType="withEffect">
                                  <p:stCondLst>
                                    <p:cond delay="0"/>
                                  </p:stCondLst>
                                  <p:childTnLst>
                                    <p:animClr clrSpc="rgb" dir="cw">
                                      <p:cBhvr override="childStyle">
                                        <p:cTn id="27" dur="100" fill="hold"/>
                                        <p:tgtEl>
                                          <p:spTgt spid="16388">
                                            <p:txEl>
                                              <p:pRg st="5" end="5"/>
                                            </p:txEl>
                                          </p:spTgt>
                                        </p:tgtEl>
                                        <p:attrNameLst>
                                          <p:attrName>style.color</p:attrName>
                                        </p:attrNameLst>
                                      </p:cBhvr>
                                      <p:to>
                                        <a:schemeClr val="folHlink"/>
                                      </p:to>
                                    </p:animClr>
                                  </p:childTnLst>
                                </p:cTn>
                              </p:par>
                              <p:par>
                                <p:cTn id="28" presetID="3" presetClass="emph" presetSubtype="2" fill="hold" nodeType="withEffect">
                                  <p:stCondLst>
                                    <p:cond delay="0"/>
                                  </p:stCondLst>
                                  <p:childTnLst>
                                    <p:animClr clrSpc="rgb" dir="cw">
                                      <p:cBhvr override="childStyle">
                                        <p:cTn id="29" dur="100" fill="hold"/>
                                        <p:tgtEl>
                                          <p:spTgt spid="16389">
                                            <p:txEl>
                                              <p:pRg st="1" end="1"/>
                                            </p:txEl>
                                          </p:spTgt>
                                        </p:tgtEl>
                                        <p:attrNameLst>
                                          <p:attrName>style.color</p:attrName>
                                        </p:attrNameLst>
                                      </p:cBhvr>
                                      <p:to>
                                        <a:schemeClr val="folHlink"/>
                                      </p:to>
                                    </p:animClr>
                                  </p:childTnLst>
                                </p:cTn>
                              </p:par>
                              <p:par>
                                <p:cTn id="30" presetID="3" presetClass="emph" presetSubtype="2" fill="hold" nodeType="withEffect">
                                  <p:stCondLst>
                                    <p:cond delay="0"/>
                                  </p:stCondLst>
                                  <p:childTnLst>
                                    <p:animClr clrSpc="rgb" dir="cw">
                                      <p:cBhvr override="childStyle">
                                        <p:cTn id="31" dur="100" fill="hold"/>
                                        <p:tgtEl>
                                          <p:spTgt spid="16389">
                                            <p:txEl>
                                              <p:pRg st="5" end="5"/>
                                            </p:txEl>
                                          </p:spTgt>
                                        </p:tgtEl>
                                        <p:attrNameLst>
                                          <p:attrName>style.color</p:attrName>
                                        </p:attrNameLst>
                                      </p:cBhvr>
                                      <p:to>
                                        <a:schemeClr val="folHlink"/>
                                      </p:to>
                                    </p:animClr>
                                  </p:childTnLst>
                                </p:cTn>
                              </p:par>
                              <p:par>
                                <p:cTn id="32" presetID="3" presetClass="emph" presetSubtype="2" fill="hold" nodeType="withEffect">
                                  <p:stCondLst>
                                    <p:cond delay="0"/>
                                  </p:stCondLst>
                                  <p:childTnLst>
                                    <p:animClr clrSpc="rgb" dir="cw">
                                      <p:cBhvr override="childStyle">
                                        <p:cTn id="33" dur="100" fill="hold"/>
                                        <p:tgtEl>
                                          <p:spTgt spid="16388">
                                            <p:txEl>
                                              <p:pRg st="0" end="0"/>
                                            </p:txEl>
                                          </p:spTgt>
                                        </p:tgtEl>
                                        <p:attrNameLst>
                                          <p:attrName>style.color</p:attrName>
                                        </p:attrNameLst>
                                      </p:cBhvr>
                                      <p:to>
                                        <a:schemeClr val="folHlink"/>
                                      </p:to>
                                    </p:animClr>
                                  </p:childTnLst>
                                </p:cTn>
                              </p:par>
                              <p:par>
                                <p:cTn id="34" presetID="3" presetClass="emph" presetSubtype="2" fill="hold" nodeType="withEffect">
                                  <p:stCondLst>
                                    <p:cond delay="0"/>
                                  </p:stCondLst>
                                  <p:childTnLst>
                                    <p:animClr clrSpc="rgb" dir="cw">
                                      <p:cBhvr override="childStyle">
                                        <p:cTn id="35" dur="100" fill="hold"/>
                                        <p:tgtEl>
                                          <p:spTgt spid="16389">
                                            <p:txEl>
                                              <p:pRg st="0" end="0"/>
                                            </p:txEl>
                                          </p:spTgt>
                                        </p:tgtEl>
                                        <p:attrNameLst>
                                          <p:attrName>style.color</p:attrName>
                                        </p:attrNameLst>
                                      </p:cBhvr>
                                      <p:to>
                                        <a:schemeClr val="fo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53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219200"/>
            <a:ext cx="7086600" cy="4397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9698" name="Slide Number Placeholder 3"/>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5F934C31-8303-7045-95E8-20DBA0C3EC4F}" type="slidenum">
              <a:rPr lang="en-GB" altLang="en-US" sz="1600" b="1">
                <a:solidFill>
                  <a:srgbClr val="CC9900"/>
                </a:solidFill>
                <a:latin typeface="Arial" charset="0"/>
                <a:ea typeface="宋体" charset="-122"/>
              </a:rPr>
              <a:pPr algn="r" eaLnBrk="1" hangingPunct="1"/>
              <a:t>41</a:t>
            </a:fld>
            <a:endParaRPr lang="en-GB" altLang="en-US" sz="1600" b="1">
              <a:solidFill>
                <a:srgbClr val="CC9900"/>
              </a:solidFill>
              <a:latin typeface="Arial" charset="0"/>
              <a:ea typeface="宋体" charset="-122"/>
            </a:endParaRPr>
          </a:p>
        </p:txBody>
      </p:sp>
      <p:sp>
        <p:nvSpPr>
          <p:cNvPr id="273410" name="Rectangle 2"/>
          <p:cNvSpPr>
            <a:spLocks noGrp="1" noChangeArrowheads="1"/>
          </p:cNvSpPr>
          <p:nvPr>
            <p:ph type="title"/>
          </p:nvPr>
        </p:nvSpPr>
        <p:spPr/>
        <p:txBody>
          <a:bodyPr/>
          <a:lstStyle/>
          <a:p>
            <a:r>
              <a:rPr lang="en-US" altLang="zh-CN" sz="3200">
                <a:effectLst>
                  <a:outerShdw blurRad="38100" dist="38100" dir="2700000" algn="tl">
                    <a:srgbClr val="C0C0C0"/>
                  </a:outerShdw>
                </a:effectLst>
                <a:ea typeface="宋体" charset="-122"/>
              </a:rPr>
              <a:t>TCP can exploit dynamic bandwidth quickly</a:t>
            </a:r>
          </a:p>
        </p:txBody>
      </p:sp>
      <p:sp>
        <p:nvSpPr>
          <p:cNvPr id="13" name="Oval 12"/>
          <p:cNvSpPr/>
          <p:nvPr/>
        </p:nvSpPr>
        <p:spPr bwMode="auto">
          <a:xfrm>
            <a:off x="2286000" y="4419600"/>
            <a:ext cx="762000" cy="609600"/>
          </a:xfrm>
          <a:prstGeom prst="ellipse">
            <a:avLst/>
          </a:prstGeom>
          <a:noFill/>
          <a:ln>
            <a:headEnd/>
            <a:tailEnd/>
          </a:ln>
        </p:spPr>
        <p:style>
          <a:lnRef idx="2">
            <a:schemeClr val="dk1"/>
          </a:lnRef>
          <a:fillRef idx="1">
            <a:schemeClr val="lt1"/>
          </a:fillRef>
          <a:effectRef idx="0">
            <a:schemeClr val="dk1"/>
          </a:effectRef>
          <a:fontRef idx="minor">
            <a:schemeClr val="dk1"/>
          </a:fontRef>
        </p:style>
        <p:txBody>
          <a:bodyPr anchor="ctr"/>
          <a:lstStyle/>
          <a:p>
            <a:pPr algn="ctr" eaLnBrk="0" hangingPunct="0">
              <a:defRPr/>
            </a:pPr>
            <a:endParaRPr lang="zh-CN" altLang="en-US" b="1">
              <a:solidFill>
                <a:srgbClr val="000000"/>
              </a:solidFill>
              <a:latin typeface="Times New Roman" charset="0"/>
              <a:ea typeface="宋体" charset="0"/>
              <a:cs typeface="宋体" charset="0"/>
            </a:endParaRPr>
          </a:p>
        </p:txBody>
      </p:sp>
      <p:sp>
        <p:nvSpPr>
          <p:cNvPr id="12" name="Rounded Rectangular Callout 11"/>
          <p:cNvSpPr/>
          <p:nvPr/>
        </p:nvSpPr>
        <p:spPr bwMode="auto">
          <a:xfrm>
            <a:off x="346801" y="5567498"/>
            <a:ext cx="2667000" cy="1066800"/>
          </a:xfrm>
          <a:prstGeom prst="wedgeRoundRectCallout">
            <a:avLst>
              <a:gd name="adj1" fmla="val 28907"/>
              <a:gd name="adj2" fmla="val -110775"/>
              <a:gd name="adj3" fmla="val 16667"/>
            </a:avLst>
          </a:prstGeom>
          <a:ln>
            <a:headEnd type="none" w="med" len="med"/>
            <a:tailEnd type="triangle" w="med" len="med"/>
          </a:ln>
        </p:spPr>
        <p:style>
          <a:lnRef idx="0">
            <a:schemeClr val="accent1"/>
          </a:lnRef>
          <a:fillRef idx="3">
            <a:schemeClr val="accent1"/>
          </a:fillRef>
          <a:effectRef idx="3">
            <a:schemeClr val="accent1"/>
          </a:effectRef>
          <a:fontRef idx="minor">
            <a:schemeClr val="lt1"/>
          </a:fontRef>
        </p:style>
        <p:txBody>
          <a:bodyPr wrap="none"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eaLnBrk="0" hangingPunct="0">
              <a:defRPr/>
            </a:pPr>
            <a:endParaRPr lang="zh-CN" altLang="en-US" sz="2000" b="1" dirty="0" smtClean="0">
              <a:solidFill>
                <a:srgbClr val="000000"/>
              </a:solidFill>
              <a:latin typeface="Calibri"/>
              <a:ea typeface="宋体" charset="0"/>
              <a:cs typeface="Calibri"/>
            </a:endParaRPr>
          </a:p>
          <a:p>
            <a:pPr algn="ctr" eaLnBrk="0" hangingPunct="0">
              <a:defRPr/>
            </a:pPr>
            <a:r>
              <a:rPr lang="en-US" altLang="zh-CN" sz="2000" b="1" dirty="0" smtClean="0">
                <a:solidFill>
                  <a:srgbClr val="000000"/>
                </a:solidFill>
                <a:latin typeface="Calibri"/>
                <a:ea typeface="宋体" charset="0"/>
                <a:cs typeface="Calibri"/>
              </a:rPr>
              <a:t>Throughput reach peak</a:t>
            </a:r>
          </a:p>
          <a:p>
            <a:pPr algn="ctr" eaLnBrk="0" hangingPunct="0">
              <a:defRPr/>
            </a:pPr>
            <a:r>
              <a:rPr lang="en-US" altLang="zh-CN" sz="2000" b="1" dirty="0" smtClean="0">
                <a:solidFill>
                  <a:srgbClr val="000000"/>
                </a:solidFill>
                <a:latin typeface="Calibri"/>
                <a:ea typeface="宋体" charset="0"/>
                <a:cs typeface="Calibri"/>
              </a:rPr>
              <a:t>within 10 </a:t>
            </a:r>
            <a:r>
              <a:rPr lang="en-US" altLang="zh-CN" sz="2000" b="1" dirty="0" err="1" smtClean="0">
                <a:solidFill>
                  <a:srgbClr val="000000"/>
                </a:solidFill>
                <a:latin typeface="Calibri"/>
                <a:ea typeface="宋体" charset="0"/>
                <a:cs typeface="Calibri"/>
              </a:rPr>
              <a:t>ms</a:t>
            </a:r>
            <a:r>
              <a:rPr lang="en-US" altLang="zh-CN" sz="2000" b="1" dirty="0" smtClean="0">
                <a:solidFill>
                  <a:srgbClr val="000000"/>
                </a:solidFill>
                <a:latin typeface="Calibri"/>
                <a:ea typeface="宋体" charset="0"/>
                <a:cs typeface="Calibri"/>
              </a:rPr>
              <a:t> </a:t>
            </a:r>
          </a:p>
          <a:p>
            <a:pPr algn="ctr" eaLnBrk="0" hangingPunct="0">
              <a:defRPr/>
            </a:pPr>
            <a:endParaRPr lang="zh-CN" altLang="en-US" b="1" dirty="0" smtClean="0">
              <a:solidFill>
                <a:srgbClr val="000000"/>
              </a:solidFill>
              <a:latin typeface="Calibri"/>
              <a:ea typeface="宋体" charset="0"/>
              <a:cs typeface="Calibri"/>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altLang="zh-CN" sz="2900">
                <a:effectLst>
                  <a:outerShdw blurRad="38100" dist="38100" dir="2700000" algn="tl">
                    <a:srgbClr val="C0C0C0"/>
                  </a:outerShdw>
                </a:effectLst>
                <a:ea typeface="宋体" charset="-122"/>
              </a:rPr>
              <a:t>Traffic control on servers bring few overhead</a:t>
            </a:r>
          </a:p>
        </p:txBody>
      </p:sp>
      <p:sp>
        <p:nvSpPr>
          <p:cNvPr id="31746" name="Rectangle 4"/>
          <p:cNvSpPr>
            <a:spLocks noGrp="1" noChangeArrowheads="1"/>
          </p:cNvSpPr>
          <p:nvPr>
            <p:ph idx="1"/>
          </p:nvPr>
        </p:nvSpPr>
        <p:spPr>
          <a:xfrm>
            <a:off x="304800" y="4419600"/>
            <a:ext cx="8458200" cy="1676400"/>
          </a:xfrm>
        </p:spPr>
        <p:txBody>
          <a:bodyPr/>
          <a:lstStyle/>
          <a:p>
            <a:pPr>
              <a:buFont typeface="Wingdings" charset="2"/>
              <a:buNone/>
            </a:pPr>
            <a:r>
              <a:rPr lang="en-US" altLang="zh-CN" sz="2000">
                <a:ea typeface="宋体" charset="-122"/>
              </a:rPr>
              <a:t>    Although optical management system adds an output scheduler in the server kernel, it does not significantly affect TCP or UDP throughput.</a:t>
            </a:r>
            <a:endParaRPr lang="zh-CN" altLang="en-US" sz="2000">
              <a:ea typeface="宋体" charset="-122"/>
            </a:endParaRPr>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924800" cy="25130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noFill/>
        </p:spPr>
        <p:txBody>
          <a:bodyPr/>
          <a:lstStyle/>
          <a:p>
            <a:r>
              <a:rPr lang="en-US" altLang="zh-CN">
                <a:ea typeface="宋体" charset="-122"/>
              </a:rPr>
              <a:t>Application performance</a:t>
            </a:r>
          </a:p>
        </p:txBody>
      </p:sp>
      <p:sp>
        <p:nvSpPr>
          <p:cNvPr id="33794" name="Rectangle 3"/>
          <p:cNvSpPr>
            <a:spLocks noGrp="1" noChangeArrowheads="1"/>
          </p:cNvSpPr>
          <p:nvPr>
            <p:ph type="body" idx="1"/>
          </p:nvPr>
        </p:nvSpPr>
        <p:spPr>
          <a:xfrm>
            <a:off x="457200" y="1752600"/>
            <a:ext cx="7772400" cy="838200"/>
          </a:xfrm>
        </p:spPr>
        <p:txBody>
          <a:bodyPr/>
          <a:lstStyle/>
          <a:p>
            <a:r>
              <a:rPr lang="en-US" altLang="zh-CN">
                <a:ea typeface="宋体" charset="-122"/>
              </a:rPr>
              <a:t>Three different Benchmark applications</a:t>
            </a:r>
          </a:p>
        </p:txBody>
      </p:sp>
      <p:pic>
        <p:nvPicPr>
          <p:cNvPr id="573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90800"/>
            <a:ext cx="7848600" cy="2312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noFill/>
        </p:spPr>
        <p:txBody>
          <a:bodyPr/>
          <a:lstStyle/>
          <a:p>
            <a:r>
              <a:rPr lang="en-US" altLang="zh-CN">
                <a:ea typeface="宋体" charset="-122"/>
              </a:rPr>
              <a:t>VM migration Application(1)</a:t>
            </a:r>
          </a:p>
        </p:txBody>
      </p:sp>
      <p:sp>
        <p:nvSpPr>
          <p:cNvPr id="34818" name="AutoShape 3"/>
          <p:cNvSpPr>
            <a:spLocks noGrp="1" noChangeAspect="1" noChangeArrowheads="1"/>
          </p:cNvSpPr>
          <p:nvPr>
            <p:ph type="body" idx="1"/>
          </p:nvPr>
        </p:nvSpPr>
        <p:spPr>
          <a:xfrm>
            <a:off x="685800" y="4800600"/>
            <a:ext cx="7772400" cy="1295400"/>
          </a:xfrm>
        </p:spPr>
        <p:txBody>
          <a:bodyPr/>
          <a:lstStyle/>
          <a:p>
            <a:endParaRPr lang="zh-CN" altLang="en-US">
              <a:ea typeface="宋体" charset="-122"/>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6477000" cy="4784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noFill/>
        </p:spPr>
        <p:txBody>
          <a:bodyPr/>
          <a:lstStyle/>
          <a:p>
            <a:r>
              <a:rPr lang="en-US" altLang="zh-CN">
                <a:ea typeface="宋体" charset="-122"/>
              </a:rPr>
              <a:t>VM migration Application(2)</a:t>
            </a:r>
          </a:p>
        </p:txBody>
      </p:sp>
      <p:sp>
        <p:nvSpPr>
          <p:cNvPr id="35842" name="Rectangle 3"/>
          <p:cNvSpPr>
            <a:spLocks noGrp="1" noChangeArrowheads="1"/>
          </p:cNvSpPr>
          <p:nvPr>
            <p:ph type="body" idx="1"/>
          </p:nvPr>
        </p:nvSpPr>
        <p:spPr>
          <a:xfrm>
            <a:off x="685800" y="5105400"/>
            <a:ext cx="7772400" cy="990600"/>
          </a:xfrm>
        </p:spPr>
        <p:txBody>
          <a:bodyPr/>
          <a:lstStyle/>
          <a:p>
            <a:endParaRPr lang="zh-CN" altLang="en-US">
              <a:ea typeface="宋体" charset="-122"/>
            </a:endParaRPr>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7315200" cy="452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zh-CN">
                <a:effectLst>
                  <a:outerShdw blurRad="38100" dist="38100" dir="2700000" algn="tl">
                    <a:srgbClr val="C0C0C0"/>
                  </a:outerShdw>
                </a:effectLst>
                <a:ea typeface="宋体" charset="-122"/>
              </a:rPr>
              <a:t>MapReduce(1)</a:t>
            </a:r>
          </a:p>
        </p:txBody>
      </p:sp>
      <p:sp>
        <p:nvSpPr>
          <p:cNvPr id="36866" name="Rectangle 3"/>
          <p:cNvSpPr>
            <a:spLocks noGrp="1" noChangeArrowheads="1"/>
          </p:cNvSpPr>
          <p:nvPr>
            <p:ph type="body" idx="1"/>
          </p:nvPr>
        </p:nvSpPr>
        <p:spPr>
          <a:xfrm>
            <a:off x="685800" y="5181600"/>
            <a:ext cx="7772400" cy="914400"/>
          </a:xfrm>
        </p:spPr>
        <p:txBody>
          <a:bodyPr/>
          <a:lstStyle/>
          <a:p>
            <a:endParaRPr lang="zh-CN" altLang="en-US">
              <a:ea typeface="宋体" charset="-122"/>
            </a:endParaRPr>
          </a:p>
        </p:txBody>
      </p:sp>
      <p:pic>
        <p:nvPicPr>
          <p:cNvPr id="59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3000"/>
            <a:ext cx="7162800" cy="5081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zh-CN">
                <a:effectLst>
                  <a:outerShdw blurRad="38100" dist="38100" dir="2700000" algn="tl">
                    <a:srgbClr val="C0C0C0"/>
                  </a:outerShdw>
                </a:effectLst>
                <a:ea typeface="宋体" charset="-122"/>
              </a:rPr>
              <a:t>MapReduce(2)</a:t>
            </a:r>
          </a:p>
        </p:txBody>
      </p:sp>
      <p:sp>
        <p:nvSpPr>
          <p:cNvPr id="37890" name="Rectangle 3"/>
          <p:cNvSpPr>
            <a:spLocks noGrp="1" noChangeArrowheads="1"/>
          </p:cNvSpPr>
          <p:nvPr>
            <p:ph type="body" idx="1"/>
          </p:nvPr>
        </p:nvSpPr>
        <p:spPr>
          <a:xfrm>
            <a:off x="685800" y="5181600"/>
            <a:ext cx="7772400" cy="914400"/>
          </a:xfrm>
        </p:spPr>
        <p:txBody>
          <a:bodyPr/>
          <a:lstStyle/>
          <a:p>
            <a:endParaRPr lang="zh-CN" altLang="en-US">
              <a:ea typeface="宋体" charset="-122"/>
            </a:endParaRPr>
          </a:p>
        </p:txBody>
      </p:sp>
      <p:pic>
        <p:nvPicPr>
          <p:cNvPr id="61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391400" cy="4838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altLang="zh-CN">
                <a:effectLst>
                  <a:outerShdw blurRad="38100" dist="38100" dir="2700000" algn="tl">
                    <a:srgbClr val="C0C0C0"/>
                  </a:outerShdw>
                </a:effectLst>
                <a:ea typeface="宋体" charset="-122"/>
              </a:rPr>
              <a:t>Yahoo Gridmix benchmark</a:t>
            </a:r>
          </a:p>
        </p:txBody>
      </p:sp>
      <p:sp>
        <p:nvSpPr>
          <p:cNvPr id="38914" name="Slide Number Placeholder 3"/>
          <p:cNvSpPr txBox="1">
            <a:spLocks noGrp="1"/>
          </p:cNvSpPr>
          <p:nvPr/>
        </p:nvSpPr>
        <p:spPr bwMode="auto">
          <a:xfrm>
            <a:off x="6705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A3DCEDC4-DBFF-0C4D-B4DE-E84C0EA94E07}" type="slidenum">
              <a:rPr lang="en-GB" altLang="en-US" sz="1600" b="1">
                <a:solidFill>
                  <a:srgbClr val="CC9900"/>
                </a:solidFill>
                <a:latin typeface="Arial" charset="0"/>
                <a:ea typeface="宋体" charset="-122"/>
              </a:rPr>
              <a:pPr algn="r" eaLnBrk="1" hangingPunct="1"/>
              <a:t>48</a:t>
            </a:fld>
            <a:endParaRPr lang="en-GB" altLang="en-US" sz="1600" b="1">
              <a:solidFill>
                <a:srgbClr val="CC9900"/>
              </a:solidFill>
              <a:latin typeface="Arial" charset="0"/>
              <a:ea typeface="宋体" charset="-122"/>
            </a:endParaRPr>
          </a:p>
        </p:txBody>
      </p:sp>
      <p:sp>
        <p:nvSpPr>
          <p:cNvPr id="38915" name="Rectangle 263"/>
          <p:cNvSpPr>
            <a:spLocks noChangeArrowheads="1"/>
          </p:cNvSpPr>
          <p:nvPr/>
        </p:nvSpPr>
        <p:spPr bwMode="auto">
          <a:xfrm>
            <a:off x="228600" y="1247775"/>
            <a:ext cx="89154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6075" indent="-346075"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chemeClr val="bg2"/>
              </a:buClr>
              <a:buFont typeface="Wingdings" charset="2"/>
              <a:buChar char="l"/>
            </a:pPr>
            <a:r>
              <a:rPr lang="en-US" altLang="zh-CN" sz="2200">
                <a:solidFill>
                  <a:schemeClr val="bg2"/>
                </a:solidFill>
                <a:ea typeface="宋体" charset="-122"/>
              </a:rPr>
              <a:t>3 runs of 100 mixed jobs such as web query, web scan and sorting</a:t>
            </a:r>
          </a:p>
          <a:p>
            <a:pPr>
              <a:lnSpc>
                <a:spcPct val="85000"/>
              </a:lnSpc>
              <a:spcBef>
                <a:spcPct val="20000"/>
              </a:spcBef>
              <a:buClr>
                <a:schemeClr val="bg2"/>
              </a:buClr>
              <a:buFont typeface="Wingdings" charset="2"/>
              <a:buChar char="l"/>
            </a:pPr>
            <a:r>
              <a:rPr lang="en-US" altLang="zh-CN" sz="2200">
                <a:solidFill>
                  <a:schemeClr val="bg2"/>
                </a:solidFill>
                <a:ea typeface="宋体" charset="-122"/>
              </a:rPr>
              <a:t>200GB of uncompressed data, 50 GB of compressed data</a:t>
            </a:r>
          </a:p>
        </p:txBody>
      </p:sp>
      <p:pic>
        <p:nvPicPr>
          <p:cNvPr id="22534" name="Picture 6"/>
          <p:cNvPicPr>
            <a:picLocks noChangeAspect="1" noChangeArrowheads="1"/>
          </p:cNvPicPr>
          <p:nvPr/>
        </p:nvPicPr>
        <p:blipFill>
          <a:blip r:embed="rId4"/>
          <a:srcRect/>
          <a:stretch>
            <a:fillRect/>
          </a:stretch>
        </p:blipFill>
        <p:spPr bwMode="auto">
          <a:xfrm>
            <a:off x="1371600" y="2057400"/>
            <a:ext cx="6600825" cy="4324350"/>
          </a:xfrm>
          <a:prstGeom prst="rect">
            <a:avLst/>
          </a:prstGeom>
          <a:ln>
            <a:noFill/>
          </a:ln>
          <a:effectLst>
            <a:outerShdw blurRad="292100" dist="139700" dir="2700000" algn="tl" rotWithShape="0">
              <a:srgbClr val="333333">
                <a:alpha val="65000"/>
              </a:srgbClr>
            </a:outerShdw>
          </a:effectLst>
        </p:spPr>
      </p:pic>
      <p:pic>
        <p:nvPicPr>
          <p:cNvPr id="12" name="Picture 11" descr="gridmix2.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1430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wipe(up)">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noFill/>
        </p:spPr>
        <p:txBody>
          <a:bodyPr/>
          <a:lstStyle/>
          <a:p>
            <a:r>
              <a:rPr lang="en-US" altLang="zh-CN">
                <a:ea typeface="宋体" charset="-122"/>
              </a:rPr>
              <a:t>MPI FFT(1)</a:t>
            </a:r>
          </a:p>
        </p:txBody>
      </p:sp>
      <p:sp>
        <p:nvSpPr>
          <p:cNvPr id="40962" name="Rectangle 3"/>
          <p:cNvSpPr>
            <a:spLocks noGrp="1" noChangeArrowheads="1"/>
          </p:cNvSpPr>
          <p:nvPr>
            <p:ph type="body" idx="1"/>
          </p:nvPr>
        </p:nvSpPr>
        <p:spPr>
          <a:xfrm>
            <a:off x="685800" y="5334000"/>
            <a:ext cx="7772400" cy="762000"/>
          </a:xfrm>
        </p:spPr>
        <p:txBody>
          <a:bodyPr/>
          <a:lstStyle/>
          <a:p>
            <a:endParaRPr lang="zh-CN" altLang="en-US">
              <a:ea typeface="宋体" charset="-122"/>
            </a:endParaRPr>
          </a:p>
        </p:txBody>
      </p:sp>
      <p:pic>
        <p:nvPicPr>
          <p:cNvPr id="60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010400" cy="5238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1676400"/>
          <a:ext cx="8001000" cy="3291840"/>
        </p:xfrm>
        <a:graphic>
          <a:graphicData uri="http://schemas.openxmlformats.org/drawingml/2006/table">
            <a:tbl>
              <a:tblPr/>
              <a:tblGrid>
                <a:gridCol w="1901825"/>
                <a:gridCol w="3009900"/>
                <a:gridCol w="3089275"/>
              </a:tblGrid>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FEFED6"/>
                        </a:solidFill>
                        <a:effectLst/>
                        <a:latin typeface="Arial" charset="0"/>
                        <a:ea typeface="ＭＳ Ｐゴシック"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EFED6"/>
                          </a:solidFill>
                          <a:effectLst/>
                          <a:latin typeface="Arial" charset="0"/>
                          <a:ea typeface="ＭＳ Ｐゴシック" charset="-128"/>
                        </a:rPr>
                        <a:t>Electrical packet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a:ln>
                            <a:noFill/>
                          </a:ln>
                          <a:solidFill>
                            <a:srgbClr val="FEFED6"/>
                          </a:solidFill>
                          <a:effectLst/>
                          <a:latin typeface="Arial" charset="0"/>
                          <a:ea typeface="ＭＳ Ｐゴシック" charset="-128"/>
                        </a:rPr>
                        <a:t>Optical circuit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8383AD"/>
                          </a:solidFill>
                          <a:effectLst/>
                          <a:latin typeface="Arial" charset="0"/>
                          <a:ea typeface="ＭＳ Ｐゴシック" charset="-128"/>
                        </a:rPr>
                        <a:t>Switching technology</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383AD"/>
                          </a:solidFill>
                          <a:effectLst/>
                          <a:latin typeface="Arial" charset="0"/>
                          <a:ea typeface="ＭＳ Ｐゴシック" charset="-128"/>
                        </a:rPr>
                        <a:t>Store and forward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a:ln>
                            <a:noFill/>
                          </a:ln>
                          <a:solidFill>
                            <a:srgbClr val="8383AD"/>
                          </a:solidFill>
                          <a:effectLst/>
                          <a:latin typeface="Arial" charset="0"/>
                          <a:ea typeface="ＭＳ Ｐゴシック" charset="-128"/>
                        </a:rPr>
                        <a:t>Circuit switching</a:t>
                      </a: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DB"/>
                    </a:solidFill>
                  </a:tcPr>
                </a:tc>
              </a:tr>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8383AD"/>
                          </a:solidFill>
                          <a:effectLst/>
                          <a:latin typeface="Arial" charset="0"/>
                          <a:ea typeface="ＭＳ Ｐゴシック" charset="-128"/>
                        </a:rPr>
                        <a:t>Switching 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8383AD"/>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8383AD"/>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4EE"/>
                    </a:solidFill>
                  </a:tcPr>
                </a:tc>
              </a:tr>
              <a:tr h="717550">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8383AD"/>
                          </a:solidFill>
                          <a:effectLst/>
                          <a:latin typeface="Arial" charset="0"/>
                          <a:ea typeface="ＭＳ Ｐゴシック" charset="-128"/>
                        </a:rPr>
                        <a:t>Switching time</a:t>
                      </a: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8383AD"/>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DB"/>
                    </a:solidFill>
                  </a:tcPr>
                </a:tc>
                <a:tc>
                  <a:txBody>
                    <a:bodyPr/>
                    <a:lstStyle>
                      <a:lvl1pPr defTabSz="457200" eaLnBrk="0" hangingPunct="0">
                        <a:spcBef>
                          <a:spcPct val="20000"/>
                        </a:spcBef>
                        <a:buClr>
                          <a:srgbClr val="000000"/>
                        </a:buClr>
                        <a:defRPr sz="2800">
                          <a:solidFill>
                            <a:srgbClr val="000000"/>
                          </a:solidFill>
                          <a:latin typeface="Arial" charset="0"/>
                          <a:ea typeface="ＭＳ Ｐゴシック" charset="-128"/>
                        </a:defRPr>
                      </a:lvl1pPr>
                      <a:lvl2pPr marL="742950" indent="-285750" defTabSz="457200" eaLnBrk="0" hangingPunct="0">
                        <a:spcBef>
                          <a:spcPct val="20000"/>
                        </a:spcBef>
                        <a:buClr>
                          <a:srgbClr val="000000"/>
                        </a:buClr>
                        <a:defRPr sz="2400">
                          <a:solidFill>
                            <a:srgbClr val="000000"/>
                          </a:solidFill>
                          <a:latin typeface="Arial" charset="0"/>
                          <a:ea typeface="ＭＳ Ｐゴシック" charset="-128"/>
                        </a:defRPr>
                      </a:lvl2pPr>
                      <a:lvl3pPr marL="1143000" indent="-228600" defTabSz="457200" eaLnBrk="0" hangingPunct="0">
                        <a:spcBef>
                          <a:spcPct val="20000"/>
                        </a:spcBef>
                        <a:buClr>
                          <a:srgbClr val="000000"/>
                        </a:buClr>
                        <a:defRPr sz="2000">
                          <a:solidFill>
                            <a:srgbClr val="000000"/>
                          </a:solidFill>
                          <a:latin typeface="Arial" charset="0"/>
                          <a:ea typeface="ＭＳ Ｐゴシック" charset="-128"/>
                        </a:defRPr>
                      </a:lvl3pPr>
                      <a:lvl4pPr marL="1600200" indent="-228600" defTabSz="457200" eaLnBrk="0" hangingPunct="0">
                        <a:spcBef>
                          <a:spcPct val="20000"/>
                        </a:spcBef>
                        <a:buClr>
                          <a:srgbClr val="000000"/>
                        </a:buClr>
                        <a:defRPr>
                          <a:solidFill>
                            <a:srgbClr val="000000"/>
                          </a:solidFill>
                          <a:latin typeface="Arial" charset="0"/>
                          <a:ea typeface="ＭＳ Ｐゴシック" charset="-128"/>
                        </a:defRPr>
                      </a:lvl4pPr>
                      <a:lvl5pPr marL="2057400" indent="-228600" defTabSz="457200" eaLnBrk="0" hangingPunct="0">
                        <a:spcBef>
                          <a:spcPct val="20000"/>
                        </a:spcBef>
                        <a:buClr>
                          <a:srgbClr val="000000"/>
                        </a:buClr>
                        <a:defRPr>
                          <a:solidFill>
                            <a:srgbClr val="000000"/>
                          </a:solidFill>
                          <a:latin typeface="Arial" charset="0"/>
                          <a:ea typeface="ＭＳ Ｐゴシック" charset="-128"/>
                        </a:defRPr>
                      </a:lvl5pPr>
                      <a:lvl6pPr marL="25146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defTabSz="4572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rgbClr val="FF0000"/>
                        </a:solidFill>
                        <a:effectLst/>
                        <a:latin typeface="Arial"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8DB"/>
                    </a:solidFill>
                  </a:tcPr>
                </a:tc>
              </a:tr>
            </a:tbl>
          </a:graphicData>
        </a:graphic>
      </p:graphicFrame>
      <p:sp>
        <p:nvSpPr>
          <p:cNvPr id="2" name="Title 1"/>
          <p:cNvSpPr>
            <a:spLocks noGrp="1"/>
          </p:cNvSpPr>
          <p:nvPr>
            <p:ph type="title"/>
          </p:nvPr>
        </p:nvSpPr>
        <p:spPr>
          <a:xfrm>
            <a:off x="304800" y="304800"/>
            <a:ext cx="8153400" cy="609600"/>
          </a:xfrm>
        </p:spPr>
        <p:txBody>
          <a:bodyPr>
            <a:normAutofit fontScale="90000"/>
          </a:bodyPr>
          <a:lstStyle/>
          <a:p>
            <a:pPr>
              <a:defRPr/>
            </a:pPr>
            <a:r>
              <a:rPr lang="en-US" sz="3200" dirty="0" smtClean="0"/>
              <a:t>Optical circuit switching </a:t>
            </a:r>
            <a:r>
              <a:rPr lang="en-US" sz="3200" dirty="0" err="1" smtClean="0"/>
              <a:t>v.s</a:t>
            </a:r>
            <a:r>
              <a:rPr lang="en-US" sz="3200" dirty="0" smtClean="0"/>
              <a:t>. </a:t>
            </a:r>
            <a:br>
              <a:rPr lang="en-US" sz="3200" dirty="0" smtClean="0"/>
            </a:br>
            <a:r>
              <a:rPr lang="en-US" sz="3200" dirty="0" smtClean="0"/>
              <a:t>			Electrical packet switching</a:t>
            </a:r>
            <a:endParaRPr lang="en-US" sz="3200" dirty="0"/>
          </a:p>
        </p:txBody>
      </p:sp>
      <p:sp>
        <p:nvSpPr>
          <p:cNvPr id="4" name="Slide Number Placeholder 3"/>
          <p:cNvSpPr>
            <a:spLocks noGrp="1"/>
          </p:cNvSpPr>
          <p:nvPr>
            <p:ph type="sldNum" sz="quarter" idx="12"/>
          </p:nvPr>
        </p:nvSpPr>
        <p:spPr>
          <a:xfrm>
            <a:off x="6705600" y="6400800"/>
            <a:ext cx="1905000" cy="457200"/>
          </a:xfrm>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fld id="{23152A48-BAA9-CF42-BD4A-686640CFD1D9}" type="slidenum">
              <a:rPr lang="en-GB" altLang="en-US" sz="1200">
                <a:solidFill>
                  <a:schemeClr val="tx2"/>
                </a:solidFill>
                <a:latin typeface="Arial Narrow" charset="0"/>
              </a:rPr>
              <a:pPr algn="ctr" eaLnBrk="1" hangingPunct="1"/>
              <a:t>5</a:t>
            </a:fld>
            <a:endParaRPr lang="en-GB" altLang="en-US" sz="1200">
              <a:solidFill>
                <a:schemeClr val="tx2"/>
              </a:solidFill>
              <a:latin typeface="Arial Narrow" charset="0"/>
            </a:endParaRPr>
          </a:p>
        </p:txBody>
      </p:sp>
      <p:grpSp>
        <p:nvGrpSpPr>
          <p:cNvPr id="3" name="Group 22"/>
          <p:cNvGrpSpPr>
            <a:grpSpLocks/>
          </p:cNvGrpSpPr>
          <p:nvPr/>
        </p:nvGrpSpPr>
        <p:grpSpPr bwMode="auto">
          <a:xfrm>
            <a:off x="2438400" y="3365500"/>
            <a:ext cx="6389688" cy="774700"/>
            <a:chOff x="2438400" y="3365863"/>
            <a:chExt cx="6389915" cy="775063"/>
          </a:xfrm>
        </p:grpSpPr>
        <p:sp>
          <p:nvSpPr>
            <p:cNvPr id="21" name="Content Placeholder 2"/>
            <p:cNvSpPr txBox="1">
              <a:spLocks/>
            </p:cNvSpPr>
            <p:nvPr/>
          </p:nvSpPr>
          <p:spPr bwMode="auto">
            <a:xfrm>
              <a:off x="2438400" y="3365863"/>
              <a:ext cx="3048108" cy="762357"/>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16x40Gbps</a:t>
              </a:r>
              <a:r>
                <a:rPr lang="en-US" sz="2000" dirty="0">
                  <a:solidFill>
                    <a:srgbClr val="000000"/>
                  </a:solidFill>
                  <a:latin typeface="Arial" pitchFamily="34" charset="0"/>
                  <a:ea typeface="宋体" pitchFamily="2" charset="-122"/>
                  <a:cs typeface="Arial" pitchFamily="34" charset="0"/>
                </a:rPr>
                <a:t> at high end </a:t>
              </a:r>
            </a:p>
            <a:p>
              <a:pPr algn="ctr" eaLnBrk="0" hangingPunct="0">
                <a:defRPr/>
              </a:pPr>
              <a:r>
                <a:rPr lang="en-US" sz="2000" dirty="0">
                  <a:solidFill>
                    <a:srgbClr val="000000"/>
                  </a:solidFill>
                  <a:latin typeface="Arial" pitchFamily="34" charset="0"/>
                  <a:ea typeface="宋体" pitchFamily="2" charset="-122"/>
                  <a:cs typeface="Arial" pitchFamily="34" charset="0"/>
                </a:rPr>
                <a:t>e.g. Cisco CRS-1</a:t>
              </a:r>
              <a:endParaRPr lang="en-US" sz="2000" kern="0" dirty="0">
                <a:solidFill>
                  <a:srgbClr val="000000"/>
                </a:solidFill>
                <a:latin typeface="Arial" pitchFamily="34" charset="0"/>
                <a:ea typeface="宋体" pitchFamily="2" charset="-122"/>
                <a:cs typeface="Arial" pitchFamily="34" charset="0"/>
              </a:endParaRPr>
            </a:p>
          </p:txBody>
        </p:sp>
        <p:sp>
          <p:nvSpPr>
            <p:cNvPr id="62501" name="Content Placeholder 2"/>
            <p:cNvSpPr txBox="1">
              <a:spLocks/>
            </p:cNvSpPr>
            <p:nvPr/>
          </p:nvSpPr>
          <p:spPr bwMode="auto">
            <a:xfrm>
              <a:off x="5170715" y="3378926"/>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a:solidFill>
                    <a:srgbClr val="FF0000"/>
                  </a:solidFill>
                  <a:latin typeface="Arial" charset="0"/>
                  <a:ea typeface="宋体" charset="-122"/>
                </a:rPr>
                <a:t>320x100Gbps</a:t>
              </a:r>
              <a:r>
                <a:rPr lang="en-US" altLang="en-US" sz="2000">
                  <a:solidFill>
                    <a:srgbClr val="000000"/>
                  </a:solidFill>
                  <a:latin typeface="Arial" charset="0"/>
                  <a:ea typeface="宋体" charset="-122"/>
                </a:rPr>
                <a:t> on market,    e.g. Calient FiberConnect </a:t>
              </a:r>
            </a:p>
          </p:txBody>
        </p:sp>
      </p:grpSp>
      <p:grpSp>
        <p:nvGrpSpPr>
          <p:cNvPr id="7" name="Group 26"/>
          <p:cNvGrpSpPr>
            <a:grpSpLocks/>
          </p:cNvGrpSpPr>
          <p:nvPr/>
        </p:nvGrpSpPr>
        <p:grpSpPr bwMode="auto">
          <a:xfrm>
            <a:off x="2438400" y="4191000"/>
            <a:ext cx="6045200" cy="762000"/>
            <a:chOff x="2438400" y="4191000"/>
            <a:chExt cx="6045926" cy="762000"/>
          </a:xfrm>
        </p:grpSpPr>
        <p:sp>
          <p:nvSpPr>
            <p:cNvPr id="24" name="Content Placeholder 2"/>
            <p:cNvSpPr txBox="1">
              <a:spLocks/>
            </p:cNvSpPr>
            <p:nvPr/>
          </p:nvSpPr>
          <p:spPr bwMode="auto">
            <a:xfrm>
              <a:off x="2438400" y="4191000"/>
              <a:ext cx="3048366" cy="762000"/>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Packet</a:t>
              </a:r>
              <a:r>
                <a:rPr lang="en-US" sz="2000" dirty="0">
                  <a:solidFill>
                    <a:srgbClr val="000000"/>
                  </a:solidFill>
                  <a:latin typeface="Arial" pitchFamily="34" charset="0"/>
                  <a:ea typeface="宋体" pitchFamily="2" charset="-122"/>
                  <a:cs typeface="Arial" pitchFamily="34" charset="0"/>
                </a:rPr>
                <a:t> granularity</a:t>
              </a:r>
              <a:endParaRPr lang="en-US" sz="2000" kern="0" dirty="0">
                <a:solidFill>
                  <a:srgbClr val="000000"/>
                </a:solidFill>
                <a:latin typeface="Arial" pitchFamily="34" charset="0"/>
                <a:ea typeface="宋体" pitchFamily="2" charset="-122"/>
                <a:cs typeface="Arial" pitchFamily="34" charset="0"/>
              </a:endParaRPr>
            </a:p>
          </p:txBody>
        </p:sp>
        <p:sp>
          <p:nvSpPr>
            <p:cNvPr id="26" name="Content Placeholder 2"/>
            <p:cNvSpPr txBox="1">
              <a:spLocks/>
            </p:cNvSpPr>
            <p:nvPr/>
          </p:nvSpPr>
          <p:spPr bwMode="auto">
            <a:xfrm>
              <a:off x="5435960" y="4191000"/>
              <a:ext cx="3048366" cy="762000"/>
            </a:xfrm>
            <a:prstGeom prst="rect">
              <a:avLst/>
            </a:prstGeom>
            <a:noFill/>
            <a:ln w="9525">
              <a:noFill/>
              <a:miter lim="800000"/>
              <a:headEnd/>
              <a:tailEnd/>
            </a:ln>
          </p:spPr>
          <p:txBody>
            <a:bodyPr/>
            <a:lstStyle/>
            <a:p>
              <a:pPr algn="ctr" eaLnBrk="0" hangingPunct="0">
                <a:defRPr/>
              </a:pPr>
              <a:r>
                <a:rPr lang="en-US" sz="2000" kern="0" dirty="0">
                  <a:solidFill>
                    <a:srgbClr val="000000"/>
                  </a:solidFill>
                  <a:latin typeface="Arial" pitchFamily="34" charset="0"/>
                  <a:ea typeface="宋体" pitchFamily="2" charset="-122"/>
                  <a:cs typeface="Arial" pitchFamily="34" charset="0"/>
                </a:rPr>
                <a:t>Less than </a:t>
              </a:r>
              <a:r>
                <a:rPr lang="en-US" sz="2000" kern="0" dirty="0">
                  <a:solidFill>
                    <a:srgbClr val="FF0000"/>
                  </a:solidFill>
                  <a:latin typeface="Arial" pitchFamily="34" charset="0"/>
                  <a:ea typeface="宋体" pitchFamily="2" charset="-122"/>
                  <a:cs typeface="Arial" pitchFamily="34" charset="0"/>
                </a:rPr>
                <a:t>10ms</a:t>
              </a:r>
              <a:endParaRPr lang="en-US" sz="2000" kern="0" dirty="0">
                <a:solidFill>
                  <a:srgbClr val="000000"/>
                </a:solidFill>
                <a:latin typeface="Arial" pitchFamily="34" charset="0"/>
                <a:ea typeface="宋体" pitchFamily="2" charset="-122"/>
                <a:cs typeface="Arial" pitchFamily="34" charset="0"/>
              </a:endParaRPr>
            </a:p>
          </p:txBody>
        </p:sp>
      </p:grpSp>
      <p:grpSp>
        <p:nvGrpSpPr>
          <p:cNvPr id="10" name="Group 9"/>
          <p:cNvGrpSpPr>
            <a:grpSpLocks/>
          </p:cNvGrpSpPr>
          <p:nvPr/>
        </p:nvGrpSpPr>
        <p:grpSpPr bwMode="auto">
          <a:xfrm>
            <a:off x="2667000" y="3124200"/>
            <a:ext cx="5486400" cy="3200400"/>
            <a:chOff x="2514600" y="3048000"/>
            <a:chExt cx="5486400" cy="3200400"/>
          </a:xfrm>
        </p:grpSpPr>
        <p:sp>
          <p:nvSpPr>
            <p:cNvPr id="8" name="Rounded Rectangular Callout 7"/>
            <p:cNvSpPr/>
            <p:nvPr/>
          </p:nvSpPr>
          <p:spPr bwMode="auto">
            <a:xfrm>
              <a:off x="2514600" y="3048000"/>
              <a:ext cx="5486400" cy="3200400"/>
            </a:xfrm>
            <a:prstGeom prst="wedgeRoundRectCallout">
              <a:avLst>
                <a:gd name="adj1" fmla="val 27672"/>
                <a:gd name="adj2" fmla="val -57946"/>
                <a:gd name="adj3" fmla="val 16667"/>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eaLnBrk="0" hangingPunct="0">
                <a:defRPr/>
              </a:pPr>
              <a:endParaRPr lang="en-US" b="1">
                <a:solidFill>
                  <a:srgbClr val="FFFFFF"/>
                </a:solidFill>
              </a:endParaRPr>
            </a:p>
          </p:txBody>
        </p:sp>
        <p:pic>
          <p:nvPicPr>
            <p:cNvPr id="6" name="Picture 6" descr="D:\research\data-center\HotNets\mems.JPG"/>
            <p:cNvPicPr>
              <a:picLocks noChangeAspect="1" noChangeArrowheads="1"/>
            </p:cNvPicPr>
            <p:nvPr/>
          </p:nvPicPr>
          <p:blipFill>
            <a:blip r:embed="rId4"/>
            <a:srcRect/>
            <a:stretch>
              <a:fillRect/>
            </a:stretch>
          </p:blipFill>
          <p:spPr bwMode="auto">
            <a:xfrm>
              <a:off x="2743200" y="3276600"/>
              <a:ext cx="5029200" cy="2438400"/>
            </a:xfrm>
            <a:prstGeom prst="rect">
              <a:avLst/>
            </a:prstGeom>
            <a:ln>
              <a:noFill/>
            </a:ln>
            <a:effectLst>
              <a:outerShdw blurRad="292100" dist="139700" dir="2700000" algn="tl" rotWithShape="0">
                <a:srgbClr val="333333">
                  <a:alpha val="65000"/>
                </a:srgbClr>
              </a:outerShdw>
            </a:effectLst>
          </p:spPr>
        </p:pic>
        <p:sp>
          <p:nvSpPr>
            <p:cNvPr id="9" name="Content Placeholder 2"/>
            <p:cNvSpPr txBox="1">
              <a:spLocks/>
            </p:cNvSpPr>
            <p:nvPr/>
          </p:nvSpPr>
          <p:spPr bwMode="auto">
            <a:xfrm>
              <a:off x="3962400" y="5867400"/>
              <a:ext cx="3352800" cy="381000"/>
            </a:xfrm>
            <a:prstGeom prst="rect">
              <a:avLst/>
            </a:prstGeom>
            <a:noFill/>
            <a:ln w="9525">
              <a:noFill/>
              <a:miter lim="800000"/>
              <a:headEnd/>
              <a:tailEnd/>
            </a:ln>
          </p:spPr>
          <p:txBody>
            <a:bodyPr/>
            <a:lstStyle/>
            <a:p>
              <a:pPr marL="346075" indent="-346075" eaLnBrk="0" hangingPunct="0">
                <a:lnSpc>
                  <a:spcPct val="85000"/>
                </a:lnSpc>
                <a:spcBef>
                  <a:spcPct val="20000"/>
                </a:spcBef>
                <a:buClr>
                  <a:srgbClr val="000000"/>
                </a:buClr>
                <a:buFont typeface="Wingdings" pitchFamily="2" charset="2"/>
                <a:buNone/>
                <a:defRPr/>
              </a:pPr>
              <a:r>
                <a:rPr lang="en-US" sz="2000" kern="0" dirty="0">
                  <a:solidFill>
                    <a:srgbClr val="000000"/>
                  </a:solidFill>
                  <a:latin typeface="Arial" pitchFamily="34" charset="0"/>
                  <a:ea typeface="宋体" pitchFamily="2" charset="-122"/>
                  <a:cs typeface="Arial" pitchFamily="34" charset="0"/>
                </a:rPr>
                <a:t>e.g.  MEMS optical switch</a:t>
              </a:r>
            </a:p>
          </p:txBody>
        </p:sp>
      </p:grpSp>
      <p:cxnSp>
        <p:nvCxnSpPr>
          <p:cNvPr id="12" name="Straight Connector 11"/>
          <p:cNvCxnSpPr>
            <a:cxnSpLocks noChangeShapeType="1"/>
          </p:cNvCxnSpPr>
          <p:nvPr/>
        </p:nvCxnSpPr>
        <p:spPr bwMode="auto">
          <a:xfrm flipV="1">
            <a:off x="4713288" y="3530600"/>
            <a:ext cx="838200" cy="228600"/>
          </a:xfrm>
          <a:prstGeom prst="line">
            <a:avLst/>
          </a:prstGeom>
          <a:noFill/>
          <a:ln w="63500">
            <a:solidFill>
              <a:schemeClr val="bg1"/>
            </a:solidFill>
            <a:round/>
            <a:headEnd/>
            <a:tailEnd type="stealth" w="med" len="med"/>
          </a:ln>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rot="5400000">
            <a:off x="4522788" y="3797300"/>
            <a:ext cx="1295400" cy="762000"/>
          </a:xfrm>
          <a:prstGeom prst="line">
            <a:avLst/>
          </a:prstGeom>
          <a:noFill/>
          <a:ln w="63500">
            <a:solidFill>
              <a:schemeClr val="bg1"/>
            </a:solidFill>
            <a:round/>
            <a:headEnd/>
            <a:tailEnd type="stealth" w="med" len="med"/>
          </a:ln>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flipV="1">
            <a:off x="4865688" y="4597400"/>
            <a:ext cx="1143000" cy="304800"/>
          </a:xfrm>
          <a:prstGeom prst="line">
            <a:avLst/>
          </a:prstGeom>
          <a:noFill/>
          <a:ln w="63500">
            <a:solidFill>
              <a:schemeClr val="bg1"/>
            </a:solidFill>
            <a:round/>
            <a:headEnd/>
            <a:tailEnd type="stealth" w="med" len="med"/>
          </a:ln>
          <a:extLst>
            <a:ext uri="{909E8E84-426E-40DD-AFC4-6F175D3DCCD1}">
              <a14:hiddenFill xmlns:a14="http://schemas.microsoft.com/office/drawing/2010/main">
                <a:noFill/>
              </a14:hiddenFill>
            </a:ext>
          </a:extLst>
        </p:spPr>
      </p:cxnSp>
    </p:spTree>
    <p:custDataLst>
      <p:tags r:id="rId1"/>
    </p:custDataLst>
  </p:cSld>
  <p:clrMapOvr>
    <a:masterClrMapping/>
  </p:clrMapOvr>
  <p:transition advTm="8112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par>
                          <p:cTn id="17" fill="hold" nodeType="afterGroup">
                            <p:stCondLst>
                              <p:cond delay="1000"/>
                            </p:stCondLst>
                            <p:childTnLst>
                              <p:par>
                                <p:cTn id="18" presetID="22" presetClass="entr" presetSubtype="4"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12"/>
                                        </p:tgtEl>
                                        <p:attrNameLst>
                                          <p:attrName>style.visibility</p:attrName>
                                        </p:attrNameLst>
                                      </p:cBhvr>
                                      <p:to>
                                        <p:strVal val="hidden"/>
                                      </p:to>
                                    </p:set>
                                  </p:childTnLst>
                                </p:cTn>
                              </p:par>
                            </p:childTnLst>
                          </p:cTn>
                        </p:par>
                        <p:par>
                          <p:cTn id="25" fill="hold" nodeType="afterGroup">
                            <p:stCondLst>
                              <p:cond delay="0"/>
                            </p:stCondLst>
                            <p:childTnLst>
                              <p:par>
                                <p:cTn id="26" presetID="1" presetClass="exit" presetSubtype="0" fill="hold" nodeType="after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nodeType="afterGroup">
                            <p:stCondLst>
                              <p:cond delay="0"/>
                            </p:stCondLst>
                            <p:childTnLst>
                              <p:par>
                                <p:cTn id="29" presetID="1" presetClass="exit" presetSubtype="0" fill="hold" nodeType="after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par>
                          <p:cTn id="31" fill="hold" nodeType="afterGroup">
                            <p:stCondLst>
                              <p:cond delay="0"/>
                            </p:stCondLst>
                            <p:childTnLst>
                              <p:par>
                                <p:cTn id="32" presetID="1" presetClass="exit" presetSubtype="0" fill="hold" nodeType="afterEffect">
                                  <p:stCondLst>
                                    <p:cond delay="0"/>
                                  </p:stCondLst>
                                  <p:childTnLst>
                                    <p:set>
                                      <p:cBhvr>
                                        <p:cTn id="33" dur="1" fill="hold">
                                          <p:stCondLst>
                                            <p:cond delay="0"/>
                                          </p:stCondLst>
                                        </p:cTn>
                                        <p:tgtEl>
                                          <p:spTgt spid="10"/>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noFill/>
        </p:spPr>
        <p:txBody>
          <a:bodyPr/>
          <a:lstStyle/>
          <a:p>
            <a:r>
              <a:rPr lang="en-US" altLang="zh-CN">
                <a:ea typeface="宋体" charset="-122"/>
              </a:rPr>
              <a:t>MPI FFT(2)</a:t>
            </a:r>
          </a:p>
        </p:txBody>
      </p:sp>
      <p:sp>
        <p:nvSpPr>
          <p:cNvPr id="41986" name="Rectangle 3"/>
          <p:cNvSpPr>
            <a:spLocks noGrp="1" noChangeArrowheads="1"/>
          </p:cNvSpPr>
          <p:nvPr>
            <p:ph type="body" idx="1"/>
          </p:nvPr>
        </p:nvSpPr>
        <p:spPr>
          <a:xfrm>
            <a:off x="685800" y="5334000"/>
            <a:ext cx="7772400" cy="762000"/>
          </a:xfrm>
        </p:spPr>
        <p:txBody>
          <a:bodyPr/>
          <a:lstStyle/>
          <a:p>
            <a:endParaRPr lang="zh-CN" altLang="en-US">
              <a:ea typeface="宋体" charset="-122"/>
            </a:endParaRPr>
          </a:p>
        </p:txBody>
      </p:sp>
      <p:pic>
        <p:nvPicPr>
          <p:cNvPr id="665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972300" cy="473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a:t>D</a:t>
            </a:r>
            <a:r>
              <a:rPr lang="en-US" altLang="en-US" baseline="30000"/>
              <a:t>2</a:t>
            </a:r>
            <a:r>
              <a:rPr lang="en-US" altLang="en-US"/>
              <a:t>TCP: Congestion Avoidance</a:t>
            </a:r>
          </a:p>
        </p:txBody>
      </p:sp>
      <p:sp>
        <p:nvSpPr>
          <p:cNvPr id="3" name="Text Placeholder 2"/>
          <p:cNvSpPr>
            <a:spLocks noGrp="1"/>
          </p:cNvSpPr>
          <p:nvPr>
            <p:ph idx="1"/>
          </p:nvPr>
        </p:nvSpPr>
        <p:spPr>
          <a:solidFill>
            <a:schemeClr val="bg1"/>
          </a:solidFill>
        </p:spPr>
        <p:txBody>
          <a:bodyPr lIns="91425" tIns="91425" rIns="91425" bIns="91425"/>
          <a:lstStyle/>
          <a:p>
            <a:pPr marL="0" indent="0">
              <a:lnSpc>
                <a:spcPct val="200000"/>
              </a:lnSpc>
              <a:buFontTx/>
              <a:buNone/>
              <a:defRPr/>
            </a:pPr>
            <a:r>
              <a:rPr lang="en-US" i="1" dirty="0" smtClean="0"/>
              <a:t>A D</a:t>
            </a:r>
            <a:r>
              <a:rPr lang="en-US" i="1" baseline="30000" dirty="0" smtClean="0"/>
              <a:t>2</a:t>
            </a:r>
            <a:r>
              <a:rPr lang="en-US" i="1" dirty="0" smtClean="0"/>
              <a:t>TCP sender varies sending window (W) based on </a:t>
            </a:r>
            <a:r>
              <a:rPr lang="en-US" i="1" u="sng" dirty="0" smtClean="0"/>
              <a:t>both</a:t>
            </a:r>
            <a:r>
              <a:rPr lang="en-US" i="1" dirty="0" smtClean="0"/>
              <a:t> extent of congestion and deadline</a:t>
            </a:r>
          </a:p>
          <a:p>
            <a:pPr marL="0" indent="0">
              <a:lnSpc>
                <a:spcPct val="200000"/>
              </a:lnSpc>
              <a:buFontTx/>
              <a:buNone/>
              <a:defRPr/>
            </a:pPr>
            <a:endParaRPr lang="en-US" i="1" dirty="0" smtClean="0"/>
          </a:p>
          <a:p>
            <a:pPr marL="0" indent="0">
              <a:lnSpc>
                <a:spcPct val="250000"/>
              </a:lnSpc>
              <a:buFontTx/>
              <a:buNone/>
              <a:defRPr/>
            </a:pPr>
            <a:r>
              <a:rPr lang="en-US" b="1" u="sng" dirty="0" smtClean="0">
                <a:solidFill>
                  <a:srgbClr val="333336"/>
                </a:solidFill>
                <a:sym typeface="Wingdings" pitchFamily="2" charset="2"/>
              </a:rPr>
              <a:t>Note:</a:t>
            </a:r>
            <a:r>
              <a:rPr lang="en-US" dirty="0" smtClean="0">
                <a:solidFill>
                  <a:srgbClr val="333336"/>
                </a:solidFill>
                <a:sym typeface="Wingdings" pitchFamily="2" charset="2"/>
              </a:rPr>
              <a:t> Larger p ⇒ smaller window. p = 1 ⇒ W/2. p = 0 ⇒ W/2</a:t>
            </a:r>
          </a:p>
          <a:p>
            <a:pPr marL="0" indent="0">
              <a:lnSpc>
                <a:spcPct val="200000"/>
              </a:lnSpc>
              <a:buFontTx/>
              <a:buNone/>
              <a:defRPr/>
            </a:pPr>
            <a:endParaRPr lang="en-US" i="1" dirty="0" smtClean="0"/>
          </a:p>
          <a:p>
            <a:pPr marL="0" indent="0">
              <a:lnSpc>
                <a:spcPct val="200000"/>
              </a:lnSpc>
              <a:buFontTx/>
              <a:buNone/>
              <a:defRPr/>
            </a:pPr>
            <a:endParaRPr lang="en-US" i="1" dirty="0" smtClean="0"/>
          </a:p>
          <a:p>
            <a:pPr marL="0" indent="0">
              <a:lnSpc>
                <a:spcPct val="200000"/>
              </a:lnSpc>
              <a:buFontTx/>
              <a:buNone/>
              <a:defRPr/>
            </a:pPr>
            <a:endParaRPr lang="en-US" i="1" dirty="0" smtClean="0"/>
          </a:p>
          <a:p>
            <a:pPr marL="0" indent="0">
              <a:lnSpc>
                <a:spcPct val="200000"/>
              </a:lnSpc>
              <a:buFontTx/>
              <a:buNone/>
              <a:defRPr/>
            </a:pPr>
            <a:endParaRPr lang="en-US" i="1" dirty="0" smtClean="0">
              <a:solidFill>
                <a:srgbClr val="00B050"/>
              </a:solidFill>
            </a:endParaRPr>
          </a:p>
          <a:p>
            <a:pPr marL="0" indent="0">
              <a:buFontTx/>
              <a:buNone/>
              <a:defRPr/>
            </a:pPr>
            <a:endParaRPr lang="en-US" dirty="0" smtClean="0"/>
          </a:p>
          <a:p>
            <a:pPr marL="225425" indent="-225425">
              <a:buFontTx/>
              <a:buNone/>
              <a:defRPr/>
            </a:pPr>
            <a:r>
              <a:rPr lang="en-US" dirty="0" smtClean="0"/>
              <a:t>	</a:t>
            </a:r>
          </a:p>
          <a:p>
            <a:pPr marL="225425" indent="-225425">
              <a:buFontTx/>
              <a:buNone/>
              <a:defRPr/>
            </a:pPr>
            <a:endParaRPr lang="en-US" dirty="0" smtClean="0"/>
          </a:p>
          <a:p>
            <a:pPr>
              <a:buFontTx/>
              <a:buNone/>
              <a:defRPr/>
            </a:pPr>
            <a:endParaRPr lang="en-US" dirty="0" smtClean="0">
              <a:sym typeface="Wingdings" pitchFamily="2" charset="2"/>
            </a:endParaRPr>
          </a:p>
          <a:p>
            <a:pPr>
              <a:buFontTx/>
              <a:buNone/>
              <a:defRPr/>
            </a:pPr>
            <a:r>
              <a:rPr lang="en-US" b="1" dirty="0" smtClean="0"/>
              <a:t>	</a:t>
            </a:r>
          </a:p>
        </p:txBody>
      </p:sp>
      <p:sp>
        <p:nvSpPr>
          <p:cNvPr id="8" name="Text Placeholder 3"/>
          <p:cNvSpPr>
            <a:spLocks noGrp="1"/>
          </p:cNvSpPr>
          <p:nvPr>
            <p:ph type="body" idx="4294967295"/>
          </p:nvPr>
        </p:nvSpPr>
        <p:spPr>
          <a:xfrm>
            <a:off x="0" y="5181600"/>
            <a:ext cx="8686800" cy="685800"/>
          </a:xfrm>
          <a:solidFill>
            <a:schemeClr val="bg1">
              <a:lumMod val="85000"/>
            </a:schemeClr>
          </a:solidFill>
        </p:spPr>
        <p:txBody>
          <a:bodyPr lIns="91425" tIns="91425" rIns="91425" bIns="91425"/>
          <a:lstStyle/>
          <a:p>
            <a:pPr algn="ctr">
              <a:buFontTx/>
              <a:buNone/>
              <a:defRPr/>
            </a:pPr>
            <a:r>
              <a:rPr lang="en-US" dirty="0" smtClean="0">
                <a:solidFill>
                  <a:srgbClr val="0070C0"/>
                </a:solidFill>
              </a:rPr>
              <a:t>P is our gamma correction function</a:t>
            </a:r>
          </a:p>
        </p:txBody>
      </p:sp>
      <p:sp>
        <p:nvSpPr>
          <p:cNvPr id="6" name="TextBox 5"/>
          <p:cNvSpPr txBox="1"/>
          <p:nvPr/>
        </p:nvSpPr>
        <p:spPr>
          <a:xfrm>
            <a:off x="2514600" y="3454400"/>
            <a:ext cx="4114800" cy="6461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600">
                <a:solidFill>
                  <a:srgbClr val="333336"/>
                </a:solidFill>
                <a:latin typeface="Calibri" charset="0"/>
              </a:rPr>
              <a:t>W :</a:t>
            </a:r>
            <a:r>
              <a:rPr lang="en-US" altLang="en-US" sz="3600">
                <a:solidFill>
                  <a:srgbClr val="333336"/>
                </a:solidFill>
                <a:latin typeface="Calibri" charset="0"/>
                <a:sym typeface="Wingdings" charset="2"/>
              </a:rPr>
              <a:t>=</a:t>
            </a:r>
            <a:r>
              <a:rPr lang="en-US" altLang="en-US" sz="3600">
                <a:solidFill>
                  <a:srgbClr val="333336"/>
                </a:solidFill>
                <a:latin typeface="Calibri" charset="0"/>
              </a:rPr>
              <a:t> W * ( 1 – p / 2 )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tLang="en-US"/>
              <a:t>D</a:t>
            </a:r>
            <a:r>
              <a:rPr lang="en-US" altLang="en-US" baseline="30000"/>
              <a:t>2</a:t>
            </a:r>
            <a:r>
              <a:rPr lang="en-US" altLang="en-US"/>
              <a:t>TCP: Gamma Correction Function</a:t>
            </a:r>
          </a:p>
        </p:txBody>
      </p:sp>
      <p:sp>
        <p:nvSpPr>
          <p:cNvPr id="3" name="Text Placeholder 2"/>
          <p:cNvSpPr>
            <a:spLocks noGrp="1"/>
          </p:cNvSpPr>
          <p:nvPr>
            <p:ph idx="1"/>
          </p:nvPr>
        </p:nvSpPr>
        <p:spPr>
          <a:solidFill>
            <a:schemeClr val="bg1"/>
          </a:solidFill>
        </p:spPr>
        <p:txBody>
          <a:bodyPr lIns="91425" tIns="91425" rIns="91425" bIns="91425"/>
          <a:lstStyle/>
          <a:p>
            <a:pPr marL="0" indent="0">
              <a:lnSpc>
                <a:spcPct val="150000"/>
              </a:lnSpc>
              <a:buFontTx/>
              <a:buNone/>
            </a:pPr>
            <a:r>
              <a:rPr lang="en-US" altLang="en-US" b="1">
                <a:solidFill>
                  <a:schemeClr val="tx1"/>
                </a:solidFill>
              </a:rPr>
              <a:t>Gamma Correction </a:t>
            </a:r>
            <a:r>
              <a:rPr lang="en-US" altLang="en-US">
                <a:solidFill>
                  <a:schemeClr val="tx1"/>
                </a:solidFill>
              </a:rPr>
              <a:t>(p)</a:t>
            </a:r>
            <a:r>
              <a:rPr lang="en-US" altLang="en-US" i="1">
                <a:solidFill>
                  <a:srgbClr val="00B050"/>
                </a:solidFill>
              </a:rPr>
              <a:t> </a:t>
            </a:r>
            <a:r>
              <a:rPr lang="en-US" altLang="en-US"/>
              <a:t>is a function of congestion &amp; deadlines</a:t>
            </a:r>
          </a:p>
          <a:p>
            <a:pPr marL="0" indent="0">
              <a:buFontTx/>
              <a:buNone/>
            </a:pPr>
            <a:endParaRPr lang="en-US" altLang="en-US"/>
          </a:p>
          <a:p>
            <a:pPr marL="0" indent="0">
              <a:buFontTx/>
              <a:buNone/>
            </a:pPr>
            <a:endParaRPr lang="en-US" altLang="en-US"/>
          </a:p>
          <a:p>
            <a:pPr marL="0" indent="0">
              <a:lnSpc>
                <a:spcPct val="150000"/>
              </a:lnSpc>
              <a:buFont typeface="Wingdings" charset="2"/>
              <a:buChar char="§"/>
            </a:pPr>
            <a:r>
              <a:rPr lang="en-US" altLang="en-US">
                <a:solidFill>
                  <a:srgbClr val="333336"/>
                </a:solidFill>
                <a:sym typeface="Wingdings" charset="2"/>
              </a:rPr>
              <a:t>  </a:t>
            </a:r>
            <a:r>
              <a:rPr lang="el-GR" altLang="en-US">
                <a:solidFill>
                  <a:srgbClr val="333336"/>
                </a:solidFill>
                <a:sym typeface="Wingdings" charset="2"/>
              </a:rPr>
              <a:t>α</a:t>
            </a:r>
            <a:r>
              <a:rPr lang="en-US" altLang="en-US">
                <a:solidFill>
                  <a:srgbClr val="333336"/>
                </a:solidFill>
                <a:sym typeface="Wingdings" charset="2"/>
              </a:rPr>
              <a:t>:</a:t>
            </a:r>
            <a:r>
              <a:rPr lang="el-GR" altLang="en-US">
                <a:solidFill>
                  <a:srgbClr val="333336"/>
                </a:solidFill>
                <a:sym typeface="Wingdings" charset="2"/>
              </a:rPr>
              <a:t> </a:t>
            </a:r>
            <a:r>
              <a:rPr lang="en-US" altLang="en-US">
                <a:solidFill>
                  <a:srgbClr val="333336"/>
                </a:solidFill>
                <a:sym typeface="Wingdings" charset="2"/>
              </a:rPr>
              <a:t> extent of congestion, same as DCTCP’s </a:t>
            </a:r>
            <a:r>
              <a:rPr lang="el-GR" altLang="en-US">
                <a:solidFill>
                  <a:srgbClr val="333336"/>
                </a:solidFill>
                <a:sym typeface="Wingdings" charset="2"/>
              </a:rPr>
              <a:t>α</a:t>
            </a:r>
            <a:r>
              <a:rPr lang="en-US" altLang="en-US">
                <a:solidFill>
                  <a:srgbClr val="333336"/>
                </a:solidFill>
                <a:sym typeface="Wingdings" charset="2"/>
              </a:rPr>
              <a:t> (0 ≤ </a:t>
            </a:r>
            <a:r>
              <a:rPr lang="el-GR" altLang="en-US">
                <a:solidFill>
                  <a:srgbClr val="333336"/>
                </a:solidFill>
                <a:sym typeface="Wingdings" charset="2"/>
              </a:rPr>
              <a:t>α</a:t>
            </a:r>
            <a:r>
              <a:rPr lang="en-US" altLang="en-US">
                <a:solidFill>
                  <a:srgbClr val="333336"/>
                </a:solidFill>
                <a:sym typeface="Wingdings" charset="2"/>
              </a:rPr>
              <a:t> ≤ 1)</a:t>
            </a:r>
          </a:p>
          <a:p>
            <a:pPr marL="0" indent="0">
              <a:lnSpc>
                <a:spcPct val="150000"/>
              </a:lnSpc>
              <a:buFont typeface="Wingdings" charset="2"/>
              <a:buChar char="§"/>
            </a:pPr>
            <a:r>
              <a:rPr lang="en-US" altLang="en-US">
                <a:solidFill>
                  <a:srgbClr val="333336"/>
                </a:solidFill>
              </a:rPr>
              <a:t>  d: </a:t>
            </a:r>
            <a:r>
              <a:rPr lang="en-US" altLang="en-US" i="1">
                <a:solidFill>
                  <a:srgbClr val="333336"/>
                </a:solidFill>
              </a:rPr>
              <a:t>deadline imminence factor</a:t>
            </a:r>
          </a:p>
          <a:p>
            <a:pPr marL="685800" lvl="1">
              <a:lnSpc>
                <a:spcPct val="150000"/>
              </a:lnSpc>
              <a:buFont typeface="Wingdings" charset="2"/>
              <a:buChar char="§"/>
            </a:pPr>
            <a:r>
              <a:rPr lang="en-US" altLang="en-US" sz="2200">
                <a:solidFill>
                  <a:srgbClr val="333336"/>
                </a:solidFill>
                <a:latin typeface="Trebuchet MS" charset="0"/>
              </a:rPr>
              <a:t>“completion time with window (W)” </a:t>
            </a:r>
            <a:r>
              <a:rPr lang="en-US" altLang="en-US">
                <a:solidFill>
                  <a:srgbClr val="333336"/>
                </a:solidFill>
                <a:latin typeface="Trebuchet MS" charset="0"/>
              </a:rPr>
              <a:t>÷</a:t>
            </a:r>
            <a:r>
              <a:rPr lang="en-US" altLang="en-US" sz="2200">
                <a:solidFill>
                  <a:srgbClr val="333336"/>
                </a:solidFill>
                <a:latin typeface="Trebuchet MS" charset="0"/>
              </a:rPr>
              <a:t> “deadline remaining”</a:t>
            </a:r>
          </a:p>
          <a:p>
            <a:pPr marL="685800" lvl="1">
              <a:lnSpc>
                <a:spcPct val="150000"/>
              </a:lnSpc>
              <a:buFont typeface="Wingdings" charset="2"/>
              <a:buChar char="§"/>
            </a:pPr>
            <a:r>
              <a:rPr lang="en-US" altLang="en-US" sz="2400">
                <a:solidFill>
                  <a:srgbClr val="333336"/>
                </a:solidFill>
                <a:latin typeface="Trebuchet MS" charset="0"/>
                <a:sym typeface="Wingdings" charset="2"/>
              </a:rPr>
              <a:t>  </a:t>
            </a:r>
            <a:r>
              <a:rPr lang="en-US" altLang="en-US" sz="2000">
                <a:solidFill>
                  <a:srgbClr val="333336"/>
                </a:solidFill>
                <a:latin typeface="Trebuchet MS" charset="0"/>
                <a:sym typeface="Wingdings" charset="2"/>
              </a:rPr>
              <a:t>d  &lt; 1 for far-deadline flows, d  &gt; 1 for near-deadline flows</a:t>
            </a:r>
            <a:endParaRPr lang="en-US" altLang="en-US" sz="2400">
              <a:solidFill>
                <a:srgbClr val="333336"/>
              </a:solidFill>
              <a:latin typeface="Trebuchet MS" charset="0"/>
              <a:sym typeface="Wingdings" charset="2"/>
            </a:endParaRPr>
          </a:p>
          <a:p>
            <a:pPr marL="0" indent="0">
              <a:buFontTx/>
              <a:buNone/>
            </a:pPr>
            <a:endParaRPr lang="en-US" altLang="en-US">
              <a:sym typeface="Wingdings" charset="2"/>
            </a:endParaRPr>
          </a:p>
          <a:p>
            <a:pPr marL="0" indent="0">
              <a:buFontTx/>
              <a:buNone/>
            </a:pPr>
            <a:r>
              <a:rPr lang="en-US" altLang="en-US" b="1"/>
              <a:t>	</a:t>
            </a:r>
          </a:p>
        </p:txBody>
      </p:sp>
      <p:sp>
        <p:nvSpPr>
          <p:cNvPr id="7" name="TextBox 6"/>
          <p:cNvSpPr txBox="1"/>
          <p:nvPr/>
        </p:nvSpPr>
        <p:spPr>
          <a:xfrm>
            <a:off x="3924300" y="2971800"/>
            <a:ext cx="1295400" cy="5842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200">
                <a:solidFill>
                  <a:srgbClr val="333336"/>
                </a:solidFill>
                <a:latin typeface="Calibri" charset="0"/>
              </a:rPr>
              <a:t>p = </a:t>
            </a:r>
            <a:r>
              <a:rPr lang="el-GR" altLang="en-US" sz="3200">
                <a:solidFill>
                  <a:srgbClr val="333336"/>
                </a:solidFill>
                <a:latin typeface="Calibri" charset="0"/>
              </a:rPr>
              <a:t>α</a:t>
            </a:r>
            <a:r>
              <a:rPr lang="en-US" altLang="en-US" sz="3200" baseline="30000">
                <a:solidFill>
                  <a:srgbClr val="333336"/>
                </a:solidFill>
                <a:latin typeface="Calibri" charset="0"/>
              </a:rPr>
              <a:t>d</a:t>
            </a:r>
            <a:endParaRPr lang="en-US" altLang="en-US" sz="1800" baseline="30000">
              <a:solidFill>
                <a:srgbClr val="333336"/>
              </a:solidFill>
              <a:latin typeface="Arial"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a:t>Gamma Correction Function (cont.)</a:t>
            </a:r>
          </a:p>
        </p:txBody>
      </p:sp>
      <p:sp>
        <p:nvSpPr>
          <p:cNvPr id="3" name="Text Placeholder 2"/>
          <p:cNvSpPr>
            <a:spLocks noGrp="1"/>
          </p:cNvSpPr>
          <p:nvPr>
            <p:ph idx="1"/>
          </p:nvPr>
        </p:nvSpPr>
        <p:spPr>
          <a:solidFill>
            <a:schemeClr val="bg1"/>
          </a:solidFill>
        </p:spPr>
        <p:txBody>
          <a:bodyPr/>
          <a:lstStyle/>
          <a:p>
            <a:pPr>
              <a:buSzPct val="100000"/>
              <a:buFontTx/>
              <a:buNone/>
              <a:defRPr/>
            </a:pPr>
            <a:r>
              <a:rPr lang="en-US" u="sng" dirty="0" smtClean="0">
                <a:solidFill>
                  <a:srgbClr val="333336"/>
                </a:solidFill>
                <a:latin typeface="Calibri"/>
              </a:rPr>
              <a:t>Key insight</a:t>
            </a:r>
            <a:r>
              <a:rPr lang="en-US" dirty="0" smtClean="0">
                <a:solidFill>
                  <a:srgbClr val="333336"/>
                </a:solidFill>
                <a:latin typeface="Calibri"/>
              </a:rPr>
              <a:t>: </a:t>
            </a:r>
            <a:r>
              <a:rPr lang="en-US" b="1" dirty="0" smtClean="0">
                <a:solidFill>
                  <a:srgbClr val="333336"/>
                </a:solidFill>
                <a:latin typeface="Calibri"/>
              </a:rPr>
              <a:t>Near-deadline flows back off less </a:t>
            </a:r>
          </a:p>
          <a:p>
            <a:pPr>
              <a:buSzPct val="100000"/>
              <a:buFontTx/>
              <a:buNone/>
              <a:defRPr/>
            </a:pPr>
            <a:r>
              <a:rPr lang="en-US" b="1" dirty="0" smtClean="0">
                <a:solidFill>
                  <a:srgbClr val="333336"/>
                </a:solidFill>
                <a:latin typeface="Calibri"/>
              </a:rPr>
              <a:t>while far-deadline flows back off more</a:t>
            </a:r>
          </a:p>
          <a:p>
            <a:pPr>
              <a:buSzPct val="100000"/>
              <a:buFontTx/>
              <a:buNone/>
              <a:defRPr/>
            </a:pPr>
            <a:endParaRPr lang="en-US" b="1" i="1" dirty="0" smtClean="0">
              <a:solidFill>
                <a:srgbClr val="333336"/>
              </a:solidFill>
              <a:latin typeface="Calibri"/>
            </a:endParaRPr>
          </a:p>
          <a:p>
            <a:pPr marL="0" indent="0">
              <a:buSzPct val="100000"/>
              <a:buFont typeface="Wingdings" pitchFamily="2" charset="2"/>
              <a:buChar char="§"/>
              <a:defRPr/>
            </a:pPr>
            <a:r>
              <a:rPr lang="en-US" dirty="0" smtClean="0">
                <a:solidFill>
                  <a:srgbClr val="333336"/>
                </a:solidFill>
                <a:latin typeface="Calibri"/>
              </a:rPr>
              <a:t> </a:t>
            </a:r>
          </a:p>
          <a:p>
            <a:pPr marL="0" indent="0">
              <a:buSzPct val="100000"/>
              <a:buFont typeface="Wingdings" pitchFamily="2" charset="2"/>
              <a:buChar char="§"/>
              <a:defRPr/>
            </a:pPr>
            <a:r>
              <a:rPr lang="en-US" dirty="0" smtClean="0">
                <a:solidFill>
                  <a:srgbClr val="333336"/>
                </a:solidFill>
                <a:latin typeface="Calibri"/>
              </a:rPr>
              <a:t> d  &lt; 1 for </a:t>
            </a:r>
            <a:r>
              <a:rPr lang="en-US" dirty="0" smtClean="0">
                <a:solidFill>
                  <a:srgbClr val="333336"/>
                </a:solidFill>
                <a:latin typeface="Calibri"/>
                <a:sym typeface="Wingdings" pitchFamily="2" charset="2"/>
              </a:rPr>
              <a:t>far-deadline flows </a:t>
            </a:r>
          </a:p>
          <a:p>
            <a:pPr marL="0" indent="0">
              <a:buFontTx/>
              <a:buNone/>
              <a:defRPr/>
            </a:pPr>
            <a:r>
              <a:rPr lang="en-US" dirty="0" smtClean="0">
                <a:solidFill>
                  <a:srgbClr val="333336"/>
                </a:solidFill>
                <a:latin typeface="Calibri"/>
                <a:sym typeface="Wingdings" pitchFamily="2" charset="2"/>
              </a:rPr>
              <a:t>          p large  shrink window</a:t>
            </a:r>
          </a:p>
          <a:p>
            <a:pPr marL="0" indent="0">
              <a:buSzPct val="100000"/>
              <a:buFont typeface="Wingdings" pitchFamily="2" charset="2"/>
              <a:buChar char="§"/>
              <a:defRPr/>
            </a:pPr>
            <a:r>
              <a:rPr lang="en-US" dirty="0" smtClean="0">
                <a:solidFill>
                  <a:srgbClr val="333336"/>
                </a:solidFill>
                <a:latin typeface="Calibri"/>
              </a:rPr>
              <a:t>  d  &gt; 1 for </a:t>
            </a:r>
            <a:r>
              <a:rPr lang="en-US" dirty="0" smtClean="0">
                <a:solidFill>
                  <a:srgbClr val="333336"/>
                </a:solidFill>
                <a:latin typeface="Calibri"/>
                <a:sym typeface="Wingdings" pitchFamily="2" charset="2"/>
              </a:rPr>
              <a:t>near-deadline flows</a:t>
            </a:r>
          </a:p>
          <a:p>
            <a:pPr marL="0" indent="0">
              <a:buFontTx/>
              <a:buNone/>
              <a:defRPr/>
            </a:pPr>
            <a:r>
              <a:rPr lang="en-US" dirty="0" smtClean="0">
                <a:solidFill>
                  <a:srgbClr val="333336"/>
                </a:solidFill>
                <a:latin typeface="Calibri"/>
                <a:sym typeface="Wingdings" pitchFamily="2" charset="2"/>
              </a:rPr>
              <a:t>          p small  retain window</a:t>
            </a:r>
          </a:p>
          <a:p>
            <a:pPr marL="0" indent="0">
              <a:lnSpc>
                <a:spcPct val="150000"/>
              </a:lnSpc>
              <a:buSzPct val="100000"/>
              <a:buFont typeface="Wingdings" pitchFamily="2" charset="2"/>
              <a:buChar char="§"/>
              <a:defRPr/>
            </a:pPr>
            <a:r>
              <a:rPr lang="en-US" dirty="0" smtClean="0">
                <a:solidFill>
                  <a:srgbClr val="333336"/>
                </a:solidFill>
                <a:latin typeface="Calibri"/>
                <a:sym typeface="Wingdings" pitchFamily="2" charset="2"/>
              </a:rPr>
              <a:t>   Long lived flows  d = 1</a:t>
            </a:r>
          </a:p>
          <a:p>
            <a:pPr marL="400050" lvl="1" indent="0">
              <a:buFont typeface="Wingdings" pitchFamily="2" charset="2"/>
              <a:buChar char="§"/>
              <a:defRPr/>
            </a:pPr>
            <a:r>
              <a:rPr lang="en-US" dirty="0" smtClean="0">
                <a:solidFill>
                  <a:srgbClr val="333336"/>
                </a:solidFill>
                <a:latin typeface="Calibri"/>
                <a:sym typeface="Wingdings" pitchFamily="2" charset="2"/>
              </a:rPr>
              <a:t>  </a:t>
            </a:r>
            <a:r>
              <a:rPr lang="en-US" sz="2400" dirty="0" smtClean="0">
                <a:solidFill>
                  <a:srgbClr val="333336"/>
                </a:solidFill>
                <a:latin typeface="Calibri"/>
                <a:sym typeface="Wingdings" pitchFamily="2" charset="2"/>
              </a:rPr>
              <a:t>DCTCP  behavior</a:t>
            </a:r>
          </a:p>
          <a:p>
            <a:pPr>
              <a:buFontTx/>
              <a:buNone/>
              <a:defRPr/>
            </a:pPr>
            <a:endParaRPr lang="en-US" dirty="0" smtClean="0">
              <a:solidFill>
                <a:srgbClr val="333336"/>
              </a:solidFill>
              <a:latin typeface="Calibri"/>
            </a:endParaRPr>
          </a:p>
          <a:p>
            <a:pPr>
              <a:defRPr/>
            </a:pPr>
            <a:endParaRPr lang="en-US" dirty="0" smtClean="0">
              <a:solidFill>
                <a:srgbClr val="333336"/>
              </a:solidFill>
              <a:latin typeface="Calibri"/>
            </a:endParaRPr>
          </a:p>
          <a:p>
            <a:pPr>
              <a:buFontTx/>
              <a:buNone/>
              <a:defRPr/>
            </a:pPr>
            <a:endParaRPr lang="en-US" dirty="0" smtClean="0"/>
          </a:p>
          <a:p>
            <a:pPr>
              <a:buFontTx/>
              <a:buNone/>
              <a:defRPr/>
            </a:pPr>
            <a:endParaRPr lang="en-US" dirty="0" smtClean="0"/>
          </a:p>
          <a:p>
            <a:pPr>
              <a:buFontTx/>
              <a:buNone/>
              <a:defRPr/>
            </a:pPr>
            <a:endParaRPr lang="en-US" dirty="0" smtClean="0"/>
          </a:p>
          <a:p>
            <a:pPr>
              <a:buFontTx/>
              <a:buNone/>
              <a:defRPr/>
            </a:pPr>
            <a:endParaRPr lang="en-US" dirty="0" smtClean="0"/>
          </a:p>
          <a:p>
            <a:pPr>
              <a:buFontTx/>
              <a:buNone/>
              <a:defRPr/>
            </a:pPr>
            <a:endParaRPr lang="en-US" dirty="0"/>
          </a:p>
        </p:txBody>
      </p:sp>
      <p:sp>
        <p:nvSpPr>
          <p:cNvPr id="29" name="Text Placeholder 3"/>
          <p:cNvSpPr>
            <a:spLocks noGrp="1"/>
          </p:cNvSpPr>
          <p:nvPr>
            <p:ph type="body" idx="4294967295"/>
          </p:nvPr>
        </p:nvSpPr>
        <p:spPr>
          <a:xfrm>
            <a:off x="0" y="5638800"/>
            <a:ext cx="8686800" cy="1066800"/>
          </a:xfrm>
          <a:solidFill>
            <a:schemeClr val="bg1">
              <a:lumMod val="85000"/>
            </a:schemeClr>
          </a:solidFill>
        </p:spPr>
        <p:txBody>
          <a:bodyPr lIns="91425" tIns="91425" rIns="91425" bIns="91425"/>
          <a:lstStyle/>
          <a:p>
            <a:pPr algn="ctr">
              <a:buFontTx/>
              <a:buNone/>
              <a:defRPr/>
            </a:pPr>
            <a:r>
              <a:rPr lang="en-US" dirty="0" smtClean="0"/>
              <a:t>Gamma correction elegantly combines congestion and deadlines</a:t>
            </a:r>
          </a:p>
        </p:txBody>
      </p:sp>
      <p:grpSp>
        <p:nvGrpSpPr>
          <p:cNvPr id="23" name="Group 22"/>
          <p:cNvGrpSpPr>
            <a:grpSpLocks/>
          </p:cNvGrpSpPr>
          <p:nvPr/>
        </p:nvGrpSpPr>
        <p:grpSpPr bwMode="auto">
          <a:xfrm>
            <a:off x="4038600" y="762000"/>
            <a:ext cx="6477000" cy="6400800"/>
            <a:chOff x="4038600" y="1447800"/>
            <a:chExt cx="6477000" cy="6400800"/>
          </a:xfrm>
        </p:grpSpPr>
        <p:grpSp>
          <p:nvGrpSpPr>
            <p:cNvPr id="96276" name="Group 21"/>
            <p:cNvGrpSpPr>
              <a:grpSpLocks/>
            </p:cNvGrpSpPr>
            <p:nvPr/>
          </p:nvGrpSpPr>
          <p:grpSpPr bwMode="auto">
            <a:xfrm>
              <a:off x="4038600" y="1447800"/>
              <a:ext cx="6477000" cy="6400800"/>
              <a:chOff x="4038600" y="1447800"/>
              <a:chExt cx="6477000" cy="6400800"/>
            </a:xfrm>
          </p:grpSpPr>
          <p:grpSp>
            <p:nvGrpSpPr>
              <p:cNvPr id="96278" name="Group 45"/>
              <p:cNvGrpSpPr>
                <a:grpSpLocks/>
              </p:cNvGrpSpPr>
              <p:nvPr/>
            </p:nvGrpSpPr>
            <p:grpSpPr bwMode="auto">
              <a:xfrm>
                <a:off x="4038600" y="1447800"/>
                <a:ext cx="6477000" cy="6400800"/>
                <a:chOff x="4191000" y="990600"/>
                <a:chExt cx="5181600" cy="6019800"/>
              </a:xfrm>
            </p:grpSpPr>
            <p:sp>
              <p:nvSpPr>
                <p:cNvPr id="20" name="Arc 19"/>
                <p:cNvSpPr/>
                <p:nvPr/>
              </p:nvSpPr>
              <p:spPr>
                <a:xfrm rot="5400000">
                  <a:off x="3903346" y="1278254"/>
                  <a:ext cx="4013200" cy="3437890"/>
                </a:xfrm>
                <a:prstGeom prst="arc">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Arc 24"/>
                <p:cNvSpPr/>
                <p:nvPr/>
              </p:nvSpPr>
              <p:spPr>
                <a:xfrm rot="16200000">
                  <a:off x="5647055" y="3284855"/>
                  <a:ext cx="4013200" cy="3437890"/>
                </a:xfrm>
                <a:prstGeom prst="arc">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pSp>
          <p:grpSp>
            <p:nvGrpSpPr>
              <p:cNvPr id="96279" name="Group 20"/>
              <p:cNvGrpSpPr>
                <a:grpSpLocks/>
              </p:cNvGrpSpPr>
              <p:nvPr/>
            </p:nvGrpSpPr>
            <p:grpSpPr bwMode="auto">
              <a:xfrm>
                <a:off x="5657850" y="1905000"/>
                <a:ext cx="3638550" cy="4240887"/>
                <a:chOff x="5657850" y="1905000"/>
                <a:chExt cx="3638550" cy="4240887"/>
              </a:xfrm>
            </p:grpSpPr>
            <p:sp>
              <p:nvSpPr>
                <p:cNvPr id="96280" name="TextBox 6"/>
                <p:cNvSpPr txBox="1">
                  <a:spLocks noChangeArrowheads="1"/>
                </p:cNvSpPr>
                <p:nvPr/>
              </p:nvSpPr>
              <p:spPr bwMode="auto">
                <a:xfrm>
                  <a:off x="5791200" y="3896380"/>
                  <a:ext cx="3137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333336"/>
                      </a:solidFill>
                      <a:latin typeface="Calibri" charset="0"/>
                    </a:rPr>
                    <a:t>p</a:t>
                  </a:r>
                </a:p>
              </p:txBody>
            </p:sp>
            <p:cxnSp>
              <p:nvCxnSpPr>
                <p:cNvPr id="9" name="Straight Connector 8"/>
                <p:cNvCxnSpPr/>
                <p:nvPr/>
              </p:nvCxnSpPr>
              <p:spPr>
                <a:xfrm>
                  <a:off x="6191250" y="3124200"/>
                  <a:ext cx="15875" cy="259080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207125" y="5715000"/>
                  <a:ext cx="2727325"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5" idx="0"/>
                  <a:endCxn id="20" idx="0"/>
                </p:cNvCxnSpPr>
                <p:nvPr/>
              </p:nvCxnSpPr>
              <p:spPr>
                <a:xfrm flipV="1">
                  <a:off x="6218238" y="3581400"/>
                  <a:ext cx="2117725" cy="21336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378825" y="3581400"/>
                  <a:ext cx="0" cy="21336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7275513" y="2516187"/>
                  <a:ext cx="0" cy="213042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286" name="TextBox 27"/>
                <p:cNvSpPr txBox="1">
                  <a:spLocks noChangeArrowheads="1"/>
                </p:cNvSpPr>
                <p:nvPr/>
              </p:nvSpPr>
              <p:spPr bwMode="auto">
                <a:xfrm>
                  <a:off x="5657850" y="3218330"/>
                  <a:ext cx="6927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1.0</a:t>
                  </a:r>
                </a:p>
              </p:txBody>
            </p:sp>
            <p:sp>
              <p:nvSpPr>
                <p:cNvPr id="96287" name="TextBox 29"/>
                <p:cNvSpPr txBox="1">
                  <a:spLocks noChangeArrowheads="1"/>
                </p:cNvSpPr>
                <p:nvPr/>
              </p:nvSpPr>
              <p:spPr bwMode="auto">
                <a:xfrm>
                  <a:off x="8027426" y="5715000"/>
                  <a:ext cx="6927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1.0</a:t>
                  </a:r>
                </a:p>
              </p:txBody>
            </p:sp>
            <p:sp>
              <p:nvSpPr>
                <p:cNvPr id="96288" name="TextBox 35"/>
                <p:cNvSpPr txBox="1">
                  <a:spLocks noChangeArrowheads="1"/>
                </p:cNvSpPr>
                <p:nvPr/>
              </p:nvSpPr>
              <p:spPr bwMode="auto">
                <a:xfrm>
                  <a:off x="6115050" y="1905000"/>
                  <a:ext cx="31813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rPr>
                    <a:t>               </a:t>
                  </a:r>
                  <a:r>
                    <a:rPr lang="en-US" altLang="en-US" sz="2000">
                      <a:latin typeface="Calibri" charset="0"/>
                    </a:rPr>
                    <a:t>d = 1</a:t>
                  </a:r>
                </a:p>
                <a:p>
                  <a:pPr eaLnBrk="1" hangingPunct="1"/>
                  <a:r>
                    <a:rPr lang="en-US" altLang="en-US" sz="2000">
                      <a:latin typeface="Calibri" charset="0"/>
                    </a:rPr>
                    <a:t>            d &lt; 1 (far deadline)</a:t>
                  </a:r>
                </a:p>
                <a:p>
                  <a:pPr eaLnBrk="1" hangingPunct="1"/>
                  <a:r>
                    <a:rPr lang="en-US" altLang="en-US" sz="2000">
                      <a:latin typeface="Calibri" charset="0"/>
                    </a:rPr>
                    <a:t>            d &gt; 1  (near deadline)</a:t>
                  </a:r>
                  <a:endParaRPr lang="en-US" altLang="en-US" sz="1800"/>
                </a:p>
              </p:txBody>
            </p:sp>
            <p:cxnSp>
              <p:nvCxnSpPr>
                <p:cNvPr id="38" name="Straight Connector 37"/>
                <p:cNvCxnSpPr/>
                <p:nvPr/>
              </p:nvCxnSpPr>
              <p:spPr>
                <a:xfrm>
                  <a:off x="6172200" y="2128838"/>
                  <a:ext cx="5715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172200" y="2457450"/>
                  <a:ext cx="5715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72200" y="2770188"/>
                  <a:ext cx="571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96277" name="TextBox 18"/>
            <p:cNvSpPr txBox="1">
              <a:spLocks noChangeArrowheads="1"/>
            </p:cNvSpPr>
            <p:nvPr/>
          </p:nvSpPr>
          <p:spPr bwMode="auto">
            <a:xfrm>
              <a:off x="7315200" y="5725180"/>
              <a:ext cx="30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l-GR" altLang="en-US" sz="2800">
                  <a:solidFill>
                    <a:srgbClr val="333336"/>
                  </a:solidFill>
                  <a:latin typeface="Calibri" charset="0"/>
                </a:rPr>
                <a:t>α</a:t>
              </a:r>
              <a:endParaRPr lang="en-US" altLang="en-US" sz="2800"/>
            </a:p>
          </p:txBody>
        </p:sp>
      </p:grpSp>
      <p:sp>
        <p:nvSpPr>
          <p:cNvPr id="24" name="TextBox 23"/>
          <p:cNvSpPr txBox="1"/>
          <p:nvPr/>
        </p:nvSpPr>
        <p:spPr>
          <a:xfrm>
            <a:off x="457200" y="2327275"/>
            <a:ext cx="30480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i="1">
                <a:solidFill>
                  <a:srgbClr val="333336"/>
                </a:solidFill>
                <a:latin typeface="Calibri" charset="0"/>
              </a:rPr>
              <a:t>W </a:t>
            </a:r>
            <a:r>
              <a:rPr lang="en-US" altLang="en-US" i="1">
                <a:solidFill>
                  <a:srgbClr val="333336"/>
                </a:solidFill>
                <a:latin typeface="Calibri" charset="0"/>
                <a:sym typeface="Wingdings" charset="2"/>
              </a:rPr>
              <a:t>:=</a:t>
            </a:r>
            <a:r>
              <a:rPr lang="en-US" altLang="en-US" i="1">
                <a:solidFill>
                  <a:srgbClr val="333336"/>
                </a:solidFill>
                <a:latin typeface="Calibri" charset="0"/>
              </a:rPr>
              <a:t> W * ( 1 – p / 2 )    </a:t>
            </a:r>
          </a:p>
        </p:txBody>
      </p:sp>
      <p:cxnSp>
        <p:nvCxnSpPr>
          <p:cNvPr id="32" name="Straight Connector 31"/>
          <p:cNvCxnSpPr/>
          <p:nvPr/>
        </p:nvCxnSpPr>
        <p:spPr>
          <a:xfrm flipV="1">
            <a:off x="7391400" y="2895600"/>
            <a:ext cx="0" cy="2133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grpSp>
        <p:nvGrpSpPr>
          <p:cNvPr id="45" name="Group 44"/>
          <p:cNvGrpSpPr>
            <a:grpSpLocks/>
          </p:cNvGrpSpPr>
          <p:nvPr/>
        </p:nvGrpSpPr>
        <p:grpSpPr bwMode="auto">
          <a:xfrm>
            <a:off x="5132388" y="2954338"/>
            <a:ext cx="2238375" cy="365125"/>
            <a:chOff x="5132293" y="2953871"/>
            <a:chExt cx="2237771" cy="365760"/>
          </a:xfrm>
        </p:grpSpPr>
        <p:sp>
          <p:nvSpPr>
            <p:cNvPr id="40" name="Right Arrow 39"/>
            <p:cNvSpPr/>
            <p:nvPr/>
          </p:nvSpPr>
          <p:spPr>
            <a:xfrm>
              <a:off x="5790927" y="2998398"/>
              <a:ext cx="304718" cy="305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41" name="Straight Connector 40"/>
            <p:cNvCxnSpPr/>
            <p:nvPr/>
          </p:nvCxnSpPr>
          <p:spPr>
            <a:xfrm flipH="1">
              <a:off x="6171824" y="3138341"/>
              <a:ext cx="1198240"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5132293" y="2953871"/>
              <a:ext cx="549127" cy="36576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1" dirty="0">
                  <a:solidFill>
                    <a:srgbClr val="0070C0"/>
                  </a:solidFill>
                  <a:latin typeface="Calibri"/>
                  <a:cs typeface="Arial"/>
                </a:rPr>
                <a:t>far</a:t>
              </a:r>
              <a:endParaRPr lang="en-US" b="1" baseline="30000" dirty="0">
                <a:solidFill>
                  <a:srgbClr val="0070C0"/>
                </a:solidFill>
              </a:endParaRPr>
            </a:p>
          </p:txBody>
        </p:sp>
      </p:grpSp>
      <p:grpSp>
        <p:nvGrpSpPr>
          <p:cNvPr id="47" name="Group 46"/>
          <p:cNvGrpSpPr>
            <a:grpSpLocks/>
          </p:cNvGrpSpPr>
          <p:nvPr/>
        </p:nvGrpSpPr>
        <p:grpSpPr bwMode="auto">
          <a:xfrm>
            <a:off x="4992688" y="4429125"/>
            <a:ext cx="2378075" cy="376238"/>
            <a:chOff x="4993341" y="4428565"/>
            <a:chExt cx="2376723" cy="376517"/>
          </a:xfrm>
        </p:grpSpPr>
        <p:cxnSp>
          <p:nvCxnSpPr>
            <p:cNvPr id="34" name="Straight Connector 33"/>
            <p:cNvCxnSpPr/>
            <p:nvPr/>
          </p:nvCxnSpPr>
          <p:spPr>
            <a:xfrm flipH="1">
              <a:off x="6172182" y="4647802"/>
              <a:ext cx="119788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37" name="Right Arrow 36"/>
            <p:cNvSpPr/>
            <p:nvPr/>
          </p:nvSpPr>
          <p:spPr>
            <a:xfrm>
              <a:off x="5791399" y="4500056"/>
              <a:ext cx="304627" cy="305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TextBox 43"/>
            <p:cNvSpPr txBox="1"/>
            <p:nvPr/>
          </p:nvSpPr>
          <p:spPr>
            <a:xfrm>
              <a:off x="4993341" y="4428565"/>
              <a:ext cx="731421" cy="365396"/>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1" dirty="0">
                  <a:solidFill>
                    <a:srgbClr val="0070C0"/>
                  </a:solidFill>
                  <a:latin typeface="Calibri"/>
                  <a:cs typeface="Arial"/>
                </a:rPr>
                <a:t>near</a:t>
              </a:r>
              <a:endParaRPr lang="en-US" b="1" baseline="30000" dirty="0">
                <a:solidFill>
                  <a:srgbClr val="0070C0"/>
                </a:solidFill>
              </a:endParaRPr>
            </a:p>
          </p:txBody>
        </p:sp>
      </p:grpSp>
      <p:sp>
        <p:nvSpPr>
          <p:cNvPr id="35" name="TextBox 34"/>
          <p:cNvSpPr txBox="1"/>
          <p:nvPr/>
        </p:nvSpPr>
        <p:spPr>
          <a:xfrm>
            <a:off x="6934200" y="2219325"/>
            <a:ext cx="1066800" cy="523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333336"/>
                </a:solidFill>
                <a:latin typeface="Calibri" charset="0"/>
              </a:rPr>
              <a:t>p = </a:t>
            </a:r>
            <a:r>
              <a:rPr lang="el-GR" altLang="en-US" sz="2800">
                <a:solidFill>
                  <a:srgbClr val="333336"/>
                </a:solidFill>
                <a:latin typeface="Calibri" charset="0"/>
              </a:rPr>
              <a:t>α</a:t>
            </a:r>
            <a:r>
              <a:rPr lang="en-US" altLang="en-US" sz="2800" baseline="30000">
                <a:solidFill>
                  <a:srgbClr val="333336"/>
                </a:solidFill>
                <a:latin typeface="Calibri" charset="0"/>
              </a:rPr>
              <a:t>d</a:t>
            </a:r>
            <a:endParaRPr lang="en-US" altLang="en-US" sz="1600" baseline="30000">
              <a:solidFill>
                <a:srgbClr val="8383AD"/>
              </a:solidFill>
              <a:latin typeface="Arial" charset="0"/>
            </a:endParaRPr>
          </a:p>
        </p:txBody>
      </p:sp>
      <p:grpSp>
        <p:nvGrpSpPr>
          <p:cNvPr id="52" name="Group 51"/>
          <p:cNvGrpSpPr>
            <a:grpSpLocks/>
          </p:cNvGrpSpPr>
          <p:nvPr/>
        </p:nvGrpSpPr>
        <p:grpSpPr bwMode="auto">
          <a:xfrm>
            <a:off x="5059363" y="3657600"/>
            <a:ext cx="2355850" cy="400050"/>
            <a:chOff x="5059680" y="3657600"/>
            <a:chExt cx="2354988" cy="400110"/>
          </a:xfrm>
        </p:grpSpPr>
        <p:cxnSp>
          <p:nvCxnSpPr>
            <p:cNvPr id="48" name="Straight Connector 47"/>
            <p:cNvCxnSpPr/>
            <p:nvPr/>
          </p:nvCxnSpPr>
          <p:spPr>
            <a:xfrm flipH="1">
              <a:off x="6216544" y="3864006"/>
              <a:ext cx="119812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49" name="Right Arrow 48"/>
            <p:cNvSpPr/>
            <p:nvPr/>
          </p:nvSpPr>
          <p:spPr>
            <a:xfrm>
              <a:off x="5803945" y="3711583"/>
              <a:ext cx="304688" cy="3048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TextBox 50"/>
            <p:cNvSpPr txBox="1"/>
            <p:nvPr/>
          </p:nvSpPr>
          <p:spPr>
            <a:xfrm>
              <a:off x="5059680" y="3657600"/>
              <a:ext cx="731569" cy="400110"/>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b="1" dirty="0">
                  <a:solidFill>
                    <a:srgbClr val="0070C0"/>
                  </a:solidFill>
                  <a:latin typeface="Calibri"/>
                  <a:cs typeface="Arial"/>
                </a:rPr>
                <a:t>d = 1</a:t>
              </a:r>
              <a:endParaRPr lang="en-US" b="1" baseline="30000" dirty="0">
                <a:solidFill>
                  <a:srgbClr val="0070C0"/>
                </a:solidFill>
              </a:endParaRP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animBg="1"/>
      <p:bldP spid="24" grpId="0" animBg="1"/>
      <p:bldP spid="35"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tLang="en-US"/>
              <a:t>Gamma Correction Function (cont.)</a:t>
            </a:r>
          </a:p>
        </p:txBody>
      </p:sp>
      <p:sp>
        <p:nvSpPr>
          <p:cNvPr id="97282" name="Text Placeholder 2"/>
          <p:cNvSpPr>
            <a:spLocks noGrp="1"/>
          </p:cNvSpPr>
          <p:nvPr>
            <p:ph idx="1"/>
          </p:nvPr>
        </p:nvSpPr>
        <p:spPr>
          <a:solidFill>
            <a:schemeClr val="bg1"/>
          </a:solidFill>
        </p:spPr>
        <p:txBody>
          <a:bodyPr/>
          <a:lstStyle/>
          <a:p>
            <a:pPr>
              <a:lnSpc>
                <a:spcPct val="150000"/>
              </a:lnSpc>
              <a:buFont typeface="Wingdings" charset="2"/>
              <a:buChar char="§"/>
            </a:pPr>
            <a:r>
              <a:rPr lang="el-GR" altLang="en-US" b="1" i="1">
                <a:solidFill>
                  <a:srgbClr val="00B050"/>
                </a:solidFill>
              </a:rPr>
              <a:t>α</a:t>
            </a:r>
            <a:r>
              <a:rPr lang="en-US" altLang="en-US">
                <a:solidFill>
                  <a:srgbClr val="333336"/>
                </a:solidFill>
              </a:rPr>
              <a:t> is calculated by aggregating ECN (like DCTCP)</a:t>
            </a:r>
          </a:p>
          <a:p>
            <a:pPr lvl="1">
              <a:lnSpc>
                <a:spcPct val="150000"/>
              </a:lnSpc>
              <a:buFont typeface="Wingdings" charset="2"/>
              <a:buChar char="§"/>
            </a:pPr>
            <a:r>
              <a:rPr lang="en-US" altLang="en-US" sz="2400">
                <a:solidFill>
                  <a:srgbClr val="333336"/>
                </a:solidFill>
                <a:latin typeface="Trebuchet MS" charset="0"/>
              </a:rPr>
              <a:t>Switches mark packets if </a:t>
            </a:r>
            <a:r>
              <a:rPr lang="en-US" altLang="en-US" sz="2400" b="1">
                <a:solidFill>
                  <a:srgbClr val="333336"/>
                </a:solidFill>
                <a:latin typeface="Trebuchet MS" charset="0"/>
              </a:rPr>
              <a:t>queue_length &gt; threshold</a:t>
            </a:r>
          </a:p>
          <a:p>
            <a:pPr lvl="2">
              <a:buFont typeface="Wingdings" charset="2"/>
              <a:buChar char="§"/>
            </a:pPr>
            <a:r>
              <a:rPr lang="en-US" altLang="en-US">
                <a:solidFill>
                  <a:srgbClr val="333336"/>
                </a:solidFill>
                <a:latin typeface="Trebuchet MS" charset="0"/>
              </a:rPr>
              <a:t>ECN enabled switches </a:t>
            </a:r>
            <a:r>
              <a:rPr lang="en-US" altLang="en-US" i="1">
                <a:solidFill>
                  <a:schemeClr val="tx1"/>
                </a:solidFill>
                <a:latin typeface="Trebuchet MS" charset="0"/>
              </a:rPr>
              <a:t>common</a:t>
            </a:r>
          </a:p>
          <a:p>
            <a:pPr lvl="1">
              <a:lnSpc>
                <a:spcPct val="150000"/>
              </a:lnSpc>
              <a:buFont typeface="Wingdings" charset="2"/>
              <a:buChar char="§"/>
            </a:pPr>
            <a:endParaRPr lang="en-US" altLang="en-US" sz="2400">
              <a:solidFill>
                <a:srgbClr val="333336"/>
              </a:solidFill>
              <a:latin typeface="Trebuchet MS" charset="0"/>
            </a:endParaRPr>
          </a:p>
          <a:p>
            <a:pPr lvl="1">
              <a:lnSpc>
                <a:spcPct val="150000"/>
              </a:lnSpc>
              <a:buFont typeface="Wingdings" charset="2"/>
              <a:buChar char="§"/>
            </a:pPr>
            <a:endParaRPr lang="en-US" altLang="en-US" sz="2400">
              <a:solidFill>
                <a:srgbClr val="333336"/>
              </a:solidFill>
              <a:latin typeface="Trebuchet MS" charset="0"/>
            </a:endParaRPr>
          </a:p>
          <a:p>
            <a:pPr lvl="1">
              <a:lnSpc>
                <a:spcPct val="150000"/>
              </a:lnSpc>
              <a:buFont typeface="Wingdings" charset="2"/>
              <a:buChar char="§"/>
            </a:pPr>
            <a:r>
              <a:rPr lang="en-US" altLang="en-US" sz="2400">
                <a:solidFill>
                  <a:srgbClr val="333336"/>
                </a:solidFill>
                <a:latin typeface="Trebuchet MS" charset="0"/>
              </a:rPr>
              <a:t>Sender computes the fraction of marked packets averaged over time</a:t>
            </a:r>
          </a:p>
          <a:p>
            <a:pPr lvl="1">
              <a:lnSpc>
                <a:spcPct val="150000"/>
              </a:lnSpc>
              <a:buFont typeface="Wingdings" charset="2"/>
              <a:buChar char="§"/>
            </a:pPr>
            <a:endParaRPr lang="en-US" altLang="en-US" sz="2200">
              <a:solidFill>
                <a:srgbClr val="333336"/>
              </a:solidFill>
            </a:endParaRPr>
          </a:p>
          <a:p>
            <a:pPr>
              <a:lnSpc>
                <a:spcPct val="150000"/>
              </a:lnSpc>
              <a:buFont typeface="Wingdings" charset="2"/>
              <a:buChar char="§"/>
            </a:pPr>
            <a:endParaRPr lang="en-US" altLang="en-US" sz="2800">
              <a:solidFill>
                <a:srgbClr val="333336"/>
              </a:solidFill>
            </a:endParaRPr>
          </a:p>
          <a:p>
            <a:pPr>
              <a:lnSpc>
                <a:spcPct val="150000"/>
              </a:lnSpc>
              <a:buFont typeface="Wingdings" charset="2"/>
              <a:buChar char="§"/>
            </a:pPr>
            <a:endParaRPr lang="en-US" altLang="en-US" sz="2800">
              <a:solidFill>
                <a:srgbClr val="333336"/>
              </a:solidFill>
            </a:endParaRPr>
          </a:p>
          <a:p>
            <a:pPr>
              <a:buFont typeface="Wingdings" charset="2"/>
              <a:buChar char="§"/>
            </a:pPr>
            <a:endParaRPr lang="en-US" altLang="en-US" sz="2800">
              <a:solidFill>
                <a:srgbClr val="333336"/>
              </a:solidFill>
            </a:endParaRPr>
          </a:p>
          <a:p>
            <a:endParaRPr lang="en-US" altLang="en-US">
              <a:solidFill>
                <a:srgbClr val="FF0000"/>
              </a:solidFill>
              <a:latin typeface="Calibri" charset="0"/>
            </a:endParaRPr>
          </a:p>
          <a:p>
            <a:pPr>
              <a:buFontTx/>
              <a:buNone/>
            </a:pPr>
            <a:endParaRPr lang="en-US" altLang="en-US">
              <a:solidFill>
                <a:srgbClr val="333336"/>
              </a:solidFill>
              <a:latin typeface="Calibri" charset="0"/>
            </a:endParaRPr>
          </a:p>
          <a:p>
            <a:endParaRPr lang="en-US" altLang="en-US">
              <a:solidFill>
                <a:srgbClr val="333336"/>
              </a:solidFill>
              <a:latin typeface="Calibri" charset="0"/>
            </a:endParaRPr>
          </a:p>
          <a:p>
            <a:pPr>
              <a:buFontTx/>
              <a:buNone/>
            </a:pPr>
            <a:endParaRPr lang="en-US" altLang="en-US">
              <a:solidFill>
                <a:srgbClr val="333336"/>
              </a:solidFill>
              <a:latin typeface="Calibri" charset="0"/>
            </a:endParaRPr>
          </a:p>
          <a:p>
            <a:endParaRPr lang="en-US" altLang="en-US">
              <a:solidFill>
                <a:srgbClr val="333336"/>
              </a:solidFill>
              <a:latin typeface="Calibri" charset="0"/>
            </a:endParaRPr>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p:txBody>
      </p:sp>
      <p:grpSp>
        <p:nvGrpSpPr>
          <p:cNvPr id="97283" name="Group 3"/>
          <p:cNvGrpSpPr>
            <a:grpSpLocks/>
          </p:cNvGrpSpPr>
          <p:nvPr/>
        </p:nvGrpSpPr>
        <p:grpSpPr bwMode="auto">
          <a:xfrm>
            <a:off x="1943100" y="3162300"/>
            <a:ext cx="5257800" cy="1333500"/>
            <a:chOff x="2057400" y="2558852"/>
            <a:chExt cx="5257800" cy="1697941"/>
          </a:xfrm>
        </p:grpSpPr>
        <p:sp>
          <p:nvSpPr>
            <p:cNvPr id="5" name="Rectangle 4"/>
            <p:cNvSpPr/>
            <p:nvPr/>
          </p:nvSpPr>
          <p:spPr>
            <a:xfrm>
              <a:off x="2971800" y="3124832"/>
              <a:ext cx="3429000" cy="836842"/>
            </a:xfrm>
            <a:prstGeom prst="rect">
              <a:avLst/>
            </a:prstGeom>
            <a:gradFill flip="none" rotWithShape="1">
              <a:gsLst>
                <a:gs pos="45000">
                  <a:schemeClr val="bg1"/>
                </a:gs>
                <a:gs pos="39999">
                  <a:srgbClr val="85C2FF"/>
                </a:gs>
                <a:gs pos="70000">
                  <a:srgbClr val="C4D6EB"/>
                </a:gs>
                <a:gs pos="100000">
                  <a:srgbClr val="FFEBFA"/>
                </a:gs>
              </a:gsLst>
              <a:lin ang="10800000" scaled="1"/>
              <a:tileRect/>
            </a:grad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2057400" y="3428036"/>
              <a:ext cx="762000" cy="230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ight Arrow 6"/>
            <p:cNvSpPr/>
            <p:nvPr/>
          </p:nvSpPr>
          <p:spPr>
            <a:xfrm>
              <a:off x="6553200" y="3428036"/>
              <a:ext cx="762000" cy="2304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4953000" y="2742796"/>
              <a:ext cx="0" cy="1513997"/>
            </a:xfrm>
            <a:prstGeom prst="line">
              <a:avLst/>
            </a:prstGeom>
            <a:gradFill flip="none" rotWithShape="1">
              <a:gsLst>
                <a:gs pos="45000">
                  <a:schemeClr val="bg1"/>
                </a:gs>
                <a:gs pos="39999">
                  <a:srgbClr val="85C2FF"/>
                </a:gs>
                <a:gs pos="70000">
                  <a:srgbClr val="C4D6EB"/>
                </a:gs>
                <a:gs pos="100000">
                  <a:srgbClr val="FFEBFA"/>
                </a:gs>
              </a:gsLst>
              <a:lin ang="10800000" scaled="1"/>
              <a:tileRect/>
            </a:gra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97288" name="TextBox 8"/>
            <p:cNvSpPr txBox="1">
              <a:spLocks noChangeArrowheads="1"/>
            </p:cNvSpPr>
            <p:nvPr/>
          </p:nvSpPr>
          <p:spPr bwMode="auto">
            <a:xfrm>
              <a:off x="5062344" y="2558852"/>
              <a:ext cx="13003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i="1"/>
                <a:t>Threshold</a:t>
              </a:r>
              <a:endParaRPr lang="en-US" altLang="en-US" b="1" i="1"/>
            </a:p>
          </p:txBody>
        </p:sp>
      </p:gr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tLang="en-US">
                <a:solidFill>
                  <a:srgbClr val="333336"/>
                </a:solidFill>
              </a:rPr>
              <a:t>Gamma Correction Function (cont.)</a:t>
            </a:r>
            <a:endParaRPr lang="en-US" altLang="en-US" sz="3200"/>
          </a:p>
        </p:txBody>
      </p:sp>
      <p:sp>
        <p:nvSpPr>
          <p:cNvPr id="98306" name="Text Placeholder 2"/>
          <p:cNvSpPr>
            <a:spLocks noGrp="1"/>
          </p:cNvSpPr>
          <p:nvPr>
            <p:ph idx="1"/>
          </p:nvPr>
        </p:nvSpPr>
        <p:spPr>
          <a:solidFill>
            <a:srgbClr val="FFFFFF"/>
          </a:solidFill>
        </p:spPr>
        <p:txBody>
          <a:bodyPr/>
          <a:lstStyle/>
          <a:p>
            <a:pPr>
              <a:buFont typeface="Wingdings" charset="2"/>
              <a:buChar char="§"/>
            </a:pPr>
            <a:r>
              <a:rPr lang="en-US" altLang="en-US"/>
              <a:t>The deadline imminence factor (d):</a:t>
            </a:r>
          </a:p>
          <a:p>
            <a:pPr>
              <a:buFontTx/>
              <a:buNone/>
            </a:pPr>
            <a:r>
              <a:rPr lang="en-US" altLang="en-US"/>
              <a:t>   </a:t>
            </a:r>
            <a:r>
              <a:rPr lang="en-US" altLang="en-US" sz="2200"/>
              <a:t>“completion time with window (W)” ÷ “deadline remaining” </a:t>
            </a:r>
            <a:r>
              <a:rPr lang="en-US" altLang="en-US" sz="2200" b="1"/>
              <a:t> </a:t>
            </a:r>
            <a:r>
              <a:rPr lang="en-US" altLang="en-US" b="1"/>
              <a:t>(d = T</a:t>
            </a:r>
            <a:r>
              <a:rPr lang="en-US" altLang="en-US" b="1" baseline="-25000"/>
              <a:t>c</a:t>
            </a:r>
            <a:r>
              <a:rPr lang="en-US" altLang="en-US" b="1"/>
              <a:t> / D)</a:t>
            </a:r>
          </a:p>
          <a:p>
            <a:pPr>
              <a:buFont typeface="Wingdings" charset="2"/>
              <a:buChar char="§"/>
            </a:pPr>
            <a:r>
              <a:rPr lang="en-US" altLang="en-US" sz="2400">
                <a:latin typeface="Trebuchet MS" charset="0"/>
              </a:rPr>
              <a:t>B </a:t>
            </a:r>
            <a:r>
              <a:rPr lang="en-US" altLang="en-US" sz="2400">
                <a:latin typeface="Trebuchet MS" charset="0"/>
                <a:sym typeface="Wingdings" charset="2"/>
              </a:rPr>
              <a:t> </a:t>
            </a:r>
            <a:r>
              <a:rPr lang="en-US" altLang="en-US" sz="2400">
                <a:latin typeface="Trebuchet MS" charset="0"/>
              </a:rPr>
              <a:t>Data remaining, W </a:t>
            </a:r>
            <a:r>
              <a:rPr lang="en-US" altLang="en-US" sz="2400">
                <a:latin typeface="Trebuchet MS" charset="0"/>
                <a:sym typeface="Wingdings" charset="2"/>
              </a:rPr>
              <a:t> </a:t>
            </a:r>
            <a:r>
              <a:rPr lang="en-US" altLang="en-US" sz="2400">
                <a:latin typeface="Trebuchet MS" charset="0"/>
              </a:rPr>
              <a:t>Current Window Size</a:t>
            </a:r>
            <a:endParaRPr lang="en-US" altLang="en-US" sz="2400"/>
          </a:p>
          <a:p>
            <a:pPr>
              <a:buFontTx/>
              <a:buNone/>
            </a:pPr>
            <a:endParaRPr lang="en-US" altLang="en-US" b="1"/>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r>
              <a:rPr lang="en-US" altLang="en-US" b="1"/>
              <a:t>Avg. window size ~= 3⁄4 * W      </a:t>
            </a:r>
            <a:r>
              <a:rPr lang="en-US" altLang="en-US">
                <a:solidFill>
                  <a:srgbClr val="333336"/>
                </a:solidFill>
                <a:sym typeface="Wingdings" charset="2"/>
              </a:rPr>
              <a:t>⇒ </a:t>
            </a:r>
            <a:r>
              <a:rPr lang="en-US" altLang="en-US" b="1"/>
              <a:t>T</a:t>
            </a:r>
            <a:r>
              <a:rPr lang="en-US" altLang="en-US" b="1" baseline="-25000"/>
              <a:t>c</a:t>
            </a:r>
            <a:r>
              <a:rPr lang="en-US" altLang="en-US" b="1"/>
              <a:t>  ~= B ⁄ (3⁄4 * W)</a:t>
            </a:r>
            <a:endParaRPr lang="en-US" altLang="en-US"/>
          </a:p>
          <a:p>
            <a:pPr algn="ctr">
              <a:lnSpc>
                <a:spcPct val="150000"/>
              </a:lnSpc>
              <a:buFontTx/>
              <a:buNone/>
            </a:pPr>
            <a:r>
              <a:rPr lang="en-US" altLang="en-US" i="1">
                <a:solidFill>
                  <a:srgbClr val="00B050"/>
                </a:solidFill>
              </a:rPr>
              <a:t>A more precise analysis in the paper!</a:t>
            </a:r>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a:p>
            <a:pPr>
              <a:buFontTx/>
              <a:buNone/>
            </a:pPr>
            <a:endParaRPr lang="en-US" altLang="en-US"/>
          </a:p>
        </p:txBody>
      </p:sp>
      <p:pic>
        <p:nvPicPr>
          <p:cNvPr id="9830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124200"/>
            <a:ext cx="4572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tLang="en-US"/>
              <a:t>D</a:t>
            </a:r>
            <a:r>
              <a:rPr lang="en-US" altLang="en-US" baseline="30000"/>
              <a:t>2</a:t>
            </a:r>
            <a:r>
              <a:rPr lang="en-US" altLang="en-US"/>
              <a:t>TCP: Stability and Convergence</a:t>
            </a:r>
          </a:p>
        </p:txBody>
      </p:sp>
      <p:sp>
        <p:nvSpPr>
          <p:cNvPr id="3" name="Text Placeholder 2"/>
          <p:cNvSpPr>
            <a:spLocks noGrp="1"/>
          </p:cNvSpPr>
          <p:nvPr>
            <p:ph idx="1"/>
          </p:nvPr>
        </p:nvSpPr>
        <p:spPr/>
        <p:txBody>
          <a:bodyPr/>
          <a:lstStyle/>
          <a:p>
            <a:endParaRPr lang="en-US" altLang="en-US">
              <a:solidFill>
                <a:srgbClr val="333336"/>
              </a:solidFill>
            </a:endParaRPr>
          </a:p>
          <a:p>
            <a:pPr>
              <a:lnSpc>
                <a:spcPct val="150000"/>
              </a:lnSpc>
              <a:buFont typeface="Wingdings" charset="2"/>
              <a:buChar char="§"/>
            </a:pPr>
            <a:r>
              <a:rPr lang="en-US" altLang="en-US">
                <a:solidFill>
                  <a:srgbClr val="333336"/>
                </a:solidFill>
              </a:rPr>
              <a:t>D</a:t>
            </a:r>
            <a:r>
              <a:rPr lang="en-US" altLang="en-US" baseline="30000">
                <a:solidFill>
                  <a:srgbClr val="333336"/>
                </a:solidFill>
              </a:rPr>
              <a:t>2</a:t>
            </a:r>
            <a:r>
              <a:rPr lang="en-US" altLang="en-US">
                <a:solidFill>
                  <a:srgbClr val="333336"/>
                </a:solidFill>
              </a:rPr>
              <a:t>TCP’s control loop is stable</a:t>
            </a:r>
          </a:p>
          <a:p>
            <a:pPr lvl="1">
              <a:buFont typeface="Wingdings" charset="2"/>
              <a:buChar char="§"/>
            </a:pPr>
            <a:r>
              <a:rPr lang="en-US" altLang="en-US" sz="2400">
                <a:solidFill>
                  <a:srgbClr val="333336"/>
                </a:solidFill>
                <a:latin typeface="Trebuchet MS" charset="0"/>
              </a:rPr>
              <a:t>Poor estimate of d corrected in subsequent RTTs</a:t>
            </a:r>
          </a:p>
          <a:p>
            <a:pPr>
              <a:lnSpc>
                <a:spcPct val="200000"/>
              </a:lnSpc>
              <a:buFont typeface="Wingdings" charset="2"/>
              <a:buChar char="§"/>
            </a:pPr>
            <a:r>
              <a:rPr lang="en-US" altLang="en-US">
                <a:solidFill>
                  <a:srgbClr val="333336"/>
                </a:solidFill>
                <a:sym typeface="Wingdings" charset="2"/>
              </a:rPr>
              <a:t>When </a:t>
            </a:r>
            <a:r>
              <a:rPr lang="en-US" altLang="en-US">
                <a:solidFill>
                  <a:srgbClr val="333336"/>
                </a:solidFill>
              </a:rPr>
              <a:t>flows have tight deadlines (d &gt;&gt; 1)</a:t>
            </a:r>
            <a:endParaRPr lang="en-US" altLang="en-US">
              <a:solidFill>
                <a:srgbClr val="333336"/>
              </a:solidFill>
              <a:sym typeface="Wingdings" charset="2"/>
            </a:endParaRPr>
          </a:p>
          <a:p>
            <a:pPr lvl="1">
              <a:buFontTx/>
              <a:buAutoNum type="arabicPeriod"/>
            </a:pPr>
            <a:r>
              <a:rPr lang="en-US" altLang="en-US" sz="2400">
                <a:solidFill>
                  <a:srgbClr val="333336"/>
                </a:solidFill>
                <a:latin typeface="Trebuchet MS" charset="0"/>
                <a:sym typeface="Wingdings" charset="2"/>
              </a:rPr>
              <a:t>d  is capped at 2.0  flows not over aggressive</a:t>
            </a:r>
          </a:p>
          <a:p>
            <a:pPr lvl="1">
              <a:buFontTx/>
              <a:buAutoNum type="arabicPeriod"/>
            </a:pPr>
            <a:r>
              <a:rPr lang="en-US" altLang="en-US" sz="2400">
                <a:solidFill>
                  <a:srgbClr val="333336"/>
                </a:solidFill>
                <a:latin typeface="Trebuchet MS" charset="0"/>
              </a:rPr>
              <a:t>As </a:t>
            </a:r>
            <a:r>
              <a:rPr lang="el-GR" altLang="en-US" sz="2400">
                <a:solidFill>
                  <a:srgbClr val="333336"/>
                </a:solidFill>
                <a:latin typeface="Trebuchet MS" charset="0"/>
              </a:rPr>
              <a:t>α</a:t>
            </a:r>
            <a:r>
              <a:rPr lang="en-US" altLang="en-US" sz="2400">
                <a:solidFill>
                  <a:srgbClr val="333336"/>
                </a:solidFill>
                <a:latin typeface="Trebuchet MS" charset="0"/>
              </a:rPr>
              <a:t> (and hence p) approach 1, D</a:t>
            </a:r>
            <a:r>
              <a:rPr lang="en-US" altLang="en-US" sz="2400" baseline="30000">
                <a:solidFill>
                  <a:srgbClr val="333336"/>
                </a:solidFill>
                <a:latin typeface="Trebuchet MS" charset="0"/>
              </a:rPr>
              <a:t>2</a:t>
            </a:r>
            <a:r>
              <a:rPr lang="en-US" altLang="en-US" sz="2400">
                <a:solidFill>
                  <a:srgbClr val="333336"/>
                </a:solidFill>
                <a:latin typeface="Trebuchet MS" charset="0"/>
              </a:rPr>
              <a:t>TCP defaults to TCP</a:t>
            </a:r>
          </a:p>
          <a:p>
            <a:pPr lvl="1">
              <a:lnSpc>
                <a:spcPct val="200000"/>
              </a:lnSpc>
              <a:buFontTx/>
              <a:buNone/>
            </a:pPr>
            <a:r>
              <a:rPr lang="en-US" altLang="en-US" sz="2400">
                <a:solidFill>
                  <a:schemeClr val="tx1"/>
                </a:solidFill>
                <a:latin typeface="Trebuchet MS" charset="0"/>
                <a:sym typeface="Wingdings" charset="2"/>
              </a:rPr>
              <a:t> D</a:t>
            </a:r>
            <a:r>
              <a:rPr lang="en-US" altLang="en-US" sz="2400" baseline="30000">
                <a:solidFill>
                  <a:schemeClr val="tx1"/>
                </a:solidFill>
                <a:latin typeface="Trebuchet MS" charset="0"/>
                <a:sym typeface="Wingdings" charset="2"/>
              </a:rPr>
              <a:t>2</a:t>
            </a:r>
            <a:r>
              <a:rPr lang="en-US" altLang="en-US" sz="2400">
                <a:solidFill>
                  <a:schemeClr val="tx1"/>
                </a:solidFill>
                <a:latin typeface="Trebuchet MS" charset="0"/>
                <a:sym typeface="Wingdings" charset="2"/>
              </a:rPr>
              <a:t>TCP </a:t>
            </a:r>
            <a:r>
              <a:rPr lang="en-US" altLang="en-US" sz="2400" b="1">
                <a:solidFill>
                  <a:schemeClr val="tx1"/>
                </a:solidFill>
                <a:latin typeface="Trebuchet MS" charset="0"/>
                <a:sym typeface="Wingdings" charset="2"/>
              </a:rPr>
              <a:t>avoids</a:t>
            </a:r>
            <a:r>
              <a:rPr lang="en-US" altLang="en-US" sz="2400">
                <a:solidFill>
                  <a:schemeClr val="tx1"/>
                </a:solidFill>
                <a:latin typeface="Trebuchet MS" charset="0"/>
                <a:sym typeface="Wingdings" charset="2"/>
              </a:rPr>
              <a:t> congestive collapse</a:t>
            </a:r>
          </a:p>
          <a:p>
            <a:pPr lvl="1"/>
            <a:endParaRPr lang="en-US" altLang="en-US">
              <a:solidFill>
                <a:srgbClr val="333336"/>
              </a:solidFill>
            </a:endParaRPr>
          </a:p>
        </p:txBody>
      </p:sp>
      <p:sp>
        <p:nvSpPr>
          <p:cNvPr id="7" name="TextBox 6"/>
          <p:cNvSpPr txBox="1"/>
          <p:nvPr/>
        </p:nvSpPr>
        <p:spPr>
          <a:xfrm>
            <a:off x="5410200" y="1514475"/>
            <a:ext cx="1066800" cy="46672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a:solidFill>
                  <a:srgbClr val="333336"/>
                </a:solidFill>
                <a:latin typeface="Calibri" charset="0"/>
              </a:rPr>
              <a:t>p = </a:t>
            </a:r>
            <a:r>
              <a:rPr lang="el-GR" altLang="en-US" sz="2800">
                <a:solidFill>
                  <a:srgbClr val="333336"/>
                </a:solidFill>
                <a:latin typeface="Calibri" charset="0"/>
              </a:rPr>
              <a:t>α</a:t>
            </a:r>
            <a:r>
              <a:rPr lang="en-US" altLang="en-US" sz="2800" baseline="30000">
                <a:solidFill>
                  <a:srgbClr val="333336"/>
                </a:solidFill>
                <a:latin typeface="Calibri" charset="0"/>
              </a:rPr>
              <a:t>d</a:t>
            </a:r>
            <a:endParaRPr lang="en-US" altLang="en-US" sz="1600" baseline="30000">
              <a:solidFill>
                <a:srgbClr val="8383AD"/>
              </a:solidFill>
              <a:latin typeface="Arial" charset="0"/>
            </a:endParaRPr>
          </a:p>
        </p:txBody>
      </p:sp>
      <p:sp>
        <p:nvSpPr>
          <p:cNvPr id="8" name="TextBox 7"/>
          <p:cNvSpPr txBox="1"/>
          <p:nvPr/>
        </p:nvSpPr>
        <p:spPr>
          <a:xfrm>
            <a:off x="1981200" y="1517650"/>
            <a:ext cx="3048000" cy="4619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333336"/>
                </a:solidFill>
                <a:latin typeface="Calibri" charset="0"/>
              </a:rPr>
              <a:t>W := W * ( 1 – p / 2 )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a:t>D</a:t>
            </a:r>
            <a:r>
              <a:rPr lang="en-US" altLang="en-US" baseline="30000"/>
              <a:t>2</a:t>
            </a:r>
            <a:r>
              <a:rPr lang="en-US" altLang="en-US"/>
              <a:t>TCP: Practicality</a:t>
            </a:r>
          </a:p>
        </p:txBody>
      </p:sp>
      <p:sp>
        <p:nvSpPr>
          <p:cNvPr id="3" name="Text Placeholder 2"/>
          <p:cNvSpPr>
            <a:spLocks noGrp="1"/>
          </p:cNvSpPr>
          <p:nvPr>
            <p:ph idx="1"/>
          </p:nvPr>
        </p:nvSpPr>
        <p:spPr/>
        <p:txBody>
          <a:bodyPr/>
          <a:lstStyle/>
          <a:p>
            <a:pPr lvl="1">
              <a:lnSpc>
                <a:spcPct val="150000"/>
              </a:lnSpc>
              <a:buFont typeface="Wingdings" charset="2"/>
              <a:buChar char="§"/>
            </a:pPr>
            <a:r>
              <a:rPr lang="en-US" altLang="en-US" sz="2600">
                <a:latin typeface="Trebuchet MS" charset="0"/>
              </a:rPr>
              <a:t>Does </a:t>
            </a:r>
            <a:r>
              <a:rPr lang="en-US" altLang="en-US" sz="2600" b="1">
                <a:latin typeface="Trebuchet MS" charset="0"/>
              </a:rPr>
              <a:t>not</a:t>
            </a:r>
            <a:r>
              <a:rPr lang="en-US" altLang="en-US" sz="2600">
                <a:latin typeface="Trebuchet MS" charset="0"/>
              </a:rPr>
              <a:t> hinder background, long-lived flows</a:t>
            </a:r>
          </a:p>
          <a:p>
            <a:pPr lvl="1">
              <a:lnSpc>
                <a:spcPct val="150000"/>
              </a:lnSpc>
              <a:buFont typeface="Wingdings" charset="2"/>
              <a:buChar char="§"/>
            </a:pPr>
            <a:r>
              <a:rPr lang="en-US" altLang="en-US" sz="2600" b="1">
                <a:solidFill>
                  <a:schemeClr val="tx1"/>
                </a:solidFill>
                <a:latin typeface="Trebuchet MS" charset="0"/>
              </a:rPr>
              <a:t>Coexists</a:t>
            </a:r>
            <a:r>
              <a:rPr lang="en-US" altLang="en-US" sz="2600">
                <a:latin typeface="Trebuchet MS" charset="0"/>
              </a:rPr>
              <a:t> with TCP</a:t>
            </a:r>
          </a:p>
          <a:p>
            <a:pPr lvl="2">
              <a:buFont typeface="Wingdings" charset="2"/>
              <a:buChar char="§"/>
            </a:pPr>
            <a:r>
              <a:rPr lang="en-US" altLang="en-US" sz="2600">
                <a:latin typeface="Trebuchet MS" charset="0"/>
              </a:rPr>
              <a:t>Incrementally deployable </a:t>
            </a:r>
          </a:p>
          <a:p>
            <a:pPr lvl="1">
              <a:lnSpc>
                <a:spcPct val="150000"/>
              </a:lnSpc>
              <a:buFont typeface="Wingdings" charset="2"/>
              <a:buChar char="§"/>
            </a:pPr>
            <a:r>
              <a:rPr lang="en-US" altLang="en-US" sz="2600">
                <a:latin typeface="Trebuchet MS" charset="0"/>
              </a:rPr>
              <a:t>Needs </a:t>
            </a:r>
            <a:r>
              <a:rPr lang="en-US" altLang="en-US" sz="2600" b="1">
                <a:latin typeface="Trebuchet MS" charset="0"/>
              </a:rPr>
              <a:t>no</a:t>
            </a:r>
            <a:r>
              <a:rPr lang="en-US" altLang="en-US" sz="2600">
                <a:latin typeface="Trebuchet MS" charset="0"/>
              </a:rPr>
              <a:t> </a:t>
            </a:r>
            <a:r>
              <a:rPr lang="en-US" altLang="en-US" sz="2600">
                <a:solidFill>
                  <a:schemeClr val="tx1"/>
                </a:solidFill>
                <a:latin typeface="Trebuchet MS" charset="0"/>
              </a:rPr>
              <a:t>hardware</a:t>
            </a:r>
            <a:r>
              <a:rPr lang="en-US" altLang="en-US" sz="2600">
                <a:latin typeface="Trebuchet MS" charset="0"/>
              </a:rPr>
              <a:t> changes</a:t>
            </a:r>
          </a:p>
          <a:p>
            <a:pPr lvl="2">
              <a:lnSpc>
                <a:spcPct val="150000"/>
              </a:lnSpc>
              <a:buFont typeface="Wingdings" charset="2"/>
              <a:buChar char="§"/>
            </a:pPr>
            <a:r>
              <a:rPr lang="en-US" altLang="en-US" sz="2600">
                <a:latin typeface="Trebuchet MS" charset="0"/>
              </a:rPr>
              <a:t>ECN support is commonly available</a:t>
            </a:r>
          </a:p>
          <a:p>
            <a:pPr>
              <a:lnSpc>
                <a:spcPct val="150000"/>
              </a:lnSpc>
            </a:pPr>
            <a:endParaRPr lang="en-US" altLang="en-US" sz="2800"/>
          </a:p>
        </p:txBody>
      </p:sp>
      <p:sp>
        <p:nvSpPr>
          <p:cNvPr id="4" name="Text Placeholder 3"/>
          <p:cNvSpPr>
            <a:spLocks noGrp="1"/>
          </p:cNvSpPr>
          <p:nvPr>
            <p:ph type="body" idx="4294967295"/>
          </p:nvPr>
        </p:nvSpPr>
        <p:spPr>
          <a:xfrm>
            <a:off x="0" y="5715000"/>
            <a:ext cx="8686800" cy="990600"/>
          </a:xfrm>
          <a:solidFill>
            <a:schemeClr val="bg1">
              <a:lumMod val="85000"/>
            </a:schemeClr>
          </a:solidFill>
        </p:spPr>
        <p:txBody>
          <a:bodyPr lIns="91425" tIns="91425" rIns="91425" bIns="91425"/>
          <a:lstStyle/>
          <a:p>
            <a:pPr algn="ctr">
              <a:buFontTx/>
              <a:buNone/>
              <a:defRPr/>
            </a:pPr>
            <a:r>
              <a:rPr lang="en-US" dirty="0" smtClean="0"/>
              <a:t>D</a:t>
            </a:r>
            <a:r>
              <a:rPr lang="en-US" baseline="30000" dirty="0" smtClean="0"/>
              <a:t>2</a:t>
            </a:r>
            <a:r>
              <a:rPr lang="en-US" dirty="0" smtClean="0"/>
              <a:t>TCP is deadline-aware, handles fan-in bursts, and is deployable today</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nip Same Side Corner Rectangle 66"/>
          <p:cNvSpPr>
            <a:spLocks/>
          </p:cNvSpPr>
          <p:nvPr/>
        </p:nvSpPr>
        <p:spPr bwMode="auto">
          <a:xfrm>
            <a:off x="2876550" y="1757363"/>
            <a:ext cx="5378450" cy="4513262"/>
          </a:xfrm>
          <a:custGeom>
            <a:avLst/>
            <a:gdLst>
              <a:gd name="T0" fmla="*/ 5378843 w 5378843"/>
              <a:gd name="T1" fmla="*/ 2256422 h 4512843"/>
              <a:gd name="T2" fmla="*/ 2689422 w 5378843"/>
              <a:gd name="T3" fmla="*/ 4512843 h 4512843"/>
              <a:gd name="T4" fmla="*/ 0 w 5378843"/>
              <a:gd name="T5" fmla="*/ 2256422 h 4512843"/>
              <a:gd name="T6" fmla="*/ 2689422 w 5378843"/>
              <a:gd name="T7" fmla="*/ 0 h 4512843"/>
              <a:gd name="T8" fmla="*/ 0 60000 65536"/>
              <a:gd name="T9" fmla="*/ 5898240 60000 65536"/>
              <a:gd name="T10" fmla="*/ 11796480 60000 65536"/>
              <a:gd name="T11" fmla="*/ 17694720 60000 65536"/>
              <a:gd name="T12" fmla="*/ 976444 w 5378843"/>
              <a:gd name="T13" fmla="*/ 976444 h 4512843"/>
              <a:gd name="T14" fmla="*/ 4402399 w 5378843"/>
              <a:gd name="T15" fmla="*/ 4512841 h 4512843"/>
            </a:gdLst>
            <a:ahLst/>
            <a:cxnLst>
              <a:cxn ang="T8">
                <a:pos x="T0" y="T1"/>
              </a:cxn>
              <a:cxn ang="T9">
                <a:pos x="T2" y="T3"/>
              </a:cxn>
              <a:cxn ang="T10">
                <a:pos x="T4" y="T5"/>
              </a:cxn>
              <a:cxn ang="T11">
                <a:pos x="T6" y="T7"/>
              </a:cxn>
            </a:cxnLst>
            <a:rect l="T12" t="T13" r="T14" b="T15"/>
            <a:pathLst>
              <a:path w="5378843" h="4512843">
                <a:moveTo>
                  <a:pt x="1952888" y="0"/>
                </a:moveTo>
                <a:lnTo>
                  <a:pt x="3425955" y="0"/>
                </a:lnTo>
                <a:lnTo>
                  <a:pt x="5378843" y="1952888"/>
                </a:lnTo>
                <a:lnTo>
                  <a:pt x="5378843" y="4512843"/>
                </a:lnTo>
                <a:lnTo>
                  <a:pt x="0" y="4512843"/>
                </a:lnTo>
                <a:lnTo>
                  <a:pt x="0" y="1952888"/>
                </a:lnTo>
                <a:close/>
              </a:path>
            </a:pathLst>
          </a:custGeom>
          <a:gradFill rotWithShape="1">
            <a:gsLst>
              <a:gs pos="0">
                <a:srgbClr val="3F80CD">
                  <a:alpha val="50000"/>
                </a:srgbClr>
              </a:gs>
              <a:gs pos="100000">
                <a:srgbClr val="9BC1FF">
                  <a:alpha val="50000"/>
                </a:srgbClr>
              </a:gs>
            </a:gsLst>
            <a:lin ang="16200000"/>
          </a:gradFill>
          <a:ln w="9525" cap="flat" cmpd="sng">
            <a:solidFill>
              <a:srgbClr val="4A7EBB"/>
            </a:solidFill>
            <a:prstDash val="solid"/>
            <a:round/>
            <a:headEnd/>
            <a:tailEnd/>
          </a:ln>
          <a:effectLst>
            <a:outerShdw blurRad="63500" dist="23000" dir="5400000" rotWithShape="0">
              <a:srgbClr val="000000">
                <a:alpha val="34999"/>
              </a:srgbClr>
            </a:outerShdw>
          </a:effectLst>
        </p:spPr>
        <p:txBody>
          <a:bodyPr anchor="ctr"/>
          <a:lstStyle/>
          <a:p>
            <a:pPr>
              <a:defRPr/>
            </a:pPr>
            <a:endParaRPr lang="en-US">
              <a:ea typeface="ＭＳ Ｐゴシック" charset="0"/>
              <a:cs typeface="ＭＳ Ｐゴシック" charset="0"/>
            </a:endParaRPr>
          </a:p>
        </p:txBody>
      </p:sp>
      <p:sp>
        <p:nvSpPr>
          <p:cNvPr id="20482" name="Title 6"/>
          <p:cNvSpPr>
            <a:spLocks noGrp="1"/>
          </p:cNvSpPr>
          <p:nvPr>
            <p:ph type="title" idx="4294967295"/>
          </p:nvPr>
        </p:nvSpPr>
        <p:spPr/>
        <p:txBody>
          <a:bodyPr/>
          <a:lstStyle/>
          <a:p>
            <a:r>
              <a:rPr lang="en-US" altLang="zh-CN">
                <a:ea typeface="宋体" charset="-122"/>
              </a:rPr>
              <a:t>Optical Circuit Switch</a:t>
            </a:r>
          </a:p>
        </p:txBody>
      </p:sp>
      <p:sp>
        <p:nvSpPr>
          <p:cNvPr id="4" name="Date Placeholder 3"/>
          <p:cNvSpPr txBox="1">
            <a:spLocks noGrp="1"/>
          </p:cNvSpPr>
          <p:nvPr/>
        </p:nvSpPr>
        <p:spPr>
          <a:xfrm>
            <a:off x="457200" y="6356350"/>
            <a:ext cx="2133600" cy="365125"/>
          </a:xfrm>
          <a:prstGeom prst="rect">
            <a:avLst/>
          </a:prstGeom>
          <a:noFill/>
        </p:spPr>
        <p:txBody>
          <a:bodyPr anchor="ctr"/>
          <a:lstStyle/>
          <a:p>
            <a:pPr fontAlgn="auto">
              <a:spcBef>
                <a:spcPts val="0"/>
              </a:spcBef>
              <a:spcAft>
                <a:spcPts val="0"/>
              </a:spcAft>
              <a:defRPr/>
            </a:pPr>
            <a:r>
              <a:rPr lang="en-US" sz="1200">
                <a:solidFill>
                  <a:schemeClr val="tx1">
                    <a:tint val="75000"/>
                  </a:schemeClr>
                </a:solidFill>
                <a:latin typeface="+mn-lt"/>
                <a:ea typeface="+mn-ea"/>
                <a:cs typeface="ＭＳ Ｐゴシック" charset="0"/>
              </a:rPr>
              <a:t>2010-09-02 SIGCOMM</a:t>
            </a:r>
          </a:p>
        </p:txBody>
      </p:sp>
      <p:sp>
        <p:nvSpPr>
          <p:cNvPr id="5" name="Footer Placeholder 4"/>
          <p:cNvSpPr txBox="1">
            <a:spLocks noGrp="1"/>
          </p:cNvSpPr>
          <p:nvPr/>
        </p:nvSpPr>
        <p:spPr>
          <a:xfrm>
            <a:off x="3124200" y="6356350"/>
            <a:ext cx="2895600" cy="365125"/>
          </a:xfrm>
          <a:prstGeom prst="rect">
            <a:avLst/>
          </a:prstGeom>
          <a:noFill/>
        </p:spPr>
        <p:txBody>
          <a:bodyPr anchor="ctr"/>
          <a:lstStyle/>
          <a:p>
            <a:pPr algn="ctr" fontAlgn="auto">
              <a:spcBef>
                <a:spcPts val="0"/>
              </a:spcBef>
              <a:spcAft>
                <a:spcPts val="0"/>
              </a:spcAft>
              <a:defRPr/>
            </a:pPr>
            <a:r>
              <a:rPr lang="en-US" sz="1200">
                <a:solidFill>
                  <a:schemeClr val="tx1">
                    <a:tint val="75000"/>
                  </a:schemeClr>
                </a:solidFill>
                <a:latin typeface="+mn-lt"/>
                <a:ea typeface="+mn-ea"/>
                <a:cs typeface="ＭＳ Ｐゴシック" charset="0"/>
              </a:rPr>
              <a:t>Nathan Farrington</a:t>
            </a:r>
          </a:p>
        </p:txBody>
      </p:sp>
      <p:sp>
        <p:nvSpPr>
          <p:cNvPr id="20485"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92F42664-AE4A-6E4C-AD8C-2293BAF731B7}" type="slidenum">
              <a:rPr lang="zh-CN" altLang="en-US" sz="1200">
                <a:solidFill>
                  <a:srgbClr val="898989"/>
                </a:solidFill>
                <a:latin typeface="Calibri" charset="0"/>
                <a:ea typeface="宋体" charset="-122"/>
              </a:rPr>
              <a:pPr algn="r" eaLnBrk="1" hangingPunct="1"/>
              <a:t>6</a:t>
            </a:fld>
            <a:endParaRPr lang="en-US" altLang="zh-CN" sz="1200">
              <a:solidFill>
                <a:srgbClr val="898989"/>
              </a:solidFill>
              <a:latin typeface="Calibri" charset="0"/>
              <a:ea typeface="宋体" charset="-122"/>
            </a:endParaRPr>
          </a:p>
        </p:txBody>
      </p:sp>
      <p:sp>
        <p:nvSpPr>
          <p:cNvPr id="8" name="Rectangle 7"/>
          <p:cNvSpPr>
            <a:spLocks noChangeArrowheads="1"/>
          </p:cNvSpPr>
          <p:nvPr/>
        </p:nvSpPr>
        <p:spPr bwMode="auto">
          <a:xfrm rot="2629415">
            <a:off x="6251575" y="3000375"/>
            <a:ext cx="1828800" cy="92075"/>
          </a:xfrm>
          <a:prstGeom prst="rect">
            <a:avLst/>
          </a:prstGeom>
          <a:solidFill>
            <a:srgbClr val="BFBFBF"/>
          </a:solidFill>
          <a:ln w="9525">
            <a:solidFill>
              <a:srgbClr val="000000"/>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9" name="Rectangle 8"/>
          <p:cNvSpPr>
            <a:spLocks noChangeArrowheads="1"/>
          </p:cNvSpPr>
          <p:nvPr/>
        </p:nvSpPr>
        <p:spPr bwMode="auto">
          <a:xfrm>
            <a:off x="4419600" y="5549900"/>
            <a:ext cx="3175000" cy="228600"/>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0" name="Rectangle 9"/>
          <p:cNvSpPr>
            <a:spLocks noChangeArrowheads="1"/>
          </p:cNvSpPr>
          <p:nvPr/>
        </p:nvSpPr>
        <p:spPr bwMode="auto">
          <a:xfrm rot="8100000">
            <a:off x="3000375" y="3811588"/>
            <a:ext cx="623888" cy="173037"/>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1" name="Rectangle 10"/>
          <p:cNvSpPr>
            <a:spLocks noChangeArrowheads="1"/>
          </p:cNvSpPr>
          <p:nvPr/>
        </p:nvSpPr>
        <p:spPr bwMode="auto">
          <a:xfrm rot="8100000">
            <a:off x="3563938" y="3248025"/>
            <a:ext cx="623887" cy="17303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2" name="Rectangle 11"/>
          <p:cNvSpPr>
            <a:spLocks noChangeArrowheads="1"/>
          </p:cNvSpPr>
          <p:nvPr/>
        </p:nvSpPr>
        <p:spPr bwMode="auto">
          <a:xfrm rot="8100000">
            <a:off x="4127500" y="2692400"/>
            <a:ext cx="623888" cy="173038"/>
          </a:xfrm>
          <a:prstGeom prst="rect">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13" name="Right Arrow 12"/>
          <p:cNvSpPr>
            <a:spLocks noChangeArrowheads="1"/>
          </p:cNvSpPr>
          <p:nvPr/>
        </p:nvSpPr>
        <p:spPr bwMode="auto">
          <a:xfrm rot="2700000">
            <a:off x="3191669" y="4553744"/>
            <a:ext cx="1970088" cy="228600"/>
          </a:xfrm>
          <a:prstGeom prst="rightArrow">
            <a:avLst>
              <a:gd name="adj1" fmla="val 50000"/>
              <a:gd name="adj2" fmla="val 50033"/>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20" name="Rectangle 19"/>
          <p:cNvSpPr>
            <a:spLocks noChangeArrowheads="1"/>
          </p:cNvSpPr>
          <p:nvPr/>
        </p:nvSpPr>
        <p:spPr bwMode="auto">
          <a:xfrm>
            <a:off x="4721225" y="5472113"/>
            <a:ext cx="457200" cy="90487"/>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21" name="Right Arrow 20"/>
          <p:cNvSpPr>
            <a:spLocks noChangeArrowheads="1"/>
          </p:cNvSpPr>
          <p:nvPr/>
        </p:nvSpPr>
        <p:spPr bwMode="auto">
          <a:xfrm rot="-2400917">
            <a:off x="4660900" y="4243388"/>
            <a:ext cx="3074988" cy="228600"/>
          </a:xfrm>
          <a:prstGeom prst="rightArrow">
            <a:avLst>
              <a:gd name="adj1" fmla="val 50000"/>
              <a:gd name="adj2" fmla="val 50007"/>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23" name="Right Arrow 22"/>
          <p:cNvSpPr>
            <a:spLocks noChangeArrowheads="1"/>
          </p:cNvSpPr>
          <p:nvPr/>
        </p:nvSpPr>
        <p:spPr bwMode="auto">
          <a:xfrm rot="-8100000">
            <a:off x="4053682" y="4020344"/>
            <a:ext cx="3484562" cy="228600"/>
          </a:xfrm>
          <a:prstGeom prst="rightArrow">
            <a:avLst>
              <a:gd name="adj1" fmla="val 50000"/>
              <a:gd name="adj2" fmla="val 49963"/>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24" name="Rectangle 23"/>
          <p:cNvSpPr>
            <a:spLocks noChangeArrowheads="1"/>
          </p:cNvSpPr>
          <p:nvPr/>
        </p:nvSpPr>
        <p:spPr bwMode="auto">
          <a:xfrm>
            <a:off x="5772150" y="5472113"/>
            <a:ext cx="457200" cy="90487"/>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25" name="Rectangle 24"/>
          <p:cNvSpPr>
            <a:spLocks noChangeArrowheads="1"/>
          </p:cNvSpPr>
          <p:nvPr/>
        </p:nvSpPr>
        <p:spPr bwMode="auto">
          <a:xfrm>
            <a:off x="6942138" y="5484813"/>
            <a:ext cx="457200" cy="92075"/>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sp>
        <p:nvSpPr>
          <p:cNvPr id="20497" name="TextBox 25"/>
          <p:cNvSpPr txBox="1">
            <a:spLocks noChangeArrowheads="1"/>
          </p:cNvSpPr>
          <p:nvPr/>
        </p:nvSpPr>
        <p:spPr bwMode="auto">
          <a:xfrm>
            <a:off x="4721225" y="2192338"/>
            <a:ext cx="110648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b="1">
                <a:latin typeface="Calibri" charset="0"/>
                <a:ea typeface="宋体" charset="-122"/>
              </a:rPr>
              <a:t>Lenses</a:t>
            </a:r>
          </a:p>
        </p:txBody>
      </p:sp>
      <p:sp>
        <p:nvSpPr>
          <p:cNvPr id="20498" name="TextBox 26"/>
          <p:cNvSpPr txBox="1">
            <a:spLocks noChangeArrowheads="1"/>
          </p:cNvSpPr>
          <p:nvPr/>
        </p:nvSpPr>
        <p:spPr bwMode="auto">
          <a:xfrm>
            <a:off x="7399338" y="1992313"/>
            <a:ext cx="10890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zh-CN" sz="2600" b="1">
                <a:latin typeface="Calibri" charset="0"/>
                <a:ea typeface="宋体" charset="-122"/>
              </a:rPr>
              <a:t>Fixed</a:t>
            </a:r>
          </a:p>
          <a:p>
            <a:pPr algn="ctr" eaLnBrk="1" hangingPunct="1"/>
            <a:r>
              <a:rPr lang="en-US" altLang="zh-CN" sz="2600" b="1">
                <a:latin typeface="Calibri" charset="0"/>
                <a:ea typeface="宋体" charset="-122"/>
              </a:rPr>
              <a:t>Mirror</a:t>
            </a:r>
          </a:p>
        </p:txBody>
      </p:sp>
      <p:sp>
        <p:nvSpPr>
          <p:cNvPr id="20499" name="TextBox 27"/>
          <p:cNvSpPr txBox="1">
            <a:spLocks noChangeArrowheads="1"/>
          </p:cNvSpPr>
          <p:nvPr/>
        </p:nvSpPr>
        <p:spPr bwMode="auto">
          <a:xfrm>
            <a:off x="4627563" y="5778500"/>
            <a:ext cx="2736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b="1">
                <a:latin typeface="Calibri" charset="0"/>
                <a:ea typeface="宋体" charset="-122"/>
              </a:rPr>
              <a:t>Mirrors on Motors</a:t>
            </a:r>
          </a:p>
        </p:txBody>
      </p:sp>
      <p:sp>
        <p:nvSpPr>
          <p:cNvPr id="29" name="Right Arrow 28"/>
          <p:cNvSpPr>
            <a:spLocks noChangeArrowheads="1"/>
          </p:cNvSpPr>
          <p:nvPr/>
        </p:nvSpPr>
        <p:spPr bwMode="auto">
          <a:xfrm rot="5746469">
            <a:off x="6384132" y="4325144"/>
            <a:ext cx="1992312" cy="228600"/>
          </a:xfrm>
          <a:prstGeom prst="rightArrow">
            <a:avLst>
              <a:gd name="adj1" fmla="val 50000"/>
              <a:gd name="adj2" fmla="val 49992"/>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30" name="Right Arrow 29"/>
          <p:cNvSpPr>
            <a:spLocks noChangeArrowheads="1"/>
          </p:cNvSpPr>
          <p:nvPr/>
        </p:nvSpPr>
        <p:spPr bwMode="auto">
          <a:xfrm rot="-3557742">
            <a:off x="4292600" y="3892551"/>
            <a:ext cx="3076575" cy="228600"/>
          </a:xfrm>
          <a:prstGeom prst="rightArrow">
            <a:avLst>
              <a:gd name="adj1" fmla="val 50000"/>
              <a:gd name="adj2" fmla="val 50033"/>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31" name="Right Arrow 30"/>
          <p:cNvSpPr>
            <a:spLocks noChangeArrowheads="1"/>
          </p:cNvSpPr>
          <p:nvPr/>
        </p:nvSpPr>
        <p:spPr bwMode="auto">
          <a:xfrm rot="6212916">
            <a:off x="5059363" y="3973513"/>
            <a:ext cx="2743200" cy="228600"/>
          </a:xfrm>
          <a:prstGeom prst="rightArrow">
            <a:avLst>
              <a:gd name="adj1" fmla="val 50000"/>
              <a:gd name="adj2" fmla="val 50000"/>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32" name="Rectangle 31"/>
          <p:cNvSpPr>
            <a:spLocks noChangeArrowheads="1"/>
          </p:cNvSpPr>
          <p:nvPr/>
        </p:nvSpPr>
        <p:spPr bwMode="auto">
          <a:xfrm rot="-1520892">
            <a:off x="4718050" y="5426075"/>
            <a:ext cx="457200" cy="90488"/>
          </a:xfrm>
          <a:prstGeom prst="rect">
            <a:avLst/>
          </a:prstGeom>
          <a:solidFill>
            <a:srgbClr val="BFBFBF"/>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a:defRPr/>
            </a:pPr>
            <a:endParaRPr lang="zh-CN" altLang="en-US">
              <a:solidFill>
                <a:srgbClr val="FFFFFF"/>
              </a:solidFill>
              <a:latin typeface="Calibri" charset="0"/>
              <a:ea typeface="宋体" charset="0"/>
              <a:cs typeface="宋体" charset="0"/>
            </a:endParaRPr>
          </a:p>
        </p:txBody>
      </p:sp>
      <p:cxnSp>
        <p:nvCxnSpPr>
          <p:cNvPr id="37" name="Curved Connector 36"/>
          <p:cNvCxnSpPr>
            <a:cxnSpLocks noChangeShapeType="1"/>
            <a:stCxn id="20508" idx="3"/>
            <a:endCxn id="10" idx="2"/>
          </p:cNvCxnSpPr>
          <p:nvPr/>
        </p:nvCxnSpPr>
        <p:spPr bwMode="auto">
          <a:xfrm>
            <a:off x="1757363" y="2624138"/>
            <a:ext cx="1495425" cy="1212850"/>
          </a:xfrm>
          <a:prstGeom prst="curvedConnector2">
            <a:avLst/>
          </a:prstGeom>
          <a:noFill/>
          <a:ln w="57150">
            <a:solidFill>
              <a:srgbClr val="FFFF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0" name="Curved Connector 39"/>
          <p:cNvCxnSpPr>
            <a:cxnSpLocks noChangeShapeType="1"/>
            <a:stCxn id="20509" idx="3"/>
            <a:endCxn id="11" idx="2"/>
          </p:cNvCxnSpPr>
          <p:nvPr/>
        </p:nvCxnSpPr>
        <p:spPr bwMode="auto">
          <a:xfrm>
            <a:off x="1900238" y="2190750"/>
            <a:ext cx="1916112" cy="1082675"/>
          </a:xfrm>
          <a:prstGeom prst="curvedConnector2">
            <a:avLst/>
          </a:prstGeom>
          <a:noFill/>
          <a:ln w="57150">
            <a:solidFill>
              <a:srgbClr val="FFFF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42" name="Curved Connector 41"/>
          <p:cNvCxnSpPr>
            <a:cxnSpLocks noChangeShapeType="1"/>
            <a:stCxn id="20510" idx="3"/>
            <a:endCxn id="12" idx="2"/>
          </p:cNvCxnSpPr>
          <p:nvPr/>
        </p:nvCxnSpPr>
        <p:spPr bwMode="auto">
          <a:xfrm>
            <a:off x="1900238" y="1755775"/>
            <a:ext cx="2479675" cy="962025"/>
          </a:xfrm>
          <a:prstGeom prst="curvedConnector2">
            <a:avLst/>
          </a:prstGeom>
          <a:noFill/>
          <a:ln w="57150">
            <a:solidFill>
              <a:srgbClr val="FFFF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20507" name="TextBox 48"/>
          <p:cNvSpPr txBox="1">
            <a:spLocks noChangeArrowheads="1"/>
          </p:cNvSpPr>
          <p:nvPr/>
        </p:nvSpPr>
        <p:spPr bwMode="auto">
          <a:xfrm>
            <a:off x="1008063" y="3170238"/>
            <a:ext cx="1671637"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zh-CN" sz="2600" b="1">
                <a:solidFill>
                  <a:schemeClr val="bg2"/>
                </a:solidFill>
                <a:latin typeface="Calibri" charset="0"/>
                <a:ea typeface="宋体" charset="-122"/>
              </a:rPr>
              <a:t>Glass Fiber</a:t>
            </a:r>
          </a:p>
          <a:p>
            <a:pPr algn="ctr" eaLnBrk="1" hangingPunct="1"/>
            <a:r>
              <a:rPr lang="en-US" altLang="zh-CN" sz="2600" b="1">
                <a:solidFill>
                  <a:schemeClr val="bg2"/>
                </a:solidFill>
                <a:latin typeface="Calibri" charset="0"/>
                <a:ea typeface="宋体" charset="-122"/>
              </a:rPr>
              <a:t>Bundle</a:t>
            </a:r>
          </a:p>
        </p:txBody>
      </p:sp>
      <p:sp>
        <p:nvSpPr>
          <p:cNvPr id="20508" name="TextBox 57"/>
          <p:cNvSpPr txBox="1">
            <a:spLocks noChangeArrowheads="1"/>
          </p:cNvSpPr>
          <p:nvPr/>
        </p:nvSpPr>
        <p:spPr bwMode="auto">
          <a:xfrm>
            <a:off x="560388" y="2379663"/>
            <a:ext cx="11969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a:solidFill>
                  <a:schemeClr val="bg2"/>
                </a:solidFill>
                <a:latin typeface="Calibri" charset="0"/>
                <a:ea typeface="宋体" charset="-122"/>
              </a:rPr>
              <a:t>Input</a:t>
            </a:r>
            <a:r>
              <a:rPr lang="en-US" altLang="zh-CN" sz="2600">
                <a:latin typeface="Calibri" charset="0"/>
                <a:ea typeface="宋体" charset="-122"/>
              </a:rPr>
              <a:t> 1</a:t>
            </a:r>
          </a:p>
        </p:txBody>
      </p:sp>
      <p:sp>
        <p:nvSpPr>
          <p:cNvPr id="20509" name="TextBox 59"/>
          <p:cNvSpPr txBox="1">
            <a:spLocks noChangeArrowheads="1"/>
          </p:cNvSpPr>
          <p:nvPr/>
        </p:nvSpPr>
        <p:spPr bwMode="auto">
          <a:xfrm>
            <a:off x="446088" y="1946275"/>
            <a:ext cx="145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a:solidFill>
                  <a:schemeClr val="bg2"/>
                </a:solidFill>
                <a:latin typeface="Calibri" charset="0"/>
                <a:ea typeface="宋体" charset="-122"/>
              </a:rPr>
              <a:t>Output</a:t>
            </a:r>
            <a:r>
              <a:rPr lang="en-US" altLang="zh-CN" sz="2600">
                <a:latin typeface="Calibri" charset="0"/>
                <a:ea typeface="宋体" charset="-122"/>
              </a:rPr>
              <a:t> 2</a:t>
            </a:r>
          </a:p>
        </p:txBody>
      </p:sp>
      <p:sp>
        <p:nvSpPr>
          <p:cNvPr id="20510" name="TextBox 60"/>
          <p:cNvSpPr txBox="1">
            <a:spLocks noChangeArrowheads="1"/>
          </p:cNvSpPr>
          <p:nvPr/>
        </p:nvSpPr>
        <p:spPr bwMode="auto">
          <a:xfrm>
            <a:off x="446088" y="1511300"/>
            <a:ext cx="14541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600">
                <a:solidFill>
                  <a:schemeClr val="bg2"/>
                </a:solidFill>
                <a:latin typeface="Calibri" charset="0"/>
                <a:ea typeface="宋体" charset="-122"/>
              </a:rPr>
              <a:t>Output</a:t>
            </a:r>
            <a:r>
              <a:rPr lang="en-US" altLang="zh-CN" sz="2600">
                <a:latin typeface="Calibri" charset="0"/>
                <a:ea typeface="宋体" charset="-122"/>
              </a:rPr>
              <a:t> 1</a:t>
            </a:r>
          </a:p>
        </p:txBody>
      </p:sp>
      <p:sp>
        <p:nvSpPr>
          <p:cNvPr id="22" name="Right Arrow 21"/>
          <p:cNvSpPr>
            <a:spLocks noChangeArrowheads="1"/>
          </p:cNvSpPr>
          <p:nvPr/>
        </p:nvSpPr>
        <p:spPr bwMode="auto">
          <a:xfrm rot="-8100000">
            <a:off x="3639344" y="4294982"/>
            <a:ext cx="2668587" cy="228600"/>
          </a:xfrm>
          <a:prstGeom prst="rightArrow">
            <a:avLst>
              <a:gd name="adj1" fmla="val 50000"/>
              <a:gd name="adj2" fmla="val 49991"/>
            </a:avLst>
          </a:prstGeom>
          <a:gradFill rotWithShape="1">
            <a:gsLst>
              <a:gs pos="0">
                <a:srgbClr val="FF0000"/>
              </a:gs>
              <a:gs pos="13000">
                <a:srgbClr val="FF6600"/>
              </a:gs>
              <a:gs pos="25999">
                <a:srgbClr val="FFFF00"/>
              </a:gs>
              <a:gs pos="39999">
                <a:srgbClr val="CCFFCC"/>
              </a:gs>
              <a:gs pos="55000">
                <a:srgbClr val="008000"/>
              </a:gs>
              <a:gs pos="72000">
                <a:srgbClr val="3366FF"/>
              </a:gs>
              <a:gs pos="87000">
                <a:srgbClr val="0000FF"/>
              </a:gs>
              <a:gs pos="100000">
                <a:srgbClr val="000090"/>
              </a:gs>
            </a:gsLst>
            <a:lin ang="0"/>
          </a:gradFill>
          <a:ln>
            <a:noFill/>
          </a:ln>
          <a:effectLst>
            <a:outerShdw blurRad="63500" dist="23000" dir="5400000" rotWithShape="0">
              <a:srgbClr val="00000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endParaRPr lang="en-US">
              <a:ea typeface="ＭＳ Ｐゴシック" charset="0"/>
              <a:cs typeface="ＭＳ Ｐゴシック" charset="0"/>
            </a:endParaRPr>
          </a:p>
        </p:txBody>
      </p:sp>
      <p:sp>
        <p:nvSpPr>
          <p:cNvPr id="65" name="TextBox 64"/>
          <p:cNvSpPr txBox="1">
            <a:spLocks noChangeArrowheads="1"/>
          </p:cNvSpPr>
          <p:nvPr/>
        </p:nvSpPr>
        <p:spPr bwMode="auto">
          <a:xfrm>
            <a:off x="3883025" y="4476750"/>
            <a:ext cx="2079625" cy="492125"/>
          </a:xfrm>
          <a:prstGeom prst="rect">
            <a:avLst/>
          </a:prstGeom>
          <a:gradFill rotWithShape="1">
            <a:gsLst>
              <a:gs pos="0">
                <a:srgbClr val="D1403C"/>
              </a:gs>
              <a:gs pos="100000">
                <a:srgbClr val="FF9A99"/>
              </a:gs>
            </a:gsLst>
            <a:lin ang="16200000"/>
          </a:gradFill>
          <a:ln w="9525">
            <a:solidFill>
              <a:srgbClr val="BE4B48"/>
            </a:solidFill>
            <a:miter lim="800000"/>
            <a:headEnd/>
            <a:tailEnd/>
          </a:ln>
          <a:effectLst>
            <a:outerShdw blurRad="63500" dist="23000" dir="5400000" rotWithShape="0">
              <a:srgbClr val="000000">
                <a:alpha val="34999"/>
              </a:srgbClr>
            </a:outerShdw>
          </a:effectLst>
        </p:spPr>
        <p:txBody>
          <a:bodyPr wrap="none">
            <a:spAutoFit/>
          </a:bodyPr>
          <a:lstStyle/>
          <a:p>
            <a:pPr algn="ctr" fontAlgn="auto">
              <a:spcBef>
                <a:spcPts val="0"/>
              </a:spcBef>
              <a:spcAft>
                <a:spcPts val="0"/>
              </a:spcAft>
              <a:defRPr/>
            </a:pPr>
            <a:r>
              <a:rPr lang="en-US" sz="2600" b="1" dirty="0">
                <a:solidFill>
                  <a:schemeClr val="lt1"/>
                </a:solidFill>
                <a:latin typeface="+mn-lt"/>
                <a:ea typeface="+mn-ea"/>
                <a:cs typeface="ＭＳ Ｐゴシック" charset="0"/>
              </a:rPr>
              <a:t>Rotate Mirror</a:t>
            </a:r>
          </a:p>
        </p:txBody>
      </p:sp>
      <p:sp>
        <p:nvSpPr>
          <p:cNvPr id="30755" name="TextBox 48"/>
          <p:cNvSpPr txBox="1">
            <a:spLocks noChangeArrowheads="1"/>
          </p:cNvSpPr>
          <p:nvPr/>
        </p:nvSpPr>
        <p:spPr bwMode="auto">
          <a:xfrm>
            <a:off x="0" y="4495800"/>
            <a:ext cx="3200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zh-CN" altLang="en-US" b="1">
              <a:solidFill>
                <a:schemeClr val="bg2"/>
              </a:solidFill>
              <a:latin typeface="Arial" charset="0"/>
              <a:ea typeface="宋体" charset="-122"/>
            </a:endParaRPr>
          </a:p>
          <a:p>
            <a:pPr eaLnBrk="1" hangingPunct="1">
              <a:buFontTx/>
              <a:buChar char="•"/>
            </a:pPr>
            <a:r>
              <a:rPr lang="en-US" altLang="zh-CN" b="1">
                <a:solidFill>
                  <a:schemeClr val="bg2"/>
                </a:solidFill>
                <a:latin typeface="Arial" charset="0"/>
                <a:ea typeface="宋体" charset="-122"/>
              </a:rPr>
              <a:t>Does not decode packets</a:t>
            </a:r>
          </a:p>
          <a:p>
            <a:pPr eaLnBrk="1" hangingPunct="1">
              <a:buFontTx/>
              <a:buChar char="•"/>
            </a:pPr>
            <a:r>
              <a:rPr lang="en-US" altLang="zh-CN" b="1">
                <a:solidFill>
                  <a:schemeClr val="bg2"/>
                </a:solidFill>
                <a:latin typeface="Arial" charset="0"/>
                <a:ea typeface="宋体" charset="-122"/>
              </a:rPr>
              <a:t>Needs take time to reconfigure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childTnLst>
                          </p:cTn>
                        </p:par>
                        <p:par>
                          <p:cTn id="11" fill="hold" nodeType="afterGroup">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up)">
                                      <p:cBhvr>
                                        <p:cTn id="14" dur="500"/>
                                        <p:tgtEl>
                                          <p:spTgt spid="29"/>
                                        </p:tgtEl>
                                      </p:cBhvr>
                                    </p:animEffect>
                                  </p:childTnLst>
                                </p:cTn>
                              </p:par>
                            </p:childTnLst>
                          </p:cTn>
                        </p:par>
                        <p:par>
                          <p:cTn id="15" fill="hold" nodeType="afterGroup">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3"/>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hidden"/>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65"/>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2" nodeType="click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childTnLst>
                          </p:cTn>
                        </p:par>
                        <p:par>
                          <p:cTn id="48" fill="hold" nodeType="afterGroup">
                            <p:stCondLst>
                              <p:cond delay="0"/>
                            </p:stCondLst>
                            <p:childTnLst>
                              <p:par>
                                <p:cTn id="49" presetID="22" presetClass="entr" presetSubtype="4"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down)">
                                      <p:cBhvr>
                                        <p:cTn id="51" dur="500"/>
                                        <p:tgtEl>
                                          <p:spTgt spid="30"/>
                                        </p:tgtEl>
                                      </p:cBhvr>
                                    </p:animEffect>
                                  </p:childTnLst>
                                </p:cTn>
                              </p:par>
                            </p:childTnLst>
                          </p:cTn>
                        </p:par>
                        <p:par>
                          <p:cTn id="52" fill="hold" nodeType="afterGroup">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childTnLst>
                          </p:cTn>
                        </p:par>
                        <p:par>
                          <p:cTn id="56" fill="hold" nodeType="afterGroup">
                            <p:stCondLst>
                              <p:cond delay="1000"/>
                            </p:stCondLst>
                            <p:childTnLst>
                              <p:par>
                                <p:cTn id="57" presetID="22" presetClass="entr" presetSubtype="4"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07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20" grpId="0" animBg="1"/>
      <p:bldP spid="21" grpId="0" animBg="1"/>
      <p:bldP spid="21" grpId="1" animBg="1"/>
      <p:bldP spid="23" grpId="0" animBg="1"/>
      <p:bldP spid="23" grpId="1" animBg="1"/>
      <p:bldP spid="29" grpId="0" animBg="1"/>
      <p:bldP spid="29" grpId="1" animBg="1"/>
      <p:bldP spid="30" grpId="0" animBg="1"/>
      <p:bldP spid="31" grpId="0" animBg="1"/>
      <p:bldP spid="32" grpId="0" animBg="1"/>
      <p:bldP spid="22" grpId="0" animBg="1"/>
      <p:bldP spid="65" grpId="0" animBg="1"/>
      <p:bldP spid="65" grpId="1" animBg="1"/>
      <p:bldP spid="307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73" name="Group 57"/>
          <p:cNvGraphicFramePr>
            <a:graphicFrameLocks noGrp="1"/>
          </p:cNvGraphicFramePr>
          <p:nvPr/>
        </p:nvGraphicFramePr>
        <p:xfrm>
          <a:off x="533400" y="1676400"/>
          <a:ext cx="8001000" cy="4114800"/>
        </p:xfrm>
        <a:graphic>
          <a:graphicData uri="http://schemas.openxmlformats.org/drawingml/2006/table">
            <a:tbl>
              <a:tblPr/>
              <a:tblGrid>
                <a:gridCol w="1901825"/>
                <a:gridCol w="3009900"/>
                <a:gridCol w="3089275"/>
              </a:tblGrid>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1" i="0" u="none" strike="noStrike" cap="none" normalizeH="0" baseline="0">
                        <a:ln>
                          <a:noFill/>
                        </a:ln>
                        <a:solidFill>
                          <a:srgbClr val="FFFFFF"/>
                        </a:solidFill>
                        <a:effectLst/>
                        <a:latin typeface="Times New Roman"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宋体" charset="-122"/>
                        </a:rPr>
                        <a:t>Electrical packet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latin typeface="Arial" charset="0"/>
                          <a:ea typeface="宋体" charset="-122"/>
                        </a:rPr>
                        <a:t>Optical circuit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technology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charset="-122"/>
                        </a:rPr>
                        <a:t>Store and forward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Arial" charset="0"/>
                          <a:ea typeface="宋体" charset="-122"/>
                        </a:rPr>
                        <a:t>Circuit switching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capacity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00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rgbClr val="FF0000"/>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DDEFF"/>
                    </a:solidFill>
                  </a:tcPr>
                </a:tc>
              </a:tr>
              <a:tr h="717550">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a:ln>
                            <a:noFill/>
                          </a:ln>
                          <a:solidFill>
                            <a:srgbClr val="000000"/>
                          </a:solidFill>
                          <a:effectLst/>
                          <a:latin typeface="Arial" charset="0"/>
                          <a:ea typeface="宋体" charset="-122"/>
                        </a:rPr>
                        <a:t>Switching traffic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bg2"/>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c>
                  <a:txBody>
                    <a:bodyPr/>
                    <a:lstStyle>
                      <a:lvl1pPr eaLnBrk="0" hangingPunct="0">
                        <a:spcBef>
                          <a:spcPct val="20000"/>
                        </a:spcBef>
                        <a:buClr>
                          <a:srgbClr val="000000"/>
                        </a:buClr>
                        <a:defRPr sz="2800">
                          <a:solidFill>
                            <a:srgbClr val="000000"/>
                          </a:solidFill>
                          <a:latin typeface="Arial" charset="0"/>
                          <a:ea typeface="ＭＳ Ｐゴシック" charset="-128"/>
                        </a:defRPr>
                      </a:lvl1pPr>
                      <a:lvl2pPr marL="742950" indent="-285750" eaLnBrk="0" hangingPunct="0">
                        <a:spcBef>
                          <a:spcPct val="20000"/>
                        </a:spcBef>
                        <a:buClr>
                          <a:srgbClr val="000000"/>
                        </a:buClr>
                        <a:defRPr sz="2400">
                          <a:solidFill>
                            <a:srgbClr val="000000"/>
                          </a:solidFill>
                          <a:latin typeface="Arial" charset="0"/>
                          <a:ea typeface="ＭＳ Ｐゴシック" charset="-128"/>
                        </a:defRPr>
                      </a:lvl2pPr>
                      <a:lvl3pPr marL="1143000" indent="-228600" eaLnBrk="0" hangingPunct="0">
                        <a:spcBef>
                          <a:spcPct val="20000"/>
                        </a:spcBef>
                        <a:buClr>
                          <a:srgbClr val="000000"/>
                        </a:buClr>
                        <a:defRPr sz="2000">
                          <a:solidFill>
                            <a:srgbClr val="000000"/>
                          </a:solidFill>
                          <a:latin typeface="Arial" charset="0"/>
                          <a:ea typeface="ＭＳ Ｐゴシック" charset="-128"/>
                        </a:defRPr>
                      </a:lvl3pPr>
                      <a:lvl4pPr marL="1600200" indent="-228600" eaLnBrk="0" hangingPunct="0">
                        <a:spcBef>
                          <a:spcPct val="20000"/>
                        </a:spcBef>
                        <a:buClr>
                          <a:srgbClr val="000000"/>
                        </a:buClr>
                        <a:defRPr>
                          <a:solidFill>
                            <a:srgbClr val="000000"/>
                          </a:solidFill>
                          <a:latin typeface="Arial" charset="0"/>
                          <a:ea typeface="ＭＳ Ｐゴシック" charset="-128"/>
                        </a:defRPr>
                      </a:lvl4pPr>
                      <a:lvl5pPr marL="2057400" indent="-228600" eaLnBrk="0" hangingPunct="0">
                        <a:spcBef>
                          <a:spcPct val="20000"/>
                        </a:spcBef>
                        <a:buClr>
                          <a:srgbClr val="000000"/>
                        </a:buClr>
                        <a:defRPr>
                          <a:solidFill>
                            <a:srgbClr val="000000"/>
                          </a:solidFill>
                          <a:latin typeface="Arial" charset="0"/>
                          <a:ea typeface="ＭＳ Ｐゴシック" charset="-128"/>
                        </a:defRPr>
                      </a:lvl5pPr>
                      <a:lvl6pPr marL="25146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6pPr>
                      <a:lvl7pPr marL="29718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7pPr>
                      <a:lvl8pPr marL="34290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8pPr>
                      <a:lvl9pPr marL="3886200" indent="-228600" eaLnBrk="0" fontAlgn="base" hangingPunct="0">
                        <a:spcBef>
                          <a:spcPct val="20000"/>
                        </a:spcBef>
                        <a:spcAft>
                          <a:spcPct val="0"/>
                        </a:spcAft>
                        <a:buClr>
                          <a:srgbClr val="000000"/>
                        </a:buClr>
                        <a:defRPr>
                          <a:solidFill>
                            <a:srgbClr val="000000"/>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0" i="0" u="none" strike="noStrike" cap="none" normalizeH="0" baseline="0">
                        <a:ln>
                          <a:noFill/>
                        </a:ln>
                        <a:solidFill>
                          <a:schemeClr val="bg2"/>
                        </a:solidFill>
                        <a:effectLst/>
                        <a:latin typeface="Arial" charset="0"/>
                        <a:ea typeface="宋体"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FFF"/>
                    </a:solidFill>
                  </a:tcPr>
                </a:tc>
              </a:tr>
            </a:tbl>
          </a:graphicData>
        </a:graphic>
      </p:graphicFrame>
      <p:sp>
        <p:nvSpPr>
          <p:cNvPr id="2" name="Title 1"/>
          <p:cNvSpPr>
            <a:spLocks noGrp="1"/>
          </p:cNvSpPr>
          <p:nvPr>
            <p:ph type="title" idx="4294967295"/>
          </p:nvPr>
        </p:nvSpPr>
        <p:spPr>
          <a:xfrm>
            <a:off x="304800" y="304800"/>
            <a:ext cx="8153400" cy="609600"/>
          </a:xfrm>
        </p:spPr>
        <p:txBody>
          <a:bodyPr>
            <a:normAutofit fontScale="90000"/>
          </a:bodyPr>
          <a:lstStyle/>
          <a:p>
            <a:r>
              <a:rPr lang="en-US" altLang="zh-CN" sz="2900">
                <a:effectLst>
                  <a:outerShdw blurRad="38100" dist="38100" dir="2700000" algn="tl">
                    <a:srgbClr val="C0C0C0"/>
                  </a:outerShdw>
                </a:effectLst>
                <a:ea typeface="宋体" charset="-122"/>
              </a:rPr>
              <a:t>Optical circuit switching v.s. </a:t>
            </a:r>
            <a:br>
              <a:rPr lang="en-US" altLang="zh-CN" sz="2900">
                <a:effectLst>
                  <a:outerShdw blurRad="38100" dist="38100" dir="2700000" algn="tl">
                    <a:srgbClr val="C0C0C0"/>
                  </a:outerShdw>
                </a:effectLst>
                <a:ea typeface="宋体" charset="-122"/>
              </a:rPr>
            </a:br>
            <a:r>
              <a:rPr lang="en-US" altLang="zh-CN" sz="2900">
                <a:effectLst>
                  <a:outerShdw blurRad="38100" dist="38100" dir="2700000" algn="tl">
                    <a:srgbClr val="C0C0C0"/>
                  </a:outerShdw>
                </a:effectLst>
                <a:ea typeface="宋体" charset="-122"/>
              </a:rPr>
              <a:t>			Electrical packet switching</a:t>
            </a:r>
          </a:p>
        </p:txBody>
      </p:sp>
      <p:sp>
        <p:nvSpPr>
          <p:cNvPr id="22556" name="Slide Number Placeholder 3"/>
          <p:cNvSpPr txBox="1">
            <a:spLocks noGrp="1"/>
          </p:cNvSpPr>
          <p:nvPr/>
        </p:nvSpPr>
        <p:spPr bwMode="auto">
          <a:xfrm>
            <a:off x="67056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r" eaLnBrk="1" hangingPunct="1"/>
            <a:fld id="{F66CF4CA-7E5B-3F4B-9EE9-2893272042B7}" type="slidenum">
              <a:rPr lang="en-GB" altLang="en-US" sz="1600" b="1">
                <a:solidFill>
                  <a:srgbClr val="CC9900"/>
                </a:solidFill>
                <a:latin typeface="Arial" charset="0"/>
                <a:ea typeface="宋体" charset="-122"/>
              </a:rPr>
              <a:pPr algn="r" eaLnBrk="1" hangingPunct="1"/>
              <a:t>7</a:t>
            </a:fld>
            <a:endParaRPr lang="en-GB" altLang="en-US" sz="1600" b="1">
              <a:solidFill>
                <a:srgbClr val="CC9900"/>
              </a:solidFill>
              <a:latin typeface="Arial" charset="0"/>
              <a:ea typeface="宋体" charset="-122"/>
            </a:endParaRPr>
          </a:p>
        </p:txBody>
      </p:sp>
      <p:grpSp>
        <p:nvGrpSpPr>
          <p:cNvPr id="22557" name="Group 22"/>
          <p:cNvGrpSpPr>
            <a:grpSpLocks/>
          </p:cNvGrpSpPr>
          <p:nvPr/>
        </p:nvGrpSpPr>
        <p:grpSpPr bwMode="auto">
          <a:xfrm>
            <a:off x="2438400" y="3365500"/>
            <a:ext cx="6389688" cy="774700"/>
            <a:chOff x="2438400" y="3365863"/>
            <a:chExt cx="6389915" cy="775063"/>
          </a:xfrm>
        </p:grpSpPr>
        <p:sp>
          <p:nvSpPr>
            <p:cNvPr id="21" name="Content Placeholder 2"/>
            <p:cNvSpPr txBox="1">
              <a:spLocks/>
            </p:cNvSpPr>
            <p:nvPr/>
          </p:nvSpPr>
          <p:spPr bwMode="auto">
            <a:xfrm>
              <a:off x="2438400" y="3365863"/>
              <a:ext cx="3048108" cy="762357"/>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16x40Gbps</a:t>
              </a:r>
              <a:r>
                <a:rPr lang="en-US" sz="2000" dirty="0">
                  <a:solidFill>
                    <a:schemeClr val="bg2"/>
                  </a:solidFill>
                  <a:latin typeface="Arial" pitchFamily="34" charset="0"/>
                  <a:ea typeface="宋体" pitchFamily="2" charset="-122"/>
                  <a:cs typeface="Arial" pitchFamily="34" charset="0"/>
                </a:rPr>
                <a:t> at high end </a:t>
              </a:r>
            </a:p>
            <a:p>
              <a:pPr algn="ctr" eaLnBrk="0" hangingPunct="0">
                <a:defRPr/>
              </a:pPr>
              <a:r>
                <a:rPr lang="en-US" sz="2000" dirty="0">
                  <a:solidFill>
                    <a:schemeClr val="bg2"/>
                  </a:solidFill>
                  <a:latin typeface="Arial" pitchFamily="34" charset="0"/>
                  <a:ea typeface="宋体" pitchFamily="2" charset="-122"/>
                  <a:cs typeface="Arial" pitchFamily="34" charset="0"/>
                </a:rPr>
                <a:t>e.g. Cisco CRS-1</a:t>
              </a:r>
              <a:endParaRPr lang="en-US" sz="2000" kern="0" dirty="0">
                <a:solidFill>
                  <a:schemeClr val="bg2"/>
                </a:solidFill>
                <a:latin typeface="Arial" pitchFamily="34" charset="0"/>
                <a:ea typeface="+mn-ea"/>
                <a:cs typeface="Arial" pitchFamily="34" charset="0"/>
              </a:endParaRPr>
            </a:p>
          </p:txBody>
        </p:sp>
        <p:sp>
          <p:nvSpPr>
            <p:cNvPr id="22565" name="Content Placeholder 2"/>
            <p:cNvSpPr txBox="1">
              <a:spLocks/>
            </p:cNvSpPr>
            <p:nvPr/>
          </p:nvSpPr>
          <p:spPr bwMode="auto">
            <a:xfrm>
              <a:off x="5170715" y="3378926"/>
              <a:ext cx="3657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rgbClr val="FF0000"/>
                  </a:solidFill>
                  <a:latin typeface="Arial" charset="0"/>
                  <a:ea typeface="宋体" charset="-122"/>
                </a:rPr>
                <a:t>320x100Gbps</a:t>
              </a:r>
              <a:r>
                <a:rPr lang="en-US" altLang="zh-CN" sz="2000">
                  <a:solidFill>
                    <a:schemeClr val="bg2"/>
                  </a:solidFill>
                  <a:latin typeface="Arial" charset="0"/>
                  <a:ea typeface="宋体" charset="-122"/>
                </a:rPr>
                <a:t> on market,    e.g. Calient FiberConnect </a:t>
              </a:r>
            </a:p>
          </p:txBody>
        </p:sp>
      </p:grpSp>
      <p:grpSp>
        <p:nvGrpSpPr>
          <p:cNvPr id="22558" name="Group 26"/>
          <p:cNvGrpSpPr>
            <a:grpSpLocks/>
          </p:cNvGrpSpPr>
          <p:nvPr/>
        </p:nvGrpSpPr>
        <p:grpSpPr bwMode="auto">
          <a:xfrm>
            <a:off x="2438400" y="4191000"/>
            <a:ext cx="6045200" cy="762000"/>
            <a:chOff x="2438400" y="4191000"/>
            <a:chExt cx="6045926" cy="762000"/>
          </a:xfrm>
        </p:grpSpPr>
        <p:sp>
          <p:nvSpPr>
            <p:cNvPr id="3" name="Content Placeholder 2"/>
            <p:cNvSpPr txBox="1">
              <a:spLocks/>
            </p:cNvSpPr>
            <p:nvPr/>
          </p:nvSpPr>
          <p:spPr bwMode="auto">
            <a:xfrm>
              <a:off x="2438400" y="4191000"/>
              <a:ext cx="3048366" cy="762000"/>
            </a:xfrm>
            <a:prstGeom prst="rect">
              <a:avLst/>
            </a:prstGeom>
            <a:noFill/>
            <a:ln w="9525">
              <a:noFill/>
              <a:miter lim="800000"/>
              <a:headEnd/>
              <a:tailEnd/>
            </a:ln>
          </p:spPr>
          <p:txBody>
            <a:bodyPr/>
            <a:lstStyle/>
            <a:p>
              <a:pPr algn="ctr" eaLnBrk="0" hangingPunct="0">
                <a:defRPr/>
              </a:pPr>
              <a:r>
                <a:rPr lang="en-US" sz="2000" dirty="0">
                  <a:solidFill>
                    <a:srgbClr val="FF0000"/>
                  </a:solidFill>
                  <a:latin typeface="Arial" pitchFamily="34" charset="0"/>
                  <a:ea typeface="宋体" pitchFamily="2" charset="-122"/>
                  <a:cs typeface="Arial" pitchFamily="34" charset="0"/>
                </a:rPr>
                <a:t>Packet</a:t>
              </a:r>
              <a:r>
                <a:rPr lang="en-US" sz="2000" dirty="0">
                  <a:solidFill>
                    <a:schemeClr val="bg2"/>
                  </a:solidFill>
                  <a:latin typeface="Arial" pitchFamily="34" charset="0"/>
                  <a:ea typeface="宋体" pitchFamily="2" charset="-122"/>
                  <a:cs typeface="Arial" pitchFamily="34" charset="0"/>
                </a:rPr>
                <a:t> granularity</a:t>
              </a:r>
              <a:endParaRPr lang="en-US" sz="2000" kern="0" dirty="0">
                <a:solidFill>
                  <a:schemeClr val="bg2"/>
                </a:solidFill>
                <a:latin typeface="Arial" pitchFamily="34" charset="0"/>
                <a:ea typeface="+mn-ea"/>
                <a:cs typeface="Arial" pitchFamily="34" charset="0"/>
              </a:endParaRPr>
            </a:p>
          </p:txBody>
        </p:sp>
        <p:sp>
          <p:nvSpPr>
            <p:cNvPr id="22563" name="Content Placeholder 2"/>
            <p:cNvSpPr txBox="1">
              <a:spLocks/>
            </p:cNvSpPr>
            <p:nvPr/>
          </p:nvSpPr>
          <p:spPr bwMode="auto">
            <a:xfrm>
              <a:off x="5435960" y="4191000"/>
              <a:ext cx="304836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chemeClr val="bg2"/>
                  </a:solidFill>
                  <a:latin typeface="Arial" charset="0"/>
                  <a:ea typeface="宋体" charset="-122"/>
                </a:rPr>
                <a:t>Less than </a:t>
              </a:r>
              <a:r>
                <a:rPr lang="en-US" altLang="zh-CN" sz="2000">
                  <a:solidFill>
                    <a:srgbClr val="FF0000"/>
                  </a:solidFill>
                  <a:latin typeface="Arial" charset="0"/>
                  <a:ea typeface="宋体" charset="-122"/>
                </a:rPr>
                <a:t>10ms</a:t>
              </a:r>
              <a:endParaRPr lang="en-US" altLang="zh-CN" sz="2000">
                <a:solidFill>
                  <a:schemeClr val="bg2"/>
                </a:solidFill>
                <a:latin typeface="Arial" charset="0"/>
                <a:ea typeface="宋体" charset="-122"/>
              </a:endParaRPr>
            </a:p>
          </p:txBody>
        </p:sp>
      </p:grpSp>
      <p:grpSp>
        <p:nvGrpSpPr>
          <p:cNvPr id="5" name="Group 26"/>
          <p:cNvGrpSpPr>
            <a:grpSpLocks/>
          </p:cNvGrpSpPr>
          <p:nvPr/>
        </p:nvGrpSpPr>
        <p:grpSpPr bwMode="auto">
          <a:xfrm>
            <a:off x="2438400" y="4953000"/>
            <a:ext cx="6045200" cy="762000"/>
            <a:chOff x="2438400" y="4191000"/>
            <a:chExt cx="6045926" cy="762000"/>
          </a:xfrm>
        </p:grpSpPr>
        <p:sp>
          <p:nvSpPr>
            <p:cNvPr id="22560" name="Content Placeholder 2"/>
            <p:cNvSpPr txBox="1">
              <a:spLocks/>
            </p:cNvSpPr>
            <p:nvPr/>
          </p:nvSpPr>
          <p:spPr bwMode="auto">
            <a:xfrm>
              <a:off x="2438400" y="4191000"/>
              <a:ext cx="304836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chemeClr val="bg2"/>
                  </a:solidFill>
                  <a:latin typeface="Arial" charset="0"/>
                  <a:ea typeface="宋体" charset="-122"/>
                </a:rPr>
                <a:t>For </a:t>
              </a:r>
              <a:r>
                <a:rPr lang="en-US" altLang="zh-CN" sz="2000">
                  <a:solidFill>
                    <a:srgbClr val="FF0000"/>
                  </a:solidFill>
                  <a:latin typeface="Arial" charset="0"/>
                  <a:ea typeface="宋体" charset="-122"/>
                </a:rPr>
                <a:t>bursty, uniform</a:t>
              </a:r>
              <a:r>
                <a:rPr lang="en-US" altLang="zh-CN" sz="2000">
                  <a:solidFill>
                    <a:schemeClr val="bg2"/>
                  </a:solidFill>
                  <a:latin typeface="Arial" charset="0"/>
                  <a:ea typeface="宋体" charset="-122"/>
                </a:rPr>
                <a:t> traffic</a:t>
              </a:r>
            </a:p>
          </p:txBody>
        </p:sp>
        <p:sp>
          <p:nvSpPr>
            <p:cNvPr id="22561" name="Content Placeholder 2"/>
            <p:cNvSpPr txBox="1">
              <a:spLocks/>
            </p:cNvSpPr>
            <p:nvPr/>
          </p:nvSpPr>
          <p:spPr bwMode="auto">
            <a:xfrm>
              <a:off x="5435960" y="4191000"/>
              <a:ext cx="3048366"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zh-CN" sz="2000">
                  <a:solidFill>
                    <a:schemeClr val="bg2"/>
                  </a:solidFill>
                  <a:latin typeface="Arial" charset="0"/>
                  <a:ea typeface="宋体" charset="-122"/>
                </a:rPr>
                <a:t>For </a:t>
              </a:r>
              <a:r>
                <a:rPr lang="en-US" altLang="zh-CN" sz="2000">
                  <a:solidFill>
                    <a:srgbClr val="FF0000"/>
                  </a:solidFill>
                  <a:latin typeface="Arial" charset="0"/>
                  <a:ea typeface="宋体" charset="-122"/>
                </a:rPr>
                <a:t>stable, pair-wise</a:t>
              </a:r>
              <a:r>
                <a:rPr lang="en-US" altLang="zh-CN" sz="2000">
                  <a:solidFill>
                    <a:schemeClr val="bg2"/>
                  </a:solidFill>
                  <a:latin typeface="Arial" charset="0"/>
                  <a:ea typeface="宋体" charset="-122"/>
                </a:rPr>
                <a:t> traffic</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304800" y="304800"/>
            <a:ext cx="8153400" cy="609600"/>
          </a:xfrm>
        </p:spPr>
        <p:txBody>
          <a:bodyPr>
            <a:normAutofit fontScale="90000"/>
          </a:bodyPr>
          <a:lstStyle/>
          <a:p>
            <a:pPr>
              <a:defRPr/>
            </a:pPr>
            <a:r>
              <a:rPr lang="en-US" altLang="zh-CN" sz="3200" dirty="0" smtClean="0">
                <a:ea typeface="宋体" pitchFamily="2" charset="-122"/>
              </a:rPr>
              <a:t>Optical circuit switching is promising despite slow switching time </a:t>
            </a:r>
            <a:endParaRPr lang="en-US" altLang="zh-CN" sz="3200" dirty="0">
              <a:ea typeface="宋体" pitchFamily="2" charset="-122"/>
            </a:endParaRPr>
          </a:p>
        </p:txBody>
      </p:sp>
      <p:sp>
        <p:nvSpPr>
          <p:cNvPr id="63490" name="Content Placeholder 1"/>
          <p:cNvSpPr>
            <a:spLocks noGrp="1"/>
          </p:cNvSpPr>
          <p:nvPr>
            <p:ph idx="1"/>
          </p:nvPr>
        </p:nvSpPr>
        <p:spPr/>
        <p:txBody>
          <a:bodyPr/>
          <a:lstStyle/>
          <a:p>
            <a:endParaRPr lang="en-US" altLang="zh-CN" sz="2400">
              <a:solidFill>
                <a:srgbClr val="FF0000"/>
              </a:solidFill>
              <a:ea typeface="宋体" charset="-122"/>
            </a:endParaRPr>
          </a:p>
          <a:p>
            <a:endParaRPr lang="en-US" altLang="zh-CN" sz="2400">
              <a:solidFill>
                <a:srgbClr val="FF0000"/>
              </a:solidFill>
              <a:ea typeface="宋体" charset="-122"/>
            </a:endParaRPr>
          </a:p>
          <a:p>
            <a:r>
              <a:rPr lang="en-US" altLang="zh-CN" sz="2400">
                <a:solidFill>
                  <a:srgbClr val="FF0000"/>
                </a:solidFill>
                <a:ea typeface="宋体" charset="-122"/>
              </a:rPr>
              <a:t>[IMC09][HotNets09]: </a:t>
            </a:r>
            <a:r>
              <a:rPr lang="en-US" altLang="zh-CN" sz="2400" i="1">
                <a:ea typeface="宋体" charset="-122"/>
              </a:rPr>
              <a:t>“Only a few ToRs are hot and most their traffic goes to a few other ToRs. …”</a:t>
            </a:r>
            <a:endParaRPr lang="en-US" altLang="zh-CN" sz="2400">
              <a:ea typeface="宋体" charset="-122"/>
            </a:endParaRPr>
          </a:p>
          <a:p>
            <a:endParaRPr lang="en-US" altLang="en-US" sz="2400"/>
          </a:p>
          <a:p>
            <a:r>
              <a:rPr lang="en-US" altLang="zh-CN" sz="2400">
                <a:solidFill>
                  <a:srgbClr val="FF0000"/>
                </a:solidFill>
              </a:rPr>
              <a:t>[WREN09]: </a:t>
            </a:r>
            <a:r>
              <a:rPr lang="en-US" altLang="zh-CN" sz="2400" i="1"/>
              <a:t>“…we find that traffic at the five edge switches exhibit an ON/OFF pattern… ” </a:t>
            </a:r>
            <a:endParaRPr lang="en-US" altLang="zh-CN" sz="2400"/>
          </a:p>
          <a:p>
            <a:endParaRPr lang="en-US" altLang="en-US" sz="2400"/>
          </a:p>
        </p:txBody>
      </p:sp>
      <p:sp>
        <p:nvSpPr>
          <p:cNvPr id="6349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97A1CB2-A6DC-594C-A78D-269F6567A14D}" type="slidenum">
              <a:rPr lang="en-GB" altLang="en-US" sz="1200">
                <a:solidFill>
                  <a:schemeClr val="tx2"/>
                </a:solidFill>
                <a:latin typeface="Arial" charset="0"/>
              </a:rPr>
              <a:pPr eaLnBrk="1" hangingPunct="1"/>
              <a:t>8</a:t>
            </a:fld>
            <a:endParaRPr lang="en-GB" altLang="en-US" sz="1200">
              <a:solidFill>
                <a:schemeClr val="tx2"/>
              </a:solidFill>
              <a:latin typeface="Arial" charset="0"/>
            </a:endParaRPr>
          </a:p>
        </p:txBody>
      </p:sp>
      <p:sp>
        <p:nvSpPr>
          <p:cNvPr id="271364" name="AutoShape 4"/>
          <p:cNvSpPr>
            <a:spLocks noChangeArrowheads="1"/>
          </p:cNvSpPr>
          <p:nvPr/>
        </p:nvSpPr>
        <p:spPr bwMode="auto">
          <a:xfrm>
            <a:off x="762000" y="5334000"/>
            <a:ext cx="7620000" cy="762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altLang="zh-CN" b="1" dirty="0">
                <a:solidFill>
                  <a:srgbClr val="000000"/>
                </a:solidFill>
                <a:cs typeface="Arial" pitchFamily="34" charset="0"/>
              </a:rPr>
              <a:t>Full bisection bandwidth at packet granularity</a:t>
            </a:r>
          </a:p>
          <a:p>
            <a:pPr algn="ctr" eaLnBrk="0" hangingPunct="0">
              <a:defRPr/>
            </a:pPr>
            <a:r>
              <a:rPr lang="en-US" altLang="zh-CN" b="1" dirty="0">
                <a:solidFill>
                  <a:srgbClr val="000000"/>
                </a:solidFill>
                <a:cs typeface="Arial" pitchFamily="34" charset="0"/>
              </a:rPr>
              <a:t>may not be necessary</a:t>
            </a:r>
          </a:p>
        </p:txBody>
      </p:sp>
    </p:spTree>
    <p:custDataLst>
      <p:tags r:id="rId1"/>
    </p:custDataLst>
  </p:cSld>
  <p:clrMapOvr>
    <a:masterClrMapping/>
  </p:clrMapOvr>
  <p:transition advTm="647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nodeType="clickEffect">
                                  <p:stCondLst>
                                    <p:cond delay="0"/>
                                  </p:stCondLst>
                                  <p:childTnLst>
                                    <p:set>
                                      <p:cBhvr>
                                        <p:cTn id="6" dur="1" fill="hold">
                                          <p:stCondLst>
                                            <p:cond delay="0"/>
                                          </p:stCondLst>
                                        </p:cTn>
                                        <p:tgtEl>
                                          <p:spTgt spid="271364"/>
                                        </p:tgtEl>
                                        <p:attrNameLst>
                                          <p:attrName>style.visibility</p:attrName>
                                        </p:attrNameLst>
                                      </p:cBhvr>
                                      <p:to>
                                        <p:strVal val="visible"/>
                                      </p:to>
                                    </p:set>
                                    <p:animEffect transition="in" filter="barn(outVertical)">
                                      <p:cBhvr>
                                        <p:cTn id="7" dur="500"/>
                                        <p:tgtEl>
                                          <p:spTgt spid="271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304800" y="304800"/>
            <a:ext cx="8153400" cy="609600"/>
          </a:xfrm>
        </p:spPr>
        <p:txBody>
          <a:bodyPr>
            <a:normAutofit fontScale="90000"/>
          </a:bodyPr>
          <a:lstStyle/>
          <a:p>
            <a:pPr>
              <a:defRPr/>
            </a:pPr>
            <a:r>
              <a:rPr lang="en-US" altLang="zh-CN" sz="3200" dirty="0" smtClean="0">
                <a:ea typeface="宋体" pitchFamily="2" charset="-122"/>
              </a:rPr>
              <a:t>Hybrid packet/circuit switched </a:t>
            </a:r>
            <a:br>
              <a:rPr lang="en-US" altLang="zh-CN" sz="3200" dirty="0" smtClean="0">
                <a:ea typeface="宋体" pitchFamily="2" charset="-122"/>
              </a:rPr>
            </a:br>
            <a:r>
              <a:rPr lang="en-US" altLang="zh-CN" sz="3200" dirty="0" smtClean="0">
                <a:ea typeface="宋体" pitchFamily="2" charset="-122"/>
              </a:rPr>
              <a:t>network architecture</a:t>
            </a:r>
          </a:p>
        </p:txBody>
      </p:sp>
      <p:grpSp>
        <p:nvGrpSpPr>
          <p:cNvPr id="64514" name="Group 7"/>
          <p:cNvGrpSpPr>
            <a:grpSpLocks/>
          </p:cNvGrpSpPr>
          <p:nvPr/>
        </p:nvGrpSpPr>
        <p:grpSpPr bwMode="auto">
          <a:xfrm>
            <a:off x="1143000" y="1371600"/>
            <a:ext cx="4991100" cy="2465388"/>
            <a:chOff x="1296" y="816"/>
            <a:chExt cx="3144" cy="1644"/>
          </a:xfrm>
        </p:grpSpPr>
        <p:sp>
          <p:nvSpPr>
            <p:cNvPr id="64567" name="Line 8"/>
            <p:cNvSpPr>
              <a:spLocks noChangeShapeType="1"/>
            </p:cNvSpPr>
            <p:nvPr/>
          </p:nvSpPr>
          <p:spPr bwMode="auto">
            <a:xfrm flipV="1">
              <a:off x="1613" y="1532"/>
              <a:ext cx="268" cy="32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8" name="Line 9"/>
            <p:cNvSpPr>
              <a:spLocks noChangeShapeType="1"/>
            </p:cNvSpPr>
            <p:nvPr/>
          </p:nvSpPr>
          <p:spPr bwMode="auto">
            <a:xfrm flipH="1" flipV="1">
              <a:off x="2029" y="1497"/>
              <a:ext cx="129" cy="3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9" name="Line 10"/>
            <p:cNvSpPr>
              <a:spLocks noChangeShapeType="1"/>
            </p:cNvSpPr>
            <p:nvPr/>
          </p:nvSpPr>
          <p:spPr bwMode="auto">
            <a:xfrm flipV="1">
              <a:off x="2623" y="1532"/>
              <a:ext cx="187" cy="32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0" name="Line 11"/>
            <p:cNvSpPr>
              <a:spLocks noChangeShapeType="1"/>
            </p:cNvSpPr>
            <p:nvPr/>
          </p:nvSpPr>
          <p:spPr bwMode="auto">
            <a:xfrm flipH="1" flipV="1">
              <a:off x="2979" y="1548"/>
              <a:ext cx="158"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1" name="Line 12"/>
            <p:cNvSpPr>
              <a:spLocks noChangeShapeType="1"/>
            </p:cNvSpPr>
            <p:nvPr/>
          </p:nvSpPr>
          <p:spPr bwMode="auto">
            <a:xfrm flipV="1">
              <a:off x="3613" y="1548"/>
              <a:ext cx="105" cy="34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2" name="Line 13"/>
            <p:cNvSpPr>
              <a:spLocks noChangeShapeType="1"/>
            </p:cNvSpPr>
            <p:nvPr/>
          </p:nvSpPr>
          <p:spPr bwMode="auto">
            <a:xfrm flipH="1" flipV="1">
              <a:off x="3989" y="1502"/>
              <a:ext cx="264" cy="35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3" name="Line 14"/>
            <p:cNvSpPr>
              <a:spLocks noChangeShapeType="1"/>
            </p:cNvSpPr>
            <p:nvPr/>
          </p:nvSpPr>
          <p:spPr bwMode="auto">
            <a:xfrm flipV="1">
              <a:off x="2029" y="944"/>
              <a:ext cx="739" cy="45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4" name="Line 15"/>
            <p:cNvSpPr>
              <a:spLocks noChangeShapeType="1"/>
            </p:cNvSpPr>
            <p:nvPr/>
          </p:nvSpPr>
          <p:spPr bwMode="auto">
            <a:xfrm>
              <a:off x="2873" y="894"/>
              <a:ext cx="0" cy="55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5" name="Line 16"/>
            <p:cNvSpPr>
              <a:spLocks noChangeShapeType="1"/>
            </p:cNvSpPr>
            <p:nvPr/>
          </p:nvSpPr>
          <p:spPr bwMode="auto">
            <a:xfrm>
              <a:off x="2979" y="944"/>
              <a:ext cx="845" cy="50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4576"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 y="1365"/>
              <a:ext cx="442"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77" name="Picture 18" descr="D:\research\data-center\HotNets\rac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6" y="2192"/>
              <a:ext cx="52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78" name="Line 19"/>
            <p:cNvSpPr>
              <a:spLocks noChangeShapeType="1"/>
            </p:cNvSpPr>
            <p:nvPr/>
          </p:nvSpPr>
          <p:spPr bwMode="auto">
            <a:xfrm flipH="1">
              <a:off x="1358" y="1905"/>
              <a:ext cx="21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79" name="Line 20"/>
            <p:cNvSpPr>
              <a:spLocks noChangeShapeType="1"/>
            </p:cNvSpPr>
            <p:nvPr/>
          </p:nvSpPr>
          <p:spPr bwMode="auto">
            <a:xfrm flipH="1">
              <a:off x="1410" y="1905"/>
              <a:ext cx="15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0" name="Line 21"/>
            <p:cNvSpPr>
              <a:spLocks noChangeShapeType="1"/>
            </p:cNvSpPr>
            <p:nvPr/>
          </p:nvSpPr>
          <p:spPr bwMode="auto">
            <a:xfrm flipH="1">
              <a:off x="1463" y="1905"/>
              <a:ext cx="106"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1" name="Line 22"/>
            <p:cNvSpPr>
              <a:spLocks noChangeShapeType="1"/>
            </p:cNvSpPr>
            <p:nvPr/>
          </p:nvSpPr>
          <p:spPr bwMode="auto">
            <a:xfrm flipH="1">
              <a:off x="1498" y="1905"/>
              <a:ext cx="71"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2" name="Line 23"/>
            <p:cNvSpPr>
              <a:spLocks noChangeShapeType="1"/>
            </p:cNvSpPr>
            <p:nvPr/>
          </p:nvSpPr>
          <p:spPr bwMode="auto">
            <a:xfrm flipH="1">
              <a:off x="1534" y="1905"/>
              <a:ext cx="3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3" name="Line 24"/>
            <p:cNvSpPr>
              <a:spLocks noChangeShapeType="1"/>
            </p:cNvSpPr>
            <p:nvPr/>
          </p:nvSpPr>
          <p:spPr bwMode="auto">
            <a:xfrm flipH="1">
              <a:off x="1569" y="1905"/>
              <a:ext cx="0"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4" name="Line 25"/>
            <p:cNvSpPr>
              <a:spLocks noChangeShapeType="1"/>
            </p:cNvSpPr>
            <p:nvPr/>
          </p:nvSpPr>
          <p:spPr bwMode="auto">
            <a:xfrm>
              <a:off x="1569" y="1855"/>
              <a:ext cx="35" cy="337"/>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5" name="Line 26"/>
            <p:cNvSpPr>
              <a:spLocks noChangeShapeType="1"/>
            </p:cNvSpPr>
            <p:nvPr/>
          </p:nvSpPr>
          <p:spPr bwMode="auto">
            <a:xfrm>
              <a:off x="1569" y="1855"/>
              <a:ext cx="70" cy="34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6" name="Line 27"/>
            <p:cNvSpPr>
              <a:spLocks noChangeShapeType="1"/>
            </p:cNvSpPr>
            <p:nvPr/>
          </p:nvSpPr>
          <p:spPr bwMode="auto">
            <a:xfrm>
              <a:off x="1569" y="1905"/>
              <a:ext cx="114"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7" name="Line 28"/>
            <p:cNvSpPr>
              <a:spLocks noChangeShapeType="1"/>
            </p:cNvSpPr>
            <p:nvPr/>
          </p:nvSpPr>
          <p:spPr bwMode="auto">
            <a:xfrm>
              <a:off x="1569" y="1905"/>
              <a:ext cx="149"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8" name="Line 29"/>
            <p:cNvSpPr>
              <a:spLocks noChangeShapeType="1"/>
            </p:cNvSpPr>
            <p:nvPr/>
          </p:nvSpPr>
          <p:spPr bwMode="auto">
            <a:xfrm>
              <a:off x="1569" y="1905"/>
              <a:ext cx="185" cy="30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89" name="Line 30"/>
            <p:cNvSpPr>
              <a:spLocks noChangeShapeType="1"/>
            </p:cNvSpPr>
            <p:nvPr/>
          </p:nvSpPr>
          <p:spPr bwMode="auto">
            <a:xfrm>
              <a:off x="1569" y="1905"/>
              <a:ext cx="211" cy="293"/>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459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1"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4"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2"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3"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0"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4"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8"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5"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 y="1827"/>
              <a:ext cx="434"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6"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1377"/>
              <a:ext cx="44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7"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1" y="1379"/>
              <a:ext cx="44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98"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 y="816"/>
              <a:ext cx="440"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5072" name="Line 96"/>
          <p:cNvSpPr>
            <a:spLocks noChangeShapeType="1"/>
          </p:cNvSpPr>
          <p:nvPr/>
        </p:nvSpPr>
        <p:spPr bwMode="auto">
          <a:xfrm>
            <a:off x="1066800" y="3043238"/>
            <a:ext cx="6934200" cy="0"/>
          </a:xfrm>
          <a:prstGeom prst="line">
            <a:avLst/>
          </a:prstGeom>
          <a:noFill/>
          <a:ln w="31750">
            <a:solidFill>
              <a:schemeClr val="bg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5073" name="Rectangle 97"/>
          <p:cNvSpPr>
            <a:spLocks noChangeArrowheads="1"/>
          </p:cNvSpPr>
          <p:nvPr/>
        </p:nvSpPr>
        <p:spPr bwMode="auto">
          <a:xfrm>
            <a:off x="5029200" y="3894138"/>
            <a:ext cx="35814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60000"/>
              </a:spcBef>
            </a:pPr>
            <a:r>
              <a:rPr lang="en-US" altLang="zh-CN" sz="2000">
                <a:solidFill>
                  <a:srgbClr val="000000"/>
                </a:solidFill>
                <a:latin typeface="Arial" charset="0"/>
                <a:ea typeface="宋体" charset="-122"/>
              </a:rPr>
              <a:t>Optical circuit-switched network for </a:t>
            </a:r>
            <a:r>
              <a:rPr lang="en-US" altLang="zh-CN" sz="2000" b="1">
                <a:solidFill>
                  <a:srgbClr val="FF0000"/>
                </a:solidFill>
                <a:latin typeface="Arial" charset="0"/>
                <a:ea typeface="宋体" charset="-122"/>
              </a:rPr>
              <a:t>high capacity </a:t>
            </a:r>
            <a:r>
              <a:rPr lang="en-US" altLang="zh-CN" sz="2000">
                <a:solidFill>
                  <a:srgbClr val="000000"/>
                </a:solidFill>
                <a:latin typeface="Arial" charset="0"/>
                <a:ea typeface="宋体" charset="-122"/>
              </a:rPr>
              <a:t>transfer </a:t>
            </a:r>
          </a:p>
        </p:txBody>
      </p:sp>
      <p:sp>
        <p:nvSpPr>
          <p:cNvPr id="255074" name="Rectangle 98"/>
          <p:cNvSpPr>
            <a:spLocks noChangeArrowheads="1"/>
          </p:cNvSpPr>
          <p:nvPr/>
        </p:nvSpPr>
        <p:spPr bwMode="auto">
          <a:xfrm>
            <a:off x="5029200" y="1531938"/>
            <a:ext cx="39624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spcBef>
                <a:spcPct val="60000"/>
              </a:spcBef>
            </a:pPr>
            <a:r>
              <a:rPr lang="en-US" altLang="zh-CN" sz="2000">
                <a:solidFill>
                  <a:srgbClr val="000000"/>
                </a:solidFill>
                <a:latin typeface="Arial" charset="0"/>
                <a:ea typeface="宋体" charset="-122"/>
              </a:rPr>
              <a:t>Electrical packet-switched network for </a:t>
            </a:r>
            <a:r>
              <a:rPr lang="en-US" altLang="zh-CN" sz="2000" b="1">
                <a:solidFill>
                  <a:srgbClr val="FF0000"/>
                </a:solidFill>
                <a:latin typeface="Arial" charset="0"/>
                <a:ea typeface="宋体" charset="-122"/>
              </a:rPr>
              <a:t>low latency </a:t>
            </a:r>
            <a:r>
              <a:rPr lang="en-US" altLang="zh-CN" sz="2000">
                <a:solidFill>
                  <a:srgbClr val="000000"/>
                </a:solidFill>
                <a:latin typeface="Arial" charset="0"/>
                <a:ea typeface="宋体" charset="-122"/>
              </a:rPr>
              <a:t>delivery</a:t>
            </a:r>
          </a:p>
        </p:txBody>
      </p:sp>
      <p:grpSp>
        <p:nvGrpSpPr>
          <p:cNvPr id="3" name="Group 261"/>
          <p:cNvGrpSpPr>
            <a:grpSpLocks/>
          </p:cNvGrpSpPr>
          <p:nvPr/>
        </p:nvGrpSpPr>
        <p:grpSpPr bwMode="auto">
          <a:xfrm>
            <a:off x="457200" y="5181600"/>
            <a:ext cx="8355013" cy="1219200"/>
            <a:chOff x="768" y="1104"/>
            <a:chExt cx="1962" cy="974"/>
          </a:xfrm>
        </p:grpSpPr>
        <p:sp>
          <p:nvSpPr>
            <p:cNvPr id="83" name="AutoShape 262"/>
            <p:cNvSpPr>
              <a:spLocks noChangeArrowheads="1"/>
            </p:cNvSpPr>
            <p:nvPr/>
          </p:nvSpPr>
          <p:spPr bwMode="auto">
            <a:xfrm>
              <a:off x="768" y="1104"/>
              <a:ext cx="1932" cy="974"/>
            </a:xfrm>
            <a:prstGeom prst="flowChartAlternateProcess">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endParaRPr lang="en-US" b="1">
                <a:solidFill>
                  <a:srgbClr val="000000"/>
                </a:solidFill>
                <a:cs typeface="Arial" pitchFamily="34" charset="0"/>
              </a:endParaRPr>
            </a:p>
          </p:txBody>
        </p:sp>
        <p:sp>
          <p:nvSpPr>
            <p:cNvPr id="64566" name="Rectangle 263"/>
            <p:cNvSpPr>
              <a:spLocks noChangeArrowheads="1"/>
            </p:cNvSpPr>
            <p:nvPr/>
          </p:nvSpPr>
          <p:spPr bwMode="auto">
            <a:xfrm>
              <a:off x="768" y="1151"/>
              <a:ext cx="1962" cy="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nSpc>
                  <a:spcPct val="85000"/>
                </a:lnSpc>
                <a:spcBef>
                  <a:spcPct val="20000"/>
                </a:spcBef>
                <a:buClr>
                  <a:srgbClr val="000000"/>
                </a:buClr>
              </a:pPr>
              <a:r>
                <a:rPr lang="en-US" altLang="zh-CN">
                  <a:solidFill>
                    <a:srgbClr val="000000"/>
                  </a:solidFill>
                  <a:latin typeface="Arial" charset="0"/>
                  <a:ea typeface="宋体" charset="-122"/>
                </a:rPr>
                <a:t>Optical paths are provisioned rack-to-rack</a:t>
              </a:r>
            </a:p>
            <a:p>
              <a:pPr lvl="1">
                <a:lnSpc>
                  <a:spcPct val="85000"/>
                </a:lnSpc>
                <a:buClr>
                  <a:srgbClr val="000000"/>
                </a:buClr>
                <a:buFontTx/>
                <a:buChar char="–"/>
              </a:pPr>
              <a:r>
                <a:rPr lang="en-US" altLang="zh-CN" sz="2000">
                  <a:solidFill>
                    <a:srgbClr val="000000"/>
                  </a:solidFill>
                  <a:latin typeface="Arial" charset="0"/>
                  <a:ea typeface="宋体" charset="-122"/>
                </a:rPr>
                <a:t>A simple and cost-effective choice  </a:t>
              </a:r>
            </a:p>
            <a:p>
              <a:pPr lvl="1">
                <a:lnSpc>
                  <a:spcPct val="85000"/>
                </a:lnSpc>
                <a:buClr>
                  <a:srgbClr val="000000"/>
                </a:buClr>
                <a:buFontTx/>
                <a:buChar char="–"/>
              </a:pPr>
              <a:r>
                <a:rPr lang="en-US" altLang="zh-CN" sz="2000">
                  <a:solidFill>
                    <a:srgbClr val="000000"/>
                  </a:solidFill>
                  <a:latin typeface="Arial" charset="0"/>
                  <a:ea typeface="宋体" charset="-122"/>
                </a:rPr>
                <a:t>Aggregate traffic on per-rack basis to better utilize optical circuits</a:t>
              </a:r>
            </a:p>
          </p:txBody>
        </p:sp>
      </p:grpSp>
      <p:grpSp>
        <p:nvGrpSpPr>
          <p:cNvPr id="4" name="Group 76"/>
          <p:cNvGrpSpPr>
            <a:grpSpLocks/>
          </p:cNvGrpSpPr>
          <p:nvPr/>
        </p:nvGrpSpPr>
        <p:grpSpPr bwMode="auto">
          <a:xfrm>
            <a:off x="1549400" y="3055938"/>
            <a:ext cx="4165600" cy="1592262"/>
            <a:chOff x="1778000" y="3055938"/>
            <a:chExt cx="4165600" cy="1592262"/>
          </a:xfrm>
        </p:grpSpPr>
        <p:grpSp>
          <p:nvGrpSpPr>
            <p:cNvPr id="64529" name="Group 99"/>
            <p:cNvGrpSpPr>
              <a:grpSpLocks/>
            </p:cNvGrpSpPr>
            <p:nvPr/>
          </p:nvGrpSpPr>
          <p:grpSpPr bwMode="auto">
            <a:xfrm>
              <a:off x="1778000" y="3055938"/>
              <a:ext cx="4165600" cy="1592262"/>
              <a:chOff x="976" y="1968"/>
              <a:chExt cx="2624" cy="1099"/>
            </a:xfrm>
          </p:grpSpPr>
          <p:grpSp>
            <p:nvGrpSpPr>
              <p:cNvPr id="64531" name="Group 47"/>
              <p:cNvGrpSpPr>
                <a:grpSpLocks/>
              </p:cNvGrpSpPr>
              <p:nvPr/>
            </p:nvGrpSpPr>
            <p:grpSpPr bwMode="auto">
              <a:xfrm>
                <a:off x="976" y="1968"/>
                <a:ext cx="2624" cy="1008"/>
                <a:chOff x="1552" y="1968"/>
                <a:chExt cx="2624" cy="1008"/>
              </a:xfrm>
            </p:grpSpPr>
            <p:grpSp>
              <p:nvGrpSpPr>
                <p:cNvPr id="64540" name="Group 48"/>
                <p:cNvGrpSpPr>
                  <a:grpSpLocks/>
                </p:cNvGrpSpPr>
                <p:nvPr/>
              </p:nvGrpSpPr>
              <p:grpSpPr bwMode="auto">
                <a:xfrm>
                  <a:off x="2568" y="1976"/>
                  <a:ext cx="88" cy="712"/>
                  <a:chOff x="2568" y="1976"/>
                  <a:chExt cx="88" cy="712"/>
                </a:xfrm>
              </p:grpSpPr>
              <p:sp>
                <p:nvSpPr>
                  <p:cNvPr id="64560" name="Line 49"/>
                  <p:cNvSpPr>
                    <a:spLocks noChangeShapeType="1"/>
                  </p:cNvSpPr>
                  <p:nvPr/>
                </p:nvSpPr>
                <p:spPr bwMode="auto">
                  <a:xfrm>
                    <a:off x="2568"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1" name="Line 50"/>
                  <p:cNvSpPr>
                    <a:spLocks noChangeShapeType="1"/>
                  </p:cNvSpPr>
                  <p:nvPr/>
                </p:nvSpPr>
                <p:spPr bwMode="auto">
                  <a:xfrm flipH="1">
                    <a:off x="2568" y="1976"/>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62" name="Line 51"/>
                  <p:cNvSpPr>
                    <a:spLocks noChangeShapeType="1"/>
                  </p:cNvSpPr>
                  <p:nvPr/>
                </p:nvSpPr>
                <p:spPr bwMode="auto">
                  <a:xfrm flipH="1">
                    <a:off x="2592" y="2688"/>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1" name="Group 52"/>
                <p:cNvGrpSpPr>
                  <a:grpSpLocks/>
                </p:cNvGrpSpPr>
                <p:nvPr/>
              </p:nvGrpSpPr>
              <p:grpSpPr bwMode="auto">
                <a:xfrm>
                  <a:off x="3069" y="1968"/>
                  <a:ext cx="99" cy="720"/>
                  <a:chOff x="3069" y="1968"/>
                  <a:chExt cx="99" cy="720"/>
                </a:xfrm>
              </p:grpSpPr>
              <p:sp>
                <p:nvSpPr>
                  <p:cNvPr id="64557" name="Line 53"/>
                  <p:cNvSpPr>
                    <a:spLocks noChangeShapeType="1"/>
                  </p:cNvSpPr>
                  <p:nvPr/>
                </p:nvSpPr>
                <p:spPr bwMode="auto">
                  <a:xfrm flipH="1">
                    <a:off x="3120" y="2112"/>
                    <a:ext cx="48" cy="57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8" name="Line 54"/>
                  <p:cNvSpPr>
                    <a:spLocks noChangeShapeType="1"/>
                  </p:cNvSpPr>
                  <p:nvPr/>
                </p:nvSpPr>
                <p:spPr bwMode="auto">
                  <a:xfrm flipH="1">
                    <a:off x="3168" y="1968"/>
                    <a:ext cx="0" cy="19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9" name="Line 55"/>
                  <p:cNvSpPr>
                    <a:spLocks noChangeShapeType="1"/>
                  </p:cNvSpPr>
                  <p:nvPr/>
                </p:nvSpPr>
                <p:spPr bwMode="auto">
                  <a:xfrm flipH="1">
                    <a:off x="3069" y="266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2" name="Group 56"/>
                <p:cNvGrpSpPr>
                  <a:grpSpLocks/>
                </p:cNvGrpSpPr>
                <p:nvPr/>
              </p:nvGrpSpPr>
              <p:grpSpPr bwMode="auto">
                <a:xfrm>
                  <a:off x="3072" y="1976"/>
                  <a:ext cx="576" cy="840"/>
                  <a:chOff x="3072" y="1976"/>
                  <a:chExt cx="576" cy="840"/>
                </a:xfrm>
              </p:grpSpPr>
              <p:sp>
                <p:nvSpPr>
                  <p:cNvPr id="64554" name="Line 57"/>
                  <p:cNvSpPr>
                    <a:spLocks noChangeShapeType="1"/>
                  </p:cNvSpPr>
                  <p:nvPr/>
                </p:nvSpPr>
                <p:spPr bwMode="auto">
                  <a:xfrm flipH="1">
                    <a:off x="3120" y="2048"/>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5" name="Line 58"/>
                  <p:cNvSpPr>
                    <a:spLocks noChangeShapeType="1"/>
                  </p:cNvSpPr>
                  <p:nvPr/>
                </p:nvSpPr>
                <p:spPr bwMode="auto">
                  <a:xfrm flipH="1">
                    <a:off x="3072" y="2809"/>
                    <a:ext cx="64"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6" name="Line 59"/>
                  <p:cNvSpPr>
                    <a:spLocks noChangeShapeType="1"/>
                  </p:cNvSpPr>
                  <p:nvPr/>
                </p:nvSpPr>
                <p:spPr bwMode="auto">
                  <a:xfrm flipH="1">
                    <a:off x="3643" y="1976"/>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3" name="Group 60"/>
                <p:cNvGrpSpPr>
                  <a:grpSpLocks/>
                </p:cNvGrpSpPr>
                <p:nvPr/>
              </p:nvGrpSpPr>
              <p:grpSpPr bwMode="auto">
                <a:xfrm>
                  <a:off x="2992" y="1984"/>
                  <a:ext cx="1184" cy="992"/>
                  <a:chOff x="2992" y="1984"/>
                  <a:chExt cx="1184" cy="992"/>
                </a:xfrm>
              </p:grpSpPr>
              <p:sp>
                <p:nvSpPr>
                  <p:cNvPr id="64551" name="Line 61"/>
                  <p:cNvSpPr>
                    <a:spLocks noChangeShapeType="1"/>
                  </p:cNvSpPr>
                  <p:nvPr/>
                </p:nvSpPr>
                <p:spPr bwMode="auto">
                  <a:xfrm flipH="1">
                    <a:off x="3168" y="2064"/>
                    <a:ext cx="1008" cy="912"/>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2" name="Line 62"/>
                  <p:cNvSpPr>
                    <a:spLocks noChangeShapeType="1"/>
                  </p:cNvSpPr>
                  <p:nvPr/>
                </p:nvSpPr>
                <p:spPr bwMode="auto">
                  <a:xfrm flipH="1">
                    <a:off x="2992" y="2976"/>
                    <a:ext cx="192"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3" name="Line 63"/>
                  <p:cNvSpPr>
                    <a:spLocks noChangeShapeType="1"/>
                  </p:cNvSpPr>
                  <p:nvPr/>
                </p:nvSpPr>
                <p:spPr bwMode="auto">
                  <a:xfrm flipH="1">
                    <a:off x="4176"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4" name="Group 64"/>
                <p:cNvGrpSpPr>
                  <a:grpSpLocks/>
                </p:cNvGrpSpPr>
                <p:nvPr/>
              </p:nvGrpSpPr>
              <p:grpSpPr bwMode="auto">
                <a:xfrm>
                  <a:off x="2064" y="1984"/>
                  <a:ext cx="528" cy="848"/>
                  <a:chOff x="2064" y="1984"/>
                  <a:chExt cx="528" cy="848"/>
                </a:xfrm>
              </p:grpSpPr>
              <p:sp>
                <p:nvSpPr>
                  <p:cNvPr id="64549" name="Line 65"/>
                  <p:cNvSpPr>
                    <a:spLocks noChangeShapeType="1"/>
                  </p:cNvSpPr>
                  <p:nvPr/>
                </p:nvSpPr>
                <p:spPr bwMode="auto">
                  <a:xfrm>
                    <a:off x="2064" y="2064"/>
                    <a:ext cx="528" cy="768"/>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50" name="Line 66"/>
                  <p:cNvSpPr>
                    <a:spLocks noChangeShapeType="1"/>
                  </p:cNvSpPr>
                  <p:nvPr/>
                </p:nvSpPr>
                <p:spPr bwMode="auto">
                  <a:xfrm flipH="1">
                    <a:off x="2067" y="1984"/>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4545" name="Group 68"/>
                <p:cNvGrpSpPr>
                  <a:grpSpLocks/>
                </p:cNvGrpSpPr>
                <p:nvPr/>
              </p:nvGrpSpPr>
              <p:grpSpPr bwMode="auto">
                <a:xfrm>
                  <a:off x="1552" y="1970"/>
                  <a:ext cx="1115" cy="1006"/>
                  <a:chOff x="1552" y="1970"/>
                  <a:chExt cx="1115" cy="1006"/>
                </a:xfrm>
              </p:grpSpPr>
              <p:sp>
                <p:nvSpPr>
                  <p:cNvPr id="64546" name="Line 69"/>
                  <p:cNvSpPr>
                    <a:spLocks noChangeShapeType="1"/>
                  </p:cNvSpPr>
                  <p:nvPr/>
                </p:nvSpPr>
                <p:spPr bwMode="auto">
                  <a:xfrm>
                    <a:off x="1552" y="2040"/>
                    <a:ext cx="992" cy="93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7" name="Line 70"/>
                  <p:cNvSpPr>
                    <a:spLocks noChangeShapeType="1"/>
                  </p:cNvSpPr>
                  <p:nvPr/>
                </p:nvSpPr>
                <p:spPr bwMode="auto">
                  <a:xfrm flipH="1">
                    <a:off x="2531" y="2975"/>
                    <a:ext cx="136"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4548" name="Line 71"/>
                  <p:cNvSpPr>
                    <a:spLocks noChangeShapeType="1"/>
                  </p:cNvSpPr>
                  <p:nvPr/>
                </p:nvSpPr>
                <p:spPr bwMode="auto">
                  <a:xfrm flipH="1">
                    <a:off x="1563" y="1970"/>
                    <a:ext cx="0" cy="96"/>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64532" name="Group 72"/>
              <p:cNvGrpSpPr>
                <a:grpSpLocks/>
              </p:cNvGrpSpPr>
              <p:nvPr/>
            </p:nvGrpSpPr>
            <p:grpSpPr bwMode="auto">
              <a:xfrm>
                <a:off x="2064" y="2544"/>
                <a:ext cx="432" cy="523"/>
                <a:chOff x="288" y="1440"/>
                <a:chExt cx="432" cy="523"/>
              </a:xfrm>
            </p:grpSpPr>
            <p:sp>
              <p:nvSpPr>
                <p:cNvPr id="64533"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4"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5" name="Rectangle 75"/>
                <p:cNvSpPr>
                  <a:spLocks noChangeArrowheads="1"/>
                </p:cNvSpPr>
                <p:nvPr/>
              </p:nvSpPr>
              <p:spPr bwMode="auto">
                <a:xfrm>
                  <a:off x="289" y="1498"/>
                  <a:ext cx="384" cy="46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36"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7"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8"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9"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sp>
          <p:nvSpPr>
            <p:cNvPr id="64530" name="Line 58"/>
            <p:cNvSpPr>
              <a:spLocks noChangeShapeType="1"/>
            </p:cNvSpPr>
            <p:nvPr/>
          </p:nvSpPr>
          <p:spPr bwMode="auto">
            <a:xfrm flipH="1">
              <a:off x="3403368" y="4288270"/>
              <a:ext cx="1016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 name="Group 167"/>
          <p:cNvGrpSpPr>
            <a:grpSpLocks/>
          </p:cNvGrpSpPr>
          <p:nvPr/>
        </p:nvGrpSpPr>
        <p:grpSpPr bwMode="auto">
          <a:xfrm>
            <a:off x="3276600" y="3973513"/>
            <a:ext cx="609600" cy="674687"/>
            <a:chOff x="7086600" y="3810000"/>
            <a:chExt cx="609600" cy="673705"/>
          </a:xfrm>
        </p:grpSpPr>
        <p:sp>
          <p:nvSpPr>
            <p:cNvPr id="64525" name="Rectangle 75"/>
            <p:cNvSpPr>
              <a:spLocks noChangeArrowheads="1"/>
            </p:cNvSpPr>
            <p:nvPr/>
          </p:nvSpPr>
          <p:spPr bwMode="auto">
            <a:xfrm>
              <a:off x="7086600" y="3810000"/>
              <a:ext cx="609600" cy="673705"/>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6" name="AutoShape 79"/>
            <p:cNvSpPr>
              <a:spLocks noChangeArrowheads="1"/>
            </p:cNvSpPr>
            <p:nvPr/>
          </p:nvSpPr>
          <p:spPr bwMode="auto">
            <a:xfrm>
              <a:off x="7140575" y="4295574"/>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7" name="AutoShape 79"/>
            <p:cNvSpPr>
              <a:spLocks noChangeArrowheads="1"/>
            </p:cNvSpPr>
            <p:nvPr/>
          </p:nvSpPr>
          <p:spPr bwMode="auto">
            <a:xfrm>
              <a:off x="7143226" y="4085852"/>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8" name="AutoShape 79"/>
            <p:cNvSpPr>
              <a:spLocks noChangeArrowheads="1"/>
            </p:cNvSpPr>
            <p:nvPr/>
          </p:nvSpPr>
          <p:spPr bwMode="auto">
            <a:xfrm>
              <a:off x="7140390" y="3886200"/>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grpSp>
        <p:nvGrpSpPr>
          <p:cNvPr id="15" name="Group 87"/>
          <p:cNvGrpSpPr>
            <a:grpSpLocks/>
          </p:cNvGrpSpPr>
          <p:nvPr/>
        </p:nvGrpSpPr>
        <p:grpSpPr bwMode="auto">
          <a:xfrm>
            <a:off x="3278188" y="3975100"/>
            <a:ext cx="609600" cy="674688"/>
            <a:chOff x="5562600" y="4136797"/>
            <a:chExt cx="609600" cy="674688"/>
          </a:xfrm>
        </p:grpSpPr>
        <p:sp>
          <p:nvSpPr>
            <p:cNvPr id="64522" name="Rectangle 75"/>
            <p:cNvSpPr>
              <a:spLocks noChangeArrowheads="1"/>
            </p:cNvSpPr>
            <p:nvPr/>
          </p:nvSpPr>
          <p:spPr bwMode="auto">
            <a:xfrm>
              <a:off x="5562600" y="4136797"/>
              <a:ext cx="609600" cy="674688"/>
            </a:xfrm>
            <a:prstGeom prst="rect">
              <a:avLst/>
            </a:prstGeom>
            <a:solidFill>
              <a:srgbClr val="004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sp>
          <p:nvSpPr>
            <p:cNvPr id="64523" name="Freeform 78"/>
            <p:cNvSpPr>
              <a:spLocks/>
            </p:cNvSpPr>
            <p:nvPr/>
          </p:nvSpPr>
          <p:spPr bwMode="auto">
            <a:xfrm>
              <a:off x="5594848" y="4389815"/>
              <a:ext cx="538163" cy="386837"/>
            </a:xfrm>
            <a:custGeom>
              <a:avLst/>
              <a:gdLst>
                <a:gd name="T0" fmla="*/ 2147483647 w 509"/>
                <a:gd name="T1" fmla="*/ 0 h 488"/>
                <a:gd name="T2" fmla="*/ 2147483647 w 509"/>
                <a:gd name="T3" fmla="*/ 2147483647 h 488"/>
                <a:gd name="T4" fmla="*/ 2147483647 w 509"/>
                <a:gd name="T5" fmla="*/ 2147483647 h 488"/>
                <a:gd name="T6" fmla="*/ 2147483647 w 509"/>
                <a:gd name="T7" fmla="*/ 2147483647 h 488"/>
                <a:gd name="T8" fmla="*/ 2147483647 w 509"/>
                <a:gd name="T9" fmla="*/ 2147483647 h 488"/>
                <a:gd name="T10" fmla="*/ 2147483647 w 509"/>
                <a:gd name="T11" fmla="*/ 2147483647 h 488"/>
                <a:gd name="T12" fmla="*/ 2147483647 w 509"/>
                <a:gd name="T13" fmla="*/ 0 h 488"/>
                <a:gd name="T14" fmla="*/ 2147483647 w 509"/>
                <a:gd name="T15" fmla="*/ 2147483647 h 488"/>
                <a:gd name="T16" fmla="*/ 2147483647 w 509"/>
                <a:gd name="T17" fmla="*/ 2147483647 h 488"/>
                <a:gd name="T18" fmla="*/ 2147483647 w 509"/>
                <a:gd name="T19" fmla="*/ 2147483647 h 488"/>
                <a:gd name="T20" fmla="*/ 2147483647 w 509"/>
                <a:gd name="T21" fmla="*/ 2147483647 h 488"/>
                <a:gd name="T22" fmla="*/ 2147483647 w 509"/>
                <a:gd name="T23" fmla="*/ 2147483647 h 488"/>
                <a:gd name="T24" fmla="*/ 2147483647 w 509"/>
                <a:gd name="T25" fmla="*/ 2147483647 h 488"/>
                <a:gd name="T26" fmla="*/ 2147483647 w 509"/>
                <a:gd name="T27" fmla="*/ 2147483647 h 488"/>
                <a:gd name="T28" fmla="*/ 2147483647 w 509"/>
                <a:gd name="T29" fmla="*/ 2147483647 h 488"/>
                <a:gd name="T30" fmla="*/ 2147483647 w 509"/>
                <a:gd name="T31" fmla="*/ 2147483647 h 488"/>
                <a:gd name="T32" fmla="*/ 2147483647 w 509"/>
                <a:gd name="T33" fmla="*/ 2147483647 h 488"/>
                <a:gd name="T34" fmla="*/ 2147483647 w 509"/>
                <a:gd name="T35" fmla="*/ 2147483647 h 488"/>
                <a:gd name="T36" fmla="*/ 2147483647 w 509"/>
                <a:gd name="T37" fmla="*/ 2147483647 h 488"/>
                <a:gd name="T38" fmla="*/ 2147483647 w 509"/>
                <a:gd name="T39" fmla="*/ 2147483647 h 488"/>
                <a:gd name="T40" fmla="*/ 2147483647 w 509"/>
                <a:gd name="T41" fmla="*/ 2147483647 h 488"/>
                <a:gd name="T42" fmla="*/ 2147483647 w 509"/>
                <a:gd name="T43" fmla="*/ 2147483647 h 488"/>
                <a:gd name="T44" fmla="*/ 2147483647 w 509"/>
                <a:gd name="T45" fmla="*/ 2147483647 h 488"/>
                <a:gd name="T46" fmla="*/ 0 w 509"/>
                <a:gd name="T47" fmla="*/ 2147483647 h 488"/>
                <a:gd name="T48" fmla="*/ 2147483647 w 509"/>
                <a:gd name="T49" fmla="*/ 2147483647 h 488"/>
                <a:gd name="T50" fmla="*/ 2147483647 w 509"/>
                <a:gd name="T51" fmla="*/ 2147483647 h 488"/>
                <a:gd name="T52" fmla="*/ 2147483647 w 509"/>
                <a:gd name="T53" fmla="*/ 2147483647 h 488"/>
                <a:gd name="T54" fmla="*/ 2147483647 w 509"/>
                <a:gd name="T55" fmla="*/ 2147483647 h 488"/>
                <a:gd name="T56" fmla="*/ 2147483647 w 509"/>
                <a:gd name="T57" fmla="*/ 2147483647 h 488"/>
                <a:gd name="T58" fmla="*/ 2147483647 w 509"/>
                <a:gd name="T59" fmla="*/ 2147483647 h 488"/>
                <a:gd name="T60" fmla="*/ 2147483647 w 509"/>
                <a:gd name="T61" fmla="*/ 2147483647 h 488"/>
                <a:gd name="T62" fmla="*/ 0 w 509"/>
                <a:gd name="T63" fmla="*/ 2147483647 h 488"/>
                <a:gd name="T64" fmla="*/ 2147483647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4" name="AutoShape 79"/>
            <p:cNvSpPr>
              <a:spLocks noChangeArrowheads="1"/>
            </p:cNvSpPr>
            <p:nvPr/>
          </p:nvSpPr>
          <p:spPr bwMode="auto">
            <a:xfrm>
              <a:off x="5614489" y="4204063"/>
              <a:ext cx="520700" cy="115906"/>
            </a:xfrm>
            <a:prstGeom prst="leftRightArrow">
              <a:avLst>
                <a:gd name="adj1" fmla="val 50000"/>
                <a:gd name="adj2" fmla="val 82008"/>
              </a:avLst>
            </a:prstGeom>
            <a:solidFill>
              <a:srgbClr val="FF00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endParaRPr lang="en-US" altLang="en-US" b="1">
                <a:solidFill>
                  <a:srgbClr val="00FF00"/>
                </a:solidFill>
                <a:latin typeface="Arial" charset="0"/>
                <a:ea typeface="宋体" charset="-122"/>
              </a:endParaRPr>
            </a:p>
          </p:txBody>
        </p:sp>
      </p:grpSp>
    </p:spTree>
    <p:custDataLst>
      <p:tags r:id="rId1"/>
    </p:custDataLst>
  </p:cSld>
  <p:clrMapOvr>
    <a:masterClrMapping/>
  </p:clrMapOvr>
  <p:transition advTm="657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5072"/>
                                        </p:tgtEl>
                                        <p:attrNameLst>
                                          <p:attrName>style.visibility</p:attrName>
                                        </p:attrNameLst>
                                      </p:cBhvr>
                                      <p:to>
                                        <p:strVal val="visible"/>
                                      </p:to>
                                    </p:set>
                                    <p:animEffect transition="in" filter="wipe(left)">
                                      <p:cBhvr>
                                        <p:cTn id="12" dur="500"/>
                                        <p:tgtEl>
                                          <p:spTgt spid="2550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255074"/>
                                        </p:tgtEl>
                                        <p:attrNameLst>
                                          <p:attrName>style.visibility</p:attrName>
                                        </p:attrNameLst>
                                      </p:cBhvr>
                                      <p:to>
                                        <p:strVal val="visible"/>
                                      </p:to>
                                    </p:set>
                                    <p:animEffect transition="in" filter="barn(outVertical)">
                                      <p:cBhvr>
                                        <p:cTn id="17" dur="500"/>
                                        <p:tgtEl>
                                          <p:spTgt spid="2550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255073"/>
                                        </p:tgtEl>
                                        <p:attrNameLst>
                                          <p:attrName>style.visibility</p:attrName>
                                        </p:attrNameLst>
                                      </p:cBhvr>
                                      <p:to>
                                        <p:strVal val="visible"/>
                                      </p:to>
                                    </p:set>
                                    <p:animEffect transition="in" filter="barn(outVertical)">
                                      <p:cBhvr>
                                        <p:cTn id="22" dur="500"/>
                                        <p:tgtEl>
                                          <p:spTgt spid="2550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nodeType="afterGroup">
                            <p:stCondLst>
                              <p:cond delay="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72" grpId="0" animBg="1"/>
      <p:bldP spid="255073" grpId="0" autoUpdateAnimBg="0"/>
      <p:bldP spid="255074"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3|6.1|28.8|3.3"/>
</p:tagLst>
</file>

<file path=ppt/tags/tag10.xml><?xml version="1.0" encoding="utf-8"?>
<p:tagLst xmlns:a="http://schemas.openxmlformats.org/drawingml/2006/main" xmlns:r="http://schemas.openxmlformats.org/officeDocument/2006/relationships" xmlns:p="http://schemas.openxmlformats.org/presentationml/2006/main">
  <p:tag name="TIMING" val="|4.9|1.7|3.7|11.1|15.1|3.5|5.4"/>
</p:tagLst>
</file>

<file path=ppt/tags/tag11.xml><?xml version="1.0" encoding="utf-8"?>
<p:tagLst xmlns:a="http://schemas.openxmlformats.org/drawingml/2006/main" xmlns:r="http://schemas.openxmlformats.org/officeDocument/2006/relationships" xmlns:p="http://schemas.openxmlformats.org/presentationml/2006/main">
  <p:tag name="TIMING" val="|47.3|10.4"/>
</p:tagLst>
</file>

<file path=ppt/tags/tag12.xml><?xml version="1.0" encoding="utf-8"?>
<p:tagLst xmlns:a="http://schemas.openxmlformats.org/drawingml/2006/main" xmlns:r="http://schemas.openxmlformats.org/officeDocument/2006/relationships" xmlns:p="http://schemas.openxmlformats.org/presentationml/2006/main">
  <p:tag name="TIMING" val="|9.5|9.1|3.2|2.6|14.6"/>
</p:tagLst>
</file>

<file path=ppt/tags/tag13.xml><?xml version="1.0" encoding="utf-8"?>
<p:tagLst xmlns:a="http://schemas.openxmlformats.org/drawingml/2006/main" xmlns:r="http://schemas.openxmlformats.org/officeDocument/2006/relationships" xmlns:p="http://schemas.openxmlformats.org/presentationml/2006/main">
  <p:tag name="TIMING" val="|17.6|18.4|9.7"/>
</p:tagLst>
</file>

<file path=ppt/tags/tag14.xml><?xml version="1.0" encoding="utf-8"?>
<p:tagLst xmlns:a="http://schemas.openxmlformats.org/drawingml/2006/main" xmlns:r="http://schemas.openxmlformats.org/officeDocument/2006/relationships" xmlns:p="http://schemas.openxmlformats.org/presentationml/2006/main">
  <p:tag name="TIMING" val="|20.1"/>
</p:tagLst>
</file>

<file path=ppt/tags/tag15.xml><?xml version="1.0" encoding="utf-8"?>
<p:tagLst xmlns:a="http://schemas.openxmlformats.org/drawingml/2006/main" xmlns:r="http://schemas.openxmlformats.org/officeDocument/2006/relationships" xmlns:p="http://schemas.openxmlformats.org/presentationml/2006/main">
  <p:tag name="TIMING" val="|12.5|2.3|6.5"/>
</p:tagLst>
</file>

<file path=ppt/tags/tag16.xml><?xml version="1.0" encoding="utf-8"?>
<p:tagLst xmlns:a="http://schemas.openxmlformats.org/drawingml/2006/main" xmlns:r="http://schemas.openxmlformats.org/officeDocument/2006/relationships" xmlns:p="http://schemas.openxmlformats.org/presentationml/2006/main">
  <p:tag name="TIMING" val="|8.8|26.1|3.5|5.2"/>
</p:tagLst>
</file>

<file path=ppt/tags/tag17.xml><?xml version="1.0" encoding="utf-8"?>
<p:tagLst xmlns:a="http://schemas.openxmlformats.org/drawingml/2006/main" xmlns:r="http://schemas.openxmlformats.org/officeDocument/2006/relationships" xmlns:p="http://schemas.openxmlformats.org/presentationml/2006/main">
  <p:tag name="TIMING" val="|6.8|21.8"/>
</p:tagLst>
</file>

<file path=ppt/tags/tag18.xml><?xml version="1.0" encoding="utf-8"?>
<p:tagLst xmlns:a="http://schemas.openxmlformats.org/drawingml/2006/main" xmlns:r="http://schemas.openxmlformats.org/officeDocument/2006/relationships" xmlns:p="http://schemas.openxmlformats.org/presentationml/2006/main">
  <p:tag name="TIMING" val="|38.2|6.7"/>
</p:tagLst>
</file>

<file path=ppt/tags/tag19.xml><?xml version="1.0" encoding="utf-8"?>
<p:tagLst xmlns:a="http://schemas.openxmlformats.org/drawingml/2006/main" xmlns:r="http://schemas.openxmlformats.org/officeDocument/2006/relationships" xmlns:p="http://schemas.openxmlformats.org/presentationml/2006/main">
  <p:tag name="TIMING" val="|29.3|9.3"/>
</p:tagLst>
</file>

<file path=ppt/tags/tag2.xml><?xml version="1.0" encoding="utf-8"?>
<p:tagLst xmlns:a="http://schemas.openxmlformats.org/drawingml/2006/main" xmlns:r="http://schemas.openxmlformats.org/officeDocument/2006/relationships" xmlns:p="http://schemas.openxmlformats.org/presentationml/2006/main">
  <p:tag name="TIMING" val="|10.5|7.9"/>
</p:tagLst>
</file>

<file path=ppt/tags/tag20.xml><?xml version="1.0" encoding="utf-8"?>
<p:tagLst xmlns:a="http://schemas.openxmlformats.org/drawingml/2006/main" xmlns:r="http://schemas.openxmlformats.org/officeDocument/2006/relationships" xmlns:p="http://schemas.openxmlformats.org/presentationml/2006/main">
  <p:tag name="TIMING" val="|49.9|18.1"/>
</p:tagLst>
</file>

<file path=ppt/tags/tag21.xml><?xml version="1.0" encoding="utf-8"?>
<p:tagLst xmlns:a="http://schemas.openxmlformats.org/drawingml/2006/main" xmlns:r="http://schemas.openxmlformats.org/officeDocument/2006/relationships" xmlns:p="http://schemas.openxmlformats.org/presentationml/2006/main">
  <p:tag name="TIMING" val="|9.4|1.2"/>
</p:tagLst>
</file>

<file path=ppt/tags/tag22.xml><?xml version="1.0" encoding="utf-8"?>
<p:tagLst xmlns:a="http://schemas.openxmlformats.org/drawingml/2006/main" xmlns:r="http://schemas.openxmlformats.org/officeDocument/2006/relationships" xmlns:p="http://schemas.openxmlformats.org/presentationml/2006/main">
  <p:tag name="TIMING" val="|9.1|33.5|11.9|10.1"/>
</p:tagLst>
</file>

<file path=ppt/tags/tag23.xml><?xml version="1.0" encoding="utf-8"?>
<p:tagLst xmlns:a="http://schemas.openxmlformats.org/drawingml/2006/main" xmlns:r="http://schemas.openxmlformats.org/officeDocument/2006/relationships" xmlns:p="http://schemas.openxmlformats.org/presentationml/2006/main">
  <p:tag name="TIMING" val="|14.4"/>
</p:tagLst>
</file>

<file path=ppt/tags/tag24.xml><?xml version="1.0" encoding="utf-8"?>
<p:tagLst xmlns:a="http://schemas.openxmlformats.org/drawingml/2006/main" xmlns:r="http://schemas.openxmlformats.org/officeDocument/2006/relationships" xmlns:p="http://schemas.openxmlformats.org/presentationml/2006/main">
  <p:tag name="TIMING" val="|9.8|3.8"/>
</p:tagLst>
</file>

<file path=ppt/tags/tag3.xml><?xml version="1.0" encoding="utf-8"?>
<p:tagLst xmlns:a="http://schemas.openxmlformats.org/drawingml/2006/main" xmlns:r="http://schemas.openxmlformats.org/officeDocument/2006/relationships" xmlns:p="http://schemas.openxmlformats.org/presentationml/2006/main">
  <p:tag name="TIMING" val="|16.6|12.1|19.2|0.8|17.7"/>
</p:tagLst>
</file>

<file path=ppt/tags/tag4.xml><?xml version="1.0" encoding="utf-8"?>
<p:tagLst xmlns:a="http://schemas.openxmlformats.org/drawingml/2006/main" xmlns:r="http://schemas.openxmlformats.org/officeDocument/2006/relationships" xmlns:p="http://schemas.openxmlformats.org/presentationml/2006/main">
  <p:tag name="TIMING" val="|16.6|12.1|19.2|0.8|17.7"/>
</p:tagLst>
</file>

<file path=ppt/tags/tag5.xml><?xml version="1.0" encoding="utf-8"?>
<p:tagLst xmlns:a="http://schemas.openxmlformats.org/drawingml/2006/main" xmlns:r="http://schemas.openxmlformats.org/officeDocument/2006/relationships" xmlns:p="http://schemas.openxmlformats.org/presentationml/2006/main">
  <p:tag name="TIMING" val="|49"/>
</p:tagLst>
</file>

<file path=ppt/tags/tag6.xml><?xml version="1.0" encoding="utf-8"?>
<p:tagLst xmlns:a="http://schemas.openxmlformats.org/drawingml/2006/main" xmlns:r="http://schemas.openxmlformats.org/officeDocument/2006/relationships" xmlns:p="http://schemas.openxmlformats.org/presentationml/2006/main">
  <p:tag name="TIMING" val="|5.5|7.9|4|2.7|7.2|1.9|7.7"/>
</p:tagLst>
</file>

<file path=ppt/tags/tag7.xml><?xml version="1.0" encoding="utf-8"?>
<p:tagLst xmlns:a="http://schemas.openxmlformats.org/drawingml/2006/main" xmlns:r="http://schemas.openxmlformats.org/officeDocument/2006/relationships" xmlns:p="http://schemas.openxmlformats.org/presentationml/2006/main">
  <p:tag name="TIMING" val="|2.8|10.5|6.5|3|3|4.5"/>
</p:tagLst>
</file>

<file path=ppt/tags/tag8.xml><?xml version="1.0" encoding="utf-8"?>
<p:tagLst xmlns:a="http://schemas.openxmlformats.org/drawingml/2006/main" xmlns:r="http://schemas.openxmlformats.org/officeDocument/2006/relationships" xmlns:p="http://schemas.openxmlformats.org/presentationml/2006/main">
  <p:tag name="TIMING" val="|19.4|4.5|5.7|5.3"/>
</p:tagLst>
</file>

<file path=ppt/tags/tag9.xml><?xml version="1.0" encoding="utf-8"?>
<p:tagLst xmlns:a="http://schemas.openxmlformats.org/drawingml/2006/main" xmlns:r="http://schemas.openxmlformats.org/officeDocument/2006/relationships" xmlns:p="http://schemas.openxmlformats.org/presentationml/2006/main">
  <p:tag name="TIMING" val="|11.3|3.2|13.9|15|6.4|10"/>
</p:tagLst>
</file>

<file path=ppt/theme/theme1.xml><?xml version="1.0" encoding="utf-8"?>
<a:theme xmlns:a="http://schemas.openxmlformats.org/drawingml/2006/main" name="Lecture 01">
  <a:themeElements>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ecture 0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0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0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0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0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0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C:\My Documents\cmu\15-744 template\Lecture 01.ppt</Template>
  <TotalTime>11742</TotalTime>
  <Words>2955</Words>
  <Application>Microsoft Macintosh PowerPoint</Application>
  <PresentationFormat>On-screen Show (4:3)</PresentationFormat>
  <Paragraphs>474</Paragraphs>
  <Slides>57</Slides>
  <Notes>29</Notes>
  <HiddenSlides>19</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57</vt:i4>
      </vt:variant>
    </vt:vector>
  </HeadingPairs>
  <TitlesOfParts>
    <vt:vector size="67" baseType="lpstr">
      <vt:lpstr>Arial</vt:lpstr>
      <vt:lpstr>Arial Narrow</vt:lpstr>
      <vt:lpstr>Calibri</vt:lpstr>
      <vt:lpstr>ＭＳ Ｐゴシック</vt:lpstr>
      <vt:lpstr>Times New Roman</vt:lpstr>
      <vt:lpstr>Trebuchet MS</vt:lpstr>
      <vt:lpstr>Wingdings</vt:lpstr>
      <vt:lpstr>宋体</vt:lpstr>
      <vt:lpstr>Lecture 01</vt:lpstr>
      <vt:lpstr>Custom Design</vt:lpstr>
      <vt:lpstr>15-744: Computer Networking</vt:lpstr>
      <vt:lpstr>Overview</vt:lpstr>
      <vt:lpstr>Current solutions for increasing data center network bandwidth  </vt:lpstr>
      <vt:lpstr>An alternative: hybrid packet/circuit switched data center network</vt:lpstr>
      <vt:lpstr>Optical circuit switching v.s.     Electrical packet switching</vt:lpstr>
      <vt:lpstr>Optical Circuit Switch</vt:lpstr>
      <vt:lpstr>Optical circuit switching v.s.     Electrical packet switching</vt:lpstr>
      <vt:lpstr>Optical circuit switching is promising despite slow switching time </vt:lpstr>
      <vt:lpstr>Hybrid packet/circuit switched  network architecture</vt:lpstr>
      <vt:lpstr>Design requirements</vt:lpstr>
      <vt:lpstr>c-Through (a specific design)</vt:lpstr>
      <vt:lpstr>c-Through - traffic demand estimation  and traffic batching</vt:lpstr>
      <vt:lpstr>c-Through - optical circuit configuration</vt:lpstr>
      <vt:lpstr>c-Through - traffic de-multiplexing</vt:lpstr>
      <vt:lpstr>PowerPoint Presentation</vt:lpstr>
      <vt:lpstr>PowerPoint Presentation</vt:lpstr>
      <vt:lpstr>PowerPoint Presentation</vt:lpstr>
      <vt:lpstr>PowerPoint Presentation</vt:lpstr>
      <vt:lpstr>PowerPoint Presentation</vt:lpstr>
      <vt:lpstr>Overview</vt:lpstr>
      <vt:lpstr>Datacenters and OLDIs</vt:lpstr>
      <vt:lpstr>OLDIs</vt:lpstr>
      <vt:lpstr>Challenges Posed by OLDIs</vt:lpstr>
      <vt:lpstr>Current Approaches</vt:lpstr>
      <vt:lpstr>D2TCP</vt:lpstr>
      <vt:lpstr>D2TCP’s Contributions</vt:lpstr>
      <vt:lpstr>Coflow 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Center Summary</vt:lpstr>
      <vt:lpstr>Review</vt:lpstr>
      <vt:lpstr>Review</vt:lpstr>
      <vt:lpstr>Testbed setup</vt:lpstr>
      <vt:lpstr>Evaluation </vt:lpstr>
      <vt:lpstr>TCP can exploit dynamic bandwidth quickly</vt:lpstr>
      <vt:lpstr>Traffic control on servers bring few overhead</vt:lpstr>
      <vt:lpstr>Application performance</vt:lpstr>
      <vt:lpstr>VM migration Application(1)</vt:lpstr>
      <vt:lpstr>VM migration Application(2)</vt:lpstr>
      <vt:lpstr>MapReduce(1)</vt:lpstr>
      <vt:lpstr>MapReduce(2)</vt:lpstr>
      <vt:lpstr>Yahoo Gridmix benchmark</vt:lpstr>
      <vt:lpstr>MPI FFT(1)</vt:lpstr>
      <vt:lpstr>MPI FFT(2)</vt:lpstr>
      <vt:lpstr>D2TCP: Congestion Avoidance</vt:lpstr>
      <vt:lpstr>D2TCP: Gamma Correction Function</vt:lpstr>
      <vt:lpstr>Gamma Correction Function (cont.)</vt:lpstr>
      <vt:lpstr>Gamma Correction Function (cont.)</vt:lpstr>
      <vt:lpstr>Gamma Correction Function (cont.)</vt:lpstr>
      <vt:lpstr>D2TCP: Stability and Convergence</vt:lpstr>
      <vt:lpstr>D2TCP: Practicality</vt:lpstr>
    </vt:vector>
  </TitlesOfParts>
  <Company>CMU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Microsoft Office User</cp:lastModifiedBy>
  <cp:revision>174</cp:revision>
  <cp:lastPrinted>2010-10-22T17:57:55Z</cp:lastPrinted>
  <dcterms:created xsi:type="dcterms:W3CDTF">2010-10-20T16:44:29Z</dcterms:created>
  <dcterms:modified xsi:type="dcterms:W3CDTF">2016-02-21T22:59:28Z</dcterms:modified>
</cp:coreProperties>
</file>