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480" r:id="rId3"/>
    <p:sldId id="482" r:id="rId4"/>
    <p:sldId id="483" r:id="rId5"/>
    <p:sldId id="484" r:id="rId6"/>
    <p:sldId id="485" r:id="rId7"/>
    <p:sldId id="486" r:id="rId8"/>
    <p:sldId id="487" r:id="rId9"/>
    <p:sldId id="528" r:id="rId10"/>
    <p:sldId id="529" r:id="rId11"/>
    <p:sldId id="530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517" r:id="rId39"/>
    <p:sldId id="518" r:id="rId40"/>
    <p:sldId id="519" r:id="rId41"/>
    <p:sldId id="520" r:id="rId42"/>
    <p:sldId id="521" r:id="rId43"/>
    <p:sldId id="522" r:id="rId44"/>
    <p:sldId id="523" r:id="rId45"/>
    <p:sldId id="524" r:id="rId46"/>
    <p:sldId id="525" r:id="rId47"/>
    <p:sldId id="531" r:id="rId48"/>
    <p:sldId id="555" r:id="rId49"/>
    <p:sldId id="556" r:id="rId50"/>
    <p:sldId id="557" r:id="rId51"/>
    <p:sldId id="558" r:id="rId52"/>
    <p:sldId id="559" r:id="rId53"/>
    <p:sldId id="560" r:id="rId54"/>
    <p:sldId id="561" r:id="rId55"/>
    <p:sldId id="554" r:id="rId56"/>
    <p:sldId id="532" r:id="rId57"/>
    <p:sldId id="533" r:id="rId58"/>
    <p:sldId id="562" r:id="rId59"/>
    <p:sldId id="563" r:id="rId60"/>
    <p:sldId id="564" r:id="rId61"/>
    <p:sldId id="565" r:id="rId62"/>
    <p:sldId id="566" r:id="rId63"/>
    <p:sldId id="567" r:id="rId64"/>
    <p:sldId id="568" r:id="rId65"/>
    <p:sldId id="569" r:id="rId66"/>
    <p:sldId id="570" r:id="rId67"/>
    <p:sldId id="543" r:id="rId68"/>
    <p:sldId id="544" r:id="rId69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66FF"/>
    <a:srgbClr val="FFFF99"/>
    <a:srgbClr val="FFCC99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310" autoAdjust="0"/>
    <p:restoredTop sz="83173" autoAdjust="0"/>
  </p:normalViewPr>
  <p:slideViewPr>
    <p:cSldViewPr>
      <p:cViewPr varScale="1">
        <p:scale>
          <a:sx n="118" d="100"/>
          <a:sy n="118" d="100"/>
        </p:scale>
        <p:origin x="-488" y="-112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3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9" Type="http://schemas.openxmlformats.org/officeDocument/2006/relationships/slide" Target="slides/slide32.xml"/><Relationship Id="rId20" Type="http://schemas.openxmlformats.org/officeDocument/2006/relationships/slide" Target="slides/slide54.xml"/><Relationship Id="rId21" Type="http://schemas.openxmlformats.org/officeDocument/2006/relationships/slide" Target="slides/slide55.xml"/><Relationship Id="rId22" Type="http://schemas.openxmlformats.org/officeDocument/2006/relationships/slide" Target="slides/slide58.xml"/><Relationship Id="rId23" Type="http://schemas.openxmlformats.org/officeDocument/2006/relationships/slide" Target="slides/slide66.xml"/><Relationship Id="rId24" Type="http://schemas.openxmlformats.org/officeDocument/2006/relationships/slide" Target="slides/slide67.xml"/><Relationship Id="rId25" Type="http://schemas.openxmlformats.org/officeDocument/2006/relationships/slide" Target="slides/slide68.xml"/><Relationship Id="rId10" Type="http://schemas.openxmlformats.org/officeDocument/2006/relationships/slide" Target="slides/slide34.xml"/><Relationship Id="rId11" Type="http://schemas.openxmlformats.org/officeDocument/2006/relationships/slide" Target="slides/slide35.xml"/><Relationship Id="rId12" Type="http://schemas.openxmlformats.org/officeDocument/2006/relationships/slide" Target="slides/slide36.xml"/><Relationship Id="rId13" Type="http://schemas.openxmlformats.org/officeDocument/2006/relationships/slide" Target="slides/slide40.xml"/><Relationship Id="rId14" Type="http://schemas.openxmlformats.org/officeDocument/2006/relationships/slide" Target="slides/slide48.xml"/><Relationship Id="rId15" Type="http://schemas.openxmlformats.org/officeDocument/2006/relationships/slide" Target="slides/slide49.xml"/><Relationship Id="rId16" Type="http://schemas.openxmlformats.org/officeDocument/2006/relationships/slide" Target="slides/slide50.xml"/><Relationship Id="rId17" Type="http://schemas.openxmlformats.org/officeDocument/2006/relationships/slide" Target="slides/slide51.xml"/><Relationship Id="rId18" Type="http://schemas.openxmlformats.org/officeDocument/2006/relationships/slide" Target="slides/slide52.xml"/><Relationship Id="rId19" Type="http://schemas.openxmlformats.org/officeDocument/2006/relationships/slide" Target="slides/slide53.xml"/><Relationship Id="rId1" Type="http://schemas.openxmlformats.org/officeDocument/2006/relationships/slide" Target="slides/slide18.xml"/><Relationship Id="rId2" Type="http://schemas.openxmlformats.org/officeDocument/2006/relationships/slide" Target="slides/slide19.xml"/><Relationship Id="rId3" Type="http://schemas.openxmlformats.org/officeDocument/2006/relationships/slide" Target="slides/slide20.xml"/><Relationship Id="rId4" Type="http://schemas.openxmlformats.org/officeDocument/2006/relationships/slide" Target="slides/slide22.xml"/><Relationship Id="rId5" Type="http://schemas.openxmlformats.org/officeDocument/2006/relationships/slide" Target="slides/slide24.xml"/><Relationship Id="rId6" Type="http://schemas.openxmlformats.org/officeDocument/2006/relationships/slide" Target="slides/slide25.xml"/><Relationship Id="rId7" Type="http://schemas.openxmlformats.org/officeDocument/2006/relationships/slide" Target="slides/slide29.xml"/><Relationship Id="rId8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3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25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443DB-78A9-4229-B290-C029FAFF23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BC0B1-0237-4508-A73E-2195C7E0687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6010-BB4A-4EC7-B7E3-AFA0D21BF3F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93763-7ED8-41D2-9308-DEFAEEBF39CC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E849-2775-44DB-B1B8-1AD862E5758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15E2-3CE5-48E3-98A6-8F12D24328E7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r>
              <a:rPr lang="en-US"/>
              <a:t>EGP –exterior gateway protocol , not to be confused with specific protocol used in earlier ARPANET etc.. Different revisions..current version is pretty new ! Add ons – functionality, addressing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7EF17-D133-46FE-9753-1BAAB350D105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767C5-B66D-40C3-98D1-BE5CE6F3CFA9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1" tIns="46466" rIns="91381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102E-30A9-427C-8E5C-7FAFA2AC2DB3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9F34F-309B-4524-BBE1-15451E84EB6D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7A9-F56B-4AD5-9B96-8865BDA4D120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605F4-9D16-4B8D-A6A7-96C89A297D97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FD5AA-72DB-4D55-9FEC-2119425513CA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283-6D53-4D95-B9C8-DF411581EBDD}" type="slidenum">
              <a:rPr lang="en-US"/>
              <a:pPr/>
              <a:t>36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472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D4CF-866B-4779-9535-9094553CB47D}" type="slidenum">
              <a:rPr lang="en-US"/>
              <a:pPr/>
              <a:t>38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 lIns="89222" tIns="44612" rIns="89222" bIns="4461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4C61F-8CE3-4998-A85A-1D71CC31AA9B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F3E29-EEA1-4D11-83B1-BB964033BFA6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012D-E45A-44E1-8EE3-D758301C48EC}" type="slidenum">
              <a:rPr lang="en-US"/>
              <a:pPr/>
              <a:t>44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09B85-EB78-4747-8A21-AADF33E70813}" type="slidenum">
              <a:rPr lang="en-US"/>
              <a:pPr/>
              <a:t>45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51CB0-89E0-4E98-95A0-856DB9BE7289}" type="slidenum">
              <a:rPr lang="en-US"/>
              <a:pPr/>
              <a:t>56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Jargon!! Remind us about filtering, ranking, and the high-level intuitive description of the property</a:t>
            </a:r>
          </a:p>
          <a:p>
            <a:r>
              <a:rPr lang="en-US"/>
              <a:t>Start off describing what AS 1 does</a:t>
            </a:r>
          </a:p>
          <a:p>
            <a:r>
              <a:rPr lang="en-US"/>
              <a:t>Put on varadhan et al.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8266-0285-4E31-9669-6B8E59A0DB5E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CE0B2-EEE3-40CD-BFFD-3D620A05DAE8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C2A9-493E-4813-A352-E2E1B1FF1E6B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41A59-03B0-401C-81E1-F6AB59ADF27F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23AD6-D773-4F63-9E5C-B98D214DECCD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94C0C5-5811-44D3-A95D-B5A5905EA563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C7BE7-5827-40D9-8BE2-B67FE5C9B2E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D3C65-3EA1-4514-85B3-6BF64DD065D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6867C4-8963-4DFA-8E11-B640FED8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© Srinivasan Seshan, 2001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0908C270-7566-5E49-B178-753944F72A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8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L-3 BGP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712C-93FA-422D-93E1-C4169E55E1FD}" type="slidenum">
              <a:rPr lang="en-US"/>
              <a:pPr/>
              <a:t>10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Example</a:t>
            </a:r>
          </a:p>
        </p:txBody>
      </p:sp>
      <p:grpSp>
        <p:nvGrpSpPr>
          <p:cNvPr id="2" name="Group 290"/>
          <p:cNvGrpSpPr>
            <a:grpSpLocks/>
          </p:cNvGrpSpPr>
          <p:nvPr/>
        </p:nvGrpSpPr>
        <p:grpSpPr bwMode="auto">
          <a:xfrm>
            <a:off x="457200" y="1447800"/>
            <a:ext cx="8305800" cy="4876800"/>
            <a:chOff x="288" y="912"/>
            <a:chExt cx="5232" cy="3072"/>
          </a:xfrm>
        </p:grpSpPr>
        <p:sp>
          <p:nvSpPr>
            <p:cNvPr id="85196" name="Rectangle 204"/>
            <p:cNvSpPr>
              <a:spLocks noChangeArrowheads="1"/>
            </p:cNvSpPr>
            <p:nvPr/>
          </p:nvSpPr>
          <p:spPr bwMode="auto">
            <a:xfrm>
              <a:off x="288" y="912"/>
              <a:ext cx="5232" cy="30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AutoShape 9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AutoShape 3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AutoShape 9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38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39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41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7" name="Line 45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46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48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50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51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5" name="Line 53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6" name="Line 54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7" name="Line 55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1" name="Line 59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7" name="Line 65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8" name="Line 66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9" name="Line 67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Oval 68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Oval 71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Oval 73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Oval 74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Oval 75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Oval 77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Oval 78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Oval 79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Oval 80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Oval 81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Oval 82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Oval 83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Oval 84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Oval 85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Oval 86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Oval 87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Text Box 94"/>
            <p:cNvSpPr txBox="1">
              <a:spLocks noChangeArrowheads="1"/>
            </p:cNvSpPr>
            <p:nvPr/>
          </p:nvSpPr>
          <p:spPr bwMode="auto">
            <a:xfrm>
              <a:off x="1296" y="215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5087" name="Text Box 95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5088" name="Text Box 96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5089" name="Text Box 97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2" name="Text Box 100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3" name="Text Box 101"/>
            <p:cNvSpPr txBox="1">
              <a:spLocks noChangeArrowheads="1"/>
            </p:cNvSpPr>
            <p:nvPr/>
          </p:nvSpPr>
          <p:spPr bwMode="auto">
            <a:xfrm>
              <a:off x="3600" y="1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4" name="Text Box 102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5" name="Text Box 103"/>
            <p:cNvSpPr txBox="1">
              <a:spLocks noChangeArrowheads="1"/>
            </p:cNvSpPr>
            <p:nvPr/>
          </p:nvSpPr>
          <p:spPr bwMode="auto">
            <a:xfrm>
              <a:off x="3408" y="16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6" name="Text Box 104"/>
            <p:cNvSpPr txBox="1">
              <a:spLocks noChangeArrowheads="1"/>
            </p:cNvSpPr>
            <p:nvPr/>
          </p:nvSpPr>
          <p:spPr bwMode="auto">
            <a:xfrm>
              <a:off x="3072" y="234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7" name="Text Box 105"/>
            <p:cNvSpPr txBox="1">
              <a:spLocks noChangeArrowheads="1"/>
            </p:cNvSpPr>
            <p:nvPr/>
          </p:nvSpPr>
          <p:spPr bwMode="auto">
            <a:xfrm>
              <a:off x="3360" y="196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8" name="Text Box 106"/>
            <p:cNvSpPr txBox="1">
              <a:spLocks noChangeArrowheads="1"/>
            </p:cNvSpPr>
            <p:nvPr/>
          </p:nvSpPr>
          <p:spPr bwMode="auto">
            <a:xfrm>
              <a:off x="4224" y="22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9" name="Text Box 107"/>
            <p:cNvSpPr txBox="1">
              <a:spLocks noChangeArrowheads="1"/>
            </p:cNvSpPr>
            <p:nvPr/>
          </p:nvSpPr>
          <p:spPr bwMode="auto">
            <a:xfrm>
              <a:off x="3504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5100" name="Text Box 108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5101" name="Text Box 109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5102" name="Text Box 110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5103" name="Text Box 111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5104" name="Text Box 112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5105" name="Text Box 113"/>
            <p:cNvSpPr txBox="1">
              <a:spLocks noChangeArrowheads="1"/>
            </p:cNvSpPr>
            <p:nvPr/>
          </p:nvSpPr>
          <p:spPr bwMode="auto">
            <a:xfrm>
              <a:off x="1440" y="360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5106" name="Text Box 114"/>
            <p:cNvSpPr txBox="1">
              <a:spLocks noChangeArrowheads="1"/>
            </p:cNvSpPr>
            <p:nvPr/>
          </p:nvSpPr>
          <p:spPr bwMode="auto">
            <a:xfrm>
              <a:off x="2112" y="37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5107" name="Text Box 115"/>
            <p:cNvSpPr txBox="1">
              <a:spLocks noChangeArrowheads="1"/>
            </p:cNvSpPr>
            <p:nvPr/>
          </p:nvSpPr>
          <p:spPr bwMode="auto">
            <a:xfrm>
              <a:off x="2256" y="340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5108" name="Text Box 116"/>
            <p:cNvSpPr txBox="1">
              <a:spLocks noChangeArrowheads="1"/>
            </p:cNvSpPr>
            <p:nvPr/>
          </p:nvSpPr>
          <p:spPr bwMode="auto">
            <a:xfrm>
              <a:off x="3216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5109" name="Text Box 117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5110" name="Text Box 118"/>
            <p:cNvSpPr txBox="1">
              <a:spLocks noChangeArrowheads="1"/>
            </p:cNvSpPr>
            <p:nvPr/>
          </p:nvSpPr>
          <p:spPr bwMode="auto">
            <a:xfrm>
              <a:off x="2880" y="373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  <p:sp>
          <p:nvSpPr>
            <p:cNvPr id="85281" name="Text Box 289"/>
            <p:cNvSpPr txBox="1">
              <a:spLocks noChangeArrowheads="1"/>
            </p:cNvSpPr>
            <p:nvPr/>
          </p:nvSpPr>
          <p:spPr bwMode="auto">
            <a:xfrm>
              <a:off x="4176" y="254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d.i.v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DE26-DA71-4F29-AA80-AD2AAA607E64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Table for Router 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522413"/>
            <a:ext cx="4114800" cy="2116137"/>
            <a:chOff x="96" y="1199"/>
            <a:chExt cx="2592" cy="1333"/>
          </a:xfrm>
        </p:grpSpPr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96" y="1200"/>
              <a:ext cx="2592" cy="1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96" y="141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96" y="163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96" y="210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96" y="184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82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90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144" y="1199"/>
              <a:ext cx="6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Landmark</a:t>
              </a:r>
            </a:p>
          </p:txBody>
        </p:sp>
        <p:sp>
          <p:nvSpPr>
            <p:cNvPr id="86029" name="Text Box 13"/>
            <p:cNvSpPr txBox="1">
              <a:spLocks noChangeArrowheads="1"/>
            </p:cNvSpPr>
            <p:nvPr/>
          </p:nvSpPr>
          <p:spPr bwMode="auto">
            <a:xfrm>
              <a:off x="1035" y="1199"/>
              <a:ext cx="4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Level</a:t>
              </a:r>
            </a:p>
          </p:txBody>
        </p: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1980" y="119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Next hop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04" y="142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[d]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204" y="186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[e]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04" y="1610"/>
              <a:ext cx="4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[i]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04" y="211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[k]</a:t>
              </a:r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96" y="23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204" y="2303"/>
              <a:ext cx="4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[f]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1230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6038" name="Text Box 22"/>
            <p:cNvSpPr txBox="1">
              <a:spLocks noChangeArrowheads="1"/>
            </p:cNvSpPr>
            <p:nvPr/>
          </p:nvSpPr>
          <p:spPr bwMode="auto">
            <a:xfrm>
              <a:off x="123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1230" y="186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1230" y="211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1230" y="230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2" name="Text Box 26"/>
            <p:cNvSpPr txBox="1">
              <a:spLocks noChangeArrowheads="1"/>
            </p:cNvSpPr>
            <p:nvPr/>
          </p:nvSpPr>
          <p:spPr bwMode="auto">
            <a:xfrm>
              <a:off x="2230" y="142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2230" y="16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2230" y="186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5" name="Text Box 29"/>
            <p:cNvSpPr txBox="1">
              <a:spLocks noChangeArrowheads="1"/>
            </p:cNvSpPr>
            <p:nvPr/>
          </p:nvSpPr>
          <p:spPr bwMode="auto">
            <a:xfrm>
              <a:off x="2230" y="211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230" y="2304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86048" name="Line 32"/>
          <p:cNvSpPr>
            <a:spLocks noChangeShapeType="1"/>
          </p:cNvSpPr>
          <p:nvPr/>
        </p:nvSpPr>
        <p:spPr bwMode="auto">
          <a:xfrm flipV="1">
            <a:off x="6553200" y="3048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5791200" y="2917825"/>
            <a:ext cx="766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g</a:t>
            </a:r>
            <a:endParaRPr lang="en-US" sz="2000">
              <a:latin typeface="Arial" charset="0"/>
            </a:endParaRPr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H="1">
            <a:off x="7620000" y="4343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8153400" y="4213225"/>
            <a:ext cx="72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t</a:t>
            </a:r>
            <a:endParaRPr lang="en-US" sz="2000">
              <a:latin typeface="Arial" charset="0"/>
            </a:endParaRP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57200" y="3733800"/>
            <a:ext cx="411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r0 = 2, r1 = 4, r2 = 8 hops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to go from d.i.g to d.n.t? g-f-e-d-u-t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does path length compare to shortest path? g-k-I-u-t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0" y="2362200"/>
            <a:ext cx="4572000" cy="2884488"/>
            <a:chOff x="960" y="1008"/>
            <a:chExt cx="3984" cy="2990"/>
          </a:xfrm>
        </p:grpSpPr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AutoShape 41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8" name="AutoShape 4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0" name="Line 44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2" name="Line 46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3" name="Line 47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4" name="Line 48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5" name="Line 49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6" name="Line 50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7" name="Line 51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9" name="Line 53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0" name="Line 54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1" name="Line 55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2" name="Line 56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3" name="Line 57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4" name="Line 58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5" name="Line 59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6" name="Line 60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7" name="Line 61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8" name="Line 62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9" name="Line 63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0" name="Line 64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1" name="Line 65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2" name="Line 66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3" name="Line 67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4" name="Line 68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7" name="Line 71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8" name="Line 72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1" name="Oval 75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Oval 76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Oval 77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Oval 78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Oval 79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Oval 80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Oval 81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8" name="Oval 82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9" name="Oval 83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Oval 84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1" name="Oval 85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2" name="Oval 86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87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4" name="Oval 88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Oval 89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6" name="Oval 90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Oval 91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8" name="Oval 92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9" name="Oval 93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0" name="Oval 94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1" name="Oval 95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2" name="Oval 96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3" name="Oval 97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4" name="Text Box 98"/>
            <p:cNvSpPr txBox="1">
              <a:spLocks noChangeArrowheads="1"/>
            </p:cNvSpPr>
            <p:nvPr/>
          </p:nvSpPr>
          <p:spPr bwMode="auto">
            <a:xfrm>
              <a:off x="1296" y="2150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611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6116" name="Text Box 100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6117" name="Text Box 101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8" name="Text Box 102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9" name="Text Box 103"/>
            <p:cNvSpPr txBox="1">
              <a:spLocks noChangeArrowheads="1"/>
            </p:cNvSpPr>
            <p:nvPr/>
          </p:nvSpPr>
          <p:spPr bwMode="auto">
            <a:xfrm>
              <a:off x="3599" y="1008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0" name="Text Box 104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3409" y="1679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072" y="2342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3" name="Text Box 107"/>
            <p:cNvSpPr txBox="1">
              <a:spLocks noChangeArrowheads="1"/>
            </p:cNvSpPr>
            <p:nvPr/>
          </p:nvSpPr>
          <p:spPr bwMode="auto">
            <a:xfrm>
              <a:off x="3360" y="1969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4" name="Text Box 108"/>
            <p:cNvSpPr txBox="1">
              <a:spLocks noChangeArrowheads="1"/>
            </p:cNvSpPr>
            <p:nvPr/>
          </p:nvSpPr>
          <p:spPr bwMode="auto">
            <a:xfrm>
              <a:off x="4225" y="2207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5" name="Text Box 109"/>
            <p:cNvSpPr txBox="1">
              <a:spLocks noChangeArrowheads="1"/>
            </p:cNvSpPr>
            <p:nvPr/>
          </p:nvSpPr>
          <p:spPr bwMode="auto">
            <a:xfrm>
              <a:off x="3599" y="2736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6126" name="Text Box 110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6127" name="Text Box 111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6128" name="Text Box 112"/>
            <p:cNvSpPr txBox="1">
              <a:spLocks noChangeArrowheads="1"/>
            </p:cNvSpPr>
            <p:nvPr/>
          </p:nvSpPr>
          <p:spPr bwMode="auto">
            <a:xfrm>
              <a:off x="1632" y="2928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6129" name="Text Box 113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6130" name="Text Box 114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6131" name="Text Box 115"/>
            <p:cNvSpPr txBox="1">
              <a:spLocks noChangeArrowheads="1"/>
            </p:cNvSpPr>
            <p:nvPr/>
          </p:nvSpPr>
          <p:spPr bwMode="auto">
            <a:xfrm>
              <a:off x="1440" y="3601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6132" name="Text Box 116"/>
            <p:cNvSpPr txBox="1">
              <a:spLocks noChangeArrowheads="1"/>
            </p:cNvSpPr>
            <p:nvPr/>
          </p:nvSpPr>
          <p:spPr bwMode="auto">
            <a:xfrm>
              <a:off x="2112" y="3792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6133" name="Text Box 117"/>
            <p:cNvSpPr txBox="1">
              <a:spLocks noChangeArrowheads="1"/>
            </p:cNvSpPr>
            <p:nvPr/>
          </p:nvSpPr>
          <p:spPr bwMode="auto">
            <a:xfrm>
              <a:off x="2256" y="3409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6134" name="Text Box 118"/>
            <p:cNvSpPr txBox="1">
              <a:spLocks noChangeArrowheads="1"/>
            </p:cNvSpPr>
            <p:nvPr/>
          </p:nvSpPr>
          <p:spPr bwMode="auto">
            <a:xfrm>
              <a:off x="3216" y="3025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6135" name="Text Box 119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6136" name="Text Box 120"/>
            <p:cNvSpPr txBox="1">
              <a:spLocks noChangeArrowheads="1"/>
            </p:cNvSpPr>
            <p:nvPr/>
          </p:nvSpPr>
          <p:spPr bwMode="auto">
            <a:xfrm>
              <a:off x="2880" y="3735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4C39-2706-46CB-A16B-1525E8ABD386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ASes</a:t>
            </a:r>
            <a:r>
              <a:rPr lang="en-US" sz="2000" dirty="0">
                <a:solidFill>
                  <a:srgbClr val="FF0000"/>
                </a:solidFill>
              </a:rPr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iBGP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Inferring AS relationships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Autonomous Systems (ASes)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Autonomous Routing Domain</a:t>
            </a:r>
          </a:p>
          <a:p>
            <a:pPr lvl="1"/>
            <a:r>
              <a:rPr lang="en-US" dirty="0" smtClean="0"/>
              <a:t>Glued together by a common administration, policies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Autonomous system</a:t>
            </a:r>
          </a:p>
          <a:p>
            <a:pPr lvl="1"/>
            <a:r>
              <a:rPr lang="en-US" dirty="0" smtClean="0"/>
              <a:t>Term for BGP’s ARDs</a:t>
            </a:r>
            <a:endParaRPr lang="en-US" dirty="0" smtClean="0"/>
          </a:p>
          <a:p>
            <a:pPr lvl="1"/>
            <a:r>
              <a:rPr lang="en-US" dirty="0" smtClean="0"/>
              <a:t>Has an unique 16 bit ASN assigned to it and typically participates in inter-domain routing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MIT: 3, CMU: 9</a:t>
            </a:r>
          </a:p>
          <a:p>
            <a:pPr lvl="1"/>
            <a:r>
              <a:rPr lang="en-US" dirty="0" smtClean="0"/>
              <a:t>AT&amp;T: 7018, 6341, 5074, … </a:t>
            </a:r>
          </a:p>
          <a:p>
            <a:pPr lvl="1"/>
            <a:r>
              <a:rPr lang="en-US" dirty="0" smtClean="0"/>
              <a:t>UUNET: 701, 702, 284, 12199, …</a:t>
            </a:r>
          </a:p>
          <a:p>
            <a:pPr lvl="1"/>
            <a:r>
              <a:rPr lang="en-US" dirty="0" smtClean="0"/>
              <a:t>Sprint: 1239, 1240, 6211, 6242, …</a:t>
            </a:r>
          </a:p>
          <a:p>
            <a:r>
              <a:rPr lang="en-US" dirty="0" smtClean="0"/>
              <a:t>How do </a:t>
            </a:r>
            <a:r>
              <a:rPr lang="en-US" dirty="0" err="1" smtClean="0"/>
              <a:t>ASes</a:t>
            </a:r>
            <a:r>
              <a:rPr lang="en-US" dirty="0" smtClean="0"/>
              <a:t> interconnect to provide global connectivity </a:t>
            </a:r>
          </a:p>
          <a:p>
            <a:r>
              <a:rPr lang="en-US" dirty="0" smtClean="0"/>
              <a:t>How does routing information get exchanged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EB92-8D9B-4346-9AAE-7A82800C50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Nontransit</a:t>
            </a:r>
            <a:r>
              <a:rPr lang="en-US" dirty="0" smtClean="0"/>
              <a:t> vs. Transit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6952-1FFF-43EE-8AAD-0359CBBCEAD6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590800" y="2895600"/>
            <a:ext cx="1447800" cy="1600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2819400"/>
            <a:ext cx="762000" cy="1411288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2057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1920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24352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905000" y="1905000"/>
            <a:ext cx="2057400" cy="2286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29200" y="1143000"/>
            <a:ext cx="1676400" cy="31019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14600" y="22098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1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257800" y="21336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4114800"/>
            <a:ext cx="37178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Nontransit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 AS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might be a corporate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or campus network.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Could be a “content 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provider”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962400" y="435133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NET A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2400" y="4495800"/>
            <a:ext cx="39496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NEVER 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flows from ISP 1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through NET A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(At least not intentionally!)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95600" y="5943600"/>
            <a:ext cx="3505200" cy="762000"/>
            <a:chOff x="3264" y="3456"/>
            <a:chExt cx="2208" cy="480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22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889750" y="1981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Customers and Providers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8CDB-FAAF-441C-9420-36CE870A9EF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43000" y="5638800"/>
            <a:ext cx="7204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 pays provider for access to the Internet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495800" y="3505200"/>
            <a:ext cx="0" cy="762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97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09800"/>
            <a:ext cx="50292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155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</a:t>
            </a:r>
          </a:p>
        </p:txBody>
      </p:sp>
      <p:pic>
        <p:nvPicPr>
          <p:cNvPr id="2970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243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10000" y="4724400"/>
            <a:ext cx="177452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</a:t>
            </a:r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209800" y="2362200"/>
            <a:ext cx="2159000" cy="2298700"/>
          </a:xfrm>
          <a:custGeom>
            <a:avLst/>
            <a:gdLst/>
            <a:ahLst/>
            <a:cxnLst>
              <a:cxn ang="0">
                <a:pos x="1296" y="1392"/>
              </a:cxn>
              <a:cxn ang="0">
                <a:pos x="1296" y="1296"/>
              </a:cxn>
              <a:cxn ang="0">
                <a:pos x="1248" y="480"/>
              </a:cxn>
              <a:cxn ang="0">
                <a:pos x="624" y="336"/>
              </a:cxn>
              <a:cxn ang="0">
                <a:pos x="0" y="0"/>
              </a:cxn>
            </a:cxnLst>
            <a:rect l="0" t="0" r="r" b="b"/>
            <a:pathLst>
              <a:path w="1360" h="1448">
                <a:moveTo>
                  <a:pt x="1296" y="1392"/>
                </a:moveTo>
                <a:cubicBezTo>
                  <a:pt x="1300" y="1420"/>
                  <a:pt x="1304" y="1448"/>
                  <a:pt x="1296" y="1296"/>
                </a:cubicBezTo>
                <a:cubicBezTo>
                  <a:pt x="1288" y="1144"/>
                  <a:pt x="1360" y="640"/>
                  <a:pt x="1248" y="480"/>
                </a:cubicBezTo>
                <a:cubicBezTo>
                  <a:pt x="1136" y="320"/>
                  <a:pt x="832" y="416"/>
                  <a:pt x="624" y="336"/>
                </a:cubicBezTo>
                <a:cubicBezTo>
                  <a:pt x="416" y="256"/>
                  <a:pt x="208" y="128"/>
                  <a:pt x="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706" name="Freeform 10"/>
          <p:cNvSpPr>
            <a:spLocks/>
          </p:cNvSpPr>
          <p:nvPr/>
        </p:nvSpPr>
        <p:spPr bwMode="auto">
          <a:xfrm>
            <a:off x="4686300" y="2209800"/>
            <a:ext cx="2857500" cy="2209800"/>
          </a:xfrm>
          <a:custGeom>
            <a:avLst/>
            <a:gdLst/>
            <a:ahLst/>
            <a:cxnLst>
              <a:cxn ang="0">
                <a:pos x="72" y="1392"/>
              </a:cxn>
              <a:cxn ang="0">
                <a:pos x="72" y="576"/>
              </a:cxn>
              <a:cxn ang="0">
                <a:pos x="504" y="624"/>
              </a:cxn>
              <a:cxn ang="0">
                <a:pos x="648" y="288"/>
              </a:cxn>
              <a:cxn ang="0">
                <a:pos x="1032" y="288"/>
              </a:cxn>
              <a:cxn ang="0">
                <a:pos x="1800" y="0"/>
              </a:cxn>
            </a:cxnLst>
            <a:rect l="0" t="0" r="r" b="b"/>
            <a:pathLst>
              <a:path w="1800" h="1392">
                <a:moveTo>
                  <a:pt x="72" y="1392"/>
                </a:moveTo>
                <a:cubicBezTo>
                  <a:pt x="36" y="1048"/>
                  <a:pt x="0" y="704"/>
                  <a:pt x="72" y="576"/>
                </a:cubicBezTo>
                <a:cubicBezTo>
                  <a:pt x="144" y="448"/>
                  <a:pt x="408" y="672"/>
                  <a:pt x="504" y="624"/>
                </a:cubicBezTo>
                <a:cubicBezTo>
                  <a:pt x="600" y="576"/>
                  <a:pt x="560" y="344"/>
                  <a:pt x="648" y="288"/>
                </a:cubicBezTo>
                <a:cubicBezTo>
                  <a:pt x="736" y="232"/>
                  <a:pt x="840" y="336"/>
                  <a:pt x="1032" y="288"/>
                </a:cubicBezTo>
                <a:cubicBezTo>
                  <a:pt x="1224" y="240"/>
                  <a:pt x="1512" y="120"/>
                  <a:pt x="180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943600" y="3733800"/>
            <a:ext cx="3114675" cy="762000"/>
            <a:chOff x="3504" y="3456"/>
            <a:chExt cx="1962" cy="480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504" y="3456"/>
              <a:ext cx="19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733800"/>
            <a:ext cx="3021013" cy="533400"/>
            <a:chOff x="144" y="3264"/>
            <a:chExt cx="1903" cy="336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192" y="3340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44" y="3360"/>
              <a:ext cx="70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816" y="3456"/>
              <a:ext cx="480" cy="0"/>
            </a:xfrm>
            <a:prstGeom prst="line">
              <a:avLst/>
            </a:prstGeom>
            <a:noFill/>
            <a:ln w="57150" cmpd="thinThick">
              <a:solidFill>
                <a:srgbClr val="FF0033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144" y="3264"/>
              <a:ext cx="187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Peering Relationship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92F9D-61B5-4BB9-A739-D96A04FB1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343400"/>
            <a:ext cx="2667000" cy="762000"/>
            <a:chOff x="96" y="3744"/>
            <a:chExt cx="1680" cy="480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8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200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152" y="3984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96" y="3984"/>
              <a:ext cx="5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4267200"/>
            <a:ext cx="5006883" cy="2246769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provide transit between </a:t>
            </a: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their respective customers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Peers do not provide transit </a:t>
            </a: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between peers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(often) do not exchange $$$</a:t>
            </a:r>
          </a:p>
        </p:txBody>
      </p:sp>
      <p:pic>
        <p:nvPicPr>
          <p:cNvPr id="31756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505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352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4290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62" name="Freeform 18"/>
          <p:cNvSpPr>
            <a:spLocks/>
          </p:cNvSpPr>
          <p:nvPr/>
        </p:nvSpPr>
        <p:spPr bwMode="auto">
          <a:xfrm>
            <a:off x="1676400" y="2209800"/>
            <a:ext cx="2692400" cy="1536700"/>
          </a:xfrm>
          <a:custGeom>
            <a:avLst/>
            <a:gdLst/>
            <a:ahLst/>
            <a:cxnLst>
              <a:cxn ang="0">
                <a:pos x="248" y="920"/>
              </a:cxn>
              <a:cxn ang="0">
                <a:pos x="248" y="776"/>
              </a:cxn>
              <a:cxn ang="0">
                <a:pos x="200" y="104"/>
              </a:cxn>
              <a:cxn ang="0">
                <a:pos x="1448" y="152"/>
              </a:cxn>
              <a:cxn ang="0">
                <a:pos x="1688" y="968"/>
              </a:cxn>
            </a:cxnLst>
            <a:rect l="0" t="0" r="r" b="b"/>
            <a:pathLst>
              <a:path w="1696" h="968">
                <a:moveTo>
                  <a:pt x="248" y="920"/>
                </a:moveTo>
                <a:cubicBezTo>
                  <a:pt x="252" y="916"/>
                  <a:pt x="256" y="912"/>
                  <a:pt x="248" y="776"/>
                </a:cubicBezTo>
                <a:cubicBezTo>
                  <a:pt x="240" y="640"/>
                  <a:pt x="0" y="208"/>
                  <a:pt x="200" y="104"/>
                </a:cubicBezTo>
                <a:cubicBezTo>
                  <a:pt x="400" y="0"/>
                  <a:pt x="1200" y="8"/>
                  <a:pt x="1448" y="152"/>
                </a:cubicBezTo>
                <a:cubicBezTo>
                  <a:pt x="1696" y="296"/>
                  <a:pt x="1692" y="632"/>
                  <a:pt x="1688" y="968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572000" y="1905000"/>
            <a:ext cx="2679700" cy="2044700"/>
          </a:xfrm>
          <a:custGeom>
            <a:avLst/>
            <a:gdLst/>
            <a:ahLst/>
            <a:cxnLst>
              <a:cxn ang="0">
                <a:pos x="120" y="1288"/>
              </a:cxn>
              <a:cxn ang="0">
                <a:pos x="24" y="328"/>
              </a:cxn>
              <a:cxn ang="0">
                <a:pos x="264" y="376"/>
              </a:cxn>
              <a:cxn ang="0">
                <a:pos x="552" y="136"/>
              </a:cxn>
              <a:cxn ang="0">
                <a:pos x="1512" y="184"/>
              </a:cxn>
              <a:cxn ang="0">
                <a:pos x="1608" y="1240"/>
              </a:cxn>
            </a:cxnLst>
            <a:rect l="0" t="0" r="r" b="b"/>
            <a:pathLst>
              <a:path w="1688" h="1288">
                <a:moveTo>
                  <a:pt x="120" y="1288"/>
                </a:moveTo>
                <a:cubicBezTo>
                  <a:pt x="60" y="884"/>
                  <a:pt x="0" y="480"/>
                  <a:pt x="24" y="328"/>
                </a:cubicBezTo>
                <a:cubicBezTo>
                  <a:pt x="48" y="176"/>
                  <a:pt x="176" y="408"/>
                  <a:pt x="264" y="376"/>
                </a:cubicBezTo>
                <a:cubicBezTo>
                  <a:pt x="352" y="344"/>
                  <a:pt x="344" y="168"/>
                  <a:pt x="552" y="136"/>
                </a:cubicBezTo>
                <a:cubicBezTo>
                  <a:pt x="760" y="104"/>
                  <a:pt x="1336" y="0"/>
                  <a:pt x="1512" y="184"/>
                </a:cubicBezTo>
                <a:cubicBezTo>
                  <a:pt x="1688" y="368"/>
                  <a:pt x="1648" y="804"/>
                  <a:pt x="1608" y="1240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1676400" y="2590800"/>
            <a:ext cx="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419600" y="2514600"/>
            <a:ext cx="76200" cy="990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7467600" y="2514600"/>
            <a:ext cx="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2514600" y="21336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5486400" y="22098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1219200" y="1600200"/>
            <a:ext cx="6667500" cy="2286000"/>
          </a:xfrm>
          <a:custGeom>
            <a:avLst/>
            <a:gdLst/>
            <a:ahLst/>
            <a:cxnLst>
              <a:cxn ang="0">
                <a:pos x="4080" y="1344"/>
              </a:cxn>
              <a:cxn ang="0">
                <a:pos x="4080" y="1248"/>
              </a:cxn>
              <a:cxn ang="0">
                <a:pos x="4080" y="192"/>
              </a:cxn>
              <a:cxn ang="0">
                <a:pos x="3360" y="96"/>
              </a:cxn>
              <a:cxn ang="0">
                <a:pos x="2016" y="144"/>
              </a:cxn>
              <a:cxn ang="0">
                <a:pos x="384" y="192"/>
              </a:cxn>
              <a:cxn ang="0">
                <a:pos x="48" y="480"/>
              </a:cxn>
              <a:cxn ang="0">
                <a:pos x="96" y="1296"/>
              </a:cxn>
            </a:cxnLst>
            <a:rect l="0" t="0" r="r" b="b"/>
            <a:pathLst>
              <a:path w="4200" h="1440">
                <a:moveTo>
                  <a:pt x="4080" y="1344"/>
                </a:moveTo>
                <a:cubicBezTo>
                  <a:pt x="4080" y="1392"/>
                  <a:pt x="4080" y="1440"/>
                  <a:pt x="4080" y="1248"/>
                </a:cubicBezTo>
                <a:cubicBezTo>
                  <a:pt x="4080" y="1056"/>
                  <a:pt x="4200" y="384"/>
                  <a:pt x="4080" y="192"/>
                </a:cubicBezTo>
                <a:cubicBezTo>
                  <a:pt x="3960" y="0"/>
                  <a:pt x="3704" y="104"/>
                  <a:pt x="3360" y="96"/>
                </a:cubicBezTo>
                <a:cubicBezTo>
                  <a:pt x="3016" y="88"/>
                  <a:pt x="2512" y="128"/>
                  <a:pt x="2016" y="144"/>
                </a:cubicBezTo>
                <a:cubicBezTo>
                  <a:pt x="1520" y="160"/>
                  <a:pt x="712" y="136"/>
                  <a:pt x="384" y="192"/>
                </a:cubicBezTo>
                <a:cubicBezTo>
                  <a:pt x="56" y="248"/>
                  <a:pt x="96" y="296"/>
                  <a:pt x="48" y="480"/>
                </a:cubicBezTo>
                <a:cubicBezTo>
                  <a:pt x="0" y="664"/>
                  <a:pt x="48" y="980"/>
                  <a:pt x="96" y="12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152400" y="5638800"/>
            <a:ext cx="139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28600" y="5791200"/>
            <a:ext cx="149297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2133600" y="5638800"/>
            <a:ext cx="1397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2057400" y="5791200"/>
            <a:ext cx="205524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NOT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81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03725" y="3770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299325" y="3465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21D-88E3-46A8-A65E-5135A18943A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Peering Wars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8962"/>
            <a:ext cx="4033838" cy="3017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Reduces upstream transit costs</a:t>
            </a:r>
          </a:p>
          <a:p>
            <a:pPr>
              <a:lnSpc>
                <a:spcPct val="90000"/>
              </a:lnSpc>
            </a:pPr>
            <a:r>
              <a:rPr lang="en-US" sz="2400"/>
              <a:t>Can increase end-to-end performance</a:t>
            </a:r>
          </a:p>
          <a:p>
            <a:pPr>
              <a:lnSpc>
                <a:spcPct val="90000"/>
              </a:lnSpc>
            </a:pPr>
            <a:r>
              <a:rPr lang="en-US" sz="2400"/>
              <a:t>May be the only way to connect your customers to some part of the Internet (“Tier 1”) 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58962"/>
            <a:ext cx="4033837" cy="2933700"/>
          </a:xfrm>
        </p:spPr>
        <p:txBody>
          <a:bodyPr/>
          <a:lstStyle/>
          <a:p>
            <a:r>
              <a:rPr lang="en-US" sz="2400"/>
              <a:t>You would rather have customers</a:t>
            </a:r>
          </a:p>
          <a:p>
            <a:r>
              <a:rPr lang="en-US" sz="2400"/>
              <a:t>Peers are usually your competition</a:t>
            </a:r>
          </a:p>
          <a:p>
            <a:r>
              <a:rPr lang="en-US" sz="2400"/>
              <a:t>Peering relationships may require periodic renegotiation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7327900" cy="15525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struggles are by far the most </a:t>
            </a: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contentious issues in the ISP world!</a:t>
            </a:r>
          </a:p>
          <a:p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agreements are often confidential.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00200" y="1325562"/>
            <a:ext cx="946150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172200" y="1325562"/>
            <a:ext cx="1909763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Don’t Peer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E111-1FB8-434A-A5AE-B9FC8118F2E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 state or distance vector?</a:t>
            </a:r>
          </a:p>
          <a:p>
            <a:pPr lvl="1"/>
            <a:r>
              <a:rPr lang="en-US"/>
              <a:t>No universal metric – policy decisions</a:t>
            </a:r>
          </a:p>
          <a:p>
            <a:r>
              <a:rPr lang="en-US"/>
              <a:t>Problems with distance-vector:</a:t>
            </a:r>
          </a:p>
          <a:p>
            <a:pPr lvl="1"/>
            <a:r>
              <a:rPr lang="en-US"/>
              <a:t>Bellman-Ford algorithm may not converge</a:t>
            </a:r>
          </a:p>
          <a:p>
            <a:r>
              <a:rPr lang="en-US"/>
              <a:t>Problems with link state:</a:t>
            </a:r>
          </a:p>
          <a:p>
            <a:pPr lvl="1"/>
            <a:r>
              <a:rPr lang="en-US"/>
              <a:t>Metric used by routers not the same – loops</a:t>
            </a:r>
          </a:p>
          <a:p>
            <a:pPr lvl="1"/>
            <a:r>
              <a:rPr lang="en-US"/>
              <a:t>LS database too large – entire Internet</a:t>
            </a:r>
          </a:p>
          <a:p>
            <a:pPr lvl="1"/>
            <a:r>
              <a:rPr lang="en-US"/>
              <a:t>May expose policies to other AS’s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B93E-778D-443F-8192-C96F2F7FD416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Distance Vector with Path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routing update carries the entire path</a:t>
            </a:r>
          </a:p>
          <a:p>
            <a:r>
              <a:rPr lang="en-US"/>
              <a:t>Loops are detected as follows:</a:t>
            </a:r>
          </a:p>
          <a:p>
            <a:pPr lvl="1"/>
            <a:r>
              <a:rPr lang="en-US"/>
              <a:t>When AS gets route check if AS already in path</a:t>
            </a:r>
          </a:p>
          <a:p>
            <a:pPr lvl="2"/>
            <a:r>
              <a:rPr lang="en-US"/>
              <a:t>If yes, reject route</a:t>
            </a:r>
          </a:p>
          <a:p>
            <a:pPr lvl="2"/>
            <a:r>
              <a:rPr lang="en-US"/>
              <a:t>If no, add self and (possibly) advertise route further</a:t>
            </a:r>
          </a:p>
          <a:p>
            <a:r>
              <a:rPr lang="en-US"/>
              <a:t>Advantage:</a:t>
            </a:r>
          </a:p>
          <a:p>
            <a:pPr lvl="1"/>
            <a:r>
              <a:rPr lang="en-US"/>
              <a:t>Metrics are local - AS chooses path, protocol ensures no loops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Internet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BGP-4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BGP = Border Gateway Protocol </a:t>
            </a:r>
          </a:p>
          <a:p>
            <a:r>
              <a:rPr lang="en-US" dirty="0" smtClean="0"/>
              <a:t>Is a Policy-Based routing protocol </a:t>
            </a:r>
          </a:p>
          <a:p>
            <a:r>
              <a:rPr lang="en-US" dirty="0" smtClean="0"/>
              <a:t>Is the EGP of today’s global Internet</a:t>
            </a:r>
          </a:p>
          <a:p>
            <a:r>
              <a:rPr lang="en-US" dirty="0" smtClean="0"/>
              <a:t>Relatively simple protocol, but configuration is complex and the entire world can see, and be impacted by, your mistakes.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9991-8DB0-4E3A-AFA4-842AD57A0C3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8800" y="3657600"/>
            <a:ext cx="5410200" cy="29718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1989 : BGP-1 [RFC 1105]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Replacement for EGP (1984, RFC 904)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1990 : BGP-2 [RFC 1163]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1991 : BGP-3 [RFC 1267]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1995 : BGP-4 [RFC 1771] 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solidFill>
                  <a:schemeClr val="bg1"/>
                </a:solidFill>
                <a:latin typeface="Arial Black" pitchFamily="34" charset="0"/>
              </a:rPr>
              <a:t>Support 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for Classless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</a:rPr>
              <a:t>Interdomain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 Routing (CIDR)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Operations (Simplified) 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A8-452D-4062-B940-3E6F946D2FD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30200" y="13208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69925" y="1508125"/>
            <a:ext cx="324447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Establish session on</a:t>
            </a:r>
          </a:p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     TCP port 179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06400" y="33782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 rot="19440000">
            <a:off x="3770313" y="5295900"/>
            <a:ext cx="917575" cy="533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62000" y="3505200"/>
            <a:ext cx="285013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Exchange all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active routes 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6400" y="53975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41350" y="5668963"/>
            <a:ext cx="345286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Exchange incremental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   updates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973763" y="2528888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1995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6" name="Picture 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3678238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8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1488" y="3743325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60913" y="155733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AS1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405688" y="425132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AS2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2209800" y="24384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209800" y="44958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3749675" y="5476875"/>
            <a:ext cx="196850" cy="323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632325" y="5287963"/>
            <a:ext cx="3247877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While connection 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is ALIVE exchange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route UPDATE messages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613525" y="2909888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BGP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28AE-DBD0-4C5F-8B8D-23A1A98BE8BD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Interconnecting BGP Peers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BGP uses TCP to connect peers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Simplifies BGP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need for periodic refresh - routes are valid until withdrawn, or the connection is lost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updates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Congestion control on a routing protocol?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Inherits TCP vulnerabilities!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Poor interaction during high load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Types of BGP Messages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: Establish a peering session. </a:t>
            </a:r>
          </a:p>
          <a:p>
            <a:r>
              <a:rPr lang="en-US" smtClean="0"/>
              <a:t>Keep Alive : Handshake at regular intervals. </a:t>
            </a:r>
          </a:p>
          <a:p>
            <a:r>
              <a:rPr lang="en-US" smtClean="0"/>
              <a:t>Notification : Shuts down a peering session. </a:t>
            </a:r>
          </a:p>
          <a:p>
            <a:r>
              <a:rPr lang="en-US" smtClean="0"/>
              <a:t>Update : Announcing new routes or withdrawing previously announced routes.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667F-D66D-4A9E-A364-5194D98B25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09600" y="4419600"/>
            <a:ext cx="6248121" cy="107786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announcement = </a:t>
            </a:r>
          </a:p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prefix + </a:t>
            </a:r>
            <a:r>
              <a:rPr lang="en-US" sz="3200" u="sng" dirty="0">
                <a:solidFill>
                  <a:schemeClr val="bg1"/>
                </a:solidFill>
                <a:latin typeface="Arial Black" pitchFamily="34" charset="0"/>
              </a:rPr>
              <a:t>attributes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22B6-F923-45C9-923C-44B61EB31F51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with BGP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BGP provides capability for enforcing various policies</a:t>
            </a:r>
          </a:p>
          <a:p>
            <a:pPr>
              <a:lnSpc>
                <a:spcPct val="90000"/>
              </a:lnSpc>
            </a:pPr>
            <a:r>
              <a:rPr lang="en-US" sz="2400"/>
              <a:t>Policies are </a:t>
            </a:r>
            <a:r>
              <a:rPr lang="en-US" sz="2400" b="1" u="sng"/>
              <a:t>not</a:t>
            </a:r>
            <a:r>
              <a:rPr lang="en-US" sz="2400"/>
              <a:t> part of BGP: they are provided to BGP as configuration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BGP enforces policies by </a:t>
            </a:r>
            <a:r>
              <a:rPr lang="en-US" sz="2400">
                <a:solidFill>
                  <a:srgbClr val="FF0000"/>
                </a:solidFill>
              </a:rPr>
              <a:t>choosing paths from multiple alternatives</a:t>
            </a:r>
            <a:r>
              <a:rPr lang="en-US" sz="2400"/>
              <a:t> and </a:t>
            </a:r>
            <a:r>
              <a:rPr lang="en-US" sz="2400">
                <a:solidFill>
                  <a:srgbClr val="FF0000"/>
                </a:solidFill>
              </a:rPr>
              <a:t>controlling advertisement to other AS’s</a:t>
            </a:r>
          </a:p>
          <a:p>
            <a:pPr>
              <a:lnSpc>
                <a:spcPct val="90000"/>
              </a:lnSpc>
            </a:pPr>
            <a:r>
              <a:rPr lang="en-US" sz="2400"/>
              <a:t>Import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to do with routes learned from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Selecting best path </a:t>
            </a:r>
          </a:p>
          <a:p>
            <a:pPr>
              <a:lnSpc>
                <a:spcPct val="90000"/>
              </a:lnSpc>
            </a:pPr>
            <a:r>
              <a:rPr lang="en-US" sz="2400"/>
              <a:t>Export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routes to announce to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Depends on relationship with neighbor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CA30-9FB2-43A1-8687-967B965D4EFB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BGP Policies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multi-homed AS refuses to act as transit</a:t>
            </a:r>
          </a:p>
          <a:p>
            <a:pPr lvl="1">
              <a:lnSpc>
                <a:spcPct val="90000"/>
              </a:lnSpc>
            </a:pPr>
            <a:r>
              <a:rPr lang="en-US"/>
              <a:t>Limit path advertisement</a:t>
            </a:r>
          </a:p>
          <a:p>
            <a:pPr>
              <a:lnSpc>
                <a:spcPct val="90000"/>
              </a:lnSpc>
            </a:pPr>
            <a:r>
              <a:rPr lang="en-US"/>
              <a:t>A multi-homed AS can become transit for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Only advertise paths to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Eg: A Tier-2 provider multi-homed to Tier-1 providers</a:t>
            </a:r>
          </a:p>
          <a:p>
            <a:pPr>
              <a:lnSpc>
                <a:spcPct val="90000"/>
              </a:lnSpc>
            </a:pPr>
            <a:r>
              <a:rPr lang="en-US"/>
              <a:t>An AS can favor or disfavor certain AS’s for traffic transit from itself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855A-E832-4C3C-83CE-F2913439D440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AS exports only best paths to its neighbors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that once the route is announced the AS is willing to transit traffic on that route</a:t>
            </a:r>
          </a:p>
          <a:p>
            <a:pPr>
              <a:lnSpc>
                <a:spcPct val="80000"/>
              </a:lnSpc>
            </a:pPr>
            <a:r>
              <a:rPr lang="en-US" sz="2800"/>
              <a:t>To 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all routes learned from peers, providers and customers,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Providers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Peers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75E5-4A5B-45BF-8FBA-C1EE3FAC4575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Import Routes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2004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1371600" y="35814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696200" y="4191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AutoShape 43"/>
          <p:cNvSpPr>
            <a:spLocks noChangeArrowheads="1"/>
          </p:cNvSpPr>
          <p:nvPr/>
        </p:nvSpPr>
        <p:spPr bwMode="auto">
          <a:xfrm>
            <a:off x="1066800" y="4038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AutoShape 44"/>
          <p:cNvSpPr>
            <a:spLocks noChangeArrowheads="1"/>
          </p:cNvSpPr>
          <p:nvPr/>
        </p:nvSpPr>
        <p:spPr bwMode="auto">
          <a:xfrm>
            <a:off x="533400" y="38862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AutoShape 45"/>
          <p:cNvSpPr>
            <a:spLocks noChangeArrowheads="1"/>
          </p:cNvSpPr>
          <p:nvPr/>
        </p:nvSpPr>
        <p:spPr bwMode="auto">
          <a:xfrm>
            <a:off x="9906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 flipH="1">
            <a:off x="66294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76962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AutoShape 48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AutoShape 49"/>
          <p:cNvSpPr>
            <a:spLocks noChangeArrowheads="1"/>
          </p:cNvSpPr>
          <p:nvPr/>
        </p:nvSpPr>
        <p:spPr bwMode="auto">
          <a:xfrm>
            <a:off x="2438400" y="24384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74" name="AutoShape 50"/>
          <p:cNvSpPr>
            <a:spLocks noChangeArrowheads="1"/>
          </p:cNvSpPr>
          <p:nvPr/>
        </p:nvSpPr>
        <p:spPr bwMode="auto">
          <a:xfrm>
            <a:off x="5638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AutoShape 51"/>
          <p:cNvSpPr>
            <a:spLocks noChangeArrowheads="1"/>
          </p:cNvSpPr>
          <p:nvPr/>
        </p:nvSpPr>
        <p:spPr bwMode="auto">
          <a:xfrm>
            <a:off x="47244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AutoShape 52"/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7" name="AutoShape 53"/>
          <p:cNvSpPr>
            <a:spLocks noChangeArrowheads="1"/>
          </p:cNvSpPr>
          <p:nvPr/>
        </p:nvSpPr>
        <p:spPr bwMode="auto">
          <a:xfrm>
            <a:off x="28956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AutoShape 54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9" name="AutoShape 55"/>
          <p:cNvSpPr>
            <a:spLocks noChangeArrowheads="1"/>
          </p:cNvSpPr>
          <p:nvPr/>
        </p:nvSpPr>
        <p:spPr bwMode="auto">
          <a:xfrm>
            <a:off x="4343400" y="24384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80" name="AutoShape 56"/>
          <p:cNvSpPr>
            <a:spLocks noChangeArrowheads="1"/>
          </p:cNvSpPr>
          <p:nvPr/>
        </p:nvSpPr>
        <p:spPr bwMode="auto">
          <a:xfrm>
            <a:off x="60198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1" name="AutoShape 57"/>
          <p:cNvSpPr>
            <a:spLocks noChangeArrowheads="1"/>
          </p:cNvSpPr>
          <p:nvPr/>
        </p:nvSpPr>
        <p:spPr bwMode="auto">
          <a:xfrm>
            <a:off x="1981200" y="51054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82" name="AutoShape 58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AutoShape 59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AutoShape 60"/>
          <p:cNvSpPr>
            <a:spLocks noChangeArrowheads="1"/>
          </p:cNvSpPr>
          <p:nvPr/>
        </p:nvSpPr>
        <p:spPr bwMode="auto">
          <a:xfrm>
            <a:off x="5486400" y="6248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5" name="AutoShape 61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6" name="AutoShape 62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7" name="AutoShape 63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8" name="AutoShape 64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9" name="AutoShape 65"/>
          <p:cNvSpPr>
            <a:spLocks noChangeArrowheads="1"/>
          </p:cNvSpPr>
          <p:nvPr/>
        </p:nvSpPr>
        <p:spPr bwMode="auto">
          <a:xfrm>
            <a:off x="4648200" y="51816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90" name="AutoShape 66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91" name="AutoShape 67"/>
          <p:cNvSpPr>
            <a:spLocks noChangeArrowheads="1"/>
          </p:cNvSpPr>
          <p:nvPr/>
        </p:nvSpPr>
        <p:spPr bwMode="auto">
          <a:xfrm>
            <a:off x="57150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28600" y="1143000"/>
            <a:ext cx="8686800" cy="609600"/>
            <a:chOff x="144" y="912"/>
            <a:chExt cx="5472" cy="384"/>
          </a:xfrm>
        </p:grpSpPr>
        <p:sp>
          <p:nvSpPr>
            <p:cNvPr id="52293" name="Rectangle 69"/>
            <p:cNvSpPr>
              <a:spLocks noChangeArrowheads="1"/>
            </p:cNvSpPr>
            <p:nvPr/>
          </p:nvSpPr>
          <p:spPr bwMode="auto">
            <a:xfrm>
              <a:off x="144" y="912"/>
              <a:ext cx="547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Text Box 70"/>
            <p:cNvSpPr txBox="1">
              <a:spLocks noChangeArrowheads="1"/>
            </p:cNvSpPr>
            <p:nvPr/>
          </p:nvSpPr>
          <p:spPr bwMode="auto">
            <a:xfrm>
              <a:off x="480" y="1008"/>
              <a:ext cx="11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provider route</a:t>
              </a:r>
            </a:p>
          </p:txBody>
        </p:sp>
        <p:sp>
          <p:nvSpPr>
            <p:cNvPr id="52295" name="AutoShape 71"/>
            <p:cNvSpPr>
              <a:spLocks noChangeArrowheads="1"/>
            </p:cNvSpPr>
            <p:nvPr/>
          </p:nvSpPr>
          <p:spPr bwMode="auto">
            <a:xfrm>
              <a:off x="4560" y="105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Text Box 72"/>
            <p:cNvSpPr txBox="1">
              <a:spLocks noChangeArrowheads="1"/>
            </p:cNvSpPr>
            <p:nvPr/>
          </p:nvSpPr>
          <p:spPr bwMode="auto">
            <a:xfrm>
              <a:off x="3264" y="1008"/>
              <a:ext cx="11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customer route</a:t>
              </a:r>
            </a:p>
          </p:txBody>
        </p:sp>
        <p:sp>
          <p:nvSpPr>
            <p:cNvPr id="52297" name="AutoShape 73"/>
            <p:cNvSpPr>
              <a:spLocks noChangeArrowheads="1"/>
            </p:cNvSpPr>
            <p:nvPr/>
          </p:nvSpPr>
          <p:spPr bwMode="auto">
            <a:xfrm>
              <a:off x="1824" y="10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Text Box 74"/>
            <p:cNvSpPr txBox="1">
              <a:spLocks noChangeArrowheads="1"/>
            </p:cNvSpPr>
            <p:nvPr/>
          </p:nvSpPr>
          <p:spPr bwMode="auto">
            <a:xfrm>
              <a:off x="2016" y="1008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peer route</a:t>
              </a:r>
            </a:p>
          </p:txBody>
        </p:sp>
        <p:sp>
          <p:nvSpPr>
            <p:cNvPr id="52299" name="AutoShape 75"/>
            <p:cNvSpPr>
              <a:spLocks noChangeArrowheads="1"/>
            </p:cNvSpPr>
            <p:nvPr/>
          </p:nvSpPr>
          <p:spPr bwMode="auto">
            <a:xfrm>
              <a:off x="288" y="10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Text Box 76"/>
            <p:cNvSpPr txBox="1">
              <a:spLocks noChangeArrowheads="1"/>
            </p:cNvSpPr>
            <p:nvPr/>
          </p:nvSpPr>
          <p:spPr bwMode="auto">
            <a:xfrm>
              <a:off x="475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ISP route</a:t>
              </a:r>
            </a:p>
          </p:txBody>
        </p:sp>
        <p:sp>
          <p:nvSpPr>
            <p:cNvPr id="52301" name="AutoShape 77"/>
            <p:cNvSpPr>
              <a:spLocks noChangeArrowheads="1"/>
            </p:cNvSpPr>
            <p:nvPr/>
          </p:nvSpPr>
          <p:spPr bwMode="auto">
            <a:xfrm>
              <a:off x="3168" y="105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2" name="AutoShape 78"/>
          <p:cNvSpPr>
            <a:spLocks noChangeArrowheads="1"/>
          </p:cNvSpPr>
          <p:nvPr/>
        </p:nvSpPr>
        <p:spPr bwMode="auto">
          <a:xfrm>
            <a:off x="51054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C649-6666-4EEE-B893-AE6E3BC6B5C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Export Routes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65532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5715000" y="5867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2514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32004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14478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>
            <a:off x="3352800" y="6096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>
            <a:off x="5562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>
            <a:off x="2438400" y="50292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>
            <a:off x="54864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>
            <a:off x="6248400" y="5638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>
            <a:off x="2438400" y="57150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3733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2971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4495800" y="50292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006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22098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>
            <a:off x="6019800" y="5867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AutoShape 60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5029200" y="220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AutoShape 62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AutoShape 63"/>
          <p:cNvSpPr>
            <a:spLocks noChangeArrowheads="1"/>
          </p:cNvSpPr>
          <p:nvPr/>
        </p:nvSpPr>
        <p:spPr bwMode="auto">
          <a:xfrm>
            <a:off x="44196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36" name="AutoShape 64"/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AutoShape 65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228600" y="1143000"/>
            <a:ext cx="868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762000" y="1295400"/>
            <a:ext cx="1751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provider route</a:t>
            </a:r>
          </a:p>
        </p:txBody>
      </p:sp>
      <p:sp>
        <p:nvSpPr>
          <p:cNvPr id="54340" name="AutoShape 68"/>
          <p:cNvSpPr>
            <a:spLocks noChangeArrowheads="1"/>
          </p:cNvSpPr>
          <p:nvPr/>
        </p:nvSpPr>
        <p:spPr bwMode="auto">
          <a:xfrm>
            <a:off x="7239000" y="1371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5181600" y="1295400"/>
            <a:ext cx="1885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customer route</a:t>
            </a:r>
          </a:p>
        </p:txBody>
      </p:sp>
      <p:sp>
        <p:nvSpPr>
          <p:cNvPr id="54342" name="AutoShape 70"/>
          <p:cNvSpPr>
            <a:spLocks noChangeArrowheads="1"/>
          </p:cNvSpPr>
          <p:nvPr/>
        </p:nvSpPr>
        <p:spPr bwMode="auto">
          <a:xfrm>
            <a:off x="2895600" y="1371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200400" y="1295400"/>
            <a:ext cx="1333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peer route</a:t>
            </a:r>
          </a:p>
        </p:txBody>
      </p:sp>
      <p:sp>
        <p:nvSpPr>
          <p:cNvPr id="54344" name="AutoShape 72"/>
          <p:cNvSpPr>
            <a:spLocks noChangeArrowheads="1"/>
          </p:cNvSpPr>
          <p:nvPr/>
        </p:nvSpPr>
        <p:spPr bwMode="auto">
          <a:xfrm>
            <a:off x="457200" y="1371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7543800" y="1295400"/>
            <a:ext cx="120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ISP route</a:t>
            </a:r>
          </a:p>
        </p:txBody>
      </p:sp>
      <p:sp>
        <p:nvSpPr>
          <p:cNvPr id="54346" name="AutoShape 74"/>
          <p:cNvSpPr>
            <a:spLocks noChangeArrowheads="1"/>
          </p:cNvSpPr>
          <p:nvPr/>
        </p:nvSpPr>
        <p:spPr bwMode="auto">
          <a:xfrm>
            <a:off x="5029200" y="1371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7" name="AutoShape 75"/>
          <p:cNvSpPr>
            <a:spLocks noChangeArrowheads="1"/>
          </p:cNvSpPr>
          <p:nvPr/>
        </p:nvSpPr>
        <p:spPr bwMode="auto">
          <a:xfrm>
            <a:off x="4876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8" name="AutoShape 76"/>
          <p:cNvSpPr>
            <a:spLocks noChangeArrowheads="1"/>
          </p:cNvSpPr>
          <p:nvPr/>
        </p:nvSpPr>
        <p:spPr bwMode="auto">
          <a:xfrm>
            <a:off x="50292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9" name="AutoShape 77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0" name="AutoShape 78"/>
          <p:cNvSpPr>
            <a:spLocks noChangeArrowheads="1"/>
          </p:cNvSpPr>
          <p:nvPr/>
        </p:nvSpPr>
        <p:spPr bwMode="auto">
          <a:xfrm>
            <a:off x="2362200" y="2133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1" name="AutoShape 79"/>
          <p:cNvSpPr>
            <a:spLocks noChangeArrowheads="1"/>
          </p:cNvSpPr>
          <p:nvPr/>
        </p:nvSpPr>
        <p:spPr bwMode="auto">
          <a:xfrm>
            <a:off x="5334000" y="1981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2" name="AutoShape 8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3" name="AutoShape 81"/>
          <p:cNvSpPr>
            <a:spLocks noChangeArrowheads="1"/>
          </p:cNvSpPr>
          <p:nvPr/>
        </p:nvSpPr>
        <p:spPr bwMode="auto">
          <a:xfrm>
            <a:off x="57912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4" name="AutoShape 82"/>
          <p:cNvSpPr>
            <a:spLocks noChangeArrowheads="1"/>
          </p:cNvSpPr>
          <p:nvPr/>
        </p:nvSpPr>
        <p:spPr bwMode="auto">
          <a:xfrm>
            <a:off x="685800" y="4038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AutoShape 83"/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AutoShape 84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AutoShape 85"/>
          <p:cNvSpPr>
            <a:spLocks noChangeArrowheads="1"/>
          </p:cNvSpPr>
          <p:nvPr/>
        </p:nvSpPr>
        <p:spPr bwMode="auto">
          <a:xfrm>
            <a:off x="76962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AutoShape 86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AutoShape 87"/>
          <p:cNvSpPr>
            <a:spLocks noChangeArrowheads="1"/>
          </p:cNvSpPr>
          <p:nvPr/>
        </p:nvSpPr>
        <p:spPr bwMode="auto">
          <a:xfrm>
            <a:off x="73914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AutoShape 88"/>
          <p:cNvSpPr>
            <a:spLocks noChangeArrowheads="1"/>
          </p:cNvSpPr>
          <p:nvPr/>
        </p:nvSpPr>
        <p:spPr bwMode="auto">
          <a:xfrm>
            <a:off x="533400" y="4343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AutoShape 89"/>
          <p:cNvSpPr>
            <a:spLocks noChangeArrowheads="1"/>
          </p:cNvSpPr>
          <p:nvPr/>
        </p:nvSpPr>
        <p:spPr bwMode="auto">
          <a:xfrm>
            <a:off x="533400" y="3657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AutoShape 90"/>
          <p:cNvSpPr>
            <a:spLocks noChangeArrowheads="1"/>
          </p:cNvSpPr>
          <p:nvPr/>
        </p:nvSpPr>
        <p:spPr bwMode="auto">
          <a:xfrm>
            <a:off x="990600" y="4191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Freeform 91"/>
          <p:cNvSpPr>
            <a:spLocks/>
          </p:cNvSpPr>
          <p:nvPr/>
        </p:nvSpPr>
        <p:spPr bwMode="auto">
          <a:xfrm rot="-5400000">
            <a:off x="1814513" y="39004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4" name="Freeform 92"/>
          <p:cNvSpPr>
            <a:spLocks/>
          </p:cNvSpPr>
          <p:nvPr/>
        </p:nvSpPr>
        <p:spPr bwMode="auto">
          <a:xfrm rot="-5400000">
            <a:off x="6005513" y="39766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5" name="Freeform 93"/>
          <p:cNvSpPr>
            <a:spLocks/>
          </p:cNvSpPr>
          <p:nvPr/>
        </p:nvSpPr>
        <p:spPr bwMode="auto">
          <a:xfrm>
            <a:off x="48768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6" name="Freeform 94"/>
          <p:cNvSpPr>
            <a:spLocks/>
          </p:cNvSpPr>
          <p:nvPr/>
        </p:nvSpPr>
        <p:spPr bwMode="auto">
          <a:xfrm>
            <a:off x="27432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7162800" y="5029200"/>
            <a:ext cx="1524000" cy="1524000"/>
            <a:chOff x="4512" y="3168"/>
            <a:chExt cx="960" cy="960"/>
          </a:xfrm>
        </p:grpSpPr>
        <p:sp>
          <p:nvSpPr>
            <p:cNvPr id="54368" name="Rectangle 96"/>
            <p:cNvSpPr>
              <a:spLocks noChangeArrowheads="1"/>
            </p:cNvSpPr>
            <p:nvPr/>
          </p:nvSpPr>
          <p:spPr bwMode="auto">
            <a:xfrm>
              <a:off x="4512" y="3168"/>
              <a:ext cx="960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69" name="Text Box 97"/>
            <p:cNvSpPr txBox="1">
              <a:spLocks noChangeArrowheads="1"/>
            </p:cNvSpPr>
            <p:nvPr/>
          </p:nvSpPr>
          <p:spPr bwMode="auto">
            <a:xfrm>
              <a:off x="4656" y="3456"/>
              <a:ext cx="54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 Black" pitchFamily="34" charset="0"/>
                </a:rPr>
                <a:t>filters</a:t>
              </a:r>
            </a:p>
            <a:p>
              <a:r>
                <a:rPr lang="en-US" sz="1600" b="1">
                  <a:latin typeface="Arial Black" pitchFamily="34" charset="0"/>
                </a:rPr>
                <a:t>block </a:t>
              </a:r>
            </a:p>
          </p:txBody>
        </p:sp>
        <p:sp>
          <p:nvSpPr>
            <p:cNvPr id="54370" name="Freeform 98"/>
            <p:cNvSpPr>
              <a:spLocks/>
            </p:cNvSpPr>
            <p:nvPr/>
          </p:nvSpPr>
          <p:spPr bwMode="auto">
            <a:xfrm>
              <a:off x="4608" y="3216"/>
              <a:ext cx="681" cy="18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9" y="18"/>
                </a:cxn>
                <a:cxn ang="0">
                  <a:pos x="96" y="44"/>
                </a:cxn>
                <a:cxn ang="0">
                  <a:pos x="105" y="105"/>
                </a:cxn>
                <a:cxn ang="0">
                  <a:pos x="140" y="96"/>
                </a:cxn>
                <a:cxn ang="0">
                  <a:pos x="148" y="70"/>
                </a:cxn>
                <a:cxn ang="0">
                  <a:pos x="157" y="35"/>
                </a:cxn>
                <a:cxn ang="0">
                  <a:pos x="183" y="53"/>
                </a:cxn>
                <a:cxn ang="0">
                  <a:pos x="236" y="131"/>
                </a:cxn>
                <a:cxn ang="0">
                  <a:pos x="279" y="27"/>
                </a:cxn>
                <a:cxn ang="0">
                  <a:pos x="332" y="149"/>
                </a:cxn>
                <a:cxn ang="0">
                  <a:pos x="401" y="79"/>
                </a:cxn>
                <a:cxn ang="0">
                  <a:pos x="419" y="114"/>
                </a:cxn>
                <a:cxn ang="0">
                  <a:pos x="436" y="140"/>
                </a:cxn>
                <a:cxn ang="0">
                  <a:pos x="445" y="114"/>
                </a:cxn>
                <a:cxn ang="0">
                  <a:pos x="480" y="61"/>
                </a:cxn>
                <a:cxn ang="0">
                  <a:pos x="489" y="166"/>
                </a:cxn>
                <a:cxn ang="0">
                  <a:pos x="550" y="70"/>
                </a:cxn>
                <a:cxn ang="0">
                  <a:pos x="559" y="96"/>
                </a:cxn>
                <a:cxn ang="0">
                  <a:pos x="567" y="123"/>
                </a:cxn>
                <a:cxn ang="0">
                  <a:pos x="585" y="96"/>
                </a:cxn>
                <a:cxn ang="0">
                  <a:pos x="611" y="61"/>
                </a:cxn>
                <a:cxn ang="0">
                  <a:pos x="620" y="114"/>
                </a:cxn>
                <a:cxn ang="0">
                  <a:pos x="646" y="61"/>
                </a:cxn>
                <a:cxn ang="0">
                  <a:pos x="672" y="27"/>
                </a:cxn>
                <a:cxn ang="0">
                  <a:pos x="681" y="0"/>
                </a:cxn>
              </a:cxnLst>
              <a:rect l="0" t="0" r="r" b="b"/>
              <a:pathLst>
                <a:path w="681" h="183">
                  <a:moveTo>
                    <a:pt x="0" y="88"/>
                  </a:moveTo>
                  <a:cubicBezTo>
                    <a:pt x="54" y="34"/>
                    <a:pt x="27" y="56"/>
                    <a:pt x="79" y="18"/>
                  </a:cubicBezTo>
                  <a:cubicBezTo>
                    <a:pt x="85" y="27"/>
                    <a:pt x="93" y="34"/>
                    <a:pt x="96" y="44"/>
                  </a:cubicBezTo>
                  <a:cubicBezTo>
                    <a:pt x="102" y="64"/>
                    <a:pt x="92" y="89"/>
                    <a:pt x="105" y="105"/>
                  </a:cubicBezTo>
                  <a:cubicBezTo>
                    <a:pt x="113" y="114"/>
                    <a:pt x="128" y="99"/>
                    <a:pt x="140" y="96"/>
                  </a:cubicBezTo>
                  <a:cubicBezTo>
                    <a:pt x="143" y="87"/>
                    <a:pt x="146" y="79"/>
                    <a:pt x="148" y="70"/>
                  </a:cubicBezTo>
                  <a:cubicBezTo>
                    <a:pt x="151" y="58"/>
                    <a:pt x="146" y="40"/>
                    <a:pt x="157" y="35"/>
                  </a:cubicBezTo>
                  <a:cubicBezTo>
                    <a:pt x="166" y="30"/>
                    <a:pt x="174" y="47"/>
                    <a:pt x="183" y="53"/>
                  </a:cubicBezTo>
                  <a:cubicBezTo>
                    <a:pt x="194" y="107"/>
                    <a:pt x="181" y="118"/>
                    <a:pt x="236" y="131"/>
                  </a:cubicBezTo>
                  <a:cubicBezTo>
                    <a:pt x="273" y="94"/>
                    <a:pt x="265" y="74"/>
                    <a:pt x="279" y="27"/>
                  </a:cubicBezTo>
                  <a:cubicBezTo>
                    <a:pt x="313" y="61"/>
                    <a:pt x="320" y="103"/>
                    <a:pt x="332" y="149"/>
                  </a:cubicBezTo>
                  <a:cubicBezTo>
                    <a:pt x="362" y="129"/>
                    <a:pt x="381" y="109"/>
                    <a:pt x="401" y="79"/>
                  </a:cubicBezTo>
                  <a:cubicBezTo>
                    <a:pt x="407" y="91"/>
                    <a:pt x="412" y="103"/>
                    <a:pt x="419" y="114"/>
                  </a:cubicBezTo>
                  <a:cubicBezTo>
                    <a:pt x="424" y="123"/>
                    <a:pt x="426" y="140"/>
                    <a:pt x="436" y="140"/>
                  </a:cubicBezTo>
                  <a:cubicBezTo>
                    <a:pt x="445" y="140"/>
                    <a:pt x="441" y="122"/>
                    <a:pt x="445" y="114"/>
                  </a:cubicBezTo>
                  <a:cubicBezTo>
                    <a:pt x="455" y="96"/>
                    <a:pt x="480" y="61"/>
                    <a:pt x="480" y="61"/>
                  </a:cubicBezTo>
                  <a:cubicBezTo>
                    <a:pt x="483" y="96"/>
                    <a:pt x="469" y="137"/>
                    <a:pt x="489" y="166"/>
                  </a:cubicBezTo>
                  <a:cubicBezTo>
                    <a:pt x="501" y="183"/>
                    <a:pt x="547" y="78"/>
                    <a:pt x="550" y="70"/>
                  </a:cubicBezTo>
                  <a:cubicBezTo>
                    <a:pt x="553" y="79"/>
                    <a:pt x="556" y="87"/>
                    <a:pt x="559" y="96"/>
                  </a:cubicBezTo>
                  <a:cubicBezTo>
                    <a:pt x="562" y="105"/>
                    <a:pt x="558" y="123"/>
                    <a:pt x="567" y="123"/>
                  </a:cubicBezTo>
                  <a:cubicBezTo>
                    <a:pt x="578" y="123"/>
                    <a:pt x="579" y="105"/>
                    <a:pt x="585" y="96"/>
                  </a:cubicBezTo>
                  <a:cubicBezTo>
                    <a:pt x="593" y="84"/>
                    <a:pt x="602" y="73"/>
                    <a:pt x="611" y="61"/>
                  </a:cubicBezTo>
                  <a:cubicBezTo>
                    <a:pt x="614" y="79"/>
                    <a:pt x="602" y="114"/>
                    <a:pt x="620" y="114"/>
                  </a:cubicBezTo>
                  <a:cubicBezTo>
                    <a:pt x="640" y="114"/>
                    <a:pt x="636" y="78"/>
                    <a:pt x="646" y="61"/>
                  </a:cubicBezTo>
                  <a:cubicBezTo>
                    <a:pt x="653" y="49"/>
                    <a:pt x="663" y="38"/>
                    <a:pt x="672" y="27"/>
                  </a:cubicBezTo>
                  <a:cubicBezTo>
                    <a:pt x="675" y="18"/>
                    <a:pt x="681" y="0"/>
                    <a:pt x="681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71" name="AutoShape 99"/>
            <p:cNvSpPr>
              <a:spLocks noChangeArrowheads="1"/>
            </p:cNvSpPr>
            <p:nvPr/>
          </p:nvSpPr>
          <p:spPr bwMode="auto">
            <a:xfrm>
              <a:off x="4704" y="388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2" name="AutoShape 100"/>
            <p:cNvSpPr>
              <a:spLocks noChangeArrowheads="1"/>
            </p:cNvSpPr>
            <p:nvPr/>
          </p:nvSpPr>
          <p:spPr bwMode="auto">
            <a:xfrm>
              <a:off x="5040" y="38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15C-4616-403C-A339-F891A8033949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UPDATE Message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of withdrawn routes</a:t>
            </a:r>
          </a:p>
          <a:p>
            <a:r>
              <a:rPr lang="en-US"/>
              <a:t>Network layer reachability information</a:t>
            </a:r>
          </a:p>
          <a:p>
            <a:pPr lvl="1"/>
            <a:r>
              <a:rPr lang="en-US"/>
              <a:t>List of reachable prefixes</a:t>
            </a:r>
          </a:p>
          <a:p>
            <a:r>
              <a:rPr lang="en-US"/>
              <a:t>Path attributes</a:t>
            </a:r>
          </a:p>
          <a:p>
            <a:pPr lvl="1"/>
            <a:r>
              <a:rPr lang="en-US"/>
              <a:t>Origin</a:t>
            </a:r>
          </a:p>
          <a:p>
            <a:pPr lvl="1"/>
            <a:r>
              <a:rPr lang="en-US"/>
              <a:t>Path</a:t>
            </a:r>
          </a:p>
          <a:p>
            <a:pPr lvl="1"/>
            <a:r>
              <a:rPr lang="en-US"/>
              <a:t>Metrics</a:t>
            </a:r>
          </a:p>
          <a:p>
            <a:r>
              <a:rPr lang="en-US"/>
              <a:t>All prefixes advertised in message have same path attributes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relationships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Problems with BGP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Convergence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Sub optimal routing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0D1F-93F5-4F4E-B0D5-5C1E47E0768F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Selection Criteria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based on path attributes</a:t>
            </a:r>
          </a:p>
          <a:p>
            <a:r>
              <a:rPr lang="en-US"/>
              <a:t>Attributes + external (policy) information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Hop count</a:t>
            </a:r>
          </a:p>
          <a:p>
            <a:pPr lvl="1"/>
            <a:r>
              <a:rPr lang="en-US"/>
              <a:t>Policy considerations</a:t>
            </a:r>
          </a:p>
          <a:p>
            <a:pPr lvl="2"/>
            <a:r>
              <a:rPr lang="en-US"/>
              <a:t>Preference for AS</a:t>
            </a:r>
          </a:p>
          <a:p>
            <a:pPr lvl="2"/>
            <a:r>
              <a:rPr lang="en-US"/>
              <a:t>Presence or absence of certain AS</a:t>
            </a:r>
          </a:p>
          <a:p>
            <a:pPr lvl="1"/>
            <a:r>
              <a:rPr lang="en-US"/>
              <a:t>Path origin</a:t>
            </a:r>
          </a:p>
          <a:p>
            <a:pPr lvl="1"/>
            <a:r>
              <a:rPr lang="en-US"/>
              <a:t>Link dynamics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070F-345A-4DD5-9D34-BE0DC30A325A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BGP Attributes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Preference</a:t>
            </a:r>
          </a:p>
          <a:p>
            <a:r>
              <a:rPr lang="en-US"/>
              <a:t>AS-Path	</a:t>
            </a:r>
          </a:p>
          <a:p>
            <a:r>
              <a:rPr lang="en-US"/>
              <a:t>MED</a:t>
            </a:r>
          </a:p>
          <a:p>
            <a:r>
              <a:rPr lang="en-US"/>
              <a:t>Next hop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D25-3823-4BFB-BF9D-2E8CCC16547C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PREF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Local (within an AS) mechanism to provide relative priority among BGP routers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0800000">
            <a:off x="1066800" y="2514600"/>
            <a:ext cx="7086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812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2484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038600" y="2514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057400" y="4724400"/>
            <a:ext cx="5334000" cy="12954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6294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66294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2819400" y="54102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43200" y="5334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267200" y="534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I-BGP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046288" y="5764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256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818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667000" y="5105400"/>
            <a:ext cx="1347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 500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00675" y="510540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=800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5146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495800" y="31242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5146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7818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V="1">
            <a:off x="2743200" y="2819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4800600" y="2819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PREF – Common Uses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 routes advertised to multi-homed transit customers</a:t>
            </a:r>
          </a:p>
          <a:p>
            <a:pPr lvl="1"/>
            <a:r>
              <a:rPr lang="en-US" smtClean="0"/>
              <a:t>Should use direct connection (multihoming typically has a primary/backup arrangement)</a:t>
            </a:r>
          </a:p>
          <a:p>
            <a:r>
              <a:rPr lang="en-US" smtClean="0"/>
              <a:t>Peering vs. transit</a:t>
            </a:r>
          </a:p>
          <a:p>
            <a:pPr lvl="1"/>
            <a:r>
              <a:rPr lang="en-US" smtClean="0"/>
              <a:t>Prefer to use peering connection, why?</a:t>
            </a:r>
          </a:p>
          <a:p>
            <a:r>
              <a:rPr lang="en-US" smtClean="0"/>
              <a:t>In general, customer &gt; peer &gt; provider</a:t>
            </a:r>
          </a:p>
          <a:p>
            <a:pPr lvl="1"/>
            <a:r>
              <a:rPr lang="en-US" smtClean="0"/>
              <a:t>Use LOCAL PREF to ensure this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59BD-6156-4547-9054-5AC623CE72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AS_PATH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List of traversed AS’s</a:t>
            </a:r>
          </a:p>
          <a:p>
            <a:r>
              <a:rPr lang="en-US" dirty="0" smtClean="0"/>
              <a:t>Useful for loop checking and for path-based route selection (length, </a:t>
            </a:r>
            <a:r>
              <a:rPr lang="en-US" dirty="0" err="1" smtClean="0"/>
              <a:t>regexp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FB50-BF8E-431A-A1DE-AAEBEA4B7EA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 rot="10800000">
            <a:off x="1066800" y="2514599"/>
            <a:ext cx="70866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200" y="2590799"/>
            <a:ext cx="1828800" cy="1066800"/>
            <a:chOff x="3891" y="2677"/>
            <a:chExt cx="632" cy="470"/>
          </a:xfrm>
        </p:grpSpPr>
        <p:sp>
          <p:nvSpPr>
            <p:cNvPr id="63494" name="Freeform 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638800" y="2590799"/>
            <a:ext cx="1828800" cy="1066800"/>
            <a:chOff x="3891" y="2677"/>
            <a:chExt cx="632" cy="470"/>
          </a:xfrm>
        </p:grpSpPr>
        <p:sp>
          <p:nvSpPr>
            <p:cNvPr id="63499" name="Freeform 1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62200" y="3962399"/>
            <a:ext cx="1828800" cy="1066800"/>
            <a:chOff x="3891" y="2677"/>
            <a:chExt cx="632" cy="470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62200" y="5333999"/>
            <a:ext cx="1828800" cy="1066800"/>
            <a:chOff x="3891" y="2677"/>
            <a:chExt cx="632" cy="470"/>
          </a:xfrm>
        </p:grpSpPr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2743200" y="5653087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500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2743200" y="42671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743200" y="28955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096000" y="28955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5029200" y="5486399"/>
            <a:ext cx="2743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>
                <a:solidFill>
                  <a:srgbClr val="000000"/>
                </a:solidFill>
              </a:rPr>
              <a:t>180.10.0.0/16 </a:t>
            </a:r>
            <a:r>
              <a:rPr lang="en-US" sz="1600">
                <a:solidFill>
                  <a:srgbClr val="FF0000"/>
                </a:solidFill>
              </a:rPr>
              <a:t>300 200 100</a:t>
            </a:r>
          </a:p>
          <a:p>
            <a:r>
              <a:rPr lang="en-US" sz="1600">
                <a:solidFill>
                  <a:srgbClr val="000000"/>
                </a:solidFill>
              </a:rPr>
              <a:t>170.10.0.0/16 </a:t>
            </a:r>
            <a:r>
              <a:rPr lang="en-US" sz="1600">
                <a:solidFill>
                  <a:srgbClr val="FF0000"/>
                </a:solidFill>
              </a:rPr>
              <a:t>300 200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H="1">
            <a:off x="4343400" y="5867399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657599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276600" y="5029199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4191000" y="3124199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535238" y="3151187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170.10.0.0/16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5867400" y="3151187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180.10.0.0/16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Multi-Exit Discriminator (MED)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Hint to external neighbors about the preferred path into an AS </a:t>
            </a:r>
          </a:p>
          <a:p>
            <a:pPr lvl="1"/>
            <a:r>
              <a:rPr lang="en-US" smtClean="0"/>
              <a:t>Non-transitive attribute </a:t>
            </a:r>
          </a:p>
          <a:p>
            <a:pPr lvl="1"/>
            <a:r>
              <a:rPr lang="en-US" smtClean="0"/>
              <a:t>Different AS choose different scales</a:t>
            </a:r>
          </a:p>
          <a:p>
            <a:r>
              <a:rPr lang="en-US" smtClean="0"/>
              <a:t>Used when two AS’s connect to each other in more than one place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C4A-2D65-4BC8-A2EA-1EAD456C71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16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Typically used when two </a:t>
            </a:r>
            <a:r>
              <a:rPr lang="en-US" dirty="0" err="1" smtClean="0"/>
              <a:t>ASes</a:t>
            </a:r>
            <a:r>
              <a:rPr lang="en-US" dirty="0" smtClean="0"/>
              <a:t> peer at multiple locations</a:t>
            </a:r>
          </a:p>
          <a:p>
            <a:r>
              <a:rPr lang="en-US" dirty="0" smtClean="0"/>
              <a:t>Hint to R1 to use R3 over R4 link</a:t>
            </a:r>
          </a:p>
          <a:p>
            <a:r>
              <a:rPr lang="en-US" dirty="0" smtClean="0"/>
              <a:t>Cannot compare AS40’s values to AS30’s</a:t>
            </a:r>
          </a:p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4339-40B3-4491-836C-E904D9343F6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990600" y="3028950"/>
            <a:ext cx="7086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81200" y="340995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248400" y="340995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2057400" y="5238750"/>
            <a:ext cx="5334000" cy="12954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362200" y="36385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629400" y="36385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362200" y="56197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629400" y="56197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2743200" y="58483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046288" y="6278563"/>
            <a:ext cx="598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248400" y="399256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40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708275" y="539115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120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5638800" y="546735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200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2514600" y="399256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276600" y="333375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50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3200400" y="38671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 flipV="1">
            <a:off x="3200400" y="4324350"/>
            <a:ext cx="3352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514600" y="417195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6858000" y="401955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1676400"/>
          </a:xfrm>
        </p:spPr>
        <p:txBody>
          <a:bodyPr>
            <a:normAutofit fontScale="85000" lnSpcReduction="10000"/>
          </a:bodyPr>
          <a:lstStyle/>
          <a:p>
            <a:pPr marL="177800" indent="-177800" eaLnBrk="0" hangingPunct="0"/>
            <a:r>
              <a:rPr lang="en-US" dirty="0" smtClean="0"/>
              <a:t>MED is typically used in provider/subscriber scenarios</a:t>
            </a:r>
          </a:p>
          <a:p>
            <a:pPr marL="177800" indent="-177800" eaLnBrk="0" hangingPunct="0"/>
            <a:r>
              <a:rPr lang="en-US" dirty="0" smtClean="0"/>
              <a:t>It can lead to unfairness if used between ISP because it may force one ISP to carry more traffic:</a:t>
            </a:r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15F-3D1E-4B40-AE77-5092618FE3A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1000" y="3124200"/>
            <a:ext cx="83820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685800" y="37338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SF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77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NY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19812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71628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600200" y="4846638"/>
            <a:ext cx="539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ISP1 ignores MED from ISP2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obeys MED from ISP1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ends up carrying traffic most of the way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35814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ISP1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41910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ISP2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1143000" y="38862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133600" y="4572000"/>
            <a:ext cx="579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133600" y="39624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6633-1ABF-4703-845D-2AF66E5413BE}" type="slidenum">
              <a:rPr lang="en-US"/>
              <a:pPr/>
              <a:t>38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95400" y="17526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95400" y="28194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/>
              <a:t>Route Selection Process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242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rgbClr val="FFFFFF"/>
                </a:solidFill>
                <a:latin typeface="Arial Black" pitchFamily="34" charset="0"/>
              </a:rPr>
              <a:t>Highest </a:t>
            </a:r>
            <a: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  <a:t>Local</a:t>
            </a:r>
            <a:b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  <a:t>Preference</a:t>
            </a:r>
            <a:endParaRPr lang="en-US" sz="20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295400" y="2895600"/>
            <a:ext cx="261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Shortest ASPATH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95400" y="33528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MED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3810000"/>
            <a:ext cx="213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-BGP &lt; e-BGP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IGP cost </a:t>
            </a:r>
          </a:p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BGP egress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router ID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049407" y="3702050"/>
            <a:ext cx="348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Traffic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engineering 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24400" y="1949450"/>
            <a:ext cx="377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rial Black" pitchFamily="34" charset="0"/>
              </a:rPr>
              <a:t>Enforce relationships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876800" y="5226050"/>
            <a:ext cx="3593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Throw up hands and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break ties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57200" y="1905000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vs. External BGP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057400"/>
          </a:xfrm>
        </p:spPr>
        <p:txBody>
          <a:bodyPr>
            <a:normAutofit lnSpcReduction="10000"/>
          </a:bodyPr>
          <a:lstStyle/>
          <a:p>
            <a:pPr marL="119063" indent="-119063" eaLnBrk="0" hangingPunct="0"/>
            <a:r>
              <a:rPr lang="en-US" sz="2400" dirty="0" smtClean="0"/>
              <a:t>BGP can be used by R3 and R4 to learn routes</a:t>
            </a:r>
          </a:p>
          <a:p>
            <a:pPr marL="119063" indent="-119063" eaLnBrk="0" hangingPunct="0"/>
            <a:r>
              <a:rPr lang="en-US" sz="2400" dirty="0" smtClean="0"/>
              <a:t>How do R1 and R2 learn routes?</a:t>
            </a:r>
          </a:p>
          <a:p>
            <a:pPr marL="119063" indent="-119063" eaLnBrk="0" hangingPunct="0"/>
            <a:r>
              <a:rPr lang="en-US" sz="2400" dirty="0" smtClean="0"/>
              <a:t>Option 1: Inject routes in IGP</a:t>
            </a:r>
          </a:p>
          <a:p>
            <a:pPr lvl="1" indent="-111125" eaLnBrk="0" hangingPunct="0"/>
            <a:r>
              <a:rPr lang="en-US" sz="2400" dirty="0" smtClean="0"/>
              <a:t>Only works for small routing tables</a:t>
            </a:r>
          </a:p>
          <a:p>
            <a:pPr marL="119063" indent="-119063" eaLnBrk="0" hangingPunct="0"/>
            <a:r>
              <a:rPr lang="en-US" sz="2400" dirty="0" smtClean="0"/>
              <a:t>Option 2: Use I-BGP</a:t>
            </a:r>
          </a:p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C3C-40B2-4BA2-9B66-ACB83FF501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3429000"/>
            <a:ext cx="8382000" cy="289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524000" y="4114800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5334000" y="4191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862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429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562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286000" y="419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362200" y="5029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251325" y="4306888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4495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6935788" y="45720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219200" y="37338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9144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8288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16002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37AAF-6D1D-4F65-889B-CB785EEEB07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Hierarchies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Flat routing doesn’t scale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cannot be expected to have routes to every destination (or destination network)</a:t>
            </a:r>
          </a:p>
          <a:p>
            <a:pPr>
              <a:lnSpc>
                <a:spcPct val="90000"/>
              </a:lnSpc>
            </a:pPr>
            <a:r>
              <a:rPr lang="en-US" dirty="0"/>
              <a:t>Key observation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less information with increasing distance to destination</a:t>
            </a:r>
          </a:p>
          <a:p>
            <a:pPr>
              <a:lnSpc>
                <a:spcPct val="90000"/>
              </a:lnSpc>
            </a:pPr>
            <a:r>
              <a:rPr lang="en-US" dirty="0"/>
              <a:t>Two radically different approaches for 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area </a:t>
            </a:r>
            <a:r>
              <a:rPr lang="en-US" dirty="0" smtClean="0"/>
              <a:t>hierarchy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landmark </a:t>
            </a:r>
            <a:r>
              <a:rPr lang="en-US" dirty="0" smtClean="0"/>
              <a:t>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86CC-DEC7-4E18-B838-7C580AC59C02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BGP (I-BGP)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messages as E-BGP</a:t>
            </a:r>
          </a:p>
          <a:p>
            <a:r>
              <a:rPr lang="en-US"/>
              <a:t>Different rules about re-advertising prefixes:</a:t>
            </a:r>
          </a:p>
          <a:p>
            <a:pPr lvl="1"/>
            <a:r>
              <a:rPr lang="en-US"/>
              <a:t>Prefix learned from E-BGP can be advertised to I-BGP neighbor and vice-versa, but </a:t>
            </a:r>
          </a:p>
          <a:p>
            <a:pPr lvl="1"/>
            <a:r>
              <a:rPr lang="en-US"/>
              <a:t>Prefix learned from one I-BGP neighbor </a:t>
            </a:r>
            <a:r>
              <a:rPr lang="en-US">
                <a:solidFill>
                  <a:srgbClr val="FF0000"/>
                </a:solidFill>
              </a:rPr>
              <a:t>cannot</a:t>
            </a:r>
            <a:r>
              <a:rPr lang="en-US"/>
              <a:t> be advertised to another I-BGP neighbor</a:t>
            </a:r>
          </a:p>
          <a:p>
            <a:pPr lvl="1"/>
            <a:r>
              <a:rPr lang="en-US"/>
              <a:t>Reason: no AS PATH within the same AS and thus danger of looping.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BGP (I-BGP)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667000"/>
          </a:xfrm>
        </p:spPr>
        <p:txBody>
          <a:bodyPr>
            <a:normAutofit fontScale="70000" lnSpcReduction="20000"/>
          </a:bodyPr>
          <a:lstStyle/>
          <a:p>
            <a:pPr marL="119063" indent="-119063" eaLnBrk="0" hangingPunct="0"/>
            <a:r>
              <a:rPr lang="en-US" dirty="0" smtClean="0"/>
              <a:t>R3 can tell R1 and R2 prefixes from R4</a:t>
            </a:r>
          </a:p>
          <a:p>
            <a:pPr marL="119063" indent="-119063" eaLnBrk="0" hangingPunct="0"/>
            <a:r>
              <a:rPr lang="en-US" dirty="0" smtClean="0"/>
              <a:t>R3 can tell R4 prefixes from R1 and R2</a:t>
            </a:r>
          </a:p>
          <a:p>
            <a:pPr marL="119063" indent="-119063" eaLnBrk="0" hangingPunct="0"/>
            <a:r>
              <a:rPr lang="en-US" dirty="0" smtClean="0"/>
              <a:t>R3 cannot tell R2 prefixes from R1</a:t>
            </a:r>
          </a:p>
          <a:p>
            <a:pPr marL="119063" indent="-119063" eaLnBrk="0" hangingPunct="0"/>
            <a:endParaRPr lang="en-US" dirty="0" smtClean="0"/>
          </a:p>
          <a:p>
            <a:pPr marL="119063" indent="-119063" eaLnBrk="0" hangingPunct="0"/>
            <a:r>
              <a:rPr lang="en-US" dirty="0" smtClean="0"/>
              <a:t>R2 can only find these prefixes through a </a:t>
            </a:r>
            <a:r>
              <a:rPr lang="en-US" i="1" dirty="0" smtClean="0"/>
              <a:t>direct connection</a:t>
            </a:r>
            <a:r>
              <a:rPr lang="en-US" dirty="0" smtClean="0"/>
              <a:t> to R1</a:t>
            </a:r>
          </a:p>
          <a:p>
            <a:pPr marL="119063" indent="-119063" eaLnBrk="0" hangingPunct="0"/>
            <a:r>
              <a:rPr lang="en-US" dirty="0" smtClean="0"/>
              <a:t>Result: I-BGP routers must be fully connected (via TCP)!</a:t>
            </a:r>
          </a:p>
          <a:p>
            <a:pPr marL="571500" lvl="1" indent="-114300" eaLnBrk="0" hangingPunct="0"/>
            <a:r>
              <a:rPr lang="en-US" dirty="0" smtClean="0"/>
              <a:t>contrast with E-BGP sessions that map to physical links</a:t>
            </a:r>
            <a:endParaRPr lang="en-US" sz="2000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51DB-4B50-4D16-89B6-5DC02EDCAB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4114800"/>
            <a:ext cx="8382000" cy="2362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1647825" y="4545013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5457825" y="4621213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4010025" y="5230813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5528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864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09825" y="4621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486025" y="54594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375150" y="47847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2867025" y="4849813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2943225" y="538321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308350" y="6003925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I-BGP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 flipV="1">
            <a:off x="3171825" y="56118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 flipV="1">
            <a:off x="3171825" y="5002213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 flipV="1">
            <a:off x="2105025" y="42402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2486025" y="5916613"/>
            <a:ext cx="152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676400" y="4953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011988" y="50292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Reflector</a:t>
            </a:r>
            <a:endParaRPr lang="en-US"/>
          </a:p>
        </p:txBody>
      </p:sp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C60-A0FF-469A-A625-AF8DDC9C9E87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42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150" y="1792288"/>
            <a:ext cx="3881438" cy="3697287"/>
            <a:chOff x="196" y="1129"/>
            <a:chExt cx="2445" cy="23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6" y="1156"/>
              <a:ext cx="2393" cy="2200"/>
              <a:chOff x="196" y="1156"/>
              <a:chExt cx="2393" cy="220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7" y="1156"/>
                <a:ext cx="2342" cy="2200"/>
                <a:chOff x="247" y="1156"/>
                <a:chExt cx="2342" cy="2200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448" y="1350"/>
                  <a:ext cx="2007" cy="16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59" name="Oval 7"/>
                <p:cNvSpPr>
                  <a:spLocks noChangeArrowheads="1"/>
                </p:cNvSpPr>
                <p:nvPr/>
              </p:nvSpPr>
              <p:spPr bwMode="auto">
                <a:xfrm>
                  <a:off x="515" y="1350"/>
                  <a:ext cx="463" cy="25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0" name="Oval 8"/>
                <p:cNvSpPr>
                  <a:spLocks noChangeArrowheads="1"/>
                </p:cNvSpPr>
                <p:nvPr/>
              </p:nvSpPr>
              <p:spPr bwMode="auto">
                <a:xfrm>
                  <a:off x="1724" y="1286"/>
                  <a:ext cx="664" cy="44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1" name="Oval 9"/>
                <p:cNvSpPr>
                  <a:spLocks noChangeArrowheads="1"/>
                </p:cNvSpPr>
                <p:nvPr/>
              </p:nvSpPr>
              <p:spPr bwMode="auto">
                <a:xfrm>
                  <a:off x="1120" y="1156"/>
                  <a:ext cx="798" cy="90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247" y="1546"/>
                  <a:ext cx="1469" cy="51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3" name="Oval 11"/>
                <p:cNvSpPr>
                  <a:spLocks noChangeArrowheads="1"/>
                </p:cNvSpPr>
                <p:nvPr/>
              </p:nvSpPr>
              <p:spPr bwMode="auto">
                <a:xfrm>
                  <a:off x="986" y="2325"/>
                  <a:ext cx="797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4" name="Oval 12"/>
                <p:cNvSpPr>
                  <a:spLocks noChangeArrowheads="1"/>
                </p:cNvSpPr>
                <p:nvPr/>
              </p:nvSpPr>
              <p:spPr bwMode="auto">
                <a:xfrm>
                  <a:off x="1993" y="1611"/>
                  <a:ext cx="596" cy="5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81" y="1870"/>
                  <a:ext cx="396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6" name="Oval 14"/>
                <p:cNvSpPr>
                  <a:spLocks noChangeArrowheads="1"/>
                </p:cNvSpPr>
                <p:nvPr/>
              </p:nvSpPr>
              <p:spPr bwMode="auto">
                <a:xfrm>
                  <a:off x="2060" y="2390"/>
                  <a:ext cx="395" cy="38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7" name="Oval 15"/>
                <p:cNvSpPr>
                  <a:spLocks noChangeArrowheads="1"/>
                </p:cNvSpPr>
                <p:nvPr/>
              </p:nvSpPr>
              <p:spPr bwMode="auto">
                <a:xfrm>
                  <a:off x="717" y="2650"/>
                  <a:ext cx="395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8" name="Oval 16"/>
                <p:cNvSpPr>
                  <a:spLocks noChangeArrowheads="1"/>
                </p:cNvSpPr>
                <p:nvPr/>
              </p:nvSpPr>
              <p:spPr bwMode="auto">
                <a:xfrm>
                  <a:off x="1656" y="2650"/>
                  <a:ext cx="598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96" y="1156"/>
                <a:ext cx="2342" cy="2200"/>
                <a:chOff x="196" y="1156"/>
                <a:chExt cx="2342" cy="2200"/>
              </a:xfrm>
            </p:grpSpPr>
            <p:sp>
              <p:nvSpPr>
                <p:cNvPr id="74770" name="Oval 18"/>
                <p:cNvSpPr>
                  <a:spLocks noChangeArrowheads="1"/>
                </p:cNvSpPr>
                <p:nvPr/>
              </p:nvSpPr>
              <p:spPr bwMode="auto">
                <a:xfrm>
                  <a:off x="397" y="1350"/>
                  <a:ext cx="2007" cy="16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1" name="Oval 19"/>
                <p:cNvSpPr>
                  <a:spLocks noChangeArrowheads="1"/>
                </p:cNvSpPr>
                <p:nvPr/>
              </p:nvSpPr>
              <p:spPr bwMode="auto">
                <a:xfrm>
                  <a:off x="464" y="1350"/>
                  <a:ext cx="463" cy="253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2" name="Oval 20"/>
                <p:cNvSpPr>
                  <a:spLocks noChangeArrowheads="1"/>
                </p:cNvSpPr>
                <p:nvPr/>
              </p:nvSpPr>
              <p:spPr bwMode="auto">
                <a:xfrm>
                  <a:off x="1673" y="1286"/>
                  <a:ext cx="664" cy="44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3" name="Oval 21"/>
                <p:cNvSpPr>
                  <a:spLocks noChangeArrowheads="1"/>
                </p:cNvSpPr>
                <p:nvPr/>
              </p:nvSpPr>
              <p:spPr bwMode="auto">
                <a:xfrm>
                  <a:off x="1069" y="1156"/>
                  <a:ext cx="798" cy="90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4" name="Oval 22"/>
                <p:cNvSpPr>
                  <a:spLocks noChangeArrowheads="1"/>
                </p:cNvSpPr>
                <p:nvPr/>
              </p:nvSpPr>
              <p:spPr bwMode="auto">
                <a:xfrm>
                  <a:off x="196" y="1546"/>
                  <a:ext cx="1469" cy="51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5" name="Oval 23"/>
                <p:cNvSpPr>
                  <a:spLocks noChangeArrowheads="1"/>
                </p:cNvSpPr>
                <p:nvPr/>
              </p:nvSpPr>
              <p:spPr bwMode="auto">
                <a:xfrm>
                  <a:off x="935" y="2325"/>
                  <a:ext cx="798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6" name="Oval 24"/>
                <p:cNvSpPr>
                  <a:spLocks noChangeArrowheads="1"/>
                </p:cNvSpPr>
                <p:nvPr/>
              </p:nvSpPr>
              <p:spPr bwMode="auto">
                <a:xfrm>
                  <a:off x="1941" y="1611"/>
                  <a:ext cx="597" cy="5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7" name="Oval 25"/>
                <p:cNvSpPr>
                  <a:spLocks noChangeArrowheads="1"/>
                </p:cNvSpPr>
                <p:nvPr/>
              </p:nvSpPr>
              <p:spPr bwMode="auto">
                <a:xfrm>
                  <a:off x="330" y="1870"/>
                  <a:ext cx="395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8" name="Oval 26"/>
                <p:cNvSpPr>
                  <a:spLocks noChangeArrowheads="1"/>
                </p:cNvSpPr>
                <p:nvPr/>
              </p:nvSpPr>
              <p:spPr bwMode="auto">
                <a:xfrm>
                  <a:off x="2008" y="2390"/>
                  <a:ext cx="396" cy="38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9" name="Oval 27"/>
                <p:cNvSpPr>
                  <a:spLocks noChangeArrowheads="1"/>
                </p:cNvSpPr>
                <p:nvPr/>
              </p:nvSpPr>
              <p:spPr bwMode="auto">
                <a:xfrm>
                  <a:off x="667" y="2650"/>
                  <a:ext cx="394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80" name="Oval 28"/>
                <p:cNvSpPr>
                  <a:spLocks noChangeArrowheads="1"/>
                </p:cNvSpPr>
                <p:nvPr/>
              </p:nvSpPr>
              <p:spPr bwMode="auto">
                <a:xfrm>
                  <a:off x="1606" y="2650"/>
                  <a:ext cx="597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529" y="1296"/>
              <a:ext cx="1008" cy="3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2161" y="1920"/>
              <a:ext cx="192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 flipV="1">
              <a:off x="1633" y="1296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 flipH="1" flipV="1">
              <a:off x="481" y="1680"/>
              <a:ext cx="48" cy="100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 flipV="1">
              <a:off x="1393" y="1344"/>
              <a:ext cx="144" cy="192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 flipV="1">
              <a:off x="577" y="1392"/>
              <a:ext cx="96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H="1" flipV="1">
              <a:off x="1633" y="1392"/>
              <a:ext cx="48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8" name="Line 36"/>
            <p:cNvSpPr>
              <a:spLocks noChangeShapeType="1"/>
            </p:cNvSpPr>
            <p:nvPr/>
          </p:nvSpPr>
          <p:spPr bwMode="auto">
            <a:xfrm flipV="1">
              <a:off x="1441" y="1920"/>
              <a:ext cx="864" cy="120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V="1">
              <a:off x="625" y="1920"/>
              <a:ext cx="1584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0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4" y="112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1" name="Line 39"/>
            <p:cNvSpPr>
              <a:spLocks noChangeShapeType="1"/>
            </p:cNvSpPr>
            <p:nvPr/>
          </p:nvSpPr>
          <p:spPr bwMode="auto">
            <a:xfrm flipH="1" flipV="1">
              <a:off x="577" y="1728"/>
              <a:ext cx="1680" cy="14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 flipV="1">
              <a:off x="577" y="1680"/>
              <a:ext cx="816" cy="15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 flipV="1">
              <a:off x="625" y="2688"/>
              <a:ext cx="1488" cy="4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4" name="Picture 4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" y="1753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flipV="1">
              <a:off x="1345" y="2736"/>
              <a:ext cx="816" cy="48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 flipV="1">
              <a:off x="577" y="2688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 flipV="1">
              <a:off x="577" y="1632"/>
              <a:ext cx="1488" cy="110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8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1465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799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2" y="3097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0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1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0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3505200" y="11430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FF0033"/>
                </a:solidFill>
              </a:rPr>
              <a:t>eBGP update</a:t>
            </a:r>
          </a:p>
        </p:txBody>
      </p:sp>
      <p:sp>
        <p:nvSpPr>
          <p:cNvPr id="74803" name="Line 51"/>
          <p:cNvSpPr>
            <a:spLocks noChangeShapeType="1"/>
          </p:cNvSpPr>
          <p:nvPr/>
        </p:nvSpPr>
        <p:spPr bwMode="auto">
          <a:xfrm flipH="1">
            <a:off x="1144588" y="21336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4" name="Line 52"/>
          <p:cNvSpPr>
            <a:spLocks noChangeShapeType="1"/>
          </p:cNvSpPr>
          <p:nvPr/>
        </p:nvSpPr>
        <p:spPr bwMode="auto">
          <a:xfrm flipH="1">
            <a:off x="992188" y="2286000"/>
            <a:ext cx="12954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H="1">
            <a:off x="2135188" y="2286000"/>
            <a:ext cx="22860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>
            <a:off x="2592388" y="2286000"/>
            <a:ext cx="6096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744788" y="2286000"/>
            <a:ext cx="6858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303338" y="2978150"/>
            <a:ext cx="2251075" cy="508000"/>
            <a:chOff x="821" y="1876"/>
            <a:chExt cx="1418" cy="320"/>
          </a:xfrm>
        </p:grpSpPr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821" y="1876"/>
              <a:ext cx="1192" cy="2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855" y="1905"/>
              <a:ext cx="1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>
                      <a:lumMod val="10000"/>
                    </a:schemeClr>
                  </a:solidFill>
                </a:rPr>
                <a:t>iBGP updates</a:t>
              </a:r>
            </a:p>
          </p:txBody>
        </p:sp>
      </p:grpSp>
      <p:sp>
        <p:nvSpPr>
          <p:cNvPr id="74811" name="AutoShape 59"/>
          <p:cNvSpPr>
            <a:spLocks noChangeArrowheads="1"/>
          </p:cNvSpPr>
          <p:nvPr/>
        </p:nvSpPr>
        <p:spPr bwMode="auto">
          <a:xfrm rot="5400000" flipV="1">
            <a:off x="2114550" y="11620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69925" y="5599113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>
                    <a:lumMod val="10000"/>
                  </a:schemeClr>
                </a:solidFill>
              </a:rPr>
              <a:t>Mesh does not scale </a:t>
            </a:r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4267200" y="1524000"/>
            <a:ext cx="4419600" cy="4267200"/>
            <a:chOff x="196" y="1156"/>
            <a:chExt cx="2393" cy="2200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247" y="1156"/>
              <a:ext cx="2342" cy="2200"/>
              <a:chOff x="247" y="1156"/>
              <a:chExt cx="2342" cy="2200"/>
            </a:xfrm>
          </p:grpSpPr>
          <p:sp>
            <p:nvSpPr>
              <p:cNvPr id="74815" name="Oval 63"/>
              <p:cNvSpPr>
                <a:spLocks noChangeArrowheads="1"/>
              </p:cNvSpPr>
              <p:nvPr/>
            </p:nvSpPr>
            <p:spPr bwMode="auto">
              <a:xfrm>
                <a:off x="448" y="1350"/>
                <a:ext cx="2007" cy="16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6" name="Oval 64"/>
              <p:cNvSpPr>
                <a:spLocks noChangeArrowheads="1"/>
              </p:cNvSpPr>
              <p:nvPr/>
            </p:nvSpPr>
            <p:spPr bwMode="auto">
              <a:xfrm>
                <a:off x="515" y="1350"/>
                <a:ext cx="463" cy="25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7" name="Oval 65"/>
              <p:cNvSpPr>
                <a:spLocks noChangeArrowheads="1"/>
              </p:cNvSpPr>
              <p:nvPr/>
            </p:nvSpPr>
            <p:spPr bwMode="auto">
              <a:xfrm>
                <a:off x="1724" y="1286"/>
                <a:ext cx="664" cy="4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8" name="Oval 66"/>
              <p:cNvSpPr>
                <a:spLocks noChangeArrowheads="1"/>
              </p:cNvSpPr>
              <p:nvPr/>
            </p:nvSpPr>
            <p:spPr bwMode="auto">
              <a:xfrm>
                <a:off x="1120" y="1156"/>
                <a:ext cx="798" cy="90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9" name="Oval 67"/>
              <p:cNvSpPr>
                <a:spLocks noChangeArrowheads="1"/>
              </p:cNvSpPr>
              <p:nvPr/>
            </p:nvSpPr>
            <p:spPr bwMode="auto">
              <a:xfrm>
                <a:off x="247" y="1546"/>
                <a:ext cx="1469" cy="51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0" name="Oval 68"/>
              <p:cNvSpPr>
                <a:spLocks noChangeArrowheads="1"/>
              </p:cNvSpPr>
              <p:nvPr/>
            </p:nvSpPr>
            <p:spPr bwMode="auto">
              <a:xfrm>
                <a:off x="986" y="2325"/>
                <a:ext cx="797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1" name="Oval 69"/>
              <p:cNvSpPr>
                <a:spLocks noChangeArrowheads="1"/>
              </p:cNvSpPr>
              <p:nvPr/>
            </p:nvSpPr>
            <p:spPr bwMode="auto">
              <a:xfrm>
                <a:off x="1993" y="1611"/>
                <a:ext cx="596" cy="5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2" name="Oval 70"/>
              <p:cNvSpPr>
                <a:spLocks noChangeArrowheads="1"/>
              </p:cNvSpPr>
              <p:nvPr/>
            </p:nvSpPr>
            <p:spPr bwMode="auto">
              <a:xfrm>
                <a:off x="381" y="1870"/>
                <a:ext cx="396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3" name="Oval 71"/>
              <p:cNvSpPr>
                <a:spLocks noChangeArrowheads="1"/>
              </p:cNvSpPr>
              <p:nvPr/>
            </p:nvSpPr>
            <p:spPr bwMode="auto">
              <a:xfrm>
                <a:off x="2060" y="2390"/>
                <a:ext cx="395" cy="38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4" name="Oval 72"/>
              <p:cNvSpPr>
                <a:spLocks noChangeArrowheads="1"/>
              </p:cNvSpPr>
              <p:nvPr/>
            </p:nvSpPr>
            <p:spPr bwMode="auto">
              <a:xfrm>
                <a:off x="717" y="2650"/>
                <a:ext cx="395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5" name="Oval 73"/>
              <p:cNvSpPr>
                <a:spLocks noChangeArrowheads="1"/>
              </p:cNvSpPr>
              <p:nvPr/>
            </p:nvSpPr>
            <p:spPr bwMode="auto">
              <a:xfrm>
                <a:off x="1656" y="2650"/>
                <a:ext cx="598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96" y="1156"/>
              <a:ext cx="2342" cy="2200"/>
              <a:chOff x="196" y="1156"/>
              <a:chExt cx="2342" cy="2200"/>
            </a:xfrm>
          </p:grpSpPr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397" y="1350"/>
                <a:ext cx="2007" cy="16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464" y="1350"/>
                <a:ext cx="463" cy="25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1673" y="1286"/>
                <a:ext cx="664" cy="44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1069" y="1156"/>
                <a:ext cx="798" cy="90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196" y="1546"/>
                <a:ext cx="1469" cy="51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935" y="2325"/>
                <a:ext cx="798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1941" y="1611"/>
                <a:ext cx="597" cy="5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330" y="1870"/>
                <a:ext cx="395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2008" y="2390"/>
                <a:ext cx="396" cy="38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667" y="2650"/>
                <a:ext cx="394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1606" y="2650"/>
                <a:ext cx="597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</p:grpSp>
      <p:sp>
        <p:nvSpPr>
          <p:cNvPr id="74838" name="Line 86"/>
          <p:cNvSpPr>
            <a:spLocks noChangeShapeType="1"/>
          </p:cNvSpPr>
          <p:nvPr/>
        </p:nvSpPr>
        <p:spPr bwMode="auto">
          <a:xfrm flipV="1">
            <a:off x="4876800" y="3886200"/>
            <a:ext cx="838200" cy="5334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39" name="Picture 8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0" name="Line 88"/>
          <p:cNvSpPr>
            <a:spLocks noChangeShapeType="1"/>
          </p:cNvSpPr>
          <p:nvPr/>
        </p:nvSpPr>
        <p:spPr bwMode="auto">
          <a:xfrm flipH="1" flipV="1">
            <a:off x="7239000" y="3962400"/>
            <a:ext cx="533400" cy="6096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41" name="Picture 8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1825" y="50688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2" name="Picture 9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42306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3" name="Picture 9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3434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4" name="Line 92"/>
          <p:cNvSpPr>
            <a:spLocks noChangeShapeType="1"/>
          </p:cNvSpPr>
          <p:nvPr/>
        </p:nvSpPr>
        <p:spPr bwMode="auto">
          <a:xfrm flipH="1" flipV="1">
            <a:off x="6705600" y="2057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 flipH="1">
            <a:off x="7010400" y="2667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6" name="Line 94"/>
          <p:cNvSpPr>
            <a:spLocks noChangeShapeType="1"/>
          </p:cNvSpPr>
          <p:nvPr/>
        </p:nvSpPr>
        <p:spPr bwMode="auto">
          <a:xfrm flipV="1">
            <a:off x="5257800" y="4038600"/>
            <a:ext cx="533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7" name="Line 95"/>
          <p:cNvSpPr>
            <a:spLocks noChangeShapeType="1"/>
          </p:cNvSpPr>
          <p:nvPr/>
        </p:nvSpPr>
        <p:spPr bwMode="auto">
          <a:xfrm flipH="1" flipV="1">
            <a:off x="6858000" y="30480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 flipV="1">
            <a:off x="6477000" y="4114800"/>
            <a:ext cx="609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9" name="Line 97"/>
          <p:cNvSpPr>
            <a:spLocks noChangeShapeType="1"/>
          </p:cNvSpPr>
          <p:nvPr/>
        </p:nvSpPr>
        <p:spPr bwMode="auto">
          <a:xfrm flipH="1" flipV="1">
            <a:off x="7620000" y="39624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0" name="Line 98"/>
          <p:cNvSpPr>
            <a:spLocks noChangeShapeType="1"/>
          </p:cNvSpPr>
          <p:nvPr/>
        </p:nvSpPr>
        <p:spPr bwMode="auto">
          <a:xfrm flipH="1" flipV="1">
            <a:off x="6019800" y="3810000"/>
            <a:ext cx="1143000" cy="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1" name="Line 99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2" name="Line 100"/>
          <p:cNvSpPr>
            <a:spLocks noChangeShapeType="1"/>
          </p:cNvSpPr>
          <p:nvPr/>
        </p:nvSpPr>
        <p:spPr bwMode="auto">
          <a:xfrm>
            <a:off x="6553200" y="2895600"/>
            <a:ext cx="685800" cy="762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3" name="Line 101"/>
          <p:cNvSpPr>
            <a:spLocks noChangeShapeType="1"/>
          </p:cNvSpPr>
          <p:nvPr/>
        </p:nvSpPr>
        <p:spPr bwMode="auto">
          <a:xfrm flipH="1" flipV="1">
            <a:off x="4800600" y="2743200"/>
            <a:ext cx="83820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4" name="Line 102"/>
          <p:cNvSpPr>
            <a:spLocks noChangeShapeType="1"/>
          </p:cNvSpPr>
          <p:nvPr/>
        </p:nvSpPr>
        <p:spPr bwMode="auto">
          <a:xfrm flipV="1">
            <a:off x="6324600" y="3962400"/>
            <a:ext cx="762000" cy="1143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5" name="Line 103"/>
          <p:cNvSpPr>
            <a:spLocks noChangeShapeType="1"/>
          </p:cNvSpPr>
          <p:nvPr/>
        </p:nvSpPr>
        <p:spPr bwMode="auto">
          <a:xfrm flipV="1">
            <a:off x="6781800" y="2819400"/>
            <a:ext cx="1219200" cy="76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6" name="Line 104"/>
          <p:cNvSpPr>
            <a:spLocks noChangeShapeType="1"/>
          </p:cNvSpPr>
          <p:nvPr/>
        </p:nvSpPr>
        <p:spPr bwMode="auto">
          <a:xfrm flipH="1" flipV="1">
            <a:off x="6553200" y="1981200"/>
            <a:ext cx="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57" name="Picture 10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8" name="Picture 10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9" name="Picture 10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0" name="Picture 10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1" name="Picture 10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24780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62" name="Text Box 110"/>
          <p:cNvSpPr txBox="1">
            <a:spLocks noChangeArrowheads="1"/>
          </p:cNvSpPr>
          <p:nvPr/>
        </p:nvSpPr>
        <p:spPr bwMode="auto">
          <a:xfrm>
            <a:off x="54102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3" name="Text Box 111"/>
          <p:cNvSpPr txBox="1">
            <a:spLocks noChangeArrowheads="1"/>
          </p:cNvSpPr>
          <p:nvPr/>
        </p:nvSpPr>
        <p:spPr bwMode="auto">
          <a:xfrm>
            <a:off x="68580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4" name="Text Box 112"/>
          <p:cNvSpPr txBox="1">
            <a:spLocks noChangeArrowheads="1"/>
          </p:cNvSpPr>
          <p:nvPr/>
        </p:nvSpPr>
        <p:spPr bwMode="auto">
          <a:xfrm>
            <a:off x="6096000" y="26670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5" name="Line 113"/>
          <p:cNvSpPr>
            <a:spLocks noChangeShapeType="1"/>
          </p:cNvSpPr>
          <p:nvPr/>
        </p:nvSpPr>
        <p:spPr bwMode="auto">
          <a:xfrm flipV="1">
            <a:off x="5638800" y="3124200"/>
            <a:ext cx="3810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6" name="Line 114"/>
          <p:cNvSpPr>
            <a:spLocks noChangeShapeType="1"/>
          </p:cNvSpPr>
          <p:nvPr/>
        </p:nvSpPr>
        <p:spPr bwMode="auto">
          <a:xfrm>
            <a:off x="4876800" y="30480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7" name="AutoShape 115"/>
          <p:cNvSpPr>
            <a:spLocks noChangeArrowheads="1"/>
          </p:cNvSpPr>
          <p:nvPr/>
        </p:nvSpPr>
        <p:spPr bwMode="auto">
          <a:xfrm rot="5400000" flipV="1">
            <a:off x="6305550" y="10096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68" name="Text Box 116"/>
          <p:cNvSpPr txBox="1">
            <a:spLocks noChangeArrowheads="1"/>
          </p:cNvSpPr>
          <p:nvPr/>
        </p:nvSpPr>
        <p:spPr bwMode="auto">
          <a:xfrm>
            <a:off x="3886201" y="5791200"/>
            <a:ext cx="525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Each RR passes only best routes, no longer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scaling problem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F151-EE92-45F8-A359-FDB493DD6A67}" type="slidenum">
              <a:rPr lang="en-US"/>
              <a:pPr/>
              <a:t>43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Policy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relationships – Transit, Peering</a:t>
            </a:r>
          </a:p>
          <a:p>
            <a:r>
              <a:rPr lang="en-US"/>
              <a:t>Export policies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selective export</a:t>
            </a:r>
          </a:p>
          <a:p>
            <a:r>
              <a:rPr lang="en-US"/>
              <a:t>“Valley-free” routing</a:t>
            </a:r>
          </a:p>
          <a:p>
            <a:pPr lvl="1"/>
            <a:r>
              <a:rPr lang="en-US"/>
              <a:t>Number links as (+1, 0, -1) for customer-to-provider, peer and provider-to-customer</a:t>
            </a:r>
          </a:p>
          <a:p>
            <a:pPr lvl="1"/>
            <a:r>
              <a:rPr lang="en-US"/>
              <a:t>In any path should only see sequence of +1, followed by at most one 0, followed by sequence of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E7E2-5BB0-4CEA-A3BA-965E2CA66338}" type="slidenum">
              <a:rPr lang="en-US"/>
              <a:pPr/>
              <a:t>44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infer AS relationships?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we infer relationship from the AS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routing information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size of </a:t>
            </a:r>
            <a:r>
              <a:rPr lang="en-US" sz="2400" dirty="0" err="1"/>
              <a:t>ASes</a:t>
            </a:r>
            <a:r>
              <a:rPr lang="en-US" sz="2400" dirty="0"/>
              <a:t> /AS topology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multiple views and route announcements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[Gao01]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Three-pass heuristic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University of Oregon </a:t>
            </a:r>
            <a:r>
              <a:rPr lang="en-US" sz="2400" dirty="0" err="1"/>
              <a:t>RouteViews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[SARK01]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multiple vantage </a:t>
            </a:r>
            <a:r>
              <a:rPr lang="en-US" sz="2400" dirty="0" smtClean="0"/>
              <a:t>points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9B78-0ED3-4148-89AF-24EA86D3EFEA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[Gao00] Basic Algorithm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Phase 1: Identify the degrees of the </a:t>
            </a:r>
            <a:r>
              <a:rPr lang="en-US" sz="2800" dirty="0" err="1"/>
              <a:t>ASes</a:t>
            </a:r>
            <a:r>
              <a:rPr lang="en-US" sz="2800" dirty="0"/>
              <a:t> from the tables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2: Annotate edges with “transit” 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u transits traffic for AS v if it provides its provider/peer routes to v.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3: Identify P2C, C2P, Sibling edges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P2C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If and only if u transits for v, and v does not, Sibling otherwise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Peering relationship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0D34-10A1-4D92-98FE-EE91EA155E93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Phase 2 work?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Notion of Valley free routing</a:t>
            </a:r>
          </a:p>
          <a:p>
            <a:pPr lvl="1"/>
            <a:r>
              <a:rPr lang="en-US" sz="2400"/>
              <a:t>Each AS path can be </a:t>
            </a:r>
          </a:p>
          <a:p>
            <a:pPr lvl="2"/>
            <a:r>
              <a:rPr lang="en-US" sz="2000"/>
              <a:t>Uphill</a:t>
            </a:r>
          </a:p>
          <a:p>
            <a:pPr lvl="2"/>
            <a:r>
              <a:rPr lang="en-US" sz="2000"/>
              <a:t>Downhill</a:t>
            </a:r>
          </a:p>
          <a:p>
            <a:pPr lvl="2"/>
            <a:r>
              <a:rPr lang="en-US" sz="2000"/>
              <a:t>Uphill – Downhill</a:t>
            </a:r>
          </a:p>
          <a:p>
            <a:pPr lvl="2"/>
            <a:r>
              <a:rPr lang="en-US" sz="2000"/>
              <a:t>Uphill – P2P</a:t>
            </a:r>
          </a:p>
          <a:p>
            <a:pPr lvl="2"/>
            <a:r>
              <a:rPr lang="en-US" sz="2000"/>
              <a:t>P2P -- Downhill</a:t>
            </a:r>
          </a:p>
          <a:p>
            <a:pPr lvl="2"/>
            <a:r>
              <a:rPr lang="en-US" sz="2000"/>
              <a:t>Uphill – P2P – Downhill </a:t>
            </a:r>
          </a:p>
          <a:p>
            <a:r>
              <a:rPr lang="en-US" sz="2800"/>
              <a:t>How to identify Uphill/Downhill</a:t>
            </a:r>
          </a:p>
          <a:p>
            <a:pPr lvl="1"/>
            <a:r>
              <a:rPr lang="en-US" sz="2400"/>
              <a:t>Heuristic: Identify the highest degree AS to be the end of the uphill path (path starts from source)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Congestion Control 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Friday: optional review of transport and above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Congestion Control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[Chiu &amp; Jain] Analysis of Increase and Decrease Algorithms for Congestion Avoidance in Computer 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[Floyd and Jacobson] Random Early Detection Gateways for Congestion Avoidance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389F-EBAF-1A4C-9997-ED95F16272CC}" type="slidenum">
              <a:rPr lang="en-US"/>
              <a:pPr/>
              <a:t>48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External BGP (E-BGP)</a:t>
            </a:r>
          </a:p>
          <a:p>
            <a:endParaRPr lang="en-US"/>
          </a:p>
          <a:p>
            <a:r>
              <a:rPr lang="en-US"/>
              <a:t>Internal BGP (I-BGP)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Multi-Homing</a:t>
            </a:r>
          </a:p>
          <a:p>
            <a:endParaRPr lang="en-US"/>
          </a:p>
          <a:p>
            <a:r>
              <a:rPr lang="en-US"/>
              <a:t>Stability Issues</a:t>
            </a:r>
          </a:p>
        </p:txBody>
      </p:sp>
    </p:spTree>
    <p:extLst>
      <p:ext uri="{BB962C8B-B14F-4D97-AF65-F5344CB8AC3E}">
        <p14:creationId xmlns:p14="http://schemas.microsoft.com/office/powerpoint/2010/main" val="163888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3C90-F9A8-2F41-B9AA-A0529A32E659}" type="slidenum">
              <a:rPr lang="en-US"/>
              <a:pPr/>
              <a:t>49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multi-homing, a single network has more than one connection to the Internet.</a:t>
            </a:r>
          </a:p>
          <a:p>
            <a:r>
              <a:rPr lang="en-US"/>
              <a:t>Improves reliability and performance:</a:t>
            </a:r>
          </a:p>
          <a:p>
            <a:pPr lvl="1"/>
            <a:r>
              <a:rPr lang="en-US"/>
              <a:t>Can accommodate link failure</a:t>
            </a:r>
          </a:p>
          <a:p>
            <a:pPr lvl="1"/>
            <a:r>
              <a:rPr lang="en-US"/>
              <a:t>Bandwidth is sum of links to Internet</a:t>
            </a:r>
          </a:p>
          <a:p>
            <a:r>
              <a:rPr lang="en-US"/>
              <a:t>Challenges</a:t>
            </a:r>
          </a:p>
          <a:p>
            <a:pPr lvl="1"/>
            <a:r>
              <a:rPr lang="en-US"/>
              <a:t>Getting policy right (MED, etc..)</a:t>
            </a:r>
          </a:p>
          <a:p>
            <a:pPr lvl="1"/>
            <a:r>
              <a:rPr lang="en-US"/>
              <a:t>Addressing</a:t>
            </a:r>
          </a:p>
        </p:txBody>
      </p:sp>
    </p:spTree>
    <p:extLst>
      <p:ext uri="{BB962C8B-B14F-4D97-AF65-F5344CB8AC3E}">
        <p14:creationId xmlns:p14="http://schemas.microsoft.com/office/powerpoint/2010/main" val="924068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9B6A-1388-4AC0-B45D-80DEC780D3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Divide network into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Areas can have nested sub-areas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Constraint: no path between two sub-areas of an area can exit that area</a:t>
            </a:r>
          </a:p>
          <a:p>
            <a:pPr>
              <a:lnSpc>
                <a:spcPct val="80000"/>
              </a:lnSpc>
            </a:pPr>
            <a:r>
              <a:rPr lang="en-US" sz="2400"/>
              <a:t>Hierarchically address nodes in a network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Sequentially number top-level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Sub-areas of area are labeled relative to that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Nodes are numbered relative to the smallest containing area</a:t>
            </a:r>
          </a:p>
        </p:txBody>
      </p:sp>
      <p:pic>
        <p:nvPicPr>
          <p:cNvPr id="13316" name="Picture 4" descr="slide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4038600" cy="2695575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1F19-691A-DE4B-8771-D981F46CD301}" type="slidenum">
              <a:rPr lang="en-US"/>
              <a:pPr/>
              <a:t>50</a:t>
            </a:fld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 to Multiple Providers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600200"/>
            <a:ext cx="450532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Major issues: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Aggregation</a:t>
            </a:r>
          </a:p>
          <a:p>
            <a:pPr>
              <a:lnSpc>
                <a:spcPct val="90000"/>
              </a:lnSpc>
            </a:pPr>
            <a:r>
              <a:rPr lang="en-US" sz="2800"/>
              <a:t>Customer address space: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 and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Obtained independently</a:t>
            </a:r>
          </a:p>
        </p:txBody>
      </p:sp>
      <p:sp>
        <p:nvSpPr>
          <p:cNvPr id="144399" name="Oval 1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4400" name="Oval 1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4401" name="Oval 1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4402" name="Line 1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7" name="Oval 2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277564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D03A-01E3-824B-8AE2-FF7E5640305B}" type="slidenum">
              <a:rPr lang="en-US"/>
              <a:pPr/>
              <a:t>51</a:t>
            </a:fld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one ISP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41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Customer uses address space from ISP1</a:t>
            </a:r>
          </a:p>
          <a:p>
            <a:pPr>
              <a:lnSpc>
                <a:spcPct val="90000"/>
              </a:lnSpc>
            </a:pPr>
            <a:r>
              <a:rPr lang="en-US" sz="2400"/>
              <a:t>ISP1 advertises /16 aggregate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advertises /24 route to ISP2</a:t>
            </a:r>
          </a:p>
          <a:p>
            <a:pPr>
              <a:lnSpc>
                <a:spcPct val="90000"/>
              </a:lnSpc>
            </a:pPr>
            <a:r>
              <a:rPr lang="en-US" sz="2400"/>
              <a:t>ISP2 relays route to ISP1 and ISP3</a:t>
            </a:r>
          </a:p>
          <a:p>
            <a:pPr>
              <a:lnSpc>
                <a:spcPct val="90000"/>
              </a:lnSpc>
            </a:pPr>
            <a:r>
              <a:rPr lang="en-US" sz="2400"/>
              <a:t>ISP2-3 use /24 route</a:t>
            </a:r>
          </a:p>
          <a:p>
            <a:pPr>
              <a:lnSpc>
                <a:spcPct val="90000"/>
              </a:lnSpc>
            </a:pPr>
            <a:r>
              <a:rPr lang="en-US" sz="2400"/>
              <a:t>ISP1 routes directly</a:t>
            </a:r>
          </a:p>
          <a:p>
            <a:pPr>
              <a:lnSpc>
                <a:spcPct val="90000"/>
              </a:lnSpc>
            </a:pPr>
            <a:r>
              <a:rPr lang="en-US" sz="2400"/>
              <a:t>Problems with traffic load?</a:t>
            </a:r>
            <a:endParaRPr lang="en-US" sz="2800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5425" name="Line 17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6" name="Line 18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>
            <a:off x="5562600" y="4114800"/>
            <a:ext cx="533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Oval 30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5439" name="Oval 31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5440" name="Oval 32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3" name="Line 35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4" name="Line 36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5" name="Line 37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6" name="Oval 38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4157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2725-9B6D-3A4C-AB60-D78619B7CA9A}" type="slidenum">
              <a:rPr lang="en-US"/>
              <a:pPr/>
              <a:t>52</a:t>
            </a:fld>
            <a:endParaRPr lang="en-US"/>
          </a:p>
        </p:txBody>
      </p:sp>
      <p:sp>
        <p:nvSpPr>
          <p:cNvPr id="146453" name="Rectangle 21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114800"/>
          </a:xfrm>
        </p:spPr>
        <p:txBody>
          <a:bodyPr/>
          <a:lstStyle/>
          <a:p>
            <a:r>
              <a:rPr lang="en-US" sz="2400"/>
              <a:t>ISP1 aggregates to a /19 at border router to reduce internal tables.</a:t>
            </a:r>
          </a:p>
          <a:p>
            <a:r>
              <a:rPr lang="en-US" sz="2400"/>
              <a:t>ISP1 still announces /16.</a:t>
            </a:r>
          </a:p>
          <a:p>
            <a:r>
              <a:rPr lang="en-US" sz="2400"/>
              <a:t>ISP1 hears /24 from ISP2.</a:t>
            </a:r>
          </a:p>
          <a:p>
            <a:r>
              <a:rPr lang="en-US" sz="2400"/>
              <a:t>ISP1 routes packets for customer to ISP2!</a:t>
            </a:r>
          </a:p>
          <a:p>
            <a:r>
              <a:rPr lang="en-US" sz="2400"/>
              <a:t>Workaround: ISP1 </a:t>
            </a:r>
            <a:r>
              <a:rPr lang="en-US" sz="2400" i="1"/>
              <a:t>must</a:t>
            </a:r>
            <a:r>
              <a:rPr lang="en-US" sz="2400"/>
              <a:t> inject /24 into I-BGP.</a:t>
            </a:r>
          </a:p>
          <a:p>
            <a:endParaRPr lang="en-US" sz="2400"/>
          </a:p>
        </p:txBody>
      </p:sp>
      <p:sp>
        <p:nvSpPr>
          <p:cNvPr id="146450" name="Line 18"/>
          <p:cNvSpPr>
            <a:spLocks noChangeShapeType="1"/>
          </p:cNvSpPr>
          <p:nvPr/>
        </p:nvSpPr>
        <p:spPr bwMode="auto">
          <a:xfrm>
            <a:off x="6477000" y="34290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4724400" y="42656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138.39.0/19</a:t>
            </a:r>
            <a:endParaRPr lang="en-US">
              <a:latin typeface="Arial" charset="0"/>
            </a:endParaRPr>
          </a:p>
        </p:txBody>
      </p:sp>
      <p:sp>
        <p:nvSpPr>
          <p:cNvPr id="146452" name="Line 20"/>
          <p:cNvSpPr>
            <a:spLocks noChangeShapeType="1"/>
          </p:cNvSpPr>
          <p:nvPr/>
        </p:nvSpPr>
        <p:spPr bwMode="auto">
          <a:xfrm flipV="1">
            <a:off x="50292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6455" name="Line 23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6" name="Line 24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8" name="Oval 26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6459" name="Oval 27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6460" name="Oval 28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6461" name="Line 29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2" name="Line 30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3" name="Line 31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4" name="Line 32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5" name="Line 33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6" name="Oval 34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90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6BB7-7D96-2B4C-8E0C-A030B4194820}" type="slidenum">
              <a:rPr lang="en-US"/>
              <a:pPr/>
              <a:t>53</a:t>
            </a:fld>
            <a:endParaRPr lang="en-US"/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Both ISPs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41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ISP1 and ISP2 continue to announce aggregates</a:t>
            </a:r>
          </a:p>
          <a:p>
            <a:pPr>
              <a:lnSpc>
                <a:spcPct val="90000"/>
              </a:lnSpc>
            </a:pPr>
            <a:r>
              <a:rPr lang="en-US" sz="2400"/>
              <a:t>Load sharing depends on traffic to two prefixes</a:t>
            </a:r>
          </a:p>
          <a:p>
            <a:pPr>
              <a:lnSpc>
                <a:spcPct val="90000"/>
              </a:lnSpc>
            </a:pPr>
            <a:r>
              <a:rPr lang="en-US" sz="2400"/>
              <a:t>Lack of reliability: if ISP1 link goes down, part of customer becomes inaccessible.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may announce prefixes to both ISPs, but still problems with longest match as in case 1.</a:t>
            </a:r>
            <a:endParaRPr lang="en-US" sz="2800"/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5105400" y="446246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7467600" y="4418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204.70.1/24</a:t>
            </a:r>
            <a:endParaRPr lang="en-US">
              <a:latin typeface="Arial" charset="0"/>
            </a:endParaRPr>
          </a:p>
        </p:txBody>
      </p:sp>
      <p:sp>
        <p:nvSpPr>
          <p:cNvPr id="147473" name="Oval 17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7474" name="Oval 18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7475" name="Oval 19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1" name="Oval 25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5112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C512-958D-3043-92E7-8C92A15BBF12}" type="slidenum">
              <a:rPr lang="en-US"/>
              <a:pPr/>
              <a:t>54</a:t>
            </a:fld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Obtained Independently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146550" cy="4876800"/>
          </a:xfrm>
        </p:spPr>
        <p:txBody>
          <a:bodyPr/>
          <a:lstStyle/>
          <a:p>
            <a:r>
              <a:rPr lang="en-US" sz="2800"/>
              <a:t>Offers the most control, but at the cost of aggregation.</a:t>
            </a:r>
          </a:p>
          <a:p>
            <a:r>
              <a:rPr lang="en-US" sz="2800"/>
              <a:t>Still need to control paths</a:t>
            </a:r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9" name="Line 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0" name="Line 1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1" name="Line 1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2" name="Line 1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3472918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D8376-5BC2-C64D-9157-BAB014FFCE66}" type="slidenum">
              <a:rPr lang="en-US"/>
              <a:pPr/>
              <a:t>55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External BGP (e-BGP)</a:t>
            </a:r>
          </a:p>
          <a:p>
            <a:endParaRPr lang="en-US"/>
          </a:p>
          <a:p>
            <a:r>
              <a:rPr lang="en-US"/>
              <a:t>Internal BGP (i-BGP)</a:t>
            </a:r>
          </a:p>
          <a:p>
            <a:endParaRPr lang="en-US"/>
          </a:p>
          <a:p>
            <a:r>
              <a:rPr lang="en-US"/>
              <a:t>Multi-Homing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Stability Issues</a:t>
            </a:r>
          </a:p>
        </p:txBody>
      </p:sp>
    </p:spTree>
    <p:extLst>
      <p:ext uri="{BB962C8B-B14F-4D97-AF65-F5344CB8AC3E}">
        <p14:creationId xmlns:p14="http://schemas.microsoft.com/office/powerpoint/2010/main" val="149424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B7CC-0525-4EC5-B309-5AFEC89C2AE7}" type="slidenum">
              <a:rPr lang="en-US"/>
              <a:pPr/>
              <a:t>56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Safety: No Persistent Oscillation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057400"/>
            <a:ext cx="6019800" cy="2895600"/>
            <a:chOff x="912" y="1488"/>
            <a:chExt cx="3792" cy="1824"/>
          </a:xfrm>
        </p:grpSpPr>
        <p:sp>
          <p:nvSpPr>
            <p:cNvPr id="224260" name="Cloud"/>
            <p:cNvSpPr>
              <a:spLocks noChangeAspect="1" noEditPoints="1" noChangeArrowheads="1"/>
            </p:cNvSpPr>
            <p:nvPr/>
          </p:nvSpPr>
          <p:spPr bwMode="auto">
            <a:xfrm>
              <a:off x="2304" y="2304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1" name="tower"/>
            <p:cNvSpPr>
              <a:spLocks noEditPoints="1" noChangeArrowheads="1"/>
            </p:cNvSpPr>
            <p:nvPr/>
          </p:nvSpPr>
          <p:spPr bwMode="auto">
            <a:xfrm>
              <a:off x="2736" y="2448"/>
              <a:ext cx="144" cy="191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736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3" name="Cloud"/>
            <p:cNvSpPr>
              <a:spLocks noChangeAspect="1" noEditPoints="1" noChangeArrowheads="1"/>
            </p:cNvSpPr>
            <p:nvPr/>
          </p:nvSpPr>
          <p:spPr bwMode="auto">
            <a:xfrm>
              <a:off x="2256" y="1488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4" name="Cloud"/>
            <p:cNvSpPr>
              <a:spLocks noChangeAspect="1" noEditPoints="1" noChangeArrowheads="1"/>
            </p:cNvSpPr>
            <p:nvPr/>
          </p:nvSpPr>
          <p:spPr bwMode="auto">
            <a:xfrm>
              <a:off x="912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5" name="Cloud"/>
            <p:cNvSpPr>
              <a:spLocks noChangeAspect="1" noEditPoints="1" noChangeArrowheads="1"/>
            </p:cNvSpPr>
            <p:nvPr/>
          </p:nvSpPr>
          <p:spPr bwMode="auto">
            <a:xfrm>
              <a:off x="3696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 flipV="1">
              <a:off x="1584" y="1968"/>
              <a:ext cx="91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 flipH="1">
              <a:off x="1920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3150" y="1836"/>
              <a:ext cx="882" cy="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 flipV="1">
              <a:off x="1872" y="268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0" name="Line 14"/>
            <p:cNvSpPr>
              <a:spLocks noChangeShapeType="1"/>
            </p:cNvSpPr>
            <p:nvPr/>
          </p:nvSpPr>
          <p:spPr bwMode="auto">
            <a:xfrm flipH="1" flipV="1">
              <a:off x="3264" y="2640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</a:t>
              </a:r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1296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</a:t>
              </a:r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4080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3</a:t>
              </a:r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2819400" y="19050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1 3 0</a:t>
            </a:r>
          </a:p>
          <a:p>
            <a:pPr algn="r"/>
            <a:r>
              <a:rPr lang="en-US" sz="2400" b="1"/>
              <a:t>  1 0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7748588" y="4130675"/>
            <a:ext cx="86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3 2 0</a:t>
            </a:r>
          </a:p>
          <a:p>
            <a:pPr algn="r"/>
            <a:r>
              <a:rPr lang="en-US" sz="2400" b="1"/>
              <a:t>  3 0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2 1 0</a:t>
            </a:r>
          </a:p>
          <a:p>
            <a:pPr algn="r"/>
            <a:r>
              <a:rPr lang="en-US" sz="2400" b="1"/>
              <a:t>  2 0</a:t>
            </a:r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>
            <a:off x="4724400" y="2590800"/>
            <a:ext cx="1588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8" name="Line 22"/>
          <p:cNvSpPr>
            <a:spLocks noChangeShapeType="1"/>
          </p:cNvSpPr>
          <p:nvPr/>
        </p:nvSpPr>
        <p:spPr bwMode="auto">
          <a:xfrm flipH="1" flipV="1">
            <a:off x="5181600" y="3657600"/>
            <a:ext cx="1219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2832100" y="2540000"/>
            <a:ext cx="18923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1008" y="80"/>
              </a:cxn>
              <a:cxn ang="0">
                <a:pos x="1104" y="608"/>
              </a:cxn>
            </a:cxnLst>
            <a:rect l="0" t="0" r="r" b="b"/>
            <a:pathLst>
              <a:path w="1192" h="1088">
                <a:moveTo>
                  <a:pt x="0" y="1088"/>
                </a:moveTo>
                <a:cubicBezTo>
                  <a:pt x="412" y="624"/>
                  <a:pt x="824" y="160"/>
                  <a:pt x="1008" y="80"/>
                </a:cubicBezTo>
                <a:cubicBezTo>
                  <a:pt x="1192" y="0"/>
                  <a:pt x="1148" y="304"/>
                  <a:pt x="1104" y="6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0" name="Freeform 24"/>
          <p:cNvSpPr>
            <a:spLocks/>
          </p:cNvSpPr>
          <p:nvPr/>
        </p:nvSpPr>
        <p:spPr bwMode="auto">
          <a:xfrm>
            <a:off x="4673600" y="2298700"/>
            <a:ext cx="1930400" cy="2133600"/>
          </a:xfrm>
          <a:custGeom>
            <a:avLst/>
            <a:gdLst/>
            <a:ahLst/>
            <a:cxnLst>
              <a:cxn ang="0">
                <a:pos x="128" y="136"/>
              </a:cxn>
              <a:cxn ang="0">
                <a:pos x="176" y="184"/>
              </a:cxn>
              <a:cxn ang="0">
                <a:pos x="1184" y="1240"/>
              </a:cxn>
              <a:cxn ang="0">
                <a:pos x="368" y="808"/>
              </a:cxn>
            </a:cxnLst>
            <a:rect l="0" t="0" r="r" b="b"/>
            <a:pathLst>
              <a:path w="1216" h="1344">
                <a:moveTo>
                  <a:pt x="128" y="136"/>
                </a:moveTo>
                <a:cubicBezTo>
                  <a:pt x="64" y="68"/>
                  <a:pt x="0" y="0"/>
                  <a:pt x="176" y="184"/>
                </a:cubicBezTo>
                <a:cubicBezTo>
                  <a:pt x="352" y="368"/>
                  <a:pt x="1152" y="1136"/>
                  <a:pt x="1184" y="1240"/>
                </a:cubicBezTo>
                <a:cubicBezTo>
                  <a:pt x="1216" y="1344"/>
                  <a:pt x="792" y="1076"/>
                  <a:pt x="368" y="8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2895600" y="38100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4114800" y="34432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28600" y="624840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Varadhan</a:t>
            </a:r>
            <a:r>
              <a:rPr lang="en-US" sz="1600" dirty="0"/>
              <a:t>, </a:t>
            </a:r>
            <a:r>
              <a:rPr lang="en-US" sz="1600" dirty="0" err="1"/>
              <a:t>Govindan</a:t>
            </a:r>
            <a:r>
              <a:rPr lang="en-US" sz="1600" dirty="0"/>
              <a:t>, &amp; </a:t>
            </a:r>
            <a:r>
              <a:rPr lang="en-US" sz="1600" dirty="0" err="1"/>
              <a:t>Estrin</a:t>
            </a:r>
            <a:r>
              <a:rPr lang="en-US" sz="1600" dirty="0"/>
              <a:t>, “Persistent Route Oscillations in </a:t>
            </a:r>
            <a:r>
              <a:rPr lang="en-US" sz="1600" dirty="0" err="1"/>
              <a:t>Interdomain</a:t>
            </a:r>
            <a:r>
              <a:rPr lang="en-US" sz="1600" dirty="0"/>
              <a:t> Routing”, 1996</a:t>
            </a:r>
            <a:r>
              <a:rPr lang="en-US" sz="1600" i="1" dirty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 build="allAtOnce"/>
      <p:bldP spid="224275" grpId="0" build="allAtOnce"/>
      <p:bldP spid="224276" grpId="0" build="allAtOnce"/>
      <p:bldP spid="224277" grpId="0" animBg="1"/>
      <p:bldP spid="224277" grpId="1" animBg="1"/>
      <p:bldP spid="224278" grpId="0" animBg="1"/>
      <p:bldP spid="224279" grpId="0" animBg="1"/>
      <p:bldP spid="224279" grpId="1" animBg="1"/>
      <p:bldP spid="224280" grpId="0" animBg="1"/>
      <p:bldP spid="224281" grpId="0" animBg="1"/>
      <p:bldP spid="224281" grpId="1" animBg="1"/>
      <p:bldP spid="224281" grpId="2" animBg="1"/>
      <p:bldP spid="224282" grpId="0"/>
      <p:bldP spid="22428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FF76-5AE5-49F5-9B8F-811C6C10329A}" type="slidenum">
              <a:rPr lang="en-US"/>
              <a:pPr/>
              <a:t>57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</a:t>
            </a:r>
            <a:r>
              <a:rPr lang="en-US" dirty="0" smtClean="0"/>
              <a:t>Optional Paper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Permit only two business arrangements</a:t>
            </a:r>
          </a:p>
          <a:p>
            <a:pPr lvl="1"/>
            <a:r>
              <a:rPr lang="en-US"/>
              <a:t>Customer-provider</a:t>
            </a:r>
          </a:p>
          <a:p>
            <a:pPr lvl="1"/>
            <a:r>
              <a:rPr lang="en-US"/>
              <a:t>Peering</a:t>
            </a:r>
          </a:p>
          <a:p>
            <a:endParaRPr lang="en-US"/>
          </a:p>
          <a:p>
            <a:r>
              <a:rPr lang="en-US"/>
              <a:t>Constrain both </a:t>
            </a:r>
            <a:r>
              <a:rPr lang="en-US">
                <a:solidFill>
                  <a:srgbClr val="FF3300"/>
                </a:solidFill>
              </a:rPr>
              <a:t>filtering </a:t>
            </a:r>
            <a:r>
              <a:rPr lang="en-US"/>
              <a:t>and </a:t>
            </a:r>
            <a:r>
              <a:rPr lang="en-US">
                <a:solidFill>
                  <a:srgbClr val="FF3300"/>
                </a:solidFill>
              </a:rPr>
              <a:t>ranking</a:t>
            </a:r>
            <a:r>
              <a:rPr lang="en-US"/>
              <a:t> based on these arrangements to guarantee safety</a:t>
            </a:r>
          </a:p>
          <a:p>
            <a:endParaRPr lang="en-US"/>
          </a:p>
          <a:p>
            <a:r>
              <a:rPr lang="en-US">
                <a:solidFill>
                  <a:srgbClr val="FF3300"/>
                </a:solidFill>
              </a:rPr>
              <a:t>Surprising result:</a:t>
            </a:r>
            <a:r>
              <a:rPr lang="en-US"/>
              <a:t> these arrangements correspond to today’s (common) behavior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8600" y="652145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Gao &amp; Rexford, “Stable Internet Routing without Global Coordination”, </a:t>
            </a:r>
            <a:r>
              <a:rPr lang="en-US" sz="1600" i="1"/>
              <a:t> IEEE/ACM ToN</a:t>
            </a:r>
            <a:r>
              <a:rPr lang="en-US" sz="1600"/>
              <a:t>, 2001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FE1C-67A3-0E4F-AEE7-607D6CC97640}" type="slidenum">
              <a:rPr lang="en-US"/>
              <a:pPr/>
              <a:t>58</a:t>
            </a:fld>
            <a:endParaRPr lang="en-US"/>
          </a:p>
        </p:txBody>
      </p:sp>
      <p:sp>
        <p:nvSpPr>
          <p:cNvPr id="2181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Signs of Routing Instability</a:t>
            </a:r>
          </a:p>
        </p:txBody>
      </p:sp>
      <p:sp>
        <p:nvSpPr>
          <p:cNvPr id="21811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Record of BGP messages at major exchanges</a:t>
            </a:r>
          </a:p>
          <a:p>
            <a:r>
              <a:rPr lang="en-US"/>
              <a:t>Discovered orders of magnitude larger than expected updates</a:t>
            </a:r>
          </a:p>
          <a:p>
            <a:pPr lvl="1"/>
            <a:r>
              <a:rPr lang="en-US"/>
              <a:t>Bulk were duplicate withdrawals</a:t>
            </a:r>
          </a:p>
          <a:p>
            <a:pPr lvl="2"/>
            <a:r>
              <a:rPr lang="en-US"/>
              <a:t>Stateless implementation of BGP – did not keep track of information passed to peers</a:t>
            </a:r>
          </a:p>
          <a:p>
            <a:pPr lvl="2"/>
            <a:r>
              <a:rPr lang="en-US"/>
              <a:t>Impact of few implementations</a:t>
            </a:r>
          </a:p>
          <a:p>
            <a:pPr lvl="1"/>
            <a:r>
              <a:rPr lang="en-US"/>
              <a:t>Strong frequency (30/60 sec) components</a:t>
            </a:r>
          </a:p>
          <a:p>
            <a:pPr lvl="2"/>
            <a:r>
              <a:rPr lang="en-US"/>
              <a:t>Interaction with other local routing/links etc.	</a:t>
            </a:r>
          </a:p>
        </p:txBody>
      </p:sp>
    </p:spTree>
    <p:extLst>
      <p:ext uri="{BB962C8B-B14F-4D97-AF65-F5344CB8AC3E}">
        <p14:creationId xmlns:p14="http://schemas.microsoft.com/office/powerpoint/2010/main" val="309431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739A-58D9-544E-8656-6D6FE6ADED24}" type="slidenum">
              <a:rPr lang="en-US"/>
              <a:pPr/>
              <a:t>59</a:t>
            </a:fld>
            <a:endParaRPr lang="en-US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163854" name="Text Box 14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4090988" y="37338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4648200" y="2286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63246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10668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 flipH="1"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0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62E0-2C42-4DAA-B16A-B0EA87E1698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area</a:t>
            </a:r>
          </a:p>
          <a:p>
            <a:pPr lvl="1"/>
            <a:r>
              <a:rPr lang="en-US"/>
              <a:t>Each node has routes to every other node</a:t>
            </a:r>
          </a:p>
          <a:p>
            <a:r>
              <a:rPr lang="en-US"/>
              <a:t>Outside area</a:t>
            </a:r>
          </a:p>
          <a:p>
            <a:pPr lvl="1"/>
            <a:r>
              <a:rPr lang="en-US"/>
              <a:t>Each node has routes for </a:t>
            </a:r>
            <a:r>
              <a:rPr lang="en-US">
                <a:solidFill>
                  <a:srgbClr val="FF0066"/>
                </a:solidFill>
              </a:rPr>
              <a:t>other top-level areas only</a:t>
            </a:r>
          </a:p>
          <a:p>
            <a:pPr lvl="1"/>
            <a:r>
              <a:rPr lang="en-US"/>
              <a:t>Inter-area packets are routed to nearest appropriate border router</a:t>
            </a:r>
          </a:p>
          <a:p>
            <a:r>
              <a:rPr lang="en-US"/>
              <a:t>Can result in sub-optimal paths</a:t>
            </a:r>
            <a:endParaRPr lang="en-US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A6E8-FF96-0F46-BFDF-E9F8AB123476}" type="slidenum">
              <a:rPr lang="en-US"/>
              <a:pPr/>
              <a:t>60</a:t>
            </a:fld>
            <a:endParaRPr lang="en-US"/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2227" name="Text Box 19"/>
          <p:cNvSpPr txBox="1">
            <a:spLocks noChangeArrowheads="1"/>
          </p:cNvSpPr>
          <p:nvPr/>
        </p:nvSpPr>
        <p:spPr bwMode="auto">
          <a:xfrm>
            <a:off x="473075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41655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2229" name="Text Box 21"/>
          <p:cNvSpPr txBox="1">
            <a:spLocks noChangeArrowheads="1"/>
          </p:cNvSpPr>
          <p:nvPr/>
        </p:nvSpPr>
        <p:spPr bwMode="auto">
          <a:xfrm>
            <a:off x="198120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(*0R,1R,-)</a:t>
            </a:r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4267200" y="3048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H="1">
            <a:off x="3048000" y="4191000"/>
            <a:ext cx="762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>
            <a:off x="4648200" y="41148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4267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4" name="Text Box 26"/>
          <p:cNvSpPr txBox="1">
            <a:spLocks noChangeArrowheads="1"/>
          </p:cNvSpPr>
          <p:nvPr/>
        </p:nvSpPr>
        <p:spPr bwMode="auto">
          <a:xfrm>
            <a:off x="49530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3200400" y="4038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58404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0" name="Text Box 32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1" name="Text Box 33"/>
          <p:cNvSpPr txBox="1">
            <a:spLocks noChangeArrowheads="1"/>
          </p:cNvSpPr>
          <p:nvPr/>
        </p:nvSpPr>
        <p:spPr bwMode="auto">
          <a:xfrm>
            <a:off x="17256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2" name="Text Box 34"/>
          <p:cNvSpPr txBox="1">
            <a:spLocks noChangeArrowheads="1"/>
          </p:cNvSpPr>
          <p:nvPr/>
        </p:nvSpPr>
        <p:spPr bwMode="auto">
          <a:xfrm>
            <a:off x="6096000" y="24526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222243" name="Text Box 35"/>
          <p:cNvSpPr txBox="1">
            <a:spLocks noChangeArrowheads="1"/>
          </p:cNvSpPr>
          <p:nvPr/>
        </p:nvSpPr>
        <p:spPr bwMode="auto">
          <a:xfrm>
            <a:off x="6934200" y="4953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533400" y="5029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</p:spTree>
    <p:extLst>
      <p:ext uri="{BB962C8B-B14F-4D97-AF65-F5344CB8AC3E}">
        <p14:creationId xmlns:p14="http://schemas.microsoft.com/office/powerpoint/2010/main" val="186259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9096-B451-024A-A8D6-434D2AA0A873}" type="slidenum">
              <a:rPr lang="en-US"/>
              <a:pPr/>
              <a:t>61</a:t>
            </a:fld>
            <a:endParaRPr lang="en-US"/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3237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8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9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2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5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6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3247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487680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51" name="Text Box 19"/>
          <p:cNvSpPr txBox="1">
            <a:spLocks noChangeArrowheads="1"/>
          </p:cNvSpPr>
          <p:nvPr/>
        </p:nvSpPr>
        <p:spPr bwMode="auto">
          <a:xfrm>
            <a:off x="5410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3252" name="Text Box 20"/>
          <p:cNvSpPr txBox="1">
            <a:spLocks noChangeArrowheads="1"/>
          </p:cNvSpPr>
          <p:nvPr/>
        </p:nvSpPr>
        <p:spPr bwMode="auto">
          <a:xfrm>
            <a:off x="1905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(01R,*1R,-)</a:t>
            </a: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8" name="Text Box 26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9" name="Line 27"/>
          <p:cNvSpPr>
            <a:spLocks noChangeShapeType="1"/>
          </p:cNvSpPr>
          <p:nvPr/>
        </p:nvSpPr>
        <p:spPr bwMode="auto">
          <a:xfrm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0" name="Line 28"/>
          <p:cNvSpPr>
            <a:spLocks noChangeShapeType="1"/>
          </p:cNvSpPr>
          <p:nvPr/>
        </p:nvSpPr>
        <p:spPr bwMode="auto">
          <a:xfrm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59166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2" name="Text Box 30"/>
          <p:cNvSpPr txBox="1">
            <a:spLocks noChangeArrowheads="1"/>
          </p:cNvSpPr>
          <p:nvPr/>
        </p:nvSpPr>
        <p:spPr bwMode="auto">
          <a:xfrm>
            <a:off x="62484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3" name="Text Box 31"/>
          <p:cNvSpPr txBox="1">
            <a:spLocks noChangeArrowheads="1"/>
          </p:cNvSpPr>
          <p:nvPr/>
        </p:nvSpPr>
        <p:spPr bwMode="auto">
          <a:xfrm>
            <a:off x="16494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17855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65" name="Text Box 33"/>
          <p:cNvSpPr txBox="1">
            <a:spLocks noChangeArrowheads="1"/>
          </p:cNvSpPr>
          <p:nvPr/>
        </p:nvSpPr>
        <p:spPr bwMode="auto">
          <a:xfrm>
            <a:off x="647700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61595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(*0R,1R,-)</a:t>
            </a:r>
          </a:p>
        </p:txBody>
      </p:sp>
    </p:spTree>
    <p:extLst>
      <p:ext uri="{BB962C8B-B14F-4D97-AF65-F5344CB8AC3E}">
        <p14:creationId xmlns:p14="http://schemas.microsoft.com/office/powerpoint/2010/main" val="67689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01F7-30CB-4047-9A29-DD475958B809}" type="slidenum">
              <a:rPr lang="en-US"/>
              <a:pPr/>
              <a:t>62</a:t>
            </a:fld>
            <a:endParaRPr lang="en-US"/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4271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4273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479425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54864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18288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4277" name="Text Box 21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0" name="Line 24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56118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15732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586740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6553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381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(01R,*1R,-)</a:t>
            </a:r>
          </a:p>
        </p:txBody>
      </p:sp>
    </p:spTree>
    <p:extLst>
      <p:ext uri="{BB962C8B-B14F-4D97-AF65-F5344CB8AC3E}">
        <p14:creationId xmlns:p14="http://schemas.microsoft.com/office/powerpoint/2010/main" val="320029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DF36-D966-B148-A2FC-6DA0994950F4}" type="slidenum">
              <a:rPr lang="en-US"/>
              <a:pPr/>
              <a:t>63</a:t>
            </a:fld>
            <a:endParaRPr lang="en-US"/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5285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6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7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9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0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1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5295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5298" name="Text Box 18"/>
          <p:cNvSpPr txBox="1">
            <a:spLocks noChangeArrowheads="1"/>
          </p:cNvSpPr>
          <p:nvPr/>
        </p:nvSpPr>
        <p:spPr bwMode="auto">
          <a:xfrm>
            <a:off x="4870450" y="24526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5299" name="Text Box 19"/>
          <p:cNvSpPr txBox="1">
            <a:spLocks noChangeArrowheads="1"/>
          </p:cNvSpPr>
          <p:nvPr/>
        </p:nvSpPr>
        <p:spPr bwMode="auto">
          <a:xfrm>
            <a:off x="5562600" y="49530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5300" name="Text Box 20"/>
          <p:cNvSpPr txBox="1">
            <a:spLocks noChangeArrowheads="1"/>
          </p:cNvSpPr>
          <p:nvPr/>
        </p:nvSpPr>
        <p:spPr bwMode="auto">
          <a:xfrm>
            <a:off x="17526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5302" name="Text Box 22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3" name="Line 23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5" name="Line 25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6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544036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14970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571500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1" name="Text Box 31"/>
          <p:cNvSpPr txBox="1">
            <a:spLocks noChangeArrowheads="1"/>
          </p:cNvSpPr>
          <p:nvPr/>
        </p:nvSpPr>
        <p:spPr bwMode="auto">
          <a:xfrm>
            <a:off x="67818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2" name="Text Box 32"/>
          <p:cNvSpPr txBox="1">
            <a:spLocks noChangeArrowheads="1"/>
          </p:cNvSpPr>
          <p:nvPr/>
        </p:nvSpPr>
        <p:spPr bwMode="auto">
          <a:xfrm>
            <a:off x="1524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  <p:extLst>
      <p:ext uri="{BB962C8B-B14F-4D97-AF65-F5344CB8AC3E}">
        <p14:creationId xmlns:p14="http://schemas.microsoft.com/office/powerpoint/2010/main" val="317845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F26D-85D3-0D4B-9CF7-14E6D0DF61A2}" type="slidenum">
              <a:rPr lang="en-US"/>
              <a:pPr/>
              <a:t>64</a:t>
            </a:fld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6309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2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6321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6322" name="Text Box 18"/>
          <p:cNvSpPr txBox="1">
            <a:spLocks noChangeArrowheads="1"/>
          </p:cNvSpPr>
          <p:nvPr/>
        </p:nvSpPr>
        <p:spPr bwMode="auto">
          <a:xfrm>
            <a:off x="4819650" y="24384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5410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205740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5867400" y="24526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4" name="Text Box 30"/>
          <p:cNvSpPr txBox="1">
            <a:spLocks noChangeArrowheads="1"/>
          </p:cNvSpPr>
          <p:nvPr/>
        </p:nvSpPr>
        <p:spPr bwMode="auto">
          <a:xfrm>
            <a:off x="641985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5" name="Text Box 31"/>
          <p:cNvSpPr txBox="1">
            <a:spLocks noChangeArrowheads="1"/>
          </p:cNvSpPr>
          <p:nvPr/>
        </p:nvSpPr>
        <p:spPr bwMode="auto">
          <a:xfrm>
            <a:off x="1828800" y="50434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6248400" y="2438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(-,-,-)</a:t>
            </a: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67818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51435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  <p:extLst>
      <p:ext uri="{BB962C8B-B14F-4D97-AF65-F5344CB8AC3E}">
        <p14:creationId xmlns:p14="http://schemas.microsoft.com/office/powerpoint/2010/main" val="340818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33C5-EAF0-7C4F-BC57-325A2B3FE9DA}" type="slidenum">
              <a:rPr lang="en-US"/>
              <a:pPr/>
              <a:t>65</a:t>
            </a:fld>
            <a:endParaRPr lang="en-US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734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4857750" y="2528888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(-,*12R,21R)</a:t>
            </a:r>
          </a:p>
        </p:txBody>
      </p:sp>
      <p:sp>
        <p:nvSpPr>
          <p:cNvPr id="227347" name="Text Box 19"/>
          <p:cNvSpPr txBox="1">
            <a:spLocks noChangeArrowheads="1"/>
          </p:cNvSpPr>
          <p:nvPr/>
        </p:nvSpPr>
        <p:spPr bwMode="auto">
          <a:xfrm>
            <a:off x="5632450" y="50434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7348" name="Text Box 20"/>
          <p:cNvSpPr txBox="1">
            <a:spLocks noChangeArrowheads="1"/>
          </p:cNvSpPr>
          <p:nvPr/>
        </p:nvSpPr>
        <p:spPr bwMode="auto">
          <a:xfrm>
            <a:off x="197485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6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6477000" y="25288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6553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78105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172200" y="25288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617220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1725613" y="50292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429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988-B849-9D46-8448-5CA96E5D86B0}" type="slidenum">
              <a:rPr lang="en-US"/>
              <a:pPr/>
              <a:t>66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Oscillations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Can possible explore every possible path through network </a:t>
            </a:r>
            <a:r>
              <a:rPr lang="en-US" sz="2800">
                <a:sym typeface="Wingdings" charset="2"/>
              </a:rPr>
              <a:t> (n-1)! Combinations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charset="2"/>
              </a:rPr>
              <a:t>Limit between update messages (MinRouteAdver) reduces exploration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Forces router to process all outstanding messages</a:t>
            </a:r>
          </a:p>
          <a:p>
            <a:pPr>
              <a:lnSpc>
                <a:spcPct val="90000"/>
              </a:lnSpc>
            </a:pPr>
            <a:r>
              <a:rPr lang="en-US" sz="2800"/>
              <a:t>Typical Internet failover times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New/shorter link </a:t>
            </a:r>
            <a:r>
              <a:rPr lang="en-US" sz="2400">
                <a:sym typeface="Wingdings" charset="2"/>
              </a:rPr>
              <a:t> 60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simple replacement at nodes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Down link  180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search of possible options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Longer link  120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replacement or search based on length</a:t>
            </a:r>
          </a:p>
        </p:txBody>
      </p:sp>
    </p:spTree>
    <p:extLst>
      <p:ext uri="{BB962C8B-B14F-4D97-AF65-F5344CB8AC3E}">
        <p14:creationId xmlns:p14="http://schemas.microsoft.com/office/powerpoint/2010/main" val="250115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62-B7E6-B24C-B39B-5E6B9F606A1B}" type="slidenum">
              <a:rPr lang="en-US"/>
              <a:pPr/>
              <a:t>67</a:t>
            </a:fld>
            <a:endParaRPr lang="en-US"/>
          </a:p>
        </p:txBody>
      </p:sp>
      <p:sp>
        <p:nvSpPr>
          <p:cNvPr id="219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Storm</a:t>
            </a:r>
          </a:p>
        </p:txBody>
      </p:sp>
      <p:sp>
        <p:nvSpPr>
          <p:cNvPr id="219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Overloaded routers fail to send Keep_Alive message and marked as down</a:t>
            </a:r>
          </a:p>
          <a:p>
            <a:r>
              <a:rPr lang="en-US"/>
              <a:t>I-BGP peers find alternate paths</a:t>
            </a:r>
          </a:p>
          <a:p>
            <a:r>
              <a:rPr lang="en-US"/>
              <a:t>Overloaded router re-establishes peering session</a:t>
            </a:r>
          </a:p>
          <a:p>
            <a:r>
              <a:rPr lang="en-US"/>
              <a:t>Must send large updates </a:t>
            </a:r>
          </a:p>
          <a:p>
            <a:r>
              <a:rPr lang="en-US"/>
              <a:t>Increased load causes more routers to fail!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1E9F-F64F-E94E-929E-1B3EBE2CD3D1}" type="slidenum">
              <a:rPr lang="en-US"/>
              <a:pPr/>
              <a:t>68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Dampening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Routers now give higher priority to BGP/Keep_Alive to avoid problem</a:t>
            </a:r>
          </a:p>
          <a:p>
            <a:r>
              <a:rPr lang="en-US"/>
              <a:t>Associate a penalty with each route</a:t>
            </a:r>
          </a:p>
          <a:p>
            <a:pPr lvl="1"/>
            <a:r>
              <a:rPr lang="en-US"/>
              <a:t>Increase when route flaps</a:t>
            </a:r>
          </a:p>
          <a:p>
            <a:pPr lvl="1"/>
            <a:r>
              <a:rPr lang="en-US"/>
              <a:t>Exponentially decay penalty with time</a:t>
            </a:r>
          </a:p>
          <a:p>
            <a:r>
              <a:rPr lang="en-US"/>
              <a:t>When penalty reaches threshold, suppress route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749A-E82F-4C8B-BD78-CFEE7CBAF1B7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600200"/>
            <a:ext cx="83820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Sub-optimality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76400" y="2016125"/>
            <a:ext cx="18288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953000" y="2016125"/>
            <a:ext cx="28194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733800" y="4225925"/>
            <a:ext cx="25908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133600" y="31591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057400" y="22447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098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3622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26670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2514600" y="270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743200" y="3463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362200" y="3387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2514600" y="3616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334000" y="23971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629400" y="23209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4864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5867400" y="3082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715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43434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9342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7239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724400" y="4911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4419600" y="5064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6388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181600" y="43783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4114800" y="45307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486400" y="4987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410200" y="4530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209800" y="2473325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286000" y="23971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V="1">
            <a:off x="2438400" y="23971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2438400" y="2549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2438400" y="3463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2362200" y="338772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590800" y="34639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2778125"/>
            <a:ext cx="2971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V="1">
            <a:off x="2819400" y="3159125"/>
            <a:ext cx="3048000" cy="304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19400" y="3463925"/>
            <a:ext cx="16002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4419600" y="4759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419600" y="4759325"/>
            <a:ext cx="3810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4419600" y="491172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4800600" y="4530725"/>
            <a:ext cx="60960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410200" y="4530725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5562600" y="4683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V="1">
            <a:off x="5410200" y="3082925"/>
            <a:ext cx="533400" cy="1447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V="1">
            <a:off x="5638800" y="2930525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715000" y="25495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5715000" y="2549525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62572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16033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8799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3432175" y="45148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671638" y="2762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967038" y="2990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1.2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786438" y="2152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2.1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6853238" y="2228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4186238" y="5276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3.1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5329238" y="5200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3.2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6862763" y="2949575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2.2.1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562600" y="29305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609600" y="4943475"/>
            <a:ext cx="1820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3 hop red path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vs.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2 hop green path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413125" y="3475038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4800600" y="3814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 flipV="1">
            <a:off x="2971800" y="354012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5105400" y="4149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4803775" y="432117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3.2.1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05075" y="323373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1.2.1</a:t>
            </a:r>
            <a:endParaRPr lang="en-US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Logical View of the Internet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41148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National (Tier 1 ISP)</a:t>
            </a:r>
          </a:p>
          <a:p>
            <a:pPr lvl="1"/>
            <a:r>
              <a:rPr lang="en-US" dirty="0" smtClean="0"/>
              <a:t>“Default-free” with global reachability info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AT &amp; T, UUNET, Sprint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Regional (Tier 2 ISP)</a:t>
            </a:r>
          </a:p>
          <a:p>
            <a:pPr lvl="1"/>
            <a:r>
              <a:rPr lang="en-US" dirty="0" smtClean="0"/>
              <a:t>Regional or country-wide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Pacific Bell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(Tier 3 ISP)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Telerama</a:t>
            </a:r>
            <a:r>
              <a:rPr lang="en-US" dirty="0" smtClean="0"/>
              <a:t> DSL</a:t>
            </a:r>
          </a:p>
          <a:p>
            <a:endParaRPr lang="en-US" dirty="0"/>
          </a:p>
        </p:txBody>
      </p:sp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F46B-25FE-42DC-B5AE-00CF6D274D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8200" y="1447800"/>
            <a:ext cx="40386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962400"/>
            <a:ext cx="1524000" cy="990600"/>
            <a:chOff x="384" y="2016"/>
            <a:chExt cx="1776" cy="1248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2362200"/>
            <a:ext cx="914400" cy="609600"/>
            <a:chOff x="384" y="2016"/>
            <a:chExt cx="1776" cy="1248"/>
          </a:xfrm>
        </p:grpSpPr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781800" y="3962400"/>
            <a:ext cx="1524000" cy="990600"/>
            <a:chOff x="384" y="2016"/>
            <a:chExt cx="1776" cy="1248"/>
          </a:xfrm>
        </p:grpSpPr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6000" y="5105400"/>
            <a:ext cx="1371600" cy="685800"/>
            <a:chOff x="384" y="2016"/>
            <a:chExt cx="1776" cy="1248"/>
          </a:xfrm>
        </p:grpSpPr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953000" y="3200400"/>
            <a:ext cx="1371600" cy="685800"/>
            <a:chOff x="384" y="2016"/>
            <a:chExt cx="1776" cy="1248"/>
          </a:xfrm>
        </p:grpSpPr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934200" y="2743200"/>
            <a:ext cx="1371600" cy="685800"/>
            <a:chOff x="384" y="2016"/>
            <a:chExt cx="1776" cy="1248"/>
          </a:xfrm>
        </p:grpSpPr>
        <p:sp>
          <p:nvSpPr>
            <p:cNvPr id="19496" name="Oval 40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42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43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132388" y="4191000"/>
            <a:ext cx="963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86600" y="4191000"/>
            <a:ext cx="963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167563" y="2895600"/>
            <a:ext cx="833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257800" y="3352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6400800" y="5257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5750" y="2463800"/>
            <a:ext cx="768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Tier 3</a:t>
            </a:r>
          </a:p>
        </p:txBody>
      </p:sp>
      <p:pic>
        <p:nvPicPr>
          <p:cNvPr id="19509" name="Picture 53" descr="Click To 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5715000" y="4953000"/>
            <a:ext cx="609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7162800" y="4953000"/>
            <a:ext cx="228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620000" y="34290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6096000" y="2133600"/>
            <a:ext cx="1295400" cy="4572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715000" y="2971800"/>
            <a:ext cx="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772400" y="22098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5638800" y="3810000"/>
            <a:ext cx="0" cy="1524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 flipV="1">
            <a:off x="5638800" y="2133600"/>
            <a:ext cx="762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>
            <a:off x="6629400" y="3733800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178550" y="3505200"/>
            <a:ext cx="9525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Customer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6172200" y="3962400"/>
            <a:ext cx="8445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Provider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64008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DE4F-B4DF-4CC7-8516-275836EEDB3A}" type="slidenum">
              <a:rPr lang="en-US"/>
              <a:pPr/>
              <a:t>9</a:t>
            </a:fld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9088" y="1295400"/>
            <a:ext cx="45577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Source wants to reach LM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[a], whose address is </a:t>
            </a:r>
            <a:r>
              <a:rPr lang="en-US" sz="2800" i="1" dirty="0" err="1">
                <a:solidFill>
                  <a:srgbClr val="000000"/>
                </a:solidFill>
                <a:latin typeface="Arial" charset="0"/>
              </a:rPr>
              <a:t>c.b.a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</a:rPr>
              <a:t>: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Source can see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[c], so sends packet towards c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[b] area, first router diverts packet to b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[a] area, packet delivered to a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Not shortest path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Packet may not reach landmarks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953000" y="1447800"/>
            <a:ext cx="4038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Basic Idea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62000" y="53038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676400"/>
            <a:ext cx="3581400" cy="4495800"/>
            <a:chOff x="1152" y="2592"/>
            <a:chExt cx="1584" cy="1536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1152" y="2592"/>
              <a:ext cx="1584" cy="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1536" y="2688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Oval 11"/>
            <p:cNvSpPr>
              <a:spLocks noChangeArrowheads="1"/>
            </p:cNvSpPr>
            <p:nvPr/>
          </p:nvSpPr>
          <p:spPr bwMode="auto">
            <a:xfrm>
              <a:off x="1824" y="2784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8305800" y="4038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113463" y="3886200"/>
            <a:ext cx="87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[c]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32500" y="3048000"/>
            <a:ext cx="89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[b]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5791200" y="4114800"/>
            <a:ext cx="1143000" cy="1447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7162800" y="2743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162800" y="28194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0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[a]</a:t>
            </a:r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6705600" y="2376488"/>
            <a:ext cx="91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[a]</a:t>
            </a:r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 flipH="1" flipV="1">
            <a:off x="6248400" y="2438400"/>
            <a:ext cx="685800" cy="685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7162800" y="28956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 flipV="1">
            <a:off x="7162800" y="3505200"/>
            <a:ext cx="609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7772400" y="40386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7315200" y="2819400"/>
            <a:ext cx="381000" cy="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867400" y="45720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[c]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6019800" y="2667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[b]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7315200" y="5029200"/>
            <a:ext cx="1600200" cy="1006475"/>
            <a:chOff x="1968" y="3466"/>
            <a:chExt cx="1008" cy="634"/>
          </a:xfrm>
        </p:grpSpPr>
        <p:sp>
          <p:nvSpPr>
            <p:cNvPr id="84008" name="Rectangle 40"/>
            <p:cNvSpPr>
              <a:spLocks noChangeArrowheads="1"/>
            </p:cNvSpPr>
            <p:nvPr/>
          </p:nvSpPr>
          <p:spPr bwMode="auto">
            <a:xfrm>
              <a:off x="1968" y="3466"/>
              <a:ext cx="1008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2" name="Rectangle 34"/>
            <p:cNvSpPr>
              <a:spLocks noChangeArrowheads="1"/>
            </p:cNvSpPr>
            <p:nvPr/>
          </p:nvSpPr>
          <p:spPr bwMode="auto">
            <a:xfrm>
              <a:off x="2064" y="356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208" y="3504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Network Node</a:t>
              </a:r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 flipH="1">
              <a:off x="2016" y="3994"/>
              <a:ext cx="192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2208" y="3706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Path</a:t>
              </a: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2208" y="385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Landmark Radius</a:t>
              </a:r>
            </a:p>
          </p:txBody>
        </p:sp>
        <p:sp>
          <p:nvSpPr>
            <p:cNvPr id="84007" name="Line 39"/>
            <p:cNvSpPr>
              <a:spLocks noChangeShapeType="1"/>
            </p:cNvSpPr>
            <p:nvPr/>
          </p:nvSpPr>
          <p:spPr bwMode="auto">
            <a:xfrm flipH="1">
              <a:off x="2016" y="380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13566</TotalTime>
  <Words>3565</Words>
  <Application>Microsoft Macintosh PowerPoint</Application>
  <PresentationFormat>On-screen Show (4:3)</PresentationFormat>
  <Paragraphs>886</Paragraphs>
  <Slides>68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Post Modern</vt:lpstr>
      <vt:lpstr>15-744: Computer Networking</vt:lpstr>
      <vt:lpstr>Next Lecture: Interdomain Routing</vt:lpstr>
      <vt:lpstr>Outline</vt:lpstr>
      <vt:lpstr>Routing Hierarchies</vt:lpstr>
      <vt:lpstr>Areas</vt:lpstr>
      <vt:lpstr>Routing</vt:lpstr>
      <vt:lpstr>Path Sub-optimality</vt:lpstr>
      <vt:lpstr>A Logical View of the Internet</vt:lpstr>
      <vt:lpstr>Landmark Routing: Basic Idea</vt:lpstr>
      <vt:lpstr>Landmark Routing: Example</vt:lpstr>
      <vt:lpstr>Routing Table for Router g</vt:lpstr>
      <vt:lpstr>Outline</vt:lpstr>
      <vt:lpstr>Autonomous Systems (ASes)</vt:lpstr>
      <vt:lpstr>Nontransit vs. Transit ASes</vt:lpstr>
      <vt:lpstr>Customers and Providers</vt:lpstr>
      <vt:lpstr>The Peering Relationship</vt:lpstr>
      <vt:lpstr>Peering Wars</vt:lpstr>
      <vt:lpstr>Routing in the Internet</vt:lpstr>
      <vt:lpstr>Solution: Distance Vector with Path</vt:lpstr>
      <vt:lpstr>BGP-4</vt:lpstr>
      <vt:lpstr>BGP Operations (Simplified) </vt:lpstr>
      <vt:lpstr>Interconnecting BGP Peers</vt:lpstr>
      <vt:lpstr>Four Types of BGP Messages</vt:lpstr>
      <vt:lpstr>Policy with BGP</vt:lpstr>
      <vt:lpstr>Examples of BGP Policies</vt:lpstr>
      <vt:lpstr>Export Policy</vt:lpstr>
      <vt:lpstr>Import Routes </vt:lpstr>
      <vt:lpstr>Export Routes </vt:lpstr>
      <vt:lpstr>BGP UPDATE Message</vt:lpstr>
      <vt:lpstr>Path Selection Criteria</vt:lpstr>
      <vt:lpstr>Important BGP Attributes</vt:lpstr>
      <vt:lpstr>LOCAL PREF</vt:lpstr>
      <vt:lpstr>LOCAL PREF – Common Uses</vt:lpstr>
      <vt:lpstr>AS_PATH</vt:lpstr>
      <vt:lpstr>Multi-Exit Discriminator (MED)</vt:lpstr>
      <vt:lpstr>MED</vt:lpstr>
      <vt:lpstr>MED</vt:lpstr>
      <vt:lpstr>Route Selection Process</vt:lpstr>
      <vt:lpstr>Internal vs. External BGP</vt:lpstr>
      <vt:lpstr>Internal BGP (I-BGP)</vt:lpstr>
      <vt:lpstr>Internal BGP (I-BGP)</vt:lpstr>
      <vt:lpstr>Route Reflector</vt:lpstr>
      <vt:lpstr>Policy Impact</vt:lpstr>
      <vt:lpstr>How to infer AS relationships?</vt:lpstr>
      <vt:lpstr>[Gao00] Basic Algorithm</vt:lpstr>
      <vt:lpstr>How does Phase 2 work?</vt:lpstr>
      <vt:lpstr>Next Lecture: Congestion Control </vt:lpstr>
      <vt:lpstr>Outline</vt:lpstr>
      <vt:lpstr>Multi-homing</vt:lpstr>
      <vt:lpstr>Multi-homing to Multiple Providers</vt:lpstr>
      <vt:lpstr>Address Space from one ISP</vt:lpstr>
      <vt:lpstr>Pitfalls</vt:lpstr>
      <vt:lpstr>Address Space from Both ISPs</vt:lpstr>
      <vt:lpstr>Address Space Obtained Independently</vt:lpstr>
      <vt:lpstr>Outline</vt:lpstr>
      <vt:lpstr>Safety: No Persistent Oscillation</vt:lpstr>
      <vt:lpstr>Main Idea of Optional Paper</vt:lpstr>
      <vt:lpstr>Signs of Routing Instability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Oscillations</vt:lpstr>
      <vt:lpstr>Route Flap Storm</vt:lpstr>
      <vt:lpstr>Route Flap Dampening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138</cp:revision>
  <cp:lastPrinted>1601-01-01T00:00:00Z</cp:lastPrinted>
  <dcterms:created xsi:type="dcterms:W3CDTF">2010-09-15T18:28:00Z</dcterms:created>
  <dcterms:modified xsi:type="dcterms:W3CDTF">2015-01-23T17:17:36Z</dcterms:modified>
</cp:coreProperties>
</file>