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Trusted certification</c:v>
                </c:pt>
                <c:pt idx="1">
                  <c:v>No solution</c:v>
                </c:pt>
                <c:pt idx="2">
                  <c:v>Resource testing</c:v>
                </c:pt>
                <c:pt idx="3">
                  <c:v>Recurring costs</c:v>
                </c:pt>
                <c:pt idx="4">
                  <c:v>Trusted devices</c:v>
                </c:pt>
                <c:pt idx="5">
                  <c:v>Observation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</c:v>
                </c:pt>
                <c:pt idx="1">
                  <c:v>17</c:v>
                </c:pt>
                <c:pt idx="2">
                  <c:v>15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93056"/>
        <c:axId val="31698944"/>
      </c:barChart>
      <c:catAx>
        <c:axId val="31693056"/>
        <c:scaling>
          <c:orientation val="minMax"/>
        </c:scaling>
        <c:delete val="0"/>
        <c:axPos val="b"/>
        <c:majorTickMark val="out"/>
        <c:minorTickMark val="none"/>
        <c:tickLblPos val="nextTo"/>
        <c:crossAx val="31698944"/>
        <c:crosses val="autoZero"/>
        <c:auto val="1"/>
        <c:lblAlgn val="ctr"/>
        <c:lblOffset val="100"/>
        <c:noMultiLvlLbl val="0"/>
      </c:catAx>
      <c:valAx>
        <c:axId val="31698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693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A88DC-7F57-49C2-BB00-558DB45CC35F}" type="datetimeFigureOut">
              <a:rPr lang="en-US" smtClean="0"/>
              <a:t>11/12/2010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CFD37-54AA-4BAF-A911-4A2F2AB83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6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5FE8-4288-4F90-A0DD-AB78D04F3A44}" type="datetime1">
              <a:rPr lang="en-US" smtClean="0"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7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2234-79B4-4C91-9417-6A4E12862712}" type="datetime1">
              <a:rPr lang="en-US" smtClean="0"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50A4-8502-4438-8DD7-5CBA21A5C918}" type="datetime1">
              <a:rPr lang="en-US" smtClean="0"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3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7FAC-AA9E-4857-B8B1-DB594993408D}" type="datetime1">
              <a:rPr lang="en-US" smtClean="0"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F1F2-8B1B-43BA-A0B6-879C8FF440BA}" type="datetime1">
              <a:rPr lang="en-US" smtClean="0"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7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4E6-FB7E-43BB-9E0A-5CEE19857612}" type="datetime1">
              <a:rPr lang="en-US" smtClean="0"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5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B7FD-61E0-4CF7-A052-72F6EF847AB2}" type="datetime1">
              <a:rPr lang="en-US" smtClean="0"/>
              <a:t>11/12/2010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ED97-3073-4DC9-AB7F-A63DCF3CACC8}" type="datetime1">
              <a:rPr lang="en-US" smtClean="0"/>
              <a:t>11/12/2010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6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1DB6-8D80-4CB2-897E-7F131F914FC8}" type="datetime1">
              <a:rPr lang="en-US" smtClean="0"/>
              <a:t>11/12/2010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2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31D6-4284-4B3A-A77D-738A4DD6FDDD}" type="datetime1">
              <a:rPr lang="en-US" smtClean="0"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8EDFE-56B3-4110-8E7E-65B642A7627F}" type="datetime1">
              <a:rPr lang="en-US" smtClean="0"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4CBBF-F57D-4C4F-8031-C7D62AC08E35}" type="datetime1">
              <a:rPr lang="en-US" smtClean="0"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5F94-DA08-4EF9-85EB-46F16A0E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4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Sybil Attack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Hyeontaek Lim</a:t>
            </a:r>
          </a:p>
          <a:p>
            <a:endParaRPr lang="en-US" dirty="0"/>
          </a:p>
          <a:p>
            <a:r>
              <a:rPr lang="en-US" dirty="0" smtClean="0"/>
              <a:t>15-744</a:t>
            </a:r>
          </a:p>
          <a:p>
            <a:r>
              <a:rPr lang="en-US" dirty="0" smtClean="0"/>
              <a:t>November 12,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Sybil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Generates multiple false identities to attack systems relying on identity</a:t>
            </a:r>
          </a:p>
          <a:p>
            <a:endParaRPr lang="en-US" dirty="0" smtClean="0"/>
          </a:p>
          <a:p>
            <a:r>
              <a:rPr lang="en-US" dirty="0" smtClean="0"/>
              <a:t>Example - Product rating</a:t>
            </a:r>
          </a:p>
          <a:p>
            <a:pPr lvl="1"/>
            <a:r>
              <a:rPr lang="en-US" dirty="0" err="1" smtClean="0"/>
              <a:t>a_honest_user</a:t>
            </a:r>
            <a:r>
              <a:rPr lang="en-US" dirty="0" smtClean="0"/>
              <a:t>: 2 stars. “Not worth the money.”</a:t>
            </a:r>
          </a:p>
          <a:p>
            <a:pPr lvl="1"/>
            <a:r>
              <a:rPr lang="en-US" dirty="0" err="1" smtClean="0"/>
              <a:t>another_honest_user</a:t>
            </a:r>
            <a:r>
              <a:rPr lang="en-US" dirty="0" smtClean="0"/>
              <a:t>: 1 star. “DOA.”</a:t>
            </a:r>
          </a:p>
          <a:p>
            <a:pPr lvl="1"/>
            <a:r>
              <a:rPr lang="en-US" dirty="0" smtClean="0"/>
              <a:t>john: 5 stars. “Highly recommended.”</a:t>
            </a:r>
          </a:p>
          <a:p>
            <a:pPr lvl="1"/>
            <a:r>
              <a:rPr lang="en-US" dirty="0" smtClean="0"/>
              <a:t>bob: 4 stars. “Well done.”</a:t>
            </a:r>
          </a:p>
          <a:p>
            <a:pPr lvl="1"/>
            <a:r>
              <a:rPr lang="en-US" dirty="0" err="1" smtClean="0"/>
              <a:t>sam</a:t>
            </a:r>
            <a:r>
              <a:rPr lang="en-US" dirty="0" smtClean="0"/>
              <a:t>: 5 stars. “Excellent</a:t>
            </a:r>
            <a:r>
              <a:rPr lang="en-US" dirty="0" smtClean="0"/>
              <a:t>!”</a:t>
            </a:r>
          </a:p>
          <a:p>
            <a:pPr lvl="1"/>
            <a:r>
              <a:rPr lang="en-US" dirty="0" smtClean="0"/>
              <a:t>Average: 3.4 stars (should be 1.5 stars)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0890089"/>
              </p:ext>
            </p:extLst>
          </p:nvPr>
        </p:nvGraphicFramePr>
        <p:xfrm>
          <a:off x="3733800" y="1320271"/>
          <a:ext cx="486550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Sybil Attack Domains and Solutions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506221"/>
            <a:ext cx="3505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Domains</a:t>
            </a:r>
          </a:p>
          <a:p>
            <a:pPr lvl="1"/>
            <a:r>
              <a:rPr lang="en-US" dirty="0" smtClean="0"/>
              <a:t>Mobile networks</a:t>
            </a:r>
          </a:p>
          <a:p>
            <a:pPr lvl="1"/>
            <a:r>
              <a:rPr lang="en-US" dirty="0" smtClean="0"/>
              <a:t>Auditing</a:t>
            </a:r>
          </a:p>
          <a:p>
            <a:pPr lvl="1"/>
            <a:r>
              <a:rPr lang="en-US" dirty="0" smtClean="0"/>
              <a:t>Cash economics</a:t>
            </a:r>
          </a:p>
          <a:p>
            <a:pPr lvl="1"/>
            <a:r>
              <a:rPr lang="en-US" dirty="0" smtClean="0"/>
              <a:t>Reputation systems</a:t>
            </a:r>
          </a:p>
          <a:p>
            <a:endParaRPr lang="en-US" dirty="0" smtClean="0"/>
          </a:p>
          <a:p>
            <a:r>
              <a:rPr lang="en-US" dirty="0" smtClean="0"/>
              <a:t>No solution applies to every case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19446"/>
            <a:ext cx="8166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Brian </a:t>
            </a:r>
            <a:r>
              <a:rPr lang="en-US" sz="1600" dirty="0"/>
              <a:t>Neil </a:t>
            </a:r>
            <a:r>
              <a:rPr lang="en-US" sz="1600" dirty="0" smtClean="0"/>
              <a:t>Levine, Clay Shields, N</a:t>
            </a:r>
            <a:r>
              <a:rPr lang="en-US" sz="1600" dirty="0"/>
              <a:t>. Boris </a:t>
            </a:r>
            <a:r>
              <a:rPr lang="en-US" sz="1600" dirty="0" err="1" smtClean="0"/>
              <a:t>Margolin</a:t>
            </a:r>
            <a:r>
              <a:rPr lang="en-US" sz="1600" dirty="0"/>
              <a:t>.</a:t>
            </a:r>
            <a:r>
              <a:rPr lang="en-US" sz="1600" dirty="0" smtClean="0"/>
              <a:t> A </a:t>
            </a:r>
            <a:r>
              <a:rPr lang="en-US" sz="1600" dirty="0"/>
              <a:t>Survey of Solutions to the Sybil </a:t>
            </a:r>
            <a:r>
              <a:rPr lang="en-US" sz="1600" dirty="0" smtClean="0"/>
              <a:t>Attack. 2006</a:t>
            </a:r>
            <a:r>
              <a:rPr lang="en-US" sz="1600" dirty="0"/>
              <a:t>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322546" y="5486190"/>
            <a:ext cx="119947" cy="3624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2946" y="5848655"/>
            <a:ext cx="1196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SybilGuard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345938" y="5486190"/>
            <a:ext cx="195808" cy="3624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84705" y="5848655"/>
            <a:ext cx="1066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CAPTCHA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SybilGuard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social network to defend against Sybil attack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extra links btw honest nodes and </a:t>
            </a:r>
            <a:r>
              <a:rPr lang="en-US" dirty="0" err="1" smtClean="0"/>
              <a:t>sybil</a:t>
            </a:r>
            <a:r>
              <a:rPr lang="en-US" dirty="0" smtClean="0"/>
              <a:t> nodes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0" y="6519446"/>
            <a:ext cx="2658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Diagrams from authors’ slides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37404"/>
            <a:ext cx="5181600" cy="3096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1:1 mapping from incoming edge to outgoing edge</a:t>
            </a:r>
          </a:p>
          <a:p>
            <a:pPr lvl="1"/>
            <a:r>
              <a:rPr lang="en-US" sz="2400" dirty="0" smtClean="0"/>
              <a:t>Convergent &amp; back-traceable</a:t>
            </a:r>
            <a:endParaRPr lang="en-US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667000"/>
            <a:ext cx="5715000" cy="340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77000" y="4191000"/>
            <a:ext cx="1828800" cy="2390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8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 Route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Verifier and suspect use fixed-length random route</a:t>
            </a:r>
          </a:p>
          <a:p>
            <a:r>
              <a:rPr lang="en-US" dirty="0" smtClean="0"/>
              <a:t>Random routes from honest </a:t>
            </a:r>
            <a:r>
              <a:rPr lang="en-US" dirty="0" smtClean="0"/>
              <a:t>verifier &amp; honest suspect are highly likely to intersect at some point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361" y="2132214"/>
            <a:ext cx="4010439" cy="335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32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Number of Sybil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Routes traversing</a:t>
            </a:r>
            <a:br>
              <a:rPr lang="en-US" dirty="0" smtClean="0"/>
            </a:br>
            <a:r>
              <a:rPr lang="en-US" dirty="0" smtClean="0"/>
              <a:t>same edge traverse same intersection point</a:t>
            </a:r>
          </a:p>
          <a:p>
            <a:r>
              <a:rPr lang="en-US" dirty="0" smtClean="0"/>
              <a:t># of </a:t>
            </a:r>
            <a:r>
              <a:rPr lang="en-US" dirty="0" err="1" smtClean="0"/>
              <a:t>sybil</a:t>
            </a:r>
            <a:r>
              <a:rPr lang="en-US" dirty="0" smtClean="0"/>
              <a:t> groups &lt;= # of attack edges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156" y="2060448"/>
            <a:ext cx="4009644" cy="3502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487156" y="2212849"/>
            <a:ext cx="199644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39712" y="2060448"/>
            <a:ext cx="275844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6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Size of Sybil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Accept ~[route length] nodes per intersection point</a:t>
            </a:r>
          </a:p>
          <a:p>
            <a:r>
              <a:rPr lang="en-US" dirty="0" smtClean="0"/>
              <a:t>Size of </a:t>
            </a:r>
            <a:r>
              <a:rPr lang="en-US" dirty="0" err="1" smtClean="0"/>
              <a:t>sybil</a:t>
            </a:r>
            <a:r>
              <a:rPr lang="en-US" dirty="0" smtClean="0"/>
              <a:t> group &lt;= [route length]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057400"/>
            <a:ext cx="3236976" cy="365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33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Validity</a:t>
            </a:r>
          </a:p>
          <a:p>
            <a:pPr lvl="1"/>
            <a:r>
              <a:rPr lang="en-US" dirty="0" smtClean="0"/>
              <a:t>Side effects of using random routes</a:t>
            </a:r>
          </a:p>
          <a:p>
            <a:pPr lvl="1"/>
            <a:r>
              <a:rPr lang="en-US" dirty="0" smtClean="0"/>
              <a:t>No real world evaluation</a:t>
            </a:r>
          </a:p>
          <a:p>
            <a:r>
              <a:rPr lang="en-US" dirty="0" smtClean="0"/>
              <a:t>Limitations from using social network</a:t>
            </a:r>
          </a:p>
          <a:p>
            <a:pPr lvl="1"/>
            <a:r>
              <a:rPr lang="en-US" dirty="0" smtClean="0"/>
              <a:t>Privacy concerns</a:t>
            </a:r>
          </a:p>
          <a:p>
            <a:pPr lvl="1"/>
            <a:r>
              <a:rPr lang="en-US" dirty="0" smtClean="0"/>
              <a:t>Ambiguous notion of trust</a:t>
            </a:r>
          </a:p>
          <a:p>
            <a:pPr lvl="1"/>
            <a:r>
              <a:rPr lang="en-US" dirty="0" smtClean="0"/>
              <a:t>Compromised nodes</a:t>
            </a:r>
          </a:p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High-degree nodes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5F94-DA08-4EF9-85EB-46F16A0E1A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4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Sybil Attack</vt:lpstr>
      <vt:lpstr>Sybil Attack</vt:lpstr>
      <vt:lpstr>Sybil Attack Domains and Solutions</vt:lpstr>
      <vt:lpstr>SybilGuard</vt:lpstr>
      <vt:lpstr>Random Route</vt:lpstr>
      <vt:lpstr>Random Route Intersection</vt:lpstr>
      <vt:lpstr>Bounding Number of Sybil Groups</vt:lpstr>
      <vt:lpstr>Bounding Size of Sybil Groups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2010-11-12T05:18:44Z</dcterms:created>
  <dcterms:modified xsi:type="dcterms:W3CDTF">2010-11-12T19:08:20Z</dcterms:modified>
</cp:coreProperties>
</file>