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74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76A86-B68C-4F19-A6CB-53E848DF00ED}" type="datetimeFigureOut">
              <a:rPr lang="en-US" smtClean="0"/>
              <a:t>11/4/2010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2FFA4-0DDD-4113-8A62-84432C9E4C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Or </a:t>
            </a:r>
            <a:r>
              <a:rPr lang="en-US" dirty="0" err="1" smtClean="0"/>
              <a:t>Sheffet</a:t>
            </a:r>
            <a:endParaRPr lang="en-US" dirty="0" smtClean="0"/>
          </a:p>
          <a:p>
            <a:r>
              <a:rPr lang="en-US" dirty="0" smtClean="0"/>
              <a:t>Nov. 5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62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elay-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olerant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etwork Architecture for Challenged Internets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Kevin Falls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ata-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riented (and beyond)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etwork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rchitecture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Koponen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M.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Chawla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B.G. Chun, A.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Ermolinskiy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K.H. Kim, 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Shenker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I.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Stoica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762000"/>
            <a:ext cx="81534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62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elay-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olerant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etwork Architecture for Challenged Internets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Kevin Falls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ata-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riented (and beyond)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etwork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rchitecture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Koponen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M.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Chawla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B.G. Chun, A.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Ermolinskiy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K.H. Kim, S.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Shenker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I.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Stoica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819400"/>
            <a:ext cx="81534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“We take a clean-slate look at naming”.</a:t>
            </a:r>
          </a:p>
          <a:p>
            <a:r>
              <a:rPr lang="en-US" dirty="0" smtClean="0"/>
              <a:t>“The user cares about content and is oblivious to location”.</a:t>
            </a:r>
          </a:p>
          <a:p>
            <a:r>
              <a:rPr lang="en-US" dirty="0" smtClean="0"/>
              <a:t>Goal – same issues as in CCN:</a:t>
            </a:r>
          </a:p>
          <a:p>
            <a:pPr lvl="1"/>
            <a:r>
              <a:rPr lang="en-US" dirty="0" smtClean="0"/>
              <a:t>Persistence: Name should remain valid as long as data is available.</a:t>
            </a:r>
          </a:p>
          <a:p>
            <a:pPr lvl="1"/>
            <a:r>
              <a:rPr lang="en-US" dirty="0" smtClean="0"/>
              <a:t>Availability: Seek (and get) nearby copies of data.</a:t>
            </a:r>
          </a:p>
          <a:p>
            <a:pPr lvl="1"/>
            <a:r>
              <a:rPr lang="en-US" dirty="0" smtClean="0"/>
              <a:t>Authenticity (NOT trust-worthiness): No spoofing!</a:t>
            </a:r>
          </a:p>
          <a:p>
            <a:r>
              <a:rPr lang="en-US" dirty="0" smtClean="0"/>
              <a:t>Major redesign of internet naming.</a:t>
            </a:r>
            <a:endParaRPr lang="en-US" dirty="0"/>
          </a:p>
          <a:p>
            <a:pPr lvl="1"/>
            <a:r>
              <a:rPr lang="en-US" dirty="0" smtClean="0"/>
              <a:t>Naming for Persistence and Authenticity,</a:t>
            </a:r>
          </a:p>
          <a:p>
            <a:pPr lvl="1"/>
            <a:r>
              <a:rPr lang="en-US" dirty="0" smtClean="0"/>
              <a:t>Name resolution for availability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DONA’s Basic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Naming</a:t>
            </a:r>
          </a:p>
          <a:p>
            <a:pPr lvl="1"/>
            <a:r>
              <a:rPr lang="en-US" dirty="0" smtClean="0"/>
              <a:t>Flat</a:t>
            </a:r>
          </a:p>
          <a:p>
            <a:pPr lvl="1"/>
            <a:r>
              <a:rPr lang="en-US" dirty="0" smtClean="0"/>
              <a:t>Organized by principals. Each principal in charge of its own data naming.</a:t>
            </a:r>
          </a:p>
          <a:p>
            <a:pPr lvl="1"/>
            <a:r>
              <a:rPr lang="en-US" dirty="0" smtClean="0"/>
              <a:t>Composed of “P:L” </a:t>
            </a:r>
          </a:p>
          <a:p>
            <a:pPr lvl="2"/>
            <a:r>
              <a:rPr lang="en-US" dirty="0" smtClean="0"/>
              <a:t>P: hash of principal;   L: label chosen by principal</a:t>
            </a:r>
          </a:p>
          <a:p>
            <a:pPr lvl="1"/>
            <a:r>
              <a:rPr lang="en-US" dirty="0" smtClean="0"/>
              <a:t>Convert human-readable names to DONA names.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Resolution</a:t>
            </a:r>
          </a:p>
          <a:p>
            <a:pPr lvl="1"/>
            <a:r>
              <a:rPr lang="en-US" dirty="0" smtClean="0"/>
              <a:t>FIND(P:L) – Locate the data by name. Using a </a:t>
            </a:r>
            <a:r>
              <a:rPr lang="en-US" u="sng" dirty="0" smtClean="0"/>
              <a:t>tree hierarchy</a:t>
            </a:r>
            <a:r>
              <a:rPr lang="en-US" dirty="0" smtClean="0"/>
              <a:t> of RHs.</a:t>
            </a:r>
          </a:p>
          <a:p>
            <a:pPr lvl="1"/>
            <a:r>
              <a:rPr lang="en-US" dirty="0" smtClean="0"/>
              <a:t>REGISTER(P:L) – Add a name to RHs </a:t>
            </a:r>
            <a:r>
              <a:rPr lang="en-US" dirty="0" err="1" smtClean="0"/>
              <a:t>w.r.t</a:t>
            </a:r>
            <a:r>
              <a:rPr lang="en-US" dirty="0" smtClean="0"/>
              <a:t> proximity to data.</a:t>
            </a:r>
          </a:p>
          <a:p>
            <a:endParaRPr lang="en-US" dirty="0" smtClean="0"/>
          </a:p>
          <a:p>
            <a:r>
              <a:rPr lang="en-US" dirty="0" smtClean="0"/>
              <a:t>“On top of Basic” / Extensions:</a:t>
            </a:r>
          </a:p>
          <a:p>
            <a:pPr lvl="1"/>
            <a:r>
              <a:rPr lang="en-US" dirty="0" smtClean="0"/>
              <a:t>Improved content delivery: via caching, adding TTLs to FIND, avoiding overloaded servers.</a:t>
            </a:r>
          </a:p>
          <a:p>
            <a:pPr lvl="1"/>
            <a:r>
              <a:rPr lang="en-US" dirty="0" smtClean="0"/>
              <a:t>DTNs: RH can be custody agents.</a:t>
            </a:r>
          </a:p>
          <a:p>
            <a:pPr lvl="1"/>
            <a:r>
              <a:rPr lang="en-US" dirty="0" smtClean="0"/>
              <a:t>Access rules + </a:t>
            </a:r>
            <a:r>
              <a:rPr lang="en-US" dirty="0" err="1" smtClean="0"/>
              <a:t>middleboxes</a:t>
            </a:r>
            <a:r>
              <a:rPr lang="en-US" dirty="0" smtClean="0"/>
              <a:t>:  append FIND with authentication, imposing firewall’s required authentication.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Preceding the CCN paper.</a:t>
            </a:r>
          </a:p>
          <a:p>
            <a:r>
              <a:rPr lang="en-US" dirty="0" smtClean="0"/>
              <a:t>Do discuss implementation, feasibility and experimental results.</a:t>
            </a:r>
          </a:p>
          <a:p>
            <a:pPr lvl="1"/>
            <a:r>
              <a:rPr lang="en-US" dirty="0" smtClean="0"/>
              <a:t>HTTP</a:t>
            </a:r>
          </a:p>
          <a:p>
            <a:pPr lvl="1"/>
            <a:r>
              <a:rPr lang="en-US" dirty="0" smtClean="0"/>
              <a:t>Session Initiation Protocol</a:t>
            </a:r>
          </a:p>
          <a:p>
            <a:pPr lvl="1"/>
            <a:r>
              <a:rPr lang="en-US" dirty="0" smtClean="0"/>
              <a:t>Large-files (P2P)</a:t>
            </a:r>
          </a:p>
          <a:p>
            <a:pPr lvl="1"/>
            <a:r>
              <a:rPr lang="en-US" dirty="0" smtClean="0"/>
              <a:t>RSS</a:t>
            </a:r>
          </a:p>
          <a:p>
            <a:r>
              <a:rPr lang="en-US" dirty="0" smtClean="0"/>
              <a:t>“Every aspect of the design is (proudly) stolen from elsewhere”.</a:t>
            </a:r>
          </a:p>
          <a:p>
            <a:r>
              <a:rPr lang="en-US" dirty="0" smtClean="0"/>
              <a:t>Is the “naming revolution” feasible?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s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66825"/>
            <a:ext cx="7467600" cy="513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Appreciate Your Mailman!</a:t>
            </a:r>
            <a:endParaRPr lang="en-US" dirty="0"/>
          </a:p>
        </p:txBody>
      </p:sp>
      <p:pic>
        <p:nvPicPr>
          <p:cNvPr id="4" name="Picture 3" descr="airpla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8999" y="3352800"/>
            <a:ext cx="1823103" cy="2438400"/>
          </a:xfrm>
          <a:prstGeom prst="rect">
            <a:avLst/>
          </a:prstGeom>
        </p:spPr>
      </p:pic>
      <p:pic>
        <p:nvPicPr>
          <p:cNvPr id="5" name="Picture 4" descr="amis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1524001"/>
            <a:ext cx="1420296" cy="1066800"/>
          </a:xfrm>
          <a:prstGeom prst="rect">
            <a:avLst/>
          </a:prstGeom>
        </p:spPr>
      </p:pic>
      <p:pic>
        <p:nvPicPr>
          <p:cNvPr id="7" name="Picture 6" descr="midwest-farm-4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0400" y="1524000"/>
            <a:ext cx="1270000" cy="838200"/>
          </a:xfrm>
          <a:prstGeom prst="rect">
            <a:avLst/>
          </a:prstGeom>
        </p:spPr>
      </p:pic>
      <p:pic>
        <p:nvPicPr>
          <p:cNvPr id="8" name="Picture 7" descr="morty_hele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29200" y="4876800"/>
            <a:ext cx="1354696" cy="838200"/>
          </a:xfrm>
          <a:prstGeom prst="rect">
            <a:avLst/>
          </a:prstGeom>
        </p:spPr>
      </p:pic>
      <p:pic>
        <p:nvPicPr>
          <p:cNvPr id="9" name="Picture 8" descr="newman-mailman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3962400"/>
            <a:ext cx="3067754" cy="2295526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6383896" y="5029200"/>
            <a:ext cx="321704" cy="266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2"/>
          </p:cNvCxnSpPr>
          <p:nvPr/>
        </p:nvCxnSpPr>
        <p:spPr>
          <a:xfrm rot="5400000">
            <a:off x="3136900" y="2578100"/>
            <a:ext cx="914400" cy="482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0"/>
          </p:cNvCxnSpPr>
          <p:nvPr/>
        </p:nvCxnSpPr>
        <p:spPr>
          <a:xfrm rot="16200000" flipV="1">
            <a:off x="7428076" y="2630325"/>
            <a:ext cx="685802" cy="7591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 rot="16200000" flipH="1">
            <a:off x="5993875" y="2260074"/>
            <a:ext cx="304801" cy="9662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email_icon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1219200"/>
            <a:ext cx="2667000" cy="2667000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6">
                <a:lumMod val="75000"/>
              </a:schemeClr>
            </a:solidFill>
          </a:ln>
        </p:spPr>
      </p:pic>
      <p:pic>
        <p:nvPicPr>
          <p:cNvPr id="27" name="Picture 26" descr="newman-mailman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05200" y="3048000"/>
            <a:ext cx="521901" cy="390526"/>
          </a:xfrm>
          <a:prstGeom prst="rect">
            <a:avLst/>
          </a:prstGeom>
          <a:ln w="50800">
            <a:noFill/>
          </a:ln>
        </p:spPr>
      </p:pic>
      <p:pic>
        <p:nvPicPr>
          <p:cNvPr id="28" name="Picture 27" descr="newman-mailman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00800" y="2514600"/>
            <a:ext cx="521901" cy="390526"/>
          </a:xfrm>
          <a:prstGeom prst="rect">
            <a:avLst/>
          </a:prstGeom>
          <a:ln w="50800">
            <a:noFill/>
          </a:ln>
        </p:spPr>
      </p:pic>
      <p:pic>
        <p:nvPicPr>
          <p:cNvPr id="29" name="Picture 28" descr="newman-mailman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00800" y="4648200"/>
            <a:ext cx="521901" cy="390526"/>
          </a:xfrm>
          <a:prstGeom prst="rect">
            <a:avLst/>
          </a:prstGeom>
          <a:ln w="50800">
            <a:noFill/>
          </a:ln>
        </p:spPr>
      </p:pic>
      <p:pic>
        <p:nvPicPr>
          <p:cNvPr id="30" name="Picture 29" descr="newman-mailman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29400" y="3124200"/>
            <a:ext cx="521901" cy="390526"/>
          </a:xfrm>
          <a:prstGeom prst="rect">
            <a:avLst/>
          </a:prstGeom>
          <a:ln w="5080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Challenged Internets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133600" cy="2362200"/>
          </a:xfrm>
          <a:noFill/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 smtClean="0"/>
              <a:t>Mobile</a:t>
            </a:r>
          </a:p>
          <a:p>
            <a:r>
              <a:rPr lang="en-US" sz="2000" dirty="0" smtClean="0"/>
              <a:t>Exotic Media</a:t>
            </a:r>
          </a:p>
          <a:p>
            <a:r>
              <a:rPr lang="en-US" sz="2000" dirty="0" smtClean="0"/>
              <a:t>Military</a:t>
            </a:r>
          </a:p>
          <a:p>
            <a:r>
              <a:rPr lang="en-US" sz="2000" dirty="0" smtClean="0"/>
              <a:t>Sensor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0" y="2590800"/>
            <a:ext cx="6172200" cy="3505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 1: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	</a:t>
            </a:r>
            <a:r>
              <a:rPr lang="en-US" sz="3000" dirty="0" smtClean="0"/>
              <a:t>“Fool internet protocols into believing they are operating on a well-performing physical infrastructure”.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u="sng" dirty="0" smtClean="0"/>
              <a:t>Approach 2: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000" dirty="0" smtClean="0"/>
              <a:t>Attach Challenged internets “at the </a:t>
            </a:r>
            <a:r>
              <a:rPr lang="en-US" sz="3000" i="1" dirty="0" smtClean="0"/>
              <a:t>edge</a:t>
            </a:r>
            <a:r>
              <a:rPr lang="en-US" sz="3000" dirty="0" smtClean="0"/>
              <a:t> of the internet”.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</a:t>
            </a:r>
            <a:r>
              <a:rPr lang="en-US" dirty="0" smtClean="0">
                <a:solidFill>
                  <a:srgbClr val="FF0000"/>
                </a:solidFill>
              </a:rPr>
              <a:t>ing</a:t>
            </a:r>
            <a:r>
              <a:rPr lang="en-US" dirty="0" smtClean="0"/>
              <a:t> Internets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High latency</a:t>
            </a:r>
          </a:p>
          <a:p>
            <a:pPr lvl="1"/>
            <a:r>
              <a:rPr lang="en-US" sz="1400" dirty="0" smtClean="0"/>
              <a:t>Transmission rates are small.</a:t>
            </a: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Disconnection</a:t>
            </a:r>
          </a:p>
          <a:p>
            <a:pPr lvl="1"/>
            <a:r>
              <a:rPr lang="en-US" sz="1400" dirty="0" smtClean="0"/>
              <a:t>No end-to-end connection necessarily</a:t>
            </a:r>
          </a:p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Substantial queuing times</a:t>
            </a:r>
          </a:p>
          <a:p>
            <a:pPr lvl="1"/>
            <a:r>
              <a:rPr lang="en-US" sz="1400" dirty="0" smtClean="0"/>
              <a:t>Storing a message for a long time.</a:t>
            </a:r>
          </a:p>
          <a:p>
            <a:r>
              <a:rPr lang="en-US" sz="1800" dirty="0" smtClean="0">
                <a:solidFill>
                  <a:srgbClr val="00B050"/>
                </a:solidFill>
              </a:rPr>
              <a:t>Interoperability</a:t>
            </a:r>
          </a:p>
          <a:p>
            <a:pPr lvl="1"/>
            <a:r>
              <a:rPr lang="en-US" sz="1400" dirty="0" smtClean="0"/>
              <a:t>Local scope, simple design</a:t>
            </a:r>
            <a:endParaRPr lang="en-US" sz="1400" dirty="0" smtClean="0"/>
          </a:p>
          <a:p>
            <a:r>
              <a:rPr lang="en-US" sz="1800" dirty="0" smtClean="0">
                <a:solidFill>
                  <a:srgbClr val="00B050"/>
                </a:solidFill>
              </a:rPr>
              <a:t>Security</a:t>
            </a:r>
          </a:p>
          <a:p>
            <a:pPr lvl="1"/>
            <a:r>
              <a:rPr lang="en-US" sz="1400" dirty="0" smtClean="0"/>
              <a:t>Authentication / access control on limited sources, particularly when we have multiple </a:t>
            </a:r>
            <a:r>
              <a:rPr lang="en-US" sz="1400" dirty="0" err="1" smtClean="0"/>
              <a:t>CoS</a:t>
            </a:r>
            <a:endParaRPr lang="en-US" sz="1400" dirty="0" smtClean="0"/>
          </a:p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Limited Longevity</a:t>
            </a:r>
          </a:p>
          <a:p>
            <a:pPr lvl="1"/>
            <a:r>
              <a:rPr lang="en-US" sz="1400" dirty="0" smtClean="0"/>
              <a:t>End nodes may be damaged</a:t>
            </a:r>
          </a:p>
          <a:p>
            <a:pPr lvl="1"/>
            <a:r>
              <a:rPr lang="en-US" sz="1400" dirty="0" smtClean="0"/>
              <a:t>Life cycle &lt; one-way delivery time!</a:t>
            </a:r>
          </a:p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Low Duty Cycle Operation</a:t>
            </a:r>
          </a:p>
          <a:p>
            <a:pPr lvl="1"/>
            <a:r>
              <a:rPr lang="en-US" sz="1400" dirty="0" smtClean="0"/>
              <a:t>A-priori scheduling communication patterns</a:t>
            </a:r>
          </a:p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Low performance</a:t>
            </a:r>
          </a:p>
          <a:p>
            <a:pPr lvl="1"/>
            <a:r>
              <a:rPr lang="en-US" sz="1400" dirty="0" smtClean="0"/>
              <a:t>Limited memory / processors</a:t>
            </a:r>
          </a:p>
          <a:p>
            <a:pPr lvl="1"/>
            <a:endParaRPr lang="en-US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724400" y="1524000"/>
            <a:ext cx="3962400" cy="13849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TCP/IP cannot work!</a:t>
            </a:r>
          </a:p>
          <a:p>
            <a:pPr algn="ctr"/>
            <a:r>
              <a:rPr lang="en-US" sz="2400" dirty="0" smtClean="0"/>
              <a:t>Best-effort routing isn’t suitable for these scenarios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1: Fooling 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“Middle boxes”</a:t>
            </a:r>
          </a:p>
          <a:p>
            <a:r>
              <a:rPr lang="en-US" dirty="0" smtClean="0"/>
              <a:t>Performance Enhancing Proxies</a:t>
            </a:r>
          </a:p>
          <a:p>
            <a:pPr lvl="1"/>
            <a:r>
              <a:rPr lang="en-US" dirty="0" smtClean="0"/>
              <a:t>Fragile</a:t>
            </a:r>
          </a:p>
          <a:p>
            <a:pPr lvl="1"/>
            <a:r>
              <a:rPr lang="en-US" dirty="0" smtClean="0"/>
              <a:t>Violate fate-sharing</a:t>
            </a:r>
          </a:p>
          <a:p>
            <a:pPr lvl="1"/>
            <a:r>
              <a:rPr lang="en-US" dirty="0" smtClean="0"/>
              <a:t>Confound end-to-end diagnostics</a:t>
            </a:r>
          </a:p>
          <a:p>
            <a:r>
              <a:rPr lang="en-US" dirty="0" smtClean="0"/>
              <a:t>Protocol-boosters</a:t>
            </a:r>
          </a:p>
          <a:p>
            <a:pPr lvl="1"/>
            <a:r>
              <a:rPr lang="en-US" dirty="0" smtClean="0"/>
              <a:t>Specialized “internet to challenged-network” protocol translation.</a:t>
            </a:r>
          </a:p>
          <a:p>
            <a:endParaRPr lang="en-US" dirty="0"/>
          </a:p>
          <a:p>
            <a:r>
              <a:rPr lang="en-US" dirty="0" smtClean="0"/>
              <a:t>Too specific: </a:t>
            </a:r>
          </a:p>
          <a:p>
            <a:pPr lvl="1"/>
            <a:r>
              <a:rPr lang="en-US" dirty="0" smtClean="0"/>
              <a:t>Can’t reuse for several applications</a:t>
            </a:r>
          </a:p>
          <a:p>
            <a:pPr lvl="1"/>
            <a:r>
              <a:rPr lang="en-US" dirty="0" smtClean="0"/>
              <a:t>Doesn’t use the “special resources the proxy node may have to offer”.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osheffet\AppData\Local\Microsoft\Windows\Temporary Internet Files\Content.IE5\RGG13SN4\MC90043253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6854" y="381000"/>
            <a:ext cx="1746146" cy="1746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TNpaper-Figur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505200"/>
            <a:ext cx="6287624" cy="3133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elay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olerant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u="sng" dirty="0" smtClean="0"/>
              <a:t>Gateways.</a:t>
            </a:r>
          </a:p>
          <a:p>
            <a:pPr marL="914400" lvl="1" indent="-514350"/>
            <a:r>
              <a:rPr lang="en-US" dirty="0" smtClean="0"/>
              <a:t>Translation from one net to another.</a:t>
            </a:r>
          </a:p>
          <a:p>
            <a:pPr marL="914400" lvl="1" indent="-514350"/>
            <a:r>
              <a:rPr lang="en-US" dirty="0" smtClean="0"/>
              <a:t>“A point to enforce policy and control”.</a:t>
            </a:r>
          </a:p>
          <a:p>
            <a:pPr marL="914400" lvl="1" indent="-514350"/>
            <a:r>
              <a:rPr lang="en-US" dirty="0" smtClean="0"/>
              <a:t>Name mapping.</a:t>
            </a:r>
          </a:p>
          <a:p>
            <a:pPr marL="914400" lvl="1" indent="-514350"/>
            <a:r>
              <a:rPr lang="en-US" dirty="0" smtClean="0"/>
              <a:t>Custody transfer.</a:t>
            </a:r>
          </a:p>
          <a:p>
            <a:pPr marL="914400" lvl="1" indent="-514350"/>
            <a:r>
              <a:rPr lang="en-US" dirty="0" smtClean="0"/>
              <a:t>Store messages.</a:t>
            </a:r>
          </a:p>
          <a:p>
            <a:pPr marL="914400" lvl="1" indent="-514350"/>
            <a:endParaRPr lang="en-US" dirty="0"/>
          </a:p>
        </p:txBody>
      </p:sp>
      <p:pic>
        <p:nvPicPr>
          <p:cNvPr id="5" name="Picture 4" descr="special architec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1295400"/>
            <a:ext cx="2348287" cy="2271712"/>
          </a:xfrm>
          <a:prstGeom prst="rect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elay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olerant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000" u="sng" dirty="0" smtClean="0"/>
              <a:t>Name Mapping</a:t>
            </a:r>
          </a:p>
          <a:p>
            <a:pPr lvl="1"/>
            <a:r>
              <a:rPr lang="en-US" sz="2000" dirty="0" smtClean="0"/>
              <a:t>Name:={Region, Entity}</a:t>
            </a:r>
          </a:p>
          <a:p>
            <a:pPr lvl="1"/>
            <a:r>
              <a:rPr lang="en-US" sz="2000" dirty="0" smtClean="0"/>
              <a:t>Region: Global. Connecting one DTN gateway to another.</a:t>
            </a:r>
          </a:p>
          <a:p>
            <a:pPr lvl="1"/>
            <a:r>
              <a:rPr lang="en-US" sz="2000" dirty="0" smtClean="0"/>
              <a:t>Entity: Local, hierarchical. </a:t>
            </a:r>
          </a:p>
          <a:p>
            <a:pPr lvl="1"/>
            <a:r>
              <a:rPr lang="en-US" sz="2000" dirty="0" smtClean="0"/>
              <a:t>Late binding for name resolution. (NOT prior to destiny resolution!)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000" u="sng" dirty="0" smtClean="0"/>
              <a:t>Custody Transfer</a:t>
            </a:r>
          </a:p>
          <a:p>
            <a:pPr marL="914400" lvl="1" indent="-514350"/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n-US" sz="2000" dirty="0" smtClean="0"/>
              <a:t>ersistent /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on-</a:t>
            </a:r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n-US" sz="2000" dirty="0" smtClean="0"/>
              <a:t>ersistent nodes.</a:t>
            </a:r>
          </a:p>
          <a:p>
            <a:pPr marL="914400" lvl="1" indent="-514350"/>
            <a:r>
              <a:rPr lang="en-US" sz="2000" dirty="0" smtClean="0"/>
              <a:t>Persistent nodes store messages, participate in custody transfer:</a:t>
            </a:r>
          </a:p>
          <a:p>
            <a:pPr marL="914400" lvl="1" indent="-514350" algn="ctr">
              <a:buNone/>
            </a:pPr>
            <a:r>
              <a:rPr lang="en-US" sz="2000" dirty="0" smtClean="0"/>
              <a:t>Deliver responsibility for message arriving to destination!</a:t>
            </a:r>
          </a:p>
          <a:p>
            <a:pPr marL="914400" lvl="1" indent="-514350" algn="ctr">
              <a:buNone/>
            </a:pPr>
            <a:r>
              <a:rPr lang="en-US" sz="2000" dirty="0" smtClean="0"/>
              <a:t>Hop-by-hop reliability (NOT end-2-end!)</a:t>
            </a:r>
          </a:p>
          <a:p>
            <a:pPr marL="914400" lvl="1" indent="-514350" algn="ctr">
              <a:buNone/>
            </a:pPr>
            <a:r>
              <a:rPr lang="en-US" sz="2000" dirty="0" smtClean="0"/>
              <a:t>Violates fate-sharing!</a:t>
            </a:r>
          </a:p>
          <a:p>
            <a:pPr marL="914400" lvl="1" indent="-514350"/>
            <a:r>
              <a:rPr lang="en-US" sz="2000" dirty="0" smtClean="0"/>
              <a:t>Might send “acknowledgements” to confirm delivery.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4572000"/>
            <a:ext cx="6019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elay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olerant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1400" u="sng" dirty="0" smtClean="0"/>
              <a:t>Path Selection</a:t>
            </a:r>
          </a:p>
          <a:p>
            <a:pPr marL="914400" lvl="1" indent="-514350"/>
            <a:r>
              <a:rPr lang="en-US" sz="1200" dirty="0" smtClean="0"/>
              <a:t>Cascading time-dependant ad-hoc contacts.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1400" u="sng" dirty="0" smtClean="0"/>
              <a:t>Convergence Layers and Retransmission</a:t>
            </a:r>
          </a:p>
          <a:p>
            <a:pPr marL="914400" lvl="1" indent="-514350"/>
            <a:r>
              <a:rPr lang="en-US" sz="1200" dirty="0" smtClean="0"/>
              <a:t>Forwards bundles, using convergence layer (augmenting different transport-protocols if needed, to get “underlying reliable delivery capability”+message boundaries).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1400" u="sng" dirty="0" smtClean="0"/>
              <a:t>Time Synchronization</a:t>
            </a:r>
          </a:p>
          <a:p>
            <a:pPr marL="914400" lvl="1" indent="-514350"/>
            <a:r>
              <a:rPr lang="en-US" sz="1200" dirty="0" smtClean="0"/>
              <a:t>Requires synchronization, on a coarse level granularity</a:t>
            </a:r>
          </a:p>
          <a:p>
            <a:pPr marL="914400" lvl="1" indent="-514350"/>
            <a:r>
              <a:rPr lang="en-US" sz="1200" dirty="0" smtClean="0"/>
              <a:t>May help congestion control</a:t>
            </a:r>
            <a:endParaRPr lang="en-US" sz="12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1400" u="sng" dirty="0" smtClean="0"/>
              <a:t>Security</a:t>
            </a:r>
          </a:p>
          <a:p>
            <a:pPr marL="914400" lvl="1" indent="-514350"/>
            <a:r>
              <a:rPr lang="en-US" sz="1200" dirty="0" smtClean="0"/>
              <a:t>Verifiable access to the challenged net. (</a:t>
            </a:r>
            <a:r>
              <a:rPr lang="en-US" sz="1200" dirty="0" smtClean="0"/>
              <a:t>Routers check credentials.) </a:t>
            </a:r>
          </a:p>
          <a:p>
            <a:pPr marL="914400" lvl="1" indent="-514350"/>
            <a:r>
              <a:rPr lang="en-US" sz="1200" dirty="0" smtClean="0"/>
              <a:t>Sender -&gt; DTN -&gt; DTN -&gt; … -&gt; DTN -&gt; destination.</a:t>
            </a:r>
          </a:p>
          <a:p>
            <a:pPr marL="914400" lvl="1" indent="-514350"/>
            <a:r>
              <a:rPr lang="en-US" sz="1200" dirty="0" smtClean="0"/>
              <a:t>Discard traffic </a:t>
            </a:r>
            <a:r>
              <a:rPr lang="en-US" sz="1200" dirty="0" err="1" smtClean="0"/>
              <a:t>a.s.a.p</a:t>
            </a:r>
            <a:endParaRPr lang="en-US" sz="1200" dirty="0" smtClean="0"/>
          </a:p>
          <a:p>
            <a:pPr marL="914400" lvl="1" indent="-514350"/>
            <a:r>
              <a:rPr lang="en-US" sz="1200" dirty="0" smtClean="0"/>
              <a:t>Cache keys for local senders + DTNs only.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1400" u="sng" dirty="0" smtClean="0"/>
              <a:t>Congestion/Flow Control</a:t>
            </a:r>
          </a:p>
          <a:p>
            <a:pPr marL="914400" lvl="1" indent="-514350"/>
            <a:r>
              <a:rPr lang="en-US" sz="1200" dirty="0" smtClean="0"/>
              <a:t>Flow: To next hop. Congestion: Message storage in a node.</a:t>
            </a:r>
          </a:p>
          <a:p>
            <a:pPr marL="914400" lvl="1" indent="-514350"/>
            <a:r>
              <a:rPr lang="en-US" sz="1200" dirty="0" smtClean="0"/>
              <a:t>Flow: Proactive (admission control) vs. reactive (direct flow control).</a:t>
            </a:r>
          </a:p>
          <a:p>
            <a:pPr marL="914400" lvl="1" indent="-514350"/>
            <a:r>
              <a:rPr lang="en-US" sz="1200" dirty="0" smtClean="0"/>
              <a:t>Control: Rejecting message upon full buffer; custody transfers; discarding non-custody</a:t>
            </a:r>
          </a:p>
          <a:p>
            <a:pPr marL="914400" lvl="1" indent="-514350"/>
            <a:r>
              <a:rPr lang="en-US" sz="1200" dirty="0" smtClean="0"/>
              <a:t>Approach: priority queue for custody storage.</a:t>
            </a:r>
          </a:p>
          <a:p>
            <a:pPr marL="1314450" lvl="2" indent="-514350"/>
            <a:r>
              <a:rPr lang="en-US" sz="1100" dirty="0" smtClean="0"/>
              <a:t>Priority inversion</a:t>
            </a:r>
          </a:p>
          <a:p>
            <a:pPr marL="1314450" lvl="2" indent="-514350"/>
            <a:r>
              <a:rPr lang="en-US" sz="1100" dirty="0" smtClean="0"/>
              <a:t>Head of line blocking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Agreement as to the general approach. </a:t>
            </a:r>
          </a:p>
          <a:p>
            <a:pPr lvl="1"/>
            <a:r>
              <a:rPr lang="en-US" dirty="0" smtClean="0"/>
              <a:t>Even if it does v</a:t>
            </a:r>
            <a:r>
              <a:rPr lang="en-US" dirty="0" smtClean="0"/>
              <a:t>iolate fate sharing.</a:t>
            </a:r>
            <a:endParaRPr lang="en-US" dirty="0" smtClean="0"/>
          </a:p>
          <a:p>
            <a:r>
              <a:rPr lang="en-US" dirty="0" smtClean="0"/>
              <a:t>Implementation? </a:t>
            </a:r>
          </a:p>
          <a:p>
            <a:pPr lvl="1"/>
            <a:r>
              <a:rPr lang="en-US" dirty="0" smtClean="0"/>
              <a:t>Is it applicable?</a:t>
            </a:r>
          </a:p>
          <a:p>
            <a:r>
              <a:rPr lang="en-US" dirty="0" smtClean="0"/>
              <a:t>Architecture? </a:t>
            </a:r>
            <a:endParaRPr lang="en-US" dirty="0"/>
          </a:p>
          <a:p>
            <a:pPr lvl="1"/>
            <a:r>
              <a:rPr lang="en-US" dirty="0" smtClean="0"/>
              <a:t>What’s the underlying mechanism?</a:t>
            </a:r>
          </a:p>
          <a:p>
            <a:r>
              <a:rPr lang="en-US" dirty="0" smtClean="0"/>
              <a:t>Evaluation? Overhead issues. </a:t>
            </a:r>
          </a:p>
          <a:p>
            <a:pPr lvl="1"/>
            <a:r>
              <a:rPr lang="en-US" dirty="0" smtClean="0"/>
              <a:t>What are the good evaluations?</a:t>
            </a:r>
          </a:p>
          <a:p>
            <a:r>
              <a:rPr lang="en-US" dirty="0" smtClean="0"/>
              <a:t>Need we talk to all these networks? </a:t>
            </a:r>
          </a:p>
          <a:p>
            <a:pPr lvl="1"/>
            <a:r>
              <a:rPr lang="en-US" dirty="0" smtClean="0"/>
              <a:t>Most communication is internal…</a:t>
            </a:r>
          </a:p>
          <a:p>
            <a:r>
              <a:rPr lang="en-US" dirty="0" smtClean="0"/>
              <a:t>Analogy to mail incomplete: No supervising authority!</a:t>
            </a:r>
          </a:p>
          <a:p>
            <a:r>
              <a:rPr lang="en-US" dirty="0" smtClean="0"/>
              <a:t>Objections to the other approach:</a:t>
            </a:r>
          </a:p>
          <a:p>
            <a:pPr lvl="1"/>
            <a:r>
              <a:rPr lang="en-US" dirty="0" smtClean="0"/>
              <a:t>Does he push the specification “under the rug”?</a:t>
            </a:r>
          </a:p>
          <a:p>
            <a:pPr lvl="1"/>
            <a:r>
              <a:rPr lang="en-US" dirty="0" smtClean="0"/>
              <a:t>Does DTN uses the specialized resources?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764</Words>
  <Application>Microsoft Office PowerPoint</Application>
  <PresentationFormat>On-screen Show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Appreciate Your Mailman!</vt:lpstr>
      <vt:lpstr>Challenged Internets</vt:lpstr>
      <vt:lpstr>Challenging Internets</vt:lpstr>
      <vt:lpstr>Approach 1: Fooling IP</vt:lpstr>
      <vt:lpstr>Delay Tolerant Networking</vt:lpstr>
      <vt:lpstr>Delay Tolerant Networking</vt:lpstr>
      <vt:lpstr>Delay Tolerant Networking</vt:lpstr>
      <vt:lpstr>Discussion</vt:lpstr>
      <vt:lpstr>Slide 10</vt:lpstr>
      <vt:lpstr>DONA</vt:lpstr>
      <vt:lpstr>DONA’s Basic Functionality</vt:lpstr>
      <vt:lpstr>Discussion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Carnegie Mellon University</cp:lastModifiedBy>
  <cp:revision>48</cp:revision>
  <dcterms:created xsi:type="dcterms:W3CDTF">2010-11-04T20:54:00Z</dcterms:created>
  <dcterms:modified xsi:type="dcterms:W3CDTF">2010-11-05T17:18:19Z</dcterms:modified>
</cp:coreProperties>
</file>