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Override PartName="/ppt/notesSlides/notesSlide4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9" r:id="rId4"/>
    <p:sldId id="266" r:id="rId5"/>
    <p:sldId id="267" r:id="rId6"/>
    <p:sldId id="258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E698F-7A97-0849-9D2A-15B33F18B2E5}" type="datetimeFigureOut">
              <a:rPr lang="en-US" smtClean="0"/>
              <a:pPr/>
              <a:t>10/4/10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F11FD-8203-0A42-A290-A7B64D25C0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F11FD-8203-0A42-A290-A7B64D25C0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This is great,</a:t>
            </a:r>
            <a:r>
              <a:rPr lang="en-US" baseline="0" smtClean="0"/>
              <a:t> but I want bigger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F11FD-8203-0A42-A290-A7B64D25C0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F11FD-8203-0A42-A290-A7B64D25C0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Efficiency,</a:t>
            </a:r>
            <a:r>
              <a:rPr lang="en-US" baseline="0" dirty="0" smtClean="0"/>
              <a:t> more complex decisions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F11FD-8203-0A42-A290-A7B64D25C0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35B-CBD3-5A4E-9A18-93FBF3C2B314}" type="datetimeFigureOut">
              <a:rPr lang="en-US" smtClean="0"/>
              <a:pPr/>
              <a:t>10/4/10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016E77-4F7F-3144-AE14-E9E3E657C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35B-CBD3-5A4E-9A18-93FBF3C2B314}" type="datetimeFigureOut">
              <a:rPr lang="en-US" smtClean="0"/>
              <a:pPr/>
              <a:t>10/4/10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6E77-4F7F-3144-AE14-E9E3E657C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E016E77-4F7F-3144-AE14-E9E3E657C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35B-CBD3-5A4E-9A18-93FBF3C2B314}" type="datetimeFigureOut">
              <a:rPr lang="en-US" smtClean="0"/>
              <a:pPr/>
              <a:t>10/4/10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35B-CBD3-5A4E-9A18-93FBF3C2B314}" type="datetimeFigureOut">
              <a:rPr lang="en-US" smtClean="0"/>
              <a:pPr/>
              <a:t>10/4/10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E016E77-4F7F-3144-AE14-E9E3E657C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35B-CBD3-5A4E-9A18-93FBF3C2B314}" type="datetimeFigureOut">
              <a:rPr lang="en-US" smtClean="0"/>
              <a:pPr/>
              <a:t>10/4/10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016E77-4F7F-3144-AE14-E9E3E657C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2AEC35B-CBD3-5A4E-9A18-93FBF3C2B314}" type="datetimeFigureOut">
              <a:rPr lang="en-US" smtClean="0"/>
              <a:pPr/>
              <a:t>10/4/10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6E77-4F7F-3144-AE14-E9E3E657C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35B-CBD3-5A4E-9A18-93FBF3C2B314}" type="datetimeFigureOut">
              <a:rPr lang="en-US" smtClean="0"/>
              <a:pPr/>
              <a:t>10/4/10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E016E77-4F7F-3144-AE14-E9E3E657C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35B-CBD3-5A4E-9A18-93FBF3C2B314}" type="datetimeFigureOut">
              <a:rPr lang="en-US" smtClean="0"/>
              <a:pPr/>
              <a:t>10/4/10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E016E77-4F7F-3144-AE14-E9E3E657C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35B-CBD3-5A4E-9A18-93FBF3C2B314}" type="datetimeFigureOut">
              <a:rPr lang="en-US" smtClean="0"/>
              <a:pPr/>
              <a:t>10/4/10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016E77-4F7F-3144-AE14-E9E3E657C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016E77-4F7F-3144-AE14-E9E3E657C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35B-CBD3-5A4E-9A18-93FBF3C2B314}" type="datetimeFigureOut">
              <a:rPr lang="en-US" smtClean="0"/>
              <a:pPr/>
              <a:t>10/4/10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E016E77-4F7F-3144-AE14-E9E3E657C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2AEC35B-CBD3-5A4E-9A18-93FBF3C2B314}" type="datetimeFigureOut">
              <a:rPr lang="en-US" smtClean="0"/>
              <a:pPr/>
              <a:t>10/4/10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2AEC35B-CBD3-5A4E-9A18-93FBF3C2B314}" type="datetimeFigureOut">
              <a:rPr lang="en-US" smtClean="0"/>
              <a:pPr/>
              <a:t>10/4/10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016E77-4F7F-3144-AE14-E9E3E657C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Karl Naden – Networks (18-744) Fall 2010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Overview of Research in Router Design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Routers in a Nutshell</a:t>
            </a:r>
            <a:endParaRPr lang="en-US" dirty="0"/>
          </a:p>
        </p:txBody>
      </p:sp>
      <p:grpSp>
        <p:nvGrpSpPr>
          <p:cNvPr id="18" name="Group 16"/>
          <p:cNvGrpSpPr/>
          <p:nvPr/>
        </p:nvGrpSpPr>
        <p:grpSpPr>
          <a:xfrm>
            <a:off x="1174481" y="2043316"/>
            <a:ext cx="6808168" cy="3952958"/>
            <a:chOff x="1174481" y="2043316"/>
            <a:chExt cx="6808168" cy="3952958"/>
          </a:xfrm>
        </p:grpSpPr>
        <p:sp>
          <p:nvSpPr>
            <p:cNvPr id="19" name="Rectangle 18"/>
            <p:cNvSpPr/>
            <p:nvPr/>
          </p:nvSpPr>
          <p:spPr>
            <a:xfrm>
              <a:off x="2100697" y="2043316"/>
              <a:ext cx="4907992" cy="39529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Router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1174481" y="2587564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1174481" y="3512152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1174481" y="4390587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1174481" y="5315175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7008689" y="2587564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7008689" y="3512152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7008689" y="4390587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7008689" y="5315175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Areas</a:t>
            </a:r>
            <a:endParaRPr lang="en-US" dirty="0"/>
          </a:p>
        </p:txBody>
      </p:sp>
      <p:grpSp>
        <p:nvGrpSpPr>
          <p:cNvPr id="3" name="Group 16"/>
          <p:cNvGrpSpPr/>
          <p:nvPr/>
        </p:nvGrpSpPr>
        <p:grpSpPr>
          <a:xfrm>
            <a:off x="1174481" y="2008374"/>
            <a:ext cx="6847188" cy="3987900"/>
            <a:chOff x="1174481" y="2008374"/>
            <a:chExt cx="6847188" cy="3987900"/>
          </a:xfrm>
        </p:grpSpPr>
        <p:sp>
          <p:nvSpPr>
            <p:cNvPr id="4" name="Rectangle 3"/>
            <p:cNvSpPr/>
            <p:nvPr/>
          </p:nvSpPr>
          <p:spPr>
            <a:xfrm>
              <a:off x="2100697" y="2043316"/>
              <a:ext cx="4907992" cy="39529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1174481" y="2587564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1174481" y="3512152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174481" y="4390587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174481" y="5315175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7008689" y="2587564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7008689" y="3512152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7008689" y="4390587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7008689" y="5315175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174481" y="2008374"/>
              <a:ext cx="855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Inputs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08689" y="2043316"/>
              <a:ext cx="10129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Outputs</a:t>
              </a:r>
              <a:endParaRPr lang="en-US" dirty="0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2373281" y="2412648"/>
            <a:ext cx="2063253" cy="32750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Routing </a:t>
            </a:r>
          </a:p>
          <a:p>
            <a:pPr algn="ctr"/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4707467" y="2412648"/>
            <a:ext cx="2014934" cy="32750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Transport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Areas</a:t>
            </a:r>
            <a:endParaRPr lang="en-US" dirty="0"/>
          </a:p>
        </p:txBody>
      </p:sp>
      <p:grpSp>
        <p:nvGrpSpPr>
          <p:cNvPr id="3" name="Group 16"/>
          <p:cNvGrpSpPr/>
          <p:nvPr/>
        </p:nvGrpSpPr>
        <p:grpSpPr>
          <a:xfrm>
            <a:off x="1174481" y="2008374"/>
            <a:ext cx="6847188" cy="3987900"/>
            <a:chOff x="1174481" y="2008374"/>
            <a:chExt cx="6847188" cy="3987900"/>
          </a:xfrm>
        </p:grpSpPr>
        <p:sp>
          <p:nvSpPr>
            <p:cNvPr id="4" name="Rectangle 3"/>
            <p:cNvSpPr/>
            <p:nvPr/>
          </p:nvSpPr>
          <p:spPr>
            <a:xfrm>
              <a:off x="2100697" y="2043316"/>
              <a:ext cx="4907992" cy="39529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1174481" y="2587564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1174481" y="3512152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174481" y="4390587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174481" y="5315175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7008689" y="2587564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7008689" y="3512152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7008689" y="4390587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7008689" y="5315175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174481" y="2008374"/>
              <a:ext cx="855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Inputs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08689" y="2043316"/>
              <a:ext cx="10129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Outputs</a:t>
              </a:r>
              <a:endParaRPr lang="en-US" dirty="0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2373281" y="2412648"/>
            <a:ext cx="2063253" cy="32750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Routing </a:t>
            </a:r>
          </a:p>
          <a:p>
            <a:pPr algn="ctr"/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4707467" y="2412648"/>
            <a:ext cx="2014934" cy="3275035"/>
          </a:xfrm>
          <a:prstGeom prst="roundRect">
            <a:avLst/>
          </a:prstGeom>
          <a:effectLst>
            <a:glow rad="228600">
              <a:schemeClr val="accent5">
                <a:alpha val="75000"/>
              </a:schemeClr>
            </a:glow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glow rad="228600">
                    <a:schemeClr val="accent5">
                      <a:alpha val="75000"/>
                    </a:schemeClr>
                  </a:glow>
                </a:effectLst>
              </a:rPr>
              <a:t>Transport</a:t>
            </a:r>
            <a:endParaRPr lang="en-US" dirty="0">
              <a:effectLst>
                <a:glow rad="228600">
                  <a:schemeClr val="accent5">
                    <a:alpha val="7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Switches </a:t>
            </a:r>
            <a:r>
              <a:rPr lang="en-US" dirty="0" err="1" smtClean="0"/>
              <a:t>vs</a:t>
            </a:r>
            <a:r>
              <a:rPr lang="en-US" dirty="0" smtClean="0"/>
              <a:t> Buses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Fast Switched Backplane for a Gigabit Switched Router</a:t>
            </a:r>
          </a:p>
          <a:p>
            <a:pPr lvl="1"/>
            <a:r>
              <a:rPr lang="en-US" dirty="0" err="1" smtClean="0"/>
              <a:t>McKeown</a:t>
            </a:r>
            <a:endParaRPr lang="en-US" dirty="0" smtClean="0"/>
          </a:p>
          <a:p>
            <a:pPr lvl="1"/>
            <a:r>
              <a:rPr lang="en-US" dirty="0" smtClean="0"/>
              <a:t>1997</a:t>
            </a:r>
          </a:p>
          <a:p>
            <a:r>
              <a:rPr lang="en-US" dirty="0" smtClean="0"/>
              <a:t>Key Ideas</a:t>
            </a:r>
          </a:p>
          <a:p>
            <a:pPr lvl="1"/>
            <a:r>
              <a:rPr lang="en-US" dirty="0" smtClean="0"/>
              <a:t>Shared Buses are not fast enough</a:t>
            </a:r>
          </a:p>
          <a:p>
            <a:pPr lvl="1"/>
            <a:r>
              <a:rPr lang="en-US" dirty="0" smtClean="0"/>
              <a:t>Switches combined with well designed algorithms improve performance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Transportation on a BIG router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Scaling Internet Routers Using Optics</a:t>
            </a:r>
          </a:p>
          <a:p>
            <a:pPr lvl="1"/>
            <a:r>
              <a:rPr lang="en-US" dirty="0" err="1" smtClean="0"/>
              <a:t>Keslassy</a:t>
            </a:r>
            <a:r>
              <a:rPr lang="en-US" dirty="0" smtClean="0"/>
              <a:t> et. al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2003</a:t>
            </a:r>
            <a:endParaRPr lang="en-US" dirty="0" smtClean="0"/>
          </a:p>
          <a:p>
            <a:r>
              <a:rPr lang="en-US" dirty="0" smtClean="0"/>
              <a:t>Design Goals</a:t>
            </a:r>
          </a:p>
          <a:p>
            <a:pPr lvl="1"/>
            <a:r>
              <a:rPr lang="en-US" dirty="0" smtClean="0"/>
              <a:t>Lots of</a:t>
            </a:r>
            <a:r>
              <a:rPr lang="en-US" dirty="0" smtClean="0"/>
              <a:t> </a:t>
            </a:r>
            <a:r>
              <a:rPr lang="en-US" dirty="0" err="1" smtClean="0"/>
              <a:t>Linecards</a:t>
            </a:r>
            <a:r>
              <a:rPr lang="en-US" dirty="0" smtClean="0"/>
              <a:t> (Input/</a:t>
            </a:r>
            <a:r>
              <a:rPr lang="en-US" dirty="0" smtClean="0"/>
              <a:t>Outputs)</a:t>
            </a:r>
            <a:endParaRPr lang="en-US" dirty="0" smtClean="0"/>
          </a:p>
          <a:p>
            <a:pPr lvl="1"/>
            <a:r>
              <a:rPr lang="en-US" dirty="0" smtClean="0"/>
              <a:t>High throughput requirements, with </a:t>
            </a:r>
            <a:r>
              <a:rPr lang="en-US" dirty="0" smtClean="0"/>
              <a:t>guarantees</a:t>
            </a:r>
          </a:p>
          <a:p>
            <a:pPr lvl="2"/>
            <a:r>
              <a:rPr lang="en-US" dirty="0" smtClean="0"/>
              <a:t>Previous switched architecture and algorithms not good enough</a:t>
            </a:r>
            <a:endParaRPr lang="en-US" dirty="0" smtClean="0"/>
          </a:p>
          <a:p>
            <a:pPr lvl="1"/>
            <a:r>
              <a:rPr lang="en-US" dirty="0" smtClean="0"/>
              <a:t>Physical limitations</a:t>
            </a:r>
          </a:p>
          <a:p>
            <a:pPr lvl="2"/>
            <a:r>
              <a:rPr lang="en-US" dirty="0" smtClean="0"/>
              <a:t>Power</a:t>
            </a:r>
          </a:p>
          <a:p>
            <a:pPr lvl="2"/>
            <a:r>
              <a:rPr lang="en-US" dirty="0" smtClean="0"/>
              <a:t>Heat dissipation</a:t>
            </a:r>
          </a:p>
          <a:p>
            <a:pPr lvl="2"/>
            <a:r>
              <a:rPr lang="en-US" dirty="0" smtClean="0"/>
              <a:t>Space</a:t>
            </a:r>
          </a:p>
          <a:p>
            <a:pPr lvl="1"/>
            <a:r>
              <a:rPr lang="en-US" dirty="0" smtClean="0"/>
              <a:t>Easy configuration (</a:t>
            </a:r>
            <a:r>
              <a:rPr lang="en-US" dirty="0" err="1" smtClean="0"/>
              <a:t>linecard</a:t>
            </a:r>
            <a:r>
              <a:rPr lang="en-US" dirty="0" smtClean="0"/>
              <a:t> failures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Consequence of two-level switched architecture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Areas</a:t>
            </a:r>
            <a:endParaRPr lang="en-US" dirty="0"/>
          </a:p>
        </p:txBody>
      </p:sp>
      <p:grpSp>
        <p:nvGrpSpPr>
          <p:cNvPr id="3" name="Group 16"/>
          <p:cNvGrpSpPr/>
          <p:nvPr/>
        </p:nvGrpSpPr>
        <p:grpSpPr>
          <a:xfrm>
            <a:off x="1174481" y="2008374"/>
            <a:ext cx="6847188" cy="3987900"/>
            <a:chOff x="1174481" y="2008374"/>
            <a:chExt cx="6847188" cy="3987900"/>
          </a:xfrm>
        </p:grpSpPr>
        <p:sp>
          <p:nvSpPr>
            <p:cNvPr id="4" name="Rectangle 3"/>
            <p:cNvSpPr/>
            <p:nvPr/>
          </p:nvSpPr>
          <p:spPr>
            <a:xfrm>
              <a:off x="2100697" y="2043316"/>
              <a:ext cx="4907992" cy="39529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1174481" y="2587564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1174481" y="3512152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174481" y="4390587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174481" y="5315175"/>
              <a:ext cx="926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7008689" y="2587564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7008689" y="3512152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7008689" y="4390587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7008689" y="5315175"/>
              <a:ext cx="9739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174481" y="2008374"/>
              <a:ext cx="855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Inputs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08689" y="2043316"/>
              <a:ext cx="10129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Outputs</a:t>
              </a:r>
              <a:endParaRPr lang="en-US" dirty="0"/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2373281" y="2412648"/>
            <a:ext cx="2063253" cy="3275035"/>
          </a:xfrm>
          <a:prstGeom prst="roundRect">
            <a:avLst/>
          </a:prstGeom>
          <a:effectLst>
            <a:glow rad="228600">
              <a:schemeClr val="accent5">
                <a:alpha val="75000"/>
              </a:schemeClr>
            </a:glow>
            <a:outerShdw blurRad="508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glow rad="228600">
                    <a:schemeClr val="accent5">
                      <a:alpha val="75000"/>
                    </a:schemeClr>
                  </a:glow>
                </a:effectLst>
              </a:rPr>
              <a:t>Routing </a:t>
            </a:r>
          </a:p>
          <a:p>
            <a:pPr algn="ctr"/>
            <a:r>
              <a:rPr lang="en-US" dirty="0" smtClean="0">
                <a:effectLst>
                  <a:glow rad="228600">
                    <a:schemeClr val="accent5">
                      <a:alpha val="75000"/>
                    </a:schemeClr>
                  </a:glow>
                </a:effectLst>
              </a:rPr>
              <a:t>Decisions</a:t>
            </a:r>
            <a:endParaRPr lang="en-US" dirty="0">
              <a:effectLst>
                <a:glow rad="228600">
                  <a:schemeClr val="accent5">
                    <a:alpha val="75000"/>
                  </a:schemeClr>
                </a:glow>
              </a:effectLst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707467" y="2412648"/>
            <a:ext cx="2014934" cy="32750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Transport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 for the Routing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Make IP routing decisions fast with well designed data structures</a:t>
            </a:r>
          </a:p>
          <a:p>
            <a:r>
              <a:rPr lang="en-US" dirty="0" smtClean="0"/>
              <a:t>Small Forwarding Tables for Fast Routing Lookups</a:t>
            </a:r>
          </a:p>
          <a:p>
            <a:pPr lvl="1"/>
            <a:r>
              <a:rPr lang="en-US" dirty="0" err="1" smtClean="0"/>
              <a:t>Degermark</a:t>
            </a:r>
            <a:r>
              <a:rPr lang="en-US" dirty="0" smtClean="0"/>
              <a:t> et. al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1997</a:t>
            </a:r>
            <a:endParaRPr lang="en-US" dirty="0" smtClean="0"/>
          </a:p>
          <a:p>
            <a:r>
              <a:rPr lang="en-US" dirty="0" smtClean="0"/>
              <a:t>Key Points:</a:t>
            </a:r>
          </a:p>
          <a:p>
            <a:pPr lvl="1"/>
            <a:r>
              <a:rPr lang="en-US" dirty="0" smtClean="0"/>
              <a:t>Why use specialized hardware when general-purpose processors can handle IP routing decisions?</a:t>
            </a:r>
          </a:p>
          <a:p>
            <a:pPr lvl="1"/>
            <a:r>
              <a:rPr lang="en-US" dirty="0" smtClean="0"/>
              <a:t>Efficient algorithm to limit memory accesses</a:t>
            </a:r>
          </a:p>
          <a:p>
            <a:pPr lvl="1"/>
            <a:r>
              <a:rPr lang="en-US" dirty="0" smtClean="0"/>
              <a:t>Make necessary accesses fast by ensuring they will be in the cache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 via Packet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do you support differentiated services?</a:t>
            </a:r>
          </a:p>
          <a:p>
            <a:pPr lvl="1"/>
            <a:r>
              <a:rPr lang="en-US" dirty="0" smtClean="0"/>
              <a:t>Need to make decisions at edge routers efficient</a:t>
            </a:r>
          </a:p>
          <a:p>
            <a:r>
              <a:rPr lang="en-US" dirty="0" smtClean="0"/>
              <a:t>Scalable Packet Classification</a:t>
            </a:r>
          </a:p>
          <a:p>
            <a:pPr lvl="1"/>
            <a:r>
              <a:rPr lang="en-US" dirty="0" err="1" smtClean="0"/>
              <a:t>Baboescu</a:t>
            </a:r>
            <a:r>
              <a:rPr lang="en-US" dirty="0" smtClean="0"/>
              <a:t> and </a:t>
            </a:r>
            <a:r>
              <a:rPr lang="en-US" dirty="0" smtClean="0"/>
              <a:t>Varghese</a:t>
            </a:r>
          </a:p>
          <a:p>
            <a:pPr lvl="1"/>
            <a:r>
              <a:rPr lang="en-US" dirty="0" smtClean="0"/>
              <a:t>2000</a:t>
            </a:r>
            <a:endParaRPr lang="en-US" dirty="0" smtClean="0"/>
          </a:p>
          <a:p>
            <a:r>
              <a:rPr lang="en-US" dirty="0" err="1" smtClean="0"/>
              <a:t>EffiCuts</a:t>
            </a:r>
            <a:r>
              <a:rPr lang="en-US" dirty="0" smtClean="0"/>
              <a:t>: Optimizing Packet Classification for Memory and Throughput</a:t>
            </a:r>
          </a:p>
          <a:p>
            <a:pPr lvl="1"/>
            <a:r>
              <a:rPr lang="en-US" dirty="0" err="1" smtClean="0"/>
              <a:t>Vamanan</a:t>
            </a:r>
            <a:r>
              <a:rPr lang="en-US" dirty="0" smtClean="0"/>
              <a:t>, </a:t>
            </a:r>
            <a:r>
              <a:rPr lang="en-US" dirty="0" err="1" smtClean="0"/>
              <a:t>Voskuilen</a:t>
            </a:r>
            <a:r>
              <a:rPr lang="en-US" dirty="0" smtClean="0"/>
              <a:t>, and </a:t>
            </a:r>
            <a:r>
              <a:rPr lang="en-US" dirty="0" err="1" smtClean="0"/>
              <a:t>Vijaykumar</a:t>
            </a:r>
            <a:endParaRPr lang="en-US" dirty="0" smtClean="0"/>
          </a:p>
          <a:p>
            <a:pPr lvl="1"/>
            <a:r>
              <a:rPr lang="en-US" dirty="0" smtClean="0"/>
              <a:t>2010</a:t>
            </a:r>
            <a:endParaRPr lang="en-US" dirty="0" smtClean="0"/>
          </a:p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With good data structures and algorithms for matching packets up to rules, we can make </a:t>
            </a:r>
            <a:r>
              <a:rPr lang="en-US" dirty="0" err="1" smtClean="0"/>
              <a:t>QoS</a:t>
            </a:r>
            <a:r>
              <a:rPr lang="en-US" dirty="0" smtClean="0"/>
              <a:t> decisions efficiently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126</TotalTime>
  <Words>279</Words>
  <Application>Microsoft Macintosh PowerPoint</Application>
  <PresentationFormat>On-screen Show (4:3)</PresentationFormat>
  <Paragraphs>71</Paragraphs>
  <Slides>9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Overview of Research in Router Design</vt:lpstr>
      <vt:lpstr>Routers in a Nutshell</vt:lpstr>
      <vt:lpstr>Research Areas</vt:lpstr>
      <vt:lpstr>Research Areas</vt:lpstr>
      <vt:lpstr>Switches vs Buses</vt:lpstr>
      <vt:lpstr>Transportation on a BIG router</vt:lpstr>
      <vt:lpstr>Research Areas</vt:lpstr>
      <vt:lpstr>Data Structures for the Routing Table</vt:lpstr>
      <vt:lpstr>QoS via Packet Classification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Research in Router Design</dc:title>
  <dc:creator>Karl Naden</dc:creator>
  <cp:lastModifiedBy>Karl Naden</cp:lastModifiedBy>
  <cp:revision>4</cp:revision>
  <dcterms:created xsi:type="dcterms:W3CDTF">2010-10-04T18:31:48Z</dcterms:created>
  <dcterms:modified xsi:type="dcterms:W3CDTF">2010-10-04T18:52:54Z</dcterms:modified>
</cp:coreProperties>
</file>