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1.xml" ContentType="application/vnd.openxmlformats-officedocument.drawingml.chart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639" r:id="rId2"/>
    <p:sldId id="640" r:id="rId3"/>
    <p:sldId id="641" r:id="rId4"/>
    <p:sldId id="642" r:id="rId5"/>
    <p:sldId id="643" r:id="rId6"/>
    <p:sldId id="644" r:id="rId7"/>
    <p:sldId id="645" r:id="rId8"/>
    <p:sldId id="646" r:id="rId9"/>
    <p:sldId id="636" r:id="rId10"/>
    <p:sldId id="624" r:id="rId11"/>
    <p:sldId id="502" r:id="rId12"/>
    <p:sldId id="504" r:id="rId13"/>
    <p:sldId id="505" r:id="rId14"/>
    <p:sldId id="506" r:id="rId15"/>
    <p:sldId id="507" r:id="rId16"/>
    <p:sldId id="509" r:id="rId17"/>
    <p:sldId id="595" r:id="rId18"/>
    <p:sldId id="578" r:id="rId19"/>
    <p:sldId id="625" r:id="rId20"/>
    <p:sldId id="579" r:id="rId21"/>
    <p:sldId id="626" r:id="rId22"/>
    <p:sldId id="581" r:id="rId23"/>
    <p:sldId id="582" r:id="rId24"/>
    <p:sldId id="583" r:id="rId25"/>
    <p:sldId id="584" r:id="rId26"/>
    <p:sldId id="585" r:id="rId27"/>
    <p:sldId id="586" r:id="rId28"/>
    <p:sldId id="627" r:id="rId29"/>
    <p:sldId id="588" r:id="rId30"/>
    <p:sldId id="589" r:id="rId31"/>
    <p:sldId id="594" r:id="rId32"/>
    <p:sldId id="596" r:id="rId33"/>
    <p:sldId id="601" r:id="rId34"/>
    <p:sldId id="602" r:id="rId35"/>
    <p:sldId id="603" r:id="rId36"/>
    <p:sldId id="604" r:id="rId37"/>
    <p:sldId id="605" r:id="rId38"/>
    <p:sldId id="606" r:id="rId39"/>
    <p:sldId id="607" r:id="rId40"/>
    <p:sldId id="608" r:id="rId41"/>
    <p:sldId id="610" r:id="rId42"/>
    <p:sldId id="611" r:id="rId43"/>
    <p:sldId id="612" r:id="rId44"/>
    <p:sldId id="613" r:id="rId45"/>
    <p:sldId id="614" r:id="rId46"/>
    <p:sldId id="615" r:id="rId47"/>
    <p:sldId id="616" r:id="rId48"/>
    <p:sldId id="617" r:id="rId49"/>
    <p:sldId id="618" r:id="rId50"/>
    <p:sldId id="619" r:id="rId51"/>
    <p:sldId id="638" r:id="rId5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8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33" autoAdjust="0"/>
  </p:normalViewPr>
  <p:slideViewPr>
    <p:cSldViewPr>
      <p:cViewPr varScale="1">
        <p:scale>
          <a:sx n="86" d="100"/>
          <a:sy n="86" d="100"/>
        </p:scale>
        <p:origin x="-12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3" d="100"/>
        <a:sy n="163" d="100"/>
      </p:scale>
      <p:origin x="0" y="447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printerSettings" Target="printerSettings/printerSettings1.bin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tin\Desktop\mobileIO\FAST12-graph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tin\Desktop\mobileIO\FAST12-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tin\Desktop\mobileIO\FAST12-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tin\Desktop\mobileIO\FAST12-graph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tin\Desktop\mobileIO\FAST12-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tin\Desktop\mobileIO\FAST12-graph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tin\Desktop\mobileIO\FAST12-graph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tin\Desktop\mobileIO\FAST12-graph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tin\Desktop\mobileIO\FAST12-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136011844673"/>
          <c:y val="0.0791459421532705"/>
          <c:w val="0.450530654821993"/>
          <c:h val="0.8321084431277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WiFi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90.9090909090909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USB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tx1"/>
                </a:solidFill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12.44167962674962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6015816"/>
        <c:axId val="2136168856"/>
      </c:barChart>
      <c:catAx>
        <c:axId val="2136015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6168856"/>
        <c:crosses val="autoZero"/>
        <c:auto val="1"/>
        <c:lblAlgn val="ctr"/>
        <c:lblOffset val="100"/>
        <c:noMultiLvlLbl val="0"/>
      </c:catAx>
      <c:valAx>
        <c:axId val="21361688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360158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Pulse News</a:t>
            </a:r>
          </a:p>
        </c:rich>
      </c:tx>
      <c:layout>
        <c:manualLayout>
          <c:xMode val="edge"/>
          <c:yMode val="edge"/>
          <c:x val="0.248647342995169"/>
          <c:y val="0.0834418789534286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pulse!$C$40</c:f>
              <c:strCache>
                <c:ptCount val="1"/>
                <c:pt idx="0">
                  <c:v>WIFI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pulse!$B$41:$B$48</c:f>
              <c:strCache>
                <c:ptCount val="8"/>
                <c:pt idx="0">
                  <c:v>Internal</c:v>
                </c:pt>
                <c:pt idx="1">
                  <c:v>Transcend</c:v>
                </c:pt>
                <c:pt idx="2">
                  <c:v>RiData</c:v>
                </c:pt>
                <c:pt idx="3">
                  <c:v>Sandisk</c:v>
                </c:pt>
                <c:pt idx="4">
                  <c:v>Wintec</c:v>
                </c:pt>
                <c:pt idx="5">
                  <c:v>Adata</c:v>
                </c:pt>
                <c:pt idx="6">
                  <c:v>Patriot</c:v>
                </c:pt>
                <c:pt idx="7">
                  <c:v>PNY</c:v>
                </c:pt>
              </c:strCache>
            </c:strRef>
          </c:cat>
          <c:val>
            <c:numRef>
              <c:f>pulse!$C$41:$C$48</c:f>
              <c:numCache>
                <c:formatCode>General</c:formatCode>
                <c:ptCount val="8"/>
                <c:pt idx="0">
                  <c:v>49.6</c:v>
                </c:pt>
                <c:pt idx="1">
                  <c:v>46.3</c:v>
                </c:pt>
                <c:pt idx="2">
                  <c:v>79.3</c:v>
                </c:pt>
                <c:pt idx="3">
                  <c:v>40.3</c:v>
                </c:pt>
                <c:pt idx="4">
                  <c:v>55.6</c:v>
                </c:pt>
                <c:pt idx="5">
                  <c:v>50.6</c:v>
                </c:pt>
                <c:pt idx="6">
                  <c:v>61.0</c:v>
                </c:pt>
                <c:pt idx="7">
                  <c:v>43.6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41558360"/>
        <c:axId val="-2141926248"/>
      </c:barChart>
      <c:catAx>
        <c:axId val="-2141558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-2141926248"/>
        <c:crosses val="autoZero"/>
        <c:auto val="1"/>
        <c:lblAlgn val="ctr"/>
        <c:lblOffset val="100"/>
        <c:noMultiLvlLbl val="0"/>
      </c:catAx>
      <c:valAx>
        <c:axId val="-214192624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25400">
            <a:noFill/>
          </a:ln>
        </c:spPr>
        <c:crossAx val="-214155836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'whatif-wb'!$C$11</c:f>
              <c:strCache>
                <c:ptCount val="1"/>
                <c:pt idx="0">
                  <c:v>Time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tx1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Pt>
            <c:idx val="4"/>
            <c:invertIfNegative val="0"/>
            <c:bubble3D val="0"/>
            <c:spPr>
              <a:solidFill>
                <a:srgbClr val="FDD9E3"/>
              </a:solidFill>
              <a:ln>
                <a:solidFill>
                  <a:schemeClr val="tx1"/>
                </a:solidFill>
              </a:ln>
            </c:spPr>
          </c:dPt>
          <c:errBars>
            <c:errBarType val="both"/>
            <c:errValType val="cust"/>
            <c:noEndCap val="0"/>
            <c:plus>
              <c:numRef>
                <c:f>'whatif-wb'!$D$12:$D$16</c:f>
                <c:numCache>
                  <c:formatCode>General</c:formatCode>
                  <c:ptCount val="5"/>
                  <c:pt idx="0">
                    <c:v>29.5</c:v>
                  </c:pt>
                  <c:pt idx="1">
                    <c:v>4.799999999999955</c:v>
                  </c:pt>
                  <c:pt idx="2">
                    <c:v>4.0</c:v>
                  </c:pt>
                  <c:pt idx="3">
                    <c:v>1.400000000000006</c:v>
                  </c:pt>
                  <c:pt idx="4">
                    <c:v>7.100000000000023</c:v>
                  </c:pt>
                </c:numCache>
              </c:numRef>
            </c:plus>
            <c:minus>
              <c:numRef>
                <c:f>'whatif-wb'!$D$12:$D$16</c:f>
                <c:numCache>
                  <c:formatCode>General</c:formatCode>
                  <c:ptCount val="5"/>
                  <c:pt idx="0">
                    <c:v>29.5</c:v>
                  </c:pt>
                  <c:pt idx="1">
                    <c:v>4.799999999999955</c:v>
                  </c:pt>
                  <c:pt idx="2">
                    <c:v>4.0</c:v>
                  </c:pt>
                  <c:pt idx="3">
                    <c:v>1.400000000000006</c:v>
                  </c:pt>
                  <c:pt idx="4">
                    <c:v>7.100000000000023</c:v>
                  </c:pt>
                </c:numCache>
              </c:numRef>
            </c:minus>
            <c:spPr>
              <a:ln w="19050" cmpd="sng">
                <a:solidFill>
                  <a:srgbClr val="FF0000"/>
                </a:solidFill>
              </a:ln>
            </c:spPr>
          </c:errBars>
          <c:cat>
            <c:strRef>
              <c:f>'whatif-wb'!$B$12:$B$16</c:f>
              <c:strCache>
                <c:ptCount val="5"/>
                <c:pt idx="0">
                  <c:v>Baseline</c:v>
                </c:pt>
                <c:pt idx="1">
                  <c:v>Cache in RAM</c:v>
                </c:pt>
                <c:pt idx="2">
                  <c:v>DB in RAM</c:v>
                </c:pt>
                <c:pt idx="3">
                  <c:v>All in RAM</c:v>
                </c:pt>
                <c:pt idx="4">
                  <c:v>Disable fsync</c:v>
                </c:pt>
              </c:strCache>
            </c:strRef>
          </c:cat>
          <c:val>
            <c:numRef>
              <c:f>'whatif-wb'!$C$12:$C$16</c:f>
              <c:numCache>
                <c:formatCode>General</c:formatCode>
                <c:ptCount val="5"/>
                <c:pt idx="0">
                  <c:v>490.5</c:v>
                </c:pt>
                <c:pt idx="1">
                  <c:v>468.1</c:v>
                </c:pt>
                <c:pt idx="2">
                  <c:v>179.7</c:v>
                </c:pt>
                <c:pt idx="3">
                  <c:v>139.1</c:v>
                </c:pt>
                <c:pt idx="4">
                  <c:v>189.2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3608600"/>
        <c:axId val="-2143605080"/>
      </c:barChart>
      <c:catAx>
        <c:axId val="-214360860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8100" cmpd="sng">
            <a:solidFill>
              <a:schemeClr val="tx1"/>
            </a:solidFill>
          </a:ln>
        </c:spPr>
        <c:crossAx val="-2143605080"/>
        <c:crosses val="autoZero"/>
        <c:auto val="1"/>
        <c:lblAlgn val="ctr"/>
        <c:lblOffset val="100"/>
        <c:noMultiLvlLbl val="0"/>
      </c:catAx>
      <c:valAx>
        <c:axId val="-214360508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8100" cmpd="sng">
            <a:solidFill>
              <a:schemeClr val="tx1"/>
            </a:solidFill>
          </a:ln>
        </c:spPr>
        <c:crossAx val="-21436086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32417149045"/>
          <c:y val="0.0556677894827179"/>
          <c:w val="0.812492012352447"/>
          <c:h val="0.6567047136819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wb!$C$12</c:f>
              <c:strCache>
                <c:ptCount val="1"/>
                <c:pt idx="0">
                  <c:v>WIFI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wb!$E$13:$E$21</c:f>
                <c:numCache>
                  <c:formatCode>General</c:formatCode>
                  <c:ptCount val="9"/>
                  <c:pt idx="0">
                    <c:v>14.40000000000001</c:v>
                  </c:pt>
                  <c:pt idx="1">
                    <c:v>2.399999999999977</c:v>
                  </c:pt>
                  <c:pt idx="2">
                    <c:v>29.5</c:v>
                  </c:pt>
                  <c:pt idx="3">
                    <c:v>9.700000000000001</c:v>
                  </c:pt>
                  <c:pt idx="4">
                    <c:v>19.0</c:v>
                  </c:pt>
                  <c:pt idx="5">
                    <c:v>4.099999999999994</c:v>
                  </c:pt>
                  <c:pt idx="6">
                    <c:v>16.0</c:v>
                  </c:pt>
                  <c:pt idx="7">
                    <c:v>31.89999999999998</c:v>
                  </c:pt>
                  <c:pt idx="8">
                    <c:v>3.300000000000011</c:v>
                  </c:pt>
                </c:numCache>
              </c:numRef>
            </c:plus>
            <c:minus>
              <c:numRef>
                <c:f>wb!$E$13:$E$21</c:f>
                <c:numCache>
                  <c:formatCode>General</c:formatCode>
                  <c:ptCount val="9"/>
                  <c:pt idx="0">
                    <c:v>14.40000000000001</c:v>
                  </c:pt>
                  <c:pt idx="1">
                    <c:v>2.399999999999977</c:v>
                  </c:pt>
                  <c:pt idx="2">
                    <c:v>29.5</c:v>
                  </c:pt>
                  <c:pt idx="3">
                    <c:v>9.700000000000001</c:v>
                  </c:pt>
                  <c:pt idx="4">
                    <c:v>19.0</c:v>
                  </c:pt>
                  <c:pt idx="5">
                    <c:v>4.099999999999994</c:v>
                  </c:pt>
                  <c:pt idx="6">
                    <c:v>16.0</c:v>
                  </c:pt>
                  <c:pt idx="7">
                    <c:v>31.89999999999998</c:v>
                  </c:pt>
                  <c:pt idx="8">
                    <c:v>3.300000000000011</c:v>
                  </c:pt>
                </c:numCache>
              </c:numRef>
            </c:minus>
            <c:spPr>
              <a:ln>
                <a:solidFill>
                  <a:srgbClr val="FF0000"/>
                </a:solidFill>
              </a:ln>
            </c:spPr>
          </c:errBars>
          <c:cat>
            <c:strRef>
              <c:f>wb!$B$13:$B$21</c:f>
              <c:strCache>
                <c:ptCount val="9"/>
                <c:pt idx="0">
                  <c:v>Internal</c:v>
                </c:pt>
                <c:pt idx="1">
                  <c:v>Transcend</c:v>
                </c:pt>
                <c:pt idx="2">
                  <c:v>RiData</c:v>
                </c:pt>
                <c:pt idx="3">
                  <c:v>Sandisk</c:v>
                </c:pt>
                <c:pt idx="4">
                  <c:v>Kingston</c:v>
                </c:pt>
                <c:pt idx="5">
                  <c:v>Wintec</c:v>
                </c:pt>
                <c:pt idx="6">
                  <c:v>Adata</c:v>
                </c:pt>
                <c:pt idx="7">
                  <c:v>Patriot</c:v>
                </c:pt>
                <c:pt idx="8">
                  <c:v>PNY</c:v>
                </c:pt>
              </c:strCache>
            </c:strRef>
          </c:cat>
          <c:val>
            <c:numRef>
              <c:f>wb!$C$13:$C$21</c:f>
              <c:numCache>
                <c:formatCode>General</c:formatCode>
                <c:ptCount val="9"/>
                <c:pt idx="0">
                  <c:v>170.9</c:v>
                </c:pt>
                <c:pt idx="1">
                  <c:v>190.8</c:v>
                </c:pt>
                <c:pt idx="2">
                  <c:v>490.5</c:v>
                </c:pt>
                <c:pt idx="3">
                  <c:v>221.4</c:v>
                </c:pt>
                <c:pt idx="4">
                  <c:v>3659.6</c:v>
                </c:pt>
                <c:pt idx="5">
                  <c:v>211.1</c:v>
                </c:pt>
                <c:pt idx="6">
                  <c:v>260.1</c:v>
                </c:pt>
                <c:pt idx="7">
                  <c:v>279.1</c:v>
                </c:pt>
                <c:pt idx="8">
                  <c:v>197.5</c:v>
                </c:pt>
              </c:numCache>
            </c:numRef>
          </c:val>
        </c:ser>
        <c:ser>
          <c:idx val="1"/>
          <c:order val="1"/>
          <c:tx>
            <c:strRef>
              <c:f>wb!$D$12</c:f>
              <c:strCache>
                <c:ptCount val="1"/>
                <c:pt idx="0">
                  <c:v>USB</c:v>
                </c:pt>
              </c:strCache>
            </c:strRef>
          </c:tx>
          <c:spPr>
            <a:solidFill>
              <a:srgbClr val="DDDDDD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wb!$F$13:$F$21</c:f>
                <c:numCache>
                  <c:formatCode>General</c:formatCode>
                  <c:ptCount val="9"/>
                  <c:pt idx="0">
                    <c:v>1.900000000000006</c:v>
                  </c:pt>
                  <c:pt idx="1">
                    <c:v>1.099999999999993</c:v>
                  </c:pt>
                  <c:pt idx="2">
                    <c:v>43.60000000000001</c:v>
                  </c:pt>
                  <c:pt idx="3">
                    <c:v>1.900000000000006</c:v>
                  </c:pt>
                  <c:pt idx="4">
                    <c:v>56.9000000000001</c:v>
                  </c:pt>
                  <c:pt idx="5">
                    <c:v>0.700000000000017</c:v>
                  </c:pt>
                  <c:pt idx="6">
                    <c:v>9.0</c:v>
                  </c:pt>
                  <c:pt idx="7">
                    <c:v>20.40000000000003</c:v>
                  </c:pt>
                  <c:pt idx="8">
                    <c:v>6.700000000000017</c:v>
                  </c:pt>
                </c:numCache>
              </c:numRef>
            </c:plus>
            <c:minus>
              <c:numRef>
                <c:f>wb!$F$13:$F$21</c:f>
                <c:numCache>
                  <c:formatCode>General</c:formatCode>
                  <c:ptCount val="9"/>
                  <c:pt idx="0">
                    <c:v>1.900000000000006</c:v>
                  </c:pt>
                  <c:pt idx="1">
                    <c:v>1.099999999999993</c:v>
                  </c:pt>
                  <c:pt idx="2">
                    <c:v>43.60000000000001</c:v>
                  </c:pt>
                  <c:pt idx="3">
                    <c:v>1.900000000000006</c:v>
                  </c:pt>
                  <c:pt idx="4">
                    <c:v>56.9000000000001</c:v>
                  </c:pt>
                  <c:pt idx="5">
                    <c:v>0.700000000000017</c:v>
                  </c:pt>
                  <c:pt idx="6">
                    <c:v>9.0</c:v>
                  </c:pt>
                  <c:pt idx="7">
                    <c:v>20.40000000000003</c:v>
                  </c:pt>
                  <c:pt idx="8">
                    <c:v>6.700000000000017</c:v>
                  </c:pt>
                </c:numCache>
              </c:numRef>
            </c:minus>
            <c:spPr>
              <a:ln>
                <a:solidFill>
                  <a:srgbClr val="FF0000"/>
                </a:solidFill>
              </a:ln>
            </c:spPr>
          </c:errBars>
          <c:cat>
            <c:strRef>
              <c:f>wb!$B$13:$B$21</c:f>
              <c:strCache>
                <c:ptCount val="9"/>
                <c:pt idx="0">
                  <c:v>Internal</c:v>
                </c:pt>
                <c:pt idx="1">
                  <c:v>Transcend</c:v>
                </c:pt>
                <c:pt idx="2">
                  <c:v>RiData</c:v>
                </c:pt>
                <c:pt idx="3">
                  <c:v>Sandisk</c:v>
                </c:pt>
                <c:pt idx="4">
                  <c:v>Kingston</c:v>
                </c:pt>
                <c:pt idx="5">
                  <c:v>Wintec</c:v>
                </c:pt>
                <c:pt idx="6">
                  <c:v>Adata</c:v>
                </c:pt>
                <c:pt idx="7">
                  <c:v>Patriot</c:v>
                </c:pt>
                <c:pt idx="8">
                  <c:v>PNY</c:v>
                </c:pt>
              </c:strCache>
            </c:strRef>
          </c:cat>
          <c:val>
            <c:numRef>
              <c:f>wb!$D$13:$D$21</c:f>
              <c:numCache>
                <c:formatCode>General</c:formatCode>
                <c:ptCount val="9"/>
                <c:pt idx="0">
                  <c:v>140.9</c:v>
                </c:pt>
                <c:pt idx="1">
                  <c:v>177.0</c:v>
                </c:pt>
                <c:pt idx="2">
                  <c:v>453.8</c:v>
                </c:pt>
                <c:pt idx="3">
                  <c:v>187.6</c:v>
                </c:pt>
                <c:pt idx="4">
                  <c:v>3588.9</c:v>
                </c:pt>
                <c:pt idx="5">
                  <c:v>184.1</c:v>
                </c:pt>
                <c:pt idx="6">
                  <c:v>207.4</c:v>
                </c:pt>
                <c:pt idx="7">
                  <c:v>256.7</c:v>
                </c:pt>
                <c:pt idx="8">
                  <c:v>197.7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1962456"/>
        <c:axId val="-2141481320"/>
      </c:barChart>
      <c:catAx>
        <c:axId val="-214196245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8100" cmpd="sng">
            <a:solidFill>
              <a:schemeClr val="tx1"/>
            </a:solidFill>
          </a:ln>
        </c:spPr>
        <c:crossAx val="-2141481320"/>
        <c:crosses val="autoZero"/>
        <c:auto val="1"/>
        <c:lblAlgn val="ctr"/>
        <c:lblOffset val="100"/>
        <c:noMultiLvlLbl val="0"/>
      </c:catAx>
      <c:valAx>
        <c:axId val="-21414813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8100" cmpd="sng">
            <a:solidFill>
              <a:schemeClr val="tx1"/>
            </a:solidFill>
          </a:ln>
        </c:spPr>
        <c:crossAx val="-2141962456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805561613792474"/>
          <c:y val="0.0953678474114441"/>
          <c:w val="0.148597907369896"/>
          <c:h val="0.12978223089961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32417149045"/>
          <c:y val="0.0556677894827179"/>
          <c:w val="0.812492012352447"/>
          <c:h val="0.6567047136819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wb!$C$23</c:f>
              <c:strCache>
                <c:ptCount val="1"/>
                <c:pt idx="0">
                  <c:v>WIFI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wb!$E$13:$E$21</c:f>
                <c:numCache>
                  <c:formatCode>General</c:formatCode>
                  <c:ptCount val="9"/>
                  <c:pt idx="0">
                    <c:v>14.40000000000001</c:v>
                  </c:pt>
                  <c:pt idx="1">
                    <c:v>2.399999999999977</c:v>
                  </c:pt>
                  <c:pt idx="2">
                    <c:v>29.5</c:v>
                  </c:pt>
                  <c:pt idx="3">
                    <c:v>9.7</c:v>
                  </c:pt>
                  <c:pt idx="4">
                    <c:v>19.0</c:v>
                  </c:pt>
                  <c:pt idx="5">
                    <c:v>4.099999999999994</c:v>
                  </c:pt>
                  <c:pt idx="6">
                    <c:v>16.0</c:v>
                  </c:pt>
                  <c:pt idx="7">
                    <c:v>31.89999999999998</c:v>
                  </c:pt>
                  <c:pt idx="8">
                    <c:v>3.300000000000011</c:v>
                  </c:pt>
                </c:numCache>
              </c:numRef>
            </c:plus>
            <c:minus>
              <c:numRef>
                <c:f>wb!$E$13:$E$21</c:f>
                <c:numCache>
                  <c:formatCode>General</c:formatCode>
                  <c:ptCount val="9"/>
                  <c:pt idx="0">
                    <c:v>14.40000000000001</c:v>
                  </c:pt>
                  <c:pt idx="1">
                    <c:v>2.399999999999977</c:v>
                  </c:pt>
                  <c:pt idx="2">
                    <c:v>29.5</c:v>
                  </c:pt>
                  <c:pt idx="3">
                    <c:v>9.7</c:v>
                  </c:pt>
                  <c:pt idx="4">
                    <c:v>19.0</c:v>
                  </c:pt>
                  <c:pt idx="5">
                    <c:v>4.099999999999994</c:v>
                  </c:pt>
                  <c:pt idx="6">
                    <c:v>16.0</c:v>
                  </c:pt>
                  <c:pt idx="7">
                    <c:v>31.89999999999998</c:v>
                  </c:pt>
                  <c:pt idx="8">
                    <c:v>3.300000000000011</c:v>
                  </c:pt>
                </c:numCache>
              </c:numRef>
            </c:minus>
            <c:spPr>
              <a:ln w="19050" cmpd="sng">
                <a:solidFill>
                  <a:srgbClr val="FF0000"/>
                </a:solidFill>
              </a:ln>
            </c:spPr>
          </c:errBars>
          <c:cat>
            <c:strRef>
              <c:f>wb!$B$24:$B$31</c:f>
              <c:strCache>
                <c:ptCount val="8"/>
                <c:pt idx="0">
                  <c:v>Internal</c:v>
                </c:pt>
                <c:pt idx="1">
                  <c:v>Transcend</c:v>
                </c:pt>
                <c:pt idx="2">
                  <c:v>RiData</c:v>
                </c:pt>
                <c:pt idx="3">
                  <c:v>Sandisk</c:v>
                </c:pt>
                <c:pt idx="4">
                  <c:v>Wintec</c:v>
                </c:pt>
                <c:pt idx="5">
                  <c:v>Adata</c:v>
                </c:pt>
                <c:pt idx="6">
                  <c:v>Patriot</c:v>
                </c:pt>
                <c:pt idx="7">
                  <c:v>PNY</c:v>
                </c:pt>
              </c:strCache>
            </c:strRef>
          </c:cat>
          <c:val>
            <c:numRef>
              <c:f>wb!$C$24:$C$31</c:f>
              <c:numCache>
                <c:formatCode>General</c:formatCode>
                <c:ptCount val="8"/>
                <c:pt idx="0">
                  <c:v>170.9</c:v>
                </c:pt>
                <c:pt idx="1">
                  <c:v>190.8</c:v>
                </c:pt>
                <c:pt idx="2">
                  <c:v>490.5</c:v>
                </c:pt>
                <c:pt idx="3">
                  <c:v>221.4</c:v>
                </c:pt>
                <c:pt idx="4">
                  <c:v>211.1</c:v>
                </c:pt>
                <c:pt idx="5">
                  <c:v>260.1</c:v>
                </c:pt>
                <c:pt idx="6">
                  <c:v>279.1</c:v>
                </c:pt>
                <c:pt idx="7">
                  <c:v>197.5</c:v>
                </c:pt>
              </c:numCache>
            </c:numRef>
          </c:val>
        </c:ser>
        <c:ser>
          <c:idx val="1"/>
          <c:order val="1"/>
          <c:tx>
            <c:strRef>
              <c:f>wb!$D$23</c:f>
              <c:strCache>
                <c:ptCount val="1"/>
                <c:pt idx="0">
                  <c:v>USB</c:v>
                </c:pt>
              </c:strCache>
            </c:strRef>
          </c:tx>
          <c:spPr>
            <a:solidFill>
              <a:srgbClr val="DDDDDD"/>
            </a:solidFill>
            <a:ln>
              <a:solidFill>
                <a:schemeClr val="tx1"/>
              </a:solidFill>
            </a:ln>
          </c:spPr>
          <c:invertIfNegative val="0"/>
          <c:errBars>
            <c:errBarType val="both"/>
            <c:errValType val="cust"/>
            <c:noEndCap val="0"/>
            <c:plus>
              <c:numRef>
                <c:f>wb!$F$13:$F$21</c:f>
                <c:numCache>
                  <c:formatCode>General</c:formatCode>
                  <c:ptCount val="9"/>
                  <c:pt idx="0">
                    <c:v>1.900000000000006</c:v>
                  </c:pt>
                  <c:pt idx="1">
                    <c:v>1.099999999999993</c:v>
                  </c:pt>
                  <c:pt idx="2">
                    <c:v>43.60000000000001</c:v>
                  </c:pt>
                  <c:pt idx="3">
                    <c:v>1.900000000000006</c:v>
                  </c:pt>
                  <c:pt idx="4">
                    <c:v>56.9000000000001</c:v>
                  </c:pt>
                  <c:pt idx="5">
                    <c:v>0.700000000000017</c:v>
                  </c:pt>
                  <c:pt idx="6">
                    <c:v>9.0</c:v>
                  </c:pt>
                  <c:pt idx="7">
                    <c:v>20.40000000000003</c:v>
                  </c:pt>
                  <c:pt idx="8">
                    <c:v>6.700000000000017</c:v>
                  </c:pt>
                </c:numCache>
              </c:numRef>
            </c:plus>
            <c:minus>
              <c:numRef>
                <c:f>wb!$F$13:$F$21</c:f>
                <c:numCache>
                  <c:formatCode>General</c:formatCode>
                  <c:ptCount val="9"/>
                  <c:pt idx="0">
                    <c:v>1.900000000000006</c:v>
                  </c:pt>
                  <c:pt idx="1">
                    <c:v>1.099999999999993</c:v>
                  </c:pt>
                  <c:pt idx="2">
                    <c:v>43.60000000000001</c:v>
                  </c:pt>
                  <c:pt idx="3">
                    <c:v>1.900000000000006</c:v>
                  </c:pt>
                  <c:pt idx="4">
                    <c:v>56.9000000000001</c:v>
                  </c:pt>
                  <c:pt idx="5">
                    <c:v>0.700000000000017</c:v>
                  </c:pt>
                  <c:pt idx="6">
                    <c:v>9.0</c:v>
                  </c:pt>
                  <c:pt idx="7">
                    <c:v>20.40000000000003</c:v>
                  </c:pt>
                  <c:pt idx="8">
                    <c:v>6.700000000000017</c:v>
                  </c:pt>
                </c:numCache>
              </c:numRef>
            </c:minus>
            <c:spPr>
              <a:ln w="19050" cmpd="sng">
                <a:solidFill>
                  <a:srgbClr val="FF0000"/>
                </a:solidFill>
              </a:ln>
            </c:spPr>
          </c:errBars>
          <c:cat>
            <c:strRef>
              <c:f>wb!$B$24:$B$31</c:f>
              <c:strCache>
                <c:ptCount val="8"/>
                <c:pt idx="0">
                  <c:v>Internal</c:v>
                </c:pt>
                <c:pt idx="1">
                  <c:v>Transcend</c:v>
                </c:pt>
                <c:pt idx="2">
                  <c:v>RiData</c:v>
                </c:pt>
                <c:pt idx="3">
                  <c:v>Sandisk</c:v>
                </c:pt>
                <c:pt idx="4">
                  <c:v>Wintec</c:v>
                </c:pt>
                <c:pt idx="5">
                  <c:v>Adata</c:v>
                </c:pt>
                <c:pt idx="6">
                  <c:v>Patriot</c:v>
                </c:pt>
                <c:pt idx="7">
                  <c:v>PNY</c:v>
                </c:pt>
              </c:strCache>
            </c:strRef>
          </c:cat>
          <c:val>
            <c:numRef>
              <c:f>wb!$D$24:$D$31</c:f>
              <c:numCache>
                <c:formatCode>General</c:formatCode>
                <c:ptCount val="8"/>
                <c:pt idx="0">
                  <c:v>140.9</c:v>
                </c:pt>
                <c:pt idx="1">
                  <c:v>177.0</c:v>
                </c:pt>
                <c:pt idx="2">
                  <c:v>453.8</c:v>
                </c:pt>
                <c:pt idx="3">
                  <c:v>187.6</c:v>
                </c:pt>
                <c:pt idx="4">
                  <c:v>184.1</c:v>
                </c:pt>
                <c:pt idx="5">
                  <c:v>207.4</c:v>
                </c:pt>
                <c:pt idx="6">
                  <c:v>256.7</c:v>
                </c:pt>
                <c:pt idx="7">
                  <c:v>197.7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6070296"/>
        <c:axId val="-2140683688"/>
      </c:barChart>
      <c:catAx>
        <c:axId val="213607029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 w="38100" cmpd="sng">
            <a:solidFill>
              <a:schemeClr val="tx1"/>
            </a:solidFill>
          </a:ln>
        </c:spPr>
        <c:crossAx val="-2140683688"/>
        <c:crosses val="autoZero"/>
        <c:auto val="1"/>
        <c:lblAlgn val="ctr"/>
        <c:lblOffset val="100"/>
        <c:noMultiLvlLbl val="0"/>
      </c:catAx>
      <c:valAx>
        <c:axId val="-2140683688"/>
        <c:scaling>
          <c:orientation val="minMax"/>
          <c:max val="600.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(seconds)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38100" cmpd="sng">
            <a:solidFill>
              <a:schemeClr val="tx1"/>
            </a:solidFill>
          </a:ln>
        </c:spPr>
        <c:crossAx val="2136070296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811364321722839"/>
          <c:y val="0.0953678474114442"/>
          <c:w val="0.142795199439529"/>
          <c:h val="0.12978223089961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6136011844673"/>
          <c:y val="0.0791459421532705"/>
          <c:w val="0.450530654821993"/>
          <c:h val="0.8321084431277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WiFi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90.9090909090909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USB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DDDDDD"/>
              </a:solidFill>
              <a:ln>
                <a:solidFill>
                  <a:schemeClr val="tx1"/>
                </a:solidFill>
              </a:ln>
            </c:spPr>
          </c:dPt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12.44167962674962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3282040"/>
        <c:axId val="-2143279064"/>
      </c:barChart>
      <c:catAx>
        <c:axId val="-2143282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43279064"/>
        <c:crosses val="autoZero"/>
        <c:auto val="1"/>
        <c:lblAlgn val="ctr"/>
        <c:lblOffset val="100"/>
        <c:noMultiLvlLbl val="0"/>
      </c:catAx>
      <c:valAx>
        <c:axId val="-2143279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43282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FaceBook</a:t>
            </a:r>
          </a:p>
        </c:rich>
      </c:tx>
      <c:layout>
        <c:manualLayout>
          <c:xMode val="edge"/>
          <c:yMode val="edge"/>
          <c:x val="0.243043480703489"/>
          <c:y val="0.0489612935915229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facebook!$C$40</c:f>
              <c:strCache>
                <c:ptCount val="1"/>
                <c:pt idx="0">
                  <c:v>WIFI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facebook!$B$41:$B$48</c:f>
              <c:strCache>
                <c:ptCount val="8"/>
                <c:pt idx="0">
                  <c:v>Internal</c:v>
                </c:pt>
                <c:pt idx="1">
                  <c:v>Transcend</c:v>
                </c:pt>
                <c:pt idx="2">
                  <c:v>RiData</c:v>
                </c:pt>
                <c:pt idx="3">
                  <c:v>Sandisk</c:v>
                </c:pt>
                <c:pt idx="4">
                  <c:v>Wintec</c:v>
                </c:pt>
                <c:pt idx="5">
                  <c:v>Adata</c:v>
                </c:pt>
                <c:pt idx="6">
                  <c:v>Patriot</c:v>
                </c:pt>
                <c:pt idx="7">
                  <c:v>PNY</c:v>
                </c:pt>
              </c:strCache>
            </c:strRef>
          </c:cat>
          <c:val>
            <c:numRef>
              <c:f>facebook!$C$41:$C$48</c:f>
              <c:numCache>
                <c:formatCode>General</c:formatCode>
                <c:ptCount val="8"/>
                <c:pt idx="0">
                  <c:v>55.95</c:v>
                </c:pt>
                <c:pt idx="1">
                  <c:v>65.54666666666666</c:v>
                </c:pt>
                <c:pt idx="2">
                  <c:v>100.3533333333333</c:v>
                </c:pt>
                <c:pt idx="3">
                  <c:v>67.17333333333301</c:v>
                </c:pt>
                <c:pt idx="4">
                  <c:v>69.19</c:v>
                </c:pt>
                <c:pt idx="5">
                  <c:v>78.21</c:v>
                </c:pt>
                <c:pt idx="6">
                  <c:v>66.04666666666666</c:v>
                </c:pt>
                <c:pt idx="7">
                  <c:v>67.77666666666667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28341080"/>
        <c:axId val="-2128338072"/>
      </c:barChart>
      <c:catAx>
        <c:axId val="-2128341080"/>
        <c:scaling>
          <c:orientation val="minMax"/>
        </c:scaling>
        <c:delete val="1"/>
        <c:axPos val="b"/>
        <c:majorTickMark val="none"/>
        <c:minorTickMark val="none"/>
        <c:tickLblPos val="none"/>
        <c:crossAx val="-2128338072"/>
        <c:crosses val="autoZero"/>
        <c:auto val="1"/>
        <c:lblAlgn val="ctr"/>
        <c:lblOffset val="100"/>
        <c:noMultiLvlLbl val="0"/>
      </c:catAx>
      <c:valAx>
        <c:axId val="-212833807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25400">
            <a:noFill/>
          </a:ln>
        </c:spPr>
        <c:crossAx val="-212834108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Maps</a:t>
            </a:r>
          </a:p>
        </c:rich>
      </c:tx>
      <c:layout>
        <c:manualLayout>
          <c:xMode val="edge"/>
          <c:yMode val="edge"/>
          <c:x val="0.363655969634231"/>
          <c:y val="0.117800257965044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maps!$C$40</c:f>
              <c:strCache>
                <c:ptCount val="1"/>
                <c:pt idx="0">
                  <c:v>WIFI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maps!$B$41:$B$48</c:f>
              <c:strCache>
                <c:ptCount val="8"/>
                <c:pt idx="0">
                  <c:v>Internal</c:v>
                </c:pt>
                <c:pt idx="1">
                  <c:v>Transcend</c:v>
                </c:pt>
                <c:pt idx="2">
                  <c:v>RiData</c:v>
                </c:pt>
                <c:pt idx="3">
                  <c:v>Sandisk</c:v>
                </c:pt>
                <c:pt idx="4">
                  <c:v>Wintec</c:v>
                </c:pt>
                <c:pt idx="5">
                  <c:v>Adata</c:v>
                </c:pt>
                <c:pt idx="6">
                  <c:v>Patriot</c:v>
                </c:pt>
                <c:pt idx="7">
                  <c:v>PNY</c:v>
                </c:pt>
              </c:strCache>
            </c:strRef>
          </c:cat>
          <c:val>
            <c:numRef>
              <c:f>maps!$C$41:$C$48</c:f>
              <c:numCache>
                <c:formatCode>General</c:formatCode>
                <c:ptCount val="8"/>
                <c:pt idx="0">
                  <c:v>135.4</c:v>
                </c:pt>
                <c:pt idx="1">
                  <c:v>146.3</c:v>
                </c:pt>
                <c:pt idx="2">
                  <c:v>170.6</c:v>
                </c:pt>
                <c:pt idx="3">
                  <c:v>132.7</c:v>
                </c:pt>
                <c:pt idx="4">
                  <c:v>140.4</c:v>
                </c:pt>
                <c:pt idx="5">
                  <c:v>164.1</c:v>
                </c:pt>
                <c:pt idx="6">
                  <c:v>177.1</c:v>
                </c:pt>
                <c:pt idx="7">
                  <c:v>143.0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28312520"/>
        <c:axId val="-2128309544"/>
      </c:barChart>
      <c:catAx>
        <c:axId val="-2128312520"/>
        <c:scaling>
          <c:orientation val="minMax"/>
        </c:scaling>
        <c:delete val="1"/>
        <c:axPos val="b"/>
        <c:majorTickMark val="none"/>
        <c:minorTickMark val="none"/>
        <c:tickLblPos val="none"/>
        <c:crossAx val="-2128309544"/>
        <c:crosses val="autoZero"/>
        <c:auto val="1"/>
        <c:lblAlgn val="ctr"/>
        <c:lblOffset val="100"/>
        <c:noMultiLvlLbl val="0"/>
      </c:catAx>
      <c:valAx>
        <c:axId val="-212830954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25400">
            <a:noFill/>
          </a:ln>
        </c:spPr>
        <c:crossAx val="-212831252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Email</a:t>
            </a:r>
          </a:p>
        </c:rich>
      </c:tx>
      <c:layout>
        <c:manualLayout>
          <c:xMode val="edge"/>
          <c:yMode val="edge"/>
          <c:x val="0.349135724221311"/>
          <c:y val="0.117800257965044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email!$C$40</c:f>
              <c:strCache>
                <c:ptCount val="1"/>
                <c:pt idx="0">
                  <c:v>WIFI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email!$B$41:$B$48</c:f>
              <c:strCache>
                <c:ptCount val="8"/>
                <c:pt idx="0">
                  <c:v>Internal</c:v>
                </c:pt>
                <c:pt idx="1">
                  <c:v>Transcend</c:v>
                </c:pt>
                <c:pt idx="2">
                  <c:v>RiData</c:v>
                </c:pt>
                <c:pt idx="3">
                  <c:v>Sandisk</c:v>
                </c:pt>
                <c:pt idx="4">
                  <c:v>Wintec</c:v>
                </c:pt>
                <c:pt idx="5">
                  <c:v>Adata</c:v>
                </c:pt>
                <c:pt idx="6">
                  <c:v>Patriot</c:v>
                </c:pt>
                <c:pt idx="7">
                  <c:v>PNY</c:v>
                </c:pt>
              </c:strCache>
            </c:strRef>
          </c:cat>
          <c:val>
            <c:numRef>
              <c:f>email!$C$41:$C$48</c:f>
              <c:numCache>
                <c:formatCode>General</c:formatCode>
                <c:ptCount val="8"/>
                <c:pt idx="0">
                  <c:v>14.9</c:v>
                </c:pt>
                <c:pt idx="1">
                  <c:v>18.6</c:v>
                </c:pt>
                <c:pt idx="2">
                  <c:v>26.9</c:v>
                </c:pt>
                <c:pt idx="3">
                  <c:v>16.2</c:v>
                </c:pt>
                <c:pt idx="4">
                  <c:v>17.9</c:v>
                </c:pt>
                <c:pt idx="5">
                  <c:v>20.6</c:v>
                </c:pt>
                <c:pt idx="6">
                  <c:v>20.9</c:v>
                </c:pt>
                <c:pt idx="7">
                  <c:v>17.9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28283384"/>
        <c:axId val="-2128280408"/>
      </c:barChart>
      <c:catAx>
        <c:axId val="-2128283384"/>
        <c:scaling>
          <c:orientation val="minMax"/>
        </c:scaling>
        <c:delete val="1"/>
        <c:axPos val="b"/>
        <c:majorTickMark val="none"/>
        <c:minorTickMark val="none"/>
        <c:tickLblPos val="none"/>
        <c:crossAx val="-2128280408"/>
        <c:crosses val="autoZero"/>
        <c:auto val="1"/>
        <c:lblAlgn val="ctr"/>
        <c:lblOffset val="100"/>
        <c:noMultiLvlLbl val="0"/>
      </c:catAx>
      <c:valAx>
        <c:axId val="-212828040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25400">
            <a:noFill/>
          </a:ln>
        </c:spPr>
        <c:crossAx val="-21282833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App Install</a:t>
            </a:r>
          </a:p>
        </c:rich>
      </c:tx>
      <c:layout>
        <c:manualLayout>
          <c:xMode val="edge"/>
          <c:yMode val="edge"/>
          <c:x val="0.259014146280432"/>
          <c:y val="0.0860179124965287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install!$C$40</c:f>
              <c:strCache>
                <c:ptCount val="1"/>
                <c:pt idx="0">
                  <c:v>WIFI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install!$B$41:$B$48</c:f>
              <c:strCache>
                <c:ptCount val="8"/>
                <c:pt idx="0">
                  <c:v>Internal</c:v>
                </c:pt>
                <c:pt idx="1">
                  <c:v>Transcend</c:v>
                </c:pt>
                <c:pt idx="2">
                  <c:v>RiData</c:v>
                </c:pt>
                <c:pt idx="3">
                  <c:v>Sandisk</c:v>
                </c:pt>
                <c:pt idx="4">
                  <c:v>Wintec</c:v>
                </c:pt>
                <c:pt idx="5">
                  <c:v>Adata</c:v>
                </c:pt>
                <c:pt idx="6">
                  <c:v>Patriot</c:v>
                </c:pt>
                <c:pt idx="7">
                  <c:v>PNY</c:v>
                </c:pt>
              </c:strCache>
            </c:strRef>
          </c:cat>
          <c:val>
            <c:numRef>
              <c:f>install!$C$41:$C$48</c:f>
              <c:numCache>
                <c:formatCode>General</c:formatCode>
                <c:ptCount val="8"/>
                <c:pt idx="0">
                  <c:v>105.0</c:v>
                </c:pt>
                <c:pt idx="1">
                  <c:v>134.3</c:v>
                </c:pt>
                <c:pt idx="2">
                  <c:v>308.3</c:v>
                </c:pt>
                <c:pt idx="3">
                  <c:v>115.1</c:v>
                </c:pt>
                <c:pt idx="4">
                  <c:v>219.7</c:v>
                </c:pt>
                <c:pt idx="5">
                  <c:v>215.2</c:v>
                </c:pt>
                <c:pt idx="6">
                  <c:v>241.5</c:v>
                </c:pt>
                <c:pt idx="7">
                  <c:v>219.1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28254776"/>
        <c:axId val="-2128251800"/>
      </c:barChart>
      <c:catAx>
        <c:axId val="-2128254776"/>
        <c:scaling>
          <c:orientation val="minMax"/>
        </c:scaling>
        <c:delete val="1"/>
        <c:axPos val="b"/>
        <c:majorTickMark val="none"/>
        <c:minorTickMark val="none"/>
        <c:tickLblPos val="none"/>
        <c:crossAx val="-2128251800"/>
        <c:crosses val="autoZero"/>
        <c:auto val="1"/>
        <c:lblAlgn val="ctr"/>
        <c:lblOffset val="100"/>
        <c:noMultiLvlLbl val="0"/>
      </c:catAx>
      <c:valAx>
        <c:axId val="-21282518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25400">
            <a:noFill/>
          </a:ln>
        </c:spPr>
        <c:crossAx val="-212825477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RLBench</a:t>
            </a:r>
          </a:p>
        </c:rich>
      </c:tx>
      <c:layout>
        <c:manualLayout>
          <c:xMode val="edge"/>
          <c:yMode val="edge"/>
          <c:x val="0.314879167474417"/>
          <c:y val="0.118055555555556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rlbench!$C$40</c:f>
              <c:strCache>
                <c:ptCount val="1"/>
                <c:pt idx="0">
                  <c:v>WIFI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rlbench!$B$41:$B$48</c:f>
              <c:strCache>
                <c:ptCount val="8"/>
                <c:pt idx="0">
                  <c:v>Internal</c:v>
                </c:pt>
                <c:pt idx="1">
                  <c:v>Transcend</c:v>
                </c:pt>
                <c:pt idx="2">
                  <c:v>RiData</c:v>
                </c:pt>
                <c:pt idx="3">
                  <c:v>Sandisk</c:v>
                </c:pt>
                <c:pt idx="4">
                  <c:v>Wintec</c:v>
                </c:pt>
                <c:pt idx="5">
                  <c:v>Adata</c:v>
                </c:pt>
                <c:pt idx="6">
                  <c:v>Patriot</c:v>
                </c:pt>
                <c:pt idx="7">
                  <c:v>PNY</c:v>
                </c:pt>
              </c:strCache>
            </c:strRef>
          </c:cat>
          <c:val>
            <c:numRef>
              <c:f>rlbench!$C$41:$C$48</c:f>
              <c:numCache>
                <c:formatCode>General</c:formatCode>
                <c:ptCount val="8"/>
                <c:pt idx="0">
                  <c:v>59.8</c:v>
                </c:pt>
                <c:pt idx="1">
                  <c:v>77.1</c:v>
                </c:pt>
                <c:pt idx="2">
                  <c:v>136.9</c:v>
                </c:pt>
                <c:pt idx="3">
                  <c:v>60.8</c:v>
                </c:pt>
                <c:pt idx="4">
                  <c:v>73.2</c:v>
                </c:pt>
                <c:pt idx="5">
                  <c:v>81.8</c:v>
                </c:pt>
                <c:pt idx="6">
                  <c:v>78.0</c:v>
                </c:pt>
                <c:pt idx="7">
                  <c:v>72.6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2127922568"/>
        <c:axId val="-2127919592"/>
      </c:barChart>
      <c:catAx>
        <c:axId val="-2127922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-2127919592"/>
        <c:crosses val="autoZero"/>
        <c:auto val="1"/>
        <c:lblAlgn val="ctr"/>
        <c:lblOffset val="100"/>
        <c:noMultiLvlLbl val="0"/>
      </c:catAx>
      <c:valAx>
        <c:axId val="-212791959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spPr>
          <a:ln w="25400">
            <a:noFill/>
          </a:ln>
        </c:spPr>
        <c:crossAx val="-21279225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Helvetica"/>
          <a:cs typeface="Helvetica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1A38B-AAA8-A944-A884-EEBD82AA1B5D}" type="datetimeFigureOut">
              <a:rPr lang="en-US" smtClean="0"/>
              <a:t>4/8/13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524C3-3E27-C642-B4E6-222BE69A46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296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BF67613-CD18-49DC-BB9F-05F5EB8BAF87}" type="datetimeFigureOut">
              <a:rPr lang="en-US" smtClean="0"/>
              <a:pPr/>
              <a:t>4/8/13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0466C13E-F135-469B-BBAE-2F60FB6947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13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273"/>
            <a:fld id="{391D3B9E-B820-4270-B737-68E01298BAD4}" type="slidenum">
              <a:rPr lang="en-US" smtClean="0">
                <a:ea typeface="ＭＳ Ｐゴシック" pitchFamily="34" charset="-128"/>
              </a:rPr>
              <a:pPr defTabSz="963273"/>
              <a:t>32</a:t>
            </a:fld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273"/>
            <a:fld id="{B78028D6-E10B-4B8D-B88F-B0C3541A6DF5}" type="slidenum">
              <a:rPr lang="en-US" smtClean="0">
                <a:ea typeface="ＭＳ Ｐゴシック" pitchFamily="34" charset="-128"/>
              </a:rPr>
              <a:pPr defTabSz="963273"/>
              <a:t>41</a:t>
            </a:fld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3273">
              <a:defRPr/>
            </a:pPr>
            <a:fld id="{EE8B7B5A-3F22-4C66-8CA0-3C4489A6DC22}" type="slidenum">
              <a:rPr lang="en-US" smtClean="0">
                <a:ea typeface="ＭＳ Ｐゴシック" pitchFamily="34" charset="-128"/>
              </a:rPr>
              <a:pPr defTabSz="963273">
                <a:defRPr/>
              </a:pPr>
              <a:t>42</a:t>
            </a:fld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4741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273"/>
            <a:fld id="{BA9BAB59-2B25-43C9-9FA1-FABA4A2AA41E}" type="slidenum">
              <a:rPr lang="en-US" smtClean="0">
                <a:ea typeface="ＭＳ Ｐゴシック" pitchFamily="34" charset="-128"/>
              </a:rPr>
              <a:pPr defTabSz="963273"/>
              <a:t>44</a:t>
            </a:fld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4741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273"/>
            <a:fld id="{BA9BAB59-2B25-43C9-9FA1-FABA4A2AA41E}" type="slidenum">
              <a:rPr lang="en-US" smtClean="0">
                <a:ea typeface="ＭＳ Ｐゴシック" pitchFamily="34" charset="-128"/>
              </a:rPr>
              <a:pPr defTabSz="963273"/>
              <a:t>45</a:t>
            </a:fld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741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273"/>
            <a:fld id="{880A70E4-1AE7-4085-9194-DBBD09C0AFD7}" type="slidenum">
              <a:rPr lang="en-US" smtClean="0">
                <a:ea typeface="ＭＳ Ｐゴシック" pitchFamily="34" charset="-128"/>
              </a:rPr>
              <a:pPr defTabSz="963273"/>
              <a:t>47</a:t>
            </a:fld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B0A36-A84B-4F84-9F2B-9B6C32212148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3273">
              <a:defRPr/>
            </a:pPr>
            <a:fld id="{CB575E6C-3C5A-4BCA-9D25-860888D6F108}" type="slidenum">
              <a:rPr lang="en-US" smtClean="0">
                <a:ea typeface="ＭＳ Ｐゴシック" pitchFamily="34" charset="-128"/>
              </a:rPr>
              <a:pPr defTabSz="963273">
                <a:defRPr/>
              </a:pPr>
              <a:t>50</a:t>
            </a:fld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741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7410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712A15-91DB-4C46-85C6-3AE503CE8A29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273"/>
            <a:fld id="{09254564-EC2D-4F10-9B27-E8E8D5D4CE13}" type="slidenum">
              <a:rPr lang="en-US" smtClean="0">
                <a:ea typeface="ＭＳ Ｐゴシック" pitchFamily="34" charset="-128"/>
              </a:rPr>
              <a:pPr defTabSz="963273"/>
              <a:t>40</a:t>
            </a:fld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2/19/13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Cellular Networks and Mobile Computing (COMS 6998-10)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42B77-D34C-443A-9BA4-2E8748A6D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i_F92AS9a6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8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8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hyperlink" Target="http://cells.cs.columbia.edu" TargetMode="External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ellrox.co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3.jpeg"/><Relationship Id="rId12" Type="http://schemas.openxmlformats.org/officeDocument/2006/relationships/image" Target="../media/image44.jpeg"/><Relationship Id="rId13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chart" Target="../charts/chart6.xml"/><Relationship Id="rId5" Type="http://schemas.openxmlformats.org/officeDocument/2006/relationships/chart" Target="../charts/chart7.xml"/><Relationship Id="rId6" Type="http://schemas.openxmlformats.org/officeDocument/2006/relationships/chart" Target="../charts/chart8.xml"/><Relationship Id="rId7" Type="http://schemas.openxmlformats.org/officeDocument/2006/relationships/chart" Target="../charts/chart9.xml"/><Relationship Id="rId8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ngadget.com/2012/10/03/sandia-labs-megadroid-project-simulates-300-000-android-phones/" TargetMode="Externa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pPr>
              <a:lnSpc>
                <a:spcPct val="95000"/>
              </a:lnSpc>
            </a:pPr>
            <a:r>
              <a:rPr lang="en-US" sz="3900">
                <a:solidFill>
                  <a:srgbClr val="3B62AF"/>
                </a:solidFill>
                <a:latin typeface="Arial" charset="0"/>
                <a:ea typeface="ＭＳ Ｐゴシック" charset="0"/>
                <a:cs typeface="ＭＳ Ｐゴシック" charset="0"/>
              </a:rPr>
              <a:t>Energy Management in the </a:t>
            </a:r>
            <a:br>
              <a:rPr lang="en-US" sz="3900">
                <a:solidFill>
                  <a:srgbClr val="3B62AF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900">
                <a:solidFill>
                  <a:srgbClr val="3B62AF"/>
                </a:solidFill>
                <a:latin typeface="Arial" charset="0"/>
                <a:ea typeface="ＭＳ Ｐゴシック" charset="0"/>
                <a:cs typeface="ＭＳ Ｐゴシック" charset="0"/>
              </a:rPr>
              <a:t>Cinder Operating System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/>
        <p:txBody>
          <a:bodyPr lIns="0" tIns="0" rIns="0" bIns="0"/>
          <a:lstStyle/>
          <a:p>
            <a:pPr marL="411163" lvl="1" indent="-3079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2400">
                <a:solidFill>
                  <a:srgbClr val="444444"/>
                </a:solidFill>
                <a:latin typeface="Arial" charset="0"/>
                <a:ea typeface="ＭＳ Ｐゴシック" charset="0"/>
              </a:rPr>
              <a:t>Controlling energy allocation is crucial feature for mobile OS's</a:t>
            </a:r>
            <a:endParaRPr lang="en-US">
              <a:latin typeface="Arial" charset="0"/>
              <a:ea typeface="ＭＳ Ｐゴシック" charset="0"/>
            </a:endParaRPr>
          </a:p>
          <a:p>
            <a:pPr marL="411163" lvl="1" indent="-3079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2400">
                <a:solidFill>
                  <a:srgbClr val="444444"/>
                </a:solidFill>
                <a:latin typeface="Arial" charset="0"/>
                <a:ea typeface="ＭＳ Ｐゴシック" charset="0"/>
              </a:rPr>
              <a:t>Introduces abstraction of </a:t>
            </a:r>
            <a:r>
              <a:rPr lang="en-US" sz="2400" i="1">
                <a:solidFill>
                  <a:srgbClr val="444444"/>
                </a:solidFill>
                <a:latin typeface="Arial" charset="0"/>
                <a:ea typeface="ＭＳ Ｐゴシック" charset="0"/>
              </a:rPr>
              <a:t>reserves </a:t>
            </a:r>
            <a:r>
              <a:rPr lang="en-US" sz="2400">
                <a:solidFill>
                  <a:srgbClr val="444444"/>
                </a:solidFill>
                <a:latin typeface="Arial" charset="0"/>
                <a:ea typeface="ＭＳ Ｐゴシック" charset="0"/>
              </a:rPr>
              <a:t>and </a:t>
            </a:r>
            <a:r>
              <a:rPr lang="en-US" sz="2400" i="1">
                <a:solidFill>
                  <a:srgbClr val="444444"/>
                </a:solidFill>
                <a:latin typeface="Arial" charset="0"/>
                <a:ea typeface="ＭＳ Ｐゴシック" charset="0"/>
              </a:rPr>
              <a:t>taps</a:t>
            </a:r>
            <a:endParaRPr lang="en-US">
              <a:latin typeface="Arial" charset="0"/>
              <a:ea typeface="ＭＳ Ｐゴシック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444444"/>
                </a:solidFill>
                <a:latin typeface="Arial" charset="0"/>
                <a:ea typeface="ＭＳ Ｐゴシック" charset="0"/>
                <a:cs typeface="ＭＳ Ｐゴシック" charset="0"/>
              </a:rPr>
              <a:t> 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444444"/>
                </a:solidFill>
                <a:latin typeface="Arial" charset="0"/>
                <a:ea typeface="ＭＳ Ｐゴシック" charset="0"/>
                <a:cs typeface="ＭＳ Ｐゴシック" charset="0"/>
              </a:rPr>
              <a:t> 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444444"/>
                </a:solidFill>
                <a:latin typeface="Arial" charset="0"/>
                <a:ea typeface="ＭＳ Ｐゴシック" charset="0"/>
                <a:cs typeface="ＭＳ Ｐゴシック" charset="0"/>
              </a:rPr>
              <a:t> 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444444"/>
                </a:solidFill>
                <a:latin typeface="Arial" charset="0"/>
                <a:ea typeface="ＭＳ Ｐゴシック" charset="0"/>
                <a:cs typeface="ＭＳ Ｐゴシック" charset="0"/>
              </a:rPr>
              <a:t> 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444444"/>
                </a:solidFill>
                <a:latin typeface="Arial" charset="0"/>
                <a:ea typeface="ＭＳ Ｐゴシック" charset="0"/>
                <a:cs typeface="ＭＳ Ｐゴシック" charset="0"/>
              </a:rPr>
              <a:t> 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444444"/>
                </a:solidFill>
                <a:latin typeface="Arial" charset="0"/>
                <a:ea typeface="ＭＳ Ｐゴシック" charset="0"/>
                <a:cs typeface="ＭＳ Ｐゴシック" charset="0"/>
              </a:rPr>
              <a:t> 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444444"/>
                </a:solidFill>
                <a:latin typeface="Arial" charset="0"/>
                <a:ea typeface="ＭＳ Ｐゴシック" charset="0"/>
                <a:cs typeface="ＭＳ Ｐゴシック" charset="0"/>
              </a:rPr>
              <a:t> 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444444"/>
                </a:solidFill>
                <a:latin typeface="Arial" charset="0"/>
                <a:ea typeface="ＭＳ Ｐゴシック" charset="0"/>
                <a:cs typeface="ＭＳ Ｐゴシック" charset="0"/>
              </a:rPr>
              <a:t> 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  <a:p>
            <a:pPr marL="411163" lvl="1" indent="-307975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2400">
                <a:solidFill>
                  <a:srgbClr val="444444"/>
                </a:solidFill>
                <a:latin typeface="Arial" charset="0"/>
                <a:ea typeface="ＭＳ Ｐゴシック" charset="0"/>
              </a:rPr>
              <a:t>Modification of HiStar OS running on ARM processor (Android G1)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60638"/>
            <a:ext cx="4422775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82600" y="2835275"/>
            <a:ext cx="3702050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dirty="0" smtClean="0">
                <a:solidFill>
                  <a:srgbClr val="444444"/>
                </a:solidFill>
                <a:latin typeface="Arial" charset="0"/>
              </a:rPr>
              <a:t>Used to achieve 3 properties of control</a:t>
            </a:r>
            <a:endParaRPr lang="en-US" dirty="0" smtClean="0"/>
          </a:p>
          <a:p>
            <a:pPr lvl="2">
              <a:lnSpc>
                <a:spcPct val="95000"/>
              </a:lnSpc>
              <a:buClr>
                <a:srgbClr val="000000"/>
              </a:buClr>
              <a:buSzPct val="80000"/>
              <a:buFont typeface="Courier New" charset="0"/>
              <a:buChar char="o"/>
              <a:defRPr/>
            </a:pPr>
            <a:r>
              <a:rPr lang="en-US" dirty="0" smtClean="0">
                <a:solidFill>
                  <a:srgbClr val="444444"/>
                </a:solidFill>
                <a:latin typeface="Arial" charset="0"/>
              </a:rPr>
              <a:t>Isolation</a:t>
            </a:r>
            <a:endParaRPr lang="en-US" dirty="0" smtClean="0"/>
          </a:p>
          <a:p>
            <a:pPr lvl="2">
              <a:lnSpc>
                <a:spcPct val="95000"/>
              </a:lnSpc>
              <a:buClr>
                <a:srgbClr val="000000"/>
              </a:buClr>
              <a:buSzPct val="80000"/>
              <a:buFont typeface="Courier New" charset="0"/>
              <a:buChar char="o"/>
              <a:defRPr/>
            </a:pPr>
            <a:r>
              <a:rPr lang="en-US" dirty="0" smtClean="0">
                <a:solidFill>
                  <a:srgbClr val="444444"/>
                </a:solidFill>
                <a:latin typeface="Arial" charset="0"/>
              </a:rPr>
              <a:t>Delegation</a:t>
            </a:r>
            <a:endParaRPr lang="en-US" dirty="0" smtClean="0"/>
          </a:p>
          <a:p>
            <a:pPr lvl="2">
              <a:lnSpc>
                <a:spcPct val="95000"/>
              </a:lnSpc>
              <a:buClr>
                <a:srgbClr val="000000"/>
              </a:buClr>
              <a:buSzPct val="80000"/>
              <a:buFont typeface="Courier New" charset="0"/>
              <a:buChar char="o"/>
              <a:defRPr/>
            </a:pPr>
            <a:r>
              <a:rPr lang="en-US" dirty="0" smtClean="0">
                <a:solidFill>
                  <a:srgbClr val="444444"/>
                </a:solidFill>
                <a:latin typeface="Arial" charset="0"/>
              </a:rPr>
              <a:t>Subdivision </a:t>
            </a:r>
          </a:p>
        </p:txBody>
      </p:sp>
      <p:sp>
        <p:nvSpPr>
          <p:cNvPr id="2150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003E5A1-316E-4648-BAA4-20092E291B16}" type="slidenum">
              <a:rPr lang="en-US" sz="1400">
                <a:solidFill>
                  <a:schemeClr val="folHlink"/>
                </a:solidFill>
                <a:latin typeface="Arial" charset="0"/>
              </a:rPr>
              <a:pPr eaLnBrk="1" hangingPunct="1"/>
              <a:t>1</a:t>
            </a:fld>
            <a:endParaRPr lang="en-US" sz="1400">
              <a:solidFill>
                <a:schemeClr val="folHlin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224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Smart Phone Virtualization: on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Cells </a:t>
            </a:r>
            <a:r>
              <a:rPr lang="en-US" dirty="0"/>
              <a:t>video: </a:t>
            </a:r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i_F92AS9a6s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68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750469" y="991195"/>
            <a:ext cx="1986855" cy="2156520"/>
            <a:chOff x="0" y="120"/>
            <a:chExt cx="1780" cy="1932"/>
          </a:xfrm>
        </p:grpSpPr>
        <p:pic>
          <p:nvPicPr>
            <p:cNvPr id="20481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4"/>
              <a:ext cx="976" cy="1708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2" name="Rectangle 2"/>
            <p:cNvSpPr>
              <a:spLocks/>
            </p:cNvSpPr>
            <p:nvPr/>
          </p:nvSpPr>
          <p:spPr bwMode="auto">
            <a:xfrm>
              <a:off x="470" y="120"/>
              <a:ext cx="1310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17171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Personal Phone</a:t>
              </a:r>
            </a:p>
          </p:txBody>
        </p:sp>
      </p:grp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478855" y="1526976"/>
            <a:ext cx="2673325" cy="2428875"/>
            <a:chOff x="0" y="120"/>
            <a:chExt cx="2394" cy="2176"/>
          </a:xfrm>
        </p:grpSpPr>
        <p:pic>
          <p:nvPicPr>
            <p:cNvPr id="2048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" y="352"/>
              <a:ext cx="1944" cy="1944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016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5" name="Rectangle 5"/>
            <p:cNvSpPr>
              <a:spLocks/>
            </p:cNvSpPr>
            <p:nvPr/>
          </p:nvSpPr>
          <p:spPr bwMode="auto">
            <a:xfrm>
              <a:off x="0" y="120"/>
              <a:ext cx="1305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17171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ea typeface="ＭＳ Ｐゴシック" charset="0"/>
                  <a:cs typeface="Palatino" charset="0"/>
                </a:rPr>
                <a:t>Business Phone</a:t>
              </a:r>
            </a:p>
          </p:txBody>
        </p:sp>
      </p:grpSp>
      <p:grpSp>
        <p:nvGrpSpPr>
          <p:cNvPr id="20489" name="Group 9"/>
          <p:cNvGrpSpPr>
            <a:grpSpLocks/>
          </p:cNvGrpSpPr>
          <p:nvPr/>
        </p:nvGrpSpPr>
        <p:grpSpPr bwMode="auto">
          <a:xfrm>
            <a:off x="5915918" y="2018109"/>
            <a:ext cx="1967880" cy="2696766"/>
            <a:chOff x="0" y="120"/>
            <a:chExt cx="1763" cy="2416"/>
          </a:xfrm>
        </p:grpSpPr>
        <p:pic>
          <p:nvPicPr>
            <p:cNvPr id="2048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448"/>
              <a:ext cx="1187" cy="2088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016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8" name="Rectangle 8"/>
            <p:cNvSpPr>
              <a:spLocks/>
            </p:cNvSpPr>
            <p:nvPr/>
          </p:nvSpPr>
          <p:spPr bwMode="auto">
            <a:xfrm>
              <a:off x="0" y="120"/>
              <a:ext cx="1449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17171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Developer Phone</a:t>
              </a:r>
            </a:p>
          </p:txBody>
        </p:sp>
      </p:grpSp>
      <p:grpSp>
        <p:nvGrpSpPr>
          <p:cNvPr id="20492" name="Group 12"/>
          <p:cNvGrpSpPr>
            <a:grpSpLocks/>
          </p:cNvGrpSpPr>
          <p:nvPr/>
        </p:nvGrpSpPr>
        <p:grpSpPr bwMode="auto">
          <a:xfrm>
            <a:off x="2743200" y="3886200"/>
            <a:ext cx="3099718" cy="2361902"/>
            <a:chOff x="0" y="-60"/>
            <a:chExt cx="2777" cy="2116"/>
          </a:xfrm>
        </p:grpSpPr>
        <p:pic>
          <p:nvPicPr>
            <p:cNvPr id="20490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2"/>
              <a:ext cx="2777" cy="1944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016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1" name="Rectangle 11"/>
            <p:cNvSpPr>
              <a:spLocks/>
            </p:cNvSpPr>
            <p:nvPr/>
          </p:nvSpPr>
          <p:spPr bwMode="auto">
            <a:xfrm>
              <a:off x="603" y="-60"/>
              <a:ext cx="1473" cy="2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171717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Children</a:t>
              </a:r>
              <a:r>
                <a:rPr lang="ja-JP" altLang="en-US" dirty="0">
                  <a:solidFill>
                    <a:srgbClr val="000000"/>
                  </a:solidFill>
                  <a:latin typeface="Arial"/>
                  <a:ea typeface="ＭＳ Ｐゴシック" charset="0"/>
                  <a:cs typeface="Palatino" charset="0"/>
                </a:rPr>
                <a:t>’</a:t>
              </a:r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s Phone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/>
              <a:t> </a:t>
            </a:r>
            <a:r>
              <a:rPr lang="en-US" sz="1200" dirty="0" smtClean="0"/>
              <a:t>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6401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4" name="Rectangle 16"/>
          <p:cNvSpPr>
            <a:spLocks/>
          </p:cNvSpPr>
          <p:nvPr/>
        </p:nvSpPr>
        <p:spPr bwMode="auto">
          <a:xfrm>
            <a:off x="457200" y="1219200"/>
            <a:ext cx="820638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Copperplate" charset="0"/>
                <a:sym typeface="Copperplate" charset="0"/>
              </a:rPr>
              <a:t>Bare-Metal Hypervisor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05000" y="1828800"/>
            <a:ext cx="5357812" cy="2741414"/>
            <a:chOff x="1893094" y="2250281"/>
            <a:chExt cx="5357812" cy="2741414"/>
          </a:xfrm>
        </p:grpSpPr>
        <p:grpSp>
          <p:nvGrpSpPr>
            <p:cNvPr id="22533" name="Group 5"/>
            <p:cNvGrpSpPr>
              <a:grpSpLocks/>
            </p:cNvGrpSpPr>
            <p:nvPr/>
          </p:nvGrpSpPr>
          <p:grpSpPr bwMode="auto">
            <a:xfrm>
              <a:off x="6090047" y="2250281"/>
              <a:ext cx="1160859" cy="2741414"/>
              <a:chOff x="0" y="0"/>
              <a:chExt cx="1040" cy="2456"/>
            </a:xfrm>
          </p:grpSpPr>
          <p:sp>
            <p:nvSpPr>
              <p:cNvPr id="22529" name="AutoShape 1"/>
              <p:cNvSpPr>
                <a:spLocks/>
              </p:cNvSpPr>
              <p:nvPr/>
            </p:nvSpPr>
            <p:spPr bwMode="auto">
              <a:xfrm>
                <a:off x="0" y="0"/>
                <a:ext cx="1040" cy="2456"/>
              </a:xfrm>
              <a:prstGeom prst="roundRect">
                <a:avLst>
                  <a:gd name="adj" fmla="val 11537"/>
                </a:avLst>
              </a:prstGeom>
              <a:gradFill rotWithShape="0">
                <a:gsLst>
                  <a:gs pos="0">
                    <a:srgbClr val="EEEAFC">
                      <a:alpha val="50000"/>
                    </a:srgbClr>
                  </a:gs>
                  <a:gs pos="13353">
                    <a:srgbClr val="D28891">
                      <a:alpha val="50000"/>
                    </a:srgbClr>
                  </a:gs>
                  <a:gs pos="100000">
                    <a:srgbClr val="B52626">
                      <a:alpha val="50000"/>
                    </a:srgbClr>
                  </a:gs>
                </a:gsLst>
                <a:lin ang="5400000" scaled="1"/>
              </a:gradFill>
              <a:ln w="25400" cap="flat">
                <a:solidFill>
                  <a:srgbClr val="741A1A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2532" name="Group 4"/>
              <p:cNvGrpSpPr>
                <a:grpSpLocks/>
              </p:cNvGrpSpPr>
              <p:nvPr/>
            </p:nvGrpSpPr>
            <p:grpSpPr bwMode="auto">
              <a:xfrm>
                <a:off x="96" y="1688"/>
                <a:ext cx="824" cy="670"/>
                <a:chOff x="0" y="0"/>
                <a:chExt cx="824" cy="670"/>
              </a:xfrm>
            </p:grpSpPr>
            <p:sp>
              <p:nvSpPr>
                <p:cNvPr id="22530" name="Rectangle 2"/>
                <p:cNvSpPr>
                  <a:spLocks/>
                </p:cNvSpPr>
                <p:nvPr/>
              </p:nvSpPr>
              <p:spPr bwMode="auto">
                <a:xfrm>
                  <a:off x="0" y="30"/>
                  <a:ext cx="824" cy="640"/>
                </a:xfrm>
                <a:prstGeom prst="rect">
                  <a:avLst/>
                </a:pr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139700" dist="101600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31" name="Rectangle 3"/>
                <p:cNvSpPr>
                  <a:spLocks/>
                </p:cNvSpPr>
                <p:nvPr/>
              </p:nvSpPr>
              <p:spPr bwMode="auto">
                <a:xfrm>
                  <a:off x="53" y="0"/>
                  <a:ext cx="712" cy="60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76200" dist="63500" dir="2700000" algn="ctr" rotWithShape="0">
                    <a:srgbClr val="000000">
                      <a:alpha val="8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r>
                    <a:rPr lang="en-US" sz="2000">
                      <a:solidFill>
                        <a:srgbClr val="000000"/>
                      </a:solidFill>
                      <a:ea typeface="ＭＳ Ｐゴシック" charset="0"/>
                      <a:cs typeface="Palatino" charset="0"/>
                    </a:rPr>
                    <a:t>OS</a:t>
                  </a:r>
                </a:p>
                <a:p>
                  <a:r>
                    <a:rPr lang="en-US" sz="2000">
                      <a:solidFill>
                        <a:srgbClr val="000000"/>
                      </a:solidFill>
                      <a:ea typeface="ＭＳ Ｐゴシック" charset="0"/>
                      <a:cs typeface="Palatino" charset="0"/>
                    </a:rPr>
                    <a:t>Kernel</a:t>
                  </a:r>
                </a:p>
              </p:txBody>
            </p:sp>
          </p:grpSp>
        </p:grpSp>
        <p:grpSp>
          <p:nvGrpSpPr>
            <p:cNvPr id="22538" name="Group 10"/>
            <p:cNvGrpSpPr>
              <a:grpSpLocks/>
            </p:cNvGrpSpPr>
            <p:nvPr/>
          </p:nvGrpSpPr>
          <p:grpSpPr bwMode="auto">
            <a:xfrm>
              <a:off x="3991571" y="2250281"/>
              <a:ext cx="1160859" cy="2741414"/>
              <a:chOff x="0" y="0"/>
              <a:chExt cx="1040" cy="2456"/>
            </a:xfrm>
          </p:grpSpPr>
          <p:sp>
            <p:nvSpPr>
              <p:cNvPr id="22534" name="AutoShape 6"/>
              <p:cNvSpPr>
                <a:spLocks/>
              </p:cNvSpPr>
              <p:nvPr/>
            </p:nvSpPr>
            <p:spPr bwMode="auto">
              <a:xfrm>
                <a:off x="0" y="0"/>
                <a:ext cx="1040" cy="2456"/>
              </a:xfrm>
              <a:prstGeom prst="roundRect">
                <a:avLst>
                  <a:gd name="adj" fmla="val 11537"/>
                </a:avLst>
              </a:prstGeom>
              <a:gradFill rotWithShape="0">
                <a:gsLst>
                  <a:gs pos="0">
                    <a:srgbClr val="EEEAFC">
                      <a:alpha val="50000"/>
                    </a:srgbClr>
                  </a:gs>
                  <a:gs pos="13353">
                    <a:srgbClr val="D28891">
                      <a:alpha val="50000"/>
                    </a:srgbClr>
                  </a:gs>
                  <a:gs pos="100000">
                    <a:srgbClr val="B52626">
                      <a:alpha val="50000"/>
                    </a:srgbClr>
                  </a:gs>
                </a:gsLst>
                <a:lin ang="5400000" scaled="1"/>
              </a:gradFill>
              <a:ln w="25400" cap="flat">
                <a:solidFill>
                  <a:srgbClr val="741A1A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2537" name="Group 9"/>
              <p:cNvGrpSpPr>
                <a:grpSpLocks/>
              </p:cNvGrpSpPr>
              <p:nvPr/>
            </p:nvGrpSpPr>
            <p:grpSpPr bwMode="auto">
              <a:xfrm>
                <a:off x="96" y="1688"/>
                <a:ext cx="824" cy="670"/>
                <a:chOff x="0" y="0"/>
                <a:chExt cx="824" cy="670"/>
              </a:xfrm>
            </p:grpSpPr>
            <p:sp>
              <p:nvSpPr>
                <p:cNvPr id="22535" name="Rectangle 7"/>
                <p:cNvSpPr>
                  <a:spLocks/>
                </p:cNvSpPr>
                <p:nvPr/>
              </p:nvSpPr>
              <p:spPr bwMode="auto">
                <a:xfrm>
                  <a:off x="0" y="30"/>
                  <a:ext cx="824" cy="640"/>
                </a:xfrm>
                <a:prstGeom prst="rect">
                  <a:avLst/>
                </a:pr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139700" dist="101600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36" name="Rectangle 8"/>
                <p:cNvSpPr>
                  <a:spLocks/>
                </p:cNvSpPr>
                <p:nvPr/>
              </p:nvSpPr>
              <p:spPr bwMode="auto">
                <a:xfrm>
                  <a:off x="53" y="0"/>
                  <a:ext cx="712" cy="60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76200" dist="63500" dir="2700000" algn="ctr" rotWithShape="0">
                    <a:srgbClr val="000000">
                      <a:alpha val="8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r>
                    <a:rPr lang="en-US" sz="2000">
                      <a:solidFill>
                        <a:srgbClr val="000000"/>
                      </a:solidFill>
                      <a:ea typeface="ＭＳ Ｐゴシック" charset="0"/>
                      <a:cs typeface="Palatino" charset="0"/>
                    </a:rPr>
                    <a:t>OS</a:t>
                  </a:r>
                </a:p>
                <a:p>
                  <a:r>
                    <a:rPr lang="en-US" sz="2000">
                      <a:solidFill>
                        <a:srgbClr val="000000"/>
                      </a:solidFill>
                      <a:ea typeface="ＭＳ Ｐゴシック" charset="0"/>
                      <a:cs typeface="Palatino" charset="0"/>
                    </a:rPr>
                    <a:t>Kernel</a:t>
                  </a:r>
                </a:p>
              </p:txBody>
            </p:sp>
          </p:grpSp>
        </p:grpSp>
        <p:grpSp>
          <p:nvGrpSpPr>
            <p:cNvPr id="22543" name="Group 15"/>
            <p:cNvGrpSpPr>
              <a:grpSpLocks/>
            </p:cNvGrpSpPr>
            <p:nvPr/>
          </p:nvGrpSpPr>
          <p:grpSpPr bwMode="auto">
            <a:xfrm>
              <a:off x="1893094" y="2250281"/>
              <a:ext cx="1160859" cy="2741414"/>
              <a:chOff x="0" y="0"/>
              <a:chExt cx="1040" cy="2456"/>
            </a:xfrm>
          </p:grpSpPr>
          <p:sp>
            <p:nvSpPr>
              <p:cNvPr id="22539" name="AutoShape 11"/>
              <p:cNvSpPr>
                <a:spLocks/>
              </p:cNvSpPr>
              <p:nvPr/>
            </p:nvSpPr>
            <p:spPr bwMode="auto">
              <a:xfrm>
                <a:off x="0" y="0"/>
                <a:ext cx="1040" cy="2456"/>
              </a:xfrm>
              <a:prstGeom prst="roundRect">
                <a:avLst>
                  <a:gd name="adj" fmla="val 11537"/>
                </a:avLst>
              </a:prstGeom>
              <a:gradFill rotWithShape="0">
                <a:gsLst>
                  <a:gs pos="0">
                    <a:srgbClr val="EEEAFC">
                      <a:alpha val="50000"/>
                    </a:srgbClr>
                  </a:gs>
                  <a:gs pos="13353">
                    <a:srgbClr val="D28891">
                      <a:alpha val="50000"/>
                    </a:srgbClr>
                  </a:gs>
                  <a:gs pos="100000">
                    <a:srgbClr val="B52626">
                      <a:alpha val="50000"/>
                    </a:srgbClr>
                  </a:gs>
                </a:gsLst>
                <a:lin ang="5400000" scaled="1"/>
              </a:gradFill>
              <a:ln w="25400" cap="flat">
                <a:solidFill>
                  <a:srgbClr val="741A1A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grpSp>
            <p:nvGrpSpPr>
              <p:cNvPr id="22542" name="Group 14"/>
              <p:cNvGrpSpPr>
                <a:grpSpLocks/>
              </p:cNvGrpSpPr>
              <p:nvPr/>
            </p:nvGrpSpPr>
            <p:grpSpPr bwMode="auto">
              <a:xfrm>
                <a:off x="96" y="1688"/>
                <a:ext cx="824" cy="670"/>
                <a:chOff x="0" y="0"/>
                <a:chExt cx="824" cy="670"/>
              </a:xfrm>
            </p:grpSpPr>
            <p:sp>
              <p:nvSpPr>
                <p:cNvPr id="22540" name="Rectangle 12"/>
                <p:cNvSpPr>
                  <a:spLocks/>
                </p:cNvSpPr>
                <p:nvPr/>
              </p:nvSpPr>
              <p:spPr bwMode="auto">
                <a:xfrm>
                  <a:off x="0" y="30"/>
                  <a:ext cx="824" cy="640"/>
                </a:xfrm>
                <a:prstGeom prst="rect">
                  <a:avLst/>
                </a:prstGeom>
                <a:solidFill>
                  <a:schemeClr val="accent1"/>
                </a:solidFill>
                <a:ln w="25400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  <a:effectLst>
                  <a:outerShdw blurRad="139700" dist="101600" dir="2700000" algn="ctr" rotWithShape="0">
                    <a:srgbClr val="000000">
                      <a:alpha val="74998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22541" name="Rectangle 13"/>
                <p:cNvSpPr>
                  <a:spLocks/>
                </p:cNvSpPr>
                <p:nvPr/>
              </p:nvSpPr>
              <p:spPr bwMode="auto">
                <a:xfrm>
                  <a:off x="53" y="0"/>
                  <a:ext cx="712" cy="608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76200" dist="63500" dir="2700000" algn="ctr" rotWithShape="0">
                    <a:srgbClr val="000000">
                      <a:alpha val="89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lIns="0" tIns="0" rIns="0" bIns="0" anchor="ctr"/>
                <a:lstStyle/>
                <a:p>
                  <a:r>
                    <a:rPr lang="en-US" sz="2000">
                      <a:solidFill>
                        <a:srgbClr val="000000"/>
                      </a:solidFill>
                      <a:ea typeface="ＭＳ Ｐゴシック" charset="0"/>
                      <a:cs typeface="Palatino" charset="0"/>
                    </a:rPr>
                    <a:t>OS</a:t>
                  </a:r>
                </a:p>
                <a:p>
                  <a:r>
                    <a:rPr lang="en-US" sz="2000">
                      <a:solidFill>
                        <a:srgbClr val="000000"/>
                      </a:solidFill>
                      <a:ea typeface="ＭＳ Ｐゴシック" charset="0"/>
                      <a:cs typeface="Palatino" charset="0"/>
                    </a:rPr>
                    <a:t>Kernel</a:t>
                  </a:r>
                </a:p>
              </p:txBody>
            </p:sp>
          </p:grpSp>
        </p:grpSp>
        <p:pic>
          <p:nvPicPr>
            <p:cNvPr id="22548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8109" y="2339579"/>
              <a:ext cx="839391" cy="1708919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016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9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4445" y="2339579"/>
              <a:ext cx="839391" cy="1708919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016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0" name="Picture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0781" y="2339579"/>
              <a:ext cx="839391" cy="1708919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016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1752600" y="4800600"/>
            <a:ext cx="5527477" cy="1410891"/>
            <a:chOff x="1785937" y="5179219"/>
            <a:chExt cx="5527477" cy="1410891"/>
          </a:xfrm>
        </p:grpSpPr>
        <p:grpSp>
          <p:nvGrpSpPr>
            <p:cNvPr id="22547" name="Group 19"/>
            <p:cNvGrpSpPr>
              <a:grpSpLocks/>
            </p:cNvGrpSpPr>
            <p:nvPr/>
          </p:nvGrpSpPr>
          <p:grpSpPr bwMode="auto">
            <a:xfrm>
              <a:off x="1785937" y="5179219"/>
              <a:ext cx="5527477" cy="696516"/>
              <a:chOff x="0" y="0"/>
              <a:chExt cx="4952" cy="624"/>
            </a:xfrm>
          </p:grpSpPr>
          <p:sp>
            <p:nvSpPr>
              <p:cNvPr id="22545" name="AutoShape 17"/>
              <p:cNvSpPr>
                <a:spLocks/>
              </p:cNvSpPr>
              <p:nvPr/>
            </p:nvSpPr>
            <p:spPr bwMode="auto">
              <a:xfrm>
                <a:off x="0" y="0"/>
                <a:ext cx="4952" cy="624"/>
              </a:xfrm>
              <a:prstGeom prst="roundRect">
                <a:avLst>
                  <a:gd name="adj" fmla="val 19227"/>
                </a:avLst>
              </a:prstGeom>
              <a:gradFill rotWithShape="0">
                <a:gsLst>
                  <a:gs pos="0">
                    <a:srgbClr val="EEEAFC">
                      <a:alpha val="89999"/>
                    </a:srgbClr>
                  </a:gs>
                  <a:gs pos="13353">
                    <a:srgbClr val="D28891">
                      <a:alpha val="84658"/>
                    </a:srgbClr>
                  </a:gs>
                  <a:gs pos="100000">
                    <a:srgbClr val="B52626">
                      <a:alpha val="50000"/>
                    </a:srgbClr>
                  </a:gs>
                </a:gsLst>
                <a:lin ang="5400000" scaled="1"/>
              </a:gradFill>
              <a:ln w="25400" cap="flat">
                <a:solidFill>
                  <a:srgbClr val="741A1A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546" name="Rectangle 18"/>
              <p:cNvSpPr>
                <a:spLocks/>
              </p:cNvSpPr>
              <p:nvPr/>
            </p:nvSpPr>
            <p:spPr bwMode="auto">
              <a:xfrm>
                <a:off x="976" y="60"/>
                <a:ext cx="3008" cy="4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0800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dirty="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Hypervisor / VMM</a:t>
                </a:r>
              </a:p>
            </p:txBody>
          </p:sp>
        </p:grpSp>
        <p:grpSp>
          <p:nvGrpSpPr>
            <p:cNvPr id="22553" name="Group 25"/>
            <p:cNvGrpSpPr>
              <a:grpSpLocks/>
            </p:cNvGrpSpPr>
            <p:nvPr/>
          </p:nvGrpSpPr>
          <p:grpSpPr bwMode="auto">
            <a:xfrm>
              <a:off x="1785937" y="5893594"/>
              <a:ext cx="5527477" cy="696516"/>
              <a:chOff x="0" y="0"/>
              <a:chExt cx="4952" cy="624"/>
            </a:xfrm>
          </p:grpSpPr>
          <p:sp>
            <p:nvSpPr>
              <p:cNvPr id="22551" name="AutoShape 23"/>
              <p:cNvSpPr>
                <a:spLocks/>
              </p:cNvSpPr>
              <p:nvPr/>
            </p:nvSpPr>
            <p:spPr bwMode="auto">
              <a:xfrm>
                <a:off x="0" y="0"/>
                <a:ext cx="4952" cy="624"/>
              </a:xfrm>
              <a:prstGeom prst="roundRect">
                <a:avLst>
                  <a:gd name="adj" fmla="val 19227"/>
                </a:avLst>
              </a:prstGeom>
              <a:gradFill rotWithShape="0">
                <a:gsLst>
                  <a:gs pos="0">
                    <a:srgbClr val="EEEAFC">
                      <a:alpha val="50000"/>
                    </a:srgbClr>
                  </a:gs>
                  <a:gs pos="13353">
                    <a:srgbClr val="77757E">
                      <a:alpha val="50000"/>
                    </a:srgbClr>
                  </a:gs>
                  <a:gs pos="100000">
                    <a:srgbClr val="000000">
                      <a:alpha val="50000"/>
                    </a:srgbClr>
                  </a:gs>
                </a:gsLst>
                <a:lin ang="5400000" scaled="1"/>
              </a:gradFill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2552" name="Rectangle 24"/>
              <p:cNvSpPr>
                <a:spLocks/>
              </p:cNvSpPr>
              <p:nvPr/>
            </p:nvSpPr>
            <p:spPr bwMode="auto">
              <a:xfrm>
                <a:off x="976" y="60"/>
                <a:ext cx="3008" cy="4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0800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dirty="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Hardware</a:t>
                </a:r>
              </a:p>
            </p:txBody>
          </p:sp>
        </p:grpSp>
      </p:grpSp>
      <p:sp>
        <p:nvSpPr>
          <p:cNvPr id="22554" name="Rectangle 26"/>
          <p:cNvSpPr>
            <a:spLocks/>
          </p:cNvSpPr>
          <p:nvPr/>
        </p:nvSpPr>
        <p:spPr bwMode="auto">
          <a:xfrm>
            <a:off x="464344" y="357188"/>
            <a:ext cx="820638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Server Virtualization</a:t>
            </a:r>
          </a:p>
        </p:txBody>
      </p:sp>
      <p:sp>
        <p:nvSpPr>
          <p:cNvPr id="22555" name="Rectangle 27"/>
          <p:cNvSpPr>
            <a:spLocks/>
          </p:cNvSpPr>
          <p:nvPr/>
        </p:nvSpPr>
        <p:spPr bwMode="auto">
          <a:xfrm>
            <a:off x="1419820" y="1562695"/>
            <a:ext cx="6295430" cy="544711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>
                <a:solidFill>
                  <a:srgbClr val="FFFFFF"/>
                </a:solidFill>
                <a:ea typeface="ＭＳ Ｐゴシック" charset="0"/>
                <a:cs typeface="Palatino" charset="0"/>
              </a:rPr>
              <a:t>poor device support / sharing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7435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7" name="Group 5"/>
          <p:cNvGrpSpPr>
            <a:grpSpLocks/>
          </p:cNvGrpSpPr>
          <p:nvPr/>
        </p:nvGrpSpPr>
        <p:grpSpPr bwMode="auto">
          <a:xfrm>
            <a:off x="6705600" y="1295400"/>
            <a:ext cx="1160859" cy="2428875"/>
            <a:chOff x="0" y="0"/>
            <a:chExt cx="1040" cy="2176"/>
          </a:xfrm>
        </p:grpSpPr>
        <p:sp>
          <p:nvSpPr>
            <p:cNvPr id="23553" name="AutoShape 1"/>
            <p:cNvSpPr>
              <a:spLocks/>
            </p:cNvSpPr>
            <p:nvPr/>
          </p:nvSpPr>
          <p:spPr bwMode="auto">
            <a:xfrm>
              <a:off x="0" y="0"/>
              <a:ext cx="1040" cy="2176"/>
            </a:xfrm>
            <a:prstGeom prst="roundRect">
              <a:avLst>
                <a:gd name="adj" fmla="val 11537"/>
              </a:avLst>
            </a:prstGeom>
            <a:gradFill rotWithShape="0">
              <a:gsLst>
                <a:gs pos="0">
                  <a:srgbClr val="EEEAFC">
                    <a:alpha val="50000"/>
                  </a:srgbClr>
                </a:gs>
                <a:gs pos="13353">
                  <a:srgbClr val="D28891">
                    <a:alpha val="50000"/>
                  </a:srgbClr>
                </a:gs>
                <a:gs pos="100000">
                  <a:srgbClr val="B52626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74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3556" name="Group 4"/>
            <p:cNvGrpSpPr>
              <a:grpSpLocks/>
            </p:cNvGrpSpPr>
            <p:nvPr/>
          </p:nvGrpSpPr>
          <p:grpSpPr bwMode="auto">
            <a:xfrm>
              <a:off x="96" y="1688"/>
              <a:ext cx="824" cy="374"/>
              <a:chOff x="0" y="0"/>
              <a:chExt cx="824" cy="374"/>
            </a:xfrm>
          </p:grpSpPr>
          <p:sp>
            <p:nvSpPr>
              <p:cNvPr id="23554" name="Rectangle 2"/>
              <p:cNvSpPr>
                <a:spLocks/>
              </p:cNvSpPr>
              <p:nvPr/>
            </p:nvSpPr>
            <p:spPr bwMode="auto">
              <a:xfrm>
                <a:off x="0" y="30"/>
                <a:ext cx="824" cy="344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39700" dist="101600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55" name="Rectangle 3"/>
              <p:cNvSpPr>
                <a:spLocks/>
              </p:cNvSpPr>
              <p:nvPr/>
            </p:nvSpPr>
            <p:spPr bwMode="auto">
              <a:xfrm>
                <a:off x="53" y="0"/>
                <a:ext cx="712" cy="36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dist="63500" dir="2700000" algn="ctr" rotWithShape="0">
                  <a:srgbClr val="000000">
                    <a:alpha val="8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OS</a:t>
                </a:r>
              </a:p>
            </p:txBody>
          </p:sp>
        </p:grpSp>
      </p:grpSp>
      <p:grpSp>
        <p:nvGrpSpPr>
          <p:cNvPr id="23562" name="Group 10"/>
          <p:cNvGrpSpPr>
            <a:grpSpLocks/>
          </p:cNvGrpSpPr>
          <p:nvPr/>
        </p:nvGrpSpPr>
        <p:grpSpPr bwMode="auto">
          <a:xfrm>
            <a:off x="5482232" y="1295400"/>
            <a:ext cx="1160859" cy="2428875"/>
            <a:chOff x="0" y="0"/>
            <a:chExt cx="1040" cy="2176"/>
          </a:xfrm>
        </p:grpSpPr>
        <p:sp>
          <p:nvSpPr>
            <p:cNvPr id="23558" name="AutoShape 6"/>
            <p:cNvSpPr>
              <a:spLocks/>
            </p:cNvSpPr>
            <p:nvPr/>
          </p:nvSpPr>
          <p:spPr bwMode="auto">
            <a:xfrm>
              <a:off x="0" y="0"/>
              <a:ext cx="1040" cy="2176"/>
            </a:xfrm>
            <a:prstGeom prst="roundRect">
              <a:avLst>
                <a:gd name="adj" fmla="val 11537"/>
              </a:avLst>
            </a:prstGeom>
            <a:gradFill rotWithShape="0">
              <a:gsLst>
                <a:gs pos="0">
                  <a:srgbClr val="EEEAFC">
                    <a:alpha val="50000"/>
                  </a:srgbClr>
                </a:gs>
                <a:gs pos="13353">
                  <a:srgbClr val="D28891">
                    <a:alpha val="50000"/>
                  </a:srgbClr>
                </a:gs>
                <a:gs pos="100000">
                  <a:srgbClr val="B52626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74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3561" name="Group 9"/>
            <p:cNvGrpSpPr>
              <a:grpSpLocks/>
            </p:cNvGrpSpPr>
            <p:nvPr/>
          </p:nvGrpSpPr>
          <p:grpSpPr bwMode="auto">
            <a:xfrm>
              <a:off x="96" y="1688"/>
              <a:ext cx="824" cy="374"/>
              <a:chOff x="0" y="0"/>
              <a:chExt cx="824" cy="374"/>
            </a:xfrm>
          </p:grpSpPr>
          <p:sp>
            <p:nvSpPr>
              <p:cNvPr id="23559" name="Rectangle 7"/>
              <p:cNvSpPr>
                <a:spLocks/>
              </p:cNvSpPr>
              <p:nvPr/>
            </p:nvSpPr>
            <p:spPr bwMode="auto">
              <a:xfrm>
                <a:off x="0" y="30"/>
                <a:ext cx="824" cy="344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39700" dist="101600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60" name="Rectangle 8"/>
              <p:cNvSpPr>
                <a:spLocks/>
              </p:cNvSpPr>
              <p:nvPr/>
            </p:nvSpPr>
            <p:spPr bwMode="auto">
              <a:xfrm>
                <a:off x="53" y="0"/>
                <a:ext cx="712" cy="36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dist="63500" dir="2700000" algn="ctr" rotWithShape="0">
                  <a:srgbClr val="000000">
                    <a:alpha val="8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OS</a:t>
                </a:r>
              </a:p>
            </p:txBody>
          </p:sp>
        </p:grpSp>
      </p:grpSp>
      <p:grpSp>
        <p:nvGrpSpPr>
          <p:cNvPr id="23565" name="Group 13"/>
          <p:cNvGrpSpPr>
            <a:grpSpLocks/>
          </p:cNvGrpSpPr>
          <p:nvPr/>
        </p:nvGrpSpPr>
        <p:grpSpPr bwMode="auto">
          <a:xfrm>
            <a:off x="1133474" y="4429720"/>
            <a:ext cx="6840141" cy="1160859"/>
            <a:chOff x="0" y="0"/>
            <a:chExt cx="6128" cy="1040"/>
          </a:xfrm>
        </p:grpSpPr>
        <p:sp>
          <p:nvSpPr>
            <p:cNvPr id="23563" name="Rectangle 11"/>
            <p:cNvSpPr>
              <a:spLocks/>
            </p:cNvSpPr>
            <p:nvPr/>
          </p:nvSpPr>
          <p:spPr bwMode="auto">
            <a:xfrm>
              <a:off x="0" y="0"/>
              <a:ext cx="6128" cy="104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39700" dist="101600" dir="2700000" algn="ctr" rotWithShape="0">
                <a:srgbClr val="000000">
                  <a:alpha val="74998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64" name="Rectangle 12"/>
            <p:cNvSpPr>
              <a:spLocks/>
            </p:cNvSpPr>
            <p:nvPr/>
          </p:nvSpPr>
          <p:spPr bwMode="auto">
            <a:xfrm>
              <a:off x="146" y="360"/>
              <a:ext cx="1255" cy="248"/>
            </a:xfrm>
            <a:prstGeom prst="rect">
              <a:avLst/>
            </a:prstGeom>
            <a:noFill/>
            <a:ln>
              <a:noFill/>
            </a:ln>
            <a:effectLst>
              <a:outerShdw blurRad="76200" dist="63500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Host OS Kernel</a:t>
              </a:r>
            </a:p>
          </p:txBody>
        </p:sp>
      </p:grpSp>
      <p:grpSp>
        <p:nvGrpSpPr>
          <p:cNvPr id="23570" name="Group 18"/>
          <p:cNvGrpSpPr>
            <a:grpSpLocks/>
          </p:cNvGrpSpPr>
          <p:nvPr/>
        </p:nvGrpSpPr>
        <p:grpSpPr bwMode="auto">
          <a:xfrm>
            <a:off x="4258865" y="1295400"/>
            <a:ext cx="1160859" cy="2428875"/>
            <a:chOff x="0" y="0"/>
            <a:chExt cx="1040" cy="2176"/>
          </a:xfrm>
        </p:grpSpPr>
        <p:sp>
          <p:nvSpPr>
            <p:cNvPr id="23566" name="AutoShape 14"/>
            <p:cNvSpPr>
              <a:spLocks/>
            </p:cNvSpPr>
            <p:nvPr/>
          </p:nvSpPr>
          <p:spPr bwMode="auto">
            <a:xfrm>
              <a:off x="0" y="0"/>
              <a:ext cx="1040" cy="2176"/>
            </a:xfrm>
            <a:prstGeom prst="roundRect">
              <a:avLst>
                <a:gd name="adj" fmla="val 11537"/>
              </a:avLst>
            </a:prstGeom>
            <a:gradFill rotWithShape="0">
              <a:gsLst>
                <a:gs pos="0">
                  <a:srgbClr val="EEEAFC">
                    <a:alpha val="50000"/>
                  </a:srgbClr>
                </a:gs>
                <a:gs pos="13353">
                  <a:srgbClr val="D28891">
                    <a:alpha val="50000"/>
                  </a:srgbClr>
                </a:gs>
                <a:gs pos="100000">
                  <a:srgbClr val="B52626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74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3569" name="Group 17"/>
            <p:cNvGrpSpPr>
              <a:grpSpLocks/>
            </p:cNvGrpSpPr>
            <p:nvPr/>
          </p:nvGrpSpPr>
          <p:grpSpPr bwMode="auto">
            <a:xfrm>
              <a:off x="96" y="1688"/>
              <a:ext cx="824" cy="374"/>
              <a:chOff x="0" y="0"/>
              <a:chExt cx="824" cy="374"/>
            </a:xfrm>
          </p:grpSpPr>
          <p:sp>
            <p:nvSpPr>
              <p:cNvPr id="23567" name="Rectangle 15"/>
              <p:cNvSpPr>
                <a:spLocks/>
              </p:cNvSpPr>
              <p:nvPr/>
            </p:nvSpPr>
            <p:spPr bwMode="auto">
              <a:xfrm>
                <a:off x="0" y="30"/>
                <a:ext cx="824" cy="344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39700" dist="101600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3568" name="Rectangle 16"/>
              <p:cNvSpPr>
                <a:spLocks/>
              </p:cNvSpPr>
              <p:nvPr/>
            </p:nvSpPr>
            <p:spPr bwMode="auto">
              <a:xfrm>
                <a:off x="53" y="0"/>
                <a:ext cx="712" cy="36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dist="63500" dir="2700000" algn="ctr" rotWithShape="0">
                  <a:srgbClr val="000000">
                    <a:alpha val="8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OS</a:t>
                </a:r>
              </a:p>
            </p:txBody>
          </p:sp>
        </p:grpSp>
      </p:grpSp>
      <p:grpSp>
        <p:nvGrpSpPr>
          <p:cNvPr id="23573" name="Group 21"/>
          <p:cNvGrpSpPr>
            <a:grpSpLocks/>
          </p:cNvGrpSpPr>
          <p:nvPr/>
        </p:nvGrpSpPr>
        <p:grpSpPr bwMode="auto">
          <a:xfrm>
            <a:off x="4232076" y="3822501"/>
            <a:ext cx="3670102" cy="544711"/>
            <a:chOff x="0" y="0"/>
            <a:chExt cx="3288" cy="488"/>
          </a:xfrm>
        </p:grpSpPr>
        <p:sp>
          <p:nvSpPr>
            <p:cNvPr id="23571" name="AutoShape 19"/>
            <p:cNvSpPr>
              <a:spLocks/>
            </p:cNvSpPr>
            <p:nvPr/>
          </p:nvSpPr>
          <p:spPr bwMode="auto">
            <a:xfrm>
              <a:off x="0" y="0"/>
              <a:ext cx="3288" cy="488"/>
            </a:xfrm>
            <a:prstGeom prst="roundRect">
              <a:avLst>
                <a:gd name="adj" fmla="val 24588"/>
              </a:avLst>
            </a:prstGeom>
            <a:gradFill rotWithShape="0">
              <a:gsLst>
                <a:gs pos="0">
                  <a:srgbClr val="EEEAFC">
                    <a:alpha val="50000"/>
                  </a:srgbClr>
                </a:gs>
                <a:gs pos="13353">
                  <a:srgbClr val="D28891">
                    <a:alpha val="50000"/>
                  </a:srgbClr>
                </a:gs>
                <a:gs pos="100000">
                  <a:srgbClr val="B52626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74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72" name="Rectangle 20"/>
            <p:cNvSpPr>
              <a:spLocks/>
            </p:cNvSpPr>
            <p:nvPr/>
          </p:nvSpPr>
          <p:spPr bwMode="auto">
            <a:xfrm>
              <a:off x="574" y="36"/>
              <a:ext cx="2136" cy="41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Hypervisor / VMM</a:t>
              </a:r>
            </a:p>
          </p:txBody>
        </p:sp>
      </p:grpSp>
      <p:pic>
        <p:nvPicPr>
          <p:cNvPr id="2357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880" y="1384697"/>
            <a:ext cx="839391" cy="1708919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5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318" y="1384697"/>
            <a:ext cx="839391" cy="1708919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334" y="1384697"/>
            <a:ext cx="839391" cy="1708919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7" name="Rectangle 25"/>
          <p:cNvSpPr>
            <a:spLocks/>
          </p:cNvSpPr>
          <p:nvPr/>
        </p:nvSpPr>
        <p:spPr bwMode="auto">
          <a:xfrm>
            <a:off x="464344" y="1066800"/>
            <a:ext cx="8206383" cy="51375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Copperplate" charset="0"/>
                <a:sym typeface="Copperplate" charset="0"/>
              </a:rPr>
              <a:t>Hosted Hypervisor</a:t>
            </a:r>
          </a:p>
        </p:txBody>
      </p:sp>
      <p:sp>
        <p:nvSpPr>
          <p:cNvPr id="23578" name="Rectangle 26"/>
          <p:cNvSpPr>
            <a:spLocks/>
          </p:cNvSpPr>
          <p:nvPr/>
        </p:nvSpPr>
        <p:spPr bwMode="auto">
          <a:xfrm>
            <a:off x="330399" y="357188"/>
            <a:ext cx="848320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Desktop Virtualization</a:t>
            </a:r>
          </a:p>
        </p:txBody>
      </p:sp>
      <p:grpSp>
        <p:nvGrpSpPr>
          <p:cNvPr id="23581" name="Group 29"/>
          <p:cNvGrpSpPr>
            <a:grpSpLocks/>
          </p:cNvGrpSpPr>
          <p:nvPr/>
        </p:nvGrpSpPr>
        <p:grpSpPr bwMode="auto">
          <a:xfrm>
            <a:off x="4249935" y="4572595"/>
            <a:ext cx="1169789" cy="884039"/>
            <a:chOff x="0" y="0"/>
            <a:chExt cx="1048" cy="792"/>
          </a:xfrm>
        </p:grpSpPr>
        <p:sp>
          <p:nvSpPr>
            <p:cNvPr id="23579" name="AutoShape 27"/>
            <p:cNvSpPr>
              <a:spLocks/>
            </p:cNvSpPr>
            <p:nvPr/>
          </p:nvSpPr>
          <p:spPr bwMode="auto">
            <a:xfrm>
              <a:off x="0" y="0"/>
              <a:ext cx="1048" cy="792"/>
            </a:xfrm>
            <a:prstGeom prst="roundRect">
              <a:avLst>
                <a:gd name="adj" fmla="val 15148"/>
              </a:avLst>
            </a:prstGeom>
            <a:gradFill rotWithShape="0">
              <a:gsLst>
                <a:gs pos="0">
                  <a:srgbClr val="EEEAFC">
                    <a:alpha val="50000"/>
                  </a:srgbClr>
                </a:gs>
                <a:gs pos="13353">
                  <a:srgbClr val="D28891">
                    <a:alpha val="50000"/>
                  </a:srgbClr>
                </a:gs>
                <a:gs pos="100000">
                  <a:srgbClr val="B52626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74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80" name="Rectangle 28"/>
            <p:cNvSpPr>
              <a:spLocks/>
            </p:cNvSpPr>
            <p:nvPr/>
          </p:nvSpPr>
          <p:spPr bwMode="auto">
            <a:xfrm>
              <a:off x="46" y="20"/>
              <a:ext cx="976" cy="64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kernel</a:t>
              </a:r>
            </a:p>
            <a:p>
              <a:r>
                <a:rPr lang="en-US" sz="21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module</a:t>
              </a:r>
            </a:p>
          </p:txBody>
        </p:sp>
      </p:grpSp>
      <p:grpSp>
        <p:nvGrpSpPr>
          <p:cNvPr id="23584" name="Group 32"/>
          <p:cNvGrpSpPr>
            <a:grpSpLocks/>
          </p:cNvGrpSpPr>
          <p:nvPr/>
        </p:nvGrpSpPr>
        <p:grpSpPr bwMode="auto">
          <a:xfrm>
            <a:off x="1115615" y="5679876"/>
            <a:ext cx="6840141" cy="696516"/>
            <a:chOff x="0" y="0"/>
            <a:chExt cx="6128" cy="624"/>
          </a:xfrm>
        </p:grpSpPr>
        <p:sp>
          <p:nvSpPr>
            <p:cNvPr id="23582" name="AutoShape 30"/>
            <p:cNvSpPr>
              <a:spLocks/>
            </p:cNvSpPr>
            <p:nvPr/>
          </p:nvSpPr>
          <p:spPr bwMode="auto">
            <a:xfrm>
              <a:off x="0" y="0"/>
              <a:ext cx="6128" cy="624"/>
            </a:xfrm>
            <a:prstGeom prst="roundRect">
              <a:avLst>
                <a:gd name="adj" fmla="val 19227"/>
              </a:avLst>
            </a:prstGeom>
            <a:gradFill rotWithShape="0">
              <a:gsLst>
                <a:gs pos="0">
                  <a:srgbClr val="EEEAFC">
                    <a:alpha val="50000"/>
                  </a:srgbClr>
                </a:gs>
                <a:gs pos="13353">
                  <a:srgbClr val="77757E">
                    <a:alpha val="50000"/>
                  </a:srgbClr>
                </a:gs>
                <a:gs pos="100000">
                  <a:srgbClr val="000000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83" name="Rectangle 31"/>
            <p:cNvSpPr>
              <a:spLocks/>
            </p:cNvSpPr>
            <p:nvPr/>
          </p:nvSpPr>
          <p:spPr bwMode="auto">
            <a:xfrm>
              <a:off x="1207" y="60"/>
              <a:ext cx="3723" cy="4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Hardware</a:t>
              </a:r>
            </a:p>
          </p:txBody>
        </p:sp>
      </p:grpSp>
      <p:pic>
        <p:nvPicPr>
          <p:cNvPr id="23585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341" y="2625924"/>
            <a:ext cx="839391" cy="1708919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86" name="Rectangle 34"/>
          <p:cNvSpPr>
            <a:spLocks/>
          </p:cNvSpPr>
          <p:nvPr/>
        </p:nvSpPr>
        <p:spPr bwMode="auto">
          <a:xfrm>
            <a:off x="1035248" y="2215158"/>
            <a:ext cx="2330648" cy="491133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500">
                <a:solidFill>
                  <a:srgbClr val="FFFFFF"/>
                </a:solidFill>
                <a:ea typeface="ＭＳ Ｐゴシック" charset="0"/>
                <a:cs typeface="Palatino" charset="0"/>
              </a:rPr>
              <a:t>host user space</a:t>
            </a:r>
          </a:p>
        </p:txBody>
      </p:sp>
      <p:sp>
        <p:nvSpPr>
          <p:cNvPr id="23587" name="Rectangle 35"/>
          <p:cNvSpPr>
            <a:spLocks/>
          </p:cNvSpPr>
          <p:nvPr/>
        </p:nvSpPr>
        <p:spPr bwMode="auto">
          <a:xfrm>
            <a:off x="381000" y="1600200"/>
            <a:ext cx="3848695" cy="1017984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171717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poor device </a:t>
            </a:r>
          </a:p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  performance</a:t>
            </a:r>
          </a:p>
        </p:txBody>
      </p:sp>
      <p:grpSp>
        <p:nvGrpSpPr>
          <p:cNvPr id="23590" name="Group 38"/>
          <p:cNvGrpSpPr>
            <a:grpSpLocks/>
          </p:cNvGrpSpPr>
          <p:nvPr/>
        </p:nvGrpSpPr>
        <p:grpSpPr bwMode="auto">
          <a:xfrm>
            <a:off x="6660951" y="4572595"/>
            <a:ext cx="1241227" cy="884039"/>
            <a:chOff x="0" y="0"/>
            <a:chExt cx="1112" cy="792"/>
          </a:xfrm>
        </p:grpSpPr>
        <p:sp>
          <p:nvSpPr>
            <p:cNvPr id="23588" name="AutoShape 36"/>
            <p:cNvSpPr>
              <a:spLocks/>
            </p:cNvSpPr>
            <p:nvPr/>
          </p:nvSpPr>
          <p:spPr bwMode="auto">
            <a:xfrm>
              <a:off x="0" y="0"/>
              <a:ext cx="1112" cy="792"/>
            </a:xfrm>
            <a:prstGeom prst="roundRect">
              <a:avLst>
                <a:gd name="adj" fmla="val 15148"/>
              </a:avLst>
            </a:prstGeom>
            <a:gradFill rotWithShape="0">
              <a:gsLst>
                <a:gs pos="0">
                  <a:srgbClr val="EEEAFC">
                    <a:alpha val="50000"/>
                  </a:srgbClr>
                </a:gs>
                <a:gs pos="13353">
                  <a:srgbClr val="D28891">
                    <a:alpha val="50000"/>
                  </a:srgbClr>
                </a:gs>
                <a:gs pos="100000">
                  <a:srgbClr val="B52626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74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89" name="Rectangle 37"/>
            <p:cNvSpPr>
              <a:spLocks/>
            </p:cNvSpPr>
            <p:nvPr/>
          </p:nvSpPr>
          <p:spPr bwMode="auto">
            <a:xfrm>
              <a:off x="22" y="36"/>
              <a:ext cx="1064" cy="64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emulated</a:t>
              </a:r>
            </a:p>
            <a:p>
              <a:r>
                <a:rPr lang="en-US" sz="21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devices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019800" y="6400800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1723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8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8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68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68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1" name="Group 5"/>
          <p:cNvGrpSpPr>
            <a:grpSpLocks/>
          </p:cNvGrpSpPr>
          <p:nvPr/>
        </p:nvGrpSpPr>
        <p:grpSpPr bwMode="auto">
          <a:xfrm>
            <a:off x="3696891" y="3080742"/>
            <a:ext cx="1705570" cy="2536031"/>
            <a:chOff x="0" y="0"/>
            <a:chExt cx="1528" cy="2272"/>
          </a:xfrm>
        </p:grpSpPr>
        <p:sp>
          <p:nvSpPr>
            <p:cNvPr id="24577" name="AutoShape 1"/>
            <p:cNvSpPr>
              <a:spLocks/>
            </p:cNvSpPr>
            <p:nvPr/>
          </p:nvSpPr>
          <p:spPr bwMode="auto">
            <a:xfrm>
              <a:off x="0" y="0"/>
              <a:ext cx="1528" cy="2272"/>
            </a:xfrm>
            <a:prstGeom prst="roundRect">
              <a:avLst>
                <a:gd name="adj" fmla="val 7852"/>
              </a:avLst>
            </a:prstGeom>
            <a:gradFill rotWithShape="0">
              <a:gsLst>
                <a:gs pos="0">
                  <a:srgbClr val="EEEAFC">
                    <a:alpha val="50000"/>
                  </a:srgbClr>
                </a:gs>
                <a:gs pos="13353">
                  <a:srgbClr val="D28891">
                    <a:alpha val="50000"/>
                  </a:srgbClr>
                </a:gs>
                <a:gs pos="100000">
                  <a:srgbClr val="B52626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74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24580" name="Group 4"/>
            <p:cNvGrpSpPr>
              <a:grpSpLocks/>
            </p:cNvGrpSpPr>
            <p:nvPr/>
          </p:nvGrpSpPr>
          <p:grpSpPr bwMode="auto">
            <a:xfrm>
              <a:off x="152" y="1701"/>
              <a:ext cx="1232" cy="488"/>
              <a:chOff x="0" y="0"/>
              <a:chExt cx="1232" cy="488"/>
            </a:xfrm>
          </p:grpSpPr>
          <p:sp>
            <p:nvSpPr>
              <p:cNvPr id="24578" name="Rectangle 2"/>
              <p:cNvSpPr>
                <a:spLocks/>
              </p:cNvSpPr>
              <p:nvPr/>
            </p:nvSpPr>
            <p:spPr bwMode="auto">
              <a:xfrm>
                <a:off x="0" y="0"/>
                <a:ext cx="1232" cy="488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39700" dist="101600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4579" name="Rectangle 3"/>
              <p:cNvSpPr>
                <a:spLocks/>
              </p:cNvSpPr>
              <p:nvPr/>
            </p:nvSpPr>
            <p:spPr bwMode="auto">
              <a:xfrm>
                <a:off x="88" y="25"/>
                <a:ext cx="1064" cy="40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dist="63500" dir="2700000" algn="ctr" rotWithShape="0">
                  <a:srgbClr val="000000">
                    <a:alpha val="8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OS Kernel</a:t>
                </a:r>
              </a:p>
            </p:txBody>
          </p:sp>
        </p:grpSp>
      </p:grpSp>
      <p:sp>
        <p:nvSpPr>
          <p:cNvPr id="24582" name="Rectangle 6"/>
          <p:cNvSpPr>
            <a:spLocks/>
          </p:cNvSpPr>
          <p:nvPr/>
        </p:nvSpPr>
        <p:spPr bwMode="auto">
          <a:xfrm>
            <a:off x="464344" y="1143000"/>
            <a:ext cx="8206383" cy="43755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Copperplate" charset="0"/>
                <a:sym typeface="Copperplate" charset="0"/>
              </a:rPr>
              <a:t>User Space SDK</a:t>
            </a: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892969" y="357188"/>
            <a:ext cx="735806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Non-Virtualization</a:t>
            </a:r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445" y="3161110"/>
            <a:ext cx="839391" cy="1708919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Rectangle 9"/>
          <p:cNvSpPr>
            <a:spLocks/>
          </p:cNvSpPr>
          <p:nvPr/>
        </p:nvSpPr>
        <p:spPr bwMode="auto">
          <a:xfrm>
            <a:off x="285750" y="1678781"/>
            <a:ext cx="4670227" cy="1017984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171717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no standard apps</a:t>
            </a:r>
          </a:p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less secure</a:t>
            </a:r>
          </a:p>
        </p:txBody>
      </p:sp>
      <p:grpSp>
        <p:nvGrpSpPr>
          <p:cNvPr id="24588" name="Group 12"/>
          <p:cNvGrpSpPr>
            <a:grpSpLocks/>
          </p:cNvGrpSpPr>
          <p:nvPr/>
        </p:nvGrpSpPr>
        <p:grpSpPr bwMode="auto">
          <a:xfrm>
            <a:off x="5018484" y="1759149"/>
            <a:ext cx="2509242" cy="1902023"/>
            <a:chOff x="0" y="0"/>
            <a:chExt cx="2248" cy="1704"/>
          </a:xfrm>
        </p:grpSpPr>
        <p:sp>
          <p:nvSpPr>
            <p:cNvPr id="24586" name="AutoShape 10"/>
            <p:cNvSpPr>
              <a:spLocks/>
            </p:cNvSpPr>
            <p:nvPr/>
          </p:nvSpPr>
          <p:spPr bwMode="auto">
            <a:xfrm>
              <a:off x="0" y="0"/>
              <a:ext cx="2248" cy="1704"/>
            </a:xfrm>
            <a:custGeom>
              <a:avLst/>
              <a:gdLst/>
              <a:ahLst/>
              <a:cxnLst/>
              <a:rect l="0" t="0" r="r" b="b"/>
              <a:pathLst>
                <a:path w="18155" h="19145">
                  <a:moveTo>
                    <a:pt x="5435" y="0"/>
                  </a:moveTo>
                  <a:cubicBezTo>
                    <a:pt x="2433" y="0"/>
                    <a:pt x="0" y="3385"/>
                    <a:pt x="0" y="7561"/>
                  </a:cubicBezTo>
                  <a:lnTo>
                    <a:pt x="0" y="11584"/>
                  </a:lnTo>
                  <a:cubicBezTo>
                    <a:pt x="0" y="12883"/>
                    <a:pt x="236" y="14105"/>
                    <a:pt x="652" y="15173"/>
                  </a:cubicBezTo>
                  <a:lnTo>
                    <a:pt x="-3445" y="21600"/>
                  </a:lnTo>
                  <a:lnTo>
                    <a:pt x="2879" y="18255"/>
                  </a:lnTo>
                  <a:cubicBezTo>
                    <a:pt x="3641" y="18821"/>
                    <a:pt x="4510" y="19145"/>
                    <a:pt x="5435" y="19145"/>
                  </a:cubicBezTo>
                  <a:lnTo>
                    <a:pt x="12720" y="19145"/>
                  </a:lnTo>
                  <a:cubicBezTo>
                    <a:pt x="15722" y="19145"/>
                    <a:pt x="18155" y="15760"/>
                    <a:pt x="18155" y="11584"/>
                  </a:cubicBezTo>
                  <a:lnTo>
                    <a:pt x="18155" y="7561"/>
                  </a:lnTo>
                  <a:cubicBezTo>
                    <a:pt x="18155" y="3385"/>
                    <a:pt x="15722" y="0"/>
                    <a:pt x="12720" y="0"/>
                  </a:cubicBezTo>
                  <a:lnTo>
                    <a:pt x="5435" y="0"/>
                  </a:lnTo>
                  <a:close/>
                  <a:moveTo>
                    <a:pt x="5435" y="0"/>
                  </a:moveTo>
                </a:path>
              </a:pathLst>
            </a:custGeom>
            <a:solidFill>
              <a:srgbClr val="D5D5D5">
                <a:alpha val="59999"/>
              </a:srgbClr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587" name="Rectangle 11"/>
            <p:cNvSpPr>
              <a:spLocks/>
            </p:cNvSpPr>
            <p:nvPr/>
          </p:nvSpPr>
          <p:spPr bwMode="auto">
            <a:xfrm>
              <a:off x="278" y="180"/>
              <a:ext cx="1728" cy="124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5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custom user space API for isolated apps</a:t>
              </a:r>
            </a:p>
          </p:txBody>
        </p:sp>
      </p:grpSp>
      <p:grpSp>
        <p:nvGrpSpPr>
          <p:cNvPr id="24591" name="Group 15"/>
          <p:cNvGrpSpPr>
            <a:grpSpLocks/>
          </p:cNvGrpSpPr>
          <p:nvPr/>
        </p:nvGrpSpPr>
        <p:grpSpPr bwMode="auto">
          <a:xfrm>
            <a:off x="3670102" y="5643562"/>
            <a:ext cx="1759148" cy="696516"/>
            <a:chOff x="0" y="0"/>
            <a:chExt cx="1576" cy="624"/>
          </a:xfrm>
        </p:grpSpPr>
        <p:sp>
          <p:nvSpPr>
            <p:cNvPr id="24589" name="AutoShape 13"/>
            <p:cNvSpPr>
              <a:spLocks/>
            </p:cNvSpPr>
            <p:nvPr/>
          </p:nvSpPr>
          <p:spPr bwMode="auto">
            <a:xfrm>
              <a:off x="0" y="0"/>
              <a:ext cx="1576" cy="624"/>
            </a:xfrm>
            <a:prstGeom prst="roundRect">
              <a:avLst>
                <a:gd name="adj" fmla="val 19227"/>
              </a:avLst>
            </a:prstGeom>
            <a:gradFill rotWithShape="0">
              <a:gsLst>
                <a:gs pos="0">
                  <a:srgbClr val="EEEAFC">
                    <a:alpha val="50000"/>
                  </a:srgbClr>
                </a:gs>
                <a:gs pos="13353">
                  <a:srgbClr val="77757E">
                    <a:alpha val="50000"/>
                  </a:srgbClr>
                </a:gs>
                <a:gs pos="100000">
                  <a:srgbClr val="000000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4590" name="Rectangle 14"/>
            <p:cNvSpPr>
              <a:spLocks/>
            </p:cNvSpPr>
            <p:nvPr/>
          </p:nvSpPr>
          <p:spPr bwMode="auto">
            <a:xfrm>
              <a:off x="63" y="60"/>
              <a:ext cx="1488" cy="4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Hardware</a:t>
              </a:r>
            </a:p>
          </p:txBody>
        </p:sp>
      </p:grpSp>
      <p:pic>
        <p:nvPicPr>
          <p:cNvPr id="24592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02" y="3348633"/>
            <a:ext cx="1339453" cy="133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3" name="Picture 17"/>
          <p:cNvPicPr>
            <a:picLocks noChangeAspect="1" noChangeArrowheads="1"/>
          </p:cNvPicPr>
          <p:nvPr/>
        </p:nvPicPr>
        <p:blipFill>
          <a:blip r:embed="rId4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28" y="2875359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79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2430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820" y="4511725"/>
            <a:ext cx="598289" cy="1047006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/>
          </p:cNvSpPr>
          <p:nvPr/>
        </p:nvSpPr>
        <p:spPr bwMode="auto">
          <a:xfrm>
            <a:off x="892969" y="1464469"/>
            <a:ext cx="7358063" cy="4822031"/>
          </a:xfrm>
          <a:prstGeom prst="rect">
            <a:avLst/>
          </a:prstGeom>
          <a:noFill/>
          <a:ln>
            <a:noFill/>
          </a:ln>
          <a:effectLst>
            <a:outerShdw blurRad="76200" dist="50800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device diversity</a:t>
            </a:r>
          </a:p>
          <a:p>
            <a:pPr marL="401822" indent="-401822">
              <a:spcBef>
                <a:spcPts val="1266"/>
              </a:spcBef>
            </a:pPr>
            <a:endParaRPr lang="en-US" sz="3000" dirty="0">
              <a:solidFill>
                <a:srgbClr val="FFFFFF"/>
              </a:solidFill>
              <a:ea typeface="ＭＳ Ｐゴシック" charset="0"/>
              <a:cs typeface="Palatino" charset="0"/>
            </a:endParaRPr>
          </a:p>
          <a:p>
            <a:pPr marL="401822" indent="-401822">
              <a:spcBef>
                <a:spcPts val="1266"/>
              </a:spcBef>
            </a:pPr>
            <a:endParaRPr lang="en-US" sz="3000" dirty="0">
              <a:solidFill>
                <a:srgbClr val="FFFFFF"/>
              </a:solidFill>
              <a:ea typeface="ＭＳ Ｐゴシック" charset="0"/>
              <a:cs typeface="Palatino" charset="0"/>
            </a:endParaRPr>
          </a:p>
          <a:p>
            <a:pPr marL="401822" indent="-401822">
              <a:spcBef>
                <a:spcPts val="1266"/>
              </a:spcBef>
            </a:pPr>
            <a:endParaRPr lang="en-US" sz="3000" dirty="0">
              <a:solidFill>
                <a:srgbClr val="FFFFFF"/>
              </a:solidFill>
              <a:ea typeface="ＭＳ Ｐゴシック" charset="0"/>
              <a:cs typeface="Palatino" charset="0"/>
            </a:endParaRPr>
          </a:p>
          <a:p>
            <a:pPr marL="401822" indent="-401822">
              <a:spcBef>
                <a:spcPts val="1266"/>
              </a:spcBef>
            </a:pPr>
            <a:endParaRPr lang="en-US" sz="3000" dirty="0">
              <a:solidFill>
                <a:srgbClr val="FFFFFF"/>
              </a:solidFill>
              <a:ea typeface="ＭＳ Ｐゴシック" charset="0"/>
              <a:cs typeface="Palatino" charset="0"/>
            </a:endParaRPr>
          </a:p>
          <a:p>
            <a:pPr marL="401822" indent="-401822">
              <a:spcBef>
                <a:spcPts val="1266"/>
              </a:spcBef>
              <a:buSzPct val="100000"/>
              <a:buFont typeface="Palatino" charset="0"/>
              <a:buChar char="•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mobile usage model</a:t>
            </a:r>
          </a:p>
          <a:p>
            <a:pPr marL="401822" indent="-401822">
              <a:spcBef>
                <a:spcPts val="1266"/>
              </a:spcBef>
              <a:buSzPct val="100000"/>
              <a:buFont typeface="Zapf Dingbats" charset="0"/>
              <a:buChar char="➡"/>
            </a:pPr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graphics</a:t>
            </a:r>
            <a:r>
              <a:rPr lang="en-US" sz="3000" dirty="0">
                <a:solidFill>
                  <a:srgbClr val="FFFFFF"/>
                </a:solidFill>
                <a:ea typeface="ＭＳ Ｐゴシック" charset="0"/>
                <a:cs typeface="Palatino" charset="0"/>
              </a:rPr>
              <a:t>-accelerated UI</a:t>
            </a:r>
          </a:p>
        </p:txBody>
      </p:sp>
      <p:sp>
        <p:nvSpPr>
          <p:cNvPr id="25603" name="Line 3"/>
          <p:cNvSpPr>
            <a:spLocks noChangeShapeType="1"/>
          </p:cNvSpPr>
          <p:nvPr/>
        </p:nvSpPr>
        <p:spPr bwMode="auto">
          <a:xfrm rot="10800000" flipH="1">
            <a:off x="5394648" y="5036344"/>
            <a:ext cx="1186532" cy="0"/>
          </a:xfrm>
          <a:prstGeom prst="line">
            <a:avLst/>
          </a:prstGeom>
          <a:noFill/>
          <a:ln w="76200" cap="flat">
            <a:solidFill>
              <a:schemeClr val="tx1"/>
            </a:solidFill>
            <a:prstDash val="solid"/>
            <a:miter lim="800000"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04" name="Rectangle 4"/>
          <p:cNvSpPr>
            <a:spLocks/>
          </p:cNvSpPr>
          <p:nvPr/>
        </p:nvSpPr>
        <p:spPr bwMode="auto">
          <a:xfrm>
            <a:off x="892969" y="357188"/>
            <a:ext cx="735806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Key Challenges</a:t>
            </a:r>
          </a:p>
        </p:txBody>
      </p:sp>
      <p:grpSp>
        <p:nvGrpSpPr>
          <p:cNvPr id="25607" name="Group 7"/>
          <p:cNvGrpSpPr>
            <a:grpSpLocks/>
          </p:cNvGrpSpPr>
          <p:nvPr/>
        </p:nvGrpSpPr>
        <p:grpSpPr bwMode="auto">
          <a:xfrm rot="5400000">
            <a:off x="1848445" y="1857375"/>
            <a:ext cx="401836" cy="1491258"/>
            <a:chOff x="0" y="0"/>
            <a:chExt cx="360" cy="1336"/>
          </a:xfrm>
        </p:grpSpPr>
        <p:sp>
          <p:nvSpPr>
            <p:cNvPr id="25605" name="Rectangle 5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06" name="Rectangle 6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Power</a:t>
              </a:r>
            </a:p>
          </p:txBody>
        </p:sp>
      </p:grpSp>
      <p:grpSp>
        <p:nvGrpSpPr>
          <p:cNvPr id="25610" name="Group 10"/>
          <p:cNvGrpSpPr>
            <a:grpSpLocks/>
          </p:cNvGrpSpPr>
          <p:nvPr/>
        </p:nvGrpSpPr>
        <p:grpSpPr bwMode="auto">
          <a:xfrm rot="5400000">
            <a:off x="4991695" y="1857375"/>
            <a:ext cx="401836" cy="1491258"/>
            <a:chOff x="0" y="0"/>
            <a:chExt cx="360" cy="1336"/>
          </a:xfrm>
        </p:grpSpPr>
        <p:sp>
          <p:nvSpPr>
            <p:cNvPr id="25608" name="Rectangle 8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09" name="Rectangle 9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Buttons</a:t>
              </a:r>
            </a:p>
          </p:txBody>
        </p:sp>
      </p:grpSp>
      <p:grpSp>
        <p:nvGrpSpPr>
          <p:cNvPr id="25613" name="Group 13"/>
          <p:cNvGrpSpPr>
            <a:grpSpLocks/>
          </p:cNvGrpSpPr>
          <p:nvPr/>
        </p:nvGrpSpPr>
        <p:grpSpPr bwMode="auto">
          <a:xfrm rot="5400000">
            <a:off x="3430117" y="2328415"/>
            <a:ext cx="392906" cy="1491258"/>
            <a:chOff x="2" y="0"/>
            <a:chExt cx="352" cy="1336"/>
          </a:xfrm>
        </p:grpSpPr>
        <p:sp>
          <p:nvSpPr>
            <p:cNvPr id="25611" name="Rectangle 11"/>
            <p:cNvSpPr>
              <a:spLocks/>
            </p:cNvSpPr>
            <p:nvPr/>
          </p:nvSpPr>
          <p:spPr bwMode="auto">
            <a:xfrm>
              <a:off x="2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2" name="Rectangle 12"/>
            <p:cNvSpPr>
              <a:spLocks/>
            </p:cNvSpPr>
            <p:nvPr/>
          </p:nvSpPr>
          <p:spPr bwMode="auto">
            <a:xfrm rot="16200000">
              <a:off x="-28" y="585"/>
              <a:ext cx="41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WiFi</a:t>
              </a:r>
            </a:p>
          </p:txBody>
        </p:sp>
      </p:grpSp>
      <p:grpSp>
        <p:nvGrpSpPr>
          <p:cNvPr id="25616" name="Group 16"/>
          <p:cNvGrpSpPr>
            <a:grpSpLocks/>
          </p:cNvGrpSpPr>
          <p:nvPr/>
        </p:nvGrpSpPr>
        <p:grpSpPr bwMode="auto">
          <a:xfrm rot="5400000">
            <a:off x="6563320" y="1857375"/>
            <a:ext cx="401836" cy="1491258"/>
            <a:chOff x="0" y="0"/>
            <a:chExt cx="360" cy="1336"/>
          </a:xfrm>
        </p:grpSpPr>
        <p:sp>
          <p:nvSpPr>
            <p:cNvPr id="25614" name="Rectangle 14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5" name="Rectangle 15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GPS</a:t>
              </a:r>
            </a:p>
          </p:txBody>
        </p:sp>
      </p:grpSp>
      <p:grpSp>
        <p:nvGrpSpPr>
          <p:cNvPr id="25619" name="Group 19"/>
          <p:cNvGrpSpPr>
            <a:grpSpLocks/>
          </p:cNvGrpSpPr>
          <p:nvPr/>
        </p:nvGrpSpPr>
        <p:grpSpPr bwMode="auto">
          <a:xfrm rot="5400000">
            <a:off x="1852910" y="2326183"/>
            <a:ext cx="392906" cy="1491258"/>
            <a:chOff x="0" y="0"/>
            <a:chExt cx="352" cy="1336"/>
          </a:xfrm>
        </p:grpSpPr>
        <p:sp>
          <p:nvSpPr>
            <p:cNvPr id="25617" name="Rectangle 17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18" name="Rectangle 18"/>
            <p:cNvSpPr>
              <a:spLocks/>
            </p:cNvSpPr>
            <p:nvPr/>
          </p:nvSpPr>
          <p:spPr bwMode="auto">
            <a:xfrm rot="16200000">
              <a:off x="-282" y="613"/>
              <a:ext cx="92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Cell Radio</a:t>
              </a:r>
            </a:p>
          </p:txBody>
        </p:sp>
      </p:grpSp>
      <p:grpSp>
        <p:nvGrpSpPr>
          <p:cNvPr id="25622" name="Group 22"/>
          <p:cNvGrpSpPr>
            <a:grpSpLocks/>
          </p:cNvGrpSpPr>
          <p:nvPr/>
        </p:nvGrpSpPr>
        <p:grpSpPr bwMode="auto">
          <a:xfrm rot="5400000">
            <a:off x="6567785" y="2326184"/>
            <a:ext cx="392906" cy="1491258"/>
            <a:chOff x="0" y="0"/>
            <a:chExt cx="352" cy="1336"/>
          </a:xfrm>
        </p:grpSpPr>
        <p:sp>
          <p:nvSpPr>
            <p:cNvPr id="25620" name="Rectangle 20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21" name="Rectangle 21"/>
            <p:cNvSpPr>
              <a:spLocks/>
            </p:cNvSpPr>
            <p:nvPr/>
          </p:nvSpPr>
          <p:spPr bwMode="auto">
            <a:xfrm rot="-5400000">
              <a:off x="-460" y="510"/>
              <a:ext cx="127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Framebuffer</a:t>
              </a:r>
            </a:p>
          </p:txBody>
        </p:sp>
      </p:grpSp>
      <p:grpSp>
        <p:nvGrpSpPr>
          <p:cNvPr id="25625" name="Group 25"/>
          <p:cNvGrpSpPr>
            <a:grpSpLocks/>
          </p:cNvGrpSpPr>
          <p:nvPr/>
        </p:nvGrpSpPr>
        <p:grpSpPr bwMode="auto">
          <a:xfrm rot="5400000">
            <a:off x="4991695" y="2330648"/>
            <a:ext cx="401836" cy="1491258"/>
            <a:chOff x="0" y="0"/>
            <a:chExt cx="360" cy="1336"/>
          </a:xfrm>
        </p:grpSpPr>
        <p:sp>
          <p:nvSpPr>
            <p:cNvPr id="25623" name="Rectangle 23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24" name="Rectangle 24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GPU</a:t>
              </a:r>
            </a:p>
          </p:txBody>
        </p:sp>
      </p:grpSp>
      <p:grpSp>
        <p:nvGrpSpPr>
          <p:cNvPr id="25628" name="Group 28"/>
          <p:cNvGrpSpPr>
            <a:grpSpLocks/>
          </p:cNvGrpSpPr>
          <p:nvPr/>
        </p:nvGrpSpPr>
        <p:grpSpPr bwMode="auto">
          <a:xfrm rot="5400000">
            <a:off x="4991695" y="2786062"/>
            <a:ext cx="401836" cy="1491258"/>
            <a:chOff x="0" y="0"/>
            <a:chExt cx="360" cy="1336"/>
          </a:xfrm>
        </p:grpSpPr>
        <p:sp>
          <p:nvSpPr>
            <p:cNvPr id="25626" name="Rectangle 26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27" name="Rectangle 27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Binder IPC</a:t>
              </a:r>
            </a:p>
          </p:txBody>
        </p:sp>
      </p:grpSp>
      <p:grpSp>
        <p:nvGrpSpPr>
          <p:cNvPr id="25631" name="Group 31"/>
          <p:cNvGrpSpPr>
            <a:grpSpLocks/>
          </p:cNvGrpSpPr>
          <p:nvPr/>
        </p:nvGrpSpPr>
        <p:grpSpPr bwMode="auto">
          <a:xfrm rot="5400000">
            <a:off x="3424535" y="1852910"/>
            <a:ext cx="392906" cy="1491258"/>
            <a:chOff x="0" y="0"/>
            <a:chExt cx="352" cy="1336"/>
          </a:xfrm>
        </p:grpSpPr>
        <p:sp>
          <p:nvSpPr>
            <p:cNvPr id="25629" name="Rectangle 29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30" name="Rectangle 30"/>
            <p:cNvSpPr>
              <a:spLocks/>
            </p:cNvSpPr>
            <p:nvPr/>
          </p:nvSpPr>
          <p:spPr bwMode="auto">
            <a:xfrm rot="-5400000">
              <a:off x="-460" y="510"/>
              <a:ext cx="127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Touchscreen</a:t>
              </a:r>
            </a:p>
          </p:txBody>
        </p:sp>
      </p:grpSp>
      <p:grpSp>
        <p:nvGrpSpPr>
          <p:cNvPr id="25634" name="Group 34"/>
          <p:cNvGrpSpPr>
            <a:grpSpLocks/>
          </p:cNvGrpSpPr>
          <p:nvPr/>
        </p:nvGrpSpPr>
        <p:grpSpPr bwMode="auto">
          <a:xfrm rot="5400000">
            <a:off x="4996160" y="3272730"/>
            <a:ext cx="392906" cy="1491258"/>
            <a:chOff x="0" y="0"/>
            <a:chExt cx="352" cy="1336"/>
          </a:xfrm>
        </p:grpSpPr>
        <p:sp>
          <p:nvSpPr>
            <p:cNvPr id="25632" name="Rectangle 32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33" name="Rectangle 33"/>
            <p:cNvSpPr>
              <a:spLocks/>
            </p:cNvSpPr>
            <p:nvPr/>
          </p:nvSpPr>
          <p:spPr bwMode="auto">
            <a:xfrm rot="-5400000">
              <a:off x="-460" y="510"/>
              <a:ext cx="127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Accelerometer</a:t>
              </a:r>
            </a:p>
          </p:txBody>
        </p:sp>
      </p:grpSp>
      <p:grpSp>
        <p:nvGrpSpPr>
          <p:cNvPr id="25637" name="Group 37"/>
          <p:cNvGrpSpPr>
            <a:grpSpLocks/>
          </p:cNvGrpSpPr>
          <p:nvPr/>
        </p:nvGrpSpPr>
        <p:grpSpPr bwMode="auto">
          <a:xfrm rot="5400000">
            <a:off x="6563320" y="2803922"/>
            <a:ext cx="401836" cy="1491258"/>
            <a:chOff x="0" y="0"/>
            <a:chExt cx="360" cy="1336"/>
          </a:xfrm>
        </p:grpSpPr>
        <p:sp>
          <p:nvSpPr>
            <p:cNvPr id="25635" name="Rectangle 35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36" name="Rectangle 36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Compass</a:t>
              </a:r>
            </a:p>
          </p:txBody>
        </p:sp>
      </p:grpSp>
      <p:grpSp>
        <p:nvGrpSpPr>
          <p:cNvPr id="25640" name="Group 40"/>
          <p:cNvGrpSpPr>
            <a:grpSpLocks/>
          </p:cNvGrpSpPr>
          <p:nvPr/>
        </p:nvGrpSpPr>
        <p:grpSpPr bwMode="auto">
          <a:xfrm rot="5400000">
            <a:off x="3420070" y="2803922"/>
            <a:ext cx="401836" cy="1491258"/>
            <a:chOff x="0" y="0"/>
            <a:chExt cx="360" cy="1336"/>
          </a:xfrm>
        </p:grpSpPr>
        <p:sp>
          <p:nvSpPr>
            <p:cNvPr id="25638" name="Rectangle 38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39" name="Rectangle 39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pmem</a:t>
              </a:r>
            </a:p>
          </p:txBody>
        </p:sp>
      </p:grpSp>
      <p:grpSp>
        <p:nvGrpSpPr>
          <p:cNvPr id="25643" name="Group 43"/>
          <p:cNvGrpSpPr>
            <a:grpSpLocks/>
          </p:cNvGrpSpPr>
          <p:nvPr/>
        </p:nvGrpSpPr>
        <p:grpSpPr bwMode="auto">
          <a:xfrm rot="5400000">
            <a:off x="4991695" y="1384101"/>
            <a:ext cx="401836" cy="1491258"/>
            <a:chOff x="0" y="0"/>
            <a:chExt cx="360" cy="1336"/>
          </a:xfrm>
        </p:grpSpPr>
        <p:sp>
          <p:nvSpPr>
            <p:cNvPr id="25641" name="Rectangle 41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42" name="Rectangle 42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microphone</a:t>
              </a:r>
            </a:p>
          </p:txBody>
        </p:sp>
      </p:grpSp>
      <p:grpSp>
        <p:nvGrpSpPr>
          <p:cNvPr id="25646" name="Group 46"/>
          <p:cNvGrpSpPr>
            <a:grpSpLocks/>
          </p:cNvGrpSpPr>
          <p:nvPr/>
        </p:nvGrpSpPr>
        <p:grpSpPr bwMode="auto">
          <a:xfrm rot="5400000">
            <a:off x="6563320" y="1384101"/>
            <a:ext cx="401836" cy="1491258"/>
            <a:chOff x="0" y="0"/>
            <a:chExt cx="360" cy="1336"/>
          </a:xfrm>
        </p:grpSpPr>
        <p:sp>
          <p:nvSpPr>
            <p:cNvPr id="25644" name="Rectangle 44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45" name="Rectangle 45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headset</a:t>
              </a:r>
            </a:p>
          </p:txBody>
        </p:sp>
      </p:grpSp>
      <p:grpSp>
        <p:nvGrpSpPr>
          <p:cNvPr id="25649" name="Group 49"/>
          <p:cNvGrpSpPr>
            <a:grpSpLocks/>
          </p:cNvGrpSpPr>
          <p:nvPr/>
        </p:nvGrpSpPr>
        <p:grpSpPr bwMode="auto">
          <a:xfrm rot="5400000">
            <a:off x="3420070" y="3277195"/>
            <a:ext cx="401836" cy="1491258"/>
            <a:chOff x="0" y="0"/>
            <a:chExt cx="360" cy="1336"/>
          </a:xfrm>
        </p:grpSpPr>
        <p:sp>
          <p:nvSpPr>
            <p:cNvPr id="25647" name="Rectangle 47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48" name="Rectangle 48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speakers</a:t>
              </a:r>
            </a:p>
          </p:txBody>
        </p:sp>
      </p:grpSp>
      <p:grpSp>
        <p:nvGrpSpPr>
          <p:cNvPr id="25655" name="Group 55"/>
          <p:cNvGrpSpPr>
            <a:grpSpLocks/>
          </p:cNvGrpSpPr>
          <p:nvPr/>
        </p:nvGrpSpPr>
        <p:grpSpPr bwMode="auto">
          <a:xfrm rot="5400000">
            <a:off x="1848445" y="3277195"/>
            <a:ext cx="401836" cy="1491258"/>
            <a:chOff x="0" y="0"/>
            <a:chExt cx="360" cy="1336"/>
          </a:xfrm>
        </p:grpSpPr>
        <p:sp>
          <p:nvSpPr>
            <p:cNvPr id="25653" name="Rectangle 53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54" name="Rectangle 54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camera(s)</a:t>
              </a:r>
            </a:p>
          </p:txBody>
        </p:sp>
      </p:grpSp>
      <p:grpSp>
        <p:nvGrpSpPr>
          <p:cNvPr id="25658" name="Group 58"/>
          <p:cNvGrpSpPr>
            <a:grpSpLocks/>
          </p:cNvGrpSpPr>
          <p:nvPr/>
        </p:nvGrpSpPr>
        <p:grpSpPr bwMode="auto">
          <a:xfrm rot="5400000">
            <a:off x="1848445" y="2803922"/>
            <a:ext cx="401836" cy="1491258"/>
            <a:chOff x="0" y="0"/>
            <a:chExt cx="360" cy="1336"/>
          </a:xfrm>
        </p:grpSpPr>
        <p:sp>
          <p:nvSpPr>
            <p:cNvPr id="25656" name="Rectangle 56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57" name="Rectangle 57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h.264 accel.</a:t>
              </a:r>
            </a:p>
          </p:txBody>
        </p:sp>
      </p:grpSp>
      <p:pic>
        <p:nvPicPr>
          <p:cNvPr id="25659" name="Picture 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742" y="4268391"/>
            <a:ext cx="2031504" cy="1535906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62" name="Group 62"/>
          <p:cNvGrpSpPr>
            <a:grpSpLocks/>
          </p:cNvGrpSpPr>
          <p:nvPr/>
        </p:nvGrpSpPr>
        <p:grpSpPr bwMode="auto">
          <a:xfrm rot="5400000">
            <a:off x="6567785" y="3272730"/>
            <a:ext cx="392906" cy="1491258"/>
            <a:chOff x="0" y="0"/>
            <a:chExt cx="352" cy="1336"/>
          </a:xfrm>
        </p:grpSpPr>
        <p:sp>
          <p:nvSpPr>
            <p:cNvPr id="25660" name="Rectangle 60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5661" name="Rectangle 61"/>
            <p:cNvSpPr>
              <a:spLocks/>
            </p:cNvSpPr>
            <p:nvPr/>
          </p:nvSpPr>
          <p:spPr bwMode="auto">
            <a:xfrm rot="-5400000">
              <a:off x="-460" y="510"/>
              <a:ext cx="127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RTC / Alarms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683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5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5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0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uiExpand="1" build="p" autoUpdateAnimBg="0"/>
      <p:bldP spid="2560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892969" y="357188"/>
            <a:ext cx="735806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Cells</a:t>
            </a:r>
          </a:p>
        </p:txBody>
      </p:sp>
      <p:grpSp>
        <p:nvGrpSpPr>
          <p:cNvPr id="27652" name="Group 4"/>
          <p:cNvGrpSpPr>
            <a:grpSpLocks/>
          </p:cNvGrpSpPr>
          <p:nvPr/>
        </p:nvGrpSpPr>
        <p:grpSpPr bwMode="auto">
          <a:xfrm rot="5400000">
            <a:off x="7509310" y="-980592"/>
            <a:ext cx="401836" cy="1490142"/>
            <a:chOff x="0" y="0"/>
            <a:chExt cx="360" cy="1336"/>
          </a:xfrm>
        </p:grpSpPr>
        <p:sp>
          <p:nvSpPr>
            <p:cNvPr id="27650" name="Rectangle 2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7651" name="Rectangle 3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microphone</a:t>
              </a:r>
            </a:p>
          </p:txBody>
        </p:sp>
      </p:grpSp>
      <p:sp>
        <p:nvSpPr>
          <p:cNvPr id="27653" name="Rectangle 5"/>
          <p:cNvSpPr>
            <a:spLocks/>
          </p:cNvSpPr>
          <p:nvPr/>
        </p:nvSpPr>
        <p:spPr bwMode="auto">
          <a:xfrm>
            <a:off x="500063" y="1219200"/>
            <a:ext cx="8134945" cy="457200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Copperplate" charset="0"/>
                <a:sym typeface="Copperplate" charset="0"/>
              </a:rPr>
              <a:t>Key Observation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4" y="1714500"/>
            <a:ext cx="5384602" cy="446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945" y="2741414"/>
            <a:ext cx="678656" cy="1187648"/>
          </a:xfrm>
          <a:prstGeom prst="rect">
            <a:avLst/>
          </a:prstGeom>
          <a:noFill/>
          <a:ln>
            <a:noFill/>
          </a:ln>
          <a:effectLst>
            <a:outerShdw blurRad="139700" dist="101600" dir="2700000" algn="ctr" rotWithShape="0">
              <a:srgbClr val="00000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6" name="Rectangle 8"/>
          <p:cNvSpPr>
            <a:spLocks/>
          </p:cNvSpPr>
          <p:nvPr/>
        </p:nvSpPr>
        <p:spPr bwMode="auto">
          <a:xfrm>
            <a:off x="723305" y="5817691"/>
            <a:ext cx="4589859" cy="544711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large: lots of windows/apps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6029391" y="3352800"/>
            <a:ext cx="3080742" cy="1017984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dirty="0">
                <a:solidFill>
                  <a:srgbClr val="FFFFFF"/>
                </a:solidFill>
                <a:ea typeface="ＭＳ Ｐゴシック" charset="0"/>
                <a:cs typeface="Palatino" charset="0"/>
              </a:rPr>
              <a:t>small:</a:t>
            </a:r>
            <a:endParaRPr lang="en-US" sz="3200" dirty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one app at a time</a:t>
            </a:r>
          </a:p>
        </p:txBody>
      </p:sp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308" y="2231306"/>
            <a:ext cx="2848570" cy="19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508" y="2920008"/>
            <a:ext cx="2004715" cy="143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134321"/>
            <a:ext cx="1711152" cy="118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1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227" y="3125391"/>
            <a:ext cx="759023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606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68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utoUpdateAnimBg="0"/>
      <p:bldP spid="27656" grpId="0" autoUpdateAnimBg="0"/>
      <p:bldP spid="2765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7" name="Group 5"/>
          <p:cNvGrpSpPr>
            <a:grpSpLocks/>
          </p:cNvGrpSpPr>
          <p:nvPr/>
        </p:nvGrpSpPr>
        <p:grpSpPr bwMode="auto">
          <a:xfrm>
            <a:off x="1151930" y="3518297"/>
            <a:ext cx="6840141" cy="2482453"/>
            <a:chOff x="0" y="0"/>
            <a:chExt cx="6128" cy="2224"/>
          </a:xfrm>
        </p:grpSpPr>
        <p:grpSp>
          <p:nvGrpSpPr>
            <p:cNvPr id="33795" name="Group 3"/>
            <p:cNvGrpSpPr>
              <a:grpSpLocks/>
            </p:cNvGrpSpPr>
            <p:nvPr/>
          </p:nvGrpSpPr>
          <p:grpSpPr bwMode="auto">
            <a:xfrm>
              <a:off x="0" y="0"/>
              <a:ext cx="6128" cy="2224"/>
              <a:chOff x="0" y="0"/>
              <a:chExt cx="6128" cy="2224"/>
            </a:xfrm>
          </p:grpSpPr>
          <p:sp>
            <p:nvSpPr>
              <p:cNvPr id="33793" name="Rectangle 1"/>
              <p:cNvSpPr>
                <a:spLocks/>
              </p:cNvSpPr>
              <p:nvPr/>
            </p:nvSpPr>
            <p:spPr bwMode="auto">
              <a:xfrm>
                <a:off x="0" y="0"/>
                <a:ext cx="6128" cy="2224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39700" dist="101600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3794" name="Rectangle 2"/>
              <p:cNvSpPr>
                <a:spLocks/>
              </p:cNvSpPr>
              <p:nvPr/>
            </p:nvSpPr>
            <p:spPr bwMode="auto">
              <a:xfrm>
                <a:off x="218" y="160"/>
                <a:ext cx="602" cy="55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dist="63500" dir="2700000" algn="ctr" rotWithShape="0">
                  <a:srgbClr val="000000">
                    <a:alpha val="8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Linux</a:t>
                </a:r>
              </a:p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Kernel</a:t>
                </a:r>
              </a:p>
            </p:txBody>
          </p:sp>
        </p:grpSp>
        <p:pic>
          <p:nvPicPr>
            <p:cNvPr id="3379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" y="943"/>
              <a:ext cx="920" cy="1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798" name="Rectangle 6"/>
          <p:cNvSpPr>
            <a:spLocks/>
          </p:cNvSpPr>
          <p:nvPr/>
        </p:nvSpPr>
        <p:spPr bwMode="auto">
          <a:xfrm>
            <a:off x="7538889" y="1877615"/>
            <a:ext cx="466248" cy="307777"/>
          </a:xfrm>
          <a:prstGeom prst="rect">
            <a:avLst/>
          </a:prstGeom>
          <a:noFill/>
          <a:ln>
            <a:noFill/>
          </a:ln>
          <a:effectLst>
            <a:outerShdw blurRad="12700" dist="127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•••</a:t>
            </a:r>
          </a:p>
        </p:txBody>
      </p:sp>
      <p:grpSp>
        <p:nvGrpSpPr>
          <p:cNvPr id="33801" name="Group 9"/>
          <p:cNvGrpSpPr>
            <a:grpSpLocks/>
          </p:cNvGrpSpPr>
          <p:nvPr/>
        </p:nvGrpSpPr>
        <p:grpSpPr bwMode="auto">
          <a:xfrm>
            <a:off x="6411516" y="1064866"/>
            <a:ext cx="892969" cy="1801564"/>
            <a:chOff x="0" y="42"/>
            <a:chExt cx="800" cy="1614"/>
          </a:xfrm>
        </p:grpSpPr>
        <p:sp>
          <p:nvSpPr>
            <p:cNvPr id="33799" name="Rectangle 7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3</a:t>
              </a:r>
            </a:p>
          </p:txBody>
        </p:sp>
        <p:pic>
          <p:nvPicPr>
            <p:cNvPr id="33800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04" name="Group 12"/>
          <p:cNvGrpSpPr>
            <a:grpSpLocks/>
          </p:cNvGrpSpPr>
          <p:nvPr/>
        </p:nvGrpSpPr>
        <p:grpSpPr bwMode="auto">
          <a:xfrm>
            <a:off x="5277445" y="1064866"/>
            <a:ext cx="892969" cy="1801564"/>
            <a:chOff x="0" y="42"/>
            <a:chExt cx="800" cy="1614"/>
          </a:xfrm>
        </p:grpSpPr>
        <p:sp>
          <p:nvSpPr>
            <p:cNvPr id="33802" name="Rectangle 10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2</a:t>
              </a:r>
            </a:p>
          </p:txBody>
        </p:sp>
        <p:pic>
          <p:nvPicPr>
            <p:cNvPr id="33803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07" name="Group 15"/>
          <p:cNvGrpSpPr>
            <a:grpSpLocks/>
          </p:cNvGrpSpPr>
          <p:nvPr/>
        </p:nvGrpSpPr>
        <p:grpSpPr bwMode="auto">
          <a:xfrm>
            <a:off x="4143375" y="1064866"/>
            <a:ext cx="892969" cy="1801564"/>
            <a:chOff x="0" y="42"/>
            <a:chExt cx="800" cy="1614"/>
          </a:xfrm>
        </p:grpSpPr>
        <p:sp>
          <p:nvSpPr>
            <p:cNvPr id="33805" name="Rectangle 13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1</a:t>
              </a:r>
            </a:p>
          </p:txBody>
        </p:sp>
        <p:pic>
          <p:nvPicPr>
            <p:cNvPr id="33806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808" name="Rectangle 16"/>
          <p:cNvSpPr>
            <a:spLocks/>
          </p:cNvSpPr>
          <p:nvPr/>
        </p:nvSpPr>
        <p:spPr bwMode="auto">
          <a:xfrm>
            <a:off x="366117" y="383977"/>
            <a:ext cx="820638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Single Kernel: Multiple VPs</a:t>
            </a:r>
          </a:p>
        </p:txBody>
      </p:sp>
      <p:sp>
        <p:nvSpPr>
          <p:cNvPr id="33809" name="Oval 17"/>
          <p:cNvSpPr>
            <a:spLocks/>
          </p:cNvSpPr>
          <p:nvPr/>
        </p:nvSpPr>
        <p:spPr bwMode="auto">
          <a:xfrm>
            <a:off x="857250" y="3295054"/>
            <a:ext cx="7420570" cy="500063"/>
          </a:xfrm>
          <a:prstGeom prst="ellipse">
            <a:avLst/>
          </a:prstGeom>
          <a:solidFill>
            <a:srgbClr val="5BB830">
              <a:alpha val="39999"/>
            </a:srgbClr>
          </a:solidFill>
          <a:ln w="25400" cap="flat">
            <a:solidFill>
              <a:srgbClr val="5BB83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0" name="Rectangle 18"/>
          <p:cNvSpPr>
            <a:spLocks/>
          </p:cNvSpPr>
          <p:nvPr/>
        </p:nvSpPr>
        <p:spPr bwMode="auto">
          <a:xfrm>
            <a:off x="178594" y="2281535"/>
            <a:ext cx="4088606" cy="766465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virtualize at OS interface</a:t>
            </a:r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rot="10800000">
            <a:off x="2441153" y="2750344"/>
            <a:ext cx="423044" cy="574849"/>
          </a:xfrm>
          <a:prstGeom prst="line">
            <a:avLst/>
          </a:prstGeom>
          <a:noFill/>
          <a:ln w="63500" cap="flat">
            <a:solidFill>
              <a:srgbClr val="5BB83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2" name="Rectangle 20"/>
          <p:cNvSpPr>
            <a:spLocks/>
          </p:cNvSpPr>
          <p:nvPr/>
        </p:nvSpPr>
        <p:spPr bwMode="auto">
          <a:xfrm>
            <a:off x="457201" y="1295400"/>
            <a:ext cx="3587948" cy="798612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isolated collection</a:t>
            </a:r>
          </a:p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of processes</a:t>
            </a:r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 rot="10800000">
            <a:off x="3750469" y="1607344"/>
            <a:ext cx="716607" cy="580430"/>
          </a:xfrm>
          <a:prstGeom prst="line">
            <a:avLst/>
          </a:prstGeom>
          <a:noFill/>
          <a:ln w="63500" cap="flat">
            <a:solidFill>
              <a:srgbClr val="5BB83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 rot="10800000">
            <a:off x="3750469" y="1606228"/>
            <a:ext cx="3027164" cy="580430"/>
          </a:xfrm>
          <a:prstGeom prst="line">
            <a:avLst/>
          </a:prstGeom>
          <a:noFill/>
          <a:ln w="63500" cap="flat">
            <a:solidFill>
              <a:srgbClr val="5BB83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 rot="10800000">
            <a:off x="3750469" y="1607344"/>
            <a:ext cx="1893094" cy="580430"/>
          </a:xfrm>
          <a:prstGeom prst="line">
            <a:avLst/>
          </a:prstGeom>
          <a:noFill/>
          <a:ln w="63500" cap="flat">
            <a:solidFill>
              <a:srgbClr val="5BB830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1559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autoUpdateAnimBg="0"/>
      <p:bldP spid="33808" grpId="0" autoUpdateAnimBg="0"/>
      <p:bldP spid="33809" grpId="0" animBg="1"/>
      <p:bldP spid="33810" grpId="0" autoUpdateAnimBg="0"/>
      <p:bldP spid="33811" grpId="0" animBg="1"/>
      <p:bldP spid="33812" grpId="0" autoUpdateAnimBg="0"/>
      <p:bldP spid="33813" grpId="0" animBg="1"/>
      <p:bldP spid="33814" grpId="0" animBg="1"/>
      <p:bldP spid="338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1151930" y="3518297"/>
            <a:ext cx="6840141" cy="2482453"/>
            <a:chOff x="0" y="0"/>
            <a:chExt cx="6128" cy="2224"/>
          </a:xfrm>
        </p:grpSpPr>
        <p:sp>
          <p:nvSpPr>
            <p:cNvPr id="34817" name="Rectangle 1"/>
            <p:cNvSpPr>
              <a:spLocks/>
            </p:cNvSpPr>
            <p:nvPr/>
          </p:nvSpPr>
          <p:spPr bwMode="auto">
            <a:xfrm>
              <a:off x="0" y="0"/>
              <a:ext cx="6128" cy="2224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39700" dist="101600" dir="2700000" algn="ctr" rotWithShape="0">
                <a:srgbClr val="000000">
                  <a:alpha val="74998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18" name="Rectangle 2"/>
            <p:cNvSpPr>
              <a:spLocks/>
            </p:cNvSpPr>
            <p:nvPr/>
          </p:nvSpPr>
          <p:spPr bwMode="auto">
            <a:xfrm>
              <a:off x="218" y="160"/>
              <a:ext cx="602" cy="551"/>
            </a:xfrm>
            <a:prstGeom prst="rect">
              <a:avLst/>
            </a:prstGeom>
            <a:noFill/>
            <a:ln>
              <a:noFill/>
            </a:ln>
            <a:effectLst>
              <a:outerShdw blurRad="76200" dist="63500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Linux</a:t>
              </a:r>
            </a:p>
            <a:p>
              <a:r>
                <a:rPr lang="en-US" sz="200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Kernel</a:t>
              </a:r>
            </a:p>
          </p:txBody>
        </p:sp>
      </p:grpSp>
      <p:sp>
        <p:nvSpPr>
          <p:cNvPr id="34820" name="Rectangle 4"/>
          <p:cNvSpPr>
            <a:spLocks/>
          </p:cNvSpPr>
          <p:nvPr/>
        </p:nvSpPr>
        <p:spPr bwMode="auto">
          <a:xfrm>
            <a:off x="7538889" y="1877615"/>
            <a:ext cx="466248" cy="307777"/>
          </a:xfrm>
          <a:prstGeom prst="rect">
            <a:avLst/>
          </a:prstGeom>
          <a:noFill/>
          <a:ln>
            <a:noFill/>
          </a:ln>
          <a:effectLst>
            <a:outerShdw blurRad="12700" dist="127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•••</a:t>
            </a:r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375047" y="383977"/>
            <a:ext cx="8384977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Single Kernel: Device Support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H="1">
            <a:off x="3596878" y="2744391"/>
            <a:ext cx="919758" cy="0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H="1">
            <a:off x="3605808" y="2726531"/>
            <a:ext cx="0" cy="89297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4835" name="Group 19"/>
          <p:cNvGrpSpPr>
            <a:grpSpLocks/>
          </p:cNvGrpSpPr>
          <p:nvPr/>
        </p:nvGrpSpPr>
        <p:grpSpPr bwMode="auto">
          <a:xfrm rot="5400000">
            <a:off x="1944886" y="1083469"/>
            <a:ext cx="401836" cy="1491258"/>
            <a:chOff x="0" y="0"/>
            <a:chExt cx="360" cy="1336"/>
          </a:xfrm>
        </p:grpSpPr>
        <p:sp>
          <p:nvSpPr>
            <p:cNvPr id="34833" name="Rectangle 17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34" name="Rectangle 18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Power</a:t>
              </a:r>
            </a:p>
          </p:txBody>
        </p:sp>
      </p:grpSp>
      <p:grpSp>
        <p:nvGrpSpPr>
          <p:cNvPr id="34838" name="Group 22"/>
          <p:cNvGrpSpPr>
            <a:grpSpLocks/>
          </p:cNvGrpSpPr>
          <p:nvPr/>
        </p:nvGrpSpPr>
        <p:grpSpPr bwMode="auto">
          <a:xfrm rot="5400000">
            <a:off x="1949351" y="1552277"/>
            <a:ext cx="392906" cy="1491258"/>
            <a:chOff x="0" y="0"/>
            <a:chExt cx="352" cy="1336"/>
          </a:xfrm>
        </p:grpSpPr>
        <p:sp>
          <p:nvSpPr>
            <p:cNvPr id="34836" name="Rectangle 20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37" name="Rectangle 21"/>
            <p:cNvSpPr>
              <a:spLocks/>
            </p:cNvSpPr>
            <p:nvPr/>
          </p:nvSpPr>
          <p:spPr bwMode="auto">
            <a:xfrm rot="16200000">
              <a:off x="-282" y="613"/>
              <a:ext cx="924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Cell Radio</a:t>
              </a:r>
            </a:p>
          </p:txBody>
        </p:sp>
      </p:grpSp>
      <p:grpSp>
        <p:nvGrpSpPr>
          <p:cNvPr id="34841" name="Group 25"/>
          <p:cNvGrpSpPr>
            <a:grpSpLocks/>
          </p:cNvGrpSpPr>
          <p:nvPr/>
        </p:nvGrpSpPr>
        <p:grpSpPr bwMode="auto">
          <a:xfrm rot="5400000">
            <a:off x="5152430" y="2491383"/>
            <a:ext cx="401836" cy="1491258"/>
            <a:chOff x="0" y="0"/>
            <a:chExt cx="360" cy="1336"/>
          </a:xfrm>
        </p:grpSpPr>
        <p:sp>
          <p:nvSpPr>
            <p:cNvPr id="34839" name="Rectangle 23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40" name="Rectangle 24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Binder IPC</a:t>
              </a:r>
            </a:p>
          </p:txBody>
        </p:sp>
      </p:grpSp>
      <p:grpSp>
        <p:nvGrpSpPr>
          <p:cNvPr id="34844" name="Group 28"/>
          <p:cNvGrpSpPr>
            <a:grpSpLocks/>
          </p:cNvGrpSpPr>
          <p:nvPr/>
        </p:nvGrpSpPr>
        <p:grpSpPr bwMode="auto">
          <a:xfrm rot="5400000">
            <a:off x="5156895" y="2960191"/>
            <a:ext cx="392906" cy="1491258"/>
            <a:chOff x="0" y="0"/>
            <a:chExt cx="352" cy="1336"/>
          </a:xfrm>
        </p:grpSpPr>
        <p:sp>
          <p:nvSpPr>
            <p:cNvPr id="34842" name="Rectangle 26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43" name="Rectangle 27"/>
            <p:cNvSpPr>
              <a:spLocks/>
            </p:cNvSpPr>
            <p:nvPr/>
          </p:nvSpPr>
          <p:spPr bwMode="auto">
            <a:xfrm rot="-5400000">
              <a:off x="-460" y="510"/>
              <a:ext cx="127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Accelerometer</a:t>
              </a:r>
            </a:p>
          </p:txBody>
        </p:sp>
      </p:grpSp>
      <p:grpSp>
        <p:nvGrpSpPr>
          <p:cNvPr id="34847" name="Group 31"/>
          <p:cNvGrpSpPr>
            <a:grpSpLocks/>
          </p:cNvGrpSpPr>
          <p:nvPr/>
        </p:nvGrpSpPr>
        <p:grpSpPr bwMode="auto">
          <a:xfrm rot="5400000">
            <a:off x="6724055" y="2491383"/>
            <a:ext cx="401836" cy="1491258"/>
            <a:chOff x="0" y="0"/>
            <a:chExt cx="360" cy="1336"/>
          </a:xfrm>
        </p:grpSpPr>
        <p:sp>
          <p:nvSpPr>
            <p:cNvPr id="34845" name="Rectangle 29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46" name="Rectangle 30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Compass</a:t>
              </a:r>
            </a:p>
          </p:txBody>
        </p:sp>
      </p:grpSp>
      <p:grpSp>
        <p:nvGrpSpPr>
          <p:cNvPr id="34850" name="Group 34"/>
          <p:cNvGrpSpPr>
            <a:grpSpLocks/>
          </p:cNvGrpSpPr>
          <p:nvPr/>
        </p:nvGrpSpPr>
        <p:grpSpPr bwMode="auto">
          <a:xfrm rot="5400000">
            <a:off x="3516511" y="2030016"/>
            <a:ext cx="401836" cy="1491258"/>
            <a:chOff x="0" y="0"/>
            <a:chExt cx="360" cy="1336"/>
          </a:xfrm>
        </p:grpSpPr>
        <p:sp>
          <p:nvSpPr>
            <p:cNvPr id="34848" name="Rectangle 32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49" name="Rectangle 33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pmem</a:t>
              </a:r>
            </a:p>
          </p:txBody>
        </p:sp>
      </p:grpSp>
      <p:grpSp>
        <p:nvGrpSpPr>
          <p:cNvPr id="34853" name="Group 37"/>
          <p:cNvGrpSpPr>
            <a:grpSpLocks/>
          </p:cNvGrpSpPr>
          <p:nvPr/>
        </p:nvGrpSpPr>
        <p:grpSpPr bwMode="auto">
          <a:xfrm rot="5400000">
            <a:off x="3516511" y="2503289"/>
            <a:ext cx="401836" cy="1491258"/>
            <a:chOff x="0" y="0"/>
            <a:chExt cx="360" cy="1336"/>
          </a:xfrm>
        </p:grpSpPr>
        <p:sp>
          <p:nvSpPr>
            <p:cNvPr id="34851" name="Rectangle 35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52" name="Rectangle 36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speakers</a:t>
              </a:r>
            </a:p>
          </p:txBody>
        </p:sp>
      </p:grpSp>
      <p:grpSp>
        <p:nvGrpSpPr>
          <p:cNvPr id="34856" name="Group 40"/>
          <p:cNvGrpSpPr>
            <a:grpSpLocks/>
          </p:cNvGrpSpPr>
          <p:nvPr/>
        </p:nvGrpSpPr>
        <p:grpSpPr bwMode="auto">
          <a:xfrm rot="5400000">
            <a:off x="1944886" y="2503289"/>
            <a:ext cx="401836" cy="1491258"/>
            <a:chOff x="0" y="0"/>
            <a:chExt cx="360" cy="1336"/>
          </a:xfrm>
        </p:grpSpPr>
        <p:sp>
          <p:nvSpPr>
            <p:cNvPr id="34854" name="Rectangle 38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55" name="Rectangle 39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camera(s)</a:t>
              </a:r>
            </a:p>
          </p:txBody>
        </p:sp>
      </p:grpSp>
      <p:grpSp>
        <p:nvGrpSpPr>
          <p:cNvPr id="34859" name="Group 43"/>
          <p:cNvGrpSpPr>
            <a:grpSpLocks/>
          </p:cNvGrpSpPr>
          <p:nvPr/>
        </p:nvGrpSpPr>
        <p:grpSpPr bwMode="auto">
          <a:xfrm rot="5400000">
            <a:off x="1944886" y="2030016"/>
            <a:ext cx="401836" cy="1491258"/>
            <a:chOff x="0" y="0"/>
            <a:chExt cx="360" cy="1336"/>
          </a:xfrm>
        </p:grpSpPr>
        <p:sp>
          <p:nvSpPr>
            <p:cNvPr id="34857" name="Rectangle 41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58" name="Rectangle 42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hw codec</a:t>
              </a:r>
            </a:p>
          </p:txBody>
        </p:sp>
      </p:grpSp>
      <p:grpSp>
        <p:nvGrpSpPr>
          <p:cNvPr id="34862" name="Group 46"/>
          <p:cNvGrpSpPr>
            <a:grpSpLocks/>
          </p:cNvGrpSpPr>
          <p:nvPr/>
        </p:nvGrpSpPr>
        <p:grpSpPr bwMode="auto">
          <a:xfrm rot="5400000">
            <a:off x="6728520" y="2960191"/>
            <a:ext cx="392906" cy="1491258"/>
            <a:chOff x="0" y="0"/>
            <a:chExt cx="352" cy="1336"/>
          </a:xfrm>
        </p:grpSpPr>
        <p:sp>
          <p:nvSpPr>
            <p:cNvPr id="34860" name="Rectangle 44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61" name="Rectangle 45"/>
            <p:cNvSpPr>
              <a:spLocks/>
            </p:cNvSpPr>
            <p:nvPr/>
          </p:nvSpPr>
          <p:spPr bwMode="auto">
            <a:xfrm rot="-5400000">
              <a:off x="-460" y="510"/>
              <a:ext cx="127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RTC / Alarms</a:t>
              </a:r>
            </a:p>
          </p:txBody>
        </p:sp>
      </p:grpSp>
      <p:grpSp>
        <p:nvGrpSpPr>
          <p:cNvPr id="34865" name="Group 49"/>
          <p:cNvGrpSpPr>
            <a:grpSpLocks/>
          </p:cNvGrpSpPr>
          <p:nvPr/>
        </p:nvGrpSpPr>
        <p:grpSpPr bwMode="auto">
          <a:xfrm>
            <a:off x="6411516" y="1064866"/>
            <a:ext cx="892969" cy="1801564"/>
            <a:chOff x="0" y="42"/>
            <a:chExt cx="800" cy="1614"/>
          </a:xfrm>
        </p:grpSpPr>
        <p:sp>
          <p:nvSpPr>
            <p:cNvPr id="34863" name="Rectangle 47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3</a:t>
              </a:r>
            </a:p>
          </p:txBody>
        </p:sp>
        <p:pic>
          <p:nvPicPr>
            <p:cNvPr id="34864" name="Picture 4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68" name="Group 52"/>
          <p:cNvGrpSpPr>
            <a:grpSpLocks/>
          </p:cNvGrpSpPr>
          <p:nvPr/>
        </p:nvGrpSpPr>
        <p:grpSpPr bwMode="auto">
          <a:xfrm>
            <a:off x="5277445" y="1064866"/>
            <a:ext cx="892969" cy="1801564"/>
            <a:chOff x="0" y="42"/>
            <a:chExt cx="800" cy="1614"/>
          </a:xfrm>
        </p:grpSpPr>
        <p:sp>
          <p:nvSpPr>
            <p:cNvPr id="34866" name="Rectangle 50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2</a:t>
              </a:r>
            </a:p>
          </p:txBody>
        </p:sp>
        <p:pic>
          <p:nvPicPr>
            <p:cNvPr id="34867" name="Picture 5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71" name="Group 55"/>
          <p:cNvGrpSpPr>
            <a:grpSpLocks/>
          </p:cNvGrpSpPr>
          <p:nvPr/>
        </p:nvGrpSpPr>
        <p:grpSpPr bwMode="auto">
          <a:xfrm>
            <a:off x="4143375" y="1064866"/>
            <a:ext cx="892969" cy="1801564"/>
            <a:chOff x="0" y="42"/>
            <a:chExt cx="800" cy="1614"/>
          </a:xfrm>
        </p:grpSpPr>
        <p:sp>
          <p:nvSpPr>
            <p:cNvPr id="34869" name="Rectangle 53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1</a:t>
              </a:r>
            </a:p>
          </p:txBody>
        </p:sp>
        <p:pic>
          <p:nvPicPr>
            <p:cNvPr id="34870" name="Picture 5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74" name="Group 58"/>
          <p:cNvGrpSpPr>
            <a:grpSpLocks/>
          </p:cNvGrpSpPr>
          <p:nvPr/>
        </p:nvGrpSpPr>
        <p:grpSpPr bwMode="auto">
          <a:xfrm rot="5400000">
            <a:off x="5152430" y="1544836"/>
            <a:ext cx="401836" cy="1491258"/>
            <a:chOff x="0" y="0"/>
            <a:chExt cx="360" cy="1336"/>
          </a:xfrm>
        </p:grpSpPr>
        <p:sp>
          <p:nvSpPr>
            <p:cNvPr id="34872" name="Rectangle 56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73" name="Rectangle 57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Buttons</a:t>
              </a:r>
            </a:p>
          </p:txBody>
        </p:sp>
      </p:grpSp>
      <p:grpSp>
        <p:nvGrpSpPr>
          <p:cNvPr id="34877" name="Group 61"/>
          <p:cNvGrpSpPr>
            <a:grpSpLocks/>
          </p:cNvGrpSpPr>
          <p:nvPr/>
        </p:nvGrpSpPr>
        <p:grpSpPr bwMode="auto">
          <a:xfrm rot="5400000">
            <a:off x="3526557" y="1554509"/>
            <a:ext cx="392906" cy="1491258"/>
            <a:chOff x="2" y="0"/>
            <a:chExt cx="352" cy="1336"/>
          </a:xfrm>
        </p:grpSpPr>
        <p:sp>
          <p:nvSpPr>
            <p:cNvPr id="34875" name="Rectangle 59"/>
            <p:cNvSpPr>
              <a:spLocks/>
            </p:cNvSpPr>
            <p:nvPr/>
          </p:nvSpPr>
          <p:spPr bwMode="auto">
            <a:xfrm>
              <a:off x="2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76" name="Rectangle 60"/>
            <p:cNvSpPr>
              <a:spLocks/>
            </p:cNvSpPr>
            <p:nvPr/>
          </p:nvSpPr>
          <p:spPr bwMode="auto">
            <a:xfrm rot="16200000">
              <a:off x="-28" y="585"/>
              <a:ext cx="41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WiFi</a:t>
              </a:r>
            </a:p>
          </p:txBody>
        </p:sp>
      </p:grpSp>
      <p:grpSp>
        <p:nvGrpSpPr>
          <p:cNvPr id="34880" name="Group 64"/>
          <p:cNvGrpSpPr>
            <a:grpSpLocks/>
          </p:cNvGrpSpPr>
          <p:nvPr/>
        </p:nvGrpSpPr>
        <p:grpSpPr bwMode="auto">
          <a:xfrm rot="5400000">
            <a:off x="6724055" y="1544836"/>
            <a:ext cx="401836" cy="1491258"/>
            <a:chOff x="0" y="0"/>
            <a:chExt cx="360" cy="1336"/>
          </a:xfrm>
        </p:grpSpPr>
        <p:sp>
          <p:nvSpPr>
            <p:cNvPr id="34878" name="Rectangle 62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79" name="Rectangle 63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GPS</a:t>
              </a:r>
            </a:p>
          </p:txBody>
        </p:sp>
      </p:grpSp>
      <p:grpSp>
        <p:nvGrpSpPr>
          <p:cNvPr id="34883" name="Group 67"/>
          <p:cNvGrpSpPr>
            <a:grpSpLocks/>
          </p:cNvGrpSpPr>
          <p:nvPr/>
        </p:nvGrpSpPr>
        <p:grpSpPr bwMode="auto">
          <a:xfrm rot="5400000">
            <a:off x="6728520" y="2013644"/>
            <a:ext cx="392906" cy="1491258"/>
            <a:chOff x="0" y="0"/>
            <a:chExt cx="352" cy="1336"/>
          </a:xfrm>
        </p:grpSpPr>
        <p:sp>
          <p:nvSpPr>
            <p:cNvPr id="34881" name="Rectangle 65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82" name="Rectangle 66"/>
            <p:cNvSpPr>
              <a:spLocks/>
            </p:cNvSpPr>
            <p:nvPr/>
          </p:nvSpPr>
          <p:spPr bwMode="auto">
            <a:xfrm rot="-5400000">
              <a:off x="-460" y="510"/>
              <a:ext cx="127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Framebuffer</a:t>
              </a:r>
            </a:p>
          </p:txBody>
        </p:sp>
      </p:grpSp>
      <p:grpSp>
        <p:nvGrpSpPr>
          <p:cNvPr id="34886" name="Group 70"/>
          <p:cNvGrpSpPr>
            <a:grpSpLocks/>
          </p:cNvGrpSpPr>
          <p:nvPr/>
        </p:nvGrpSpPr>
        <p:grpSpPr bwMode="auto">
          <a:xfrm rot="5400000">
            <a:off x="5152430" y="2018109"/>
            <a:ext cx="401836" cy="1491258"/>
            <a:chOff x="0" y="0"/>
            <a:chExt cx="360" cy="1336"/>
          </a:xfrm>
        </p:grpSpPr>
        <p:sp>
          <p:nvSpPr>
            <p:cNvPr id="34884" name="Rectangle 68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85" name="Rectangle 69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GPU</a:t>
              </a:r>
            </a:p>
          </p:txBody>
        </p:sp>
      </p:grpSp>
      <p:grpSp>
        <p:nvGrpSpPr>
          <p:cNvPr id="34889" name="Group 73"/>
          <p:cNvGrpSpPr>
            <a:grpSpLocks/>
          </p:cNvGrpSpPr>
          <p:nvPr/>
        </p:nvGrpSpPr>
        <p:grpSpPr bwMode="auto">
          <a:xfrm rot="5400000">
            <a:off x="3520976" y="1079004"/>
            <a:ext cx="392906" cy="1491258"/>
            <a:chOff x="0" y="0"/>
            <a:chExt cx="352" cy="1336"/>
          </a:xfrm>
        </p:grpSpPr>
        <p:sp>
          <p:nvSpPr>
            <p:cNvPr id="34887" name="Rectangle 71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88" name="Rectangle 72"/>
            <p:cNvSpPr>
              <a:spLocks/>
            </p:cNvSpPr>
            <p:nvPr/>
          </p:nvSpPr>
          <p:spPr bwMode="auto">
            <a:xfrm rot="-5400000">
              <a:off x="-460" y="510"/>
              <a:ext cx="127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Touchscreen</a:t>
              </a:r>
            </a:p>
          </p:txBody>
        </p:sp>
      </p:grpSp>
      <p:grpSp>
        <p:nvGrpSpPr>
          <p:cNvPr id="34892" name="Group 76"/>
          <p:cNvGrpSpPr>
            <a:grpSpLocks/>
          </p:cNvGrpSpPr>
          <p:nvPr/>
        </p:nvGrpSpPr>
        <p:grpSpPr bwMode="auto">
          <a:xfrm rot="5400000">
            <a:off x="5152430" y="1071562"/>
            <a:ext cx="401836" cy="1491258"/>
            <a:chOff x="0" y="0"/>
            <a:chExt cx="360" cy="1336"/>
          </a:xfrm>
        </p:grpSpPr>
        <p:sp>
          <p:nvSpPr>
            <p:cNvPr id="34890" name="Rectangle 74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91" name="Rectangle 75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microphone</a:t>
              </a:r>
            </a:p>
          </p:txBody>
        </p:sp>
      </p:grpSp>
      <p:grpSp>
        <p:nvGrpSpPr>
          <p:cNvPr id="34895" name="Group 79"/>
          <p:cNvGrpSpPr>
            <a:grpSpLocks/>
          </p:cNvGrpSpPr>
          <p:nvPr/>
        </p:nvGrpSpPr>
        <p:grpSpPr bwMode="auto">
          <a:xfrm rot="5400000">
            <a:off x="6724055" y="1071562"/>
            <a:ext cx="401836" cy="1491258"/>
            <a:chOff x="0" y="0"/>
            <a:chExt cx="360" cy="1336"/>
          </a:xfrm>
        </p:grpSpPr>
        <p:sp>
          <p:nvSpPr>
            <p:cNvPr id="34893" name="Rectangle 77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94" name="Rectangle 78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headset</a:t>
              </a:r>
            </a:p>
          </p:txBody>
        </p:sp>
      </p:grpSp>
      <p:pic>
        <p:nvPicPr>
          <p:cNvPr id="34909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45" y="4570884"/>
            <a:ext cx="1026914" cy="119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" name="TextBox 161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5026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8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4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"/>
          <p:cNvSpPr>
            <a:spLocks/>
          </p:cNvSpPr>
          <p:nvPr/>
        </p:nvSpPr>
        <p:spPr bwMode="auto">
          <a:xfrm>
            <a:off x="1151930" y="3518297"/>
            <a:ext cx="6840141" cy="2482453"/>
          </a:xfrm>
          <a:prstGeom prst="rect">
            <a:avLst/>
          </a:prstGeom>
          <a:solidFill>
            <a:schemeClr val="accent1"/>
          </a:solidFill>
          <a:ln w="254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39700" dist="101600" dir="2700000" algn="ctr" rotWithShape="0">
              <a:srgbClr val="000000">
                <a:alpha val="74998"/>
              </a:srgb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4819" name="Group 3"/>
          <p:cNvGrpSpPr>
            <a:grpSpLocks/>
          </p:cNvGrpSpPr>
          <p:nvPr/>
        </p:nvGrpSpPr>
        <p:grpSpPr bwMode="auto">
          <a:xfrm>
            <a:off x="1151930" y="3518297"/>
            <a:ext cx="6840141" cy="2482453"/>
            <a:chOff x="0" y="0"/>
            <a:chExt cx="6128" cy="2224"/>
          </a:xfrm>
        </p:grpSpPr>
        <p:sp>
          <p:nvSpPr>
            <p:cNvPr id="34817" name="Rectangle 1"/>
            <p:cNvSpPr>
              <a:spLocks/>
            </p:cNvSpPr>
            <p:nvPr/>
          </p:nvSpPr>
          <p:spPr bwMode="auto">
            <a:xfrm>
              <a:off x="0" y="0"/>
              <a:ext cx="6128" cy="2224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139700" dist="101600" dir="2700000" algn="ctr" rotWithShape="0">
                <a:srgbClr val="000000">
                  <a:alpha val="74998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18" name="Rectangle 2"/>
            <p:cNvSpPr>
              <a:spLocks/>
            </p:cNvSpPr>
            <p:nvPr/>
          </p:nvSpPr>
          <p:spPr bwMode="auto">
            <a:xfrm>
              <a:off x="218" y="160"/>
              <a:ext cx="602" cy="551"/>
            </a:xfrm>
            <a:prstGeom prst="rect">
              <a:avLst/>
            </a:prstGeom>
            <a:noFill/>
            <a:ln>
              <a:noFill/>
            </a:ln>
            <a:effectLst>
              <a:outerShdw blurRad="76200" dist="63500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Linux</a:t>
              </a:r>
            </a:p>
            <a:p>
              <a:r>
                <a:rPr lang="en-US" sz="200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Kernel</a:t>
              </a:r>
            </a:p>
          </p:txBody>
        </p:sp>
      </p:grpSp>
      <p:sp>
        <p:nvSpPr>
          <p:cNvPr id="96" name="Rectangle 19"/>
          <p:cNvSpPr>
            <a:spLocks/>
          </p:cNvSpPr>
          <p:nvPr/>
        </p:nvSpPr>
        <p:spPr bwMode="auto">
          <a:xfrm>
            <a:off x="6460630" y="4384477"/>
            <a:ext cx="392906" cy="1491258"/>
          </a:xfrm>
          <a:prstGeom prst="rect">
            <a:avLst/>
          </a:prstGeom>
          <a:solidFill>
            <a:srgbClr val="75737B"/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0" name="Rectangle 4"/>
          <p:cNvSpPr>
            <a:spLocks/>
          </p:cNvSpPr>
          <p:nvPr/>
        </p:nvSpPr>
        <p:spPr bwMode="auto">
          <a:xfrm>
            <a:off x="7538889" y="1877615"/>
            <a:ext cx="466248" cy="307777"/>
          </a:xfrm>
          <a:prstGeom prst="rect">
            <a:avLst/>
          </a:prstGeom>
          <a:noFill/>
          <a:ln>
            <a:noFill/>
          </a:ln>
          <a:effectLst>
            <a:outerShdw blurRad="12700" dist="127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•••</a:t>
            </a:r>
          </a:p>
        </p:txBody>
      </p:sp>
      <p:sp>
        <p:nvSpPr>
          <p:cNvPr id="34821" name="Rectangle 5"/>
          <p:cNvSpPr>
            <a:spLocks/>
          </p:cNvSpPr>
          <p:nvPr/>
        </p:nvSpPr>
        <p:spPr bwMode="auto">
          <a:xfrm>
            <a:off x="375047" y="383977"/>
            <a:ext cx="8384977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Single Kernel: Device Support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H="1">
            <a:off x="3661172" y="3205758"/>
            <a:ext cx="919758" cy="0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3" name="Line 7"/>
          <p:cNvSpPr>
            <a:spLocks noChangeShapeType="1"/>
          </p:cNvSpPr>
          <p:nvPr/>
        </p:nvSpPr>
        <p:spPr bwMode="auto">
          <a:xfrm rot="10800000">
            <a:off x="4567535" y="2768203"/>
            <a:ext cx="0" cy="446484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rot="10800000">
            <a:off x="5702722" y="2768203"/>
            <a:ext cx="0" cy="535781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rot="10800000">
            <a:off x="6836792" y="2768203"/>
            <a:ext cx="0" cy="625078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 rot="10800000">
            <a:off x="3652242" y="3293939"/>
            <a:ext cx="2062758" cy="1116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 flipH="1">
            <a:off x="3661172" y="3384352"/>
            <a:ext cx="3196828" cy="0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 flipH="1">
            <a:off x="3670102" y="3187898"/>
            <a:ext cx="0" cy="89297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rot="10800000">
            <a:off x="3671218" y="3268266"/>
            <a:ext cx="0" cy="1141884"/>
          </a:xfrm>
          <a:prstGeom prst="line">
            <a:avLst/>
          </a:prstGeom>
          <a:noFill/>
          <a:ln w="50800" cap="flat">
            <a:solidFill>
              <a:srgbClr val="DB2125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0" name="Rectangle 14"/>
          <p:cNvSpPr>
            <a:spLocks/>
          </p:cNvSpPr>
          <p:nvPr/>
        </p:nvSpPr>
        <p:spPr bwMode="auto">
          <a:xfrm>
            <a:off x="381000" y="1219200"/>
            <a:ext cx="3886200" cy="1017984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all VPs access the same device simultaneously</a:t>
            </a:r>
          </a:p>
        </p:txBody>
      </p:sp>
      <p:sp>
        <p:nvSpPr>
          <p:cNvPr id="34831" name="Oval 15"/>
          <p:cNvSpPr>
            <a:spLocks/>
          </p:cNvSpPr>
          <p:nvPr/>
        </p:nvSpPr>
        <p:spPr bwMode="auto">
          <a:xfrm>
            <a:off x="3446860" y="3027164"/>
            <a:ext cx="446484" cy="767953"/>
          </a:xfrm>
          <a:prstGeom prst="ellipse">
            <a:avLst/>
          </a:prstGeom>
          <a:solidFill>
            <a:srgbClr val="DB2125">
              <a:alpha val="39999"/>
            </a:srgbClr>
          </a:solidFill>
          <a:ln w="25400" cap="flat">
            <a:solidFill>
              <a:srgbClr val="DB212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 rot="10800000">
            <a:off x="3195712" y="2451200"/>
            <a:ext cx="375047" cy="613916"/>
          </a:xfrm>
          <a:prstGeom prst="line">
            <a:avLst/>
          </a:prstGeom>
          <a:noFill/>
          <a:ln w="63500" cap="flat">
            <a:solidFill>
              <a:srgbClr val="DB2125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4865" name="Group 49"/>
          <p:cNvGrpSpPr>
            <a:grpSpLocks/>
          </p:cNvGrpSpPr>
          <p:nvPr/>
        </p:nvGrpSpPr>
        <p:grpSpPr bwMode="auto">
          <a:xfrm>
            <a:off x="6411516" y="1064866"/>
            <a:ext cx="892969" cy="1801564"/>
            <a:chOff x="0" y="42"/>
            <a:chExt cx="800" cy="1614"/>
          </a:xfrm>
        </p:grpSpPr>
        <p:sp>
          <p:nvSpPr>
            <p:cNvPr id="34863" name="Rectangle 47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3</a:t>
              </a:r>
            </a:p>
          </p:txBody>
        </p:sp>
        <p:pic>
          <p:nvPicPr>
            <p:cNvPr id="34864" name="Picture 4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68" name="Group 52"/>
          <p:cNvGrpSpPr>
            <a:grpSpLocks/>
          </p:cNvGrpSpPr>
          <p:nvPr/>
        </p:nvGrpSpPr>
        <p:grpSpPr bwMode="auto">
          <a:xfrm>
            <a:off x="5277445" y="1064866"/>
            <a:ext cx="892969" cy="1801564"/>
            <a:chOff x="0" y="42"/>
            <a:chExt cx="800" cy="1614"/>
          </a:xfrm>
        </p:grpSpPr>
        <p:sp>
          <p:nvSpPr>
            <p:cNvPr id="34866" name="Rectangle 50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2</a:t>
              </a:r>
            </a:p>
          </p:txBody>
        </p:sp>
        <p:pic>
          <p:nvPicPr>
            <p:cNvPr id="34867" name="Picture 5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71" name="Group 55"/>
          <p:cNvGrpSpPr>
            <a:grpSpLocks/>
          </p:cNvGrpSpPr>
          <p:nvPr/>
        </p:nvGrpSpPr>
        <p:grpSpPr bwMode="auto">
          <a:xfrm>
            <a:off x="4143375" y="1064866"/>
            <a:ext cx="892969" cy="1801564"/>
            <a:chOff x="0" y="42"/>
            <a:chExt cx="800" cy="1614"/>
          </a:xfrm>
        </p:grpSpPr>
        <p:sp>
          <p:nvSpPr>
            <p:cNvPr id="34869" name="Rectangle 53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1</a:t>
              </a:r>
            </a:p>
          </p:txBody>
        </p:sp>
        <p:pic>
          <p:nvPicPr>
            <p:cNvPr id="34870" name="Picture 5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96" name="Rectangle 80"/>
          <p:cNvSpPr>
            <a:spLocks/>
          </p:cNvSpPr>
          <p:nvPr/>
        </p:nvSpPr>
        <p:spPr bwMode="auto">
          <a:xfrm>
            <a:off x="6947297" y="4980533"/>
            <a:ext cx="401836" cy="303609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400">
                <a:solidFill>
                  <a:srgbClr val="FFFFFF"/>
                </a:solidFill>
                <a:ea typeface="ＭＳ Ｐゴシック" charset="0"/>
                <a:cs typeface="Palatino" charset="0"/>
              </a:rPr>
              <a:t>•••</a:t>
            </a:r>
          </a:p>
        </p:txBody>
      </p:sp>
      <p:grpSp>
        <p:nvGrpSpPr>
          <p:cNvPr id="34899" name="Group 83"/>
          <p:cNvGrpSpPr>
            <a:grpSpLocks/>
          </p:cNvGrpSpPr>
          <p:nvPr/>
        </p:nvGrpSpPr>
        <p:grpSpPr bwMode="auto">
          <a:xfrm>
            <a:off x="5464969" y="4384476"/>
            <a:ext cx="401836" cy="1491258"/>
            <a:chOff x="0" y="0"/>
            <a:chExt cx="360" cy="1336"/>
          </a:xfrm>
        </p:grpSpPr>
        <p:sp>
          <p:nvSpPr>
            <p:cNvPr id="34897" name="Rectangle 81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898" name="Rectangle 82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Sensors</a:t>
              </a:r>
            </a:p>
          </p:txBody>
        </p:sp>
      </p:grpSp>
      <p:grpSp>
        <p:nvGrpSpPr>
          <p:cNvPr id="34902" name="Group 86"/>
          <p:cNvGrpSpPr>
            <a:grpSpLocks/>
          </p:cNvGrpSpPr>
          <p:nvPr/>
        </p:nvGrpSpPr>
        <p:grpSpPr bwMode="auto">
          <a:xfrm>
            <a:off x="4964906" y="4384476"/>
            <a:ext cx="401836" cy="1491258"/>
            <a:chOff x="0" y="0"/>
            <a:chExt cx="360" cy="1336"/>
          </a:xfrm>
        </p:grpSpPr>
        <p:sp>
          <p:nvSpPr>
            <p:cNvPr id="34900" name="Rectangle 84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01" name="Rectangle 85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Input</a:t>
              </a:r>
            </a:p>
          </p:txBody>
        </p:sp>
      </p:grpSp>
      <p:grpSp>
        <p:nvGrpSpPr>
          <p:cNvPr id="34905" name="Group 89"/>
          <p:cNvGrpSpPr>
            <a:grpSpLocks/>
          </p:cNvGrpSpPr>
          <p:nvPr/>
        </p:nvGrpSpPr>
        <p:grpSpPr bwMode="auto">
          <a:xfrm>
            <a:off x="7456289" y="4384476"/>
            <a:ext cx="401836" cy="1491258"/>
            <a:chOff x="0" y="0"/>
            <a:chExt cx="360" cy="1336"/>
          </a:xfrm>
        </p:grpSpPr>
        <p:sp>
          <p:nvSpPr>
            <p:cNvPr id="34903" name="Rectangle 87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04" name="Rectangle 88"/>
            <p:cNvSpPr>
              <a:spLocks/>
            </p:cNvSpPr>
            <p:nvPr/>
          </p:nvSpPr>
          <p:spPr bwMode="auto">
            <a:xfrm rot="-5400000">
              <a:off x="-460" y="490"/>
              <a:ext cx="1279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Android...</a:t>
              </a:r>
            </a:p>
          </p:txBody>
        </p:sp>
      </p:grpSp>
      <p:grpSp>
        <p:nvGrpSpPr>
          <p:cNvPr id="34908" name="Group 92"/>
          <p:cNvGrpSpPr>
            <a:grpSpLocks/>
          </p:cNvGrpSpPr>
          <p:nvPr/>
        </p:nvGrpSpPr>
        <p:grpSpPr bwMode="auto">
          <a:xfrm>
            <a:off x="5965031" y="4384476"/>
            <a:ext cx="392906" cy="1491258"/>
            <a:chOff x="0" y="0"/>
            <a:chExt cx="352" cy="1336"/>
          </a:xfrm>
        </p:grpSpPr>
        <p:sp>
          <p:nvSpPr>
            <p:cNvPr id="34906" name="Rectangle 90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solidFill>
              <a:srgbClr val="75737B"/>
            </a:soli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907" name="Rectangle 91"/>
            <p:cNvSpPr>
              <a:spLocks/>
            </p:cNvSpPr>
            <p:nvPr/>
          </p:nvSpPr>
          <p:spPr bwMode="auto">
            <a:xfrm rot="-5400000">
              <a:off x="-461" y="510"/>
              <a:ext cx="1279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Audio/Video</a:t>
              </a:r>
            </a:p>
          </p:txBody>
        </p:sp>
      </p:grpSp>
      <p:pic>
        <p:nvPicPr>
          <p:cNvPr id="34909" name="Picture 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45" y="4570884"/>
            <a:ext cx="1026914" cy="119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Rectangle 20"/>
          <p:cNvSpPr>
            <a:spLocks/>
          </p:cNvSpPr>
          <p:nvPr/>
        </p:nvSpPr>
        <p:spPr bwMode="auto">
          <a:xfrm rot="16200000">
            <a:off x="5947173" y="4953745"/>
            <a:ext cx="1427634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 dirty="0">
                <a:solidFill>
                  <a:srgbClr val="FFFFFF"/>
                </a:solidFill>
                <a:ea typeface="ＭＳ Ｐゴシック" charset="0"/>
                <a:cs typeface="Palatino" charset="0"/>
              </a:rPr>
              <a:t>RTC / Alarms</a:t>
            </a:r>
          </a:p>
        </p:txBody>
      </p:sp>
      <p:sp>
        <p:nvSpPr>
          <p:cNvPr id="97" name="Rectangle 7"/>
          <p:cNvSpPr>
            <a:spLocks/>
          </p:cNvSpPr>
          <p:nvPr/>
        </p:nvSpPr>
        <p:spPr bwMode="auto">
          <a:xfrm>
            <a:off x="2365251" y="4384477"/>
            <a:ext cx="392906" cy="1491258"/>
          </a:xfrm>
          <a:prstGeom prst="rect">
            <a:avLst/>
          </a:prstGeom>
          <a:solidFill>
            <a:srgbClr val="75737B"/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8" name="Rectangle 8"/>
          <p:cNvSpPr>
            <a:spLocks/>
          </p:cNvSpPr>
          <p:nvPr/>
        </p:nvSpPr>
        <p:spPr bwMode="auto">
          <a:xfrm rot="16200000">
            <a:off x="2331765" y="4974953"/>
            <a:ext cx="463228" cy="30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 err="1">
                <a:solidFill>
                  <a:srgbClr val="FFFFFF"/>
                </a:solidFill>
                <a:ea typeface="ＭＳ Ｐゴシック" charset="0"/>
                <a:cs typeface="Palatino" charset="0"/>
              </a:rPr>
              <a:t>WiFi</a:t>
            </a:r>
            <a:endParaRPr lang="en-US" sz="2000" dirty="0">
              <a:solidFill>
                <a:srgbClr val="FFFFFF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103" name="Rectangle 10"/>
          <p:cNvSpPr>
            <a:spLocks/>
          </p:cNvSpPr>
          <p:nvPr/>
        </p:nvSpPr>
        <p:spPr bwMode="auto">
          <a:xfrm>
            <a:off x="2857500" y="4384477"/>
            <a:ext cx="392906" cy="1491258"/>
          </a:xfrm>
          <a:prstGeom prst="rect">
            <a:avLst/>
          </a:prstGeom>
          <a:solidFill>
            <a:srgbClr val="75737B"/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4" name="Rectangle 11"/>
          <p:cNvSpPr>
            <a:spLocks/>
          </p:cNvSpPr>
          <p:nvPr/>
        </p:nvSpPr>
        <p:spPr bwMode="auto">
          <a:xfrm rot="16200000">
            <a:off x="2542728" y="4980534"/>
            <a:ext cx="1031379" cy="30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ea typeface="ＭＳ Ｐゴシック" charset="0"/>
                <a:cs typeface="Palatino" charset="0"/>
              </a:rPr>
              <a:t>Cell Radio</a:t>
            </a:r>
          </a:p>
        </p:txBody>
      </p:sp>
      <p:sp>
        <p:nvSpPr>
          <p:cNvPr id="106" name="Rectangle 13"/>
          <p:cNvSpPr>
            <a:spLocks/>
          </p:cNvSpPr>
          <p:nvPr/>
        </p:nvSpPr>
        <p:spPr bwMode="auto">
          <a:xfrm>
            <a:off x="3469184" y="4388941"/>
            <a:ext cx="392906" cy="1491258"/>
          </a:xfrm>
          <a:prstGeom prst="rect">
            <a:avLst/>
          </a:prstGeom>
          <a:solidFill>
            <a:srgbClr val="75737B"/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5" name="Rectangle 14"/>
          <p:cNvSpPr>
            <a:spLocks/>
          </p:cNvSpPr>
          <p:nvPr/>
        </p:nvSpPr>
        <p:spPr bwMode="auto">
          <a:xfrm rot="16200000">
            <a:off x="2955727" y="4958209"/>
            <a:ext cx="1427634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1700" dirty="0" err="1">
                <a:solidFill>
                  <a:srgbClr val="FFFFFF"/>
                </a:solidFill>
                <a:ea typeface="ＭＳ Ｐゴシック" charset="0"/>
                <a:cs typeface="Palatino" charset="0"/>
              </a:rPr>
              <a:t>Framebuffer</a:t>
            </a:r>
            <a:endParaRPr lang="en-US" sz="1700" dirty="0">
              <a:solidFill>
                <a:srgbClr val="FFFFFF"/>
              </a:solidFill>
              <a:ea typeface="ＭＳ Ｐゴシック" charset="0"/>
              <a:cs typeface="Palatino" charset="0"/>
            </a:endParaRPr>
          </a:p>
        </p:txBody>
      </p:sp>
      <p:sp>
        <p:nvSpPr>
          <p:cNvPr id="110" name="Rectangle 4"/>
          <p:cNvSpPr>
            <a:spLocks/>
          </p:cNvSpPr>
          <p:nvPr/>
        </p:nvSpPr>
        <p:spPr bwMode="auto">
          <a:xfrm>
            <a:off x="4464844" y="4384477"/>
            <a:ext cx="392906" cy="1491258"/>
          </a:xfrm>
          <a:prstGeom prst="rect">
            <a:avLst/>
          </a:prstGeom>
          <a:solidFill>
            <a:srgbClr val="75737B"/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1" name="Rectangle 5"/>
          <p:cNvSpPr>
            <a:spLocks/>
          </p:cNvSpPr>
          <p:nvPr/>
        </p:nvSpPr>
        <p:spPr bwMode="auto">
          <a:xfrm rot="16200000">
            <a:off x="3951387" y="4931420"/>
            <a:ext cx="1427634" cy="4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 dirty="0">
                <a:solidFill>
                  <a:srgbClr val="FFFFFF"/>
                </a:solidFill>
                <a:ea typeface="ＭＳ Ｐゴシック" charset="0"/>
                <a:cs typeface="Palatino" charset="0"/>
              </a:rPr>
              <a:t>Power</a:t>
            </a:r>
          </a:p>
        </p:txBody>
      </p:sp>
      <p:sp>
        <p:nvSpPr>
          <p:cNvPr id="112" name="Rectangle 16"/>
          <p:cNvSpPr>
            <a:spLocks/>
          </p:cNvSpPr>
          <p:nvPr/>
        </p:nvSpPr>
        <p:spPr bwMode="auto">
          <a:xfrm>
            <a:off x="3964782" y="4384477"/>
            <a:ext cx="392906" cy="1491258"/>
          </a:xfrm>
          <a:prstGeom prst="rect">
            <a:avLst/>
          </a:prstGeom>
          <a:solidFill>
            <a:srgbClr val="75737B"/>
          </a:solidFill>
          <a:ln w="127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" name="Rectangle 17"/>
          <p:cNvSpPr>
            <a:spLocks/>
          </p:cNvSpPr>
          <p:nvPr/>
        </p:nvSpPr>
        <p:spPr bwMode="auto">
          <a:xfrm rot="16200000">
            <a:off x="3451325" y="4931420"/>
            <a:ext cx="1427634" cy="40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000" dirty="0">
                <a:solidFill>
                  <a:srgbClr val="FFFFFF"/>
                </a:solidFill>
                <a:ea typeface="ＭＳ Ｐゴシック" charset="0"/>
                <a:cs typeface="Palatino" charset="0"/>
              </a:rPr>
              <a:t>GPU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8265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animBg="1"/>
      <p:bldP spid="34823" grpId="0" animBg="1"/>
      <p:bldP spid="34824" grpId="0" animBg="1"/>
      <p:bldP spid="34825" grpId="0" animBg="1"/>
      <p:bldP spid="34826" grpId="0" animBg="1"/>
      <p:bldP spid="34827" grpId="0" animBg="1"/>
      <p:bldP spid="34828" grpId="0" animBg="1"/>
      <p:bldP spid="34829" grpId="0" animBg="1"/>
      <p:bldP spid="34830" grpId="0" autoUpdateAnimBg="0"/>
      <p:bldP spid="34831" grpId="0" animBg="1"/>
      <p:bldP spid="34832" grpId="0" animBg="1"/>
      <p:bldP spid="3489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2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75" name="Group 35"/>
          <p:cNvGrpSpPr>
            <a:grpSpLocks/>
          </p:cNvGrpSpPr>
          <p:nvPr/>
        </p:nvGrpSpPr>
        <p:grpSpPr bwMode="auto">
          <a:xfrm>
            <a:off x="1151930" y="3518297"/>
            <a:ext cx="6840141" cy="2482453"/>
            <a:chOff x="0" y="0"/>
            <a:chExt cx="6128" cy="2224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0" y="0"/>
              <a:ext cx="6128" cy="2224"/>
              <a:chOff x="0" y="0"/>
              <a:chExt cx="6128" cy="2224"/>
            </a:xfrm>
          </p:grpSpPr>
          <p:sp>
            <p:nvSpPr>
              <p:cNvPr id="35841" name="Rectangle 1"/>
              <p:cNvSpPr>
                <a:spLocks/>
              </p:cNvSpPr>
              <p:nvPr/>
            </p:nvSpPr>
            <p:spPr bwMode="auto">
              <a:xfrm>
                <a:off x="0" y="0"/>
                <a:ext cx="6128" cy="2224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39700" dist="101600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42" name="Rectangle 2"/>
              <p:cNvSpPr>
                <a:spLocks/>
              </p:cNvSpPr>
              <p:nvPr/>
            </p:nvSpPr>
            <p:spPr bwMode="auto">
              <a:xfrm>
                <a:off x="218" y="160"/>
                <a:ext cx="602" cy="55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dist="63500" dir="2700000" algn="ctr" rotWithShape="0">
                  <a:srgbClr val="000000">
                    <a:alpha val="8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Linux</a:t>
                </a:r>
              </a:p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Kernel</a:t>
                </a:r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968" y="776"/>
              <a:ext cx="360" cy="1336"/>
              <a:chOff x="0" y="0"/>
              <a:chExt cx="360" cy="1336"/>
            </a:xfrm>
          </p:grpSpPr>
          <p:sp>
            <p:nvSpPr>
              <p:cNvPr id="35844" name="Rectangle 4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45" name="Rectangle 5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 dirty="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Power</a:t>
                </a:r>
              </a:p>
            </p:txBody>
          </p:sp>
        </p:grpSp>
        <p:grpSp>
          <p:nvGrpSpPr>
            <p:cNvPr id="35849" name="Group 9"/>
            <p:cNvGrpSpPr>
              <a:grpSpLocks/>
            </p:cNvGrpSpPr>
            <p:nvPr/>
          </p:nvGrpSpPr>
          <p:grpSpPr bwMode="auto">
            <a:xfrm>
              <a:off x="1087" y="776"/>
              <a:ext cx="352" cy="1336"/>
              <a:chOff x="2" y="0"/>
              <a:chExt cx="352" cy="1336"/>
            </a:xfrm>
          </p:grpSpPr>
          <p:sp>
            <p:nvSpPr>
              <p:cNvPr id="35847" name="Rectangle 7"/>
              <p:cNvSpPr>
                <a:spLocks/>
              </p:cNvSpPr>
              <p:nvPr/>
            </p:nvSpPr>
            <p:spPr bwMode="auto">
              <a:xfrm>
                <a:off x="2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/>
              </p:cNvSpPr>
              <p:nvPr/>
            </p:nvSpPr>
            <p:spPr bwMode="auto">
              <a:xfrm rot="16200000">
                <a:off x="-28" y="529"/>
                <a:ext cx="415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 dirty="0" err="1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WiFi</a:t>
                </a:r>
                <a:endParaRPr lang="en-US" sz="2000" dirty="0">
                  <a:solidFill>
                    <a:srgbClr val="FFFFFF"/>
                  </a:solidFill>
                  <a:ea typeface="ＭＳ Ｐゴシック" charset="0"/>
                  <a:cs typeface="Palatino" charset="0"/>
                </a:endParaRPr>
              </a:p>
            </p:txBody>
          </p:sp>
        </p:grpSp>
        <p:grpSp>
          <p:nvGrpSpPr>
            <p:cNvPr id="35852" name="Group 12"/>
            <p:cNvGrpSpPr>
              <a:grpSpLocks/>
            </p:cNvGrpSpPr>
            <p:nvPr/>
          </p:nvGrpSpPr>
          <p:grpSpPr bwMode="auto">
            <a:xfrm>
              <a:off x="1528" y="776"/>
              <a:ext cx="352" cy="1336"/>
              <a:chOff x="0" y="0"/>
              <a:chExt cx="352" cy="1336"/>
            </a:xfrm>
          </p:grpSpPr>
          <p:sp>
            <p:nvSpPr>
              <p:cNvPr id="35850" name="Rectangle 10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51" name="Rectangle 11"/>
              <p:cNvSpPr>
                <a:spLocks/>
              </p:cNvSpPr>
              <p:nvPr/>
            </p:nvSpPr>
            <p:spPr bwMode="auto">
              <a:xfrm rot="16200000">
                <a:off x="-282" y="534"/>
                <a:ext cx="924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 dirty="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Cell Radio</a:t>
                </a:r>
              </a:p>
            </p:txBody>
          </p:sp>
        </p:grpSp>
        <p:grpSp>
          <p:nvGrpSpPr>
            <p:cNvPr id="35855" name="Group 15"/>
            <p:cNvGrpSpPr>
              <a:grpSpLocks/>
            </p:cNvGrpSpPr>
            <p:nvPr/>
          </p:nvGrpSpPr>
          <p:grpSpPr bwMode="auto">
            <a:xfrm>
              <a:off x="2076" y="780"/>
              <a:ext cx="352" cy="1336"/>
              <a:chOff x="0" y="0"/>
              <a:chExt cx="352" cy="1336"/>
            </a:xfrm>
          </p:grpSpPr>
          <p:sp>
            <p:nvSpPr>
              <p:cNvPr id="35853" name="Rectangle 13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54" name="Rectangle 14"/>
              <p:cNvSpPr>
                <a:spLocks/>
              </p:cNvSpPr>
              <p:nvPr/>
            </p:nvSpPr>
            <p:spPr bwMode="auto">
              <a:xfrm rot="-5400000">
                <a:off x="-460" y="510"/>
                <a:ext cx="1279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700" dirty="0" err="1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Framebuffer</a:t>
                </a:r>
                <a:endParaRPr lang="en-US" sz="1700" dirty="0">
                  <a:solidFill>
                    <a:srgbClr val="FFFFFF"/>
                  </a:solidFill>
                  <a:ea typeface="ＭＳ Ｐゴシック" charset="0"/>
                  <a:cs typeface="Palatino" charset="0"/>
                </a:endParaRPr>
              </a:p>
            </p:txBody>
          </p:sp>
        </p:grpSp>
        <p:grpSp>
          <p:nvGrpSpPr>
            <p:cNvPr id="35858" name="Group 18"/>
            <p:cNvGrpSpPr>
              <a:grpSpLocks/>
            </p:cNvGrpSpPr>
            <p:nvPr/>
          </p:nvGrpSpPr>
          <p:grpSpPr bwMode="auto">
            <a:xfrm>
              <a:off x="2520" y="776"/>
              <a:ext cx="360" cy="1336"/>
              <a:chOff x="0" y="0"/>
              <a:chExt cx="360" cy="1336"/>
            </a:xfrm>
          </p:grpSpPr>
          <p:sp>
            <p:nvSpPr>
              <p:cNvPr id="35856" name="Rectangle 16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57" name="Rectangle 17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 dirty="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GPU</a:t>
                </a:r>
              </a:p>
            </p:txBody>
          </p:sp>
        </p:grpSp>
        <p:grpSp>
          <p:nvGrpSpPr>
            <p:cNvPr id="35861" name="Group 21"/>
            <p:cNvGrpSpPr>
              <a:grpSpLocks/>
            </p:cNvGrpSpPr>
            <p:nvPr/>
          </p:nvGrpSpPr>
          <p:grpSpPr bwMode="auto">
            <a:xfrm>
              <a:off x="4756" y="776"/>
              <a:ext cx="352" cy="1336"/>
              <a:chOff x="0" y="0"/>
              <a:chExt cx="352" cy="1336"/>
            </a:xfrm>
          </p:grpSpPr>
          <p:sp>
            <p:nvSpPr>
              <p:cNvPr id="35859" name="Rectangle 19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60" name="Rectangle 20"/>
              <p:cNvSpPr>
                <a:spLocks/>
              </p:cNvSpPr>
              <p:nvPr/>
            </p:nvSpPr>
            <p:spPr bwMode="auto">
              <a:xfrm rot="-5400000">
                <a:off x="-460" y="510"/>
                <a:ext cx="1279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700" dirty="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RTC / Alarms</a:t>
                </a:r>
              </a:p>
            </p:txBody>
          </p:sp>
        </p:grpSp>
        <p:sp>
          <p:nvSpPr>
            <p:cNvPr id="35862" name="Rectangle 22"/>
            <p:cNvSpPr>
              <a:spLocks/>
            </p:cNvSpPr>
            <p:nvPr/>
          </p:nvSpPr>
          <p:spPr bwMode="auto">
            <a:xfrm>
              <a:off x="5196" y="1310"/>
              <a:ext cx="360" cy="27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4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•••</a:t>
              </a:r>
            </a:p>
          </p:txBody>
        </p:sp>
        <p:grpSp>
          <p:nvGrpSpPr>
            <p:cNvPr id="35865" name="Group 25"/>
            <p:cNvGrpSpPr>
              <a:grpSpLocks/>
            </p:cNvGrpSpPr>
            <p:nvPr/>
          </p:nvGrpSpPr>
          <p:grpSpPr bwMode="auto">
            <a:xfrm>
              <a:off x="3864" y="776"/>
              <a:ext cx="360" cy="1336"/>
              <a:chOff x="0" y="0"/>
              <a:chExt cx="360" cy="1336"/>
            </a:xfrm>
          </p:grpSpPr>
          <p:sp>
            <p:nvSpPr>
              <p:cNvPr id="35863" name="Rectangle 23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64" name="Rectangle 24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Sensors</a:t>
                </a:r>
              </a:p>
            </p:txBody>
          </p:sp>
        </p:grpSp>
        <p:grpSp>
          <p:nvGrpSpPr>
            <p:cNvPr id="35868" name="Group 28"/>
            <p:cNvGrpSpPr>
              <a:grpSpLocks/>
            </p:cNvGrpSpPr>
            <p:nvPr/>
          </p:nvGrpSpPr>
          <p:grpSpPr bwMode="auto">
            <a:xfrm>
              <a:off x="3416" y="776"/>
              <a:ext cx="360" cy="1336"/>
              <a:chOff x="0" y="0"/>
              <a:chExt cx="360" cy="1336"/>
            </a:xfrm>
          </p:grpSpPr>
          <p:sp>
            <p:nvSpPr>
              <p:cNvPr id="35866" name="Rectangle 26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67" name="Rectangle 27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Input</a:t>
                </a:r>
              </a:p>
            </p:txBody>
          </p:sp>
        </p:grpSp>
        <p:grpSp>
          <p:nvGrpSpPr>
            <p:cNvPr id="35871" name="Group 31"/>
            <p:cNvGrpSpPr>
              <a:grpSpLocks/>
            </p:cNvGrpSpPr>
            <p:nvPr/>
          </p:nvGrpSpPr>
          <p:grpSpPr bwMode="auto">
            <a:xfrm>
              <a:off x="5648" y="776"/>
              <a:ext cx="360" cy="1336"/>
              <a:chOff x="0" y="0"/>
              <a:chExt cx="360" cy="1336"/>
            </a:xfrm>
          </p:grpSpPr>
          <p:sp>
            <p:nvSpPr>
              <p:cNvPr id="35869" name="Rectangle 29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70" name="Rectangle 30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Android...</a:t>
                </a:r>
              </a:p>
            </p:txBody>
          </p:sp>
        </p:grpSp>
        <p:grpSp>
          <p:nvGrpSpPr>
            <p:cNvPr id="35874" name="Group 34"/>
            <p:cNvGrpSpPr>
              <a:grpSpLocks/>
            </p:cNvGrpSpPr>
            <p:nvPr/>
          </p:nvGrpSpPr>
          <p:grpSpPr bwMode="auto">
            <a:xfrm>
              <a:off x="4312" y="776"/>
              <a:ext cx="352" cy="1336"/>
              <a:chOff x="0" y="0"/>
              <a:chExt cx="352" cy="1336"/>
            </a:xfrm>
          </p:grpSpPr>
          <p:sp>
            <p:nvSpPr>
              <p:cNvPr id="35872" name="Rectangle 32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5873" name="Rectangle 33"/>
              <p:cNvSpPr>
                <a:spLocks/>
              </p:cNvSpPr>
              <p:nvPr/>
            </p:nvSpPr>
            <p:spPr bwMode="auto">
              <a:xfrm rot="-5400000">
                <a:off x="-461" y="510"/>
                <a:ext cx="1279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7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Audio/Video</a:t>
                </a:r>
              </a:p>
            </p:txBody>
          </p:sp>
        </p:grpSp>
      </p:grpSp>
      <p:sp>
        <p:nvSpPr>
          <p:cNvPr id="35885" name="Rectangle 45"/>
          <p:cNvSpPr>
            <a:spLocks/>
          </p:cNvSpPr>
          <p:nvPr/>
        </p:nvSpPr>
        <p:spPr bwMode="auto">
          <a:xfrm>
            <a:off x="7538889" y="1877615"/>
            <a:ext cx="466248" cy="307777"/>
          </a:xfrm>
          <a:prstGeom prst="rect">
            <a:avLst/>
          </a:prstGeom>
          <a:noFill/>
          <a:ln>
            <a:noFill/>
          </a:ln>
          <a:effectLst>
            <a:outerShdw blurRad="12700" dist="127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•••</a:t>
            </a:r>
          </a:p>
        </p:txBody>
      </p:sp>
      <p:sp>
        <p:nvSpPr>
          <p:cNvPr id="35887" name="Rectangle 47"/>
          <p:cNvSpPr>
            <a:spLocks/>
          </p:cNvSpPr>
          <p:nvPr/>
        </p:nvSpPr>
        <p:spPr bwMode="auto">
          <a:xfrm>
            <a:off x="366117" y="383977"/>
            <a:ext cx="820638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Device Namespaces</a:t>
            </a:r>
          </a:p>
        </p:txBody>
      </p:sp>
      <p:sp>
        <p:nvSpPr>
          <p:cNvPr id="35888" name="Rectangle 48"/>
          <p:cNvSpPr>
            <a:spLocks/>
          </p:cNvSpPr>
          <p:nvPr/>
        </p:nvSpPr>
        <p:spPr bwMode="auto">
          <a:xfrm>
            <a:off x="955476" y="1241227"/>
            <a:ext cx="2839641" cy="1625203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C3CFF9"/>
                </a:solidFill>
                <a:ea typeface="ＭＳ Ｐゴシック" charset="0"/>
                <a:cs typeface="Palatino Italic" charset="0"/>
                <a:sym typeface="Palatino Italic" charset="0"/>
              </a:rPr>
              <a:t>safely, correctly multiplex access to devices</a:t>
            </a:r>
          </a:p>
        </p:txBody>
      </p:sp>
      <p:sp>
        <p:nvSpPr>
          <p:cNvPr id="35889" name="Line 49"/>
          <p:cNvSpPr>
            <a:spLocks noChangeShapeType="1"/>
          </p:cNvSpPr>
          <p:nvPr/>
        </p:nvSpPr>
        <p:spPr bwMode="auto">
          <a:xfrm rot="10800000">
            <a:off x="4572000" y="2743200"/>
            <a:ext cx="0" cy="937617"/>
          </a:xfrm>
          <a:prstGeom prst="line">
            <a:avLst/>
          </a:prstGeom>
          <a:noFill/>
          <a:ln w="50800" cap="flat">
            <a:solidFill>
              <a:srgbClr val="F3EB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90" name="Line 50"/>
          <p:cNvSpPr>
            <a:spLocks noChangeShapeType="1"/>
          </p:cNvSpPr>
          <p:nvPr/>
        </p:nvSpPr>
        <p:spPr bwMode="auto">
          <a:xfrm rot="10800000">
            <a:off x="5715000" y="2743200"/>
            <a:ext cx="0" cy="938733"/>
          </a:xfrm>
          <a:prstGeom prst="line">
            <a:avLst/>
          </a:prstGeom>
          <a:noFill/>
          <a:ln w="50800" cap="flat">
            <a:solidFill>
              <a:srgbClr val="C971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5891" name="Line 51"/>
          <p:cNvSpPr>
            <a:spLocks noChangeShapeType="1"/>
          </p:cNvSpPr>
          <p:nvPr/>
        </p:nvSpPr>
        <p:spPr bwMode="auto">
          <a:xfrm rot="10800000">
            <a:off x="6858000" y="2743200"/>
            <a:ext cx="0" cy="937617"/>
          </a:xfrm>
          <a:prstGeom prst="line">
            <a:avLst/>
          </a:prstGeom>
          <a:noFill/>
          <a:ln w="50800" cap="flat">
            <a:solidFill>
              <a:srgbClr val="66008D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5893" name="Picture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45" y="4570884"/>
            <a:ext cx="1026914" cy="119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904" name="Group 64"/>
          <p:cNvGrpSpPr>
            <a:grpSpLocks/>
          </p:cNvGrpSpPr>
          <p:nvPr/>
        </p:nvGrpSpPr>
        <p:grpSpPr bwMode="auto">
          <a:xfrm>
            <a:off x="2741414" y="4071938"/>
            <a:ext cx="5103316" cy="320353"/>
            <a:chOff x="0" y="0"/>
            <a:chExt cx="4572" cy="287"/>
          </a:xfrm>
        </p:grpSpPr>
        <p:sp>
          <p:nvSpPr>
            <p:cNvPr id="35894" name="Line 54"/>
            <p:cNvSpPr>
              <a:spLocks noChangeShapeType="1"/>
            </p:cNvSpPr>
            <p:nvPr/>
          </p:nvSpPr>
          <p:spPr bwMode="auto">
            <a:xfrm rot="10800000">
              <a:off x="4568" y="7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95" name="Line 55"/>
            <p:cNvSpPr>
              <a:spLocks noChangeShapeType="1"/>
            </p:cNvSpPr>
            <p:nvPr/>
          </p:nvSpPr>
          <p:spPr bwMode="auto">
            <a:xfrm rot="10800000">
              <a:off x="3667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96" name="Line 56"/>
            <p:cNvSpPr>
              <a:spLocks noChangeShapeType="1"/>
            </p:cNvSpPr>
            <p:nvPr/>
          </p:nvSpPr>
          <p:spPr bwMode="auto">
            <a:xfrm rot="10800000">
              <a:off x="3235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97" name="Line 57"/>
            <p:cNvSpPr>
              <a:spLocks noChangeShapeType="1"/>
            </p:cNvSpPr>
            <p:nvPr/>
          </p:nvSpPr>
          <p:spPr bwMode="auto">
            <a:xfrm rot="10800000">
              <a:off x="2787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98" name="Line 58"/>
            <p:cNvSpPr>
              <a:spLocks noChangeShapeType="1"/>
            </p:cNvSpPr>
            <p:nvPr/>
          </p:nvSpPr>
          <p:spPr bwMode="auto">
            <a:xfrm rot="10800000">
              <a:off x="2339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899" name="Line 59"/>
            <p:cNvSpPr>
              <a:spLocks noChangeShapeType="1"/>
            </p:cNvSpPr>
            <p:nvPr/>
          </p:nvSpPr>
          <p:spPr bwMode="auto">
            <a:xfrm rot="10800000">
              <a:off x="1891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00" name="Line 60"/>
            <p:cNvSpPr>
              <a:spLocks noChangeShapeType="1"/>
            </p:cNvSpPr>
            <p:nvPr/>
          </p:nvSpPr>
          <p:spPr bwMode="auto">
            <a:xfrm rot="10800000">
              <a:off x="1443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01" name="Line 61"/>
            <p:cNvSpPr>
              <a:spLocks noChangeShapeType="1"/>
            </p:cNvSpPr>
            <p:nvPr/>
          </p:nvSpPr>
          <p:spPr bwMode="auto">
            <a:xfrm rot="10800000">
              <a:off x="995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02" name="Line 62"/>
            <p:cNvSpPr>
              <a:spLocks noChangeShapeType="1"/>
            </p:cNvSpPr>
            <p:nvPr/>
          </p:nvSpPr>
          <p:spPr bwMode="auto">
            <a:xfrm rot="10800000">
              <a:off x="451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03" name="Line 63"/>
            <p:cNvSpPr>
              <a:spLocks noChangeShapeType="1"/>
            </p:cNvSpPr>
            <p:nvPr/>
          </p:nvSpPr>
          <p:spPr bwMode="auto">
            <a:xfrm rot="10800000">
              <a:off x="3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5907" name="Group 67"/>
          <p:cNvGrpSpPr>
            <a:grpSpLocks/>
          </p:cNvGrpSpPr>
          <p:nvPr/>
        </p:nvGrpSpPr>
        <p:grpSpPr bwMode="auto">
          <a:xfrm>
            <a:off x="2375297" y="3661172"/>
            <a:ext cx="5491758" cy="464344"/>
            <a:chOff x="0" y="0"/>
            <a:chExt cx="4920" cy="416"/>
          </a:xfrm>
        </p:grpSpPr>
        <p:sp>
          <p:nvSpPr>
            <p:cNvPr id="35905" name="AutoShape 65"/>
            <p:cNvSpPr>
              <a:spLocks/>
            </p:cNvSpPr>
            <p:nvPr/>
          </p:nvSpPr>
          <p:spPr bwMode="auto">
            <a:xfrm>
              <a:off x="0" y="32"/>
              <a:ext cx="4920" cy="384"/>
            </a:xfrm>
            <a:prstGeom prst="roundRect">
              <a:avLst>
                <a:gd name="adj" fmla="val 31250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4671B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5906" name="Rectangle 66"/>
            <p:cNvSpPr>
              <a:spLocks/>
            </p:cNvSpPr>
            <p:nvPr/>
          </p:nvSpPr>
          <p:spPr bwMode="auto">
            <a:xfrm>
              <a:off x="955" y="0"/>
              <a:ext cx="3256" cy="3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device namespaces</a:t>
              </a:r>
            </a:p>
          </p:txBody>
        </p:sp>
      </p:grpSp>
      <p:grpSp>
        <p:nvGrpSpPr>
          <p:cNvPr id="35910" name="Group 70"/>
          <p:cNvGrpSpPr>
            <a:grpSpLocks/>
          </p:cNvGrpSpPr>
          <p:nvPr/>
        </p:nvGrpSpPr>
        <p:grpSpPr bwMode="auto">
          <a:xfrm>
            <a:off x="6411516" y="1064866"/>
            <a:ext cx="892969" cy="1801564"/>
            <a:chOff x="0" y="42"/>
            <a:chExt cx="800" cy="1614"/>
          </a:xfrm>
        </p:grpSpPr>
        <p:sp>
          <p:nvSpPr>
            <p:cNvPr id="35908" name="Rectangle 68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3</a:t>
              </a:r>
            </a:p>
          </p:txBody>
        </p:sp>
        <p:pic>
          <p:nvPicPr>
            <p:cNvPr id="35909" name="Picture 6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913" name="Group 73"/>
          <p:cNvGrpSpPr>
            <a:grpSpLocks/>
          </p:cNvGrpSpPr>
          <p:nvPr/>
        </p:nvGrpSpPr>
        <p:grpSpPr bwMode="auto">
          <a:xfrm>
            <a:off x="5277445" y="1064866"/>
            <a:ext cx="892969" cy="1801564"/>
            <a:chOff x="0" y="42"/>
            <a:chExt cx="800" cy="1614"/>
          </a:xfrm>
        </p:grpSpPr>
        <p:sp>
          <p:nvSpPr>
            <p:cNvPr id="35911" name="Rectangle 71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2</a:t>
              </a:r>
            </a:p>
          </p:txBody>
        </p:sp>
        <p:pic>
          <p:nvPicPr>
            <p:cNvPr id="35912" name="Picture 7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916" name="Group 76"/>
          <p:cNvGrpSpPr>
            <a:grpSpLocks/>
          </p:cNvGrpSpPr>
          <p:nvPr/>
        </p:nvGrpSpPr>
        <p:grpSpPr bwMode="auto">
          <a:xfrm>
            <a:off x="4143375" y="1064866"/>
            <a:ext cx="892969" cy="1801564"/>
            <a:chOff x="0" y="42"/>
            <a:chExt cx="800" cy="1614"/>
          </a:xfrm>
        </p:grpSpPr>
        <p:sp>
          <p:nvSpPr>
            <p:cNvPr id="35914" name="Rectangle 74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1</a:t>
              </a:r>
            </a:p>
          </p:txBody>
        </p:sp>
        <p:pic>
          <p:nvPicPr>
            <p:cNvPr id="35915" name="Picture 7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" name="TextBox 80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501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500"/>
                                        <p:tgtEl>
                                          <p:spTgt spid="35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5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7" grpId="0" autoUpdateAnimBg="0"/>
      <p:bldP spid="35888" grpId="0" autoUpdateAnimBg="0"/>
      <p:bldP spid="35889" grpId="0" animBg="1"/>
      <p:bldP spid="35890" grpId="0" animBg="1"/>
      <p:bldP spid="3589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Copperplate" charset="0"/>
                <a:sym typeface="Copperplate" charset="0"/>
              </a:rPr>
              <a:t>Cells</a:t>
            </a:r>
            <a:endParaRPr lang="en-US" dirty="0"/>
          </a:p>
        </p:txBody>
      </p:sp>
      <p:sp>
        <p:nvSpPr>
          <p:cNvPr id="7" name="Rectangle 63"/>
          <p:cNvSpPr>
            <a:spLocks/>
          </p:cNvSpPr>
          <p:nvPr/>
        </p:nvSpPr>
        <p:spPr bwMode="auto">
          <a:xfrm>
            <a:off x="3657600" y="2438400"/>
            <a:ext cx="3920133" cy="589359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Palatino Italic" charset="0"/>
                <a:sym typeface="Palatino Italic" charset="0"/>
              </a:rPr>
              <a:t>+</a:t>
            </a:r>
          </a:p>
        </p:txBody>
      </p:sp>
      <p:sp>
        <p:nvSpPr>
          <p:cNvPr id="8" name="Rectangle 64"/>
          <p:cNvSpPr>
            <a:spLocks/>
          </p:cNvSpPr>
          <p:nvPr/>
        </p:nvSpPr>
        <p:spPr bwMode="auto">
          <a:xfrm>
            <a:off x="2209800" y="1752600"/>
            <a:ext cx="3920133" cy="589359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000" dirty="0">
                <a:solidFill>
                  <a:srgbClr val="C3CFF9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Palatino Italic" charset="0"/>
                <a:ea typeface="ＭＳ Ｐゴシック" charset="0"/>
                <a:cs typeface="Palatino Italic" charset="0"/>
                <a:sym typeface="Palatino Italic" charset="0"/>
              </a:rPr>
              <a:t>device namespaces</a:t>
            </a:r>
          </a:p>
        </p:txBody>
      </p:sp>
      <p:grpSp>
        <p:nvGrpSpPr>
          <p:cNvPr id="9" name="Group 67"/>
          <p:cNvGrpSpPr>
            <a:grpSpLocks/>
          </p:cNvGrpSpPr>
          <p:nvPr/>
        </p:nvGrpSpPr>
        <p:grpSpPr bwMode="auto">
          <a:xfrm>
            <a:off x="1905000" y="2971800"/>
            <a:ext cx="4804621" cy="589359"/>
            <a:chOff x="0" y="0"/>
            <a:chExt cx="3267" cy="528"/>
          </a:xfrm>
        </p:grpSpPr>
        <p:sp>
          <p:nvSpPr>
            <p:cNvPr id="10" name="Rectangle 65"/>
            <p:cNvSpPr>
              <a:spLocks/>
            </p:cNvSpPr>
            <p:nvPr/>
          </p:nvSpPr>
          <p:spPr bwMode="auto">
            <a:xfrm>
              <a:off x="0" y="0"/>
              <a:ext cx="1672" cy="52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000" dirty="0">
                  <a:solidFill>
                    <a:srgbClr val="FBE945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Palatino Italic" charset="0"/>
                  <a:ea typeface="ＭＳ Ｐゴシック" charset="0"/>
                  <a:cs typeface="Palatino Italic" charset="0"/>
                  <a:sym typeface="Palatino Italic" charset="0"/>
                </a:rPr>
                <a:t>foreground</a:t>
              </a:r>
            </a:p>
          </p:txBody>
        </p:sp>
        <p:sp>
          <p:nvSpPr>
            <p:cNvPr id="11" name="Rectangle 66"/>
            <p:cNvSpPr>
              <a:spLocks/>
            </p:cNvSpPr>
            <p:nvPr/>
          </p:nvSpPr>
          <p:spPr bwMode="auto">
            <a:xfrm>
              <a:off x="1347" y="0"/>
              <a:ext cx="1920" cy="52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333333"/>
                    </a:outerShdw>
                  </a:effectLst>
                  <a:latin typeface="Palatino Italic" charset="0"/>
                  <a:ea typeface="ＭＳ Ｐゴシック" charset="0"/>
                  <a:cs typeface="Palatino Italic" charset="0"/>
                  <a:sym typeface="Palatino Italic" charset="0"/>
                </a:rPr>
                <a:t>/ </a:t>
              </a:r>
              <a:r>
                <a:rPr lang="en-US" sz="3000" dirty="0">
                  <a:solidFill>
                    <a:srgbClr val="66A239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Palatino Italic" charset="0"/>
                  <a:ea typeface="ＭＳ Ｐゴシック" charset="0"/>
                  <a:cs typeface="Palatino Italic" charset="0"/>
                  <a:sym typeface="Palatino Italic" charset="0"/>
                </a:rPr>
                <a:t>background</a:t>
              </a:r>
            </a:p>
          </p:txBody>
        </p:sp>
      </p:grpSp>
      <p:sp>
        <p:nvSpPr>
          <p:cNvPr id="12" name="Rectangle 72"/>
          <p:cNvSpPr>
            <a:spLocks/>
          </p:cNvSpPr>
          <p:nvPr/>
        </p:nvSpPr>
        <p:spPr bwMode="auto">
          <a:xfrm>
            <a:off x="3657600" y="3581400"/>
            <a:ext cx="3920133" cy="589359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333333"/>
                  </a:outerShdw>
                </a:effectLst>
                <a:latin typeface="Palatino Italic" charset="0"/>
                <a:ea typeface="ＭＳ Ｐゴシック" charset="0"/>
                <a:cs typeface="Palatino Italic" charset="0"/>
                <a:sym typeface="Palatino Italic" charset="0"/>
              </a:rPr>
              <a:t>=</a:t>
            </a:r>
          </a:p>
        </p:txBody>
      </p:sp>
      <p:sp>
        <p:nvSpPr>
          <p:cNvPr id="14" name="Rectangle 71"/>
          <p:cNvSpPr>
            <a:spLocks/>
          </p:cNvSpPr>
          <p:nvPr/>
        </p:nvSpPr>
        <p:spPr bwMode="auto">
          <a:xfrm>
            <a:off x="1600200" y="4572000"/>
            <a:ext cx="8339137" cy="794742"/>
          </a:xfrm>
          <a:prstGeom prst="rect">
            <a:avLst/>
          </a:prstGeom>
          <a:noFill/>
          <a:ln>
            <a:noFill/>
          </a:ln>
          <a:effectLst>
            <a:outerShdw blurRad="762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b"/>
          <a:lstStyle/>
          <a:p>
            <a:r>
              <a:rPr lang="en-US" sz="3200" dirty="0">
                <a:solidFill>
                  <a:srgbClr val="FF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Complete, Efficient, Transparent</a:t>
            </a:r>
          </a:p>
          <a:p>
            <a:r>
              <a:rPr lang="en-US" sz="3200" dirty="0">
                <a:solidFill>
                  <a:srgbClr val="FF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Mobile Virtualization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21582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12" grpId="0" autoUpdateAnimBg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24" name="Group 36"/>
          <p:cNvGrpSpPr>
            <a:grpSpLocks/>
          </p:cNvGrpSpPr>
          <p:nvPr/>
        </p:nvGrpSpPr>
        <p:grpSpPr bwMode="auto">
          <a:xfrm>
            <a:off x="1151930" y="3518297"/>
            <a:ext cx="6840141" cy="2482453"/>
            <a:chOff x="0" y="0"/>
            <a:chExt cx="6128" cy="2224"/>
          </a:xfrm>
        </p:grpSpPr>
        <p:grpSp>
          <p:nvGrpSpPr>
            <p:cNvPr id="37892" name="Group 4"/>
            <p:cNvGrpSpPr>
              <a:grpSpLocks/>
            </p:cNvGrpSpPr>
            <p:nvPr/>
          </p:nvGrpSpPr>
          <p:grpSpPr bwMode="auto">
            <a:xfrm>
              <a:off x="0" y="0"/>
              <a:ext cx="6128" cy="2224"/>
              <a:chOff x="0" y="0"/>
              <a:chExt cx="6128" cy="2224"/>
            </a:xfrm>
          </p:grpSpPr>
          <p:sp>
            <p:nvSpPr>
              <p:cNvPr id="37889" name="Rectangle 1"/>
              <p:cNvSpPr>
                <a:spLocks/>
              </p:cNvSpPr>
              <p:nvPr/>
            </p:nvSpPr>
            <p:spPr bwMode="auto">
              <a:xfrm>
                <a:off x="0" y="0"/>
                <a:ext cx="6128" cy="2224"/>
              </a:xfrm>
              <a:prstGeom prst="rect">
                <a:avLst/>
              </a:prstGeom>
              <a:solidFill>
                <a:schemeClr val="accent1"/>
              </a:solidFill>
              <a:ln w="254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139700" dist="101600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890" name="Rectangle 2"/>
              <p:cNvSpPr>
                <a:spLocks/>
              </p:cNvSpPr>
              <p:nvPr/>
            </p:nvSpPr>
            <p:spPr bwMode="auto">
              <a:xfrm>
                <a:off x="218" y="160"/>
                <a:ext cx="602" cy="55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dist="63500" dir="2700000" algn="ctr" rotWithShape="0">
                  <a:srgbClr val="000000">
                    <a:alpha val="8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 dirty="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Linux</a:t>
                </a:r>
              </a:p>
              <a:p>
                <a:r>
                  <a:rPr lang="en-US" sz="2000" dirty="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Kernel</a:t>
                </a:r>
              </a:p>
            </p:txBody>
          </p:sp>
          <p:pic>
            <p:nvPicPr>
              <p:cNvPr id="37891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" y="943"/>
                <a:ext cx="920" cy="10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7895" name="Group 7"/>
            <p:cNvGrpSpPr>
              <a:grpSpLocks/>
            </p:cNvGrpSpPr>
            <p:nvPr/>
          </p:nvGrpSpPr>
          <p:grpSpPr bwMode="auto">
            <a:xfrm>
              <a:off x="2968" y="776"/>
              <a:ext cx="360" cy="1336"/>
              <a:chOff x="0" y="0"/>
              <a:chExt cx="360" cy="1336"/>
            </a:xfrm>
          </p:grpSpPr>
          <p:sp>
            <p:nvSpPr>
              <p:cNvPr id="37893" name="Rectangle 5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894" name="Rectangle 6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Power</a:t>
                </a:r>
              </a:p>
            </p:txBody>
          </p:sp>
        </p:grpSp>
        <p:grpSp>
          <p:nvGrpSpPr>
            <p:cNvPr id="37898" name="Group 10"/>
            <p:cNvGrpSpPr>
              <a:grpSpLocks/>
            </p:cNvGrpSpPr>
            <p:nvPr/>
          </p:nvGrpSpPr>
          <p:grpSpPr bwMode="auto">
            <a:xfrm>
              <a:off x="1087" y="776"/>
              <a:ext cx="352" cy="1336"/>
              <a:chOff x="2" y="0"/>
              <a:chExt cx="352" cy="1336"/>
            </a:xfrm>
          </p:grpSpPr>
          <p:sp>
            <p:nvSpPr>
              <p:cNvPr id="37896" name="Rectangle 8"/>
              <p:cNvSpPr>
                <a:spLocks/>
              </p:cNvSpPr>
              <p:nvPr/>
            </p:nvSpPr>
            <p:spPr bwMode="auto">
              <a:xfrm>
                <a:off x="2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897" name="Rectangle 9"/>
              <p:cNvSpPr>
                <a:spLocks/>
              </p:cNvSpPr>
              <p:nvPr/>
            </p:nvSpPr>
            <p:spPr bwMode="auto">
              <a:xfrm rot="16200000">
                <a:off x="-28" y="529"/>
                <a:ext cx="415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WiFi</a:t>
                </a:r>
              </a:p>
            </p:txBody>
          </p:sp>
        </p:grpSp>
        <p:grpSp>
          <p:nvGrpSpPr>
            <p:cNvPr id="37901" name="Group 13"/>
            <p:cNvGrpSpPr>
              <a:grpSpLocks/>
            </p:cNvGrpSpPr>
            <p:nvPr/>
          </p:nvGrpSpPr>
          <p:grpSpPr bwMode="auto">
            <a:xfrm>
              <a:off x="1528" y="776"/>
              <a:ext cx="352" cy="1336"/>
              <a:chOff x="0" y="0"/>
              <a:chExt cx="352" cy="1336"/>
            </a:xfrm>
          </p:grpSpPr>
          <p:sp>
            <p:nvSpPr>
              <p:cNvPr id="37899" name="Rectangle 11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00" name="Rectangle 12"/>
              <p:cNvSpPr>
                <a:spLocks/>
              </p:cNvSpPr>
              <p:nvPr/>
            </p:nvSpPr>
            <p:spPr bwMode="auto">
              <a:xfrm rot="16200000">
                <a:off x="-282" y="534"/>
                <a:ext cx="924" cy="2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Cell Radio</a:t>
                </a:r>
              </a:p>
            </p:txBody>
          </p:sp>
        </p:grpSp>
        <p:grpSp>
          <p:nvGrpSpPr>
            <p:cNvPr id="37904" name="Group 16"/>
            <p:cNvGrpSpPr>
              <a:grpSpLocks/>
            </p:cNvGrpSpPr>
            <p:nvPr/>
          </p:nvGrpSpPr>
          <p:grpSpPr bwMode="auto">
            <a:xfrm>
              <a:off x="2076" y="780"/>
              <a:ext cx="352" cy="1336"/>
              <a:chOff x="0" y="0"/>
              <a:chExt cx="352" cy="1336"/>
            </a:xfrm>
          </p:grpSpPr>
          <p:sp>
            <p:nvSpPr>
              <p:cNvPr id="37902" name="Rectangle 14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03" name="Rectangle 15"/>
              <p:cNvSpPr>
                <a:spLocks/>
              </p:cNvSpPr>
              <p:nvPr/>
            </p:nvSpPr>
            <p:spPr bwMode="auto">
              <a:xfrm rot="-5400000">
                <a:off x="-460" y="510"/>
                <a:ext cx="1279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7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Framebuffer</a:t>
                </a:r>
              </a:p>
            </p:txBody>
          </p:sp>
        </p:grpSp>
        <p:grpSp>
          <p:nvGrpSpPr>
            <p:cNvPr id="37907" name="Group 19"/>
            <p:cNvGrpSpPr>
              <a:grpSpLocks/>
            </p:cNvGrpSpPr>
            <p:nvPr/>
          </p:nvGrpSpPr>
          <p:grpSpPr bwMode="auto">
            <a:xfrm>
              <a:off x="2520" y="776"/>
              <a:ext cx="360" cy="1336"/>
              <a:chOff x="0" y="0"/>
              <a:chExt cx="360" cy="1336"/>
            </a:xfrm>
          </p:grpSpPr>
          <p:sp>
            <p:nvSpPr>
              <p:cNvPr id="37905" name="Rectangle 17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06" name="Rectangle 18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GPU</a:t>
                </a:r>
              </a:p>
            </p:txBody>
          </p:sp>
        </p:grpSp>
        <p:grpSp>
          <p:nvGrpSpPr>
            <p:cNvPr id="37910" name="Group 22"/>
            <p:cNvGrpSpPr>
              <a:grpSpLocks/>
            </p:cNvGrpSpPr>
            <p:nvPr/>
          </p:nvGrpSpPr>
          <p:grpSpPr bwMode="auto">
            <a:xfrm>
              <a:off x="4756" y="776"/>
              <a:ext cx="352" cy="1336"/>
              <a:chOff x="0" y="0"/>
              <a:chExt cx="352" cy="1336"/>
            </a:xfrm>
          </p:grpSpPr>
          <p:sp>
            <p:nvSpPr>
              <p:cNvPr id="37908" name="Rectangle 20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09" name="Rectangle 21"/>
              <p:cNvSpPr>
                <a:spLocks/>
              </p:cNvSpPr>
              <p:nvPr/>
            </p:nvSpPr>
            <p:spPr bwMode="auto">
              <a:xfrm rot="-5400000">
                <a:off x="-460" y="510"/>
                <a:ext cx="1279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7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RTC / Alarms</a:t>
                </a:r>
              </a:p>
            </p:txBody>
          </p:sp>
        </p:grpSp>
        <p:sp>
          <p:nvSpPr>
            <p:cNvPr id="37911" name="Rectangle 23"/>
            <p:cNvSpPr>
              <a:spLocks/>
            </p:cNvSpPr>
            <p:nvPr/>
          </p:nvSpPr>
          <p:spPr bwMode="auto">
            <a:xfrm>
              <a:off x="5196" y="1310"/>
              <a:ext cx="360" cy="272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4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•••</a:t>
              </a:r>
            </a:p>
          </p:txBody>
        </p:sp>
        <p:grpSp>
          <p:nvGrpSpPr>
            <p:cNvPr id="37914" name="Group 26"/>
            <p:cNvGrpSpPr>
              <a:grpSpLocks/>
            </p:cNvGrpSpPr>
            <p:nvPr/>
          </p:nvGrpSpPr>
          <p:grpSpPr bwMode="auto">
            <a:xfrm>
              <a:off x="3864" y="776"/>
              <a:ext cx="360" cy="1336"/>
              <a:chOff x="0" y="0"/>
              <a:chExt cx="360" cy="1336"/>
            </a:xfrm>
          </p:grpSpPr>
          <p:sp>
            <p:nvSpPr>
              <p:cNvPr id="37912" name="Rectangle 24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13" name="Rectangle 25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Sensors</a:t>
                </a:r>
              </a:p>
            </p:txBody>
          </p:sp>
        </p:grpSp>
        <p:grpSp>
          <p:nvGrpSpPr>
            <p:cNvPr id="37917" name="Group 29"/>
            <p:cNvGrpSpPr>
              <a:grpSpLocks/>
            </p:cNvGrpSpPr>
            <p:nvPr/>
          </p:nvGrpSpPr>
          <p:grpSpPr bwMode="auto">
            <a:xfrm>
              <a:off x="3416" y="776"/>
              <a:ext cx="360" cy="1336"/>
              <a:chOff x="0" y="0"/>
              <a:chExt cx="360" cy="1336"/>
            </a:xfrm>
          </p:grpSpPr>
          <p:sp>
            <p:nvSpPr>
              <p:cNvPr id="37915" name="Rectangle 27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16" name="Rectangle 28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Input</a:t>
                </a:r>
              </a:p>
            </p:txBody>
          </p:sp>
        </p:grpSp>
        <p:grpSp>
          <p:nvGrpSpPr>
            <p:cNvPr id="37920" name="Group 32"/>
            <p:cNvGrpSpPr>
              <a:grpSpLocks/>
            </p:cNvGrpSpPr>
            <p:nvPr/>
          </p:nvGrpSpPr>
          <p:grpSpPr bwMode="auto">
            <a:xfrm>
              <a:off x="5648" y="776"/>
              <a:ext cx="360" cy="1336"/>
              <a:chOff x="0" y="0"/>
              <a:chExt cx="360" cy="1336"/>
            </a:xfrm>
          </p:grpSpPr>
          <p:sp>
            <p:nvSpPr>
              <p:cNvPr id="37918" name="Rectangle 30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19" name="Rectangle 31"/>
              <p:cNvSpPr>
                <a:spLocks/>
              </p:cNvSpPr>
              <p:nvPr/>
            </p:nvSpPr>
            <p:spPr bwMode="auto">
              <a:xfrm rot="-5400000">
                <a:off x="-460" y="490"/>
                <a:ext cx="1279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0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Android...</a:t>
                </a:r>
              </a:p>
            </p:txBody>
          </p:sp>
        </p:grpSp>
        <p:grpSp>
          <p:nvGrpSpPr>
            <p:cNvPr id="37923" name="Group 35"/>
            <p:cNvGrpSpPr>
              <a:grpSpLocks/>
            </p:cNvGrpSpPr>
            <p:nvPr/>
          </p:nvGrpSpPr>
          <p:grpSpPr bwMode="auto">
            <a:xfrm>
              <a:off x="4312" y="776"/>
              <a:ext cx="352" cy="1336"/>
              <a:chOff x="0" y="0"/>
              <a:chExt cx="352" cy="1336"/>
            </a:xfrm>
          </p:grpSpPr>
          <p:sp>
            <p:nvSpPr>
              <p:cNvPr id="37921" name="Rectangle 33"/>
              <p:cNvSpPr>
                <a:spLocks/>
              </p:cNvSpPr>
              <p:nvPr/>
            </p:nvSpPr>
            <p:spPr bwMode="auto">
              <a:xfrm>
                <a:off x="0" y="0"/>
                <a:ext cx="352" cy="1336"/>
              </a:xfrm>
              <a:prstGeom prst="rect">
                <a:avLst/>
              </a:prstGeom>
              <a:solidFill>
                <a:srgbClr val="75737B"/>
              </a:soli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7922" name="Rectangle 34"/>
              <p:cNvSpPr>
                <a:spLocks/>
              </p:cNvSpPr>
              <p:nvPr/>
            </p:nvSpPr>
            <p:spPr bwMode="auto">
              <a:xfrm rot="-5400000">
                <a:off x="-461" y="510"/>
                <a:ext cx="1279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170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Audio/Video</a:t>
                </a:r>
              </a:p>
            </p:txBody>
          </p:sp>
        </p:grpSp>
      </p:grpSp>
      <p:grpSp>
        <p:nvGrpSpPr>
          <p:cNvPr id="37927" name="Group 39"/>
          <p:cNvGrpSpPr>
            <a:grpSpLocks/>
          </p:cNvGrpSpPr>
          <p:nvPr/>
        </p:nvGrpSpPr>
        <p:grpSpPr bwMode="auto">
          <a:xfrm>
            <a:off x="3964781" y="4384476"/>
            <a:ext cx="392906" cy="1491258"/>
            <a:chOff x="0" y="0"/>
            <a:chExt cx="352" cy="1336"/>
          </a:xfrm>
        </p:grpSpPr>
        <p:sp>
          <p:nvSpPr>
            <p:cNvPr id="37925" name="Rectangle 37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243">
                  <a:srgbClr val="C2F89F"/>
                </a:gs>
                <a:gs pos="62175">
                  <a:srgbClr val="86F13F"/>
                </a:gs>
                <a:gs pos="100000">
                  <a:srgbClr val="86F13F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26" name="Rectangle 38"/>
            <p:cNvSpPr>
              <a:spLocks/>
            </p:cNvSpPr>
            <p:nvPr/>
          </p:nvSpPr>
          <p:spPr bwMode="auto">
            <a:xfrm rot="16200000">
              <a:off x="-26" y="534"/>
              <a:ext cx="411" cy="276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GPU</a:t>
              </a:r>
            </a:p>
          </p:txBody>
        </p:sp>
      </p:grpSp>
      <p:grpSp>
        <p:nvGrpSpPr>
          <p:cNvPr id="37930" name="Group 42"/>
          <p:cNvGrpSpPr>
            <a:grpSpLocks/>
          </p:cNvGrpSpPr>
          <p:nvPr/>
        </p:nvGrpSpPr>
        <p:grpSpPr bwMode="auto">
          <a:xfrm>
            <a:off x="3464719" y="4384476"/>
            <a:ext cx="392906" cy="1491258"/>
            <a:chOff x="0" y="0"/>
            <a:chExt cx="352" cy="1336"/>
          </a:xfrm>
        </p:grpSpPr>
        <p:sp>
          <p:nvSpPr>
            <p:cNvPr id="37928" name="Rectangle 40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182">
                  <a:srgbClr val="C2F89F"/>
                </a:gs>
                <a:gs pos="61658">
                  <a:srgbClr val="86F13F"/>
                </a:gs>
                <a:gs pos="100000">
                  <a:srgbClr val="86F13F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29" name="Rectangle 41"/>
            <p:cNvSpPr>
              <a:spLocks/>
            </p:cNvSpPr>
            <p:nvPr/>
          </p:nvSpPr>
          <p:spPr bwMode="auto">
            <a:xfrm rot="16200000">
              <a:off x="-315" y="555"/>
              <a:ext cx="989" cy="234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Framebuffer</a:t>
              </a:r>
            </a:p>
          </p:txBody>
        </p:sp>
      </p:grpSp>
      <p:grpSp>
        <p:nvGrpSpPr>
          <p:cNvPr id="37941" name="Group 53"/>
          <p:cNvGrpSpPr>
            <a:grpSpLocks/>
          </p:cNvGrpSpPr>
          <p:nvPr/>
        </p:nvGrpSpPr>
        <p:grpSpPr bwMode="auto">
          <a:xfrm>
            <a:off x="2741414" y="4071938"/>
            <a:ext cx="5103316" cy="320353"/>
            <a:chOff x="0" y="0"/>
            <a:chExt cx="4572" cy="287"/>
          </a:xfrm>
        </p:grpSpPr>
        <p:sp>
          <p:nvSpPr>
            <p:cNvPr id="37931" name="Line 43"/>
            <p:cNvSpPr>
              <a:spLocks noChangeShapeType="1"/>
            </p:cNvSpPr>
            <p:nvPr/>
          </p:nvSpPr>
          <p:spPr bwMode="auto">
            <a:xfrm rot="10800000">
              <a:off x="4568" y="7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2" name="Line 44"/>
            <p:cNvSpPr>
              <a:spLocks noChangeShapeType="1"/>
            </p:cNvSpPr>
            <p:nvPr/>
          </p:nvSpPr>
          <p:spPr bwMode="auto">
            <a:xfrm rot="10800000">
              <a:off x="3667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3" name="Line 45"/>
            <p:cNvSpPr>
              <a:spLocks noChangeShapeType="1"/>
            </p:cNvSpPr>
            <p:nvPr/>
          </p:nvSpPr>
          <p:spPr bwMode="auto">
            <a:xfrm rot="10800000">
              <a:off x="3235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4" name="Line 46"/>
            <p:cNvSpPr>
              <a:spLocks noChangeShapeType="1"/>
            </p:cNvSpPr>
            <p:nvPr/>
          </p:nvSpPr>
          <p:spPr bwMode="auto">
            <a:xfrm rot="10800000">
              <a:off x="2787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5" name="Line 47"/>
            <p:cNvSpPr>
              <a:spLocks noChangeShapeType="1"/>
            </p:cNvSpPr>
            <p:nvPr/>
          </p:nvSpPr>
          <p:spPr bwMode="auto">
            <a:xfrm rot="10800000">
              <a:off x="2339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6" name="Line 48"/>
            <p:cNvSpPr>
              <a:spLocks noChangeShapeType="1"/>
            </p:cNvSpPr>
            <p:nvPr/>
          </p:nvSpPr>
          <p:spPr bwMode="auto">
            <a:xfrm rot="10800000">
              <a:off x="1891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7" name="Line 49"/>
            <p:cNvSpPr>
              <a:spLocks noChangeShapeType="1"/>
            </p:cNvSpPr>
            <p:nvPr/>
          </p:nvSpPr>
          <p:spPr bwMode="auto">
            <a:xfrm rot="10800000">
              <a:off x="1443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8" name="Line 50"/>
            <p:cNvSpPr>
              <a:spLocks noChangeShapeType="1"/>
            </p:cNvSpPr>
            <p:nvPr/>
          </p:nvSpPr>
          <p:spPr bwMode="auto">
            <a:xfrm rot="10800000">
              <a:off x="995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39" name="Line 51"/>
            <p:cNvSpPr>
              <a:spLocks noChangeShapeType="1"/>
            </p:cNvSpPr>
            <p:nvPr/>
          </p:nvSpPr>
          <p:spPr bwMode="auto">
            <a:xfrm rot="10800000">
              <a:off x="451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0" name="Line 52"/>
            <p:cNvSpPr>
              <a:spLocks noChangeShapeType="1"/>
            </p:cNvSpPr>
            <p:nvPr/>
          </p:nvSpPr>
          <p:spPr bwMode="auto">
            <a:xfrm rot="10800000">
              <a:off x="3" y="0"/>
              <a:ext cx="0" cy="280"/>
            </a:xfrm>
            <a:prstGeom prst="line">
              <a:avLst/>
            </a:prstGeom>
            <a:noFill/>
            <a:ln w="50800" cap="flat">
              <a:solidFill>
                <a:srgbClr val="343434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7944" name="Group 56"/>
          <p:cNvGrpSpPr>
            <a:grpSpLocks/>
          </p:cNvGrpSpPr>
          <p:nvPr/>
        </p:nvGrpSpPr>
        <p:grpSpPr bwMode="auto">
          <a:xfrm>
            <a:off x="2375297" y="3661172"/>
            <a:ext cx="5491758" cy="464344"/>
            <a:chOff x="0" y="0"/>
            <a:chExt cx="4920" cy="416"/>
          </a:xfrm>
        </p:grpSpPr>
        <p:sp>
          <p:nvSpPr>
            <p:cNvPr id="37942" name="AutoShape 54"/>
            <p:cNvSpPr>
              <a:spLocks/>
            </p:cNvSpPr>
            <p:nvPr/>
          </p:nvSpPr>
          <p:spPr bwMode="auto">
            <a:xfrm>
              <a:off x="0" y="32"/>
              <a:ext cx="4920" cy="384"/>
            </a:xfrm>
            <a:prstGeom prst="roundRect">
              <a:avLst>
                <a:gd name="adj" fmla="val 31250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4671B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3" name="Rectangle 55"/>
            <p:cNvSpPr>
              <a:spLocks/>
            </p:cNvSpPr>
            <p:nvPr/>
          </p:nvSpPr>
          <p:spPr bwMode="auto">
            <a:xfrm>
              <a:off x="955" y="0"/>
              <a:ext cx="3256" cy="3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 dirty="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device namespaces</a:t>
              </a:r>
            </a:p>
          </p:txBody>
        </p:sp>
      </p:grpSp>
      <p:grpSp>
        <p:nvGrpSpPr>
          <p:cNvPr id="37947" name="Group 59"/>
          <p:cNvGrpSpPr>
            <a:grpSpLocks/>
          </p:cNvGrpSpPr>
          <p:nvPr/>
        </p:nvGrpSpPr>
        <p:grpSpPr bwMode="auto">
          <a:xfrm>
            <a:off x="2857500" y="4384476"/>
            <a:ext cx="392906" cy="1491258"/>
            <a:chOff x="0" y="0"/>
            <a:chExt cx="352" cy="1336"/>
          </a:xfrm>
        </p:grpSpPr>
        <p:sp>
          <p:nvSpPr>
            <p:cNvPr id="37945" name="Rectangle 57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364">
                  <a:srgbClr val="C2F89F"/>
                </a:gs>
                <a:gs pos="63211">
                  <a:srgbClr val="86F13F"/>
                </a:gs>
                <a:gs pos="100000">
                  <a:srgbClr val="86F13F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946" name="Rectangle 58"/>
            <p:cNvSpPr>
              <a:spLocks/>
            </p:cNvSpPr>
            <p:nvPr/>
          </p:nvSpPr>
          <p:spPr bwMode="auto">
            <a:xfrm rot="16200000">
              <a:off x="-282" y="534"/>
              <a:ext cx="924" cy="276"/>
            </a:xfrm>
            <a:prstGeom prst="rect">
              <a:avLst/>
            </a:prstGeom>
            <a:noFill/>
            <a:ln>
              <a:noFill/>
            </a:ln>
            <a:effectLst>
              <a:outerShdw blurRad="254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Cell Radio</a:t>
              </a:r>
            </a:p>
          </p:txBody>
        </p:sp>
      </p:grpSp>
      <p:sp>
        <p:nvSpPr>
          <p:cNvPr id="37948" name="Rectangle 60"/>
          <p:cNvSpPr>
            <a:spLocks/>
          </p:cNvSpPr>
          <p:nvPr/>
        </p:nvSpPr>
        <p:spPr bwMode="auto">
          <a:xfrm>
            <a:off x="1981200" y="1196578"/>
            <a:ext cx="6403777" cy="500063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 dirty="0">
                <a:ea typeface="ＭＳ Ｐゴシック" charset="0"/>
                <a:cs typeface="Palatino" charset="0"/>
              </a:rPr>
              <a:t>efficient basic graphics virtualization</a:t>
            </a:r>
          </a:p>
        </p:txBody>
      </p:sp>
      <p:sp>
        <p:nvSpPr>
          <p:cNvPr id="37949" name="Rectangle 61"/>
          <p:cNvSpPr>
            <a:spLocks/>
          </p:cNvSpPr>
          <p:nvPr/>
        </p:nvSpPr>
        <p:spPr bwMode="auto">
          <a:xfrm>
            <a:off x="1981200" y="1905000"/>
            <a:ext cx="5134570" cy="500063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hardware accelerated graphics</a:t>
            </a:r>
          </a:p>
        </p:txBody>
      </p:sp>
      <p:sp>
        <p:nvSpPr>
          <p:cNvPr id="37950" name="Rectangle 62"/>
          <p:cNvSpPr>
            <a:spLocks/>
          </p:cNvSpPr>
          <p:nvPr/>
        </p:nvSpPr>
        <p:spPr bwMode="auto">
          <a:xfrm>
            <a:off x="2057400" y="2590800"/>
            <a:ext cx="5134570" cy="500063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proprietary/closed interface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1860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8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1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7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7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7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7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7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48" grpId="0" autoUpdateAnimBg="0"/>
      <p:bldP spid="37949" grpId="0" autoUpdateAnimBg="0"/>
      <p:bldP spid="3795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89" y="4563070"/>
            <a:ext cx="1089422" cy="164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17" name="Group 5"/>
          <p:cNvGrpSpPr>
            <a:grpSpLocks/>
          </p:cNvGrpSpPr>
          <p:nvPr/>
        </p:nvGrpSpPr>
        <p:grpSpPr bwMode="auto">
          <a:xfrm>
            <a:off x="0" y="3504909"/>
            <a:ext cx="9135070" cy="683122"/>
            <a:chOff x="0" y="3776"/>
            <a:chExt cx="8184" cy="612"/>
          </a:xfrm>
        </p:grpSpPr>
        <p:sp>
          <p:nvSpPr>
            <p:cNvPr id="38914" name="Line 2"/>
            <p:cNvSpPr>
              <a:spLocks noChangeShapeType="1"/>
            </p:cNvSpPr>
            <p:nvPr/>
          </p:nvSpPr>
          <p:spPr bwMode="auto">
            <a:xfrm>
              <a:off x="0" y="4092"/>
              <a:ext cx="8184" cy="0"/>
            </a:xfrm>
            <a:prstGeom prst="line">
              <a:avLst/>
            </a:prstGeom>
            <a:noFill/>
            <a:ln w="50800" cap="flat">
              <a:solidFill>
                <a:srgbClr val="1A1A1A"/>
              </a:solidFill>
              <a:prstDash val="sysDot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15" name="Rectangle 3"/>
            <p:cNvSpPr>
              <a:spLocks/>
            </p:cNvSpPr>
            <p:nvPr/>
          </p:nvSpPr>
          <p:spPr bwMode="auto">
            <a:xfrm>
              <a:off x="5393" y="3776"/>
              <a:ext cx="2623" cy="22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8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virtual addresses</a:t>
              </a:r>
            </a:p>
          </p:txBody>
        </p:sp>
        <p:sp>
          <p:nvSpPr>
            <p:cNvPr id="38916" name="Rectangle 4"/>
            <p:cNvSpPr>
              <a:spLocks/>
            </p:cNvSpPr>
            <p:nvPr/>
          </p:nvSpPr>
          <p:spPr bwMode="auto">
            <a:xfrm>
              <a:off x="5393" y="4049"/>
              <a:ext cx="2775" cy="339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8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physical addresses</a:t>
              </a:r>
            </a:p>
          </p:txBody>
        </p:sp>
      </p:grpSp>
      <p:sp>
        <p:nvSpPr>
          <p:cNvPr id="38918" name="Line 6"/>
          <p:cNvSpPr>
            <a:spLocks noChangeShapeType="1"/>
          </p:cNvSpPr>
          <p:nvPr/>
        </p:nvSpPr>
        <p:spPr bwMode="auto">
          <a:xfrm rot="10800000">
            <a:off x="3865439" y="3429000"/>
            <a:ext cx="0" cy="1151930"/>
          </a:xfrm>
          <a:prstGeom prst="line">
            <a:avLst/>
          </a:prstGeom>
          <a:noFill/>
          <a:ln w="50800" cap="flat">
            <a:solidFill>
              <a:srgbClr val="8F2525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8921" name="Group 9"/>
          <p:cNvGrpSpPr>
            <a:grpSpLocks/>
          </p:cNvGrpSpPr>
          <p:nvPr/>
        </p:nvGrpSpPr>
        <p:grpSpPr bwMode="auto">
          <a:xfrm>
            <a:off x="3161109" y="2750344"/>
            <a:ext cx="723305" cy="705445"/>
            <a:chOff x="0" y="0"/>
            <a:chExt cx="648" cy="632"/>
          </a:xfrm>
        </p:grpSpPr>
        <p:sp>
          <p:nvSpPr>
            <p:cNvPr id="38919" name="Line 7"/>
            <p:cNvSpPr>
              <a:spLocks noChangeShapeType="1"/>
            </p:cNvSpPr>
            <p:nvPr/>
          </p:nvSpPr>
          <p:spPr bwMode="auto">
            <a:xfrm rot="10800000">
              <a:off x="13" y="0"/>
              <a:ext cx="0" cy="608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0" name="Line 8"/>
            <p:cNvSpPr>
              <a:spLocks noChangeShapeType="1"/>
            </p:cNvSpPr>
            <p:nvPr/>
          </p:nvSpPr>
          <p:spPr bwMode="auto">
            <a:xfrm rot="10800000">
              <a:off x="0" y="605"/>
              <a:ext cx="648" cy="3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8924" name="Group 12"/>
          <p:cNvGrpSpPr>
            <a:grpSpLocks/>
          </p:cNvGrpSpPr>
          <p:nvPr/>
        </p:nvGrpSpPr>
        <p:grpSpPr bwMode="auto">
          <a:xfrm>
            <a:off x="2270374" y="4980533"/>
            <a:ext cx="1176486" cy="420812"/>
            <a:chOff x="0" y="0"/>
            <a:chExt cx="1053" cy="376"/>
          </a:xfrm>
        </p:grpSpPr>
        <p:sp>
          <p:nvSpPr>
            <p:cNvPr id="38922" name="Line 10"/>
            <p:cNvSpPr>
              <a:spLocks noChangeShapeType="1"/>
            </p:cNvSpPr>
            <p:nvPr/>
          </p:nvSpPr>
          <p:spPr bwMode="auto">
            <a:xfrm rot="10800000" flipH="1">
              <a:off x="1041" y="0"/>
              <a:ext cx="0" cy="369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23" name="Line 11"/>
            <p:cNvSpPr>
              <a:spLocks noChangeShapeType="1"/>
            </p:cNvSpPr>
            <p:nvPr/>
          </p:nvSpPr>
          <p:spPr bwMode="auto">
            <a:xfrm rot="10800000" flipH="1">
              <a:off x="0" y="369"/>
              <a:ext cx="1053" cy="0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8925" name="Rectangle 13"/>
          <p:cNvSpPr>
            <a:spLocks/>
          </p:cNvSpPr>
          <p:nvPr/>
        </p:nvSpPr>
        <p:spPr bwMode="auto">
          <a:xfrm>
            <a:off x="533400" y="4038600"/>
            <a:ext cx="2763441" cy="500063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screen memory</a:t>
            </a:r>
          </a:p>
        </p:txBody>
      </p:sp>
      <p:sp>
        <p:nvSpPr>
          <p:cNvPr id="38926" name="Rectangle 14"/>
          <p:cNvSpPr>
            <a:spLocks/>
          </p:cNvSpPr>
          <p:nvPr/>
        </p:nvSpPr>
        <p:spPr bwMode="auto">
          <a:xfrm>
            <a:off x="517922" y="366117"/>
            <a:ext cx="8099227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Copperplate" charset="0"/>
                <a:sym typeface="Copperplate" charset="0"/>
              </a:rPr>
              <a:t>Approach 1: Single Assignment</a:t>
            </a:r>
          </a:p>
        </p:txBody>
      </p:sp>
      <p:grpSp>
        <p:nvGrpSpPr>
          <p:cNvPr id="38931" name="Group 19"/>
          <p:cNvGrpSpPr>
            <a:grpSpLocks/>
          </p:cNvGrpSpPr>
          <p:nvPr/>
        </p:nvGrpSpPr>
        <p:grpSpPr bwMode="auto">
          <a:xfrm>
            <a:off x="4943699" y="2874244"/>
            <a:ext cx="152921" cy="548059"/>
            <a:chOff x="0" y="0"/>
            <a:chExt cx="136" cy="490"/>
          </a:xfrm>
        </p:grpSpPr>
        <p:sp>
          <p:nvSpPr>
            <p:cNvPr id="38927" name="Line 15"/>
            <p:cNvSpPr>
              <a:spLocks noChangeShapeType="1"/>
            </p:cNvSpPr>
            <p:nvPr/>
          </p:nvSpPr>
          <p:spPr bwMode="auto">
            <a:xfrm rot="10800000">
              <a:off x="67" y="0"/>
              <a:ext cx="0" cy="400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38930" name="Group 18"/>
            <p:cNvGrpSpPr>
              <a:grpSpLocks/>
            </p:cNvGrpSpPr>
            <p:nvPr/>
          </p:nvGrpSpPr>
          <p:grpSpPr bwMode="auto">
            <a:xfrm>
              <a:off x="0" y="353"/>
              <a:ext cx="136" cy="137"/>
              <a:chOff x="0" y="0"/>
              <a:chExt cx="136" cy="136"/>
            </a:xfrm>
          </p:grpSpPr>
          <p:sp>
            <p:nvSpPr>
              <p:cNvPr id="38928" name="Line 16"/>
              <p:cNvSpPr>
                <a:spLocks noChangeShapeType="1"/>
              </p:cNvSpPr>
              <p:nvPr/>
            </p:nvSpPr>
            <p:spPr bwMode="auto">
              <a:xfrm>
                <a:off x="6" y="4"/>
                <a:ext cx="123" cy="123"/>
              </a:xfrm>
              <a:prstGeom prst="line">
                <a:avLst/>
              </a:prstGeom>
              <a:noFill/>
              <a:ln w="50800" cap="flat">
                <a:solidFill>
                  <a:srgbClr val="8F2525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29" name="Line 17"/>
              <p:cNvSpPr>
                <a:spLocks noChangeShapeType="1"/>
              </p:cNvSpPr>
              <p:nvPr/>
            </p:nvSpPr>
            <p:spPr bwMode="auto">
              <a:xfrm rot="10800000" flipH="1">
                <a:off x="9" y="7"/>
                <a:ext cx="123" cy="123"/>
              </a:xfrm>
              <a:prstGeom prst="line">
                <a:avLst/>
              </a:prstGeom>
              <a:noFill/>
              <a:ln w="50800" cap="flat">
                <a:solidFill>
                  <a:srgbClr val="8F2525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38936" name="Group 24"/>
          <p:cNvGrpSpPr>
            <a:grpSpLocks/>
          </p:cNvGrpSpPr>
          <p:nvPr/>
        </p:nvGrpSpPr>
        <p:grpSpPr bwMode="auto">
          <a:xfrm>
            <a:off x="6804422" y="2875359"/>
            <a:ext cx="151805" cy="544711"/>
            <a:chOff x="0" y="0"/>
            <a:chExt cx="136" cy="488"/>
          </a:xfrm>
        </p:grpSpPr>
        <p:sp>
          <p:nvSpPr>
            <p:cNvPr id="38932" name="Line 20"/>
            <p:cNvSpPr>
              <a:spLocks noChangeShapeType="1"/>
            </p:cNvSpPr>
            <p:nvPr/>
          </p:nvSpPr>
          <p:spPr bwMode="auto">
            <a:xfrm rot="10800000">
              <a:off x="68" y="0"/>
              <a:ext cx="0" cy="400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38935" name="Group 23"/>
            <p:cNvGrpSpPr>
              <a:grpSpLocks/>
            </p:cNvGrpSpPr>
            <p:nvPr/>
          </p:nvGrpSpPr>
          <p:grpSpPr bwMode="auto">
            <a:xfrm>
              <a:off x="0" y="352"/>
              <a:ext cx="136" cy="136"/>
              <a:chOff x="0" y="0"/>
              <a:chExt cx="136" cy="136"/>
            </a:xfrm>
          </p:grpSpPr>
          <p:sp>
            <p:nvSpPr>
              <p:cNvPr id="38933" name="Line 21"/>
              <p:cNvSpPr>
                <a:spLocks noChangeShapeType="1"/>
              </p:cNvSpPr>
              <p:nvPr/>
            </p:nvSpPr>
            <p:spPr bwMode="auto">
              <a:xfrm>
                <a:off x="6" y="4"/>
                <a:ext cx="123" cy="123"/>
              </a:xfrm>
              <a:prstGeom prst="line">
                <a:avLst/>
              </a:prstGeom>
              <a:noFill/>
              <a:ln w="50800" cap="flat">
                <a:solidFill>
                  <a:srgbClr val="8F2525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8934" name="Line 22"/>
              <p:cNvSpPr>
                <a:spLocks noChangeShapeType="1"/>
              </p:cNvSpPr>
              <p:nvPr/>
            </p:nvSpPr>
            <p:spPr bwMode="auto">
              <a:xfrm rot="10800000" flipH="1">
                <a:off x="9" y="7"/>
                <a:ext cx="123" cy="123"/>
              </a:xfrm>
              <a:prstGeom prst="line">
                <a:avLst/>
              </a:prstGeom>
              <a:noFill/>
              <a:ln w="50800" cap="flat">
                <a:solidFill>
                  <a:srgbClr val="8F2525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pic>
        <p:nvPicPr>
          <p:cNvPr id="3893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305" y="1227832"/>
            <a:ext cx="839391" cy="1710035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8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89" y="1232297"/>
            <a:ext cx="839391" cy="1708919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39" name="Picture 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414" y="1241227"/>
            <a:ext cx="838275" cy="1705570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945" name="Group 33"/>
          <p:cNvGrpSpPr>
            <a:grpSpLocks/>
          </p:cNvGrpSpPr>
          <p:nvPr/>
        </p:nvGrpSpPr>
        <p:grpSpPr bwMode="auto">
          <a:xfrm rot="5400000">
            <a:off x="3674567" y="4022824"/>
            <a:ext cx="392906" cy="1491258"/>
            <a:chOff x="0" y="0"/>
            <a:chExt cx="352" cy="1336"/>
          </a:xfrm>
        </p:grpSpPr>
        <p:sp>
          <p:nvSpPr>
            <p:cNvPr id="38943" name="Rectangle 31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303">
                  <a:srgbClr val="C2F89F"/>
                </a:gs>
                <a:gs pos="62694">
                  <a:srgbClr val="86F13F"/>
                </a:gs>
                <a:gs pos="100000">
                  <a:srgbClr val="86F13F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944" name="Rectangle 32"/>
            <p:cNvSpPr>
              <a:spLocks/>
            </p:cNvSpPr>
            <p:nvPr/>
          </p:nvSpPr>
          <p:spPr bwMode="auto">
            <a:xfrm rot="16200000">
              <a:off x="-315" y="610"/>
              <a:ext cx="989" cy="234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Framebuffer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8239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 animBg="1"/>
      <p:bldP spid="38925" grpId="0" autoUpdateAnimBg="0"/>
      <p:bldP spid="38926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9" name="Group 3"/>
          <p:cNvGrpSpPr>
            <a:grpSpLocks/>
          </p:cNvGrpSpPr>
          <p:nvPr/>
        </p:nvGrpSpPr>
        <p:grpSpPr bwMode="auto">
          <a:xfrm>
            <a:off x="2270374" y="4980533"/>
            <a:ext cx="1176486" cy="420812"/>
            <a:chOff x="0" y="0"/>
            <a:chExt cx="1053" cy="376"/>
          </a:xfrm>
        </p:grpSpPr>
        <p:sp>
          <p:nvSpPr>
            <p:cNvPr id="39937" name="Line 1"/>
            <p:cNvSpPr>
              <a:spLocks noChangeShapeType="1"/>
            </p:cNvSpPr>
            <p:nvPr/>
          </p:nvSpPr>
          <p:spPr bwMode="auto">
            <a:xfrm rot="10800000" flipH="1">
              <a:off x="1041" y="0"/>
              <a:ext cx="0" cy="369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38" name="Line 2"/>
            <p:cNvSpPr>
              <a:spLocks noChangeShapeType="1"/>
            </p:cNvSpPr>
            <p:nvPr/>
          </p:nvSpPr>
          <p:spPr bwMode="auto">
            <a:xfrm rot="10800000" flipH="1">
              <a:off x="0" y="369"/>
              <a:ext cx="1053" cy="0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39942" name="Group 6"/>
          <p:cNvGrpSpPr>
            <a:grpSpLocks/>
          </p:cNvGrpSpPr>
          <p:nvPr/>
        </p:nvGrpSpPr>
        <p:grpSpPr bwMode="auto">
          <a:xfrm rot="5400000">
            <a:off x="3674567" y="4022824"/>
            <a:ext cx="392906" cy="1491258"/>
            <a:chOff x="0" y="0"/>
            <a:chExt cx="352" cy="1336"/>
          </a:xfrm>
        </p:grpSpPr>
        <p:sp>
          <p:nvSpPr>
            <p:cNvPr id="39940" name="Rectangle 4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303">
                  <a:srgbClr val="C2F89F"/>
                </a:gs>
                <a:gs pos="62694">
                  <a:srgbClr val="86F13F"/>
                </a:gs>
                <a:gs pos="100000">
                  <a:srgbClr val="86F13F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41" name="Rectangle 5"/>
            <p:cNvSpPr>
              <a:spLocks/>
            </p:cNvSpPr>
            <p:nvPr/>
          </p:nvSpPr>
          <p:spPr bwMode="auto">
            <a:xfrm rot="16200000">
              <a:off x="-315" y="610"/>
              <a:ext cx="989" cy="234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 dirty="0" err="1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Framebuffer</a:t>
              </a:r>
              <a:endParaRPr lang="en-US" sz="1700" dirty="0">
                <a:solidFill>
                  <a:srgbClr val="FFFFFF"/>
                </a:solidFill>
                <a:ea typeface="ＭＳ Ｐゴシック" charset="0"/>
                <a:cs typeface="Palatino" charset="0"/>
              </a:endParaRPr>
            </a:p>
          </p:txBody>
        </p:sp>
      </p:grpSp>
      <p:grpSp>
        <p:nvGrpSpPr>
          <p:cNvPr id="39945" name="Group 9"/>
          <p:cNvGrpSpPr>
            <a:grpSpLocks/>
          </p:cNvGrpSpPr>
          <p:nvPr/>
        </p:nvGrpSpPr>
        <p:grpSpPr bwMode="auto">
          <a:xfrm>
            <a:off x="7054453" y="4268391"/>
            <a:ext cx="1223367" cy="1687711"/>
            <a:chOff x="0" y="0"/>
            <a:chExt cx="1096" cy="1512"/>
          </a:xfrm>
        </p:grpSpPr>
        <p:sp>
          <p:nvSpPr>
            <p:cNvPr id="39943" name="AutoShape 7"/>
            <p:cNvSpPr>
              <a:spLocks/>
            </p:cNvSpPr>
            <p:nvPr/>
          </p:nvSpPr>
          <p:spPr bwMode="auto">
            <a:xfrm>
              <a:off x="0" y="0"/>
              <a:ext cx="1096" cy="1512"/>
            </a:xfrm>
            <a:prstGeom prst="roundRect">
              <a:avLst>
                <a:gd name="adj" fmla="val 10944"/>
              </a:avLst>
            </a:prstGeom>
            <a:gradFill rotWithShape="0">
              <a:gsLst>
                <a:gs pos="0">
                  <a:srgbClr val="EEEAFC">
                    <a:alpha val="89999"/>
                  </a:srgbClr>
                </a:gs>
                <a:gs pos="13353">
                  <a:srgbClr val="D28891">
                    <a:alpha val="84658"/>
                  </a:srgbClr>
                </a:gs>
                <a:gs pos="100000">
                  <a:srgbClr val="B52626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74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44" name="Rectangle 8"/>
            <p:cNvSpPr>
              <a:spLocks/>
            </p:cNvSpPr>
            <p:nvPr/>
          </p:nvSpPr>
          <p:spPr bwMode="auto">
            <a:xfrm>
              <a:off x="106" y="85"/>
              <a:ext cx="863" cy="117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 dirty="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virtual state</a:t>
              </a:r>
            </a:p>
          </p:txBody>
        </p:sp>
      </p:grpSp>
      <p:grpSp>
        <p:nvGrpSpPr>
          <p:cNvPr id="39948" name="Group 12"/>
          <p:cNvGrpSpPr>
            <a:grpSpLocks/>
          </p:cNvGrpSpPr>
          <p:nvPr/>
        </p:nvGrpSpPr>
        <p:grpSpPr bwMode="auto">
          <a:xfrm rot="-5400000">
            <a:off x="4702039" y="4037893"/>
            <a:ext cx="693167" cy="866180"/>
            <a:chOff x="0" y="0"/>
            <a:chExt cx="620" cy="776"/>
          </a:xfrm>
        </p:grpSpPr>
        <p:sp>
          <p:nvSpPr>
            <p:cNvPr id="39946" name="Line 10"/>
            <p:cNvSpPr>
              <a:spLocks noChangeShapeType="1"/>
            </p:cNvSpPr>
            <p:nvPr/>
          </p:nvSpPr>
          <p:spPr bwMode="auto">
            <a:xfrm rot="10800000">
              <a:off x="20" y="754"/>
              <a:ext cx="600" cy="0"/>
            </a:xfrm>
            <a:prstGeom prst="line">
              <a:avLst/>
            </a:prstGeom>
            <a:noFill/>
            <a:ln w="1016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47" name="Line 11"/>
            <p:cNvSpPr>
              <a:spLocks noChangeShapeType="1"/>
            </p:cNvSpPr>
            <p:nvPr/>
          </p:nvSpPr>
          <p:spPr bwMode="auto">
            <a:xfrm rot="10800000">
              <a:off x="28" y="0"/>
              <a:ext cx="0" cy="776"/>
            </a:xfrm>
            <a:prstGeom prst="line">
              <a:avLst/>
            </a:prstGeom>
            <a:noFill/>
            <a:ln w="1016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3994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789" y="4563070"/>
            <a:ext cx="1089422" cy="164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52" name="Group 16"/>
          <p:cNvGrpSpPr>
            <a:grpSpLocks/>
          </p:cNvGrpSpPr>
          <p:nvPr/>
        </p:nvGrpSpPr>
        <p:grpSpPr bwMode="auto">
          <a:xfrm>
            <a:off x="6152555" y="4124400"/>
            <a:ext cx="918642" cy="697631"/>
            <a:chOff x="0" y="0"/>
            <a:chExt cx="823" cy="624"/>
          </a:xfrm>
        </p:grpSpPr>
        <p:sp>
          <p:nvSpPr>
            <p:cNvPr id="39950" name="Line 14"/>
            <p:cNvSpPr>
              <a:spLocks noChangeShapeType="1"/>
            </p:cNvSpPr>
            <p:nvPr/>
          </p:nvSpPr>
          <p:spPr bwMode="auto">
            <a:xfrm rot="10800000">
              <a:off x="31" y="0"/>
              <a:ext cx="0" cy="624"/>
            </a:xfrm>
            <a:prstGeom prst="line">
              <a:avLst/>
            </a:prstGeom>
            <a:noFill/>
            <a:ln w="1016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51" name="Line 15"/>
            <p:cNvSpPr>
              <a:spLocks noChangeShapeType="1"/>
            </p:cNvSpPr>
            <p:nvPr/>
          </p:nvSpPr>
          <p:spPr bwMode="auto">
            <a:xfrm flipH="1">
              <a:off x="0" y="609"/>
              <a:ext cx="823" cy="0"/>
            </a:xfrm>
            <a:prstGeom prst="line">
              <a:avLst/>
            </a:prstGeom>
            <a:noFill/>
            <a:ln w="101600" cap="flat">
              <a:solidFill>
                <a:srgbClr val="8F2525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9953" name="Line 17"/>
          <p:cNvSpPr>
            <a:spLocks noChangeShapeType="1"/>
          </p:cNvSpPr>
          <p:nvPr/>
        </p:nvSpPr>
        <p:spPr bwMode="auto">
          <a:xfrm rot="10800000">
            <a:off x="6849070" y="2732485"/>
            <a:ext cx="0" cy="829345"/>
          </a:xfrm>
          <a:prstGeom prst="line">
            <a:avLst/>
          </a:prstGeom>
          <a:noFill/>
          <a:ln w="101600" cap="flat">
            <a:solidFill>
              <a:srgbClr val="8F2525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9956" name="Group 20"/>
          <p:cNvGrpSpPr>
            <a:grpSpLocks/>
          </p:cNvGrpSpPr>
          <p:nvPr/>
        </p:nvGrpSpPr>
        <p:grpSpPr bwMode="auto">
          <a:xfrm>
            <a:off x="5813227" y="4125516"/>
            <a:ext cx="1250156" cy="937617"/>
            <a:chOff x="0" y="0"/>
            <a:chExt cx="1120" cy="839"/>
          </a:xfrm>
        </p:grpSpPr>
        <p:sp>
          <p:nvSpPr>
            <p:cNvPr id="39954" name="Line 18"/>
            <p:cNvSpPr>
              <a:spLocks noChangeShapeType="1"/>
            </p:cNvSpPr>
            <p:nvPr/>
          </p:nvSpPr>
          <p:spPr bwMode="auto">
            <a:xfrm rot="10800000">
              <a:off x="0" y="826"/>
              <a:ext cx="1120" cy="0"/>
            </a:xfrm>
            <a:prstGeom prst="line">
              <a:avLst/>
            </a:prstGeom>
            <a:noFill/>
            <a:ln w="1016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55" name="Line 19"/>
            <p:cNvSpPr>
              <a:spLocks noChangeShapeType="1"/>
            </p:cNvSpPr>
            <p:nvPr/>
          </p:nvSpPr>
          <p:spPr bwMode="auto">
            <a:xfrm rot="10800000">
              <a:off x="31" y="0"/>
              <a:ext cx="1" cy="839"/>
            </a:xfrm>
            <a:prstGeom prst="line">
              <a:avLst/>
            </a:prstGeom>
            <a:noFill/>
            <a:ln w="1016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9957" name="Rectangle 21"/>
          <p:cNvSpPr>
            <a:spLocks/>
          </p:cNvSpPr>
          <p:nvPr/>
        </p:nvSpPr>
        <p:spPr bwMode="auto">
          <a:xfrm>
            <a:off x="589358" y="4143375"/>
            <a:ext cx="2763442" cy="500063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3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screen memory</a:t>
            </a:r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 rot="10800000">
            <a:off x="5020717" y="2723555"/>
            <a:ext cx="0" cy="848320"/>
          </a:xfrm>
          <a:prstGeom prst="line">
            <a:avLst/>
          </a:prstGeom>
          <a:noFill/>
          <a:ln w="101600" cap="flat">
            <a:solidFill>
              <a:srgbClr val="8F2525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9959" name="Rectangle 23"/>
          <p:cNvSpPr>
            <a:spLocks/>
          </p:cNvSpPr>
          <p:nvPr/>
        </p:nvSpPr>
        <p:spPr bwMode="auto">
          <a:xfrm>
            <a:off x="517922" y="366117"/>
            <a:ext cx="8099227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Approach 2: Emulated Hardware</a:t>
            </a:r>
          </a:p>
        </p:txBody>
      </p:sp>
      <p:pic>
        <p:nvPicPr>
          <p:cNvPr id="3996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305" y="1227832"/>
            <a:ext cx="839391" cy="1710035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89" y="1232297"/>
            <a:ext cx="839391" cy="1708919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2" name="Line 26"/>
          <p:cNvSpPr>
            <a:spLocks noChangeShapeType="1"/>
          </p:cNvSpPr>
          <p:nvPr/>
        </p:nvSpPr>
        <p:spPr bwMode="auto">
          <a:xfrm rot="10800000">
            <a:off x="3865439" y="3429000"/>
            <a:ext cx="0" cy="1151930"/>
          </a:xfrm>
          <a:prstGeom prst="line">
            <a:avLst/>
          </a:prstGeom>
          <a:noFill/>
          <a:ln w="50800" cap="flat">
            <a:solidFill>
              <a:srgbClr val="8F2525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9965" name="Group 29"/>
          <p:cNvGrpSpPr>
            <a:grpSpLocks/>
          </p:cNvGrpSpPr>
          <p:nvPr/>
        </p:nvGrpSpPr>
        <p:grpSpPr bwMode="auto">
          <a:xfrm>
            <a:off x="3161109" y="2750344"/>
            <a:ext cx="723305" cy="705445"/>
            <a:chOff x="0" y="0"/>
            <a:chExt cx="648" cy="632"/>
          </a:xfrm>
        </p:grpSpPr>
        <p:sp>
          <p:nvSpPr>
            <p:cNvPr id="39963" name="Line 27"/>
            <p:cNvSpPr>
              <a:spLocks noChangeShapeType="1"/>
            </p:cNvSpPr>
            <p:nvPr/>
          </p:nvSpPr>
          <p:spPr bwMode="auto">
            <a:xfrm rot="10800000">
              <a:off x="13" y="0"/>
              <a:ext cx="0" cy="608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4" name="Line 28"/>
            <p:cNvSpPr>
              <a:spLocks noChangeShapeType="1"/>
            </p:cNvSpPr>
            <p:nvPr/>
          </p:nvSpPr>
          <p:spPr bwMode="auto">
            <a:xfrm rot="10800000">
              <a:off x="0" y="605"/>
              <a:ext cx="648" cy="3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39966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414" y="1241227"/>
            <a:ext cx="838275" cy="1705570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969" name="Group 33"/>
          <p:cNvGrpSpPr>
            <a:grpSpLocks/>
          </p:cNvGrpSpPr>
          <p:nvPr/>
        </p:nvGrpSpPr>
        <p:grpSpPr bwMode="auto">
          <a:xfrm>
            <a:off x="6457281" y="4124400"/>
            <a:ext cx="613916" cy="429741"/>
            <a:chOff x="0" y="0"/>
            <a:chExt cx="550" cy="384"/>
          </a:xfrm>
        </p:grpSpPr>
        <p:sp>
          <p:nvSpPr>
            <p:cNvPr id="39967" name="Line 31"/>
            <p:cNvSpPr>
              <a:spLocks noChangeShapeType="1"/>
            </p:cNvSpPr>
            <p:nvPr/>
          </p:nvSpPr>
          <p:spPr bwMode="auto">
            <a:xfrm rot="10800000">
              <a:off x="4" y="0"/>
              <a:ext cx="0" cy="384"/>
            </a:xfrm>
            <a:prstGeom prst="line">
              <a:avLst/>
            </a:prstGeom>
            <a:noFill/>
            <a:ln w="1016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68" name="Line 32"/>
            <p:cNvSpPr>
              <a:spLocks noChangeShapeType="1"/>
            </p:cNvSpPr>
            <p:nvPr/>
          </p:nvSpPr>
          <p:spPr bwMode="auto">
            <a:xfrm rot="10800000">
              <a:off x="4" y="353"/>
              <a:ext cx="546" cy="0"/>
            </a:xfrm>
            <a:prstGeom prst="line">
              <a:avLst/>
            </a:prstGeom>
            <a:noFill/>
            <a:ln w="101600" cap="flat">
              <a:solidFill>
                <a:srgbClr val="8F2525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9970" name="Line 34"/>
          <p:cNvSpPr>
            <a:spLocks noChangeShapeType="1"/>
          </p:cNvSpPr>
          <p:nvPr/>
        </p:nvSpPr>
        <p:spPr bwMode="auto">
          <a:xfrm rot="10800000">
            <a:off x="3124275" y="3848696"/>
            <a:ext cx="1160859" cy="2232"/>
          </a:xfrm>
          <a:prstGeom prst="line">
            <a:avLst/>
          </a:prstGeom>
          <a:noFill/>
          <a:ln w="50800" cap="flat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39973" name="Group 37"/>
          <p:cNvGrpSpPr>
            <a:grpSpLocks/>
          </p:cNvGrpSpPr>
          <p:nvPr/>
        </p:nvGrpSpPr>
        <p:grpSpPr bwMode="auto">
          <a:xfrm>
            <a:off x="4295180" y="3571875"/>
            <a:ext cx="3366492" cy="553641"/>
            <a:chOff x="0" y="0"/>
            <a:chExt cx="3016" cy="496"/>
          </a:xfrm>
        </p:grpSpPr>
        <p:sp>
          <p:nvSpPr>
            <p:cNvPr id="39971" name="AutoShape 35"/>
            <p:cNvSpPr>
              <a:spLocks/>
            </p:cNvSpPr>
            <p:nvPr/>
          </p:nvSpPr>
          <p:spPr bwMode="auto">
            <a:xfrm>
              <a:off x="0" y="0"/>
              <a:ext cx="3016" cy="496"/>
            </a:xfrm>
            <a:prstGeom prst="roundRect">
              <a:avLst>
                <a:gd name="adj" fmla="val 24190"/>
              </a:avLst>
            </a:prstGeom>
            <a:gradFill rotWithShape="0">
              <a:gsLst>
                <a:gs pos="0">
                  <a:srgbClr val="EEEAFC">
                    <a:alpha val="89999"/>
                  </a:srgbClr>
                </a:gs>
                <a:gs pos="13353">
                  <a:srgbClr val="D28891">
                    <a:alpha val="84658"/>
                  </a:srgbClr>
                </a:gs>
                <a:gs pos="100000">
                  <a:srgbClr val="B52626">
                    <a:alpha val="50000"/>
                  </a:srgbClr>
                </a:gs>
              </a:gsLst>
              <a:lin ang="5400000" scaled="1"/>
            </a:gradFill>
            <a:ln w="25400" cap="flat">
              <a:solidFill>
                <a:srgbClr val="74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9972" name="Rectangle 36"/>
            <p:cNvSpPr>
              <a:spLocks/>
            </p:cNvSpPr>
            <p:nvPr/>
          </p:nvSpPr>
          <p:spPr bwMode="auto">
            <a:xfrm>
              <a:off x="292" y="28"/>
              <a:ext cx="2376" cy="38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emulated framebuffer</a:t>
              </a:r>
            </a:p>
          </p:txBody>
        </p:sp>
      </p:grpSp>
      <p:sp>
        <p:nvSpPr>
          <p:cNvPr id="39974" name="Line 38"/>
          <p:cNvSpPr>
            <a:spLocks noChangeShapeType="1"/>
          </p:cNvSpPr>
          <p:nvPr/>
        </p:nvSpPr>
        <p:spPr bwMode="auto">
          <a:xfrm rot="10800000" flipH="1">
            <a:off x="3866555" y="3429000"/>
            <a:ext cx="0" cy="400720"/>
          </a:xfrm>
          <a:prstGeom prst="line">
            <a:avLst/>
          </a:prstGeom>
          <a:noFill/>
          <a:ln w="50800" cap="flat">
            <a:solidFill>
              <a:srgbClr val="8F2525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9975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7" y="4920258"/>
            <a:ext cx="1161976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6" name="Picture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97" y="4920258"/>
            <a:ext cx="1161976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461" y="4777383"/>
            <a:ext cx="1161976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8" name="Picture 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148" y="4268391"/>
            <a:ext cx="1161976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79" name="Picture 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719" y="4330898"/>
            <a:ext cx="1161976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80" name="Picture 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102" y="4330898"/>
            <a:ext cx="1161976" cy="89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3718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9" dur="5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9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8" dur="5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99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3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9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39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73" presetID="9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99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99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39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81" presetID="9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99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3" grpId="0" animBg="1"/>
      <p:bldP spid="39958" grpId="0" animBg="1"/>
      <p:bldP spid="39962" grpId="0" animBg="1"/>
      <p:bldP spid="39962" grpId="1" animBg="1"/>
      <p:bldP spid="39970" grpId="0" animBg="1"/>
      <p:bldP spid="3997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3" name="Group 3"/>
          <p:cNvGrpSpPr>
            <a:grpSpLocks/>
          </p:cNvGrpSpPr>
          <p:nvPr/>
        </p:nvGrpSpPr>
        <p:grpSpPr bwMode="auto">
          <a:xfrm>
            <a:off x="2277071" y="4973836"/>
            <a:ext cx="1175370" cy="445369"/>
            <a:chOff x="0" y="0"/>
            <a:chExt cx="1053" cy="399"/>
          </a:xfrm>
        </p:grpSpPr>
        <p:sp>
          <p:nvSpPr>
            <p:cNvPr id="40961" name="Line 1"/>
            <p:cNvSpPr>
              <a:spLocks noChangeShapeType="1"/>
            </p:cNvSpPr>
            <p:nvPr/>
          </p:nvSpPr>
          <p:spPr bwMode="auto">
            <a:xfrm rot="10800000" flipH="1">
              <a:off x="1041" y="0"/>
              <a:ext cx="0" cy="399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62" name="Line 2"/>
            <p:cNvSpPr>
              <a:spLocks noChangeShapeType="1"/>
            </p:cNvSpPr>
            <p:nvPr/>
          </p:nvSpPr>
          <p:spPr bwMode="auto">
            <a:xfrm rot="10800000" flipH="1">
              <a:off x="0" y="385"/>
              <a:ext cx="1053" cy="0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0966" name="Group 6"/>
          <p:cNvGrpSpPr>
            <a:grpSpLocks/>
          </p:cNvGrpSpPr>
          <p:nvPr/>
        </p:nvGrpSpPr>
        <p:grpSpPr bwMode="auto">
          <a:xfrm>
            <a:off x="2270374" y="4980533"/>
            <a:ext cx="1176486" cy="420812"/>
            <a:chOff x="0" y="0"/>
            <a:chExt cx="1053" cy="376"/>
          </a:xfrm>
        </p:grpSpPr>
        <p:sp>
          <p:nvSpPr>
            <p:cNvPr id="40964" name="Line 4"/>
            <p:cNvSpPr>
              <a:spLocks noChangeShapeType="1"/>
            </p:cNvSpPr>
            <p:nvPr/>
          </p:nvSpPr>
          <p:spPr bwMode="auto">
            <a:xfrm rot="10800000" flipH="1">
              <a:off x="1041" y="0"/>
              <a:ext cx="0" cy="369"/>
            </a:xfrm>
            <a:prstGeom prst="line">
              <a:avLst/>
            </a:prstGeom>
            <a:noFill/>
            <a:ln w="50800" cap="flat">
              <a:solidFill>
                <a:srgbClr val="FBE945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65" name="Line 5"/>
            <p:cNvSpPr>
              <a:spLocks noChangeShapeType="1"/>
            </p:cNvSpPr>
            <p:nvPr/>
          </p:nvSpPr>
          <p:spPr bwMode="auto">
            <a:xfrm rot="10800000" flipH="1">
              <a:off x="0" y="369"/>
              <a:ext cx="1053" cy="0"/>
            </a:xfrm>
            <a:prstGeom prst="line">
              <a:avLst/>
            </a:prstGeom>
            <a:noFill/>
            <a:ln w="50800" cap="flat">
              <a:solidFill>
                <a:srgbClr val="FBE945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0970" name="Group 10"/>
          <p:cNvGrpSpPr>
            <a:grpSpLocks/>
          </p:cNvGrpSpPr>
          <p:nvPr/>
        </p:nvGrpSpPr>
        <p:grpSpPr bwMode="auto">
          <a:xfrm>
            <a:off x="0" y="-709910"/>
            <a:ext cx="9135070" cy="9135070"/>
            <a:chOff x="0" y="0"/>
            <a:chExt cx="8184" cy="8184"/>
          </a:xfrm>
        </p:grpSpPr>
        <p:sp>
          <p:nvSpPr>
            <p:cNvPr id="40967" name="Line 7"/>
            <p:cNvSpPr>
              <a:spLocks noChangeShapeType="1"/>
            </p:cNvSpPr>
            <p:nvPr/>
          </p:nvSpPr>
          <p:spPr bwMode="auto">
            <a:xfrm>
              <a:off x="0" y="4092"/>
              <a:ext cx="8184" cy="0"/>
            </a:xfrm>
            <a:prstGeom prst="line">
              <a:avLst/>
            </a:prstGeom>
            <a:noFill/>
            <a:ln w="50800" cap="flat">
              <a:solidFill>
                <a:srgbClr val="1A1A1A"/>
              </a:solidFill>
              <a:prstDash val="sysDot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68" name="Rectangle 8"/>
            <p:cNvSpPr>
              <a:spLocks/>
            </p:cNvSpPr>
            <p:nvPr/>
          </p:nvSpPr>
          <p:spPr bwMode="auto">
            <a:xfrm>
              <a:off x="6312" y="3748"/>
              <a:ext cx="1704" cy="3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virtual addresses</a:t>
              </a:r>
            </a:p>
          </p:txBody>
        </p:sp>
        <p:sp>
          <p:nvSpPr>
            <p:cNvPr id="40969" name="Rectangle 9"/>
            <p:cNvSpPr>
              <a:spLocks/>
            </p:cNvSpPr>
            <p:nvPr/>
          </p:nvSpPr>
          <p:spPr bwMode="auto">
            <a:xfrm>
              <a:off x="6160" y="4068"/>
              <a:ext cx="2008" cy="3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physical addresses</a:t>
              </a:r>
            </a:p>
          </p:txBody>
        </p:sp>
      </p:grpSp>
      <p:grpSp>
        <p:nvGrpSpPr>
          <p:cNvPr id="40973" name="Group 13"/>
          <p:cNvGrpSpPr>
            <a:grpSpLocks/>
          </p:cNvGrpSpPr>
          <p:nvPr/>
        </p:nvGrpSpPr>
        <p:grpSpPr bwMode="auto">
          <a:xfrm>
            <a:off x="4071938" y="3589734"/>
            <a:ext cx="1884164" cy="508992"/>
            <a:chOff x="0" y="0"/>
            <a:chExt cx="1688" cy="456"/>
          </a:xfrm>
        </p:grpSpPr>
        <p:sp>
          <p:nvSpPr>
            <p:cNvPr id="40971" name="Rectangle 11"/>
            <p:cNvSpPr>
              <a:spLocks/>
            </p:cNvSpPr>
            <p:nvPr/>
          </p:nvSpPr>
          <p:spPr bwMode="auto">
            <a:xfrm>
              <a:off x="0" y="0"/>
              <a:ext cx="1688" cy="45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20171">
                  <a:srgbClr val="99B38D"/>
                </a:gs>
                <a:gs pos="66321">
                  <a:srgbClr val="34671B"/>
                </a:gs>
                <a:gs pos="100000">
                  <a:srgbClr val="34671B"/>
                </a:gs>
              </a:gsLst>
              <a:lin ang="5400000" scaled="1"/>
            </a:gradFill>
            <a:ln w="25400" cap="flat">
              <a:solidFill>
                <a:srgbClr val="40404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2" name="Rectangle 12"/>
            <p:cNvSpPr>
              <a:spLocks/>
            </p:cNvSpPr>
            <p:nvPr/>
          </p:nvSpPr>
          <p:spPr bwMode="auto">
            <a:xfrm>
              <a:off x="437" y="19"/>
              <a:ext cx="808" cy="416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>
                  <a:solidFill>
                    <a:srgbClr val="FFFFFF"/>
                  </a:solidFill>
                  <a:latin typeface="Monaco" charset="0"/>
                  <a:ea typeface="ＭＳ Ｐゴシック" charset="0"/>
                  <a:cs typeface="Monaco" charset="0"/>
                  <a:sym typeface="Monaco" charset="0"/>
                </a:rPr>
                <a:t>mux_fb</a:t>
              </a:r>
            </a:p>
          </p:txBody>
        </p:sp>
      </p:grpSp>
      <p:sp>
        <p:nvSpPr>
          <p:cNvPr id="40974" name="Line 14"/>
          <p:cNvSpPr>
            <a:spLocks noChangeShapeType="1"/>
          </p:cNvSpPr>
          <p:nvPr/>
        </p:nvSpPr>
        <p:spPr bwMode="auto">
          <a:xfrm rot="10800000">
            <a:off x="5014020" y="2723555"/>
            <a:ext cx="0" cy="901898"/>
          </a:xfrm>
          <a:prstGeom prst="line">
            <a:avLst/>
          </a:prstGeom>
          <a:noFill/>
          <a:ln w="50800" cap="flat">
            <a:solidFill>
              <a:srgbClr val="C971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0979" name="Group 19"/>
          <p:cNvGrpSpPr>
            <a:grpSpLocks/>
          </p:cNvGrpSpPr>
          <p:nvPr/>
        </p:nvGrpSpPr>
        <p:grpSpPr bwMode="auto">
          <a:xfrm>
            <a:off x="5010672" y="2723554"/>
            <a:ext cx="532432" cy="1384102"/>
            <a:chOff x="0" y="0"/>
            <a:chExt cx="476" cy="1240"/>
          </a:xfrm>
        </p:grpSpPr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 flipH="1">
              <a:off x="6" y="870"/>
              <a:ext cx="448" cy="0"/>
            </a:xfrm>
            <a:prstGeom prst="line">
              <a:avLst/>
            </a:prstGeom>
            <a:noFill/>
            <a:ln w="50800" cap="flat">
              <a:solidFill>
                <a:srgbClr val="C971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6" name="Line 16"/>
            <p:cNvSpPr>
              <a:spLocks noChangeShapeType="1"/>
            </p:cNvSpPr>
            <p:nvPr/>
          </p:nvSpPr>
          <p:spPr bwMode="auto">
            <a:xfrm rot="10800000" flipH="1">
              <a:off x="462" y="856"/>
              <a:ext cx="0" cy="384"/>
            </a:xfrm>
            <a:prstGeom prst="line">
              <a:avLst/>
            </a:prstGeom>
            <a:noFill/>
            <a:ln w="50800" cap="flat">
              <a:solidFill>
                <a:srgbClr val="C971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7" name="Line 17"/>
            <p:cNvSpPr>
              <a:spLocks noChangeShapeType="1"/>
            </p:cNvSpPr>
            <p:nvPr/>
          </p:nvSpPr>
          <p:spPr bwMode="auto">
            <a:xfrm rot="10800000">
              <a:off x="8" y="0"/>
              <a:ext cx="0" cy="776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78" name="Line 18"/>
            <p:cNvSpPr>
              <a:spLocks noChangeShapeType="1"/>
            </p:cNvSpPr>
            <p:nvPr/>
          </p:nvSpPr>
          <p:spPr bwMode="auto">
            <a:xfrm rot="10800000" flipH="1">
              <a:off x="6" y="783"/>
              <a:ext cx="0" cy="104"/>
            </a:xfrm>
            <a:prstGeom prst="line">
              <a:avLst/>
            </a:prstGeom>
            <a:noFill/>
            <a:ln w="50800" cap="flat">
              <a:solidFill>
                <a:srgbClr val="C971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0980" name="Line 20"/>
          <p:cNvSpPr>
            <a:spLocks noChangeShapeType="1"/>
          </p:cNvSpPr>
          <p:nvPr/>
        </p:nvSpPr>
        <p:spPr bwMode="auto">
          <a:xfrm rot="10800000" flipH="1">
            <a:off x="4509492" y="4089797"/>
            <a:ext cx="0" cy="481087"/>
          </a:xfrm>
          <a:prstGeom prst="line">
            <a:avLst/>
          </a:prstGeom>
          <a:noFill/>
          <a:ln w="50800" cap="flat">
            <a:solidFill>
              <a:srgbClr val="C971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 rot="10800000" flipH="1">
            <a:off x="4508376" y="4089797"/>
            <a:ext cx="0" cy="482203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0986" name="Group 26"/>
          <p:cNvGrpSpPr>
            <a:grpSpLocks/>
          </p:cNvGrpSpPr>
          <p:nvPr/>
        </p:nvGrpSpPr>
        <p:grpSpPr bwMode="auto">
          <a:xfrm>
            <a:off x="4507260" y="3589734"/>
            <a:ext cx="1035844" cy="517922"/>
            <a:chOff x="0" y="0"/>
            <a:chExt cx="927" cy="464"/>
          </a:xfrm>
        </p:grpSpPr>
        <p:sp>
          <p:nvSpPr>
            <p:cNvPr id="40982" name="Line 22"/>
            <p:cNvSpPr>
              <a:spLocks noChangeShapeType="1"/>
            </p:cNvSpPr>
            <p:nvPr/>
          </p:nvSpPr>
          <p:spPr bwMode="auto">
            <a:xfrm rot="10800000">
              <a:off x="1" y="0"/>
              <a:ext cx="0" cy="112"/>
            </a:xfrm>
            <a:prstGeom prst="line">
              <a:avLst/>
            </a:prstGeom>
            <a:noFill/>
            <a:ln w="50800" cap="flat">
              <a:solidFill>
                <a:srgbClr val="F3EB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0985" name="Group 25"/>
            <p:cNvGrpSpPr>
              <a:grpSpLocks/>
            </p:cNvGrpSpPr>
            <p:nvPr/>
          </p:nvGrpSpPr>
          <p:grpSpPr bwMode="auto">
            <a:xfrm>
              <a:off x="17" y="63"/>
              <a:ext cx="910" cy="401"/>
              <a:chOff x="0" y="0"/>
              <a:chExt cx="910" cy="400"/>
            </a:xfrm>
          </p:grpSpPr>
          <p:sp>
            <p:nvSpPr>
              <p:cNvPr id="40983" name="Line 23"/>
              <p:cNvSpPr>
                <a:spLocks noChangeShapeType="1"/>
              </p:cNvSpPr>
              <p:nvPr/>
            </p:nvSpPr>
            <p:spPr bwMode="auto">
              <a:xfrm flipH="1">
                <a:off x="0" y="32"/>
                <a:ext cx="880" cy="0"/>
              </a:xfrm>
              <a:prstGeom prst="line">
                <a:avLst/>
              </a:prstGeom>
              <a:noFill/>
              <a:ln w="50800" cap="flat">
                <a:solidFill>
                  <a:srgbClr val="F3EB00">
                    <a:alpha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0984" name="Line 24"/>
              <p:cNvSpPr>
                <a:spLocks noChangeShapeType="1"/>
              </p:cNvSpPr>
              <p:nvPr/>
            </p:nvSpPr>
            <p:spPr bwMode="auto">
              <a:xfrm rot="10800000">
                <a:off x="896" y="16"/>
                <a:ext cx="0" cy="384"/>
              </a:xfrm>
              <a:prstGeom prst="line">
                <a:avLst/>
              </a:prstGeom>
              <a:noFill/>
              <a:ln w="50800" cap="flat">
                <a:solidFill>
                  <a:srgbClr val="F3EB00">
                    <a:alpha val="50000"/>
                  </a:srgbClr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40990" name="Group 30"/>
          <p:cNvGrpSpPr>
            <a:grpSpLocks/>
          </p:cNvGrpSpPr>
          <p:nvPr/>
        </p:nvGrpSpPr>
        <p:grpSpPr bwMode="auto">
          <a:xfrm>
            <a:off x="3161109" y="2750344"/>
            <a:ext cx="1366242" cy="857250"/>
            <a:chOff x="0" y="0"/>
            <a:chExt cx="1224" cy="767"/>
          </a:xfrm>
        </p:grpSpPr>
        <p:sp>
          <p:nvSpPr>
            <p:cNvPr id="40987" name="Line 27"/>
            <p:cNvSpPr>
              <a:spLocks noChangeShapeType="1"/>
            </p:cNvSpPr>
            <p:nvPr/>
          </p:nvSpPr>
          <p:spPr bwMode="auto">
            <a:xfrm rot="10800000">
              <a:off x="13" y="0"/>
              <a:ext cx="0" cy="608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8" name="Line 28"/>
            <p:cNvSpPr>
              <a:spLocks noChangeShapeType="1"/>
            </p:cNvSpPr>
            <p:nvPr/>
          </p:nvSpPr>
          <p:spPr bwMode="auto">
            <a:xfrm rot="10800000">
              <a:off x="0" y="605"/>
              <a:ext cx="1224" cy="2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89" name="Line 29"/>
            <p:cNvSpPr>
              <a:spLocks noChangeShapeType="1"/>
            </p:cNvSpPr>
            <p:nvPr/>
          </p:nvSpPr>
          <p:spPr bwMode="auto">
            <a:xfrm rot="10800000">
              <a:off x="1206" y="608"/>
              <a:ext cx="0" cy="159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0994" name="Group 34"/>
          <p:cNvGrpSpPr>
            <a:grpSpLocks/>
          </p:cNvGrpSpPr>
          <p:nvPr/>
        </p:nvGrpSpPr>
        <p:grpSpPr bwMode="auto">
          <a:xfrm>
            <a:off x="3161109" y="2750344"/>
            <a:ext cx="1366242" cy="856134"/>
            <a:chOff x="0" y="0"/>
            <a:chExt cx="1224" cy="767"/>
          </a:xfrm>
        </p:grpSpPr>
        <p:sp>
          <p:nvSpPr>
            <p:cNvPr id="40991" name="Line 31"/>
            <p:cNvSpPr>
              <a:spLocks noChangeShapeType="1"/>
            </p:cNvSpPr>
            <p:nvPr/>
          </p:nvSpPr>
          <p:spPr bwMode="auto">
            <a:xfrm rot="10800000">
              <a:off x="13" y="0"/>
              <a:ext cx="0" cy="608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92" name="Line 32"/>
            <p:cNvSpPr>
              <a:spLocks noChangeShapeType="1"/>
            </p:cNvSpPr>
            <p:nvPr/>
          </p:nvSpPr>
          <p:spPr bwMode="auto">
            <a:xfrm rot="10800000">
              <a:off x="0" y="605"/>
              <a:ext cx="1224" cy="2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93" name="Line 33"/>
            <p:cNvSpPr>
              <a:spLocks noChangeShapeType="1"/>
            </p:cNvSpPr>
            <p:nvPr/>
          </p:nvSpPr>
          <p:spPr bwMode="auto">
            <a:xfrm rot="10800000">
              <a:off x="1206" y="608"/>
              <a:ext cx="0" cy="159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0997" name="Group 37"/>
          <p:cNvGrpSpPr>
            <a:grpSpLocks/>
          </p:cNvGrpSpPr>
          <p:nvPr/>
        </p:nvGrpSpPr>
        <p:grpSpPr bwMode="auto">
          <a:xfrm>
            <a:off x="5510734" y="4088682"/>
            <a:ext cx="1873002" cy="1554881"/>
            <a:chOff x="0" y="0"/>
            <a:chExt cx="1678" cy="1392"/>
          </a:xfrm>
        </p:grpSpPr>
        <p:sp>
          <p:nvSpPr>
            <p:cNvPr id="40995" name="Line 35"/>
            <p:cNvSpPr>
              <a:spLocks noChangeShapeType="1"/>
            </p:cNvSpPr>
            <p:nvPr/>
          </p:nvSpPr>
          <p:spPr bwMode="auto">
            <a:xfrm rot="10800000">
              <a:off x="15" y="0"/>
              <a:ext cx="0" cy="1392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0996" name="Line 36"/>
            <p:cNvSpPr>
              <a:spLocks noChangeShapeType="1"/>
            </p:cNvSpPr>
            <p:nvPr/>
          </p:nvSpPr>
          <p:spPr bwMode="auto">
            <a:xfrm rot="10800000">
              <a:off x="15" y="1375"/>
              <a:ext cx="1663" cy="1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1000" name="Group 40"/>
          <p:cNvGrpSpPr>
            <a:grpSpLocks/>
          </p:cNvGrpSpPr>
          <p:nvPr/>
        </p:nvGrpSpPr>
        <p:grpSpPr bwMode="auto">
          <a:xfrm>
            <a:off x="380628" y="4191113"/>
            <a:ext cx="2628677" cy="2425786"/>
            <a:chOff x="-171" y="-412"/>
            <a:chExt cx="2355" cy="2172"/>
          </a:xfrm>
        </p:grpSpPr>
        <p:pic>
          <p:nvPicPr>
            <p:cNvPr id="40998" name="Picture 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" y="0"/>
              <a:ext cx="1032" cy="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9" name="Rectangle 39"/>
            <p:cNvSpPr>
              <a:spLocks/>
            </p:cNvSpPr>
            <p:nvPr/>
          </p:nvSpPr>
          <p:spPr bwMode="auto">
            <a:xfrm>
              <a:off x="-171" y="-412"/>
              <a:ext cx="2355" cy="4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32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screen memory</a:t>
              </a:r>
            </a:p>
          </p:txBody>
        </p:sp>
      </p:grpSp>
      <p:pic>
        <p:nvPicPr>
          <p:cNvPr id="41001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242" y="5063133"/>
            <a:ext cx="164306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4" name="Group 44"/>
          <p:cNvGrpSpPr>
            <a:grpSpLocks/>
          </p:cNvGrpSpPr>
          <p:nvPr/>
        </p:nvGrpSpPr>
        <p:grpSpPr bwMode="auto">
          <a:xfrm>
            <a:off x="5509617" y="4089797"/>
            <a:ext cx="1865189" cy="1550417"/>
            <a:chOff x="0" y="0"/>
            <a:chExt cx="1671" cy="1389"/>
          </a:xfrm>
        </p:grpSpPr>
        <p:sp>
          <p:nvSpPr>
            <p:cNvPr id="41002" name="Line 42"/>
            <p:cNvSpPr>
              <a:spLocks noChangeShapeType="1"/>
            </p:cNvSpPr>
            <p:nvPr/>
          </p:nvSpPr>
          <p:spPr bwMode="auto">
            <a:xfrm rot="10800000">
              <a:off x="15" y="0"/>
              <a:ext cx="0" cy="1375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03" name="Line 43"/>
            <p:cNvSpPr>
              <a:spLocks noChangeShapeType="1"/>
            </p:cNvSpPr>
            <p:nvPr/>
          </p:nvSpPr>
          <p:spPr bwMode="auto">
            <a:xfrm flipH="1">
              <a:off x="15" y="1377"/>
              <a:ext cx="1656" cy="0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1008" name="Group 48"/>
          <p:cNvGrpSpPr>
            <a:grpSpLocks/>
          </p:cNvGrpSpPr>
          <p:nvPr/>
        </p:nvGrpSpPr>
        <p:grpSpPr bwMode="auto">
          <a:xfrm>
            <a:off x="5616774" y="4089797"/>
            <a:ext cx="2083966" cy="1339453"/>
            <a:chOff x="0" y="0"/>
            <a:chExt cx="1867" cy="1199"/>
          </a:xfrm>
        </p:grpSpPr>
        <p:sp>
          <p:nvSpPr>
            <p:cNvPr id="41005" name="Line 45"/>
            <p:cNvSpPr>
              <a:spLocks noChangeShapeType="1"/>
            </p:cNvSpPr>
            <p:nvPr/>
          </p:nvSpPr>
          <p:spPr bwMode="auto">
            <a:xfrm rot="10800000" flipH="1">
              <a:off x="9" y="0"/>
              <a:ext cx="0" cy="456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06" name="Line 46"/>
            <p:cNvSpPr>
              <a:spLocks noChangeShapeType="1"/>
            </p:cNvSpPr>
            <p:nvPr/>
          </p:nvSpPr>
          <p:spPr bwMode="auto">
            <a:xfrm rot="10800000">
              <a:off x="0" y="442"/>
              <a:ext cx="1855" cy="0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07" name="Line 47"/>
            <p:cNvSpPr>
              <a:spLocks noChangeShapeType="1"/>
            </p:cNvSpPr>
            <p:nvPr/>
          </p:nvSpPr>
          <p:spPr bwMode="auto">
            <a:xfrm>
              <a:off x="1832" y="448"/>
              <a:ext cx="15" cy="752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stealth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1013" name="Group 53"/>
          <p:cNvGrpSpPr>
            <a:grpSpLocks/>
          </p:cNvGrpSpPr>
          <p:nvPr/>
        </p:nvGrpSpPr>
        <p:grpSpPr bwMode="auto">
          <a:xfrm>
            <a:off x="5602263" y="2741414"/>
            <a:ext cx="1264667" cy="1455539"/>
            <a:chOff x="0" y="0"/>
            <a:chExt cx="1132" cy="1304"/>
          </a:xfrm>
        </p:grpSpPr>
        <p:sp>
          <p:nvSpPr>
            <p:cNvPr id="41009" name="Line 49"/>
            <p:cNvSpPr>
              <a:spLocks noChangeShapeType="1"/>
            </p:cNvSpPr>
            <p:nvPr/>
          </p:nvSpPr>
          <p:spPr bwMode="auto">
            <a:xfrm flipH="1">
              <a:off x="4" y="613"/>
              <a:ext cx="1120" cy="0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10" name="Line 50"/>
            <p:cNvSpPr>
              <a:spLocks noChangeShapeType="1"/>
            </p:cNvSpPr>
            <p:nvPr/>
          </p:nvSpPr>
          <p:spPr bwMode="auto">
            <a:xfrm rot="10800000" flipH="1">
              <a:off x="20" y="599"/>
              <a:ext cx="0" cy="176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11" name="Line 51"/>
            <p:cNvSpPr>
              <a:spLocks noChangeShapeType="1"/>
            </p:cNvSpPr>
            <p:nvPr/>
          </p:nvSpPr>
          <p:spPr bwMode="auto">
            <a:xfrm rot="10800000">
              <a:off x="1125" y="0"/>
              <a:ext cx="0" cy="623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12" name="Line 52"/>
            <p:cNvSpPr>
              <a:spLocks noChangeShapeType="1"/>
            </p:cNvSpPr>
            <p:nvPr/>
          </p:nvSpPr>
          <p:spPr bwMode="auto">
            <a:xfrm rot="10800000">
              <a:off x="20" y="759"/>
              <a:ext cx="0" cy="545"/>
            </a:xfrm>
            <a:prstGeom prst="line">
              <a:avLst/>
            </a:prstGeom>
            <a:noFill/>
            <a:ln w="50800" cap="flat">
              <a:solidFill>
                <a:srgbClr val="8500AF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1017" name="Group 57"/>
          <p:cNvGrpSpPr>
            <a:grpSpLocks/>
          </p:cNvGrpSpPr>
          <p:nvPr/>
        </p:nvGrpSpPr>
        <p:grpSpPr bwMode="auto">
          <a:xfrm>
            <a:off x="4507260" y="3598665"/>
            <a:ext cx="515689" cy="507876"/>
            <a:chOff x="0" y="0"/>
            <a:chExt cx="461" cy="455"/>
          </a:xfrm>
        </p:grpSpPr>
        <p:sp>
          <p:nvSpPr>
            <p:cNvPr id="41014" name="Line 54"/>
            <p:cNvSpPr>
              <a:spLocks noChangeShapeType="1"/>
            </p:cNvSpPr>
            <p:nvPr/>
          </p:nvSpPr>
          <p:spPr bwMode="auto">
            <a:xfrm rot="10800000">
              <a:off x="457" y="0"/>
              <a:ext cx="0" cy="375"/>
            </a:xfrm>
            <a:prstGeom prst="line">
              <a:avLst/>
            </a:prstGeom>
            <a:noFill/>
            <a:ln w="50800" cap="flat">
              <a:solidFill>
                <a:srgbClr val="C971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15" name="Line 55"/>
            <p:cNvSpPr>
              <a:spLocks noChangeShapeType="1"/>
            </p:cNvSpPr>
            <p:nvPr/>
          </p:nvSpPr>
          <p:spPr bwMode="auto">
            <a:xfrm>
              <a:off x="17" y="359"/>
              <a:ext cx="425" cy="0"/>
            </a:xfrm>
            <a:prstGeom prst="line">
              <a:avLst/>
            </a:prstGeom>
            <a:noFill/>
            <a:ln w="50800" cap="flat">
              <a:solidFill>
                <a:srgbClr val="C971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16" name="Line 56"/>
            <p:cNvSpPr>
              <a:spLocks noChangeShapeType="1"/>
            </p:cNvSpPr>
            <p:nvPr/>
          </p:nvSpPr>
          <p:spPr bwMode="auto">
            <a:xfrm>
              <a:off x="1" y="344"/>
              <a:ext cx="0" cy="111"/>
            </a:xfrm>
            <a:prstGeom prst="line">
              <a:avLst/>
            </a:prstGeom>
            <a:noFill/>
            <a:ln w="50800" cap="flat">
              <a:solidFill>
                <a:srgbClr val="C971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1020" name="Group 60"/>
          <p:cNvGrpSpPr>
            <a:grpSpLocks/>
          </p:cNvGrpSpPr>
          <p:nvPr/>
        </p:nvGrpSpPr>
        <p:grpSpPr bwMode="auto">
          <a:xfrm>
            <a:off x="6411516" y="1064866"/>
            <a:ext cx="892969" cy="1801564"/>
            <a:chOff x="0" y="42"/>
            <a:chExt cx="800" cy="1614"/>
          </a:xfrm>
        </p:grpSpPr>
        <p:sp>
          <p:nvSpPr>
            <p:cNvPr id="41018" name="Rectangle 58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3</a:t>
              </a:r>
            </a:p>
          </p:txBody>
        </p:sp>
        <p:pic>
          <p:nvPicPr>
            <p:cNvPr id="41019" name="Picture 5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21" name="Rectangle 61"/>
          <p:cNvSpPr>
            <a:spLocks/>
          </p:cNvSpPr>
          <p:nvPr/>
        </p:nvSpPr>
        <p:spPr bwMode="auto">
          <a:xfrm>
            <a:off x="6143625" y="1949052"/>
            <a:ext cx="1379509" cy="30777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86D64B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background</a:t>
            </a:r>
          </a:p>
        </p:txBody>
      </p:sp>
      <p:sp>
        <p:nvSpPr>
          <p:cNvPr id="41022" name="Rectangle 62"/>
          <p:cNvSpPr>
            <a:spLocks/>
          </p:cNvSpPr>
          <p:nvPr/>
        </p:nvSpPr>
        <p:spPr bwMode="auto">
          <a:xfrm>
            <a:off x="214312" y="1647527"/>
            <a:ext cx="2955727" cy="1687711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000" dirty="0" err="1">
                <a:solidFill>
                  <a:srgbClr val="000000"/>
                </a:solidFill>
                <a:latin typeface="Monaco" charset="0"/>
                <a:ea typeface="ＭＳ Ｐゴシック" charset="0"/>
                <a:cs typeface="Monaco" charset="0"/>
                <a:sym typeface="Monaco" charset="0"/>
              </a:rPr>
              <a:t>mux_fb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presents</a:t>
            </a:r>
          </a:p>
          <a:p>
            <a:pPr algn="l"/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identical device</a:t>
            </a:r>
          </a:p>
          <a:p>
            <a:pPr algn="l"/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interface to all VPs</a:t>
            </a:r>
          </a:p>
          <a:p>
            <a:pPr algn="l"/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using </a:t>
            </a:r>
            <a:r>
              <a:rPr lang="en-US" sz="2200" dirty="0">
                <a:solidFill>
                  <a:srgbClr val="000000"/>
                </a:solidFill>
                <a:latin typeface="Palatino Italic" charset="0"/>
                <a:ea typeface="ＭＳ Ｐゴシック" charset="0"/>
                <a:cs typeface="Palatino Italic" charset="0"/>
                <a:sym typeface="Palatino Italic" charset="0"/>
              </a:rPr>
              <a:t>device namespaces</a:t>
            </a:r>
          </a:p>
        </p:txBody>
      </p:sp>
      <p:sp>
        <p:nvSpPr>
          <p:cNvPr id="41023" name="Line 63"/>
          <p:cNvSpPr>
            <a:spLocks noChangeShapeType="1"/>
          </p:cNvSpPr>
          <p:nvPr/>
        </p:nvSpPr>
        <p:spPr bwMode="auto">
          <a:xfrm rot="10800000">
            <a:off x="2626445" y="2866430"/>
            <a:ext cx="1644178" cy="721072"/>
          </a:xfrm>
          <a:prstGeom prst="line">
            <a:avLst/>
          </a:prstGeom>
          <a:noFill/>
          <a:ln w="63500" cap="flat">
            <a:solidFill>
              <a:srgbClr val="DB2125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24" name="Rectangle 64"/>
          <p:cNvSpPr>
            <a:spLocks/>
          </p:cNvSpPr>
          <p:nvPr/>
        </p:nvSpPr>
        <p:spPr bwMode="auto">
          <a:xfrm>
            <a:off x="464344" y="3402211"/>
            <a:ext cx="3607594" cy="821531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swap </a:t>
            </a:r>
            <a:r>
              <a:rPr lang="en-US" sz="2200" dirty="0" err="1">
                <a:solidFill>
                  <a:srgbClr val="000000"/>
                </a:solidFill>
                <a:ea typeface="ＭＳ Ｐゴシック" charset="0"/>
                <a:cs typeface="Palatino" charset="0"/>
              </a:rPr>
              <a:t>virt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ＭＳ Ｐゴシック" charset="0"/>
                <a:cs typeface="Palatino" charset="0"/>
              </a:rPr>
              <a:t>addr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 mappings</a:t>
            </a:r>
            <a:r>
              <a:rPr lang="en-US" sz="2200" dirty="0">
                <a:solidFill>
                  <a:srgbClr val="FFFFFF"/>
                </a:solidFill>
                <a:ea typeface="ＭＳ Ｐゴシック" charset="0"/>
                <a:cs typeface="Palatino" charset="0"/>
              </a:rPr>
              <a:t>:</a:t>
            </a:r>
          </a:p>
          <a:p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point to different </a:t>
            </a:r>
            <a:r>
              <a:rPr lang="en-US" sz="2200" dirty="0" err="1">
                <a:solidFill>
                  <a:srgbClr val="000000"/>
                </a:solidFill>
                <a:ea typeface="ＭＳ Ｐゴシック" charset="0"/>
                <a:cs typeface="Palatino" charset="0"/>
              </a:rPr>
              <a:t>phys</a:t>
            </a:r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a typeface="ＭＳ Ｐゴシック" charset="0"/>
                <a:cs typeface="Palatino" charset="0"/>
              </a:rPr>
              <a:t>addr</a:t>
            </a:r>
            <a:endParaRPr lang="en-US" sz="2200" dirty="0">
              <a:solidFill>
                <a:srgbClr val="000000"/>
              </a:solidFill>
              <a:ea typeface="ＭＳ Ｐゴシック" charset="0"/>
              <a:cs typeface="Palatino" charset="0"/>
            </a:endParaRPr>
          </a:p>
        </p:txBody>
      </p:sp>
      <p:pic>
        <p:nvPicPr>
          <p:cNvPr id="41025" name="Picture 65"/>
          <p:cNvPicPr>
            <a:picLocks noChangeAspect="1" noChangeArrowheads="1"/>
          </p:cNvPicPr>
          <p:nvPr/>
        </p:nvPicPr>
        <p:blipFill>
          <a:blip r:embed="rId5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831086"/>
            <a:ext cx="544711" cy="44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6" name="Rectangle 66"/>
          <p:cNvSpPr>
            <a:spLocks/>
          </p:cNvSpPr>
          <p:nvPr/>
        </p:nvSpPr>
        <p:spPr bwMode="auto">
          <a:xfrm>
            <a:off x="517922" y="366117"/>
            <a:ext cx="8099227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Cells: Device Namespaces</a:t>
            </a:r>
          </a:p>
        </p:txBody>
      </p:sp>
      <p:grpSp>
        <p:nvGrpSpPr>
          <p:cNvPr id="41029" name="Group 69"/>
          <p:cNvGrpSpPr>
            <a:grpSpLocks/>
          </p:cNvGrpSpPr>
          <p:nvPr/>
        </p:nvGrpSpPr>
        <p:grpSpPr bwMode="auto">
          <a:xfrm>
            <a:off x="2732484" y="1064866"/>
            <a:ext cx="892969" cy="1801564"/>
            <a:chOff x="0" y="42"/>
            <a:chExt cx="800" cy="1614"/>
          </a:xfrm>
        </p:grpSpPr>
        <p:sp>
          <p:nvSpPr>
            <p:cNvPr id="41027" name="Rectangle 67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1</a:t>
              </a:r>
            </a:p>
          </p:txBody>
        </p:sp>
        <p:pic>
          <p:nvPicPr>
            <p:cNvPr id="41028" name="Picture 6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32" name="Group 72"/>
          <p:cNvGrpSpPr>
            <a:grpSpLocks/>
          </p:cNvGrpSpPr>
          <p:nvPr/>
        </p:nvGrpSpPr>
        <p:grpSpPr bwMode="auto">
          <a:xfrm rot="5400000">
            <a:off x="3674567" y="4022824"/>
            <a:ext cx="392906" cy="1491258"/>
            <a:chOff x="0" y="0"/>
            <a:chExt cx="352" cy="1336"/>
          </a:xfrm>
        </p:grpSpPr>
        <p:sp>
          <p:nvSpPr>
            <p:cNvPr id="41030" name="Rectangle 70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243">
                  <a:srgbClr val="C2F89F"/>
                </a:gs>
                <a:gs pos="62175">
                  <a:srgbClr val="86F13F"/>
                </a:gs>
                <a:gs pos="100000">
                  <a:srgbClr val="86F13F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031" name="Rectangle 71"/>
            <p:cNvSpPr>
              <a:spLocks/>
            </p:cNvSpPr>
            <p:nvPr/>
          </p:nvSpPr>
          <p:spPr bwMode="auto">
            <a:xfrm rot="16200000">
              <a:off x="-315" y="610"/>
              <a:ext cx="989" cy="234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Framebuffer</a:t>
              </a:r>
            </a:p>
          </p:txBody>
        </p:sp>
      </p:grpSp>
      <p:grpSp>
        <p:nvGrpSpPr>
          <p:cNvPr id="41035" name="Group 75"/>
          <p:cNvGrpSpPr>
            <a:grpSpLocks/>
          </p:cNvGrpSpPr>
          <p:nvPr/>
        </p:nvGrpSpPr>
        <p:grpSpPr bwMode="auto">
          <a:xfrm>
            <a:off x="4572000" y="1064866"/>
            <a:ext cx="892969" cy="1801564"/>
            <a:chOff x="0" y="42"/>
            <a:chExt cx="800" cy="1614"/>
          </a:xfrm>
        </p:grpSpPr>
        <p:sp>
          <p:nvSpPr>
            <p:cNvPr id="41033" name="Rectangle 73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2</a:t>
              </a:r>
            </a:p>
          </p:txBody>
        </p:sp>
        <p:pic>
          <p:nvPicPr>
            <p:cNvPr id="41034" name="Picture 7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36" name="Rectangle 76"/>
          <p:cNvSpPr>
            <a:spLocks/>
          </p:cNvSpPr>
          <p:nvPr/>
        </p:nvSpPr>
        <p:spPr bwMode="auto">
          <a:xfrm>
            <a:off x="4306342" y="1949052"/>
            <a:ext cx="1379509" cy="30777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86D64B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background</a:t>
            </a:r>
          </a:p>
        </p:txBody>
      </p:sp>
      <p:sp>
        <p:nvSpPr>
          <p:cNvPr id="41037" name="Line 77"/>
          <p:cNvSpPr>
            <a:spLocks noChangeShapeType="1"/>
          </p:cNvSpPr>
          <p:nvPr/>
        </p:nvSpPr>
        <p:spPr bwMode="auto">
          <a:xfrm rot="10800000" flipH="1">
            <a:off x="4509492" y="3597548"/>
            <a:ext cx="0" cy="508992"/>
          </a:xfrm>
          <a:prstGeom prst="line">
            <a:avLst/>
          </a:prstGeom>
          <a:noFill/>
          <a:ln w="50800" cap="flat">
            <a:solidFill>
              <a:srgbClr val="FFF200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038" name="Rectangle 78"/>
          <p:cNvSpPr>
            <a:spLocks/>
          </p:cNvSpPr>
          <p:nvPr/>
        </p:nvSpPr>
        <p:spPr bwMode="auto">
          <a:xfrm>
            <a:off x="2505894" y="1949052"/>
            <a:ext cx="1285157" cy="30777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foreground</a:t>
            </a:r>
          </a:p>
        </p:txBody>
      </p:sp>
      <p:sp>
        <p:nvSpPr>
          <p:cNvPr id="41039" name="Oval 79"/>
          <p:cNvSpPr>
            <a:spLocks/>
          </p:cNvSpPr>
          <p:nvPr/>
        </p:nvSpPr>
        <p:spPr bwMode="auto">
          <a:xfrm>
            <a:off x="4241602" y="3455789"/>
            <a:ext cx="1571625" cy="285750"/>
          </a:xfrm>
          <a:prstGeom prst="ellipse">
            <a:avLst/>
          </a:prstGeom>
          <a:solidFill>
            <a:srgbClr val="DB2125">
              <a:alpha val="39999"/>
            </a:srgbClr>
          </a:solidFill>
          <a:ln w="25400" cap="flat">
            <a:solidFill>
              <a:srgbClr val="DB212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959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1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1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4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0" dur="500"/>
                                        <p:tgtEl>
                                          <p:spTgt spid="40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3" presetID="18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4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8" dur="500"/>
                                        <p:tgtEl>
                                          <p:spTgt spid="4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2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41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0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4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4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4" grpId="0" animBg="1"/>
      <p:bldP spid="40980" grpId="0" animBg="1"/>
      <p:bldP spid="40981" grpId="0" animBg="1"/>
      <p:bldP spid="40981" grpId="1" animBg="1"/>
      <p:bldP spid="41021" grpId="0" autoUpdateAnimBg="0"/>
      <p:bldP spid="41022" grpId="0" autoUpdateAnimBg="0"/>
      <p:bldP spid="41022" grpId="1" autoUpdateAnimBg="0"/>
      <p:bldP spid="41023" grpId="0" animBg="1"/>
      <p:bldP spid="41023" grpId="1" animBg="1"/>
      <p:bldP spid="41024" grpId="0" autoUpdateAnimBg="0"/>
      <p:bldP spid="41026" grpId="0" autoUpdateAnimBg="0"/>
      <p:bldP spid="41036" grpId="0" autoUpdateAnimBg="0"/>
      <p:bldP spid="41037" grpId="0" animBg="1"/>
      <p:bldP spid="41037" grpId="1" animBg="1"/>
      <p:bldP spid="41038" grpId="0" autoUpdateAnimBg="0"/>
      <p:bldP spid="41039" grpId="0" animBg="1"/>
      <p:bldP spid="4103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7" name="Group 3"/>
          <p:cNvGrpSpPr>
            <a:grpSpLocks/>
          </p:cNvGrpSpPr>
          <p:nvPr/>
        </p:nvGrpSpPr>
        <p:grpSpPr bwMode="auto">
          <a:xfrm>
            <a:off x="533549" y="4191112"/>
            <a:ext cx="2241352" cy="2425787"/>
            <a:chOff x="-34" y="-412"/>
            <a:chExt cx="2008" cy="2172"/>
          </a:xfrm>
        </p:grpSpPr>
        <p:pic>
          <p:nvPicPr>
            <p:cNvPr id="41985" name="Picture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" y="0"/>
              <a:ext cx="1032" cy="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86" name="Rectangle 2"/>
            <p:cNvSpPr>
              <a:spLocks/>
            </p:cNvSpPr>
            <p:nvPr/>
          </p:nvSpPr>
          <p:spPr bwMode="auto">
            <a:xfrm>
              <a:off x="-34" y="-412"/>
              <a:ext cx="2008" cy="4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5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screen memory</a:t>
              </a:r>
            </a:p>
          </p:txBody>
        </p:sp>
      </p:grpSp>
      <p:sp>
        <p:nvSpPr>
          <p:cNvPr id="41988" name="Rectangle 4"/>
          <p:cNvSpPr>
            <a:spLocks/>
          </p:cNvSpPr>
          <p:nvPr/>
        </p:nvSpPr>
        <p:spPr bwMode="auto">
          <a:xfrm>
            <a:off x="330399" y="383977"/>
            <a:ext cx="847427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Accelerated Graphics</a:t>
            </a:r>
          </a:p>
        </p:txBody>
      </p:sp>
      <p:grpSp>
        <p:nvGrpSpPr>
          <p:cNvPr id="41991" name="Group 7"/>
          <p:cNvGrpSpPr>
            <a:grpSpLocks/>
          </p:cNvGrpSpPr>
          <p:nvPr/>
        </p:nvGrpSpPr>
        <p:grpSpPr bwMode="auto">
          <a:xfrm rot="5400000">
            <a:off x="4856076" y="4766779"/>
            <a:ext cx="313656" cy="1491258"/>
            <a:chOff x="0" y="0"/>
            <a:chExt cx="280" cy="1336"/>
          </a:xfrm>
        </p:grpSpPr>
        <p:sp>
          <p:nvSpPr>
            <p:cNvPr id="41989" name="Rectangle 5"/>
            <p:cNvSpPr>
              <a:spLocks/>
            </p:cNvSpPr>
            <p:nvPr/>
          </p:nvSpPr>
          <p:spPr bwMode="auto">
            <a:xfrm>
              <a:off x="24" y="0"/>
              <a:ext cx="256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243">
                  <a:srgbClr val="8295DA"/>
                </a:gs>
                <a:gs pos="62175">
                  <a:srgbClr val="062CB5"/>
                </a:gs>
                <a:gs pos="100000">
                  <a:srgbClr val="062CB5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0" name="AutoShape 6"/>
            <p:cNvSpPr>
              <a:spLocks/>
            </p:cNvSpPr>
            <p:nvPr/>
          </p:nvSpPr>
          <p:spPr bwMode="auto">
            <a:xfrm rot="-5400000">
              <a:off x="-152" y="536"/>
              <a:ext cx="575" cy="27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MMU</a:t>
              </a:r>
            </a:p>
          </p:txBody>
        </p:sp>
      </p:grpSp>
      <p:grpSp>
        <p:nvGrpSpPr>
          <p:cNvPr id="41994" name="Group 10"/>
          <p:cNvGrpSpPr>
            <a:grpSpLocks/>
          </p:cNvGrpSpPr>
          <p:nvPr/>
        </p:nvGrpSpPr>
        <p:grpSpPr bwMode="auto">
          <a:xfrm>
            <a:off x="2437805" y="3777258"/>
            <a:ext cx="1428750" cy="321469"/>
            <a:chOff x="0" y="0"/>
            <a:chExt cx="1280" cy="288"/>
          </a:xfrm>
        </p:grpSpPr>
        <p:sp>
          <p:nvSpPr>
            <p:cNvPr id="41992" name="AutoShape 8"/>
            <p:cNvSpPr>
              <a:spLocks/>
            </p:cNvSpPr>
            <p:nvPr/>
          </p:nvSpPr>
          <p:spPr bwMode="auto">
            <a:xfrm>
              <a:off x="0" y="70"/>
              <a:ext cx="1280" cy="205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3" name="Rectangle 9"/>
            <p:cNvSpPr>
              <a:spLocks/>
            </p:cNvSpPr>
            <p:nvPr/>
          </p:nvSpPr>
          <p:spPr bwMode="auto">
            <a:xfrm>
              <a:off x="65" y="0"/>
              <a:ext cx="1160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context</a:t>
              </a:r>
            </a:p>
          </p:txBody>
        </p:sp>
      </p:grpSp>
      <p:grpSp>
        <p:nvGrpSpPr>
          <p:cNvPr id="41997" name="Group 13"/>
          <p:cNvGrpSpPr>
            <a:grpSpLocks/>
          </p:cNvGrpSpPr>
          <p:nvPr/>
        </p:nvGrpSpPr>
        <p:grpSpPr bwMode="auto">
          <a:xfrm>
            <a:off x="4572000" y="1064866"/>
            <a:ext cx="892969" cy="1801564"/>
            <a:chOff x="0" y="42"/>
            <a:chExt cx="800" cy="1614"/>
          </a:xfrm>
        </p:grpSpPr>
        <p:sp>
          <p:nvSpPr>
            <p:cNvPr id="41995" name="Rectangle 11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2</a:t>
              </a:r>
            </a:p>
          </p:txBody>
        </p:sp>
        <p:pic>
          <p:nvPicPr>
            <p:cNvPr id="41996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000" name="Group 16"/>
          <p:cNvGrpSpPr>
            <a:grpSpLocks/>
          </p:cNvGrpSpPr>
          <p:nvPr/>
        </p:nvGrpSpPr>
        <p:grpSpPr bwMode="auto">
          <a:xfrm>
            <a:off x="2437805" y="3098601"/>
            <a:ext cx="1428750" cy="750094"/>
            <a:chOff x="0" y="0"/>
            <a:chExt cx="1280" cy="672"/>
          </a:xfrm>
        </p:grpSpPr>
        <p:sp>
          <p:nvSpPr>
            <p:cNvPr id="41998" name="AutoShape 14"/>
            <p:cNvSpPr>
              <a:spLocks/>
            </p:cNvSpPr>
            <p:nvPr/>
          </p:nvSpPr>
          <p:spPr bwMode="auto">
            <a:xfrm>
              <a:off x="0" y="0"/>
              <a:ext cx="1280" cy="672"/>
            </a:xfrm>
            <a:prstGeom prst="roundRect">
              <a:avLst>
                <a:gd name="adj" fmla="val 178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1999" name="Rectangle 15"/>
            <p:cNvSpPr>
              <a:spLocks/>
            </p:cNvSpPr>
            <p:nvPr/>
          </p:nvSpPr>
          <p:spPr bwMode="auto">
            <a:xfrm>
              <a:off x="85" y="56"/>
              <a:ext cx="1120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OpenGL</a:t>
              </a:r>
            </a:p>
          </p:txBody>
        </p:sp>
      </p:grpSp>
      <p:grpSp>
        <p:nvGrpSpPr>
          <p:cNvPr id="42003" name="Group 19"/>
          <p:cNvGrpSpPr>
            <a:grpSpLocks/>
          </p:cNvGrpSpPr>
          <p:nvPr/>
        </p:nvGrpSpPr>
        <p:grpSpPr bwMode="auto">
          <a:xfrm>
            <a:off x="2732484" y="1064866"/>
            <a:ext cx="892969" cy="1801564"/>
            <a:chOff x="0" y="42"/>
            <a:chExt cx="800" cy="1614"/>
          </a:xfrm>
        </p:grpSpPr>
        <p:sp>
          <p:nvSpPr>
            <p:cNvPr id="42001" name="Rectangle 17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1</a:t>
              </a:r>
            </a:p>
          </p:txBody>
        </p:sp>
        <p:pic>
          <p:nvPicPr>
            <p:cNvPr id="42002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006" name="Group 22"/>
          <p:cNvGrpSpPr>
            <a:grpSpLocks/>
          </p:cNvGrpSpPr>
          <p:nvPr/>
        </p:nvGrpSpPr>
        <p:grpSpPr bwMode="auto">
          <a:xfrm>
            <a:off x="4295180" y="3768328"/>
            <a:ext cx="1428750" cy="321469"/>
            <a:chOff x="0" y="0"/>
            <a:chExt cx="1280" cy="288"/>
          </a:xfrm>
        </p:grpSpPr>
        <p:sp>
          <p:nvSpPr>
            <p:cNvPr id="42004" name="AutoShape 20"/>
            <p:cNvSpPr>
              <a:spLocks/>
            </p:cNvSpPr>
            <p:nvPr/>
          </p:nvSpPr>
          <p:spPr bwMode="auto">
            <a:xfrm>
              <a:off x="0" y="70"/>
              <a:ext cx="1280" cy="205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5" name="Rectangle 21"/>
            <p:cNvSpPr>
              <a:spLocks/>
            </p:cNvSpPr>
            <p:nvPr/>
          </p:nvSpPr>
          <p:spPr bwMode="auto">
            <a:xfrm>
              <a:off x="65" y="0"/>
              <a:ext cx="1160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context</a:t>
              </a:r>
            </a:p>
          </p:txBody>
        </p:sp>
      </p:grpSp>
      <p:grpSp>
        <p:nvGrpSpPr>
          <p:cNvPr id="42009" name="Group 25"/>
          <p:cNvGrpSpPr>
            <a:grpSpLocks/>
          </p:cNvGrpSpPr>
          <p:nvPr/>
        </p:nvGrpSpPr>
        <p:grpSpPr bwMode="auto">
          <a:xfrm>
            <a:off x="4295180" y="3089672"/>
            <a:ext cx="1428750" cy="750094"/>
            <a:chOff x="0" y="0"/>
            <a:chExt cx="1280" cy="672"/>
          </a:xfrm>
        </p:grpSpPr>
        <p:sp>
          <p:nvSpPr>
            <p:cNvPr id="42007" name="AutoShape 23"/>
            <p:cNvSpPr>
              <a:spLocks/>
            </p:cNvSpPr>
            <p:nvPr/>
          </p:nvSpPr>
          <p:spPr bwMode="auto">
            <a:xfrm>
              <a:off x="0" y="0"/>
              <a:ext cx="1280" cy="672"/>
            </a:xfrm>
            <a:prstGeom prst="roundRect">
              <a:avLst>
                <a:gd name="adj" fmla="val 178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08" name="Rectangle 24"/>
            <p:cNvSpPr>
              <a:spLocks/>
            </p:cNvSpPr>
            <p:nvPr/>
          </p:nvSpPr>
          <p:spPr bwMode="auto">
            <a:xfrm>
              <a:off x="85" y="56"/>
              <a:ext cx="1120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OpenGL</a:t>
              </a:r>
            </a:p>
          </p:txBody>
        </p:sp>
      </p:grpSp>
      <p:grpSp>
        <p:nvGrpSpPr>
          <p:cNvPr id="42012" name="Group 28"/>
          <p:cNvGrpSpPr>
            <a:grpSpLocks/>
          </p:cNvGrpSpPr>
          <p:nvPr/>
        </p:nvGrpSpPr>
        <p:grpSpPr bwMode="auto">
          <a:xfrm>
            <a:off x="6152555" y="3080742"/>
            <a:ext cx="1428750" cy="750094"/>
            <a:chOff x="0" y="0"/>
            <a:chExt cx="1280" cy="672"/>
          </a:xfrm>
        </p:grpSpPr>
        <p:sp>
          <p:nvSpPr>
            <p:cNvPr id="42010" name="AutoShape 26"/>
            <p:cNvSpPr>
              <a:spLocks/>
            </p:cNvSpPr>
            <p:nvPr/>
          </p:nvSpPr>
          <p:spPr bwMode="auto">
            <a:xfrm>
              <a:off x="0" y="0"/>
              <a:ext cx="1280" cy="672"/>
            </a:xfrm>
            <a:prstGeom prst="roundRect">
              <a:avLst>
                <a:gd name="adj" fmla="val 178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11" name="Rectangle 27"/>
            <p:cNvSpPr>
              <a:spLocks/>
            </p:cNvSpPr>
            <p:nvPr/>
          </p:nvSpPr>
          <p:spPr bwMode="auto">
            <a:xfrm>
              <a:off x="85" y="56"/>
              <a:ext cx="1120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OpenGL</a:t>
              </a:r>
            </a:p>
          </p:txBody>
        </p:sp>
      </p:grpSp>
      <p:grpSp>
        <p:nvGrpSpPr>
          <p:cNvPr id="42015" name="Group 31"/>
          <p:cNvGrpSpPr>
            <a:grpSpLocks/>
          </p:cNvGrpSpPr>
          <p:nvPr/>
        </p:nvGrpSpPr>
        <p:grpSpPr bwMode="auto">
          <a:xfrm>
            <a:off x="6152555" y="3759398"/>
            <a:ext cx="1428750" cy="321469"/>
            <a:chOff x="0" y="0"/>
            <a:chExt cx="1280" cy="288"/>
          </a:xfrm>
        </p:grpSpPr>
        <p:sp>
          <p:nvSpPr>
            <p:cNvPr id="42013" name="AutoShape 29"/>
            <p:cNvSpPr>
              <a:spLocks/>
            </p:cNvSpPr>
            <p:nvPr/>
          </p:nvSpPr>
          <p:spPr bwMode="auto">
            <a:xfrm>
              <a:off x="0" y="70"/>
              <a:ext cx="1280" cy="205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14" name="Rectangle 30"/>
            <p:cNvSpPr>
              <a:spLocks/>
            </p:cNvSpPr>
            <p:nvPr/>
          </p:nvSpPr>
          <p:spPr bwMode="auto">
            <a:xfrm>
              <a:off x="65" y="0"/>
              <a:ext cx="1160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context</a:t>
              </a:r>
            </a:p>
          </p:txBody>
        </p:sp>
      </p:grpSp>
      <p:grpSp>
        <p:nvGrpSpPr>
          <p:cNvPr id="42018" name="Group 34"/>
          <p:cNvGrpSpPr>
            <a:grpSpLocks/>
          </p:cNvGrpSpPr>
          <p:nvPr/>
        </p:nvGrpSpPr>
        <p:grpSpPr bwMode="auto">
          <a:xfrm>
            <a:off x="6411516" y="1064866"/>
            <a:ext cx="892969" cy="1801564"/>
            <a:chOff x="0" y="42"/>
            <a:chExt cx="800" cy="1614"/>
          </a:xfrm>
        </p:grpSpPr>
        <p:sp>
          <p:nvSpPr>
            <p:cNvPr id="42016" name="Rectangle 32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3</a:t>
              </a:r>
            </a:p>
          </p:txBody>
        </p:sp>
        <p:pic>
          <p:nvPicPr>
            <p:cNvPr id="42017" name="Picture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022" name="Group 38"/>
          <p:cNvGrpSpPr>
            <a:grpSpLocks/>
          </p:cNvGrpSpPr>
          <p:nvPr/>
        </p:nvGrpSpPr>
        <p:grpSpPr bwMode="auto">
          <a:xfrm>
            <a:off x="0" y="1101701"/>
            <a:ext cx="9135070" cy="9136186"/>
            <a:chOff x="0" y="0"/>
            <a:chExt cx="8184" cy="8184"/>
          </a:xfrm>
        </p:grpSpPr>
        <p:sp>
          <p:nvSpPr>
            <p:cNvPr id="42019" name="Rectangle 35"/>
            <p:cNvSpPr>
              <a:spLocks/>
            </p:cNvSpPr>
            <p:nvPr/>
          </p:nvSpPr>
          <p:spPr bwMode="auto">
            <a:xfrm>
              <a:off x="5712" y="3748"/>
              <a:ext cx="2232" cy="3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graphics virtual addresses</a:t>
              </a:r>
            </a:p>
          </p:txBody>
        </p:sp>
        <p:sp>
          <p:nvSpPr>
            <p:cNvPr id="42020" name="Rectangle 36"/>
            <p:cNvSpPr>
              <a:spLocks/>
            </p:cNvSpPr>
            <p:nvPr/>
          </p:nvSpPr>
          <p:spPr bwMode="auto">
            <a:xfrm>
              <a:off x="5824" y="4076"/>
              <a:ext cx="2008" cy="3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physical addresses</a:t>
              </a:r>
            </a:p>
          </p:txBody>
        </p:sp>
        <p:sp>
          <p:nvSpPr>
            <p:cNvPr id="42021" name="Line 37"/>
            <p:cNvSpPr>
              <a:spLocks noChangeShapeType="1"/>
            </p:cNvSpPr>
            <p:nvPr/>
          </p:nvSpPr>
          <p:spPr bwMode="auto">
            <a:xfrm>
              <a:off x="0" y="4092"/>
              <a:ext cx="8184" cy="0"/>
            </a:xfrm>
            <a:prstGeom prst="line">
              <a:avLst/>
            </a:prstGeom>
            <a:noFill/>
            <a:ln w="50800" cap="flat">
              <a:solidFill>
                <a:srgbClr val="1A1A1A"/>
              </a:solidFill>
              <a:prstDash val="sysDot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2025" name="Group 41"/>
          <p:cNvGrpSpPr>
            <a:grpSpLocks/>
          </p:cNvGrpSpPr>
          <p:nvPr/>
        </p:nvGrpSpPr>
        <p:grpSpPr bwMode="auto">
          <a:xfrm>
            <a:off x="2270374" y="4980533"/>
            <a:ext cx="1176486" cy="420812"/>
            <a:chOff x="0" y="0"/>
            <a:chExt cx="1053" cy="376"/>
          </a:xfrm>
        </p:grpSpPr>
        <p:sp>
          <p:nvSpPr>
            <p:cNvPr id="42023" name="Line 39"/>
            <p:cNvSpPr>
              <a:spLocks noChangeShapeType="1"/>
            </p:cNvSpPr>
            <p:nvPr/>
          </p:nvSpPr>
          <p:spPr bwMode="auto">
            <a:xfrm rot="10800000" flipH="1">
              <a:off x="1041" y="0"/>
              <a:ext cx="0" cy="369"/>
            </a:xfrm>
            <a:prstGeom prst="line">
              <a:avLst/>
            </a:prstGeom>
            <a:noFill/>
            <a:ln w="50800" cap="flat">
              <a:solidFill>
                <a:srgbClr val="FBE94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24" name="Line 40"/>
            <p:cNvSpPr>
              <a:spLocks noChangeShapeType="1"/>
            </p:cNvSpPr>
            <p:nvPr/>
          </p:nvSpPr>
          <p:spPr bwMode="auto">
            <a:xfrm rot="10800000" flipH="1">
              <a:off x="0" y="369"/>
              <a:ext cx="1053" cy="0"/>
            </a:xfrm>
            <a:prstGeom prst="line">
              <a:avLst/>
            </a:prstGeom>
            <a:noFill/>
            <a:ln w="50800" cap="flat">
              <a:solidFill>
                <a:srgbClr val="FBE945"/>
              </a:solidFill>
              <a:prstDash val="solid"/>
              <a:miter lim="800000"/>
              <a:headEnd type="stealth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2026" name="Line 42"/>
          <p:cNvSpPr>
            <a:spLocks noChangeShapeType="1"/>
          </p:cNvSpPr>
          <p:nvPr/>
        </p:nvSpPr>
        <p:spPr bwMode="auto">
          <a:xfrm>
            <a:off x="2268141" y="5829970"/>
            <a:ext cx="1990204" cy="1116"/>
          </a:xfrm>
          <a:prstGeom prst="line">
            <a:avLst/>
          </a:prstGeom>
          <a:noFill/>
          <a:ln w="50800" cap="flat">
            <a:solidFill>
              <a:srgbClr val="FBE945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2029" name="Group 45"/>
          <p:cNvGrpSpPr>
            <a:grpSpLocks/>
          </p:cNvGrpSpPr>
          <p:nvPr/>
        </p:nvGrpSpPr>
        <p:grpSpPr bwMode="auto">
          <a:xfrm rot="5400000">
            <a:off x="3674567" y="4022824"/>
            <a:ext cx="392906" cy="1491258"/>
            <a:chOff x="0" y="0"/>
            <a:chExt cx="352" cy="1336"/>
          </a:xfrm>
        </p:grpSpPr>
        <p:sp>
          <p:nvSpPr>
            <p:cNvPr id="42027" name="Rectangle 43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182">
                  <a:srgbClr val="C2F89F"/>
                </a:gs>
                <a:gs pos="61658">
                  <a:srgbClr val="86F13F"/>
                </a:gs>
                <a:gs pos="100000">
                  <a:srgbClr val="86F13F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28" name="Rectangle 44"/>
            <p:cNvSpPr>
              <a:spLocks/>
            </p:cNvSpPr>
            <p:nvPr/>
          </p:nvSpPr>
          <p:spPr bwMode="auto">
            <a:xfrm rot="16200000">
              <a:off x="-315" y="610"/>
              <a:ext cx="989" cy="234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Framebuffer</a:t>
              </a:r>
            </a:p>
          </p:txBody>
        </p:sp>
      </p:grpSp>
      <p:grpSp>
        <p:nvGrpSpPr>
          <p:cNvPr id="42032" name="Group 48"/>
          <p:cNvGrpSpPr>
            <a:grpSpLocks/>
          </p:cNvGrpSpPr>
          <p:nvPr/>
        </p:nvGrpSpPr>
        <p:grpSpPr bwMode="auto">
          <a:xfrm rot="5400000">
            <a:off x="4817567" y="5121176"/>
            <a:ext cx="392906" cy="1491258"/>
            <a:chOff x="0" y="0"/>
            <a:chExt cx="352" cy="1336"/>
          </a:xfrm>
        </p:grpSpPr>
        <p:sp>
          <p:nvSpPr>
            <p:cNvPr id="42030" name="Rectangle 46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243">
                  <a:srgbClr val="C2F89F"/>
                </a:gs>
                <a:gs pos="62175">
                  <a:srgbClr val="86F13F"/>
                </a:gs>
                <a:gs pos="100000">
                  <a:srgbClr val="86F13F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2031" name="Rectangle 47"/>
            <p:cNvSpPr>
              <a:spLocks/>
            </p:cNvSpPr>
            <p:nvPr/>
          </p:nvSpPr>
          <p:spPr bwMode="auto">
            <a:xfrm rot="16200000">
              <a:off x="-26" y="602"/>
              <a:ext cx="411" cy="276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GPU</a:t>
              </a:r>
            </a:p>
          </p:txBody>
        </p:sp>
      </p:grpSp>
      <p:sp>
        <p:nvSpPr>
          <p:cNvPr id="42033" name="Line 49"/>
          <p:cNvSpPr>
            <a:spLocks noChangeShapeType="1"/>
          </p:cNvSpPr>
          <p:nvPr/>
        </p:nvSpPr>
        <p:spPr bwMode="auto">
          <a:xfrm rot="10800000">
            <a:off x="5163592" y="4087565"/>
            <a:ext cx="538014" cy="538014"/>
          </a:xfrm>
          <a:prstGeom prst="line">
            <a:avLst/>
          </a:prstGeom>
          <a:noFill/>
          <a:ln w="63500" cap="flat">
            <a:solidFill>
              <a:srgbClr val="062CB5"/>
            </a:solidFill>
            <a:prstDash val="solid"/>
            <a:miter lim="800000"/>
            <a:headEnd type="none" w="med" len="med"/>
            <a:tailEnd type="stealth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34" name="Rectangle 50"/>
          <p:cNvSpPr>
            <a:spLocks/>
          </p:cNvSpPr>
          <p:nvPr/>
        </p:nvSpPr>
        <p:spPr bwMode="auto">
          <a:xfrm>
            <a:off x="357188" y="1241227"/>
            <a:ext cx="2053828" cy="1017984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400" u="sng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VP</a:t>
            </a:r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: just a set</a:t>
            </a:r>
          </a:p>
          <a:p>
            <a:r>
              <a:rPr lang="en-US" sz="24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of processes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!</a:t>
            </a:r>
          </a:p>
        </p:txBody>
      </p:sp>
      <p:sp>
        <p:nvSpPr>
          <p:cNvPr id="42035" name="Line 51"/>
          <p:cNvSpPr>
            <a:spLocks noChangeShapeType="1"/>
          </p:cNvSpPr>
          <p:nvPr/>
        </p:nvSpPr>
        <p:spPr bwMode="auto">
          <a:xfrm rot="10800000">
            <a:off x="4093146" y="1079377"/>
            <a:ext cx="0" cy="3045023"/>
          </a:xfrm>
          <a:prstGeom prst="line">
            <a:avLst/>
          </a:prstGeom>
          <a:noFill/>
          <a:ln w="50800" cap="flat">
            <a:solidFill>
              <a:srgbClr val="062CB5"/>
            </a:solidFill>
            <a:prstDash val="sysDot"/>
            <a:miter lim="800000"/>
            <a:headEnd type="none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36" name="Line 52"/>
          <p:cNvSpPr>
            <a:spLocks noChangeShapeType="1"/>
          </p:cNvSpPr>
          <p:nvPr/>
        </p:nvSpPr>
        <p:spPr bwMode="auto">
          <a:xfrm rot="10800000">
            <a:off x="5933777" y="1080492"/>
            <a:ext cx="0" cy="3045023"/>
          </a:xfrm>
          <a:prstGeom prst="line">
            <a:avLst/>
          </a:prstGeom>
          <a:noFill/>
          <a:ln w="50800" cap="flat">
            <a:solidFill>
              <a:srgbClr val="062CB5"/>
            </a:solidFill>
            <a:prstDash val="sysDot"/>
            <a:miter lim="800000"/>
            <a:headEnd type="none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37" name="Line 53"/>
          <p:cNvSpPr>
            <a:spLocks noChangeShapeType="1"/>
          </p:cNvSpPr>
          <p:nvPr/>
        </p:nvSpPr>
        <p:spPr bwMode="auto">
          <a:xfrm rot="10800000" flipH="1">
            <a:off x="5287492" y="5017368"/>
            <a:ext cx="444252" cy="445368"/>
          </a:xfrm>
          <a:prstGeom prst="line">
            <a:avLst/>
          </a:prstGeom>
          <a:noFill/>
          <a:ln w="63500" cap="flat">
            <a:solidFill>
              <a:srgbClr val="062CB5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2038" name="Rectangle 54"/>
          <p:cNvSpPr>
            <a:spLocks/>
          </p:cNvSpPr>
          <p:nvPr/>
        </p:nvSpPr>
        <p:spPr bwMode="auto">
          <a:xfrm>
            <a:off x="5509617" y="4313039"/>
            <a:ext cx="1321594" cy="928688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25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process isolation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1627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42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42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2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2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2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2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2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7" dur="500"/>
                                        <p:tgtEl>
                                          <p:spTgt spid="42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42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4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2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2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26" grpId="0" animBg="1"/>
      <p:bldP spid="42033" grpId="0" animBg="1"/>
      <p:bldP spid="42034" grpId="0" autoUpdateAnimBg="0"/>
      <p:bldP spid="42035" grpId="0" animBg="1"/>
      <p:bldP spid="42036" grpId="0" animBg="1"/>
      <p:bldP spid="42037" grpId="0" animBg="1"/>
      <p:bldP spid="42038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Line 1"/>
          <p:cNvSpPr>
            <a:spLocks noChangeShapeType="1"/>
          </p:cNvSpPr>
          <p:nvPr/>
        </p:nvSpPr>
        <p:spPr bwMode="auto">
          <a:xfrm>
            <a:off x="2268141" y="5826621"/>
            <a:ext cx="2000250" cy="0"/>
          </a:xfrm>
          <a:prstGeom prst="line">
            <a:avLst/>
          </a:prstGeom>
          <a:noFill/>
          <a:ln w="50800" cap="flat">
            <a:solidFill>
              <a:srgbClr val="C971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0" name="Line 2"/>
          <p:cNvSpPr>
            <a:spLocks noChangeShapeType="1"/>
          </p:cNvSpPr>
          <p:nvPr/>
        </p:nvSpPr>
        <p:spPr bwMode="auto">
          <a:xfrm>
            <a:off x="2268141" y="5829970"/>
            <a:ext cx="2044898" cy="1116"/>
          </a:xfrm>
          <a:prstGeom prst="line">
            <a:avLst/>
          </a:prstGeom>
          <a:noFill/>
          <a:ln w="50800" cap="flat">
            <a:solidFill>
              <a:srgbClr val="FBE945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 rot="10800000">
            <a:off x="5056436" y="2777133"/>
            <a:ext cx="0" cy="2652117"/>
          </a:xfrm>
          <a:prstGeom prst="line">
            <a:avLst/>
          </a:prstGeom>
          <a:noFill/>
          <a:ln w="50800" cap="flat">
            <a:solidFill>
              <a:srgbClr val="C971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 rot="10800000" flipH="1">
            <a:off x="5050855" y="2777133"/>
            <a:ext cx="0" cy="2652117"/>
          </a:xfrm>
          <a:prstGeom prst="line">
            <a:avLst/>
          </a:prstGeom>
          <a:noFill/>
          <a:ln w="50800" cap="flat">
            <a:solidFill>
              <a:srgbClr val="C971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3016" name="Group 8"/>
          <p:cNvGrpSpPr>
            <a:grpSpLocks/>
          </p:cNvGrpSpPr>
          <p:nvPr/>
        </p:nvGrpSpPr>
        <p:grpSpPr bwMode="auto">
          <a:xfrm>
            <a:off x="5490642" y="2794992"/>
            <a:ext cx="1394147" cy="2625328"/>
            <a:chOff x="0" y="0"/>
            <a:chExt cx="1248" cy="2351"/>
          </a:xfrm>
        </p:grpSpPr>
        <p:sp>
          <p:nvSpPr>
            <p:cNvPr id="43013" name="Line 5"/>
            <p:cNvSpPr>
              <a:spLocks noChangeShapeType="1"/>
            </p:cNvSpPr>
            <p:nvPr/>
          </p:nvSpPr>
          <p:spPr bwMode="auto">
            <a:xfrm rot="10800000">
              <a:off x="1235" y="0"/>
              <a:ext cx="0" cy="1495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4" name="Line 6"/>
            <p:cNvSpPr>
              <a:spLocks noChangeShapeType="1"/>
            </p:cNvSpPr>
            <p:nvPr/>
          </p:nvSpPr>
          <p:spPr bwMode="auto">
            <a:xfrm>
              <a:off x="0" y="1495"/>
              <a:ext cx="1248" cy="1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5" name="Line 7"/>
            <p:cNvSpPr>
              <a:spLocks noChangeShapeType="1"/>
            </p:cNvSpPr>
            <p:nvPr/>
          </p:nvSpPr>
          <p:spPr bwMode="auto">
            <a:xfrm rot="10800000">
              <a:off x="10" y="1503"/>
              <a:ext cx="0" cy="848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3020" name="Group 12"/>
          <p:cNvGrpSpPr>
            <a:grpSpLocks/>
          </p:cNvGrpSpPr>
          <p:nvPr/>
        </p:nvGrpSpPr>
        <p:grpSpPr bwMode="auto">
          <a:xfrm>
            <a:off x="3155529" y="2786063"/>
            <a:ext cx="1337221" cy="2615283"/>
            <a:chOff x="0" y="0"/>
            <a:chExt cx="1198" cy="2343"/>
          </a:xfrm>
        </p:grpSpPr>
        <p:sp>
          <p:nvSpPr>
            <p:cNvPr id="43017" name="Line 9"/>
            <p:cNvSpPr>
              <a:spLocks noChangeShapeType="1"/>
            </p:cNvSpPr>
            <p:nvPr/>
          </p:nvSpPr>
          <p:spPr bwMode="auto">
            <a:xfrm rot="10800000">
              <a:off x="10" y="0"/>
              <a:ext cx="0" cy="1511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8" name="Line 10"/>
            <p:cNvSpPr>
              <a:spLocks noChangeShapeType="1"/>
            </p:cNvSpPr>
            <p:nvPr/>
          </p:nvSpPr>
          <p:spPr bwMode="auto">
            <a:xfrm rot="10800000" flipH="1">
              <a:off x="4" y="1511"/>
              <a:ext cx="1184" cy="0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19" name="Line 11"/>
            <p:cNvSpPr>
              <a:spLocks noChangeShapeType="1"/>
            </p:cNvSpPr>
            <p:nvPr/>
          </p:nvSpPr>
          <p:spPr bwMode="auto">
            <a:xfrm rot="10800000">
              <a:off x="1192" y="1496"/>
              <a:ext cx="0" cy="847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3024" name="Group 16"/>
          <p:cNvGrpSpPr>
            <a:grpSpLocks/>
          </p:cNvGrpSpPr>
          <p:nvPr/>
        </p:nvGrpSpPr>
        <p:grpSpPr bwMode="auto">
          <a:xfrm>
            <a:off x="3161110" y="2777133"/>
            <a:ext cx="1322710" cy="2615283"/>
            <a:chOff x="0" y="0"/>
            <a:chExt cx="1185" cy="2343"/>
          </a:xfrm>
        </p:grpSpPr>
        <p:sp>
          <p:nvSpPr>
            <p:cNvPr id="43021" name="Line 13"/>
            <p:cNvSpPr>
              <a:spLocks noChangeShapeType="1"/>
            </p:cNvSpPr>
            <p:nvPr/>
          </p:nvSpPr>
          <p:spPr bwMode="auto">
            <a:xfrm rot="10800000">
              <a:off x="13" y="0"/>
              <a:ext cx="0" cy="1520"/>
            </a:xfrm>
            <a:prstGeom prst="line">
              <a:avLst/>
            </a:prstGeom>
            <a:noFill/>
            <a:ln w="50800" cap="flat">
              <a:solidFill>
                <a:srgbClr val="FBE945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2" name="Line 14"/>
            <p:cNvSpPr>
              <a:spLocks noChangeShapeType="1"/>
            </p:cNvSpPr>
            <p:nvPr/>
          </p:nvSpPr>
          <p:spPr bwMode="auto">
            <a:xfrm rot="10800000" flipH="1">
              <a:off x="0" y="1511"/>
              <a:ext cx="1184" cy="1"/>
            </a:xfrm>
            <a:prstGeom prst="line">
              <a:avLst/>
            </a:prstGeom>
            <a:noFill/>
            <a:ln w="50800" cap="flat">
              <a:solidFill>
                <a:srgbClr val="FBE945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3" name="Line 15"/>
            <p:cNvSpPr>
              <a:spLocks noChangeShapeType="1"/>
            </p:cNvSpPr>
            <p:nvPr/>
          </p:nvSpPr>
          <p:spPr bwMode="auto">
            <a:xfrm rot="10800000">
              <a:off x="1179" y="1511"/>
              <a:ext cx="0" cy="832"/>
            </a:xfrm>
            <a:prstGeom prst="line">
              <a:avLst/>
            </a:prstGeom>
            <a:noFill/>
            <a:ln w="50800" cap="flat">
              <a:solidFill>
                <a:srgbClr val="FBE945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43025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992" y="5715000"/>
            <a:ext cx="1169789" cy="116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28" name="Group 20"/>
          <p:cNvGrpSpPr>
            <a:grpSpLocks/>
          </p:cNvGrpSpPr>
          <p:nvPr/>
        </p:nvGrpSpPr>
        <p:grpSpPr bwMode="auto">
          <a:xfrm rot="5400000">
            <a:off x="4817567" y="5121176"/>
            <a:ext cx="392906" cy="1491258"/>
            <a:chOff x="0" y="0"/>
            <a:chExt cx="352" cy="1336"/>
          </a:xfrm>
        </p:grpSpPr>
        <p:sp>
          <p:nvSpPr>
            <p:cNvPr id="43026" name="Rectangle 18"/>
            <p:cNvSpPr>
              <a:spLocks/>
            </p:cNvSpPr>
            <p:nvPr/>
          </p:nvSpPr>
          <p:spPr bwMode="auto">
            <a:xfrm>
              <a:off x="0" y="0"/>
              <a:ext cx="352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094">
                  <a:srgbClr val="C2F89F"/>
                </a:gs>
                <a:gs pos="60898">
                  <a:srgbClr val="86F13F"/>
                </a:gs>
                <a:gs pos="100000">
                  <a:srgbClr val="86F13F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27" name="Rectangle 19"/>
            <p:cNvSpPr>
              <a:spLocks/>
            </p:cNvSpPr>
            <p:nvPr/>
          </p:nvSpPr>
          <p:spPr bwMode="auto">
            <a:xfrm rot="16200000">
              <a:off x="-26" y="602"/>
              <a:ext cx="411" cy="276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3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GPU</a:t>
              </a:r>
            </a:p>
          </p:txBody>
        </p:sp>
      </p:grpSp>
      <p:grpSp>
        <p:nvGrpSpPr>
          <p:cNvPr id="43031" name="Group 23"/>
          <p:cNvGrpSpPr>
            <a:grpSpLocks/>
          </p:cNvGrpSpPr>
          <p:nvPr/>
        </p:nvGrpSpPr>
        <p:grpSpPr bwMode="auto">
          <a:xfrm rot="5400000">
            <a:off x="4856076" y="4766779"/>
            <a:ext cx="313656" cy="1491258"/>
            <a:chOff x="0" y="0"/>
            <a:chExt cx="280" cy="1336"/>
          </a:xfrm>
        </p:grpSpPr>
        <p:sp>
          <p:nvSpPr>
            <p:cNvPr id="43029" name="Rectangle 21"/>
            <p:cNvSpPr>
              <a:spLocks/>
            </p:cNvSpPr>
            <p:nvPr/>
          </p:nvSpPr>
          <p:spPr bwMode="auto">
            <a:xfrm>
              <a:off x="24" y="0"/>
              <a:ext cx="256" cy="1336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7303">
                  <a:srgbClr val="8295DA"/>
                </a:gs>
                <a:gs pos="62694">
                  <a:srgbClr val="062CB5"/>
                </a:gs>
                <a:gs pos="100000">
                  <a:srgbClr val="062CB5"/>
                </a:gs>
              </a:gsLst>
              <a:lin ang="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30" name="AutoShape 22"/>
            <p:cNvSpPr>
              <a:spLocks/>
            </p:cNvSpPr>
            <p:nvPr/>
          </p:nvSpPr>
          <p:spPr bwMode="auto">
            <a:xfrm rot="-5400000">
              <a:off x="-152" y="536"/>
              <a:ext cx="575" cy="27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MMU</a:t>
              </a:r>
            </a:p>
          </p:txBody>
        </p:sp>
      </p:grpSp>
      <p:grpSp>
        <p:nvGrpSpPr>
          <p:cNvPr id="43035" name="Group 27"/>
          <p:cNvGrpSpPr>
            <a:grpSpLocks/>
          </p:cNvGrpSpPr>
          <p:nvPr/>
        </p:nvGrpSpPr>
        <p:grpSpPr bwMode="auto">
          <a:xfrm>
            <a:off x="0" y="5181954"/>
            <a:ext cx="9144000" cy="827214"/>
            <a:chOff x="0" y="3655"/>
            <a:chExt cx="8192" cy="741"/>
          </a:xfrm>
        </p:grpSpPr>
        <p:sp>
          <p:nvSpPr>
            <p:cNvPr id="43032" name="Rectangle 24"/>
            <p:cNvSpPr>
              <a:spLocks/>
            </p:cNvSpPr>
            <p:nvPr/>
          </p:nvSpPr>
          <p:spPr bwMode="auto">
            <a:xfrm>
              <a:off x="5325" y="3655"/>
              <a:ext cx="2867" cy="413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4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graphics virtual addresses</a:t>
              </a:r>
            </a:p>
          </p:txBody>
        </p:sp>
        <p:sp>
          <p:nvSpPr>
            <p:cNvPr id="43033" name="Rectangle 25"/>
            <p:cNvSpPr>
              <a:spLocks/>
            </p:cNvSpPr>
            <p:nvPr/>
          </p:nvSpPr>
          <p:spPr bwMode="auto">
            <a:xfrm>
              <a:off x="5530" y="4132"/>
              <a:ext cx="2302" cy="26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4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physical addresses</a:t>
              </a:r>
            </a:p>
          </p:txBody>
        </p:sp>
        <p:sp>
          <p:nvSpPr>
            <p:cNvPr id="43034" name="Line 26"/>
            <p:cNvSpPr>
              <a:spLocks noChangeShapeType="1"/>
            </p:cNvSpPr>
            <p:nvPr/>
          </p:nvSpPr>
          <p:spPr bwMode="auto">
            <a:xfrm>
              <a:off x="0" y="4092"/>
              <a:ext cx="8184" cy="0"/>
            </a:xfrm>
            <a:prstGeom prst="line">
              <a:avLst/>
            </a:prstGeom>
            <a:noFill/>
            <a:ln w="50800" cap="flat">
              <a:solidFill>
                <a:srgbClr val="1A1A1A"/>
              </a:solidFill>
              <a:prstDash val="sysDot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3038" name="Group 30"/>
          <p:cNvGrpSpPr>
            <a:grpSpLocks/>
          </p:cNvGrpSpPr>
          <p:nvPr/>
        </p:nvGrpSpPr>
        <p:grpSpPr bwMode="auto">
          <a:xfrm>
            <a:off x="457646" y="4038104"/>
            <a:ext cx="2241352" cy="2578795"/>
            <a:chOff x="-102" y="-549"/>
            <a:chExt cx="2008" cy="2309"/>
          </a:xfrm>
        </p:grpSpPr>
        <p:pic>
          <p:nvPicPr>
            <p:cNvPr id="43036" name="Picture 2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" y="0"/>
              <a:ext cx="1032" cy="1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7" name="Rectangle 29"/>
            <p:cNvSpPr>
              <a:spLocks/>
            </p:cNvSpPr>
            <p:nvPr/>
          </p:nvSpPr>
          <p:spPr bwMode="auto">
            <a:xfrm>
              <a:off x="-102" y="-549"/>
              <a:ext cx="2008" cy="44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500" dirty="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screen memory</a:t>
              </a:r>
            </a:p>
          </p:txBody>
        </p:sp>
      </p:grpSp>
      <p:grpSp>
        <p:nvGrpSpPr>
          <p:cNvPr id="43041" name="Group 33"/>
          <p:cNvGrpSpPr>
            <a:grpSpLocks/>
          </p:cNvGrpSpPr>
          <p:nvPr/>
        </p:nvGrpSpPr>
        <p:grpSpPr bwMode="auto">
          <a:xfrm>
            <a:off x="4268391" y="5383486"/>
            <a:ext cx="799207" cy="456530"/>
            <a:chOff x="0" y="0"/>
            <a:chExt cx="716" cy="408"/>
          </a:xfrm>
        </p:grpSpPr>
        <p:sp>
          <p:nvSpPr>
            <p:cNvPr id="43039" name="Line 31"/>
            <p:cNvSpPr>
              <a:spLocks noChangeShapeType="1"/>
            </p:cNvSpPr>
            <p:nvPr/>
          </p:nvSpPr>
          <p:spPr bwMode="auto">
            <a:xfrm rot="10800000">
              <a:off x="711" y="0"/>
              <a:ext cx="0" cy="408"/>
            </a:xfrm>
            <a:prstGeom prst="line">
              <a:avLst/>
            </a:prstGeom>
            <a:noFill/>
            <a:ln w="50800" cap="flat">
              <a:solidFill>
                <a:srgbClr val="C971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40" name="Line 32"/>
            <p:cNvSpPr>
              <a:spLocks noChangeShapeType="1"/>
            </p:cNvSpPr>
            <p:nvPr/>
          </p:nvSpPr>
          <p:spPr bwMode="auto">
            <a:xfrm>
              <a:off x="0" y="395"/>
              <a:ext cx="696" cy="1"/>
            </a:xfrm>
            <a:prstGeom prst="line">
              <a:avLst/>
            </a:prstGeom>
            <a:noFill/>
            <a:ln w="50800" cap="flat">
              <a:solidFill>
                <a:srgbClr val="C971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3045" name="Group 37"/>
          <p:cNvGrpSpPr>
            <a:grpSpLocks/>
          </p:cNvGrpSpPr>
          <p:nvPr/>
        </p:nvGrpSpPr>
        <p:grpSpPr bwMode="auto">
          <a:xfrm>
            <a:off x="4454799" y="5384602"/>
            <a:ext cx="3197944" cy="1082725"/>
            <a:chOff x="0" y="0"/>
            <a:chExt cx="2864" cy="970"/>
          </a:xfrm>
        </p:grpSpPr>
        <p:sp>
          <p:nvSpPr>
            <p:cNvPr id="43042" name="Line 34"/>
            <p:cNvSpPr>
              <a:spLocks noChangeShapeType="1"/>
            </p:cNvSpPr>
            <p:nvPr/>
          </p:nvSpPr>
          <p:spPr bwMode="auto">
            <a:xfrm rot="10800000">
              <a:off x="22" y="0"/>
              <a:ext cx="0" cy="599"/>
            </a:xfrm>
            <a:prstGeom prst="line">
              <a:avLst/>
            </a:prstGeom>
            <a:noFill/>
            <a:ln w="50800" cap="flat">
              <a:solidFill>
                <a:srgbClr val="F3EB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43" name="Line 35"/>
            <p:cNvSpPr>
              <a:spLocks noChangeShapeType="1"/>
            </p:cNvSpPr>
            <p:nvPr/>
          </p:nvSpPr>
          <p:spPr bwMode="auto">
            <a:xfrm rot="10800000">
              <a:off x="26" y="608"/>
              <a:ext cx="0" cy="327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44" name="Line 36"/>
            <p:cNvSpPr>
              <a:spLocks noChangeShapeType="1"/>
            </p:cNvSpPr>
            <p:nvPr/>
          </p:nvSpPr>
          <p:spPr bwMode="auto">
            <a:xfrm>
              <a:off x="8" y="953"/>
              <a:ext cx="2856" cy="0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stealth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3046" name="Rectangle 38"/>
          <p:cNvSpPr>
            <a:spLocks/>
          </p:cNvSpPr>
          <p:nvPr/>
        </p:nvSpPr>
        <p:spPr bwMode="auto">
          <a:xfrm>
            <a:off x="330399" y="366117"/>
            <a:ext cx="8474273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Device Namespace + Graphics Context</a:t>
            </a:r>
          </a:p>
        </p:txBody>
      </p:sp>
      <p:grpSp>
        <p:nvGrpSpPr>
          <p:cNvPr id="43049" name="Group 41"/>
          <p:cNvGrpSpPr>
            <a:grpSpLocks/>
          </p:cNvGrpSpPr>
          <p:nvPr/>
        </p:nvGrpSpPr>
        <p:grpSpPr bwMode="auto">
          <a:xfrm>
            <a:off x="2437805" y="3777258"/>
            <a:ext cx="1428750" cy="321469"/>
            <a:chOff x="0" y="0"/>
            <a:chExt cx="1280" cy="288"/>
          </a:xfrm>
        </p:grpSpPr>
        <p:sp>
          <p:nvSpPr>
            <p:cNvPr id="43047" name="AutoShape 39"/>
            <p:cNvSpPr>
              <a:spLocks/>
            </p:cNvSpPr>
            <p:nvPr/>
          </p:nvSpPr>
          <p:spPr bwMode="auto">
            <a:xfrm>
              <a:off x="0" y="70"/>
              <a:ext cx="1280" cy="205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48" name="Rectangle 40"/>
            <p:cNvSpPr>
              <a:spLocks/>
            </p:cNvSpPr>
            <p:nvPr/>
          </p:nvSpPr>
          <p:spPr bwMode="auto">
            <a:xfrm>
              <a:off x="65" y="0"/>
              <a:ext cx="1160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context</a:t>
              </a:r>
            </a:p>
          </p:txBody>
        </p:sp>
      </p:grpSp>
      <p:grpSp>
        <p:nvGrpSpPr>
          <p:cNvPr id="43052" name="Group 44"/>
          <p:cNvGrpSpPr>
            <a:grpSpLocks/>
          </p:cNvGrpSpPr>
          <p:nvPr/>
        </p:nvGrpSpPr>
        <p:grpSpPr bwMode="auto">
          <a:xfrm>
            <a:off x="4572000" y="1064866"/>
            <a:ext cx="892969" cy="1801564"/>
            <a:chOff x="0" y="42"/>
            <a:chExt cx="800" cy="1614"/>
          </a:xfrm>
        </p:grpSpPr>
        <p:sp>
          <p:nvSpPr>
            <p:cNvPr id="43050" name="Rectangle 42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2</a:t>
              </a:r>
            </a:p>
          </p:txBody>
        </p:sp>
        <p:pic>
          <p:nvPicPr>
            <p:cNvPr id="43051" name="Picture 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055" name="Group 47"/>
          <p:cNvGrpSpPr>
            <a:grpSpLocks/>
          </p:cNvGrpSpPr>
          <p:nvPr/>
        </p:nvGrpSpPr>
        <p:grpSpPr bwMode="auto">
          <a:xfrm>
            <a:off x="2437805" y="3098601"/>
            <a:ext cx="1428750" cy="750094"/>
            <a:chOff x="0" y="0"/>
            <a:chExt cx="1280" cy="672"/>
          </a:xfrm>
        </p:grpSpPr>
        <p:sp>
          <p:nvSpPr>
            <p:cNvPr id="43053" name="AutoShape 45"/>
            <p:cNvSpPr>
              <a:spLocks/>
            </p:cNvSpPr>
            <p:nvPr/>
          </p:nvSpPr>
          <p:spPr bwMode="auto">
            <a:xfrm>
              <a:off x="0" y="0"/>
              <a:ext cx="1280" cy="672"/>
            </a:xfrm>
            <a:prstGeom prst="roundRect">
              <a:avLst>
                <a:gd name="adj" fmla="val 178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54" name="Rectangle 46"/>
            <p:cNvSpPr>
              <a:spLocks/>
            </p:cNvSpPr>
            <p:nvPr/>
          </p:nvSpPr>
          <p:spPr bwMode="auto">
            <a:xfrm>
              <a:off x="85" y="56"/>
              <a:ext cx="1120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OpenGL</a:t>
              </a:r>
            </a:p>
          </p:txBody>
        </p:sp>
      </p:grpSp>
      <p:grpSp>
        <p:nvGrpSpPr>
          <p:cNvPr id="43058" name="Group 50"/>
          <p:cNvGrpSpPr>
            <a:grpSpLocks/>
          </p:cNvGrpSpPr>
          <p:nvPr/>
        </p:nvGrpSpPr>
        <p:grpSpPr bwMode="auto">
          <a:xfrm>
            <a:off x="2732484" y="1064866"/>
            <a:ext cx="892969" cy="1801564"/>
            <a:chOff x="0" y="42"/>
            <a:chExt cx="800" cy="1614"/>
          </a:xfrm>
        </p:grpSpPr>
        <p:sp>
          <p:nvSpPr>
            <p:cNvPr id="43056" name="Rectangle 48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1</a:t>
              </a:r>
            </a:p>
          </p:txBody>
        </p:sp>
        <p:pic>
          <p:nvPicPr>
            <p:cNvPr id="43057" name="Picture 4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061" name="Group 53"/>
          <p:cNvGrpSpPr>
            <a:grpSpLocks/>
          </p:cNvGrpSpPr>
          <p:nvPr/>
        </p:nvGrpSpPr>
        <p:grpSpPr bwMode="auto">
          <a:xfrm>
            <a:off x="4295180" y="3768328"/>
            <a:ext cx="1428750" cy="321469"/>
            <a:chOff x="0" y="0"/>
            <a:chExt cx="1280" cy="288"/>
          </a:xfrm>
        </p:grpSpPr>
        <p:sp>
          <p:nvSpPr>
            <p:cNvPr id="43059" name="AutoShape 51"/>
            <p:cNvSpPr>
              <a:spLocks/>
            </p:cNvSpPr>
            <p:nvPr/>
          </p:nvSpPr>
          <p:spPr bwMode="auto">
            <a:xfrm>
              <a:off x="0" y="70"/>
              <a:ext cx="1280" cy="205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0" name="Rectangle 52"/>
            <p:cNvSpPr>
              <a:spLocks/>
            </p:cNvSpPr>
            <p:nvPr/>
          </p:nvSpPr>
          <p:spPr bwMode="auto">
            <a:xfrm>
              <a:off x="65" y="0"/>
              <a:ext cx="1160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context</a:t>
              </a:r>
            </a:p>
          </p:txBody>
        </p:sp>
      </p:grpSp>
      <p:grpSp>
        <p:nvGrpSpPr>
          <p:cNvPr id="43064" name="Group 56"/>
          <p:cNvGrpSpPr>
            <a:grpSpLocks/>
          </p:cNvGrpSpPr>
          <p:nvPr/>
        </p:nvGrpSpPr>
        <p:grpSpPr bwMode="auto">
          <a:xfrm>
            <a:off x="4295180" y="3089672"/>
            <a:ext cx="1428750" cy="750094"/>
            <a:chOff x="0" y="0"/>
            <a:chExt cx="1280" cy="672"/>
          </a:xfrm>
        </p:grpSpPr>
        <p:sp>
          <p:nvSpPr>
            <p:cNvPr id="43062" name="AutoShape 54"/>
            <p:cNvSpPr>
              <a:spLocks/>
            </p:cNvSpPr>
            <p:nvPr/>
          </p:nvSpPr>
          <p:spPr bwMode="auto">
            <a:xfrm>
              <a:off x="0" y="0"/>
              <a:ext cx="1280" cy="672"/>
            </a:xfrm>
            <a:prstGeom prst="roundRect">
              <a:avLst>
                <a:gd name="adj" fmla="val 178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3" name="Rectangle 55"/>
            <p:cNvSpPr>
              <a:spLocks/>
            </p:cNvSpPr>
            <p:nvPr/>
          </p:nvSpPr>
          <p:spPr bwMode="auto">
            <a:xfrm>
              <a:off x="85" y="56"/>
              <a:ext cx="1120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OpenGL</a:t>
              </a:r>
            </a:p>
          </p:txBody>
        </p:sp>
      </p:grpSp>
      <p:grpSp>
        <p:nvGrpSpPr>
          <p:cNvPr id="43067" name="Group 59"/>
          <p:cNvGrpSpPr>
            <a:grpSpLocks/>
          </p:cNvGrpSpPr>
          <p:nvPr/>
        </p:nvGrpSpPr>
        <p:grpSpPr bwMode="auto">
          <a:xfrm>
            <a:off x="6152555" y="3080742"/>
            <a:ext cx="1428750" cy="750094"/>
            <a:chOff x="0" y="0"/>
            <a:chExt cx="1280" cy="672"/>
          </a:xfrm>
        </p:grpSpPr>
        <p:sp>
          <p:nvSpPr>
            <p:cNvPr id="43065" name="AutoShape 57"/>
            <p:cNvSpPr>
              <a:spLocks/>
            </p:cNvSpPr>
            <p:nvPr/>
          </p:nvSpPr>
          <p:spPr bwMode="auto">
            <a:xfrm>
              <a:off x="0" y="0"/>
              <a:ext cx="1280" cy="672"/>
            </a:xfrm>
            <a:prstGeom prst="roundRect">
              <a:avLst>
                <a:gd name="adj" fmla="val 1785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6" name="Rectangle 58"/>
            <p:cNvSpPr>
              <a:spLocks/>
            </p:cNvSpPr>
            <p:nvPr/>
          </p:nvSpPr>
          <p:spPr bwMode="auto">
            <a:xfrm>
              <a:off x="85" y="56"/>
              <a:ext cx="1120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OpenGL</a:t>
              </a:r>
            </a:p>
          </p:txBody>
        </p:sp>
      </p:grpSp>
      <p:grpSp>
        <p:nvGrpSpPr>
          <p:cNvPr id="43070" name="Group 62"/>
          <p:cNvGrpSpPr>
            <a:grpSpLocks/>
          </p:cNvGrpSpPr>
          <p:nvPr/>
        </p:nvGrpSpPr>
        <p:grpSpPr bwMode="auto">
          <a:xfrm>
            <a:off x="6152555" y="3759398"/>
            <a:ext cx="1428750" cy="321469"/>
            <a:chOff x="0" y="0"/>
            <a:chExt cx="1280" cy="288"/>
          </a:xfrm>
        </p:grpSpPr>
        <p:sp>
          <p:nvSpPr>
            <p:cNvPr id="43068" name="AutoShape 60"/>
            <p:cNvSpPr>
              <a:spLocks/>
            </p:cNvSpPr>
            <p:nvPr/>
          </p:nvSpPr>
          <p:spPr bwMode="auto">
            <a:xfrm>
              <a:off x="0" y="70"/>
              <a:ext cx="1280" cy="205"/>
            </a:xfrm>
            <a:prstGeom prst="roundRect">
              <a:avLst>
                <a:gd name="adj" fmla="val 50000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69" name="Rectangle 61"/>
            <p:cNvSpPr>
              <a:spLocks/>
            </p:cNvSpPr>
            <p:nvPr/>
          </p:nvSpPr>
          <p:spPr bwMode="auto">
            <a:xfrm>
              <a:off x="65" y="0"/>
              <a:ext cx="1160" cy="288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context</a:t>
              </a:r>
            </a:p>
          </p:txBody>
        </p:sp>
      </p:grpSp>
      <p:grpSp>
        <p:nvGrpSpPr>
          <p:cNvPr id="43073" name="Group 65"/>
          <p:cNvGrpSpPr>
            <a:grpSpLocks/>
          </p:cNvGrpSpPr>
          <p:nvPr/>
        </p:nvGrpSpPr>
        <p:grpSpPr bwMode="auto">
          <a:xfrm>
            <a:off x="6411516" y="1064866"/>
            <a:ext cx="892969" cy="1801564"/>
            <a:chOff x="0" y="42"/>
            <a:chExt cx="800" cy="1614"/>
          </a:xfrm>
        </p:grpSpPr>
        <p:sp>
          <p:nvSpPr>
            <p:cNvPr id="43071" name="Rectangle 63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3</a:t>
              </a:r>
            </a:p>
          </p:txBody>
        </p:sp>
        <p:pic>
          <p:nvPicPr>
            <p:cNvPr id="43072" name="Picture 6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3076" name="Group 68"/>
          <p:cNvGrpSpPr>
            <a:grpSpLocks/>
          </p:cNvGrpSpPr>
          <p:nvPr/>
        </p:nvGrpSpPr>
        <p:grpSpPr bwMode="auto">
          <a:xfrm>
            <a:off x="4277320" y="5383486"/>
            <a:ext cx="214313" cy="445368"/>
            <a:chOff x="0" y="0"/>
            <a:chExt cx="192" cy="398"/>
          </a:xfrm>
        </p:grpSpPr>
        <p:sp>
          <p:nvSpPr>
            <p:cNvPr id="43074" name="Line 66"/>
            <p:cNvSpPr>
              <a:spLocks noChangeShapeType="1"/>
            </p:cNvSpPr>
            <p:nvPr/>
          </p:nvSpPr>
          <p:spPr bwMode="auto">
            <a:xfrm rot="10800000">
              <a:off x="176" y="0"/>
              <a:ext cx="0" cy="376"/>
            </a:xfrm>
            <a:prstGeom prst="line">
              <a:avLst/>
            </a:prstGeom>
            <a:noFill/>
            <a:ln w="50800" cap="flat">
              <a:solidFill>
                <a:srgbClr val="FFF2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75" name="Line 67"/>
            <p:cNvSpPr>
              <a:spLocks noChangeShapeType="1"/>
            </p:cNvSpPr>
            <p:nvPr/>
          </p:nvSpPr>
          <p:spPr bwMode="auto">
            <a:xfrm>
              <a:off x="0" y="395"/>
              <a:ext cx="192" cy="1"/>
            </a:xfrm>
            <a:prstGeom prst="line">
              <a:avLst/>
            </a:prstGeom>
            <a:noFill/>
            <a:ln w="50800" cap="flat">
              <a:solidFill>
                <a:srgbClr val="FFF200">
                  <a:alpha val="50000"/>
                </a:srgb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3079" name="Group 71"/>
          <p:cNvGrpSpPr>
            <a:grpSpLocks/>
          </p:cNvGrpSpPr>
          <p:nvPr/>
        </p:nvGrpSpPr>
        <p:grpSpPr bwMode="auto">
          <a:xfrm>
            <a:off x="5036344" y="6044283"/>
            <a:ext cx="2607469" cy="392906"/>
            <a:chOff x="0" y="0"/>
            <a:chExt cx="2335" cy="351"/>
          </a:xfrm>
        </p:grpSpPr>
        <p:sp>
          <p:nvSpPr>
            <p:cNvPr id="43077" name="Line 69"/>
            <p:cNvSpPr>
              <a:spLocks noChangeShapeType="1"/>
            </p:cNvSpPr>
            <p:nvPr/>
          </p:nvSpPr>
          <p:spPr bwMode="auto">
            <a:xfrm rot="10800000">
              <a:off x="15" y="0"/>
              <a:ext cx="0" cy="336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78" name="Line 70"/>
            <p:cNvSpPr>
              <a:spLocks noChangeShapeType="1"/>
            </p:cNvSpPr>
            <p:nvPr/>
          </p:nvSpPr>
          <p:spPr bwMode="auto">
            <a:xfrm>
              <a:off x="0" y="336"/>
              <a:ext cx="2335" cy="0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none" w="med" len="med"/>
              <a:tailEnd type="stealth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3082" name="Group 74"/>
          <p:cNvGrpSpPr>
            <a:grpSpLocks/>
          </p:cNvGrpSpPr>
          <p:nvPr/>
        </p:nvGrpSpPr>
        <p:grpSpPr bwMode="auto">
          <a:xfrm>
            <a:off x="5500688" y="6045399"/>
            <a:ext cx="2043783" cy="194221"/>
            <a:chOff x="0" y="0"/>
            <a:chExt cx="1831" cy="174"/>
          </a:xfrm>
        </p:grpSpPr>
        <p:sp>
          <p:nvSpPr>
            <p:cNvPr id="43080" name="Line 72"/>
            <p:cNvSpPr>
              <a:spLocks noChangeShapeType="1"/>
            </p:cNvSpPr>
            <p:nvPr/>
          </p:nvSpPr>
          <p:spPr bwMode="auto">
            <a:xfrm rot="10800000" flipH="1">
              <a:off x="7" y="0"/>
              <a:ext cx="1" cy="160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3081" name="Line 73"/>
            <p:cNvSpPr>
              <a:spLocks noChangeShapeType="1"/>
            </p:cNvSpPr>
            <p:nvPr/>
          </p:nvSpPr>
          <p:spPr bwMode="auto">
            <a:xfrm>
              <a:off x="0" y="162"/>
              <a:ext cx="1831" cy="0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stealth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43083" name="Rectangle 75"/>
          <p:cNvSpPr>
            <a:spLocks/>
          </p:cNvSpPr>
          <p:nvPr/>
        </p:nvSpPr>
        <p:spPr bwMode="auto">
          <a:xfrm>
            <a:off x="6143625" y="1904404"/>
            <a:ext cx="1379509" cy="30777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86D64B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background</a:t>
            </a:r>
          </a:p>
        </p:txBody>
      </p:sp>
      <p:sp>
        <p:nvSpPr>
          <p:cNvPr id="43084" name="Line 76"/>
          <p:cNvSpPr>
            <a:spLocks noChangeShapeType="1"/>
          </p:cNvSpPr>
          <p:nvPr/>
        </p:nvSpPr>
        <p:spPr bwMode="auto">
          <a:xfrm rot="10800000">
            <a:off x="4093146" y="1079377"/>
            <a:ext cx="0" cy="3045023"/>
          </a:xfrm>
          <a:prstGeom prst="line">
            <a:avLst/>
          </a:prstGeom>
          <a:noFill/>
          <a:ln w="50800" cap="flat">
            <a:solidFill>
              <a:srgbClr val="062CB5">
                <a:alpha val="25000"/>
              </a:srgbClr>
            </a:solidFill>
            <a:prstDash val="sysDot"/>
            <a:miter lim="800000"/>
            <a:headEnd type="none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85" name="Line 77"/>
          <p:cNvSpPr>
            <a:spLocks noChangeShapeType="1"/>
          </p:cNvSpPr>
          <p:nvPr/>
        </p:nvSpPr>
        <p:spPr bwMode="auto">
          <a:xfrm rot="10800000">
            <a:off x="5933777" y="1080492"/>
            <a:ext cx="0" cy="3045023"/>
          </a:xfrm>
          <a:prstGeom prst="line">
            <a:avLst/>
          </a:prstGeom>
          <a:noFill/>
          <a:ln w="50800" cap="flat">
            <a:solidFill>
              <a:srgbClr val="062CB5">
                <a:alpha val="25000"/>
              </a:srgbClr>
            </a:solidFill>
            <a:prstDash val="sysDot"/>
            <a:miter lim="800000"/>
            <a:headEnd type="none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43086" name="Picture 78"/>
          <p:cNvPicPr>
            <a:picLocks noChangeAspect="1" noChangeArrowheads="1"/>
          </p:cNvPicPr>
          <p:nvPr/>
        </p:nvPicPr>
        <p:blipFill>
          <a:blip r:embed="rId5">
            <a:alphaModFix amt="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831086"/>
            <a:ext cx="544711" cy="44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87" name="Rectangle 79"/>
          <p:cNvSpPr>
            <a:spLocks/>
          </p:cNvSpPr>
          <p:nvPr/>
        </p:nvSpPr>
        <p:spPr bwMode="auto">
          <a:xfrm>
            <a:off x="2505894" y="1949052"/>
            <a:ext cx="1285157" cy="30777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FFFFFF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foreground</a:t>
            </a:r>
          </a:p>
        </p:txBody>
      </p:sp>
      <p:sp>
        <p:nvSpPr>
          <p:cNvPr id="43088" name="Rectangle 80"/>
          <p:cNvSpPr>
            <a:spLocks/>
          </p:cNvSpPr>
          <p:nvPr/>
        </p:nvSpPr>
        <p:spPr bwMode="auto">
          <a:xfrm>
            <a:off x="4306342" y="1949052"/>
            <a:ext cx="1379509" cy="30777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86D64B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background</a:t>
            </a:r>
          </a:p>
        </p:txBody>
      </p:sp>
      <p:sp>
        <p:nvSpPr>
          <p:cNvPr id="43089" name="Line 81"/>
          <p:cNvSpPr>
            <a:spLocks noChangeShapeType="1"/>
          </p:cNvSpPr>
          <p:nvPr/>
        </p:nvSpPr>
        <p:spPr bwMode="auto">
          <a:xfrm rot="10800000">
            <a:off x="5049738" y="5393532"/>
            <a:ext cx="0" cy="659681"/>
          </a:xfrm>
          <a:prstGeom prst="line">
            <a:avLst/>
          </a:prstGeom>
          <a:noFill/>
          <a:ln w="50800" cap="flat">
            <a:solidFill>
              <a:srgbClr val="C97100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3090" name="Line 82"/>
          <p:cNvSpPr>
            <a:spLocks noChangeShapeType="1"/>
          </p:cNvSpPr>
          <p:nvPr/>
        </p:nvSpPr>
        <p:spPr bwMode="auto">
          <a:xfrm rot="10800000">
            <a:off x="5508501" y="5366742"/>
            <a:ext cx="0" cy="723305"/>
          </a:xfrm>
          <a:prstGeom prst="line">
            <a:avLst/>
          </a:prstGeom>
          <a:noFill/>
          <a:ln w="50800" cap="flat">
            <a:solidFill>
              <a:srgbClr val="8500AF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5867400" y="6477000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3957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2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6" dur="500"/>
                                        <p:tgtEl>
                                          <p:spTgt spid="430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8" presetClass="exit" presetSubtype="3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70" dur="500"/>
                                        <p:tgtEl>
                                          <p:spTgt spid="4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7800"/>
                            </p:stCondLst>
                            <p:childTnLst>
                              <p:par>
                                <p:cTn id="73" presetID="22" presetClass="exit" presetSubtype="1" fill="hold" grpId="1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4" dur="500"/>
                                        <p:tgtEl>
                                          <p:spTgt spid="43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8600"/>
                            </p:stCondLst>
                            <p:childTnLst>
                              <p:par>
                                <p:cTn id="77" presetID="18" presetClass="exit" presetSubtype="9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78" dur="500"/>
                                        <p:tgtEl>
                                          <p:spTgt spid="43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9300"/>
                            </p:stCondLst>
                            <p:childTnLst>
                              <p:par>
                                <p:cTn id="81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2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9800"/>
                            </p:stCondLst>
                            <p:childTnLst>
                              <p:par>
                                <p:cTn id="8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03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8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1300"/>
                            </p:stCondLst>
                            <p:childTnLst>
                              <p:par>
                                <p:cTn id="9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9" dur="500"/>
                                        <p:tgtEl>
                                          <p:spTgt spid="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18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 animBg="1"/>
      <p:bldP spid="43010" grpId="0" animBg="1"/>
      <p:bldP spid="43011" grpId="0" animBg="1"/>
      <p:bldP spid="43012" grpId="0" animBg="1"/>
      <p:bldP spid="43012" grpId="1" animBg="1"/>
      <p:bldP spid="43046" grpId="0" autoUpdateAnimBg="0"/>
      <p:bldP spid="43083" grpId="0" autoUpdateAnimBg="0"/>
      <p:bldP spid="43087" grpId="0" autoUpdateAnimBg="0"/>
      <p:bldP spid="43088" grpId="0" autoUpdateAnimBg="0"/>
      <p:bldP spid="43089" grpId="0" animBg="1"/>
      <p:bldP spid="43089" grpId="1" animBg="1"/>
      <p:bldP spid="4309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4"/>
          <p:cNvSpPr>
            <a:spLocks noChangeShapeType="1"/>
          </p:cNvSpPr>
          <p:nvPr/>
        </p:nvSpPr>
        <p:spPr bwMode="auto">
          <a:xfrm rot="10800000">
            <a:off x="5015136" y="5598914"/>
            <a:ext cx="1116" cy="330398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450083" y="2016994"/>
            <a:ext cx="438671" cy="987846"/>
            <a:chOff x="0" y="0"/>
            <a:chExt cx="393" cy="884"/>
          </a:xfrm>
        </p:grpSpPr>
        <p:sp>
          <p:nvSpPr>
            <p:cNvPr id="9" name="Line 5"/>
            <p:cNvSpPr>
              <a:spLocks noChangeShapeType="1"/>
            </p:cNvSpPr>
            <p:nvPr/>
          </p:nvSpPr>
          <p:spPr bwMode="auto">
            <a:xfrm rot="10800000">
              <a:off x="3" y="0"/>
              <a:ext cx="0" cy="884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H="1">
              <a:off x="4" y="16"/>
              <a:ext cx="389" cy="0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124200" y="4876800"/>
            <a:ext cx="3991570" cy="1535906"/>
            <a:chOff x="3161110" y="5027414"/>
            <a:chExt cx="3991570" cy="1535906"/>
          </a:xfrm>
        </p:grpSpPr>
        <p:grpSp>
          <p:nvGrpSpPr>
            <p:cNvPr id="12" name="Group 3"/>
            <p:cNvGrpSpPr>
              <a:grpSpLocks/>
            </p:cNvGrpSpPr>
            <p:nvPr/>
          </p:nvGrpSpPr>
          <p:grpSpPr bwMode="auto">
            <a:xfrm>
              <a:off x="3161110" y="5027414"/>
              <a:ext cx="3991570" cy="1535906"/>
              <a:chOff x="0" y="0"/>
              <a:chExt cx="3576" cy="1376"/>
            </a:xfrm>
          </p:grpSpPr>
          <p:sp>
            <p:nvSpPr>
              <p:cNvPr id="16" name="AutoShape 1"/>
              <p:cNvSpPr>
                <a:spLocks/>
              </p:cNvSpPr>
              <p:nvPr/>
            </p:nvSpPr>
            <p:spPr bwMode="auto">
              <a:xfrm>
                <a:off x="0" y="0"/>
                <a:ext cx="3576" cy="1376"/>
              </a:xfrm>
              <a:prstGeom prst="roundRect">
                <a:avLst>
                  <a:gd name="adj" fmla="val 8718"/>
                </a:avLst>
              </a:prstGeom>
              <a:solidFill>
                <a:schemeClr val="accent1"/>
              </a:solidFill>
              <a:ln w="25400" cap="flat">
                <a:solidFill>
                  <a:srgbClr val="1A1A1A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7" name="Rectangle 2"/>
              <p:cNvSpPr>
                <a:spLocks/>
              </p:cNvSpPr>
              <p:nvPr/>
            </p:nvSpPr>
            <p:spPr bwMode="auto">
              <a:xfrm>
                <a:off x="2770" y="80"/>
                <a:ext cx="602" cy="55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76200" dist="63500" dir="2700000" algn="ctr" rotWithShape="0">
                  <a:srgbClr val="000000">
                    <a:alpha val="89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Linux</a:t>
                </a:r>
              </a:p>
              <a:p>
                <a:r>
                  <a:rPr lang="en-US" sz="200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Kernel</a:t>
                </a:r>
              </a:p>
            </p:txBody>
          </p:sp>
        </p:grp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4071938" y="5125641"/>
              <a:ext cx="1875234" cy="491133"/>
              <a:chOff x="0" y="0"/>
              <a:chExt cx="1680" cy="440"/>
            </a:xfrm>
          </p:grpSpPr>
          <p:sp>
            <p:nvSpPr>
              <p:cNvPr id="14" name="AutoShape 8"/>
              <p:cNvSpPr>
                <a:spLocks/>
              </p:cNvSpPr>
              <p:nvPr/>
            </p:nvSpPr>
            <p:spPr bwMode="auto">
              <a:xfrm>
                <a:off x="0" y="0"/>
                <a:ext cx="1680" cy="440"/>
              </a:xfrm>
              <a:prstGeom prst="roundRect">
                <a:avLst>
                  <a:gd name="adj" fmla="val 27269"/>
                </a:avLst>
              </a:prstGeom>
              <a:gradFill rotWithShape="0">
                <a:gsLst>
                  <a:gs pos="0">
                    <a:srgbClr val="FFFFFF"/>
                  </a:gs>
                  <a:gs pos="10295">
                    <a:srgbClr val="CCF2A7"/>
                  </a:gs>
                  <a:gs pos="48706">
                    <a:srgbClr val="99E64F"/>
                  </a:gs>
                  <a:gs pos="100000">
                    <a:srgbClr val="99E64F"/>
                  </a:gs>
                </a:gsLst>
                <a:lin ang="5400000" scaled="1"/>
              </a:gradFill>
              <a:ln w="12700" cap="flat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>
                <a:outerShdw blurRad="63500" dist="50800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5" name="Rectangle 9"/>
              <p:cNvSpPr>
                <a:spLocks/>
              </p:cNvSpPr>
              <p:nvPr/>
            </p:nvSpPr>
            <p:spPr bwMode="auto">
              <a:xfrm>
                <a:off x="88" y="16"/>
                <a:ext cx="1512" cy="40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0800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200" dirty="0">
                    <a:solidFill>
                      <a:srgbClr val="FFFFFF"/>
                    </a:solidFill>
                    <a:ea typeface="ＭＳ Ｐゴシック" charset="0"/>
                    <a:cs typeface="Palatino" charset="0"/>
                  </a:rPr>
                  <a:t>Drivers</a:t>
                </a:r>
              </a:p>
            </p:txBody>
          </p:sp>
        </p:grpSp>
      </p:grpSp>
      <p:grpSp>
        <p:nvGrpSpPr>
          <p:cNvPr id="18" name="Group 13"/>
          <p:cNvGrpSpPr>
            <a:grpSpLocks/>
          </p:cNvGrpSpPr>
          <p:nvPr/>
        </p:nvGrpSpPr>
        <p:grpSpPr bwMode="auto">
          <a:xfrm>
            <a:off x="3330774" y="5938242"/>
            <a:ext cx="3366492" cy="491133"/>
            <a:chOff x="0" y="0"/>
            <a:chExt cx="3016" cy="440"/>
          </a:xfrm>
        </p:grpSpPr>
        <p:sp>
          <p:nvSpPr>
            <p:cNvPr id="19" name="AutoShape 11"/>
            <p:cNvSpPr>
              <a:spLocks/>
            </p:cNvSpPr>
            <p:nvPr/>
          </p:nvSpPr>
          <p:spPr bwMode="auto">
            <a:xfrm>
              <a:off x="0" y="0"/>
              <a:ext cx="3016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0" name="Rectangle 12"/>
            <p:cNvSpPr>
              <a:spLocks/>
            </p:cNvSpPr>
            <p:nvPr/>
          </p:nvSpPr>
          <p:spPr bwMode="auto">
            <a:xfrm>
              <a:off x="120" y="32"/>
              <a:ext cx="2776" cy="38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 dirty="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Baseband: GSM / CDMA</a:t>
              </a:r>
            </a:p>
          </p:txBody>
        </p:sp>
      </p:grpSp>
      <p:grpSp>
        <p:nvGrpSpPr>
          <p:cNvPr id="21" name="Group 16"/>
          <p:cNvGrpSpPr>
            <a:grpSpLocks/>
          </p:cNvGrpSpPr>
          <p:nvPr/>
        </p:nvGrpSpPr>
        <p:grpSpPr bwMode="auto">
          <a:xfrm>
            <a:off x="2433340" y="3437929"/>
            <a:ext cx="1651992" cy="1819871"/>
            <a:chOff x="0" y="0"/>
            <a:chExt cx="1480" cy="1752"/>
          </a:xfrm>
        </p:grpSpPr>
        <p:sp>
          <p:nvSpPr>
            <p:cNvPr id="22" name="Line 14"/>
            <p:cNvSpPr>
              <a:spLocks noChangeShapeType="1"/>
            </p:cNvSpPr>
            <p:nvPr/>
          </p:nvSpPr>
          <p:spPr bwMode="auto">
            <a:xfrm rot="10800000">
              <a:off x="19" y="0"/>
              <a:ext cx="0" cy="1727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 flipH="1">
              <a:off x="3" y="1735"/>
              <a:ext cx="1477" cy="1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4" name="Group 20"/>
          <p:cNvGrpSpPr>
            <a:grpSpLocks/>
          </p:cNvGrpSpPr>
          <p:nvPr/>
        </p:nvGrpSpPr>
        <p:grpSpPr bwMode="auto">
          <a:xfrm>
            <a:off x="2053828" y="3000375"/>
            <a:ext cx="1785938" cy="491133"/>
            <a:chOff x="0" y="0"/>
            <a:chExt cx="1600" cy="440"/>
          </a:xfrm>
        </p:grpSpPr>
        <p:sp>
          <p:nvSpPr>
            <p:cNvPr id="25" name="AutoShape 18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6" name="Rectangle 19"/>
            <p:cNvSpPr>
              <a:spLocks/>
            </p:cNvSpPr>
            <p:nvPr/>
          </p:nvSpPr>
          <p:spPr bwMode="auto">
            <a:xfrm>
              <a:off x="256" y="24"/>
              <a:ext cx="1104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RilD</a:t>
              </a:r>
            </a:p>
          </p:txBody>
        </p:sp>
      </p:grpSp>
      <p:grpSp>
        <p:nvGrpSpPr>
          <p:cNvPr id="32" name="Group 27"/>
          <p:cNvGrpSpPr>
            <a:grpSpLocks/>
          </p:cNvGrpSpPr>
          <p:nvPr/>
        </p:nvGrpSpPr>
        <p:grpSpPr bwMode="auto">
          <a:xfrm>
            <a:off x="2053828" y="3652242"/>
            <a:ext cx="1785938" cy="491133"/>
            <a:chOff x="0" y="0"/>
            <a:chExt cx="1600" cy="440"/>
          </a:xfrm>
        </p:grpSpPr>
        <p:sp>
          <p:nvSpPr>
            <p:cNvPr id="33" name="AutoShape 25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4" name="Rectangle 26"/>
            <p:cNvSpPr>
              <a:spLocks/>
            </p:cNvSpPr>
            <p:nvPr/>
          </p:nvSpPr>
          <p:spPr bwMode="auto">
            <a:xfrm>
              <a:off x="48" y="24"/>
              <a:ext cx="1512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Vendor RIL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741414" y="1201043"/>
            <a:ext cx="4536282" cy="1713384"/>
            <a:chOff x="2741414" y="1201043"/>
            <a:chExt cx="4536282" cy="1713384"/>
          </a:xfrm>
        </p:grpSpPr>
        <p:pic>
          <p:nvPicPr>
            <p:cNvPr id="36" name="Picture 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305" y="1201043"/>
              <a:ext cx="839391" cy="1710035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016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2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8789" y="1205508"/>
              <a:ext cx="839391" cy="1708919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016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414" y="1205508"/>
              <a:ext cx="839391" cy="1708919"/>
            </a:xfrm>
            <a:prstGeom prst="rect">
              <a:avLst/>
            </a:prstGeom>
            <a:noFill/>
            <a:ln>
              <a:noFill/>
            </a:ln>
            <a:effectLst>
              <a:outerShdw blurRad="152400" dist="1016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Group 39"/>
          <p:cNvGrpSpPr/>
          <p:nvPr/>
        </p:nvGrpSpPr>
        <p:grpSpPr>
          <a:xfrm>
            <a:off x="517922" y="366117"/>
            <a:ext cx="8099227" cy="3679031"/>
            <a:chOff x="517922" y="366117"/>
            <a:chExt cx="8099227" cy="3679031"/>
          </a:xfrm>
        </p:grpSpPr>
        <p:grpSp>
          <p:nvGrpSpPr>
            <p:cNvPr id="27" name="Group 26"/>
            <p:cNvGrpSpPr/>
            <p:nvPr/>
          </p:nvGrpSpPr>
          <p:grpSpPr>
            <a:xfrm>
              <a:off x="4402336" y="2687836"/>
              <a:ext cx="3071813" cy="1357312"/>
              <a:chOff x="4402336" y="2687836"/>
              <a:chExt cx="3071813" cy="1357312"/>
            </a:xfrm>
          </p:grpSpPr>
          <p:sp>
            <p:nvSpPr>
              <p:cNvPr id="28" name="Line 17"/>
              <p:cNvSpPr>
                <a:spLocks noChangeShapeType="1"/>
              </p:cNvSpPr>
              <p:nvPr/>
            </p:nvSpPr>
            <p:spPr bwMode="auto">
              <a:xfrm rot="10800000" flipH="1">
                <a:off x="6855768" y="2750344"/>
                <a:ext cx="0" cy="928688"/>
              </a:xfrm>
              <a:prstGeom prst="line">
                <a:avLst/>
              </a:prstGeom>
              <a:noFill/>
              <a:ln w="50800" cap="flat">
                <a:solidFill>
                  <a:srgbClr val="B12C2C"/>
                </a:solidFill>
                <a:prstDash val="solid"/>
                <a:miter lim="800000"/>
                <a:headEnd type="stealth" w="med" len="med"/>
                <a:tailEnd type="none" w="med" len="med"/>
              </a:ln>
              <a:effectLst>
                <a:outerShdw blurRad="63500" dist="50800" dir="2700000" algn="ctr" rotWithShape="0">
                  <a:srgbClr val="000000">
                    <a:alpha val="74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" name="Line 22"/>
              <p:cNvSpPr>
                <a:spLocks noChangeShapeType="1"/>
              </p:cNvSpPr>
              <p:nvPr/>
            </p:nvSpPr>
            <p:spPr bwMode="auto">
              <a:xfrm rot="10800000" flipH="1">
                <a:off x="5012904" y="2687836"/>
                <a:ext cx="0" cy="986730"/>
              </a:xfrm>
              <a:prstGeom prst="line">
                <a:avLst/>
              </a:prstGeom>
              <a:noFill/>
              <a:ln w="50800" cap="flat">
                <a:solidFill>
                  <a:srgbClr val="B12C2C"/>
                </a:solidFill>
                <a:prstDash val="solid"/>
                <a:miter lim="800000"/>
                <a:headEnd type="stealth" w="med" len="med"/>
                <a:tailEnd type="none" w="med" len="med"/>
              </a:ln>
              <a:effectLst>
                <a:outerShdw blurRad="63500" dist="50800" dir="2700000" algn="ctr" rotWithShape="0">
                  <a:srgbClr val="000000">
                    <a:alpha val="74998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" name="Rectangle 23"/>
              <p:cNvSpPr>
                <a:spLocks/>
              </p:cNvSpPr>
              <p:nvPr/>
            </p:nvSpPr>
            <p:spPr bwMode="auto">
              <a:xfrm>
                <a:off x="4402336" y="3598664"/>
                <a:ext cx="1232297" cy="44648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0800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400" dirty="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VoIP</a:t>
                </a:r>
              </a:p>
            </p:txBody>
          </p:sp>
          <p:sp>
            <p:nvSpPr>
              <p:cNvPr id="31" name="Rectangle 24"/>
              <p:cNvSpPr>
                <a:spLocks/>
              </p:cNvSpPr>
              <p:nvPr/>
            </p:nvSpPr>
            <p:spPr bwMode="auto">
              <a:xfrm>
                <a:off x="6241852" y="3598664"/>
                <a:ext cx="1232297" cy="446484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50800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 anchor="ctr"/>
              <a:lstStyle/>
              <a:p>
                <a:r>
                  <a:rPr lang="en-US" sz="2200" dirty="0">
                    <a:solidFill>
                      <a:srgbClr val="000000"/>
                    </a:solidFill>
                    <a:ea typeface="ＭＳ Ｐゴシック" charset="0"/>
                    <a:cs typeface="Palatino" charset="0"/>
                  </a:rPr>
                  <a:t>VoIP</a:t>
                </a:r>
              </a:p>
            </p:txBody>
          </p:sp>
        </p:grpSp>
        <p:sp>
          <p:nvSpPr>
            <p:cNvPr id="39" name="Rectangle 21"/>
            <p:cNvSpPr>
              <a:spLocks/>
            </p:cNvSpPr>
            <p:nvPr/>
          </p:nvSpPr>
          <p:spPr bwMode="auto">
            <a:xfrm>
              <a:off x="517922" y="366117"/>
              <a:ext cx="8099227" cy="714375"/>
            </a:xfrm>
            <a:prstGeom prst="rect">
              <a:avLst/>
            </a:prstGeom>
            <a:noFill/>
            <a:ln>
              <a:noFill/>
            </a:ln>
            <a:effectLst>
              <a:outerShdw blurRad="12700" dist="12699" dir="54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4400" dirty="0">
                  <a:solidFill>
                    <a:srgbClr val="000000"/>
                  </a:solidFill>
                  <a:ea typeface="ＭＳ Ｐゴシック" charset="0"/>
                  <a:cs typeface="Copperplate" charset="0"/>
                  <a:sym typeface="Copperplate" charset="0"/>
                </a:rPr>
                <a:t>VoIP?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0111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4402336" y="2000250"/>
            <a:ext cx="438671" cy="986730"/>
            <a:chOff x="0" y="0"/>
            <a:chExt cx="393" cy="884"/>
          </a:xfrm>
        </p:grpSpPr>
        <p:sp>
          <p:nvSpPr>
            <p:cNvPr id="45057" name="Line 1"/>
            <p:cNvSpPr>
              <a:spLocks noChangeShapeType="1"/>
            </p:cNvSpPr>
            <p:nvPr/>
          </p:nvSpPr>
          <p:spPr bwMode="auto">
            <a:xfrm rot="10800000">
              <a:off x="3" y="0"/>
              <a:ext cx="0" cy="884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58" name="Line 2"/>
            <p:cNvSpPr>
              <a:spLocks noChangeShapeType="1"/>
            </p:cNvSpPr>
            <p:nvPr/>
          </p:nvSpPr>
          <p:spPr bwMode="auto">
            <a:xfrm flipH="1">
              <a:off x="4" y="16"/>
              <a:ext cx="389" cy="0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5064" name="Group 8"/>
          <p:cNvGrpSpPr>
            <a:grpSpLocks/>
          </p:cNvGrpSpPr>
          <p:nvPr/>
        </p:nvGrpSpPr>
        <p:grpSpPr bwMode="auto">
          <a:xfrm>
            <a:off x="6804422" y="2875359"/>
            <a:ext cx="151805" cy="544711"/>
            <a:chOff x="0" y="0"/>
            <a:chExt cx="136" cy="488"/>
          </a:xfrm>
        </p:grpSpPr>
        <p:sp>
          <p:nvSpPr>
            <p:cNvPr id="45060" name="Line 4"/>
            <p:cNvSpPr>
              <a:spLocks noChangeShapeType="1"/>
            </p:cNvSpPr>
            <p:nvPr/>
          </p:nvSpPr>
          <p:spPr bwMode="auto">
            <a:xfrm rot="10800000">
              <a:off x="68" y="0"/>
              <a:ext cx="0" cy="400"/>
            </a:xfrm>
            <a:prstGeom prst="line">
              <a:avLst/>
            </a:prstGeom>
            <a:noFill/>
            <a:ln w="50800" cap="flat">
              <a:solidFill>
                <a:srgbClr val="8F2525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45063" name="Group 7"/>
            <p:cNvGrpSpPr>
              <a:grpSpLocks/>
            </p:cNvGrpSpPr>
            <p:nvPr/>
          </p:nvGrpSpPr>
          <p:grpSpPr bwMode="auto">
            <a:xfrm>
              <a:off x="0" y="352"/>
              <a:ext cx="136" cy="136"/>
              <a:chOff x="0" y="0"/>
              <a:chExt cx="136" cy="136"/>
            </a:xfrm>
          </p:grpSpPr>
          <p:sp>
            <p:nvSpPr>
              <p:cNvPr id="45061" name="Line 5"/>
              <p:cNvSpPr>
                <a:spLocks noChangeShapeType="1"/>
              </p:cNvSpPr>
              <p:nvPr/>
            </p:nvSpPr>
            <p:spPr bwMode="auto">
              <a:xfrm>
                <a:off x="6" y="4"/>
                <a:ext cx="123" cy="123"/>
              </a:xfrm>
              <a:prstGeom prst="line">
                <a:avLst/>
              </a:prstGeom>
              <a:noFill/>
              <a:ln w="50800" cap="flat">
                <a:solidFill>
                  <a:srgbClr val="8F2525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45062" name="Line 6"/>
              <p:cNvSpPr>
                <a:spLocks noChangeShapeType="1"/>
              </p:cNvSpPr>
              <p:nvPr/>
            </p:nvSpPr>
            <p:spPr bwMode="auto">
              <a:xfrm rot="10800000" flipH="1">
                <a:off x="9" y="7"/>
                <a:ext cx="123" cy="123"/>
              </a:xfrm>
              <a:prstGeom prst="line">
                <a:avLst/>
              </a:prstGeom>
              <a:noFill/>
              <a:ln w="50800" cap="flat">
                <a:solidFill>
                  <a:srgbClr val="8F2525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</p:grpSp>
      <p:grpSp>
        <p:nvGrpSpPr>
          <p:cNvPr id="45067" name="Group 11"/>
          <p:cNvGrpSpPr>
            <a:grpSpLocks/>
          </p:cNvGrpSpPr>
          <p:nvPr/>
        </p:nvGrpSpPr>
        <p:grpSpPr bwMode="auto">
          <a:xfrm>
            <a:off x="3200400" y="4800600"/>
            <a:ext cx="4438055" cy="1535906"/>
            <a:chOff x="0" y="0"/>
            <a:chExt cx="3976" cy="1376"/>
          </a:xfrm>
        </p:grpSpPr>
        <p:sp>
          <p:nvSpPr>
            <p:cNvPr id="45065" name="AutoShape 9"/>
            <p:cNvSpPr>
              <a:spLocks/>
            </p:cNvSpPr>
            <p:nvPr/>
          </p:nvSpPr>
          <p:spPr bwMode="auto">
            <a:xfrm>
              <a:off x="0" y="0"/>
              <a:ext cx="3976" cy="1376"/>
            </a:xfrm>
            <a:prstGeom prst="roundRect">
              <a:avLst>
                <a:gd name="adj" fmla="val 8718"/>
              </a:avLst>
            </a:prstGeom>
            <a:solidFill>
              <a:schemeClr val="accent1"/>
            </a:solidFill>
            <a:ln w="25400" cap="flat">
              <a:solidFill>
                <a:srgbClr val="1A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66" name="Rectangle 10"/>
            <p:cNvSpPr>
              <a:spLocks/>
            </p:cNvSpPr>
            <p:nvPr/>
          </p:nvSpPr>
          <p:spPr bwMode="auto">
            <a:xfrm>
              <a:off x="3080" y="28"/>
              <a:ext cx="799" cy="656"/>
            </a:xfrm>
            <a:prstGeom prst="rect">
              <a:avLst/>
            </a:prstGeom>
            <a:noFill/>
            <a:ln>
              <a:noFill/>
            </a:ln>
            <a:effectLst>
              <a:outerShdw blurRad="76200" dist="63500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Linux</a:t>
              </a:r>
            </a:p>
            <a:p>
              <a:r>
                <a:rPr lang="en-US" sz="200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Kernel</a:t>
              </a:r>
            </a:p>
          </p:txBody>
        </p:sp>
      </p:grpSp>
      <p:sp>
        <p:nvSpPr>
          <p:cNvPr id="45068" name="Line 12"/>
          <p:cNvSpPr>
            <a:spLocks noChangeShapeType="1"/>
          </p:cNvSpPr>
          <p:nvPr/>
        </p:nvSpPr>
        <p:spPr bwMode="auto">
          <a:xfrm rot="10800000">
            <a:off x="4009654" y="5398889"/>
            <a:ext cx="1116" cy="330398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5071" name="Group 15"/>
          <p:cNvGrpSpPr>
            <a:grpSpLocks/>
          </p:cNvGrpSpPr>
          <p:nvPr/>
        </p:nvGrpSpPr>
        <p:grpSpPr bwMode="auto">
          <a:xfrm>
            <a:off x="2450083" y="2016994"/>
            <a:ext cx="438671" cy="987846"/>
            <a:chOff x="0" y="0"/>
            <a:chExt cx="393" cy="884"/>
          </a:xfrm>
        </p:grpSpPr>
        <p:sp>
          <p:nvSpPr>
            <p:cNvPr id="45069" name="Line 13"/>
            <p:cNvSpPr>
              <a:spLocks noChangeShapeType="1"/>
            </p:cNvSpPr>
            <p:nvPr/>
          </p:nvSpPr>
          <p:spPr bwMode="auto">
            <a:xfrm rot="10800000">
              <a:off x="3" y="0"/>
              <a:ext cx="0" cy="884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70" name="Line 14"/>
            <p:cNvSpPr>
              <a:spLocks noChangeShapeType="1"/>
            </p:cNvSpPr>
            <p:nvPr/>
          </p:nvSpPr>
          <p:spPr bwMode="auto">
            <a:xfrm flipH="1">
              <a:off x="4" y="16"/>
              <a:ext cx="389" cy="0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5074" name="Group 18"/>
          <p:cNvGrpSpPr>
            <a:grpSpLocks/>
          </p:cNvGrpSpPr>
          <p:nvPr/>
        </p:nvGrpSpPr>
        <p:grpSpPr bwMode="auto">
          <a:xfrm>
            <a:off x="3334346" y="5729287"/>
            <a:ext cx="1964531" cy="491133"/>
            <a:chOff x="0" y="0"/>
            <a:chExt cx="1760" cy="440"/>
          </a:xfrm>
        </p:grpSpPr>
        <p:sp>
          <p:nvSpPr>
            <p:cNvPr id="45072" name="AutoShape 16"/>
            <p:cNvSpPr>
              <a:spLocks/>
            </p:cNvSpPr>
            <p:nvPr/>
          </p:nvSpPr>
          <p:spPr bwMode="auto">
            <a:xfrm>
              <a:off x="0" y="0"/>
              <a:ext cx="176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73" name="Rectangle 17"/>
            <p:cNvSpPr>
              <a:spLocks/>
            </p:cNvSpPr>
            <p:nvPr/>
          </p:nvSpPr>
          <p:spPr bwMode="auto">
            <a:xfrm>
              <a:off x="70" y="32"/>
              <a:ext cx="1619" cy="38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GSM/CDMA</a:t>
              </a:r>
            </a:p>
          </p:txBody>
        </p:sp>
      </p:grpSp>
      <p:grpSp>
        <p:nvGrpSpPr>
          <p:cNvPr id="45077" name="Group 21"/>
          <p:cNvGrpSpPr>
            <a:grpSpLocks/>
          </p:cNvGrpSpPr>
          <p:nvPr/>
        </p:nvGrpSpPr>
        <p:grpSpPr bwMode="auto">
          <a:xfrm>
            <a:off x="2433340" y="3437930"/>
            <a:ext cx="942082" cy="1952253"/>
            <a:chOff x="0" y="0"/>
            <a:chExt cx="843" cy="1749"/>
          </a:xfrm>
        </p:grpSpPr>
        <p:sp>
          <p:nvSpPr>
            <p:cNvPr id="45075" name="Line 19"/>
            <p:cNvSpPr>
              <a:spLocks noChangeShapeType="1"/>
            </p:cNvSpPr>
            <p:nvPr/>
          </p:nvSpPr>
          <p:spPr bwMode="auto">
            <a:xfrm rot="10800000">
              <a:off x="19" y="0"/>
              <a:ext cx="0" cy="1727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76" name="Line 20"/>
            <p:cNvSpPr>
              <a:spLocks noChangeShapeType="1"/>
            </p:cNvSpPr>
            <p:nvPr/>
          </p:nvSpPr>
          <p:spPr bwMode="auto">
            <a:xfrm flipH="1">
              <a:off x="3" y="1737"/>
              <a:ext cx="840" cy="0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5080" name="Group 24"/>
          <p:cNvGrpSpPr>
            <a:grpSpLocks/>
          </p:cNvGrpSpPr>
          <p:nvPr/>
        </p:nvGrpSpPr>
        <p:grpSpPr bwMode="auto">
          <a:xfrm>
            <a:off x="2053828" y="3000375"/>
            <a:ext cx="1785938" cy="491133"/>
            <a:chOff x="0" y="0"/>
            <a:chExt cx="1600" cy="440"/>
          </a:xfrm>
        </p:grpSpPr>
        <p:sp>
          <p:nvSpPr>
            <p:cNvPr id="45078" name="AutoShape 22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79" name="Rectangle 23"/>
            <p:cNvSpPr>
              <a:spLocks/>
            </p:cNvSpPr>
            <p:nvPr/>
          </p:nvSpPr>
          <p:spPr bwMode="auto">
            <a:xfrm>
              <a:off x="256" y="24"/>
              <a:ext cx="1104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RilD</a:t>
              </a:r>
            </a:p>
          </p:txBody>
        </p:sp>
      </p:grpSp>
      <p:sp>
        <p:nvSpPr>
          <p:cNvPr id="45081" name="Rectangle 25"/>
          <p:cNvSpPr>
            <a:spLocks/>
          </p:cNvSpPr>
          <p:nvPr/>
        </p:nvSpPr>
        <p:spPr bwMode="auto">
          <a:xfrm>
            <a:off x="517922" y="366117"/>
            <a:ext cx="8099227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Dual-SIM?</a:t>
            </a:r>
          </a:p>
        </p:txBody>
      </p:sp>
      <p:grpSp>
        <p:nvGrpSpPr>
          <p:cNvPr id="45084" name="Group 28"/>
          <p:cNvGrpSpPr>
            <a:grpSpLocks/>
          </p:cNvGrpSpPr>
          <p:nvPr/>
        </p:nvGrpSpPr>
        <p:grpSpPr bwMode="auto">
          <a:xfrm>
            <a:off x="2053828" y="3652242"/>
            <a:ext cx="1785938" cy="491133"/>
            <a:chOff x="0" y="0"/>
            <a:chExt cx="1600" cy="440"/>
          </a:xfrm>
        </p:grpSpPr>
        <p:sp>
          <p:nvSpPr>
            <p:cNvPr id="45082" name="AutoShape 26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83" name="Rectangle 27"/>
            <p:cNvSpPr>
              <a:spLocks/>
            </p:cNvSpPr>
            <p:nvPr/>
          </p:nvSpPr>
          <p:spPr bwMode="auto">
            <a:xfrm>
              <a:off x="48" y="24"/>
              <a:ext cx="1512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Vendor RIL</a:t>
              </a:r>
            </a:p>
          </p:txBody>
        </p:sp>
      </p:grpSp>
      <p:pic>
        <p:nvPicPr>
          <p:cNvPr id="45085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305" y="1201043"/>
            <a:ext cx="839391" cy="1710035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6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789" y="1205508"/>
            <a:ext cx="839391" cy="1708919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87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414" y="1205508"/>
            <a:ext cx="839391" cy="1708919"/>
          </a:xfrm>
          <a:prstGeom prst="rect">
            <a:avLst/>
          </a:prstGeom>
          <a:noFill/>
          <a:ln>
            <a:noFill/>
          </a:ln>
          <a:effectLst>
            <a:outerShdw blurRad="152400" dist="1016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90" name="Group 34"/>
          <p:cNvGrpSpPr>
            <a:grpSpLocks/>
          </p:cNvGrpSpPr>
          <p:nvPr/>
        </p:nvGrpSpPr>
        <p:grpSpPr bwMode="auto">
          <a:xfrm>
            <a:off x="5414963" y="5729287"/>
            <a:ext cx="1964531" cy="491133"/>
            <a:chOff x="0" y="0"/>
            <a:chExt cx="1760" cy="440"/>
          </a:xfrm>
        </p:grpSpPr>
        <p:sp>
          <p:nvSpPr>
            <p:cNvPr id="45088" name="AutoShape 32"/>
            <p:cNvSpPr>
              <a:spLocks/>
            </p:cNvSpPr>
            <p:nvPr/>
          </p:nvSpPr>
          <p:spPr bwMode="auto">
            <a:xfrm>
              <a:off x="0" y="0"/>
              <a:ext cx="176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89" name="Rectangle 33"/>
            <p:cNvSpPr>
              <a:spLocks/>
            </p:cNvSpPr>
            <p:nvPr/>
          </p:nvSpPr>
          <p:spPr bwMode="auto">
            <a:xfrm>
              <a:off x="70" y="32"/>
              <a:ext cx="1619" cy="38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GSM / CDMA</a:t>
              </a:r>
            </a:p>
          </p:txBody>
        </p:sp>
      </p:grpSp>
      <p:sp>
        <p:nvSpPr>
          <p:cNvPr id="45091" name="Line 35"/>
          <p:cNvSpPr>
            <a:spLocks noChangeShapeType="1"/>
          </p:cNvSpPr>
          <p:nvPr/>
        </p:nvSpPr>
        <p:spPr bwMode="auto">
          <a:xfrm rot="10800000">
            <a:off x="5945163" y="5398889"/>
            <a:ext cx="0" cy="329283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5094" name="Group 38"/>
          <p:cNvGrpSpPr>
            <a:grpSpLocks/>
          </p:cNvGrpSpPr>
          <p:nvPr/>
        </p:nvGrpSpPr>
        <p:grpSpPr bwMode="auto">
          <a:xfrm>
            <a:off x="3414713" y="4898827"/>
            <a:ext cx="1178719" cy="491133"/>
            <a:chOff x="0" y="0"/>
            <a:chExt cx="1056" cy="440"/>
          </a:xfrm>
        </p:grpSpPr>
        <p:sp>
          <p:nvSpPr>
            <p:cNvPr id="45092" name="AutoShape 36"/>
            <p:cNvSpPr>
              <a:spLocks/>
            </p:cNvSpPr>
            <p:nvPr/>
          </p:nvSpPr>
          <p:spPr bwMode="auto">
            <a:xfrm>
              <a:off x="0" y="0"/>
              <a:ext cx="1056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10861">
                  <a:srgbClr val="CCF2A7"/>
                </a:gs>
                <a:gs pos="51814">
                  <a:srgbClr val="99E64F"/>
                </a:gs>
                <a:gs pos="100000">
                  <a:srgbClr val="99E64F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93" name="Rectangle 37"/>
            <p:cNvSpPr>
              <a:spLocks/>
            </p:cNvSpPr>
            <p:nvPr/>
          </p:nvSpPr>
          <p:spPr bwMode="auto">
            <a:xfrm>
              <a:off x="55" y="16"/>
              <a:ext cx="950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Drivers</a:t>
              </a:r>
            </a:p>
          </p:txBody>
        </p:sp>
      </p:grpSp>
      <p:grpSp>
        <p:nvGrpSpPr>
          <p:cNvPr id="45097" name="Group 41"/>
          <p:cNvGrpSpPr>
            <a:grpSpLocks/>
          </p:cNvGrpSpPr>
          <p:nvPr/>
        </p:nvGrpSpPr>
        <p:grpSpPr bwMode="auto">
          <a:xfrm>
            <a:off x="5352455" y="4880967"/>
            <a:ext cx="1178719" cy="491133"/>
            <a:chOff x="0" y="0"/>
            <a:chExt cx="1056" cy="440"/>
          </a:xfrm>
        </p:grpSpPr>
        <p:sp>
          <p:nvSpPr>
            <p:cNvPr id="45095" name="AutoShape 39"/>
            <p:cNvSpPr>
              <a:spLocks/>
            </p:cNvSpPr>
            <p:nvPr/>
          </p:nvSpPr>
          <p:spPr bwMode="auto">
            <a:xfrm>
              <a:off x="0" y="0"/>
              <a:ext cx="1056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9601">
                  <a:srgbClr val="CCF2A7"/>
                </a:gs>
                <a:gs pos="50259">
                  <a:srgbClr val="99E64F"/>
                </a:gs>
                <a:gs pos="100000">
                  <a:srgbClr val="99E64F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96" name="Rectangle 40"/>
            <p:cNvSpPr>
              <a:spLocks/>
            </p:cNvSpPr>
            <p:nvPr/>
          </p:nvSpPr>
          <p:spPr bwMode="auto">
            <a:xfrm>
              <a:off x="55" y="16"/>
              <a:ext cx="950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Drivers</a:t>
              </a:r>
            </a:p>
          </p:txBody>
        </p:sp>
      </p:grpSp>
      <p:grpSp>
        <p:nvGrpSpPr>
          <p:cNvPr id="45101" name="Group 45"/>
          <p:cNvGrpSpPr>
            <a:grpSpLocks/>
          </p:cNvGrpSpPr>
          <p:nvPr/>
        </p:nvGrpSpPr>
        <p:grpSpPr bwMode="auto">
          <a:xfrm>
            <a:off x="4361036" y="3186783"/>
            <a:ext cx="1549301" cy="1920999"/>
            <a:chOff x="0" y="0"/>
            <a:chExt cx="1387" cy="1720"/>
          </a:xfrm>
        </p:grpSpPr>
        <p:sp>
          <p:nvSpPr>
            <p:cNvPr id="45098" name="Line 42"/>
            <p:cNvSpPr>
              <a:spLocks noChangeShapeType="1"/>
            </p:cNvSpPr>
            <p:nvPr/>
          </p:nvSpPr>
          <p:spPr bwMode="auto">
            <a:xfrm rot="10800000" flipH="1">
              <a:off x="18" y="0"/>
              <a:ext cx="0" cy="1368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099" name="Line 43"/>
            <p:cNvSpPr>
              <a:spLocks noChangeShapeType="1"/>
            </p:cNvSpPr>
            <p:nvPr/>
          </p:nvSpPr>
          <p:spPr bwMode="auto">
            <a:xfrm flipH="1">
              <a:off x="4" y="1371"/>
              <a:ext cx="1376" cy="0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100" name="Line 44"/>
            <p:cNvSpPr>
              <a:spLocks noChangeShapeType="1"/>
            </p:cNvSpPr>
            <p:nvPr/>
          </p:nvSpPr>
          <p:spPr bwMode="auto">
            <a:xfrm rot="10800000">
              <a:off x="1383" y="1352"/>
              <a:ext cx="0" cy="368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5104" name="Group 48"/>
          <p:cNvGrpSpPr>
            <a:grpSpLocks/>
          </p:cNvGrpSpPr>
          <p:nvPr/>
        </p:nvGrpSpPr>
        <p:grpSpPr bwMode="auto">
          <a:xfrm>
            <a:off x="4116586" y="3000375"/>
            <a:ext cx="1785938" cy="491133"/>
            <a:chOff x="0" y="0"/>
            <a:chExt cx="1600" cy="440"/>
          </a:xfrm>
        </p:grpSpPr>
        <p:sp>
          <p:nvSpPr>
            <p:cNvPr id="45102" name="AutoShape 46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103" name="Rectangle 47"/>
            <p:cNvSpPr>
              <a:spLocks/>
            </p:cNvSpPr>
            <p:nvPr/>
          </p:nvSpPr>
          <p:spPr bwMode="auto">
            <a:xfrm>
              <a:off x="256" y="24"/>
              <a:ext cx="1104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RilD</a:t>
              </a:r>
            </a:p>
          </p:txBody>
        </p:sp>
      </p:grpSp>
      <p:grpSp>
        <p:nvGrpSpPr>
          <p:cNvPr id="45107" name="Group 51"/>
          <p:cNvGrpSpPr>
            <a:grpSpLocks/>
          </p:cNvGrpSpPr>
          <p:nvPr/>
        </p:nvGrpSpPr>
        <p:grpSpPr bwMode="auto">
          <a:xfrm>
            <a:off x="4116586" y="3652242"/>
            <a:ext cx="1785938" cy="491133"/>
            <a:chOff x="0" y="0"/>
            <a:chExt cx="1600" cy="440"/>
          </a:xfrm>
        </p:grpSpPr>
        <p:sp>
          <p:nvSpPr>
            <p:cNvPr id="45105" name="AutoShape 49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106" name="Rectangle 50"/>
            <p:cNvSpPr>
              <a:spLocks/>
            </p:cNvSpPr>
            <p:nvPr/>
          </p:nvSpPr>
          <p:spPr bwMode="auto">
            <a:xfrm>
              <a:off x="48" y="24"/>
              <a:ext cx="1512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Vendor RIL</a:t>
              </a: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6096000" y="6400800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7201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6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5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19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142875" y="4330899"/>
            <a:ext cx="2160984" cy="1732359"/>
            <a:chOff x="0" y="0"/>
            <a:chExt cx="1936" cy="1552"/>
          </a:xfrm>
        </p:grpSpPr>
        <p:sp>
          <p:nvSpPr>
            <p:cNvPr id="46081" name="AutoShape 1"/>
            <p:cNvSpPr>
              <a:spLocks/>
            </p:cNvSpPr>
            <p:nvPr/>
          </p:nvSpPr>
          <p:spPr bwMode="auto">
            <a:xfrm>
              <a:off x="0" y="0"/>
              <a:ext cx="1936" cy="1552"/>
            </a:xfrm>
            <a:prstGeom prst="roundRect">
              <a:avLst>
                <a:gd name="adj" fmla="val 7731"/>
              </a:avLst>
            </a:prstGeom>
            <a:solidFill>
              <a:schemeClr val="accent1"/>
            </a:solidFill>
            <a:ln w="254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82" name="Rectangle 2"/>
            <p:cNvSpPr>
              <a:spLocks/>
            </p:cNvSpPr>
            <p:nvPr/>
          </p:nvSpPr>
          <p:spPr bwMode="auto">
            <a:xfrm>
              <a:off x="97" y="1192"/>
              <a:ext cx="1736" cy="360"/>
            </a:xfrm>
            <a:prstGeom prst="rect">
              <a:avLst/>
            </a:prstGeom>
            <a:noFill/>
            <a:ln>
              <a:noFill/>
            </a:ln>
            <a:effectLst>
              <a:outerShdw blurRad="76200" dist="63500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00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Root Namespace</a:t>
              </a:r>
            </a:p>
          </p:txBody>
        </p:sp>
      </p:grpSp>
      <p:grpSp>
        <p:nvGrpSpPr>
          <p:cNvPr id="46086" name="Group 6"/>
          <p:cNvGrpSpPr>
            <a:grpSpLocks/>
          </p:cNvGrpSpPr>
          <p:nvPr/>
        </p:nvGrpSpPr>
        <p:grpSpPr bwMode="auto">
          <a:xfrm>
            <a:off x="3161110" y="5027414"/>
            <a:ext cx="3991570" cy="1535906"/>
            <a:chOff x="0" y="0"/>
            <a:chExt cx="3576" cy="1376"/>
          </a:xfrm>
        </p:grpSpPr>
        <p:sp>
          <p:nvSpPr>
            <p:cNvPr id="46084" name="AutoShape 4"/>
            <p:cNvSpPr>
              <a:spLocks/>
            </p:cNvSpPr>
            <p:nvPr/>
          </p:nvSpPr>
          <p:spPr bwMode="auto">
            <a:xfrm>
              <a:off x="0" y="0"/>
              <a:ext cx="3576" cy="1376"/>
            </a:xfrm>
            <a:prstGeom prst="roundRect">
              <a:avLst>
                <a:gd name="adj" fmla="val 8718"/>
              </a:avLst>
            </a:prstGeom>
            <a:solidFill>
              <a:schemeClr val="accent1"/>
            </a:solidFill>
            <a:ln w="25400" cap="flat">
              <a:solidFill>
                <a:srgbClr val="1A1A1A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85" name="Rectangle 5"/>
            <p:cNvSpPr>
              <a:spLocks/>
            </p:cNvSpPr>
            <p:nvPr/>
          </p:nvSpPr>
          <p:spPr bwMode="auto">
            <a:xfrm>
              <a:off x="2770" y="80"/>
              <a:ext cx="602" cy="551"/>
            </a:xfrm>
            <a:prstGeom prst="rect">
              <a:avLst/>
            </a:prstGeom>
            <a:noFill/>
            <a:ln>
              <a:noFill/>
            </a:ln>
            <a:effectLst>
              <a:outerShdw blurRad="76200" dist="63500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Linux</a:t>
              </a:r>
            </a:p>
            <a:p>
              <a:r>
                <a:rPr lang="en-US" sz="2000">
                  <a:solidFill>
                    <a:srgbClr val="000000"/>
                  </a:solidFill>
                  <a:ea typeface="ＭＳ Ｐゴシック" charset="0"/>
                  <a:cs typeface="Palatino" charset="0"/>
                </a:rPr>
                <a:t>Kernel</a:t>
              </a:r>
            </a:p>
          </p:txBody>
        </p:sp>
      </p:grpSp>
      <p:grpSp>
        <p:nvGrpSpPr>
          <p:cNvPr id="46089" name="Group 9"/>
          <p:cNvGrpSpPr>
            <a:grpSpLocks/>
          </p:cNvGrpSpPr>
          <p:nvPr/>
        </p:nvGrpSpPr>
        <p:grpSpPr bwMode="auto">
          <a:xfrm>
            <a:off x="1455539" y="4830961"/>
            <a:ext cx="2625328" cy="484436"/>
            <a:chOff x="0" y="0"/>
            <a:chExt cx="2351" cy="434"/>
          </a:xfrm>
        </p:grpSpPr>
        <p:sp>
          <p:nvSpPr>
            <p:cNvPr id="46087" name="Line 7"/>
            <p:cNvSpPr>
              <a:spLocks noChangeShapeType="1"/>
            </p:cNvSpPr>
            <p:nvPr/>
          </p:nvSpPr>
          <p:spPr bwMode="auto">
            <a:xfrm rot="10800000">
              <a:off x="18" y="0"/>
              <a:ext cx="0" cy="407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88" name="Line 8"/>
            <p:cNvSpPr>
              <a:spLocks noChangeShapeType="1"/>
            </p:cNvSpPr>
            <p:nvPr/>
          </p:nvSpPr>
          <p:spPr bwMode="auto">
            <a:xfrm flipH="1">
              <a:off x="0" y="408"/>
              <a:ext cx="2351" cy="0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6092" name="Group 12"/>
          <p:cNvGrpSpPr>
            <a:grpSpLocks/>
          </p:cNvGrpSpPr>
          <p:nvPr/>
        </p:nvGrpSpPr>
        <p:grpSpPr bwMode="auto">
          <a:xfrm>
            <a:off x="1080493" y="4848821"/>
            <a:ext cx="2999259" cy="631775"/>
            <a:chOff x="0" y="0"/>
            <a:chExt cx="2687" cy="566"/>
          </a:xfrm>
        </p:grpSpPr>
        <p:sp>
          <p:nvSpPr>
            <p:cNvPr id="46090" name="Line 10"/>
            <p:cNvSpPr>
              <a:spLocks noChangeShapeType="1"/>
            </p:cNvSpPr>
            <p:nvPr/>
          </p:nvSpPr>
          <p:spPr bwMode="auto">
            <a:xfrm rot="10800000">
              <a:off x="18" y="0"/>
              <a:ext cx="0" cy="535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91" name="Line 11"/>
            <p:cNvSpPr>
              <a:spLocks noChangeShapeType="1"/>
            </p:cNvSpPr>
            <p:nvPr/>
          </p:nvSpPr>
          <p:spPr bwMode="auto">
            <a:xfrm flipH="1">
              <a:off x="0" y="536"/>
              <a:ext cx="2687" cy="0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6095" name="Group 15"/>
          <p:cNvGrpSpPr>
            <a:grpSpLocks/>
          </p:cNvGrpSpPr>
          <p:nvPr/>
        </p:nvGrpSpPr>
        <p:grpSpPr bwMode="auto">
          <a:xfrm>
            <a:off x="0" y="-986730"/>
            <a:ext cx="9135070" cy="9135070"/>
            <a:chOff x="0" y="0"/>
            <a:chExt cx="8184" cy="8184"/>
          </a:xfrm>
        </p:grpSpPr>
        <p:sp>
          <p:nvSpPr>
            <p:cNvPr id="46093" name="Line 13"/>
            <p:cNvSpPr>
              <a:spLocks noChangeShapeType="1"/>
            </p:cNvSpPr>
            <p:nvPr/>
          </p:nvSpPr>
          <p:spPr bwMode="auto">
            <a:xfrm>
              <a:off x="0" y="4092"/>
              <a:ext cx="8184" cy="0"/>
            </a:xfrm>
            <a:prstGeom prst="line">
              <a:avLst/>
            </a:prstGeom>
            <a:noFill/>
            <a:ln w="50800" cap="flat">
              <a:solidFill>
                <a:srgbClr val="1A1A1A"/>
              </a:solidFill>
              <a:prstDash val="sysDot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94" name="Rectangle 14"/>
            <p:cNvSpPr>
              <a:spLocks/>
            </p:cNvSpPr>
            <p:nvPr/>
          </p:nvSpPr>
          <p:spPr bwMode="auto">
            <a:xfrm>
              <a:off x="424" y="3788"/>
              <a:ext cx="1176" cy="32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17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vendor API</a:t>
              </a:r>
            </a:p>
          </p:txBody>
        </p:sp>
      </p:grpSp>
      <p:sp>
        <p:nvSpPr>
          <p:cNvPr id="46096" name="Line 16"/>
          <p:cNvSpPr>
            <a:spLocks noChangeShapeType="1"/>
          </p:cNvSpPr>
          <p:nvPr/>
        </p:nvSpPr>
        <p:spPr bwMode="auto">
          <a:xfrm rot="10800000">
            <a:off x="5015136" y="5598914"/>
            <a:ext cx="1116" cy="330398"/>
          </a:xfrm>
          <a:prstGeom prst="line">
            <a:avLst/>
          </a:prstGeom>
          <a:noFill/>
          <a:ln w="50800" cap="flat">
            <a:solidFill>
              <a:srgbClr val="FFF200"/>
            </a:solidFill>
            <a:prstDash val="solid"/>
            <a:miter lim="800000"/>
            <a:headEnd type="stealth" w="med" len="med"/>
            <a:tailEnd type="none" w="med" len="med"/>
          </a:ln>
          <a:effectLst>
            <a:outerShdw blurRad="38100" dist="25399" dir="2700000" algn="ctr" rotWithShape="0">
              <a:srgbClr val="000000">
                <a:alpha val="8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46099" name="Group 19"/>
          <p:cNvGrpSpPr>
            <a:grpSpLocks/>
          </p:cNvGrpSpPr>
          <p:nvPr/>
        </p:nvGrpSpPr>
        <p:grpSpPr bwMode="auto">
          <a:xfrm>
            <a:off x="2450083" y="2016994"/>
            <a:ext cx="438671" cy="987846"/>
            <a:chOff x="0" y="0"/>
            <a:chExt cx="393" cy="884"/>
          </a:xfrm>
        </p:grpSpPr>
        <p:sp>
          <p:nvSpPr>
            <p:cNvPr id="46097" name="Line 17"/>
            <p:cNvSpPr>
              <a:spLocks noChangeShapeType="1"/>
            </p:cNvSpPr>
            <p:nvPr/>
          </p:nvSpPr>
          <p:spPr bwMode="auto">
            <a:xfrm rot="10800000">
              <a:off x="3" y="0"/>
              <a:ext cx="0" cy="884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098" name="Line 18"/>
            <p:cNvSpPr>
              <a:spLocks noChangeShapeType="1"/>
            </p:cNvSpPr>
            <p:nvPr/>
          </p:nvSpPr>
          <p:spPr bwMode="auto">
            <a:xfrm flipH="1">
              <a:off x="4" y="16"/>
              <a:ext cx="389" cy="0"/>
            </a:xfrm>
            <a:prstGeom prst="line">
              <a:avLst/>
            </a:prstGeom>
            <a:noFill/>
            <a:ln w="50800" cap="flat">
              <a:solidFill>
                <a:srgbClr val="FFF2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6102" name="Group 22"/>
          <p:cNvGrpSpPr>
            <a:grpSpLocks/>
          </p:cNvGrpSpPr>
          <p:nvPr/>
        </p:nvGrpSpPr>
        <p:grpSpPr bwMode="auto">
          <a:xfrm>
            <a:off x="4071938" y="5125641"/>
            <a:ext cx="1875234" cy="491133"/>
            <a:chOff x="0" y="0"/>
            <a:chExt cx="1680" cy="440"/>
          </a:xfrm>
        </p:grpSpPr>
        <p:sp>
          <p:nvSpPr>
            <p:cNvPr id="46100" name="AutoShape 20"/>
            <p:cNvSpPr>
              <a:spLocks/>
            </p:cNvSpPr>
            <p:nvPr/>
          </p:nvSpPr>
          <p:spPr bwMode="auto">
            <a:xfrm>
              <a:off x="0" y="0"/>
              <a:ext cx="168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10406">
                  <a:srgbClr val="CCF2A7"/>
                </a:gs>
                <a:gs pos="49742">
                  <a:srgbClr val="99E64F"/>
                </a:gs>
                <a:gs pos="100000">
                  <a:srgbClr val="99E64F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01" name="Rectangle 21"/>
            <p:cNvSpPr>
              <a:spLocks/>
            </p:cNvSpPr>
            <p:nvPr/>
          </p:nvSpPr>
          <p:spPr bwMode="auto">
            <a:xfrm>
              <a:off x="88" y="16"/>
              <a:ext cx="1512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Drivers</a:t>
              </a:r>
            </a:p>
          </p:txBody>
        </p:sp>
      </p:grpSp>
      <p:grpSp>
        <p:nvGrpSpPr>
          <p:cNvPr id="46105" name="Group 25"/>
          <p:cNvGrpSpPr>
            <a:grpSpLocks/>
          </p:cNvGrpSpPr>
          <p:nvPr/>
        </p:nvGrpSpPr>
        <p:grpSpPr bwMode="auto">
          <a:xfrm>
            <a:off x="3330774" y="5938242"/>
            <a:ext cx="3366492" cy="491133"/>
            <a:chOff x="0" y="0"/>
            <a:chExt cx="3016" cy="440"/>
          </a:xfrm>
        </p:grpSpPr>
        <p:sp>
          <p:nvSpPr>
            <p:cNvPr id="46103" name="AutoShape 23"/>
            <p:cNvSpPr>
              <a:spLocks/>
            </p:cNvSpPr>
            <p:nvPr/>
          </p:nvSpPr>
          <p:spPr bwMode="auto">
            <a:xfrm>
              <a:off x="0" y="0"/>
              <a:ext cx="3016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04" name="Rectangle 24"/>
            <p:cNvSpPr>
              <a:spLocks/>
            </p:cNvSpPr>
            <p:nvPr/>
          </p:nvSpPr>
          <p:spPr bwMode="auto">
            <a:xfrm>
              <a:off x="120" y="32"/>
              <a:ext cx="2776" cy="384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1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Baseband: GSM / CDMA</a:t>
              </a:r>
            </a:p>
          </p:txBody>
        </p:sp>
      </p:grpSp>
      <p:grpSp>
        <p:nvGrpSpPr>
          <p:cNvPr id="46108" name="Group 28"/>
          <p:cNvGrpSpPr>
            <a:grpSpLocks/>
          </p:cNvGrpSpPr>
          <p:nvPr/>
        </p:nvGrpSpPr>
        <p:grpSpPr bwMode="auto">
          <a:xfrm>
            <a:off x="1982391" y="3455790"/>
            <a:ext cx="4884539" cy="1466701"/>
            <a:chOff x="0" y="0"/>
            <a:chExt cx="4376" cy="1314"/>
          </a:xfrm>
        </p:grpSpPr>
        <p:sp>
          <p:nvSpPr>
            <p:cNvPr id="46106" name="Line 26"/>
            <p:cNvSpPr>
              <a:spLocks noChangeShapeType="1"/>
            </p:cNvSpPr>
            <p:nvPr/>
          </p:nvSpPr>
          <p:spPr bwMode="auto">
            <a:xfrm rot="10800000">
              <a:off x="4359" y="0"/>
              <a:ext cx="1" cy="1263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07" name="Line 27"/>
            <p:cNvSpPr>
              <a:spLocks noChangeShapeType="1"/>
            </p:cNvSpPr>
            <p:nvPr/>
          </p:nvSpPr>
          <p:spPr bwMode="auto">
            <a:xfrm flipH="1">
              <a:off x="0" y="1264"/>
              <a:ext cx="4376" cy="0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6111" name="Group 31"/>
          <p:cNvGrpSpPr>
            <a:grpSpLocks/>
          </p:cNvGrpSpPr>
          <p:nvPr/>
        </p:nvGrpSpPr>
        <p:grpSpPr bwMode="auto">
          <a:xfrm>
            <a:off x="6179344" y="3670101"/>
            <a:ext cx="1785938" cy="491133"/>
            <a:chOff x="0" y="0"/>
            <a:chExt cx="1600" cy="440"/>
          </a:xfrm>
        </p:grpSpPr>
        <p:sp>
          <p:nvSpPr>
            <p:cNvPr id="46109" name="AutoShape 29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4671B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10" name="Rectangle 30"/>
            <p:cNvSpPr>
              <a:spLocks/>
            </p:cNvSpPr>
            <p:nvPr/>
          </p:nvSpPr>
          <p:spPr bwMode="auto">
            <a:xfrm>
              <a:off x="83" y="24"/>
              <a:ext cx="1440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Cells RIL</a:t>
              </a:r>
            </a:p>
          </p:txBody>
        </p:sp>
      </p:grpSp>
      <p:grpSp>
        <p:nvGrpSpPr>
          <p:cNvPr id="46114" name="Group 34"/>
          <p:cNvGrpSpPr>
            <a:grpSpLocks/>
          </p:cNvGrpSpPr>
          <p:nvPr/>
        </p:nvGrpSpPr>
        <p:grpSpPr bwMode="auto">
          <a:xfrm>
            <a:off x="6179344" y="3000375"/>
            <a:ext cx="1785938" cy="491133"/>
            <a:chOff x="0" y="0"/>
            <a:chExt cx="1600" cy="440"/>
          </a:xfrm>
        </p:grpSpPr>
        <p:sp>
          <p:nvSpPr>
            <p:cNvPr id="46112" name="AutoShape 32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13" name="Rectangle 33"/>
            <p:cNvSpPr>
              <a:spLocks/>
            </p:cNvSpPr>
            <p:nvPr/>
          </p:nvSpPr>
          <p:spPr bwMode="auto">
            <a:xfrm>
              <a:off x="256" y="24"/>
              <a:ext cx="1104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RilD</a:t>
              </a:r>
            </a:p>
          </p:txBody>
        </p:sp>
      </p:grpSp>
      <p:grpSp>
        <p:nvGrpSpPr>
          <p:cNvPr id="46117" name="Group 37"/>
          <p:cNvGrpSpPr>
            <a:grpSpLocks/>
          </p:cNvGrpSpPr>
          <p:nvPr/>
        </p:nvGrpSpPr>
        <p:grpSpPr bwMode="auto">
          <a:xfrm>
            <a:off x="4402336" y="2009180"/>
            <a:ext cx="438671" cy="986730"/>
            <a:chOff x="0" y="0"/>
            <a:chExt cx="393" cy="884"/>
          </a:xfrm>
        </p:grpSpPr>
        <p:sp>
          <p:nvSpPr>
            <p:cNvPr id="46115" name="Line 35"/>
            <p:cNvSpPr>
              <a:spLocks noChangeShapeType="1"/>
            </p:cNvSpPr>
            <p:nvPr/>
          </p:nvSpPr>
          <p:spPr bwMode="auto">
            <a:xfrm rot="10800000">
              <a:off x="3" y="0"/>
              <a:ext cx="0" cy="884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16" name="Line 36"/>
            <p:cNvSpPr>
              <a:spLocks noChangeShapeType="1"/>
            </p:cNvSpPr>
            <p:nvPr/>
          </p:nvSpPr>
          <p:spPr bwMode="auto">
            <a:xfrm flipH="1">
              <a:off x="4" y="16"/>
              <a:ext cx="389" cy="0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6120" name="Group 40"/>
          <p:cNvGrpSpPr>
            <a:grpSpLocks/>
          </p:cNvGrpSpPr>
          <p:nvPr/>
        </p:nvGrpSpPr>
        <p:grpSpPr bwMode="auto">
          <a:xfrm flipH="1">
            <a:off x="7169424" y="2018110"/>
            <a:ext cx="439787" cy="986730"/>
            <a:chOff x="0" y="0"/>
            <a:chExt cx="393" cy="884"/>
          </a:xfrm>
        </p:grpSpPr>
        <p:sp>
          <p:nvSpPr>
            <p:cNvPr id="46118" name="Line 38"/>
            <p:cNvSpPr>
              <a:spLocks noChangeShapeType="1"/>
            </p:cNvSpPr>
            <p:nvPr/>
          </p:nvSpPr>
          <p:spPr bwMode="auto">
            <a:xfrm flipH="1">
              <a:off x="4" y="16"/>
              <a:ext cx="389" cy="0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19" name="Line 39"/>
            <p:cNvSpPr>
              <a:spLocks noChangeShapeType="1"/>
            </p:cNvSpPr>
            <p:nvPr/>
          </p:nvSpPr>
          <p:spPr bwMode="auto">
            <a:xfrm rot="10800000">
              <a:off x="3" y="0"/>
              <a:ext cx="0" cy="884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6123" name="Group 43"/>
          <p:cNvGrpSpPr>
            <a:grpSpLocks/>
          </p:cNvGrpSpPr>
          <p:nvPr/>
        </p:nvGrpSpPr>
        <p:grpSpPr bwMode="auto">
          <a:xfrm>
            <a:off x="4572000" y="1011287"/>
            <a:ext cx="892969" cy="1801564"/>
            <a:chOff x="0" y="42"/>
            <a:chExt cx="800" cy="1614"/>
          </a:xfrm>
        </p:grpSpPr>
        <p:sp>
          <p:nvSpPr>
            <p:cNvPr id="46121" name="Rectangle 41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2</a:t>
              </a:r>
            </a:p>
          </p:txBody>
        </p:sp>
        <p:pic>
          <p:nvPicPr>
            <p:cNvPr id="46122" name="Picture 4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126" name="Group 46"/>
          <p:cNvGrpSpPr>
            <a:grpSpLocks/>
          </p:cNvGrpSpPr>
          <p:nvPr/>
        </p:nvGrpSpPr>
        <p:grpSpPr bwMode="auto">
          <a:xfrm>
            <a:off x="1982391" y="3464719"/>
            <a:ext cx="2821781" cy="1291456"/>
            <a:chOff x="0" y="0"/>
            <a:chExt cx="2528" cy="1157"/>
          </a:xfrm>
        </p:grpSpPr>
        <p:sp>
          <p:nvSpPr>
            <p:cNvPr id="46124" name="Line 44"/>
            <p:cNvSpPr>
              <a:spLocks noChangeShapeType="1"/>
            </p:cNvSpPr>
            <p:nvPr/>
          </p:nvSpPr>
          <p:spPr bwMode="auto">
            <a:xfrm rot="10800000">
              <a:off x="2512" y="0"/>
              <a:ext cx="0" cy="1127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25" name="Line 45"/>
            <p:cNvSpPr>
              <a:spLocks noChangeShapeType="1"/>
            </p:cNvSpPr>
            <p:nvPr/>
          </p:nvSpPr>
          <p:spPr bwMode="auto">
            <a:xfrm flipH="1">
              <a:off x="0" y="1128"/>
              <a:ext cx="2528" cy="0"/>
            </a:xfrm>
            <a:prstGeom prst="line">
              <a:avLst/>
            </a:prstGeom>
            <a:noFill/>
            <a:ln w="50800" cap="flat">
              <a:solidFill>
                <a:srgbClr val="C971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6129" name="Group 49"/>
          <p:cNvGrpSpPr>
            <a:grpSpLocks/>
          </p:cNvGrpSpPr>
          <p:nvPr/>
        </p:nvGrpSpPr>
        <p:grpSpPr bwMode="auto">
          <a:xfrm>
            <a:off x="4116586" y="3670101"/>
            <a:ext cx="1785938" cy="491133"/>
            <a:chOff x="0" y="0"/>
            <a:chExt cx="1600" cy="440"/>
          </a:xfrm>
        </p:grpSpPr>
        <p:sp>
          <p:nvSpPr>
            <p:cNvPr id="46127" name="AutoShape 47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4671B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28" name="Rectangle 48"/>
            <p:cNvSpPr>
              <a:spLocks/>
            </p:cNvSpPr>
            <p:nvPr/>
          </p:nvSpPr>
          <p:spPr bwMode="auto">
            <a:xfrm>
              <a:off x="83" y="24"/>
              <a:ext cx="1440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Cells RIL</a:t>
              </a:r>
            </a:p>
          </p:txBody>
        </p:sp>
      </p:grpSp>
      <p:grpSp>
        <p:nvGrpSpPr>
          <p:cNvPr id="46132" name="Group 52"/>
          <p:cNvGrpSpPr>
            <a:grpSpLocks/>
          </p:cNvGrpSpPr>
          <p:nvPr/>
        </p:nvGrpSpPr>
        <p:grpSpPr bwMode="auto">
          <a:xfrm>
            <a:off x="4116586" y="3000375"/>
            <a:ext cx="1785938" cy="491133"/>
            <a:chOff x="0" y="0"/>
            <a:chExt cx="1600" cy="440"/>
          </a:xfrm>
        </p:grpSpPr>
        <p:sp>
          <p:nvSpPr>
            <p:cNvPr id="46130" name="AutoShape 50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31" name="Rectangle 51"/>
            <p:cNvSpPr>
              <a:spLocks/>
            </p:cNvSpPr>
            <p:nvPr/>
          </p:nvSpPr>
          <p:spPr bwMode="auto">
            <a:xfrm>
              <a:off x="281" y="24"/>
              <a:ext cx="1052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RilD</a:t>
              </a:r>
            </a:p>
          </p:txBody>
        </p:sp>
      </p:grpSp>
      <p:grpSp>
        <p:nvGrpSpPr>
          <p:cNvPr id="46135" name="Group 55"/>
          <p:cNvGrpSpPr>
            <a:grpSpLocks/>
          </p:cNvGrpSpPr>
          <p:nvPr/>
        </p:nvGrpSpPr>
        <p:grpSpPr bwMode="auto">
          <a:xfrm>
            <a:off x="2732484" y="1011287"/>
            <a:ext cx="892969" cy="1801564"/>
            <a:chOff x="0" y="42"/>
            <a:chExt cx="800" cy="1614"/>
          </a:xfrm>
        </p:grpSpPr>
        <p:sp>
          <p:nvSpPr>
            <p:cNvPr id="46133" name="Rectangle 53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1</a:t>
              </a:r>
            </a:p>
          </p:txBody>
        </p:sp>
        <p:pic>
          <p:nvPicPr>
            <p:cNvPr id="46134" name="Picture 5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138" name="Group 58"/>
          <p:cNvGrpSpPr>
            <a:grpSpLocks/>
          </p:cNvGrpSpPr>
          <p:nvPr/>
        </p:nvGrpSpPr>
        <p:grpSpPr bwMode="auto">
          <a:xfrm>
            <a:off x="1982391" y="3472533"/>
            <a:ext cx="491133" cy="1113979"/>
            <a:chOff x="0" y="0"/>
            <a:chExt cx="440" cy="997"/>
          </a:xfrm>
        </p:grpSpPr>
        <p:sp>
          <p:nvSpPr>
            <p:cNvPr id="46136" name="Line 56"/>
            <p:cNvSpPr>
              <a:spLocks noChangeShapeType="1"/>
            </p:cNvSpPr>
            <p:nvPr/>
          </p:nvSpPr>
          <p:spPr bwMode="auto">
            <a:xfrm rot="10800000">
              <a:off x="424" y="0"/>
              <a:ext cx="0" cy="992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37" name="Line 57"/>
            <p:cNvSpPr>
              <a:spLocks noChangeShapeType="1"/>
            </p:cNvSpPr>
            <p:nvPr/>
          </p:nvSpPr>
          <p:spPr bwMode="auto">
            <a:xfrm flipH="1">
              <a:off x="0" y="992"/>
              <a:ext cx="440" cy="0"/>
            </a:xfrm>
            <a:prstGeom prst="line">
              <a:avLst/>
            </a:prstGeom>
            <a:noFill/>
            <a:ln w="50800" cap="flat">
              <a:solidFill>
                <a:srgbClr val="F3EB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6141" name="Group 61"/>
          <p:cNvGrpSpPr>
            <a:grpSpLocks/>
          </p:cNvGrpSpPr>
          <p:nvPr/>
        </p:nvGrpSpPr>
        <p:grpSpPr bwMode="auto">
          <a:xfrm>
            <a:off x="2053828" y="3000375"/>
            <a:ext cx="1785938" cy="491133"/>
            <a:chOff x="0" y="0"/>
            <a:chExt cx="1600" cy="440"/>
          </a:xfrm>
        </p:grpSpPr>
        <p:sp>
          <p:nvSpPr>
            <p:cNvPr id="46139" name="AutoShape 59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/>
                </a:gs>
                <a:gs pos="20665">
                  <a:srgbClr val="8295DA">
                    <a:alpha val="95867"/>
                  </a:srgbClr>
                </a:gs>
                <a:gs pos="59586">
                  <a:srgbClr val="062CB5">
                    <a:alpha val="88082"/>
                  </a:srgbClr>
                </a:gs>
                <a:gs pos="100000">
                  <a:srgbClr val="062CB5">
                    <a:alpha val="79999"/>
                  </a:srgbClr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40" name="Rectangle 60"/>
            <p:cNvSpPr>
              <a:spLocks/>
            </p:cNvSpPr>
            <p:nvPr/>
          </p:nvSpPr>
          <p:spPr bwMode="auto">
            <a:xfrm>
              <a:off x="256" y="24"/>
              <a:ext cx="1104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RilD</a:t>
              </a:r>
            </a:p>
          </p:txBody>
        </p:sp>
      </p:grpSp>
      <p:grpSp>
        <p:nvGrpSpPr>
          <p:cNvPr id="46144" name="Group 64"/>
          <p:cNvGrpSpPr>
            <a:grpSpLocks/>
          </p:cNvGrpSpPr>
          <p:nvPr/>
        </p:nvGrpSpPr>
        <p:grpSpPr bwMode="auto">
          <a:xfrm>
            <a:off x="2053828" y="3652242"/>
            <a:ext cx="1785938" cy="491133"/>
            <a:chOff x="0" y="0"/>
            <a:chExt cx="1600" cy="440"/>
          </a:xfrm>
        </p:grpSpPr>
        <p:sp>
          <p:nvSpPr>
            <p:cNvPr id="46142" name="AutoShape 62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4671B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43" name="Rectangle 63"/>
            <p:cNvSpPr>
              <a:spLocks/>
            </p:cNvSpPr>
            <p:nvPr/>
          </p:nvSpPr>
          <p:spPr bwMode="auto">
            <a:xfrm>
              <a:off x="83" y="24"/>
              <a:ext cx="1440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Cells RIL</a:t>
              </a:r>
            </a:p>
          </p:txBody>
        </p:sp>
      </p:grpSp>
      <p:grpSp>
        <p:nvGrpSpPr>
          <p:cNvPr id="46147" name="Group 67"/>
          <p:cNvGrpSpPr>
            <a:grpSpLocks/>
          </p:cNvGrpSpPr>
          <p:nvPr/>
        </p:nvGrpSpPr>
        <p:grpSpPr bwMode="auto">
          <a:xfrm>
            <a:off x="6411516" y="1011287"/>
            <a:ext cx="892969" cy="1801564"/>
            <a:chOff x="0" y="42"/>
            <a:chExt cx="800" cy="1614"/>
          </a:xfrm>
        </p:grpSpPr>
        <p:sp>
          <p:nvSpPr>
            <p:cNvPr id="46145" name="Rectangle 65"/>
            <p:cNvSpPr>
              <a:spLocks/>
            </p:cNvSpPr>
            <p:nvPr/>
          </p:nvSpPr>
          <p:spPr bwMode="auto">
            <a:xfrm>
              <a:off x="130" y="42"/>
              <a:ext cx="473" cy="2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  <a:latin typeface="Palatino Bold" charset="0"/>
                  <a:ea typeface="ＭＳ Ｐゴシック" charset="0"/>
                  <a:cs typeface="Palatino Bold" charset="0"/>
                  <a:sym typeface="Palatino Bold" charset="0"/>
                </a:rPr>
                <a:t>VP 3</a:t>
              </a:r>
            </a:p>
          </p:txBody>
        </p:sp>
        <p:pic>
          <p:nvPicPr>
            <p:cNvPr id="46146" name="Picture 6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"/>
              <a:ext cx="800" cy="1400"/>
            </a:xfrm>
            <a:prstGeom prst="rect">
              <a:avLst/>
            </a:prstGeom>
            <a:noFill/>
            <a:ln>
              <a:noFill/>
            </a:ln>
            <a:effectLst>
              <a:outerShdw blurRad="139700" dist="101600" dir="2700000" algn="ctr" rotWithShape="0">
                <a:srgbClr val="000000">
                  <a:alpha val="7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148" name="Rectangle 68"/>
          <p:cNvSpPr>
            <a:spLocks/>
          </p:cNvSpPr>
          <p:nvPr/>
        </p:nvSpPr>
        <p:spPr bwMode="auto">
          <a:xfrm>
            <a:off x="517922" y="366117"/>
            <a:ext cx="8099227" cy="714375"/>
          </a:xfrm>
          <a:prstGeom prst="rect">
            <a:avLst/>
          </a:prstGeom>
          <a:noFill/>
          <a:ln>
            <a:noFill/>
          </a:ln>
          <a:effectLst>
            <a:outerShdw blurRad="12700" dist="12699" dir="54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400" dirty="0">
                <a:solidFill>
                  <a:srgbClr val="000000"/>
                </a:solidFill>
                <a:latin typeface="+mj-lt"/>
                <a:ea typeface="ＭＳ Ｐゴシック" charset="0"/>
                <a:cs typeface="Copperplate" charset="0"/>
                <a:sym typeface="Copperplate" charset="0"/>
              </a:rPr>
              <a:t>Cells: User-Level Namespace Proxy</a:t>
            </a:r>
          </a:p>
        </p:txBody>
      </p:sp>
      <p:sp>
        <p:nvSpPr>
          <p:cNvPr id="46149" name="Rectangle 69"/>
          <p:cNvSpPr>
            <a:spLocks/>
          </p:cNvSpPr>
          <p:nvPr/>
        </p:nvSpPr>
        <p:spPr bwMode="auto">
          <a:xfrm>
            <a:off x="6116836" y="1734740"/>
            <a:ext cx="1379509" cy="30777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86D64B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background</a:t>
            </a:r>
          </a:p>
        </p:txBody>
      </p:sp>
      <p:sp>
        <p:nvSpPr>
          <p:cNvPr id="46150" name="Rectangle 70"/>
          <p:cNvSpPr>
            <a:spLocks/>
          </p:cNvSpPr>
          <p:nvPr/>
        </p:nvSpPr>
        <p:spPr bwMode="auto">
          <a:xfrm>
            <a:off x="4279553" y="1716881"/>
            <a:ext cx="1379509" cy="30777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86D64B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background</a:t>
            </a:r>
          </a:p>
        </p:txBody>
      </p:sp>
      <p:sp>
        <p:nvSpPr>
          <p:cNvPr id="46151" name="Rectangle 71"/>
          <p:cNvSpPr>
            <a:spLocks/>
          </p:cNvSpPr>
          <p:nvPr/>
        </p:nvSpPr>
        <p:spPr bwMode="auto">
          <a:xfrm>
            <a:off x="2479105" y="1725810"/>
            <a:ext cx="1285157" cy="307777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000">
                <a:solidFill>
                  <a:srgbClr val="FBE945"/>
                </a:solidFill>
                <a:latin typeface="Palatino Bold" charset="0"/>
                <a:ea typeface="ＭＳ Ｐゴシック" charset="0"/>
                <a:cs typeface="Palatino Bold" charset="0"/>
                <a:sym typeface="Palatino Bold" charset="0"/>
              </a:rPr>
              <a:t>foreground</a:t>
            </a:r>
          </a:p>
        </p:txBody>
      </p:sp>
      <p:grpSp>
        <p:nvGrpSpPr>
          <p:cNvPr id="46154" name="Group 74"/>
          <p:cNvGrpSpPr>
            <a:grpSpLocks/>
          </p:cNvGrpSpPr>
          <p:nvPr/>
        </p:nvGrpSpPr>
        <p:grpSpPr bwMode="auto">
          <a:xfrm>
            <a:off x="2053828" y="3652242"/>
            <a:ext cx="1785938" cy="491133"/>
            <a:chOff x="0" y="0"/>
            <a:chExt cx="1600" cy="440"/>
          </a:xfrm>
        </p:grpSpPr>
        <p:sp>
          <p:nvSpPr>
            <p:cNvPr id="46152" name="AutoShape 72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33333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53" name="Rectangle 73"/>
            <p:cNvSpPr>
              <a:spLocks/>
            </p:cNvSpPr>
            <p:nvPr/>
          </p:nvSpPr>
          <p:spPr bwMode="auto">
            <a:xfrm>
              <a:off x="48" y="24"/>
              <a:ext cx="1512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Vendor RIL</a:t>
              </a:r>
            </a:p>
          </p:txBody>
        </p:sp>
      </p:grpSp>
      <p:sp>
        <p:nvSpPr>
          <p:cNvPr id="46155" name="Rectangle 75"/>
          <p:cNvSpPr>
            <a:spLocks/>
          </p:cNvSpPr>
          <p:nvPr/>
        </p:nvSpPr>
        <p:spPr bwMode="auto">
          <a:xfrm>
            <a:off x="4343400" y="3200400"/>
            <a:ext cx="4125516" cy="821531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2200" dirty="0">
                <a:solidFill>
                  <a:srgbClr val="000000"/>
                </a:solidFill>
                <a:ea typeface="ＭＳ Ｐゴシック" charset="0"/>
                <a:cs typeface="Palatino" charset="0"/>
              </a:rPr>
              <a:t>proprietary hardware/software requires a well-defined interface.</a:t>
            </a:r>
          </a:p>
        </p:txBody>
      </p:sp>
      <p:grpSp>
        <p:nvGrpSpPr>
          <p:cNvPr id="46158" name="Group 78"/>
          <p:cNvGrpSpPr>
            <a:grpSpLocks/>
          </p:cNvGrpSpPr>
          <p:nvPr/>
        </p:nvGrpSpPr>
        <p:grpSpPr bwMode="auto">
          <a:xfrm>
            <a:off x="1463353" y="4839891"/>
            <a:ext cx="2625328" cy="484436"/>
            <a:chOff x="0" y="0"/>
            <a:chExt cx="2351" cy="434"/>
          </a:xfrm>
        </p:grpSpPr>
        <p:sp>
          <p:nvSpPr>
            <p:cNvPr id="46156" name="Line 76"/>
            <p:cNvSpPr>
              <a:spLocks noChangeShapeType="1"/>
            </p:cNvSpPr>
            <p:nvPr/>
          </p:nvSpPr>
          <p:spPr bwMode="auto">
            <a:xfrm rot="10800000">
              <a:off x="18" y="0"/>
              <a:ext cx="0" cy="407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57" name="Line 77"/>
            <p:cNvSpPr>
              <a:spLocks noChangeShapeType="1"/>
            </p:cNvSpPr>
            <p:nvPr/>
          </p:nvSpPr>
          <p:spPr bwMode="auto">
            <a:xfrm flipH="1">
              <a:off x="0" y="408"/>
              <a:ext cx="2351" cy="0"/>
            </a:xfrm>
            <a:prstGeom prst="line">
              <a:avLst/>
            </a:prstGeom>
            <a:noFill/>
            <a:ln w="50800" cap="flat">
              <a:solidFill>
                <a:srgbClr val="8500AF"/>
              </a:solidFill>
              <a:prstDash val="solid"/>
              <a:miter lim="800000"/>
              <a:headEnd type="stealth" w="med" len="med"/>
              <a:tailEnd type="none" w="med" len="med"/>
            </a:ln>
            <a:effectLst>
              <a:outerShdw blurRad="38100" dist="25399" dir="2700000" algn="ctr" rotWithShape="0">
                <a:srgbClr val="000000">
                  <a:alpha val="8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46161" name="Group 81"/>
          <p:cNvGrpSpPr>
            <a:grpSpLocks/>
          </p:cNvGrpSpPr>
          <p:nvPr/>
        </p:nvGrpSpPr>
        <p:grpSpPr bwMode="auto">
          <a:xfrm>
            <a:off x="303609" y="4455914"/>
            <a:ext cx="1785938" cy="491133"/>
            <a:chOff x="0" y="0"/>
            <a:chExt cx="1600" cy="440"/>
          </a:xfrm>
        </p:grpSpPr>
        <p:sp>
          <p:nvSpPr>
            <p:cNvPr id="46159" name="AutoShape 79"/>
            <p:cNvSpPr>
              <a:spLocks/>
            </p:cNvSpPr>
            <p:nvPr/>
          </p:nvSpPr>
          <p:spPr bwMode="auto">
            <a:xfrm>
              <a:off x="0" y="0"/>
              <a:ext cx="1600" cy="440"/>
            </a:xfrm>
            <a:prstGeom prst="roundRect">
              <a:avLst>
                <a:gd name="adj" fmla="val 27269"/>
              </a:avLst>
            </a:prstGeom>
            <a:gradFill rotWithShape="0">
              <a:gsLst>
                <a:gs pos="0">
                  <a:srgbClr val="FFFFFF">
                    <a:alpha val="79999"/>
                  </a:srgbClr>
                </a:gs>
                <a:gs pos="100000">
                  <a:srgbClr val="34671B"/>
                </a:gs>
              </a:gsLst>
              <a:lin ang="5400000" scaled="1"/>
            </a:gradFill>
            <a:ln w="12700" cap="flat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160" name="Rectangle 80"/>
            <p:cNvSpPr>
              <a:spLocks/>
            </p:cNvSpPr>
            <p:nvPr/>
          </p:nvSpPr>
          <p:spPr bwMode="auto">
            <a:xfrm>
              <a:off x="83" y="24"/>
              <a:ext cx="1440" cy="400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 anchor="ctr"/>
            <a:lstStyle/>
            <a:p>
              <a:r>
                <a:rPr lang="en-US" sz="2200">
                  <a:solidFill>
                    <a:srgbClr val="FFFFFF"/>
                  </a:solidFill>
                  <a:ea typeface="ＭＳ Ｐゴシック" charset="0"/>
                  <a:cs typeface="Palatino" charset="0"/>
                </a:rPr>
                <a:t>CellD</a:t>
              </a: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6172200" y="65810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1956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6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6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4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4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6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8" presetClass="entr" presetSubtype="1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3" dur="500"/>
                                        <p:tgtEl>
                                          <p:spTgt spid="46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100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6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1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6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117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46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12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6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4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48" grpId="0" autoUpdateAnimBg="0"/>
      <p:bldP spid="46149" grpId="0" autoUpdateAnimBg="0"/>
      <p:bldP spid="46150" grpId="0" autoUpdateAnimBg="0"/>
      <p:bldP spid="46151" grpId="0" autoUpdateAnimBg="0"/>
      <p:bldP spid="46155" grpId="0" autoUpdateAnimBg="0"/>
      <p:bldP spid="46155" grpId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892969" y="1053703"/>
            <a:ext cx="7358063" cy="901898"/>
          </a:xfrm>
          <a:ln/>
        </p:spPr>
        <p:txBody>
          <a:bodyPr/>
          <a:lstStyle/>
          <a:p>
            <a:r>
              <a:rPr lang="en-US"/>
              <a:t>More Info</a:t>
            </a:r>
          </a:p>
        </p:txBody>
      </p:sp>
      <p:sp>
        <p:nvSpPr>
          <p:cNvPr id="51202" name="Rectangle 2"/>
          <p:cNvSpPr>
            <a:spLocks/>
          </p:cNvSpPr>
          <p:nvPr/>
        </p:nvSpPr>
        <p:spPr bwMode="auto">
          <a:xfrm>
            <a:off x="6027539" y="4129980"/>
            <a:ext cx="1946672" cy="544711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u="sng">
                <a:solidFill>
                  <a:srgbClr val="FFFFFF"/>
                </a:solidFill>
                <a:ea typeface="ＭＳ Ｐゴシック" charset="0"/>
                <a:cs typeface="Palatino" charset="0"/>
                <a:hlinkClick r:id="rId2"/>
              </a:rPr>
              <a:t>cellrox.com</a:t>
            </a:r>
            <a:endParaRPr lang="en-US" u="sng">
              <a:solidFill>
                <a:srgbClr val="FFFFFF"/>
              </a:solidFill>
              <a:ea typeface="ＭＳ Ｐゴシック" charset="0"/>
              <a:cs typeface="Palatino" charset="0"/>
            </a:endParaRPr>
          </a:p>
        </p:txBody>
      </p:sp>
      <p:grpSp>
        <p:nvGrpSpPr>
          <p:cNvPr id="51205" name="Group 5"/>
          <p:cNvGrpSpPr>
            <a:grpSpLocks/>
          </p:cNvGrpSpPr>
          <p:nvPr/>
        </p:nvGrpSpPr>
        <p:grpSpPr bwMode="auto">
          <a:xfrm>
            <a:off x="6063258" y="2277070"/>
            <a:ext cx="1768078" cy="1964531"/>
            <a:chOff x="0" y="0"/>
            <a:chExt cx="1584" cy="1760"/>
          </a:xfrm>
        </p:grpSpPr>
        <p:pic>
          <p:nvPicPr>
            <p:cNvPr id="51203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" y="-24"/>
              <a:ext cx="1632" cy="1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0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" y="192"/>
              <a:ext cx="1072" cy="1361"/>
            </a:xfrm>
            <a:prstGeom prst="rect">
              <a:avLst/>
            </a:prstGeom>
            <a:noFill/>
            <a:ln>
              <a:noFill/>
            </a:ln>
            <a:effectLst>
              <a:outerShdw blurRad="63500" dist="50800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06" name="Rectangle 6"/>
          <p:cNvSpPr>
            <a:spLocks/>
          </p:cNvSpPr>
          <p:nvPr/>
        </p:nvSpPr>
        <p:spPr bwMode="auto">
          <a:xfrm>
            <a:off x="928688" y="4129980"/>
            <a:ext cx="3429000" cy="544711"/>
          </a:xfrm>
          <a:prstGeom prst="rect">
            <a:avLst/>
          </a:prstGeom>
          <a:noFill/>
          <a:ln>
            <a:noFill/>
          </a:ln>
          <a:effectLst>
            <a:outerShdw blurRad="63500" dist="50800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u="sng">
                <a:solidFill>
                  <a:srgbClr val="FFFFFF"/>
                </a:solidFill>
                <a:ea typeface="ＭＳ Ｐゴシック" charset="0"/>
                <a:cs typeface="Palatino" charset="0"/>
                <a:hlinkClick r:id="rId5"/>
              </a:rPr>
              <a:t>cells.cs.columbia.edu</a:t>
            </a:r>
            <a:endParaRPr lang="en-US" u="sng">
              <a:solidFill>
                <a:srgbClr val="FFFFFF"/>
              </a:solidFill>
              <a:ea typeface="ＭＳ Ｐゴシック" charset="0"/>
              <a:cs typeface="Palatino" charset="0"/>
            </a:endParaRPr>
          </a:p>
        </p:txBody>
      </p:sp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73" y="2857500"/>
            <a:ext cx="3839766" cy="794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19800" y="6428601"/>
            <a:ext cx="1838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Jason </a:t>
            </a:r>
            <a:r>
              <a:rPr lang="en-US" sz="1200" dirty="0" err="1" smtClean="0"/>
              <a:t>Nieh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877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ctrTitle" idx="4294967295"/>
          </p:nvPr>
        </p:nvSpPr>
        <p:spPr>
          <a:xfrm>
            <a:off x="0" y="1143000"/>
            <a:ext cx="9144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solidFill>
                  <a:srgbClr val="002060"/>
                </a:solidFill>
              </a:rPr>
              <a:t>Revisiting Storage </a:t>
            </a:r>
            <a:br>
              <a:rPr lang="en-US" sz="6600" dirty="0" smtClean="0">
                <a:solidFill>
                  <a:srgbClr val="002060"/>
                </a:solidFill>
              </a:rPr>
            </a:br>
            <a:r>
              <a:rPr lang="en-US" sz="6600" dirty="0" smtClean="0">
                <a:solidFill>
                  <a:srgbClr val="002060"/>
                </a:solidFill>
              </a:rPr>
              <a:t>for Smartphones</a:t>
            </a:r>
          </a:p>
        </p:txBody>
      </p:sp>
      <p:pic>
        <p:nvPicPr>
          <p:cNvPr id="17" name="Picture 16" descr="NECLA_logo_237x6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896" y="4876800"/>
            <a:ext cx="3611504" cy="914305"/>
          </a:xfrm>
          <a:prstGeom prst="rect">
            <a:avLst/>
          </a:prstGeom>
        </p:spPr>
      </p:pic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143000" y="3810001"/>
            <a:ext cx="19811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+mj-lt"/>
              </a:rPr>
              <a:t>Hyojun</a:t>
            </a:r>
            <a:r>
              <a:rPr lang="en-US" sz="2800" dirty="0" smtClean="0">
                <a:latin typeface="+mj-lt"/>
              </a:rPr>
              <a:t> Kim</a:t>
            </a:r>
            <a:endParaRPr lang="en-US" sz="28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400" y="3810000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+mj-lt"/>
              </a:rPr>
              <a:t>Cristian Ungureanu</a:t>
            </a:r>
            <a:endParaRPr lang="en-US" sz="2800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29000" y="3820180"/>
            <a:ext cx="228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>
                <a:solidFill>
                  <a:srgbClr val="002060"/>
                </a:solidFill>
                <a:latin typeface="+mj-lt"/>
              </a:rPr>
              <a:t>Nitin Agrawal</a:t>
            </a:r>
            <a:endParaRPr lang="en-US" sz="2800" u="sng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1" name="Picture 10" descr="200px-GeorgiaTech_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953000"/>
            <a:ext cx="1600200" cy="67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58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Understanding Mobile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4648200"/>
          </a:xfrm>
        </p:spPr>
        <p:txBody>
          <a:bodyPr/>
          <a:lstStyle/>
          <a:p>
            <a:r>
              <a:rPr lang="en-US" sz="2800" dirty="0" smtClean="0"/>
              <a:t>Network performance can impact user experience</a:t>
            </a:r>
          </a:p>
          <a:p>
            <a:pPr lvl="1"/>
            <a:r>
              <a:rPr lang="en-US" sz="2400" dirty="0" smtClean="0"/>
              <a:t>3G often considered the bottleneck for apps like browsing</a:t>
            </a:r>
          </a:p>
          <a:p>
            <a:pPr lvl="1"/>
            <a:r>
              <a:rPr lang="en-US" sz="2400" dirty="0" smtClean="0"/>
              <a:t>Service providers heavily investing in 4G and beyond</a:t>
            </a:r>
          </a:p>
          <a:p>
            <a:r>
              <a:rPr lang="en-US" sz="2800" dirty="0" smtClean="0"/>
              <a:t>CPU and graphics performance crucial as well</a:t>
            </a:r>
          </a:p>
          <a:p>
            <a:pPr lvl="1"/>
            <a:r>
              <a:rPr lang="en-US" sz="2400" dirty="0" smtClean="0"/>
              <a:t>Plenty of gaming, video, flash-player apps hungry for compute</a:t>
            </a:r>
          </a:p>
          <a:p>
            <a:pPr lvl="1"/>
            <a:r>
              <a:rPr lang="en-US" sz="2400" dirty="0" smtClean="0"/>
              <a:t>Quad-core CPUs, GPUs to appear on mobile devices</a:t>
            </a:r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sz="500" dirty="0" smtClean="0"/>
          </a:p>
          <a:p>
            <a:r>
              <a:rPr lang="en-US" sz="2800" dirty="0" smtClean="0"/>
              <a:t>Does storage performance impact mobile experience?</a:t>
            </a:r>
          </a:p>
          <a:p>
            <a:pPr lvl="1"/>
            <a:r>
              <a:rPr lang="en-US" sz="2400" dirty="0" smtClean="0"/>
              <a:t>For storage, vendors &amp; consumers mostly refer to capacity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1143000"/>
            <a:ext cx="2667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Well understood!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4343400"/>
            <a:ext cx="3276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Not well understood!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26910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76200" y="76200"/>
            <a:ext cx="7467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Wireless Network Throughput Progression</a:t>
            </a:r>
            <a:endParaRPr kumimoji="1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wirele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43000" y="-76200"/>
            <a:ext cx="4267200" cy="6096000"/>
          </a:xfrm>
          <a:prstGeom prst="rect">
            <a:avLst/>
          </a:prstGeom>
        </p:spPr>
      </p:pic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152400" y="5105400"/>
            <a:ext cx="8839200" cy="121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Flash storage on mobile performs better than wireless networks</a:t>
            </a:r>
          </a:p>
          <a:p>
            <a:r>
              <a:rPr lang="en-US" dirty="0" smtClean="0"/>
              <a:t>Most apps are interactive; as long as performance exceeds that of the network, difficult for storage to be bottleneck</a:t>
            </a:r>
          </a:p>
        </p:txBody>
      </p:sp>
      <p:pic>
        <p:nvPicPr>
          <p:cNvPr id="44" name="Picture 43" descr="false-stam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86200" y="5381625"/>
            <a:ext cx="1814449" cy="86677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447800" y="1066800"/>
            <a:ext cx="27432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Standard (theoretical)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6248400" y="838200"/>
            <a:ext cx="2743200" cy="3886200"/>
            <a:chOff x="6248400" y="838200"/>
            <a:chExt cx="2743200" cy="3886200"/>
          </a:xfrm>
        </p:grpSpPr>
        <p:grpSp>
          <p:nvGrpSpPr>
            <p:cNvPr id="28" name="Group 27"/>
            <p:cNvGrpSpPr/>
            <p:nvPr/>
          </p:nvGrpSpPr>
          <p:grpSpPr>
            <a:xfrm>
              <a:off x="7127632" y="2359223"/>
              <a:ext cx="1482968" cy="841177"/>
              <a:chOff x="7432432" y="2359223"/>
              <a:chExt cx="1482968" cy="841177"/>
            </a:xfrm>
          </p:grpSpPr>
          <p:sp>
            <p:nvSpPr>
              <p:cNvPr id="13" name="Oval 12"/>
              <p:cNvSpPr/>
              <p:nvPr/>
            </p:nvSpPr>
            <p:spPr bwMode="auto">
              <a:xfrm flipH="1">
                <a:off x="7432432" y="2432538"/>
                <a:ext cx="187568" cy="187569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620000" y="2359223"/>
                <a:ext cx="1295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Mobile Flash </a:t>
                </a:r>
                <a:endParaRPr lang="en-US" sz="1400" b="1" dirty="0"/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 flipH="1">
                <a:off x="7432432" y="2713892"/>
                <a:ext cx="187568" cy="187569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 flipH="1">
                <a:off x="7432432" y="2895600"/>
                <a:ext cx="187568" cy="187569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50" charset="-128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620000" y="2664023"/>
                <a:ext cx="1295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802.11 </a:t>
                </a:r>
                <a:r>
                  <a:rPr lang="en-US" sz="1400" b="1" dirty="0" err="1" smtClean="0"/>
                  <a:t>a/g</a:t>
                </a:r>
                <a:endParaRPr lang="en-US" sz="1400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620000" y="2892623"/>
                <a:ext cx="1295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3G</a:t>
                </a:r>
                <a:endParaRPr lang="en-US" sz="1400" b="1" dirty="0"/>
              </a:p>
            </p:txBody>
          </p:sp>
        </p:grpSp>
        <p:pic>
          <p:nvPicPr>
            <p:cNvPr id="27" name="Picture 26" descr="wireless.png"/>
            <p:cNvPicPr>
              <a:picLocks noChangeAspect="1"/>
            </p:cNvPicPr>
            <p:nvPr/>
          </p:nvPicPr>
          <p:blipFill>
            <a:blip r:embed="rId3" cstate="print"/>
            <a:srcRect t="77500" r="8929" b="7500"/>
            <a:stretch>
              <a:fillRect/>
            </a:stretch>
          </p:blipFill>
          <p:spPr>
            <a:xfrm rot="5400000">
              <a:off x="4762500" y="2324100"/>
              <a:ext cx="3886200" cy="91440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7010400" y="1066800"/>
              <a:ext cx="1981200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b="1" dirty="0" smtClean="0">
                  <a:solidFill>
                    <a:schemeClr val="bg1"/>
                  </a:solidFill>
                </a:rPr>
                <a:t>Measured in Lab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24231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/>
              <a:t>Introduction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	Why storage is a problem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Android storage background and setup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Experimental results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Solutions</a:t>
            </a:r>
            <a:endParaRPr lang="en-US" b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3543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086600" cy="762000"/>
          </a:xfrm>
        </p:spPr>
        <p:txBody>
          <a:bodyPr/>
          <a:lstStyle/>
          <a:p>
            <a:r>
              <a:rPr lang="en-US" dirty="0" smtClean="0"/>
              <a:t>Why Storage is a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191000" cy="3505200"/>
          </a:xfrm>
        </p:spPr>
        <p:txBody>
          <a:bodyPr>
            <a:normAutofit fontScale="85000" lnSpcReduction="20000"/>
          </a:bodyPr>
          <a:lstStyle/>
          <a:p>
            <a:pPr marL="228600" indent="-228600"/>
            <a:r>
              <a:rPr lang="en-US" dirty="0" smtClean="0"/>
              <a:t>Performance for random I/O significantly worse than </a:t>
            </a:r>
            <a:r>
              <a:rPr lang="en-US" dirty="0" err="1" smtClean="0"/>
              <a:t>seq</a:t>
            </a:r>
            <a:r>
              <a:rPr lang="en-US" dirty="0" smtClean="0"/>
              <a:t>; inherent with flash storage</a:t>
            </a:r>
          </a:p>
          <a:p>
            <a:pPr marL="228600" indent="-228600"/>
            <a:r>
              <a:rPr lang="en-US" dirty="0" smtClean="0"/>
              <a:t>Mobile flash storage classified into </a:t>
            </a:r>
            <a:r>
              <a:rPr lang="en-US" b="1" i="1" dirty="0" smtClean="0"/>
              <a:t>speed classes</a:t>
            </a:r>
            <a:r>
              <a:rPr lang="en-US" dirty="0" smtClean="0"/>
              <a:t> based on </a:t>
            </a:r>
            <a:r>
              <a:rPr lang="en-US" b="1" i="1" dirty="0" smtClean="0"/>
              <a:t>sequential</a:t>
            </a:r>
            <a:r>
              <a:rPr lang="en-US" dirty="0" smtClean="0"/>
              <a:t> throughput</a:t>
            </a:r>
          </a:p>
          <a:p>
            <a:pPr marL="228600" lvl="1">
              <a:buSzPct val="120000"/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FF0000"/>
                </a:solidFill>
              </a:rPr>
              <a:t>Random write performance is orders of magnitude worse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0" y="1459468"/>
          <a:ext cx="4191003" cy="3322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07060"/>
                <a:gridCol w="790755"/>
                <a:gridCol w="662177"/>
                <a:gridCol w="804568"/>
                <a:gridCol w="826443"/>
              </a:tblGrid>
              <a:tr h="25603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Vendor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(16GB)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Speed</a:t>
                      </a:r>
                      <a:r>
                        <a:rPr lang="en-US" sz="1800" baseline="0" dirty="0" smtClean="0"/>
                        <a:t> Class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Cost US $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err="1" smtClean="0"/>
                        <a:t>Seq</a:t>
                      </a:r>
                      <a:r>
                        <a:rPr lang="en-US" sz="1800" dirty="0" smtClean="0"/>
                        <a:t> Write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Rand Write</a:t>
                      </a:r>
                      <a:endParaRPr lang="en-US" sz="1800" dirty="0"/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Transcend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/>
                        <a:t>4.2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1.18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/>
                        <a:t>RiData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/>
                        <a:t>7.9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0.02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/>
                        <a:t>Sandisk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/>
                        <a:t>5.5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0.70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Kingston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/>
                        <a:t>4.9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0.01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/>
                        <a:t>Wintec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/>
                        <a:t>15.0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0.01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A-Data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/>
                        <a:t>10.8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0.01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Patriot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/>
                        <a:t>10.5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0.01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PNY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/>
                        <a:t>15.3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0.01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0" y="47360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+mj-lt"/>
              </a:rPr>
              <a:t>Consumer-grade SD performance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7587733" y="3027403"/>
            <a:ext cx="259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+mj-lt"/>
              </a:rPr>
              <a:t>Performance MB/s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57200" y="50292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Char char="§"/>
              <a:tabLst/>
              <a:defRPr/>
            </a:pPr>
            <a:endParaRPr kumimoji="1" lang="en-US" sz="2400" b="0" i="0" u="none" strike="noStrike" kern="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Char char="§"/>
              <a:tabLst/>
              <a:defRPr/>
            </a:pPr>
            <a:endParaRPr kumimoji="1" lang="en-US" sz="2400" b="0" i="0" u="none" strike="noStrike" kern="0" cap="none" spc="0" normalizeH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685800" y="5410200"/>
            <a:ext cx="7924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274320" eaLnBrk="0" hangingPunct="0">
              <a:spcBef>
                <a:spcPct val="20000"/>
              </a:spcBef>
              <a:buSzPct val="120000"/>
              <a:defRPr/>
            </a:pPr>
            <a:r>
              <a:rPr lang="en-US" sz="2400" b="1" kern="0" dirty="0" smtClean="0">
                <a:solidFill>
                  <a:srgbClr val="333399"/>
                </a:solidFill>
                <a:latin typeface="+mj-lt"/>
              </a:rPr>
              <a:t>However, we find that for several popular apps, substantial</a:t>
            </a:r>
          </a:p>
          <a:p>
            <a:pPr marL="342900" lvl="0" indent="-274320" eaLnBrk="0" hangingPunct="0">
              <a:spcBef>
                <a:spcPct val="20000"/>
              </a:spcBef>
              <a:buSzPct val="120000"/>
              <a:defRPr/>
            </a:pPr>
            <a:r>
              <a:rPr lang="en-US" sz="2400" b="1" kern="0" dirty="0" smtClean="0">
                <a:solidFill>
                  <a:srgbClr val="333399"/>
                </a:solidFill>
                <a:latin typeface="+mj-lt"/>
              </a:rPr>
              <a:t>fraction of I/O is random writes (including web browsing!)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533400" y="457200"/>
            <a:ext cx="708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Random versus Sequential Disparity</a:t>
            </a:r>
            <a:endParaRPr kumimoji="1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2319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52400" y="5105400"/>
            <a:ext cx="8763000" cy="152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Storage coming under increasingly more scrutiny in mobile usage</a:t>
            </a:r>
          </a:p>
          <a:p>
            <a:pPr lvl="1"/>
            <a:r>
              <a:rPr lang="en-US" dirty="0" smtClean="0"/>
              <a:t>Random I/O performance has not kept pace with network improvements</a:t>
            </a:r>
          </a:p>
          <a:p>
            <a:pPr lvl="1"/>
            <a:r>
              <a:rPr lang="en-US" dirty="0" smtClean="0"/>
              <a:t>802.11n (600 Mbps peak) and 802.11ad (7 </a:t>
            </a:r>
            <a:r>
              <a:rPr lang="en-US" dirty="0" err="1" smtClean="0"/>
              <a:t>Gbps</a:t>
            </a:r>
            <a:r>
              <a:rPr lang="en-US" dirty="0" smtClean="0"/>
              <a:t> peak) offer potential for significantly faster network connectivity to mobile devices in the future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25" name="Rectangle 24"/>
          <p:cNvSpPr/>
          <p:nvPr/>
        </p:nvSpPr>
        <p:spPr bwMode="auto">
          <a:xfrm>
            <a:off x="5105400" y="3810000"/>
            <a:ext cx="1266092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162800" y="3429000"/>
            <a:ext cx="1981200" cy="838200"/>
            <a:chOff x="5486400" y="3352800"/>
            <a:chExt cx="2146300" cy="838200"/>
          </a:xfrm>
        </p:grpSpPr>
        <p:sp>
          <p:nvSpPr>
            <p:cNvPr id="23" name="Oval 22"/>
            <p:cNvSpPr/>
            <p:nvPr/>
          </p:nvSpPr>
          <p:spPr bwMode="auto">
            <a:xfrm flipH="1">
              <a:off x="5486400" y="3352800"/>
              <a:ext cx="152400" cy="83820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38800" y="3654623"/>
              <a:ext cx="19939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Mobile Flash Rand </a:t>
              </a:r>
              <a:endParaRPr lang="en-US" sz="1400" b="1" dirty="0"/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 bwMode="auto">
          <a:xfrm>
            <a:off x="533400" y="4572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Shifting Performance</a:t>
            </a:r>
            <a:r>
              <a:rPr kumimoji="1" lang="en-US" sz="24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Bottlenecks</a:t>
            </a:r>
            <a:endParaRPr kumimoji="1" lang="en-US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7239000" y="2667000"/>
            <a:ext cx="0" cy="762000"/>
          </a:xfrm>
          <a:prstGeom prst="straightConnector1">
            <a:avLst/>
          </a:prstGeom>
          <a:ln>
            <a:prstDash val="sysDot"/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itle 1"/>
          <p:cNvSpPr txBox="1">
            <a:spLocks/>
          </p:cNvSpPr>
          <p:nvPr/>
        </p:nvSpPr>
        <p:spPr bwMode="auto">
          <a:xfrm>
            <a:off x="533400" y="76200"/>
            <a:ext cx="708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Storage is a Problem</a:t>
            </a:r>
            <a:endParaRPr kumimoji="1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6" name="Picture 25" descr="wireles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143000" y="-76200"/>
            <a:ext cx="4267200" cy="60960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447800" y="1085910"/>
            <a:ext cx="25908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Standard (theoretical)</a:t>
            </a:r>
          </a:p>
        </p:txBody>
      </p:sp>
      <p:pic>
        <p:nvPicPr>
          <p:cNvPr id="38" name="Picture 37" descr="wireless.png"/>
          <p:cNvPicPr>
            <a:picLocks noChangeAspect="1"/>
          </p:cNvPicPr>
          <p:nvPr/>
        </p:nvPicPr>
        <p:blipFill>
          <a:blip r:embed="rId3" cstate="print"/>
          <a:srcRect t="77500" r="8929" b="7500"/>
          <a:stretch>
            <a:fillRect/>
          </a:stretch>
        </p:blipFill>
        <p:spPr>
          <a:xfrm rot="5400000">
            <a:off x="4762500" y="2324100"/>
            <a:ext cx="3886200" cy="91440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7127633" y="2362200"/>
            <a:ext cx="1863967" cy="838200"/>
            <a:chOff x="7432432" y="2362200"/>
            <a:chExt cx="2019297" cy="838200"/>
          </a:xfrm>
        </p:grpSpPr>
        <p:sp>
          <p:nvSpPr>
            <p:cNvPr id="40" name="Oval 39"/>
            <p:cNvSpPr/>
            <p:nvPr/>
          </p:nvSpPr>
          <p:spPr bwMode="auto">
            <a:xfrm flipH="1">
              <a:off x="7432432" y="2432538"/>
              <a:ext cx="187568" cy="187569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619999" y="2362200"/>
              <a:ext cx="18317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Mobile Flash </a:t>
              </a:r>
              <a:r>
                <a:rPr lang="en-US" sz="1400" b="1" dirty="0" err="1" smtClean="0"/>
                <a:t>Seq</a:t>
              </a:r>
              <a:r>
                <a:rPr lang="en-US" sz="1400" b="1" dirty="0" smtClean="0"/>
                <a:t> </a:t>
              </a:r>
              <a:endParaRPr lang="en-US" sz="1400" b="1" dirty="0"/>
            </a:p>
          </p:txBody>
        </p:sp>
        <p:sp>
          <p:nvSpPr>
            <p:cNvPr id="42" name="Oval 41"/>
            <p:cNvSpPr/>
            <p:nvPr/>
          </p:nvSpPr>
          <p:spPr bwMode="auto">
            <a:xfrm flipH="1">
              <a:off x="7432432" y="2713892"/>
              <a:ext cx="187568" cy="187569"/>
            </a:xfrm>
            <a:prstGeom prst="ellipse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 flipH="1">
              <a:off x="7432432" y="2895600"/>
              <a:ext cx="187568" cy="18756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620000" y="2664023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802.11 A/G</a:t>
              </a:r>
              <a:endParaRPr lang="en-US" sz="14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620000" y="2892623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3G</a:t>
              </a:r>
              <a:endParaRPr lang="en-US" sz="1400" b="1" dirty="0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7010400" y="1066800"/>
            <a:ext cx="198120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chemeClr val="bg1"/>
                </a:solidFill>
              </a:rPr>
              <a:t>Measured in Lab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61120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Deconstructing Mobile App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4876800"/>
          </a:xfrm>
        </p:spPr>
        <p:txBody>
          <a:bodyPr/>
          <a:lstStyle/>
          <a:p>
            <a:r>
              <a:rPr lang="en-US" sz="2800" dirty="0" smtClean="0"/>
              <a:t>Focus: </a:t>
            </a:r>
            <a:r>
              <a:rPr lang="en-US" sz="2800" b="1" dirty="0" smtClean="0"/>
              <a:t>understanding contribution of storage</a:t>
            </a:r>
            <a:endParaRPr lang="en-US" sz="2800" dirty="0" smtClean="0"/>
          </a:p>
          <a:p>
            <a:pPr lvl="1"/>
            <a:r>
              <a:rPr lang="en-US" sz="2400" dirty="0" smtClean="0"/>
              <a:t>How does storage subsystem impact performance of popular and common applications on mobile devices?</a:t>
            </a:r>
          </a:p>
          <a:p>
            <a:pPr lvl="1"/>
            <a:r>
              <a:rPr lang="en-US" sz="2400" dirty="0" smtClean="0"/>
              <a:t>Performed analysis on Android for several popular apps</a:t>
            </a:r>
          </a:p>
          <a:p>
            <a:r>
              <a:rPr lang="en-US" sz="2800" dirty="0" smtClean="0"/>
              <a:t>Several interesting observations through measurements</a:t>
            </a:r>
          </a:p>
          <a:p>
            <a:pPr lvl="1"/>
            <a:r>
              <a:rPr lang="en-US" sz="2400" dirty="0" smtClean="0"/>
              <a:t>Storage adversely affects performance of even interactive apps, including ones not thought of as storage I/O intensive</a:t>
            </a:r>
          </a:p>
          <a:p>
            <a:pPr lvl="1"/>
            <a:r>
              <a:rPr lang="en-US" sz="2400" dirty="0" smtClean="0"/>
              <a:t>SD Speed Class not necessarily indicative of app performance</a:t>
            </a:r>
          </a:p>
          <a:p>
            <a:pPr lvl="1"/>
            <a:r>
              <a:rPr lang="en-US" sz="2400" dirty="0" smtClean="0"/>
              <a:t>Higher total CPU consumption for same activity when using slower storage; points to potential problems with OS or apps</a:t>
            </a:r>
          </a:p>
          <a:p>
            <a:r>
              <a:rPr lang="en-US" sz="2800" dirty="0" smtClean="0"/>
              <a:t>Improving storage stack to improve mobile experience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30628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/>
              <a:t>Introduction</a:t>
            </a:r>
          </a:p>
          <a:p>
            <a:endParaRPr lang="en-US" b="1" dirty="0" smtClean="0"/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Why storage is a problem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	Android storage background and setup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Experimental results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Solutions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9259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16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848600" cy="609600"/>
          </a:xfrm>
        </p:spPr>
        <p:txBody>
          <a:bodyPr>
            <a:noAutofit/>
          </a:bodyPr>
          <a:lstStyle/>
          <a:p>
            <a:r>
              <a:rPr lang="en-US" dirty="0" smtClean="0"/>
              <a:t>Storage Partitions on Android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95229" y="762000"/>
            <a:ext cx="8343971" cy="2286000"/>
            <a:chOff x="304800" y="762000"/>
            <a:chExt cx="8343971" cy="2284252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326266" y="802698"/>
              <a:ext cx="477991" cy="459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6370959" y="1166411"/>
              <a:ext cx="532239" cy="5135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5721013" y="1246983"/>
              <a:ext cx="568404" cy="429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6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5806648" y="762000"/>
              <a:ext cx="532239" cy="4599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7" cstate="print">
              <a:alphaModFix/>
              <a:lum/>
            </a:blip>
            <a:srcRect b="24742"/>
            <a:stretch>
              <a:fillRect/>
            </a:stretch>
          </p:blipFill>
          <p:spPr>
            <a:xfrm>
              <a:off x="3581254" y="926035"/>
              <a:ext cx="996172" cy="6698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8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4664496" y="789887"/>
              <a:ext cx="1031270" cy="8158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Rectangle 55"/>
            <p:cNvSpPr/>
            <p:nvPr/>
          </p:nvSpPr>
          <p:spPr>
            <a:xfrm>
              <a:off x="3509038" y="1718539"/>
              <a:ext cx="1083243" cy="3067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/system</a:t>
              </a:r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509038" y="2032378"/>
              <a:ext cx="1083243" cy="674823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>
              <a:noFill/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yaffs2</a:t>
              </a:r>
            </a:p>
            <a:p>
              <a:pPr algn="ctr"/>
              <a:r>
                <a:rPr lang="en-US" sz="1400" dirty="0" smtClean="0"/>
                <a:t>145MB</a:t>
              </a:r>
            </a:p>
            <a:p>
              <a:pPr algn="ctr"/>
              <a:r>
                <a:rPr lang="en-US" sz="1400" dirty="0" smtClean="0"/>
                <a:t>read-only</a:t>
              </a:r>
              <a:endParaRPr lang="en-US" sz="1400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684740" y="1718539"/>
              <a:ext cx="938810" cy="3067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/cache</a:t>
              </a:r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684740" y="2032378"/>
              <a:ext cx="938810" cy="674823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>
              <a:noFill/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yaffs2</a:t>
              </a:r>
            </a:p>
            <a:p>
              <a:pPr algn="ctr"/>
              <a:r>
                <a:rPr lang="en-US" sz="1400" dirty="0" smtClean="0"/>
                <a:t>95MB</a:t>
              </a:r>
            </a:p>
            <a:p>
              <a:pPr algn="ctr"/>
              <a:r>
                <a:rPr lang="en-US" sz="1400" dirty="0" smtClean="0"/>
                <a:t>read write</a:t>
              </a:r>
              <a:endParaRPr lang="en-US" sz="1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702249" y="1718539"/>
              <a:ext cx="1200949" cy="3067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/data</a:t>
              </a:r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702249" y="2032378"/>
              <a:ext cx="1200949" cy="674823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>
              <a:noFill/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yaffs2</a:t>
              </a:r>
            </a:p>
            <a:p>
              <a:pPr algn="ctr"/>
              <a:r>
                <a:rPr lang="en-US" sz="1400" dirty="0" smtClean="0"/>
                <a:t>196.3MB</a:t>
              </a:r>
            </a:p>
            <a:p>
              <a:pPr algn="ctr"/>
              <a:r>
                <a:rPr lang="en-US" sz="1400" dirty="0" smtClean="0"/>
                <a:t>read write</a:t>
              </a:r>
              <a:endParaRPr lang="en-US" sz="1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048855" y="2707698"/>
              <a:ext cx="34688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n-lt"/>
                </a:rPr>
                <a:t>Internal NAND Flash Memory (512MB)</a:t>
              </a:r>
              <a:endParaRPr lang="en-US" sz="1600" b="1" dirty="0">
                <a:latin typeface="+mn-lt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553144" y="1720854"/>
              <a:ext cx="985666" cy="3067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</a:t>
              </a:r>
              <a:r>
                <a:rPr lang="en-US" dirty="0" err="1" smtClean="0"/>
                <a:t>sdcard</a:t>
              </a:r>
              <a:endParaRPr lang="en-US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553144" y="2034694"/>
              <a:ext cx="985666" cy="673004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>
              <a:noFill/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FAT32</a:t>
              </a:r>
            </a:p>
            <a:p>
              <a:pPr algn="ctr"/>
              <a:r>
                <a:rPr lang="en-US" sz="1400" dirty="0" smtClean="0"/>
                <a:t>16GB</a:t>
              </a:r>
            </a:p>
            <a:p>
              <a:pPr algn="ctr"/>
              <a:r>
                <a:rPr lang="en-US" sz="1400" dirty="0" smtClean="0"/>
                <a:t>read write</a:t>
              </a:r>
              <a:endParaRPr lang="en-US" sz="1400" dirty="0"/>
            </a:p>
          </p:txBody>
        </p:sp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9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7336495" y="859673"/>
              <a:ext cx="794378" cy="6132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0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7986441" y="1204809"/>
              <a:ext cx="577729" cy="4523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3" name="Rectangle 72"/>
            <p:cNvSpPr/>
            <p:nvPr/>
          </p:nvSpPr>
          <p:spPr>
            <a:xfrm>
              <a:off x="304800" y="1718539"/>
              <a:ext cx="866594" cy="3067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/misc</a:t>
              </a:r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04800" y="2032378"/>
              <a:ext cx="866594" cy="674823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>
              <a:noFill/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 smtClean="0"/>
            </a:p>
            <a:p>
              <a:pPr algn="ctr"/>
              <a:r>
                <a:rPr lang="en-US" sz="1400" dirty="0" smtClean="0"/>
                <a:t>896KB</a:t>
              </a:r>
            </a:p>
            <a:p>
              <a:pPr algn="ctr"/>
              <a:r>
                <a:rPr lang="en-US" sz="1400" dirty="0" smtClean="0"/>
                <a:t>settings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243610" y="1718539"/>
              <a:ext cx="1227675" cy="3067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/recovery</a:t>
              </a:r>
              <a:endParaRPr lang="en-US" dirty="0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243610" y="2032378"/>
              <a:ext cx="1227675" cy="674823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>
              <a:noFill/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rootfs</a:t>
              </a:r>
              <a:endParaRPr lang="en-US" sz="1400" dirty="0" smtClean="0"/>
            </a:p>
            <a:p>
              <a:pPr algn="ctr"/>
              <a:r>
                <a:rPr lang="en-US" sz="1400" dirty="0" smtClean="0"/>
                <a:t>4MB</a:t>
              </a:r>
            </a:p>
            <a:p>
              <a:pPr algn="ctr"/>
              <a:r>
                <a:rPr lang="en-US" sz="1400" dirty="0" smtClean="0"/>
                <a:t>alternate boot   </a:t>
              </a:r>
              <a:endParaRPr lang="en-US" sz="1400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543502" y="1718539"/>
              <a:ext cx="866594" cy="3067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/boot</a:t>
              </a:r>
              <a:endParaRPr lang="en-US" dirty="0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2543502" y="2032378"/>
              <a:ext cx="866594" cy="674823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12700">
              <a:noFill/>
              <a:prstDash val="sysDot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 smtClean="0"/>
                <a:t>rootfs</a:t>
              </a:r>
              <a:endParaRPr lang="en-US" sz="1400" dirty="0" smtClean="0"/>
            </a:p>
            <a:p>
              <a:pPr algn="ctr"/>
              <a:r>
                <a:rPr lang="en-US" sz="1400" dirty="0" smtClean="0"/>
                <a:t>3.5MB</a:t>
              </a:r>
            </a:p>
            <a:p>
              <a:pPr algn="ctr"/>
              <a:r>
                <a:rPr lang="en-US" sz="1400" dirty="0" smtClean="0"/>
                <a:t>kernel</a:t>
              </a:r>
              <a:endParaRPr lang="en-US" sz="14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490377" y="2707698"/>
              <a:ext cx="11583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latin typeface="+mn-lt"/>
                </a:rPr>
                <a:t>External SD</a:t>
              </a:r>
              <a:endParaRPr lang="en-US" sz="1600" b="1" dirty="0">
                <a:latin typeface="+mn-lt"/>
              </a:endParaRPr>
            </a:p>
          </p:txBody>
        </p:sp>
        <p:pic>
          <p:nvPicPr>
            <p:cNvPr id="80" name="Picture 79" descr="Android-Backup.jpg"/>
            <p:cNvPicPr>
              <a:picLocks noChangeAspect="1"/>
            </p:cNvPicPr>
            <p:nvPr/>
          </p:nvPicPr>
          <p:blipFill>
            <a:blip r:embed="rId11" cstate="print"/>
            <a:srcRect r="54000" b="20879"/>
            <a:stretch>
              <a:fillRect/>
            </a:stretch>
          </p:blipFill>
          <p:spPr>
            <a:xfrm>
              <a:off x="1450876" y="859673"/>
              <a:ext cx="830486" cy="736171"/>
            </a:xfrm>
            <a:prstGeom prst="rect">
              <a:avLst/>
            </a:prstGeom>
          </p:spPr>
        </p:pic>
        <p:pic>
          <p:nvPicPr>
            <p:cNvPr id="81" name="Picture 80" descr="Nexus-3-confirmed-by-Google-300x300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16065" y="859673"/>
              <a:ext cx="920756" cy="782181"/>
            </a:xfrm>
            <a:prstGeom prst="rect">
              <a:avLst/>
            </a:prstGeom>
          </p:spPr>
        </p:pic>
        <p:pic>
          <p:nvPicPr>
            <p:cNvPr id="82" name="Picture 81" descr="5349229231716181239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5694" y="941552"/>
              <a:ext cx="770209" cy="654292"/>
            </a:xfrm>
            <a:prstGeom prst="rect">
              <a:avLst/>
            </a:prstGeom>
          </p:spPr>
        </p:pic>
      </p:grpSp>
      <p:graphicFrame>
        <p:nvGraphicFramePr>
          <p:cNvPr id="85" name="Table 84"/>
          <p:cNvGraphicFramePr>
            <a:graphicFrameLocks noGrp="1"/>
          </p:cNvGraphicFramePr>
          <p:nvPr/>
        </p:nvGraphicFramePr>
        <p:xfrm>
          <a:off x="914400" y="3139440"/>
          <a:ext cx="7848600" cy="3413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66800"/>
                <a:gridCol w="6781800"/>
              </a:tblGrid>
              <a:tr h="13716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rgbClr val="002060"/>
                          </a:solidFill>
                        </a:rPr>
                        <a:t>Partition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>
                          <a:solidFill>
                            <a:srgbClr val="002060"/>
                          </a:solidFill>
                        </a:rPr>
                        <a:t>Function</a:t>
                      </a:r>
                      <a:endParaRPr lang="en-US" sz="17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Misc</a:t>
                      </a:r>
                      <a:endParaRPr lang="en-US" sz="1700" b="1" dirty="0"/>
                    </a:p>
                  </a:txBody>
                  <a:tcPr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H/W settings,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dirty="0" smtClean="0"/>
                        <a:t>persistent shared space between OS &amp; </a:t>
                      </a:r>
                      <a:r>
                        <a:rPr lang="en-US" sz="1700" dirty="0" err="1" smtClean="0"/>
                        <a:t>bootloader</a:t>
                      </a:r>
                      <a:endParaRPr lang="en-US" sz="1700" dirty="0"/>
                    </a:p>
                  </a:txBody>
                  <a:tcPr/>
                </a:tc>
              </a:tr>
              <a:tr h="343989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Recovery</a:t>
                      </a:r>
                      <a:endParaRPr lang="en-US" sz="1700" b="1" dirty="0"/>
                    </a:p>
                  </a:txBody>
                  <a:tcPr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Alternative boot-into-recovery partition for advanced recovery</a:t>
                      </a:r>
                      <a:endParaRPr lang="en-US" sz="1700" dirty="0"/>
                    </a:p>
                  </a:txBody>
                  <a:tcPr/>
                </a:tc>
              </a:tr>
              <a:tr h="343989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Boot</a:t>
                      </a:r>
                      <a:endParaRPr lang="en-US" sz="1700" b="1" dirty="0"/>
                    </a:p>
                  </a:txBody>
                  <a:tcPr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Enables the phone to boot, includes the </a:t>
                      </a:r>
                      <a:r>
                        <a:rPr lang="en-US" sz="1700" dirty="0" err="1" smtClean="0"/>
                        <a:t>bootloader</a:t>
                      </a:r>
                      <a:r>
                        <a:rPr lang="en-US" sz="1700" dirty="0" smtClean="0"/>
                        <a:t> and kernel </a:t>
                      </a:r>
                      <a:endParaRPr lang="en-US" sz="1700" dirty="0"/>
                    </a:p>
                  </a:txBody>
                  <a:tcPr/>
                </a:tc>
              </a:tr>
              <a:tr h="343989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System</a:t>
                      </a:r>
                      <a:endParaRPr lang="en-US" sz="1700" b="1" dirty="0"/>
                    </a:p>
                  </a:txBody>
                  <a:tcPr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Contains the remaining OS, pre-installed system apps ; read-only</a:t>
                      </a:r>
                    </a:p>
                  </a:txBody>
                  <a:tcPr/>
                </a:tc>
              </a:tr>
              <a:tr h="343989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Cache</a:t>
                      </a:r>
                      <a:endParaRPr lang="en-US" sz="1700" b="1" dirty="0"/>
                    </a:p>
                  </a:txBody>
                  <a:tcPr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Used to stage and apply “over the air” updates; holds system images</a:t>
                      </a:r>
                      <a:endParaRPr lang="en-US" sz="1700" dirty="0"/>
                    </a:p>
                  </a:txBody>
                  <a:tcPr/>
                </a:tc>
              </a:tr>
              <a:tr h="601980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Data</a:t>
                      </a:r>
                      <a:endParaRPr lang="en-US" sz="1700" b="1" dirty="0"/>
                    </a:p>
                  </a:txBody>
                  <a:tcPr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Stores user data (e.g., contacts, messages, settings) and installed apps; </a:t>
                      </a:r>
                      <a:r>
                        <a:rPr lang="en-US" sz="1700" dirty="0" err="1" smtClean="0"/>
                        <a:t>SQLite</a:t>
                      </a:r>
                      <a:r>
                        <a:rPr lang="en-US" sz="1700" dirty="0" smtClean="0"/>
                        <a:t> DB containing app data also stored here. Wiped</a:t>
                      </a:r>
                      <a:r>
                        <a:rPr lang="en-US" sz="1700" baseline="0" dirty="0" smtClean="0"/>
                        <a:t> on f</a:t>
                      </a:r>
                      <a:r>
                        <a:rPr lang="en-US" sz="1700" dirty="0" smtClean="0"/>
                        <a:t>actory reset</a:t>
                      </a:r>
                      <a:endParaRPr lang="en-US" sz="1700" dirty="0"/>
                    </a:p>
                  </a:txBody>
                  <a:tcPr/>
                </a:tc>
              </a:tr>
              <a:tr h="343989">
                <a:tc>
                  <a:txBody>
                    <a:bodyPr/>
                    <a:lstStyle/>
                    <a:p>
                      <a:r>
                        <a:rPr lang="en-US" sz="1700" b="1" dirty="0" err="1" smtClean="0"/>
                        <a:t>Sdcard</a:t>
                      </a:r>
                      <a:endParaRPr lang="en-US" sz="1700" b="1" dirty="0"/>
                    </a:p>
                  </a:txBody>
                  <a:tcPr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External SD card partition to store media, documents, backup files etc </a:t>
                      </a:r>
                      <a:endParaRPr lang="en-US" sz="1700" dirty="0"/>
                    </a:p>
                  </a:txBody>
                  <a:tcPr/>
                </a:tc>
              </a:tr>
              <a:tr h="343989">
                <a:tc>
                  <a:txBody>
                    <a:bodyPr/>
                    <a:lstStyle/>
                    <a:p>
                      <a:r>
                        <a:rPr lang="en-US" sz="1700" b="1" dirty="0" err="1" smtClean="0"/>
                        <a:t>Sd</a:t>
                      </a:r>
                      <a:r>
                        <a:rPr lang="en-US" sz="1700" b="1" dirty="0" smtClean="0"/>
                        <a:t>-ext</a:t>
                      </a:r>
                      <a:endParaRPr lang="en-US" sz="1700" b="1" dirty="0"/>
                    </a:p>
                  </a:txBody>
                  <a:tcPr>
                    <a:solidFill>
                      <a:srgbClr val="FFF2C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Non-standard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dirty="0" smtClean="0"/>
                        <a:t>partition on SD card that can act as data partition</a:t>
                      </a:r>
                      <a:endParaRPr lang="en-US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2" name="Rounded Rectangle 91"/>
          <p:cNvSpPr/>
          <p:nvPr/>
        </p:nvSpPr>
        <p:spPr bwMode="auto">
          <a:xfrm>
            <a:off x="914400" y="3566160"/>
            <a:ext cx="7467600" cy="929640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5" name="Rounded Rectangle 94"/>
          <p:cNvSpPr/>
          <p:nvPr/>
        </p:nvSpPr>
        <p:spPr bwMode="auto">
          <a:xfrm>
            <a:off x="914400" y="4572000"/>
            <a:ext cx="7467600" cy="1234440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97" name="Rounded Rectangle 96"/>
          <p:cNvSpPr/>
          <p:nvPr/>
        </p:nvSpPr>
        <p:spPr bwMode="auto">
          <a:xfrm>
            <a:off x="914400" y="5867400"/>
            <a:ext cx="7467600" cy="624840"/>
          </a:xfrm>
          <a:prstGeom prst="roundRect">
            <a:avLst/>
          </a:prstGeom>
          <a:noFill/>
          <a:ln w="28575" cap="flat" cmpd="sng" algn="ctr">
            <a:solidFill>
              <a:srgbClr val="C0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cxnSp>
        <p:nvCxnSpPr>
          <p:cNvPr id="37" name="Straight Connector 36"/>
          <p:cNvCxnSpPr/>
          <p:nvPr/>
        </p:nvCxnSpPr>
        <p:spPr bwMode="auto">
          <a:xfrm>
            <a:off x="838200" y="3505200"/>
            <a:ext cx="7848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1981200" y="3200400"/>
            <a:ext cx="0" cy="3352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41897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2" grpId="1" animBg="1"/>
      <p:bldP spid="95" grpId="0" animBg="1"/>
      <p:bldP spid="95" grpId="1" animBg="1"/>
      <p:bldP spid="9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Custom Experimental Setup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76200" y="1371600"/>
            <a:ext cx="8991600" cy="5029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Ability to compare app performance on different storage devices</a:t>
            </a:r>
          </a:p>
          <a:p>
            <a:pPr lvl="1"/>
            <a:r>
              <a:rPr lang="en-US" sz="2000" dirty="0" smtClean="0"/>
              <a:t>Several apps heavily use the internal non-removable storage</a:t>
            </a:r>
          </a:p>
          <a:p>
            <a:pPr lvl="1"/>
            <a:r>
              <a:rPr lang="en-US" sz="2000" dirty="0" smtClean="0"/>
              <a:t>To observe and measure all I/O activity, we modified Android’s </a:t>
            </a:r>
            <a:r>
              <a:rPr lang="en-US" sz="2000" i="1" dirty="0" smtClean="0"/>
              <a:t>init</a:t>
            </a:r>
            <a:r>
              <a:rPr lang="en-US" sz="2000" dirty="0" smtClean="0"/>
              <a:t> process to mount all internal partitions on SD card</a:t>
            </a:r>
          </a:p>
          <a:p>
            <a:pPr lvl="1"/>
            <a:r>
              <a:rPr lang="en-US" sz="2000" dirty="0" smtClean="0"/>
              <a:t>Measurement study over the internal flash memory and 8 external SD cards, chosen 2 each from the different SD speed classes</a:t>
            </a:r>
          </a:p>
          <a:p>
            <a:r>
              <a:rPr lang="en-US" sz="2400" dirty="0" smtClean="0"/>
              <a:t>Observe effects of shifting bottlenecks w/ faster wireless networks</a:t>
            </a:r>
          </a:p>
          <a:p>
            <a:pPr lvl="1"/>
            <a:r>
              <a:rPr lang="en-US" sz="2000" dirty="0" smtClean="0"/>
              <a:t>But, faster wireless networks not available on the phones of today </a:t>
            </a:r>
          </a:p>
          <a:p>
            <a:pPr lvl="1"/>
            <a:r>
              <a:rPr lang="en-US" sz="2000" b="1" dirty="0" smtClean="0"/>
              <a:t>Reverse Tethering </a:t>
            </a:r>
            <a:r>
              <a:rPr lang="en-US" sz="2000" dirty="0" smtClean="0"/>
              <a:t>to emulate faster networks: lets the </a:t>
            </a:r>
            <a:r>
              <a:rPr lang="en-US" sz="2000" dirty="0" err="1" smtClean="0"/>
              <a:t>smartphone</a:t>
            </a:r>
            <a:r>
              <a:rPr lang="en-US" sz="2000" dirty="0" smtClean="0"/>
              <a:t> access the host computer’s internet connection through a wired link (</a:t>
            </a:r>
            <a:r>
              <a:rPr lang="en-US" sz="2000" dirty="0" err="1" smtClean="0"/>
              <a:t>miniUSB</a:t>
            </a:r>
            <a:r>
              <a:rPr lang="en-US" sz="2000" dirty="0" smtClean="0"/>
              <a:t> cable)</a:t>
            </a:r>
          </a:p>
          <a:p>
            <a:r>
              <a:rPr lang="en-US" sz="2400" dirty="0" smtClean="0"/>
              <a:t>Instrumentation to measure CPU, storage, memory, n/w utilization</a:t>
            </a:r>
          </a:p>
          <a:p>
            <a:r>
              <a:rPr lang="en-US" sz="2400" dirty="0" smtClean="0"/>
              <a:t>Setup not typical but allows running </a:t>
            </a:r>
            <a:r>
              <a:rPr lang="en-US" sz="2400" i="1" dirty="0" smtClean="0"/>
              <a:t>what-if </a:t>
            </a:r>
            <a:r>
              <a:rPr lang="en-US" sz="2400" dirty="0" smtClean="0"/>
              <a:t>scenarios with storage devices and networks of different performance characteristics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0668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+mj-lt"/>
              </a:rPr>
              <a:t>Requirements beyond stock Android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82825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7315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Apps and Experiments Performed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219200" y="914400"/>
            <a:ext cx="2895600" cy="5562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WebBench Browser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Visits 50 websites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Based on </a:t>
            </a:r>
            <a:r>
              <a:rPr lang="en-US" sz="2000" dirty="0" err="1" smtClean="0">
                <a:solidFill>
                  <a:schemeClr val="tx1"/>
                </a:solidFill>
              </a:rPr>
              <a:t>WebKit</a:t>
            </a:r>
            <a:endParaRPr lang="en-US" sz="20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Using HTTP proxy server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b="1" dirty="0" smtClean="0"/>
              <a:t>App Install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Top 10 apps on Market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b="1" dirty="0" smtClean="0"/>
              <a:t>App Launch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Games, Weather, YouTube</a:t>
            </a:r>
          </a:p>
          <a:p>
            <a:pPr>
              <a:buNone/>
            </a:pPr>
            <a:r>
              <a:rPr lang="en-US" sz="2000" dirty="0" err="1" smtClean="0">
                <a:solidFill>
                  <a:schemeClr val="tx1"/>
                </a:solidFill>
              </a:rPr>
              <a:t>GasBuddy</a:t>
            </a:r>
            <a:r>
              <a:rPr lang="en-US" sz="2000" dirty="0" smtClean="0">
                <a:solidFill>
                  <a:schemeClr val="tx1"/>
                </a:solidFill>
              </a:rPr>
              <a:t>, Gmail, Twitter, 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Books, Gallery, IMDB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sz="1000" dirty="0" smtClean="0"/>
          </a:p>
          <a:p>
            <a:pPr lvl="0">
              <a:buNone/>
            </a:pPr>
            <a:r>
              <a:rPr lang="en-US" b="1" dirty="0" err="1" smtClean="0">
                <a:ea typeface="ＭＳ Ｐゴシック" pitchFamily="34" charset="-128"/>
                <a:cs typeface="Arial" charset="0"/>
              </a:rPr>
              <a:t>RLBench</a:t>
            </a:r>
            <a:r>
              <a:rPr lang="en-US" b="1" dirty="0" smtClean="0">
                <a:ea typeface="ＭＳ Ｐゴシック" pitchFamily="34" charset="-128"/>
                <a:cs typeface="Arial" charset="0"/>
              </a:rPr>
              <a:t> </a:t>
            </a:r>
            <a:r>
              <a:rPr lang="en-US" b="1" dirty="0" err="1" smtClean="0">
                <a:ea typeface="ＭＳ Ｐゴシック" pitchFamily="34" charset="-128"/>
                <a:cs typeface="Arial" charset="0"/>
              </a:rPr>
              <a:t>SQLite</a:t>
            </a:r>
            <a:endParaRPr lang="en-US" b="1" dirty="0" smtClean="0">
              <a:ea typeface="ＭＳ Ｐゴシック" pitchFamily="34" charset="-128"/>
              <a:cs typeface="Arial" charset="0"/>
            </a:endParaRPr>
          </a:p>
          <a:p>
            <a:pPr lvl="0">
              <a:buNone/>
            </a:pP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  <a:cs typeface="Arial" charset="0"/>
              </a:rPr>
              <a:t>Synthetic SQL benchmark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706" y="914400"/>
            <a:ext cx="930294" cy="9302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4320" y="883512"/>
            <a:ext cx="869088" cy="8690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59278" y="1676400"/>
            <a:ext cx="751341" cy="7513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6720" y="2514600"/>
            <a:ext cx="697488" cy="6974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/>
          <a:srcRect t="15001" r="5601" b="13854"/>
          <a:stretch>
            <a:fillRect/>
          </a:stretch>
        </p:blipFill>
        <p:spPr>
          <a:xfrm>
            <a:off x="4469412" y="3348333"/>
            <a:ext cx="1016988" cy="7664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4801" y="5103369"/>
            <a:ext cx="914399" cy="914399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5334000" y="914400"/>
            <a:ext cx="3276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274320" eaLnBrk="0" hangingPunct="0">
              <a:spcBef>
                <a:spcPct val="20000"/>
              </a:spcBef>
              <a:buSzPct val="120000"/>
            </a:pPr>
            <a:r>
              <a:rPr kumimoji="1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</a:t>
            </a:r>
            <a:endParaRPr kumimoji="1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  <a:defRPr/>
            </a:pPr>
            <a:endParaRPr kumimoji="1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  <a:defRPr/>
            </a:pPr>
            <a:endParaRPr kumimoji="1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Android Email</a:t>
            </a:r>
          </a:p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  <a:defRPr/>
            </a:pPr>
            <a:endParaRPr kumimoji="1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  <a:defRPr/>
            </a:pPr>
            <a:endParaRPr kumimoji="1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Google Maps</a:t>
            </a:r>
          </a:p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  <a:defRPr/>
            </a:pPr>
            <a:endParaRPr kumimoji="1" lang="en-US" sz="10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  <a:defRPr/>
            </a:pPr>
            <a:endParaRPr kumimoji="1" lang="en-US" sz="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None/>
              <a:tabLst/>
              <a:defRPr/>
            </a:pPr>
            <a:r>
              <a:rPr kumimoji="1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Pulse News Reader</a:t>
            </a:r>
          </a:p>
          <a:p>
            <a:pPr marL="342900" lvl="0" indent="-274320" eaLnBrk="0" hangingPunct="0">
              <a:spcBef>
                <a:spcPct val="20000"/>
              </a:spcBef>
              <a:buSzPct val="120000"/>
            </a:pPr>
            <a:endParaRPr lang="en-US" sz="1800" kern="0" dirty="0" smtClean="0">
              <a:solidFill>
                <a:srgbClr val="333399"/>
              </a:solidFill>
              <a:latin typeface="Calibri"/>
            </a:endParaRPr>
          </a:p>
          <a:p>
            <a:pPr marL="342900" lvl="0" indent="-274320" eaLnBrk="0" hangingPunct="0">
              <a:spcBef>
                <a:spcPct val="20000"/>
              </a:spcBef>
              <a:buSzPct val="120000"/>
            </a:pPr>
            <a:r>
              <a:rPr lang="en-US" sz="2400" b="1" kern="0" dirty="0" smtClean="0">
                <a:solidFill>
                  <a:srgbClr val="333399"/>
                </a:solidFill>
                <a:latin typeface="Calibri"/>
              </a:rPr>
              <a:t>Background</a:t>
            </a:r>
          </a:p>
          <a:p>
            <a:pPr marL="342900" lvl="0" indent="-274320" eaLnBrk="0" hangingPunct="0">
              <a:spcBef>
                <a:spcPct val="20000"/>
              </a:spcBef>
              <a:buSzPct val="120000"/>
            </a:pPr>
            <a:r>
              <a:rPr lang="en-US" b="1" kern="0" dirty="0" smtClean="0">
                <a:latin typeface="Calibri"/>
              </a:rPr>
              <a:t>Apps:</a:t>
            </a:r>
            <a:r>
              <a:rPr lang="en-US" kern="0" dirty="0" smtClean="0">
                <a:latin typeface="Calibri"/>
              </a:rPr>
              <a:t> Twitter, Books, Gmail</a:t>
            </a:r>
          </a:p>
          <a:p>
            <a:pPr marL="342900" lvl="0" indent="-274320" eaLnBrk="0" hangingPunct="0">
              <a:spcBef>
                <a:spcPct val="20000"/>
              </a:spcBef>
              <a:buSzPct val="120000"/>
            </a:pPr>
            <a:r>
              <a:rPr lang="en-US" kern="0" dirty="0" smtClean="0">
                <a:latin typeface="Calibri"/>
              </a:rPr>
              <a:t>Contacts, Picasa, Calendar </a:t>
            </a:r>
          </a:p>
          <a:p>
            <a:pPr marL="342900" lvl="0" indent="-274320" eaLnBrk="0" hangingPunct="0">
              <a:spcBef>
                <a:spcPct val="20000"/>
              </a:spcBef>
              <a:buSzPct val="120000"/>
            </a:pPr>
            <a:r>
              <a:rPr lang="en-US" b="1" kern="0" dirty="0" smtClean="0">
                <a:latin typeface="Calibri"/>
              </a:rPr>
              <a:t>Widgets: </a:t>
            </a:r>
            <a:r>
              <a:rPr lang="en-US" kern="0" dirty="0" smtClean="0">
                <a:latin typeface="Calibri"/>
              </a:rPr>
              <a:t>Pulse, YouTube,</a:t>
            </a:r>
          </a:p>
          <a:p>
            <a:pPr marL="342900" lvl="0" indent="-274320" eaLnBrk="0" hangingPunct="0">
              <a:spcBef>
                <a:spcPct val="20000"/>
              </a:spcBef>
              <a:buSzPct val="120000"/>
            </a:pPr>
            <a:r>
              <a:rPr lang="en-US" kern="0" dirty="0" smtClean="0">
                <a:latin typeface="Calibri"/>
              </a:rPr>
              <a:t>News, Weather, Calendar,</a:t>
            </a:r>
          </a:p>
          <a:p>
            <a:pPr marL="342900" lvl="0" indent="-274320" eaLnBrk="0" hangingPunct="0">
              <a:spcBef>
                <a:spcPct val="20000"/>
              </a:spcBef>
              <a:buSzPct val="120000"/>
            </a:pPr>
            <a:r>
              <a:rPr lang="en-US" kern="0" dirty="0" err="1" smtClean="0">
                <a:latin typeface="Calibri"/>
              </a:rPr>
              <a:t>Facebook</a:t>
            </a:r>
            <a:r>
              <a:rPr lang="en-US" kern="0" dirty="0" smtClean="0">
                <a:latin typeface="Calibri"/>
              </a:rPr>
              <a:t>, Market, Twitter</a:t>
            </a:r>
            <a:endParaRPr kumimoji="1" lang="en-US" sz="2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322" y="2674468"/>
            <a:ext cx="781478" cy="7545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83127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b="1" dirty="0" smtClean="0"/>
              <a:t>Introduction</a:t>
            </a:r>
          </a:p>
          <a:p>
            <a:endParaRPr lang="en-US" b="1" dirty="0" smtClean="0"/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Why storage is a problem</a:t>
            </a:r>
          </a:p>
          <a:p>
            <a:pPr>
              <a:buFont typeface="Wingdings" pitchFamily="2" charset="2"/>
              <a:buChar char="ü"/>
            </a:pPr>
            <a:endParaRPr lang="en-US" b="1" dirty="0" smtClean="0"/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Android storage background and setup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	Experimental results (talk focuses on runtime of apps)</a:t>
            </a:r>
          </a:p>
          <a:p>
            <a:pPr lvl="1">
              <a:buNone/>
            </a:pPr>
            <a:r>
              <a:rPr lang="en-US" dirty="0" smtClean="0"/>
              <a:t>	Paper has results on I/O activity, CPU, App Launch behavior, etc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	Solutions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20844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086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WebBench Results: Runtime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304800" y="4343400"/>
            <a:ext cx="8686799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4163" indent="-284163"/>
            <a:r>
              <a:rPr lang="en-US" dirty="0" smtClean="0">
                <a:solidFill>
                  <a:srgbClr val="000000"/>
                </a:solidFill>
                <a:latin typeface="+mj-lt"/>
              </a:rPr>
              <a:t>Runtime on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WiFi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varies </a:t>
            </a:r>
            <a:r>
              <a:rPr lang="en-US" dirty="0" smtClean="0">
                <a:latin typeface="+mj-lt"/>
              </a:rPr>
              <a:t>by 2000% between internal and Kingston </a:t>
            </a:r>
          </a:p>
          <a:p>
            <a:pPr marL="284163" indent="-169863">
              <a:buFont typeface="Arial" pitchFamily="34" charset="0"/>
              <a:buChar char="•"/>
            </a:pPr>
            <a:r>
              <a:rPr lang="en-US" sz="1800" dirty="0" smtClean="0">
                <a:latin typeface="+mj-lt"/>
              </a:rPr>
              <a:t>Even with repeated experiments, with new cards across speed classes</a:t>
            </a:r>
          </a:p>
          <a:p>
            <a:pPr marL="284163" indent="-284163"/>
            <a:r>
              <a:rPr lang="en-US" dirty="0" smtClean="0">
                <a:latin typeface="+mj-lt"/>
              </a:rPr>
              <a:t>Even without considering Kingston, significant performance variation (~200%)</a:t>
            </a:r>
          </a:p>
          <a:p>
            <a:pPr marL="284163" lvl="0" indent="-284163"/>
            <a:r>
              <a:rPr lang="en-US" dirty="0" smtClean="0">
                <a:solidFill>
                  <a:srgbClr val="000000"/>
                </a:solidFill>
                <a:latin typeface="Calibri"/>
              </a:rPr>
              <a:t>Storage significantly affects app performance and consequently user experience</a:t>
            </a:r>
          </a:p>
          <a:p>
            <a:pPr marL="284163" indent="-284163"/>
            <a:r>
              <a:rPr lang="en-US" dirty="0" smtClean="0">
                <a:latin typeface="+mj-lt"/>
              </a:rPr>
              <a:t>With a faster network (USB in RT), variance was 222% (without Kingston)</a:t>
            </a:r>
          </a:p>
          <a:p>
            <a:pPr marL="284163" indent="-284163"/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With 10X increase in N/W speed, hardly any difference in runtime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7239000" y="3352800"/>
            <a:ext cx="1905000" cy="533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50" charset="-128"/>
              </a:rPr>
              <a:t>Time </a:t>
            </a:r>
            <a:r>
              <a:rPr lang="en-US" sz="1400" b="1" dirty="0" smtClean="0">
                <a:ea typeface="ＭＳ Ｐゴシック" pitchFamily="50" charset="-128"/>
              </a:rPr>
              <a:t>taken for </a:t>
            </a:r>
            <a:r>
              <a:rPr lang="en-US" sz="1400" b="1" dirty="0" err="1" smtClean="0">
                <a:ea typeface="ＭＳ Ｐゴシック" pitchFamily="50" charset="-128"/>
              </a:rPr>
              <a:t>iPerf</a:t>
            </a:r>
            <a:r>
              <a:rPr lang="en-US" sz="1400" b="1" dirty="0" smtClean="0">
                <a:ea typeface="ＭＳ Ｐゴシック" pitchFamily="50" charset="-128"/>
              </a:rPr>
              <a:t> to download 100MB</a:t>
            </a:r>
            <a:endParaRPr kumimoji="1" lang="en-US" sz="1400" b="1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7848600" y="1066800"/>
            <a:ext cx="762000" cy="381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ea typeface="ＭＳ Ｐゴシック" pitchFamily="50" charset="-128"/>
              </a:rPr>
              <a:t>WiFi</a:t>
            </a:r>
            <a:endParaRPr kumimoji="1" lang="en-US" sz="1600" b="1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8229600" y="2743200"/>
            <a:ext cx="762000" cy="381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50" charset="-128"/>
              </a:rPr>
              <a:t>USB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086600" y="990600"/>
            <a:ext cx="2209800" cy="2565400"/>
            <a:chOff x="7086600" y="990600"/>
            <a:chExt cx="2209800" cy="2565400"/>
          </a:xfrm>
        </p:grpSpPr>
        <p:graphicFrame>
          <p:nvGraphicFramePr>
            <p:cNvPr id="24" name="Chart 23"/>
            <p:cNvGraphicFramePr/>
            <p:nvPr/>
          </p:nvGraphicFramePr>
          <p:xfrm>
            <a:off x="7315200" y="990600"/>
            <a:ext cx="1981200" cy="2565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7" name="Rounded Rectangle 26"/>
            <p:cNvSpPr/>
            <p:nvPr/>
          </p:nvSpPr>
          <p:spPr bwMode="auto">
            <a:xfrm rot="16200000">
              <a:off x="6629400" y="1828800"/>
              <a:ext cx="1295400" cy="381000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ea typeface="ＭＳ Ｐゴシック" pitchFamily="50" charset="-128"/>
                </a:rPr>
                <a:t>Time (s)</a:t>
              </a:r>
            </a:p>
          </p:txBody>
        </p:sp>
      </p:grpSp>
      <p:graphicFrame>
        <p:nvGraphicFramePr>
          <p:cNvPr id="17" name="Chart 16"/>
          <p:cNvGraphicFramePr/>
          <p:nvPr/>
        </p:nvGraphicFramePr>
        <p:xfrm>
          <a:off x="381000" y="838200"/>
          <a:ext cx="6781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87238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Graphic spid="17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Chart 28"/>
          <p:cNvGraphicFramePr/>
          <p:nvPr/>
        </p:nvGraphicFramePr>
        <p:xfrm>
          <a:off x="381000" y="762000"/>
          <a:ext cx="6781800" cy="3712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086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WebBench Results: Runtime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304800" y="4343400"/>
            <a:ext cx="8686799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4163" indent="-284163"/>
            <a:r>
              <a:rPr lang="en-US" dirty="0" smtClean="0">
                <a:solidFill>
                  <a:srgbClr val="000000"/>
                </a:solidFill>
                <a:latin typeface="+mj-lt"/>
              </a:rPr>
              <a:t>Runtime on </a:t>
            </a:r>
            <a:r>
              <a:rPr lang="en-US" dirty="0" err="1" smtClean="0">
                <a:solidFill>
                  <a:srgbClr val="000000"/>
                </a:solidFill>
                <a:latin typeface="+mj-lt"/>
              </a:rPr>
              <a:t>WiFi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varies </a:t>
            </a:r>
            <a:r>
              <a:rPr lang="en-US" dirty="0" smtClean="0">
                <a:latin typeface="+mj-lt"/>
              </a:rPr>
              <a:t>by 2000% between internal and Kingston </a:t>
            </a:r>
          </a:p>
          <a:p>
            <a:pPr marL="284163" indent="-169863">
              <a:buFont typeface="Arial" pitchFamily="34" charset="0"/>
              <a:buChar char="•"/>
            </a:pPr>
            <a:r>
              <a:rPr lang="en-US" sz="1800" dirty="0" smtClean="0">
                <a:latin typeface="+mj-lt"/>
              </a:rPr>
              <a:t>Even with repeated experiments, with new cards across speed classes</a:t>
            </a:r>
          </a:p>
          <a:p>
            <a:pPr marL="284163" indent="-284163"/>
            <a:r>
              <a:rPr lang="en-US" dirty="0" smtClean="0">
                <a:latin typeface="+mj-lt"/>
              </a:rPr>
              <a:t>Even without considering Kingston, significant performance variation (~200%)</a:t>
            </a:r>
          </a:p>
          <a:p>
            <a:pPr marL="284163" lvl="0" indent="-284163"/>
            <a:r>
              <a:rPr lang="en-US" dirty="0" smtClean="0">
                <a:solidFill>
                  <a:srgbClr val="000000"/>
                </a:solidFill>
                <a:latin typeface="Calibri"/>
              </a:rPr>
              <a:t>Storage significantly affects app performance and consequently user experience</a:t>
            </a:r>
          </a:p>
          <a:p>
            <a:pPr marL="284163" indent="-284163"/>
            <a:r>
              <a:rPr lang="en-US" dirty="0" smtClean="0">
                <a:latin typeface="+mj-lt"/>
              </a:rPr>
              <a:t>With a faster network (USB in RT), variance was 222% (without Kingston)</a:t>
            </a:r>
          </a:p>
          <a:p>
            <a:pPr marL="284163" indent="-284163"/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With 10X increase in N/W speed, hardly any difference in runtime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7239000" y="3352800"/>
            <a:ext cx="1905000" cy="533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4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50" charset="-128"/>
              </a:rPr>
              <a:t>Time </a:t>
            </a:r>
            <a:r>
              <a:rPr lang="en-US" sz="1400" b="1" dirty="0" smtClean="0">
                <a:ea typeface="ＭＳ Ｐゴシック" pitchFamily="50" charset="-128"/>
              </a:rPr>
              <a:t>taken for </a:t>
            </a:r>
            <a:r>
              <a:rPr lang="en-US" sz="1400" b="1" dirty="0" err="1" smtClean="0">
                <a:ea typeface="ＭＳ Ｐゴシック" pitchFamily="50" charset="-128"/>
              </a:rPr>
              <a:t>iPerf</a:t>
            </a:r>
            <a:r>
              <a:rPr lang="en-US" sz="1400" b="1" dirty="0" smtClean="0">
                <a:ea typeface="ＭＳ Ｐゴシック" pitchFamily="50" charset="-128"/>
              </a:rPr>
              <a:t> to download 100MB</a:t>
            </a:r>
            <a:endParaRPr kumimoji="1" lang="en-US" sz="1400" b="1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7848600" y="1066800"/>
            <a:ext cx="762000" cy="381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1" i="0" u="none" strike="noStrike" cap="none" normalizeH="0" baseline="0" dirty="0" err="1" smtClean="0">
                <a:ln>
                  <a:noFill/>
                </a:ln>
                <a:effectLst/>
                <a:latin typeface="Arial" charset="0"/>
                <a:ea typeface="ＭＳ Ｐゴシック" pitchFamily="50" charset="-128"/>
              </a:rPr>
              <a:t>WiFi</a:t>
            </a:r>
            <a:endParaRPr kumimoji="1" lang="en-US" sz="1600" b="1" i="0" u="none" strike="noStrike" cap="none" normalizeH="0" baseline="0" dirty="0" smtClean="0">
              <a:ln>
                <a:noFill/>
              </a:ln>
              <a:effectLst/>
              <a:latin typeface="Arial" charset="0"/>
              <a:ea typeface="ＭＳ Ｐゴシック" pitchFamily="50" charset="-128"/>
            </a:endParaRPr>
          </a:p>
        </p:txBody>
      </p:sp>
      <p:sp>
        <p:nvSpPr>
          <p:cNvPr id="26" name="Rounded Rectangle 25"/>
          <p:cNvSpPr/>
          <p:nvPr/>
        </p:nvSpPr>
        <p:spPr bwMode="auto">
          <a:xfrm>
            <a:off x="8229600" y="2743200"/>
            <a:ext cx="762000" cy="3810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16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  <a:ea typeface="ＭＳ Ｐゴシック" pitchFamily="50" charset="-128"/>
              </a:rPr>
              <a:t>USB</a:t>
            </a:r>
          </a:p>
        </p:txBody>
      </p:sp>
      <p:grpSp>
        <p:nvGrpSpPr>
          <p:cNvPr id="3" name="Group 29"/>
          <p:cNvGrpSpPr/>
          <p:nvPr/>
        </p:nvGrpSpPr>
        <p:grpSpPr>
          <a:xfrm>
            <a:off x="7086600" y="990600"/>
            <a:ext cx="2209800" cy="2565400"/>
            <a:chOff x="7086600" y="990600"/>
            <a:chExt cx="2209800" cy="2565400"/>
          </a:xfrm>
        </p:grpSpPr>
        <p:graphicFrame>
          <p:nvGraphicFramePr>
            <p:cNvPr id="24" name="Chart 23"/>
            <p:cNvGraphicFramePr/>
            <p:nvPr/>
          </p:nvGraphicFramePr>
          <p:xfrm>
            <a:off x="7315200" y="990600"/>
            <a:ext cx="1981200" cy="2565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7" name="Rounded Rectangle 26"/>
            <p:cNvSpPr/>
            <p:nvPr/>
          </p:nvSpPr>
          <p:spPr bwMode="auto">
            <a:xfrm rot="16200000">
              <a:off x="6629400" y="1828800"/>
              <a:ext cx="1295400" cy="381000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sz="16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  <a:ea typeface="ＭＳ Ｐゴシック" pitchFamily="50" charset="-128"/>
                </a:rPr>
                <a:t>Time (s)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1283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9" grpId="0">
        <p:bldAsOne/>
      </p:bldGraphic>
      <p:bldP spid="21" grpId="0"/>
      <p:bldP spid="25" grpId="0"/>
      <p:bldP spid="2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2390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Runtimes for Popular Apps </a:t>
            </a:r>
            <a:r>
              <a:rPr lang="en-US" sz="2400" dirty="0" smtClean="0">
                <a:solidFill>
                  <a:srgbClr val="002060"/>
                </a:solidFill>
              </a:rPr>
              <a:t>(without Kingston)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4419600"/>
            <a:ext cx="868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ctr"/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We find a similar trend for several popular apps</a:t>
            </a:r>
          </a:p>
          <a:p>
            <a:pPr marL="284163" indent="-284163" algn="ctr"/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Storage device performance important, better card 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  <a:sym typeface="Wingdings" pitchFamily="2" charset="2"/>
              </a:rPr>
              <a:t></a:t>
            </a:r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 faster apps</a:t>
            </a:r>
          </a:p>
          <a:p>
            <a:pPr marL="284163" indent="-284163" algn="ctr"/>
            <a:endParaRPr lang="en-US" sz="1200" b="1" dirty="0" smtClean="0">
              <a:solidFill>
                <a:srgbClr val="FF0000"/>
              </a:solidFill>
              <a:latin typeface="+mj-lt"/>
            </a:endParaRPr>
          </a:p>
          <a:p>
            <a:pPr marL="284163" indent="-284163" algn="ctr"/>
            <a:r>
              <a:rPr lang="en-US" sz="2400" b="1" dirty="0" smtClean="0">
                <a:solidFill>
                  <a:srgbClr val="FF0000"/>
                </a:solidFill>
                <a:latin typeface="+mj-lt"/>
              </a:rPr>
              <a:t>Apart from the benefits provided by selecting a good flash device, are there additional opportunities for improvement in storage?</a:t>
            </a:r>
          </a:p>
        </p:txBody>
      </p:sp>
      <p:graphicFrame>
        <p:nvGraphicFramePr>
          <p:cNvPr id="18" name="Chart 17"/>
          <p:cNvGraphicFramePr/>
          <p:nvPr/>
        </p:nvGraphicFramePr>
        <p:xfrm>
          <a:off x="301752" y="911424"/>
          <a:ext cx="2847976" cy="1815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3273552" y="759023"/>
          <a:ext cx="2944368" cy="1940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/>
          <p:cNvGraphicFramePr/>
          <p:nvPr/>
        </p:nvGraphicFramePr>
        <p:xfrm>
          <a:off x="6397752" y="759023"/>
          <a:ext cx="2593848" cy="1940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hart 21"/>
          <p:cNvGraphicFramePr/>
          <p:nvPr/>
        </p:nvGraphicFramePr>
        <p:xfrm>
          <a:off x="301752" y="2664024"/>
          <a:ext cx="2909316" cy="1771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Chart 22"/>
          <p:cNvGraphicFramePr/>
          <p:nvPr/>
        </p:nvGraphicFramePr>
        <p:xfrm>
          <a:off x="3273552" y="2590801"/>
          <a:ext cx="2909316" cy="182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4" name="Chart 23"/>
          <p:cNvGraphicFramePr/>
          <p:nvPr/>
        </p:nvGraphicFramePr>
        <p:xfrm>
          <a:off x="6359652" y="2590800"/>
          <a:ext cx="2628900" cy="1826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2048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Content Placeholder 6" descr="webbench_seq_vs_rando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0811"/>
          <a:stretch>
            <a:fillRect/>
          </a:stretch>
        </p:blipFill>
        <p:spPr>
          <a:xfrm>
            <a:off x="152400" y="990599"/>
            <a:ext cx="5791200" cy="3619501"/>
          </a:xfrm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7467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WebBench: Sequential versus Random I/O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609600" y="4572000"/>
            <a:ext cx="838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4163" indent="-284163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Few reads, mostly at the start; significantly more writes</a:t>
            </a:r>
          </a:p>
          <a:p>
            <a:pPr marL="284163" indent="-284163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About 2X more sequential writes than random writes</a:t>
            </a:r>
          </a:p>
          <a:p>
            <a:pPr marL="284163" indent="-284163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Since rand is worse than </a:t>
            </a:r>
            <a:r>
              <a:rPr lang="en-US" sz="2400" dirty="0" err="1" smtClean="0">
                <a:latin typeface="+mj-lt"/>
              </a:rPr>
              <a:t>seq</a:t>
            </a:r>
            <a:r>
              <a:rPr lang="en-US" sz="2400" dirty="0" smtClean="0">
                <a:latin typeface="+mj-lt"/>
              </a:rPr>
              <a:t> by &gt;&gt; 2X, random dominates</a:t>
            </a:r>
          </a:p>
          <a:p>
            <a:pPr marL="284163" indent="-284163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Apps write enough randomly to cause severe performance drop</a:t>
            </a:r>
          </a:p>
          <a:p>
            <a:pPr marL="284163" indent="-284163"/>
            <a:r>
              <a:rPr lang="en-US" sz="2400" b="1" dirty="0" smtClean="0">
                <a:solidFill>
                  <a:srgbClr val="002060"/>
                </a:solidFill>
                <a:latin typeface="+mj-lt"/>
              </a:rPr>
              <a:t>	Paper has a table on I/O activity for other apps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 bwMode="auto">
          <a:xfrm>
            <a:off x="1219200" y="1143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I/O</a:t>
            </a:r>
            <a:r>
              <a:rPr kumimoji="1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Breakdown</a:t>
            </a:r>
            <a:endParaRPr kumimoji="1" 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943601" y="1021080"/>
          <a:ext cx="3047999" cy="3322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3297"/>
                <a:gridCol w="1153297"/>
                <a:gridCol w="741405"/>
              </a:tblGrid>
              <a:tr h="256032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/>
                        <a:t>Vendor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</a:rPr>
                        <a:t>Seq:Rand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</a:rPr>
                        <a:t>perf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</a:rPr>
                        <a:t> ratio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dirty="0" smtClean="0"/>
                        <a:t>Rand IOPS</a:t>
                      </a:r>
                      <a:endParaRPr lang="en-US" sz="1800" b="1" dirty="0"/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Transcend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302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/>
                        <a:t>Sandisk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/>
                        <a:t>RiData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395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Kingston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490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 smtClean="0"/>
                        <a:t>Wintec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1500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A-Data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1080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Patriot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1050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34696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PNY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1530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solidFill>
                            <a:schemeClr val="tx1"/>
                          </a:solidFill>
                        </a:rPr>
                        <a:t>2.6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59296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239000" cy="990600"/>
          </a:xfrm>
        </p:spPr>
        <p:txBody>
          <a:bodyPr/>
          <a:lstStyle/>
          <a:p>
            <a:r>
              <a:rPr lang="en-US" dirty="0" smtClean="0"/>
              <a:t>How Apps Use Storage?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9906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Exactly what makes web browsing slow on Android?</a:t>
            </a:r>
          </a:p>
          <a:p>
            <a:pPr lvl="1"/>
            <a:r>
              <a:rPr lang="en-US" sz="2400" dirty="0" smtClean="0"/>
              <a:t>Key lies in understanding how apps use </a:t>
            </a:r>
            <a:r>
              <a:rPr lang="en-US" sz="2400" dirty="0" err="1" smtClean="0"/>
              <a:t>SQLite</a:t>
            </a:r>
            <a:r>
              <a:rPr lang="en-US" sz="2400" dirty="0" smtClean="0"/>
              <a:t> and FS interface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905001" y="2133600"/>
            <a:ext cx="5714999" cy="2590800"/>
            <a:chOff x="280407" y="1371600"/>
            <a:chExt cx="9703357" cy="5141058"/>
          </a:xfrm>
        </p:grpSpPr>
        <p:sp>
          <p:nvSpPr>
            <p:cNvPr id="7" name="Rectangle 6"/>
            <p:cNvSpPr/>
            <p:nvPr/>
          </p:nvSpPr>
          <p:spPr>
            <a:xfrm>
              <a:off x="1056674" y="1371600"/>
              <a:ext cx="4916367" cy="6826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600" b="1" dirty="0"/>
                <a:t>/data/data/</a:t>
              </a:r>
              <a:r>
                <a:rPr lang="en-US" sz="1600" b="1" dirty="0" err="1"/>
                <a:t>com.necla.webview</a:t>
              </a:r>
              <a:endParaRPr lang="en-US" sz="1600" b="1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350" y="2259013"/>
              <a:ext cx="1916113" cy="376237"/>
            </a:xfrm>
            <a:prstGeom prst="rect">
              <a:avLst/>
            </a:prstGeom>
            <a:ln w="25400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</a:rPr>
                <a:t>lib (empty)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73350" y="2801938"/>
              <a:ext cx="1916113" cy="3778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b="1" dirty="0"/>
                <a:t>cache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987801" y="3337299"/>
              <a:ext cx="2243999" cy="39332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b="1" dirty="0" err="1"/>
                <a:t>webviewCache</a:t>
              </a:r>
              <a:endParaRPr lang="en-US" sz="14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784849" y="3898900"/>
              <a:ext cx="3293269" cy="110172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b="1" dirty="0"/>
                <a:t>6aaa3f00, </a:t>
              </a:r>
              <a:r>
                <a:rPr lang="en-US" sz="1400" b="1" dirty="0" smtClean="0"/>
                <a:t>03051d8d, </a:t>
              </a:r>
              <a:r>
                <a:rPr lang="en-US" sz="1400" b="1" dirty="0"/>
                <a:t>…</a:t>
              </a:r>
            </a:p>
            <a:p>
              <a:pPr>
                <a:defRPr/>
              </a:pPr>
              <a:r>
                <a:rPr lang="en-US" sz="1400" b="1" dirty="0"/>
                <a:t>many files (5.5MB)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73350" y="4811713"/>
              <a:ext cx="1916113" cy="3778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b="1" dirty="0"/>
                <a:t>databases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87799" y="5454204"/>
              <a:ext cx="3796537" cy="359221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b="1" dirty="0" err="1"/>
                <a:t>webview.db</a:t>
              </a:r>
              <a:r>
                <a:rPr lang="en-US" sz="1400" b="1" dirty="0"/>
                <a:t> (14KB)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87799" y="6029097"/>
              <a:ext cx="3796537" cy="36059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400" b="1" dirty="0" err="1"/>
                <a:t>webviewCache.db</a:t>
              </a:r>
              <a:r>
                <a:rPr lang="en-US" sz="1400" b="1" dirty="0"/>
                <a:t> (129KB)</a:t>
              </a:r>
            </a:p>
          </p:txBody>
        </p:sp>
        <p:cxnSp>
          <p:nvCxnSpPr>
            <p:cNvPr id="15" name="Elbow Connector 13"/>
            <p:cNvCxnSpPr>
              <a:endCxn id="8" idx="1"/>
            </p:cNvCxnSpPr>
            <p:nvPr/>
          </p:nvCxnSpPr>
          <p:spPr>
            <a:xfrm>
              <a:off x="1777652" y="2340142"/>
              <a:ext cx="895699" cy="10699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13"/>
            <p:cNvCxnSpPr>
              <a:endCxn id="9" idx="1"/>
            </p:cNvCxnSpPr>
            <p:nvPr/>
          </p:nvCxnSpPr>
          <p:spPr>
            <a:xfrm>
              <a:off x="1777652" y="2893595"/>
              <a:ext cx="895699" cy="9725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13"/>
            <p:cNvCxnSpPr>
              <a:endCxn id="12" idx="1"/>
            </p:cNvCxnSpPr>
            <p:nvPr/>
          </p:nvCxnSpPr>
          <p:spPr>
            <a:xfrm rot="16200000" flipH="1">
              <a:off x="756896" y="3084171"/>
              <a:ext cx="2937210" cy="895699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3"/>
            <p:cNvCxnSpPr>
              <a:stCxn id="9" idx="2"/>
              <a:endCxn id="10" idx="1"/>
            </p:cNvCxnSpPr>
            <p:nvPr/>
          </p:nvCxnSpPr>
          <p:spPr>
            <a:xfrm rot="16200000" flipH="1">
              <a:off x="3632504" y="3178665"/>
              <a:ext cx="354199" cy="356394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3"/>
            <p:cNvCxnSpPr>
              <a:stCxn id="10" idx="2"/>
              <a:endCxn id="11" idx="1"/>
            </p:cNvCxnSpPr>
            <p:nvPr/>
          </p:nvCxnSpPr>
          <p:spPr>
            <a:xfrm rot="16200000" flipH="1">
              <a:off x="5087756" y="3752669"/>
              <a:ext cx="719139" cy="675048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lbow Connector 13"/>
            <p:cNvCxnSpPr>
              <a:stCxn id="12" idx="2"/>
              <a:endCxn id="13" idx="1"/>
            </p:cNvCxnSpPr>
            <p:nvPr/>
          </p:nvCxnSpPr>
          <p:spPr>
            <a:xfrm rot="16200000" flipH="1">
              <a:off x="3587464" y="5233479"/>
              <a:ext cx="444278" cy="356393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lbow Connector 13"/>
            <p:cNvCxnSpPr>
              <a:stCxn id="12" idx="2"/>
              <a:endCxn id="14" idx="1"/>
            </p:cNvCxnSpPr>
            <p:nvPr/>
          </p:nvCxnSpPr>
          <p:spPr>
            <a:xfrm rot="16200000" flipH="1">
              <a:off x="3299675" y="5521267"/>
              <a:ext cx="1019855" cy="356393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lternate Process 22"/>
            <p:cNvSpPr/>
            <p:nvPr/>
          </p:nvSpPr>
          <p:spPr>
            <a:xfrm>
              <a:off x="3871889" y="5907828"/>
              <a:ext cx="4171205" cy="604830"/>
            </a:xfrm>
            <a:prstGeom prst="flowChartAlternateProcess">
              <a:avLst/>
            </a:prstGeom>
            <a:noFill/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23" name="Alternate Process 22"/>
            <p:cNvSpPr/>
            <p:nvPr/>
          </p:nvSpPr>
          <p:spPr>
            <a:xfrm>
              <a:off x="5704868" y="3810001"/>
              <a:ext cx="3502630" cy="1295401"/>
            </a:xfrm>
            <a:prstGeom prst="flowChartAlternateProcess">
              <a:avLst/>
            </a:prstGeom>
            <a:noFill/>
            <a:ln w="1905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 b="1"/>
            </a:p>
          </p:txBody>
        </p:sp>
        <p:sp>
          <p:nvSpPr>
            <p:cNvPr id="24" name="TextBox 31"/>
            <p:cNvSpPr txBox="1">
              <a:spLocks noChangeArrowheads="1"/>
            </p:cNvSpPr>
            <p:nvPr/>
          </p:nvSpPr>
          <p:spPr bwMode="auto">
            <a:xfrm>
              <a:off x="280407" y="5323198"/>
              <a:ext cx="2975695" cy="103825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These files written 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to </a:t>
              </a:r>
              <a:r>
                <a:rPr lang="en-US" sz="1400" b="1" dirty="0" err="1" smtClean="0">
                  <a:solidFill>
                    <a:srgbClr val="C00000"/>
                  </a:solidFill>
                </a:rPr>
                <a:t>SQLite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 in sync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25" name="TextBox 32"/>
            <p:cNvSpPr txBox="1">
              <a:spLocks noChangeArrowheads="1"/>
            </p:cNvSpPr>
            <p:nvPr/>
          </p:nvSpPr>
          <p:spPr bwMode="auto">
            <a:xfrm>
              <a:off x="6361177" y="2601461"/>
              <a:ext cx="3622587" cy="1038252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</a:rPr>
                <a:t>These files written 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to FS in  write-behind</a:t>
              </a:r>
              <a:endParaRPr lang="en-US" sz="1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8" name="Title 1"/>
          <p:cNvSpPr txBox="1">
            <a:spLocks/>
          </p:cNvSpPr>
          <p:nvPr/>
        </p:nvSpPr>
        <p:spPr bwMode="auto">
          <a:xfrm>
            <a:off x="685800" y="2438400"/>
            <a:ext cx="1981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WebBench Storage Schema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 bwMode="auto">
          <a:xfrm>
            <a:off x="228600" y="4724400"/>
            <a:ext cx="8686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27432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buFont typeface="Wingdings" pitchFamily="2" charset="2"/>
              <a:buChar char="§"/>
              <a:tabLst/>
              <a:defRPr/>
            </a:pP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Apps typically store some data </a:t>
            </a:r>
            <a:r>
              <a:rPr lang="en-US" sz="2800" kern="0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in 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FS (e.g., cache files) and some </a:t>
            </a:r>
            <a:r>
              <a:rPr lang="en-US" sz="2800" kern="0" dirty="0" smtClean="0">
                <a:solidFill>
                  <a:srgbClr val="333399"/>
                </a:solidFill>
                <a:latin typeface="+mn-lt"/>
                <a:ea typeface="+mn-ea"/>
                <a:cs typeface="+mn-cs"/>
              </a:rPr>
              <a:t>in a </a:t>
            </a:r>
            <a:r>
              <a:rPr kumimoji="1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SQLite</a:t>
            </a:r>
            <a:r>
              <a:rPr kumimoji="1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database (e.g., cache map)</a:t>
            </a:r>
          </a:p>
          <a:p>
            <a:pPr marL="59436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All data through </a:t>
            </a:r>
            <a:r>
              <a:rPr kumimoji="1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SQLite</a:t>
            </a: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</a:rPr>
              <a:t> is written synchronously </a:t>
            </a: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sym typeface="Wingdings" pitchFamily="2" charset="2"/>
              </a:rPr>
              <a:t> slow!</a:t>
            </a:r>
          </a:p>
          <a:p>
            <a:pPr marL="594360" marR="0" lvl="1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sym typeface="Wingdings" pitchFamily="2" charset="2"/>
              </a:rPr>
              <a:t>Apps often use </a:t>
            </a:r>
            <a:r>
              <a:rPr kumimoji="1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sym typeface="Wingdings" pitchFamily="2" charset="2"/>
              </a:rPr>
              <a:t>SQLite</a:t>
            </a:r>
            <a:r>
              <a:rPr kumimoji="1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sym typeface="Wingdings" pitchFamily="2" charset="2"/>
              </a:rPr>
              <a:t> oblivious to performance effects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297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618419230"/>
              </p:ext>
            </p:extLst>
          </p:nvPr>
        </p:nvGraphicFramePr>
        <p:xfrm>
          <a:off x="609600" y="2438400"/>
          <a:ext cx="7620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086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What-If Analysis for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6553200" cy="1295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What is the potential for improvements?</a:t>
            </a:r>
          </a:p>
          <a:p>
            <a:pPr marL="347663" lvl="1" indent="-179388"/>
            <a:r>
              <a:rPr lang="en-US" sz="2400" dirty="0" smtClean="0"/>
              <a:t>E.g., if all data </a:t>
            </a:r>
            <a:r>
              <a:rPr lang="en-US" sz="2400" i="1" dirty="0" smtClean="0"/>
              <a:t>could</a:t>
            </a:r>
            <a:r>
              <a:rPr lang="en-US" sz="2400" dirty="0" smtClean="0"/>
              <a:t> be kept in RAM?</a:t>
            </a:r>
          </a:p>
          <a:p>
            <a:pPr marL="347663" lvl="1" indent="-179388"/>
            <a:r>
              <a:rPr lang="en-US" sz="2400" dirty="0" smtClean="0"/>
              <a:t>Analysis to answer hypothetical questions</a:t>
            </a:r>
            <a:endParaRPr lang="en-US" sz="2400" dirty="0"/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362200" y="2286000"/>
            <a:ext cx="2743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+mj-lt"/>
              </a:rPr>
              <a:t>Placing Cache on </a:t>
            </a:r>
            <a:r>
              <a:rPr lang="en-US" dirty="0" err="1">
                <a:latin typeface="+mj-lt"/>
              </a:rPr>
              <a:t>Ramdisk</a:t>
            </a:r>
            <a:r>
              <a:rPr lang="en-US" dirty="0">
                <a:latin typeface="+mj-lt"/>
              </a:rPr>
              <a:t> does not improve </a:t>
            </a:r>
            <a:r>
              <a:rPr lang="en-US" dirty="0" err="1" smtClean="0">
                <a:latin typeface="+mj-lt"/>
              </a:rPr>
              <a:t>perf</a:t>
            </a:r>
            <a:r>
              <a:rPr lang="en-US" dirty="0" smtClean="0">
                <a:latin typeface="+mj-lt"/>
              </a:rPr>
              <a:t>. </a:t>
            </a:r>
            <a:r>
              <a:rPr lang="en-US" dirty="0">
                <a:latin typeface="+mj-lt"/>
              </a:rPr>
              <a:t>much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810000" y="3200400"/>
            <a:ext cx="1981200" cy="1600197"/>
            <a:chOff x="3908415" y="3362048"/>
            <a:chExt cx="1485900" cy="2328848"/>
          </a:xfrm>
        </p:grpSpPr>
        <p:cxnSp>
          <p:nvCxnSpPr>
            <p:cNvPr id="8" name="Straight Connector 11"/>
            <p:cNvCxnSpPr>
              <a:cxnSpLocks noChangeShapeType="1"/>
            </p:cNvCxnSpPr>
            <p:nvPr/>
          </p:nvCxnSpPr>
          <p:spPr bwMode="auto">
            <a:xfrm rot="16200000" flipV="1">
              <a:off x="4323701" y="5310671"/>
              <a:ext cx="76045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9" name="TextBox 13"/>
            <p:cNvSpPr txBox="1">
              <a:spLocks noChangeArrowheads="1"/>
            </p:cNvSpPr>
            <p:nvPr/>
          </p:nvSpPr>
          <p:spPr bwMode="auto">
            <a:xfrm>
              <a:off x="3908415" y="3362048"/>
              <a:ext cx="1485900" cy="1478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DB on </a:t>
              </a:r>
              <a:r>
                <a:rPr lang="en-US" dirty="0" err="1" smtClean="0">
                  <a:latin typeface="+mj-lt"/>
                </a:rPr>
                <a:t>Ramdisk</a:t>
              </a:r>
              <a:r>
                <a:rPr lang="en-US" dirty="0" smtClean="0">
                  <a:latin typeface="+mj-lt"/>
                </a:rPr>
                <a:t> alone improves </a:t>
              </a:r>
              <a:r>
                <a:rPr lang="en-US" dirty="0" err="1" smtClean="0">
                  <a:latin typeface="+mj-lt"/>
                </a:rPr>
                <a:t>perf</a:t>
              </a:r>
              <a:r>
                <a:rPr lang="en-US" dirty="0" smtClean="0">
                  <a:latin typeface="+mj-lt"/>
                </a:rPr>
                <a:t>. significantly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5257800" y="4114800"/>
            <a:ext cx="1905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Both </a:t>
            </a:r>
            <a:r>
              <a:rPr lang="en-US" dirty="0">
                <a:latin typeface="+mj-lt"/>
              </a:rPr>
              <a:t>Cache and DB </a:t>
            </a:r>
            <a:r>
              <a:rPr lang="en-US" dirty="0" smtClean="0">
                <a:latin typeface="+mj-lt"/>
              </a:rPr>
              <a:t>in RAM </a:t>
            </a:r>
            <a:r>
              <a:rPr lang="en-US" dirty="0" smtClean="0">
                <a:latin typeface="+mj-lt"/>
                <a:sym typeface="Wingdings" pitchFamily="2" charset="2"/>
              </a:rPr>
              <a:t> </a:t>
            </a:r>
            <a:r>
              <a:rPr lang="en-US" dirty="0" smtClean="0">
                <a:latin typeface="+mj-lt"/>
              </a:rPr>
              <a:t>no extra benefit</a:t>
            </a:r>
            <a:endParaRPr lang="en-US" dirty="0">
              <a:latin typeface="+mj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59236" y="3124200"/>
            <a:ext cx="2427564" cy="1609418"/>
            <a:chOff x="6335436" y="3429000"/>
            <a:chExt cx="2427564" cy="1609418"/>
          </a:xfrm>
        </p:grpSpPr>
        <p:cxnSp>
          <p:nvCxnSpPr>
            <p:cNvPr id="12" name="Straight Connector 17"/>
            <p:cNvCxnSpPr>
              <a:cxnSpLocks noChangeShapeType="1"/>
            </p:cNvCxnSpPr>
            <p:nvPr/>
          </p:nvCxnSpPr>
          <p:spPr bwMode="auto">
            <a:xfrm flipV="1">
              <a:off x="7543800" y="4343400"/>
              <a:ext cx="0" cy="69501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3" name="TextBox 20"/>
            <p:cNvSpPr txBox="1">
              <a:spLocks noChangeArrowheads="1"/>
            </p:cNvSpPr>
            <p:nvPr/>
          </p:nvSpPr>
          <p:spPr bwMode="auto">
            <a:xfrm>
              <a:off x="6335436" y="3429000"/>
              <a:ext cx="2427564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Both </a:t>
              </a:r>
              <a:r>
                <a:rPr lang="en-US" dirty="0">
                  <a:latin typeface="+mj-lt"/>
                </a:rPr>
                <a:t>Cache and DB on SD without sync recoups most </a:t>
              </a:r>
              <a:r>
                <a:rPr lang="en-US" dirty="0" err="1" smtClean="0">
                  <a:latin typeface="+mj-lt"/>
                </a:rPr>
                <a:t>perf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248400" y="838200"/>
            <a:ext cx="2819400" cy="1524000"/>
          </a:xfrm>
          <a:prstGeom prst="rect">
            <a:avLst/>
          </a:prstGeom>
          <a:solidFill>
            <a:srgbClr val="FFF2C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tabLst/>
              <a:defRPr/>
            </a:pPr>
            <a:r>
              <a:rPr lang="en-US" b="1" kern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A. Web Cache in RAM</a:t>
            </a:r>
          </a:p>
          <a:p>
            <a:pPr marL="342900" lvl="0" indent="-274320" eaLnBrk="0" hangingPunct="0">
              <a:spcBef>
                <a:spcPct val="20000"/>
              </a:spcBef>
              <a:buSzPct val="120000"/>
              <a:defRPr/>
            </a:pPr>
            <a:r>
              <a:rPr kumimoji="1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</a:t>
            </a:r>
            <a:r>
              <a:rPr kumimoji="1" lang="en-US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DB (</a:t>
            </a:r>
            <a:r>
              <a:rPr lang="en-US" b="1" kern="0" dirty="0" err="1" smtClean="0">
                <a:solidFill>
                  <a:srgbClr val="002060"/>
                </a:solidFill>
                <a:latin typeface="+mj-lt"/>
              </a:rPr>
              <a:t>SQLite</a:t>
            </a:r>
            <a:r>
              <a:rPr lang="en-US" b="1" kern="0" dirty="0" smtClean="0">
                <a:solidFill>
                  <a:srgbClr val="002060"/>
                </a:solidFill>
                <a:latin typeface="+mj-lt"/>
              </a:rPr>
              <a:t>)</a:t>
            </a:r>
            <a:r>
              <a:rPr kumimoji="1" lang="en-US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in </a:t>
            </a:r>
            <a:r>
              <a:rPr kumimoji="1" lang="en-US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RAM</a:t>
            </a:r>
          </a:p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tabLst/>
              <a:defRPr/>
            </a:pPr>
            <a:r>
              <a:rPr lang="en-US" b="1" kern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C. All</a:t>
            </a:r>
            <a:r>
              <a:rPr lang="en-US" b="1" kern="0" baseline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in RAM</a:t>
            </a:r>
          </a:p>
          <a:p>
            <a:pPr marL="342900" marR="0" lvl="0" indent="-27432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20000"/>
              <a:tabLst/>
              <a:defRPr/>
            </a:pPr>
            <a:r>
              <a:rPr lang="en-US" b="1" kern="0" dirty="0" smtClean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D. All</a:t>
            </a:r>
            <a:r>
              <a:rPr kumimoji="1" lang="en-US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on SD w/ no-sync</a:t>
            </a:r>
            <a:endParaRPr kumimoji="1" lang="en-US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562600" y="2433935"/>
            <a:ext cx="3048000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rgbClr val="002060"/>
                </a:solidFill>
              </a:rPr>
              <a:t>WebBench on </a:t>
            </a:r>
            <a:r>
              <a:rPr lang="en-US" sz="2400" b="1" dirty="0" err="1" smtClean="0">
                <a:solidFill>
                  <a:srgbClr val="002060"/>
                </a:solidFill>
              </a:rPr>
              <a:t>RiData</a:t>
            </a:r>
            <a:endParaRPr lang="en-US" sz="2400" b="1" dirty="0" smtClean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2800" y="5334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A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5334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B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3600" y="5334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39000" y="53340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D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3000" y="65429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9621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P spid="7" grpId="0"/>
      <p:bldP spid="11" grpId="0"/>
      <p:bldP spid="14" grpId="0" build="allAtOnce" animBg="1"/>
      <p:bldP spid="18" grpId="0" animBg="1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9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Implications of Experimental Analysis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334000"/>
          </a:xfrm>
        </p:spPr>
        <p:txBody>
          <a:bodyPr/>
          <a:lstStyle/>
          <a:p>
            <a:r>
              <a:rPr lang="en-US" sz="2800" dirty="0" smtClean="0"/>
              <a:t>Storage stack affects mobile application performance</a:t>
            </a:r>
          </a:p>
          <a:p>
            <a:pPr lvl="1"/>
            <a:r>
              <a:rPr lang="en-US" sz="2400" dirty="0" smtClean="0"/>
              <a:t>Depends on random v/s sequential I/O performance</a:t>
            </a:r>
          </a:p>
          <a:p>
            <a:r>
              <a:rPr lang="en-US" sz="2800" dirty="0" smtClean="0"/>
              <a:t>Key bottleneck is ``wimpy’’ storage on mobile devices</a:t>
            </a:r>
          </a:p>
          <a:p>
            <a:pPr lvl="1"/>
            <a:r>
              <a:rPr lang="en-US" sz="2400" dirty="0" smtClean="0"/>
              <a:t>Performance can be much worse than laptops, desktops</a:t>
            </a:r>
          </a:p>
          <a:p>
            <a:pPr lvl="1"/>
            <a:r>
              <a:rPr lang="en-US" sz="2400" dirty="0" smtClean="0"/>
              <a:t>Storage on mobile  being used for desktop-like workloads</a:t>
            </a:r>
          </a:p>
          <a:p>
            <a:r>
              <a:rPr lang="en-US" sz="2800" dirty="0" smtClean="0"/>
              <a:t>Android exacerbates poor storage performance through synchronous </a:t>
            </a:r>
            <a:r>
              <a:rPr lang="en-US" sz="2800" dirty="0" err="1" smtClean="0"/>
              <a:t>SQLite</a:t>
            </a:r>
            <a:r>
              <a:rPr lang="en-US" sz="2800" dirty="0" smtClean="0"/>
              <a:t> interface</a:t>
            </a:r>
          </a:p>
          <a:p>
            <a:pPr lvl="1"/>
            <a:r>
              <a:rPr lang="en-US" sz="2400" dirty="0" smtClean="0"/>
              <a:t>Apps use </a:t>
            </a:r>
            <a:r>
              <a:rPr lang="en-US" sz="2400" dirty="0" err="1" smtClean="0"/>
              <a:t>SQLite</a:t>
            </a:r>
            <a:r>
              <a:rPr lang="en-US" sz="2400" dirty="0" smtClean="0"/>
              <a:t> for functionality, not always needing reliability</a:t>
            </a:r>
          </a:p>
          <a:p>
            <a:pPr lvl="1"/>
            <a:r>
              <a:rPr lang="en-US" sz="2400" dirty="0" err="1" smtClean="0"/>
              <a:t>SQLite</a:t>
            </a:r>
            <a:r>
              <a:rPr lang="en-US" sz="2400" dirty="0" smtClean="0"/>
              <a:t> write traffic is quite random  </a:t>
            </a:r>
            <a:r>
              <a:rPr lang="en-US" sz="2400" dirty="0" smtClean="0">
                <a:sym typeface="Wingdings" pitchFamily="2" charset="2"/>
              </a:rPr>
              <a:t> further slowdown!</a:t>
            </a:r>
            <a:endParaRPr lang="en-US" sz="2400" dirty="0" smtClean="0"/>
          </a:p>
          <a:p>
            <a:r>
              <a:rPr lang="en-US" sz="2800" dirty="0" smtClean="0"/>
              <a:t>Apps use Android interfaces oblivious to performance</a:t>
            </a:r>
          </a:p>
          <a:p>
            <a:pPr lvl="1"/>
            <a:r>
              <a:rPr lang="en-US" sz="2400" dirty="0" smtClean="0"/>
              <a:t>Browser writes </a:t>
            </a:r>
            <a:r>
              <a:rPr lang="en-US" sz="2400" i="1" dirty="0" smtClean="0"/>
              <a:t>cache map</a:t>
            </a:r>
            <a:r>
              <a:rPr lang="en-US" sz="2400" dirty="0" smtClean="0"/>
              <a:t> to </a:t>
            </a:r>
            <a:r>
              <a:rPr lang="en-US" sz="2400" dirty="0" err="1" smtClean="0"/>
              <a:t>SQLite</a:t>
            </a:r>
            <a:r>
              <a:rPr lang="en-US" sz="2400" dirty="0" smtClean="0"/>
              <a:t>; slows cache writes a lot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9800" y="6428601"/>
            <a:ext cx="2005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Courtesy: </a:t>
            </a:r>
            <a:r>
              <a:rPr lang="en-US" sz="1200" dirty="0" err="1" smtClean="0"/>
              <a:t>Nitin</a:t>
            </a:r>
            <a:r>
              <a:rPr lang="en-US" sz="1200" dirty="0" smtClean="0"/>
              <a:t> </a:t>
            </a:r>
            <a:r>
              <a:rPr lang="en-US" sz="1200" dirty="0" err="1" smtClean="0"/>
              <a:t>Agrawal</a:t>
            </a:r>
            <a:r>
              <a:rPr lang="en-US" sz="1200" dirty="0" smtClean="0"/>
              <a:t> et al.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74915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177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4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43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5342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Smart Phone Virtualization: on </a:t>
            </a:r>
            <a:r>
              <a:rPr lang="en-US" dirty="0" smtClean="0"/>
              <a:t>Servers/PCs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876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Bluestacks</a:t>
            </a:r>
            <a:r>
              <a:rPr lang="en-US" dirty="0" smtClean="0"/>
              <a:t> (Demo)</a:t>
            </a:r>
          </a:p>
          <a:p>
            <a:pPr marL="0" indent="0">
              <a:buNone/>
            </a:pPr>
            <a:r>
              <a:rPr lang="en-US" dirty="0" err="1" smtClean="0"/>
              <a:t>MegaDroid</a:t>
            </a:r>
            <a:endParaRPr lang="en-US" dirty="0" smtClean="0"/>
          </a:p>
          <a:p>
            <a:r>
              <a:rPr lang="en-US" dirty="0" smtClean="0"/>
              <a:t>Off</a:t>
            </a:r>
            <a:r>
              <a:rPr lang="en-US" dirty="0"/>
              <a:t>-the-shelf PCs emulates a town of 300,000 Android phones </a:t>
            </a:r>
            <a:endParaRPr lang="en-US" dirty="0" smtClean="0"/>
          </a:p>
          <a:p>
            <a:pPr lvl="1"/>
            <a:r>
              <a:rPr lang="en-US" dirty="0" smtClean="0"/>
              <a:t>Emulate </a:t>
            </a:r>
            <a:r>
              <a:rPr lang="en-US" dirty="0"/>
              <a:t>cellular and GPS </a:t>
            </a:r>
            <a:r>
              <a:rPr lang="en-US" dirty="0" smtClean="0"/>
              <a:t>behavior</a:t>
            </a:r>
          </a:p>
          <a:p>
            <a:r>
              <a:rPr lang="en-US" dirty="0" smtClean="0"/>
              <a:t>Usage: 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racing </a:t>
            </a:r>
            <a:r>
              <a:rPr lang="en-US" dirty="0"/>
              <a:t>the wider effects of natural </a:t>
            </a:r>
            <a:r>
              <a:rPr lang="en-US" dirty="0" smtClean="0"/>
              <a:t>disasters</a:t>
            </a:r>
          </a:p>
          <a:p>
            <a:pPr lvl="1"/>
            <a:r>
              <a:rPr lang="en-US" dirty="0" smtClean="0"/>
              <a:t>Hacking attempts</a:t>
            </a:r>
          </a:p>
          <a:p>
            <a:pPr lvl="1"/>
            <a:r>
              <a:rPr lang="en-US" dirty="0" smtClean="0"/>
              <a:t>Software bugs</a:t>
            </a:r>
          </a:p>
          <a:p>
            <a:pPr lvl="1"/>
            <a:r>
              <a:rPr lang="en-US" dirty="0" smtClean="0"/>
              <a:t>Assist real phone (e.g. offload computation, virus check)</a:t>
            </a:r>
          </a:p>
          <a:p>
            <a:r>
              <a:rPr lang="en-US" dirty="0"/>
              <a:t>Video: </a:t>
            </a:r>
            <a:r>
              <a:rPr lang="en-US" dirty="0">
                <a:hlinkClick r:id="rId2"/>
              </a:rPr>
              <a:t>http://www.engadget.com/2012/10/03/sandia-labs-megadroid-project-simulates-300-000-android-phones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</p:txBody>
      </p:sp>
      <p:pic>
        <p:nvPicPr>
          <p:cNvPr id="6" name="Picture 5" descr="megadroid-sandia-cropped-proto-custom_28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743200"/>
            <a:ext cx="331215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02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27363</TotalTime>
  <Words>2527</Words>
  <Application>Microsoft Macintosh PowerPoint</Application>
  <PresentationFormat>On-screen Show (4:3)</PresentationFormat>
  <Paragraphs>710</Paragraphs>
  <Slides>51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Energy Management in the  Cinder Operating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Smart Phone Virtualization: on Servers/PCs</vt:lpstr>
      <vt:lpstr>Smart Phone Virtualization: on Devices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Info</vt:lpstr>
      <vt:lpstr>Revisiting Storage  for Smartphones</vt:lpstr>
      <vt:lpstr>Understanding Mobile Performance</vt:lpstr>
      <vt:lpstr>PowerPoint Presentation</vt:lpstr>
      <vt:lpstr>Outline</vt:lpstr>
      <vt:lpstr>Why Storage is a Problem</vt:lpstr>
      <vt:lpstr>PowerPoint Presentation</vt:lpstr>
      <vt:lpstr>Deconstructing Mobile App Performance</vt:lpstr>
      <vt:lpstr>Outline</vt:lpstr>
      <vt:lpstr>Storage Partitions on Android</vt:lpstr>
      <vt:lpstr>Custom Experimental Setup</vt:lpstr>
      <vt:lpstr>Apps and Experiments Performed</vt:lpstr>
      <vt:lpstr>Outline</vt:lpstr>
      <vt:lpstr>WebBench Results: Runtime</vt:lpstr>
      <vt:lpstr>WebBench Results: Runtime</vt:lpstr>
      <vt:lpstr>Runtimes for Popular Apps (without Kingston)</vt:lpstr>
      <vt:lpstr>WebBench: Sequential versus Random I/O</vt:lpstr>
      <vt:lpstr>How Apps Use Storage?</vt:lpstr>
      <vt:lpstr>What-If Analysis for Solutions</vt:lpstr>
      <vt:lpstr>Implications of Experimental Analysis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Narrowing the Beam: Lowering Complexity in Cellular Networks by Scaling Up</dc:title>
  <dc:creator>OrbitMicrowave</dc:creator>
  <cp:lastModifiedBy>Srinivasan Seshan</cp:lastModifiedBy>
  <cp:revision>888</cp:revision>
  <dcterms:created xsi:type="dcterms:W3CDTF">2011-08-08T23:13:16Z</dcterms:created>
  <dcterms:modified xsi:type="dcterms:W3CDTF">2013-04-09T23:24:43Z</dcterms:modified>
</cp:coreProperties>
</file>