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56" r:id="rId2"/>
    <p:sldId id="263" r:id="rId3"/>
    <p:sldId id="257" r:id="rId4"/>
    <p:sldId id="298" r:id="rId5"/>
    <p:sldId id="279" r:id="rId6"/>
    <p:sldId id="269" r:id="rId7"/>
    <p:sldId id="270" r:id="rId8"/>
    <p:sldId id="264" r:id="rId9"/>
    <p:sldId id="265" r:id="rId10"/>
    <p:sldId id="266" r:id="rId11"/>
    <p:sldId id="267" r:id="rId12"/>
    <p:sldId id="262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3" r:id="rId25"/>
    <p:sldId id="285" r:id="rId26"/>
    <p:sldId id="284" r:id="rId27"/>
    <p:sldId id="286" r:id="rId28"/>
    <p:sldId id="259" r:id="rId29"/>
    <p:sldId id="287" r:id="rId30"/>
    <p:sldId id="288" r:id="rId31"/>
    <p:sldId id="291" r:id="rId32"/>
    <p:sldId id="290" r:id="rId33"/>
    <p:sldId id="289" r:id="rId34"/>
    <p:sldId id="292" r:id="rId35"/>
    <p:sldId id="293" r:id="rId36"/>
    <p:sldId id="294" r:id="rId37"/>
    <p:sldId id="295" r:id="rId38"/>
    <p:sldId id="296" r:id="rId39"/>
    <p:sldId id="297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4A3B83-99DD-7E41-AE57-A03DB0ADEEE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BAB5B8-61D2-074D-94CD-8697B51F6712}" type="datetimeFigureOut">
              <a:rPr lang="en-US" smtClean="0"/>
              <a:t>1/21/13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nychis/android-wmon/tree/master/application/jn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.googlesource.com/kernel/omap.git" TargetMode="External"/><Relationship Id="rId4" Type="http://schemas.openxmlformats.org/officeDocument/2006/relationships/hyperlink" Target="https://android.googlesource.com/kernel/samsung.git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s://android.googlesource.com/kernel/omap/+/d5a18e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ndroid.googlesource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droid-dls.com/wiki/index.php?title=HOWTO:_Unpack,_Edit,_and_Re-Pack_Boot_Images" TargetMode="Externa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nychis/stickynotes/blob/d83df9c796625bb277f015ded7c2a02ec2dbae55/src/android/stickynotes/StickyNotesActivity.jav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o.cmcl.cs.cmu.edu/wiki/index.php/Main_P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Android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Nychis</a:t>
            </a:r>
          </a:p>
          <a:p>
            <a:r>
              <a:rPr lang="en-US" dirty="0" err="1" smtClean="0"/>
              <a:t>Srinivasan</a:t>
            </a:r>
            <a:r>
              <a:rPr lang="en-US" dirty="0" smtClean="0"/>
              <a:t>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Preferences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preference file (does not need to be globally unique)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a handle to your preferences: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read in values</a:t>
            </a:r>
            <a:r>
              <a:rPr lang="en-US" dirty="0"/>
              <a:t> </a:t>
            </a:r>
            <a:r>
              <a:rPr lang="en-US" dirty="0" smtClean="0"/>
              <a:t>by key, specify value if does not exist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Writing needs specific handle, and </a:t>
            </a:r>
            <a:r>
              <a:rPr lang="en-US" i="1" dirty="0" smtClean="0"/>
              <a:t>need to commit all changes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3-01-20 at 12.1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8" y="2140115"/>
            <a:ext cx="5765800" cy="304800"/>
          </a:xfrm>
          <a:prstGeom prst="rect">
            <a:avLst/>
          </a:prstGeom>
        </p:spPr>
      </p:pic>
      <p:pic>
        <p:nvPicPr>
          <p:cNvPr id="6" name="Picture 5" descr="Screen Shot 2013-01-20 at 12.20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8" y="3127894"/>
            <a:ext cx="6718300" cy="279400"/>
          </a:xfrm>
          <a:prstGeom prst="rect">
            <a:avLst/>
          </a:prstGeom>
        </p:spPr>
      </p:pic>
      <p:pic>
        <p:nvPicPr>
          <p:cNvPr id="8" name="Picture 7" descr="Screen Shot 2013-01-20 at 12.45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8" y="4205714"/>
            <a:ext cx="5994400" cy="330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161568" y="4004672"/>
            <a:ext cx="228600" cy="2533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3-01-20 at 12.53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8" y="5271849"/>
            <a:ext cx="5410200" cy="635000"/>
          </a:xfrm>
          <a:prstGeom prst="rect">
            <a:avLst/>
          </a:prstGeom>
        </p:spPr>
      </p:pic>
      <p:pic>
        <p:nvPicPr>
          <p:cNvPr id="13" name="Picture 12" descr="Screen Shot 2013-01-20 at 12.57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86" y="5906849"/>
            <a:ext cx="1854200" cy="330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227086" y="6093155"/>
            <a:ext cx="857253" cy="981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86932" y="6006615"/>
            <a:ext cx="152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Do not forget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hopefully know the basics of databases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Best to store your main data/objects</a:t>
            </a:r>
            <a:endParaRPr lang="en-US" dirty="0"/>
          </a:p>
          <a:p>
            <a:pPr lvl="1"/>
            <a:r>
              <a:rPr lang="en-US" dirty="0" smtClean="0"/>
              <a:t>Marshal your classes to and from a row in a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Android provides some useful helper classes</a:t>
            </a:r>
          </a:p>
          <a:p>
            <a:pPr lvl="1"/>
            <a:r>
              <a:rPr lang="en-US" i="1" dirty="0" err="1" smtClean="0"/>
              <a:t>SQLiteDatabase</a:t>
            </a:r>
            <a:r>
              <a:rPr lang="en-US" i="1" dirty="0" smtClean="0"/>
              <a:t>, Cursor, </a:t>
            </a:r>
            <a:r>
              <a:rPr lang="en-US" i="1" dirty="0" err="1" smtClean="0"/>
              <a:t>ContentValues</a:t>
            </a:r>
            <a:r>
              <a:rPr lang="en-US" i="1" dirty="0" smtClean="0"/>
              <a:t>….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Ultimately, I want to push you in the right direction, but you should be able to find the details…</a:t>
            </a:r>
          </a:p>
          <a:p>
            <a:pPr lvl="1"/>
            <a:r>
              <a:rPr lang="en-US" dirty="0" smtClean="0"/>
              <a:t>Good example:  http</a:t>
            </a:r>
            <a:r>
              <a:rPr lang="en-US" dirty="0"/>
              <a:t>://</a:t>
            </a:r>
            <a:r>
              <a:rPr lang="en-US" dirty="0" err="1"/>
              <a:t>www.androidhive.info</a:t>
            </a:r>
            <a:r>
              <a:rPr lang="en-US" dirty="0"/>
              <a:t>/2011/11/android-</a:t>
            </a:r>
            <a:r>
              <a:rPr lang="en-US" dirty="0" err="1"/>
              <a:t>sqlite</a:t>
            </a:r>
            <a:r>
              <a:rPr lang="en-US" dirty="0"/>
              <a:t>-database-tutorial/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9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Native Code (JNI)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454"/>
            <a:ext cx="7620000" cy="491025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JNI</a:t>
            </a:r>
            <a:r>
              <a:rPr lang="en-US" dirty="0"/>
              <a:t>:  framework that allows Java code to call, or be called by, native applications/libraries in other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E.g., Java code can call a function written in C++, and visa-versa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Easiest way to integrate pre-existing code and libraries in other languages (e.g., a pre-existing C encryption library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Good to implement certain functionality which can be written more optimally in C, for example</a:t>
            </a:r>
          </a:p>
          <a:p>
            <a:endParaRPr lang="en-US" dirty="0"/>
          </a:p>
          <a:p>
            <a:r>
              <a:rPr lang="en-US" dirty="0" smtClean="0"/>
              <a:t>Native code still runs within the application’s VM</a:t>
            </a:r>
          </a:p>
          <a:p>
            <a:pPr lvl="1"/>
            <a:r>
              <a:rPr lang="en-US" dirty="0" smtClean="0"/>
              <a:t>Follows </a:t>
            </a:r>
            <a:r>
              <a:rPr lang="en-US" dirty="0" err="1" smtClean="0"/>
              <a:t>AndroidManifest</a:t>
            </a:r>
            <a:r>
              <a:rPr lang="en-US" dirty="0" smtClean="0"/>
              <a:t> (e.g., need “INTERNET” for sockets)</a:t>
            </a:r>
            <a:endParaRPr lang="en-US" dirty="0"/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Android NDK</a:t>
            </a:r>
            <a:r>
              <a:rPr lang="en-US" dirty="0" smtClean="0"/>
              <a:t>: Toolset integrate/compile JNI in to Android app</a:t>
            </a:r>
          </a:p>
        </p:txBody>
      </p:sp>
    </p:spTree>
    <p:extLst>
      <p:ext uri="{BB962C8B-B14F-4D97-AF65-F5344CB8AC3E}">
        <p14:creationId xmlns:p14="http://schemas.microsoft.com/office/powerpoint/2010/main" val="428965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Native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4990345"/>
          </a:xfrm>
        </p:spPr>
        <p:txBody>
          <a:bodyPr>
            <a:normAutofit/>
          </a:bodyPr>
          <a:lstStyle/>
          <a:p>
            <a:r>
              <a:rPr lang="en-US" dirty="0" smtClean="0"/>
              <a:t>Directory structure: native code fits in “</a:t>
            </a:r>
            <a:r>
              <a:rPr lang="en-US" dirty="0" err="1" smtClean="0"/>
              <a:t>jni</a:t>
            </a:r>
            <a:r>
              <a:rPr lang="en-US" dirty="0" smtClean="0"/>
              <a:t>” directory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/>
              <a:t>ndk</a:t>
            </a:r>
            <a:r>
              <a:rPr lang="en-US" i="1" dirty="0" smtClean="0"/>
              <a:t>-build </a:t>
            </a:r>
            <a:r>
              <a:rPr lang="en-US" dirty="0" smtClean="0"/>
              <a:t>uses </a:t>
            </a:r>
            <a:r>
              <a:rPr lang="en-US" dirty="0" err="1" smtClean="0"/>
              <a:t>Android.mk</a:t>
            </a:r>
            <a:r>
              <a:rPr lang="en-US" dirty="0" smtClean="0"/>
              <a:t> in each native directory</a:t>
            </a:r>
            <a:endParaRPr lang="en-US" i="1" dirty="0"/>
          </a:p>
        </p:txBody>
      </p:sp>
      <p:pic>
        <p:nvPicPr>
          <p:cNvPr id="4" name="Picture 3" descr="Screen Shot 2013-01-20 at 3.0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58" y="2318871"/>
            <a:ext cx="2209800" cy="2387600"/>
          </a:xfrm>
          <a:prstGeom prst="rect">
            <a:avLst/>
          </a:prstGeom>
        </p:spPr>
      </p:pic>
      <p:pic>
        <p:nvPicPr>
          <p:cNvPr id="5" name="Picture 4" descr="Screen Shot 2013-01-20 at 3.0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4" y="2284545"/>
            <a:ext cx="2997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</a:t>
            </a:r>
            <a:r>
              <a:rPr lang="en-US" dirty="0" err="1" smtClean="0"/>
              <a:t>Android.mk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way to make top-level </a:t>
            </a:r>
            <a:r>
              <a:rPr lang="en-US" dirty="0" err="1" smtClean="0"/>
              <a:t>Android.mk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</a:t>
            </a:r>
            <a:r>
              <a:rPr lang="en-US" i="1" dirty="0" smtClean="0"/>
              <a:t>can</a:t>
            </a:r>
            <a:r>
              <a:rPr lang="en-US" dirty="0" smtClean="0"/>
              <a:t> cross-reference in-between libraries</a:t>
            </a:r>
            <a:endParaRPr lang="en-US" dirty="0"/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stringlib</a:t>
            </a:r>
            <a:r>
              <a:rPr lang="en-US" dirty="0" smtClean="0"/>
              <a:t> can use a function found in </a:t>
            </a:r>
            <a:r>
              <a:rPr lang="en-US" dirty="0" err="1" smtClean="0"/>
              <a:t>mathlib</a:t>
            </a:r>
            <a:r>
              <a:rPr lang="en-US" dirty="0" smtClean="0"/>
              <a:t>, the </a:t>
            </a:r>
            <a:r>
              <a:rPr lang="en-US" dirty="0" err="1" smtClean="0"/>
              <a:t>stringlib</a:t>
            </a:r>
            <a:r>
              <a:rPr lang="en-US" dirty="0"/>
              <a:t> </a:t>
            </a:r>
            <a:r>
              <a:rPr lang="en-US" dirty="0" err="1" smtClean="0"/>
              <a:t>Android.mk</a:t>
            </a:r>
            <a:r>
              <a:rPr lang="en-US" dirty="0" smtClean="0"/>
              <a:t> file just needs to specify it links </a:t>
            </a:r>
            <a:r>
              <a:rPr lang="en-US" dirty="0" err="1" smtClean="0"/>
              <a:t>mathlib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Screen Shot 2013-01-20 at 3.1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87" y="2320970"/>
            <a:ext cx="5892800" cy="1536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826662" y="3134697"/>
            <a:ext cx="1569170" cy="51527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95832" y="3471508"/>
            <a:ext cx="3601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List each subdirectory for </a:t>
            </a:r>
            <a:r>
              <a:rPr lang="en-US" b="1" i="1" dirty="0" err="1" smtClean="0">
                <a:solidFill>
                  <a:srgbClr val="FF0000"/>
                </a:solidFill>
              </a:rPr>
              <a:t>ndk</a:t>
            </a:r>
            <a:r>
              <a:rPr lang="en-US" b="1" i="1" dirty="0" smtClean="0">
                <a:solidFill>
                  <a:srgbClr val="FF0000"/>
                </a:solidFill>
              </a:rPr>
              <a:t>-build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to enter and build individually.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7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Library </a:t>
            </a:r>
            <a:r>
              <a:rPr lang="en-US" dirty="0" err="1" smtClean="0"/>
              <a:t>Android.mk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library needs its own </a:t>
            </a:r>
            <a:r>
              <a:rPr lang="en-US" dirty="0" err="1" smtClean="0"/>
              <a:t>Android.mk</a:t>
            </a:r>
            <a:r>
              <a:rPr lang="en-US" dirty="0" smtClean="0"/>
              <a:t>, with:</a:t>
            </a:r>
          </a:p>
          <a:p>
            <a:pPr lvl="1"/>
            <a:r>
              <a:rPr lang="en-US" dirty="0" smtClean="0"/>
              <a:t>Local source files, linker/compiler flags, output (e.g., shared lib)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Something a little more advanced, for example:</a:t>
            </a:r>
          </a:p>
        </p:txBody>
      </p:sp>
      <p:pic>
        <p:nvPicPr>
          <p:cNvPr id="4" name="Picture 3" descr="Screen Shot 2013-01-20 at 3.2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8" y="3232845"/>
            <a:ext cx="7505700" cy="2184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494078" y="4393697"/>
            <a:ext cx="1386922" cy="12020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1000" y="5417245"/>
            <a:ext cx="393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Creates </a:t>
            </a:r>
            <a:r>
              <a:rPr lang="en-US" b="1" i="1" dirty="0" err="1" smtClean="0">
                <a:solidFill>
                  <a:srgbClr val="FF0000"/>
                </a:solidFill>
              </a:rPr>
              <a:t>lib_____.so</a:t>
            </a:r>
            <a:r>
              <a:rPr lang="en-US" b="1" i="1" dirty="0" smtClean="0">
                <a:solidFill>
                  <a:srgbClr val="FF0000"/>
                </a:solidFill>
              </a:rPr>
              <a:t> (i.e., </a:t>
            </a:r>
            <a:r>
              <a:rPr lang="en-US" b="1" i="1" dirty="0" err="1" smtClean="0">
                <a:solidFill>
                  <a:srgbClr val="FF0000"/>
                </a:solidFill>
              </a:rPr>
              <a:t>libawmon.so</a:t>
            </a:r>
            <a:r>
              <a:rPr lang="en-US" b="1" i="1" dirty="0" smtClean="0">
                <a:solidFill>
                  <a:srgbClr val="FF0000"/>
                </a:solidFill>
              </a:rPr>
              <a:t>) 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494078" y="5148863"/>
            <a:ext cx="1386922" cy="4530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2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3-01-21 at 3.1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8210"/>
            <a:ext cx="7531100" cy="163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Native C Code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include JNI environment header, logging also useful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Native function is passed …</a:t>
            </a:r>
          </a:p>
          <a:p>
            <a:pPr lvl="1"/>
            <a:r>
              <a:rPr lang="en-US" dirty="0" smtClean="0"/>
              <a:t>Java environment:  often used to allocate new Java objects</a:t>
            </a:r>
          </a:p>
          <a:p>
            <a:pPr lvl="1"/>
            <a:r>
              <a:rPr lang="en-US" dirty="0" smtClean="0"/>
              <a:t>Java class object:  </a:t>
            </a:r>
          </a:p>
          <a:p>
            <a:pPr lvl="1"/>
            <a:r>
              <a:rPr lang="en-US" dirty="0" smtClean="0"/>
              <a:t>Your Parameters:  any C/C++ primitives</a:t>
            </a:r>
          </a:p>
        </p:txBody>
      </p:sp>
      <p:pic>
        <p:nvPicPr>
          <p:cNvPr id="4" name="Picture 3" descr="Screen Shot 2013-01-20 at 4.00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97" y="2086799"/>
            <a:ext cx="2336800" cy="53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161" y="2715652"/>
            <a:ext cx="5983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__</a:t>
            </a:r>
            <a:r>
              <a:rPr lang="en-US" sz="1400" b="1" dirty="0" err="1">
                <a:solidFill>
                  <a:srgbClr val="FF0000"/>
                </a:solidFill>
              </a:rPr>
              <a:t>android_log_print</a:t>
            </a:r>
            <a:r>
              <a:rPr lang="en-US" sz="1400" b="1" dirty="0">
                <a:solidFill>
                  <a:srgbClr val="FF0000"/>
                </a:solidFill>
              </a:rPr>
              <a:t>(ANDROID_LOG_INFO, </a:t>
            </a:r>
            <a:r>
              <a:rPr lang="en-US" sz="1400" b="1" dirty="0" smtClean="0">
                <a:solidFill>
                  <a:srgbClr val="FF0000"/>
                </a:solidFill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</a:rPr>
              <a:t>NativeMath</a:t>
            </a:r>
            <a:r>
              <a:rPr lang="en-US" sz="1400" b="1" dirty="0" smtClean="0">
                <a:solidFill>
                  <a:srgbClr val="FF0000"/>
                </a:solidFill>
              </a:rPr>
              <a:t>”, ”Error: %d”, </a:t>
            </a:r>
            <a:r>
              <a:rPr lang="en-US" sz="1400" b="1" dirty="0" err="1" smtClean="0">
                <a:solidFill>
                  <a:srgbClr val="FF0000"/>
                </a:solidFill>
              </a:rPr>
              <a:t>eval</a:t>
            </a:r>
            <a:r>
              <a:rPr lang="en-US" sz="1400" b="1" dirty="0" smtClean="0">
                <a:solidFill>
                  <a:srgbClr val="FF0000"/>
                </a:solidFill>
              </a:rPr>
              <a:t>);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20351" y="2491444"/>
            <a:ext cx="766529" cy="2660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07847" y="6117675"/>
            <a:ext cx="259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Must </a:t>
            </a:r>
            <a:r>
              <a:rPr lang="en-US" sz="1400" b="1" dirty="0" smtClean="0">
                <a:solidFill>
                  <a:srgbClr val="FF0000"/>
                </a:solidFill>
              </a:rPr>
              <a:t>match your package name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(case sensitive)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62297" y="5058609"/>
            <a:ext cx="263137" cy="11624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90746" y="5732401"/>
            <a:ext cx="2597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Must </a:t>
            </a:r>
            <a:r>
              <a:rPr lang="en-US" sz="1400" b="1" dirty="0" smtClean="0">
                <a:solidFill>
                  <a:srgbClr val="FF0000"/>
                </a:solidFill>
              </a:rPr>
              <a:t>match the class accessing and calling the native code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(case sensitive)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41543" y="5058609"/>
            <a:ext cx="652121" cy="6737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8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NDK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</a:t>
            </a:r>
            <a:r>
              <a:rPr lang="en-US" i="1" dirty="0" err="1" smtClean="0"/>
              <a:t>ndk</a:t>
            </a:r>
            <a:r>
              <a:rPr lang="en-US" i="1" dirty="0" smtClean="0"/>
              <a:t>-build</a:t>
            </a:r>
            <a:r>
              <a:rPr lang="en-US" dirty="0" smtClean="0"/>
              <a:t> is in your PATH </a:t>
            </a:r>
            <a:r>
              <a:rPr lang="en-US" dirty="0" err="1" smtClean="0"/>
              <a:t>env</a:t>
            </a:r>
            <a:r>
              <a:rPr lang="en-US" dirty="0" smtClean="0"/>
              <a:t>. Variable</a:t>
            </a:r>
          </a:p>
          <a:p>
            <a:pPr lvl="1"/>
            <a:r>
              <a:rPr lang="en-US" dirty="0" smtClean="0"/>
              <a:t>Standard Android documentation should get you this far…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From the base of your application directory (outside </a:t>
            </a:r>
            <a:r>
              <a:rPr lang="en-US" i="1" dirty="0" err="1" smtClean="0"/>
              <a:t>jni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of your built libraries are copied to libs/</a:t>
            </a:r>
            <a:r>
              <a:rPr lang="en-US" dirty="0" err="1" smtClean="0"/>
              <a:t>armeabi</a:t>
            </a:r>
            <a:r>
              <a:rPr lang="en-US" dirty="0" smtClean="0"/>
              <a:t>/</a:t>
            </a:r>
          </a:p>
        </p:txBody>
      </p:sp>
      <p:pic>
        <p:nvPicPr>
          <p:cNvPr id="5" name="Picture 4" descr="Screen Shot 2013-01-20 at 4.2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91" y="3266396"/>
            <a:ext cx="4254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Eclipse Gotcha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93322"/>
          </a:xfrm>
        </p:spPr>
        <p:txBody>
          <a:bodyPr>
            <a:normAutofit/>
          </a:bodyPr>
          <a:lstStyle/>
          <a:p>
            <a:r>
              <a:rPr lang="en-US" b="1" dirty="0"/>
              <a:t>YOU MUST REFRESH YOUR DIRECTORY IN ECLIPSE!!</a:t>
            </a:r>
          </a:p>
          <a:p>
            <a:pPr lvl="1"/>
            <a:r>
              <a:rPr lang="en-US" dirty="0" smtClean="0"/>
              <a:t>Eclipse does </a:t>
            </a:r>
            <a:r>
              <a:rPr lang="en-US" i="1" dirty="0" smtClean="0"/>
              <a:t>not</a:t>
            </a:r>
            <a:r>
              <a:rPr lang="en-US" dirty="0" smtClean="0"/>
              <a:t> look </a:t>
            </a:r>
            <a:br>
              <a:rPr lang="en-US" dirty="0" smtClean="0"/>
            </a:br>
            <a:r>
              <a:rPr lang="en-US" dirty="0" smtClean="0"/>
              <a:t>for changes, even if </a:t>
            </a:r>
            <a:br>
              <a:rPr lang="en-US" dirty="0" smtClean="0"/>
            </a:br>
            <a:r>
              <a:rPr lang="en-US" dirty="0" smtClean="0"/>
              <a:t>you were to rebuild app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must refresh every</a:t>
            </a:r>
            <a:br>
              <a:rPr lang="en-US" dirty="0" smtClean="0"/>
            </a:br>
            <a:r>
              <a:rPr lang="en-US" dirty="0" smtClean="0"/>
              <a:t>time you run </a:t>
            </a:r>
            <a:r>
              <a:rPr lang="en-US" dirty="0" err="1" smtClean="0"/>
              <a:t>ndk</a:t>
            </a:r>
            <a:r>
              <a:rPr lang="en-US" dirty="0" smtClean="0"/>
              <a:t>-build</a:t>
            </a:r>
            <a:br>
              <a:rPr lang="en-US" dirty="0" smtClean="0"/>
            </a:br>
            <a:r>
              <a:rPr lang="en-US" dirty="0" smtClean="0"/>
              <a:t>otherwise your changes</a:t>
            </a:r>
            <a:br>
              <a:rPr lang="en-US" dirty="0" smtClean="0"/>
            </a:br>
            <a:r>
              <a:rPr lang="en-US" dirty="0" smtClean="0"/>
              <a:t>will not be included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Maybe something built in</a:t>
            </a:r>
            <a:br>
              <a:rPr lang="en-US" dirty="0" smtClean="0"/>
            </a:br>
            <a:r>
              <a:rPr lang="en-US" dirty="0" smtClean="0"/>
              <a:t>to Eclipse now?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3-01-20 at 4.3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21" y="2036588"/>
            <a:ext cx="46482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Native Code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load each native library: e.g.,</a:t>
            </a:r>
          </a:p>
          <a:p>
            <a:pPr lvl="1"/>
            <a:r>
              <a:rPr lang="en-US" dirty="0" smtClean="0"/>
              <a:t>Can be done in any class or thread</a:t>
            </a:r>
          </a:p>
          <a:p>
            <a:pPr lvl="1"/>
            <a:r>
              <a:rPr lang="en-US" dirty="0" smtClean="0"/>
              <a:t>It is a blocking call, to keep in mind if loading large libraries…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Must create native function prototypes in respective classes: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Once done</a:t>
            </a:r>
            <a:r>
              <a:rPr lang="en-US" dirty="0" smtClean="0"/>
              <a:t>, you can access these functions directly:</a:t>
            </a:r>
          </a:p>
        </p:txBody>
      </p:sp>
      <p:pic>
        <p:nvPicPr>
          <p:cNvPr id="4" name="Picture 3" descr="Screen Shot 2013-01-21 at 3.1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64" y="2468216"/>
            <a:ext cx="2679700" cy="368300"/>
          </a:xfrm>
          <a:prstGeom prst="rect">
            <a:avLst/>
          </a:prstGeom>
        </p:spPr>
      </p:pic>
      <p:pic>
        <p:nvPicPr>
          <p:cNvPr id="6" name="Picture 5" descr="Screen Shot 2013-01-21 at 3.2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93" y="3497929"/>
            <a:ext cx="4584700" cy="330200"/>
          </a:xfrm>
          <a:prstGeom prst="rect">
            <a:avLst/>
          </a:prstGeom>
        </p:spPr>
      </p:pic>
      <p:pic>
        <p:nvPicPr>
          <p:cNvPr id="8" name="Picture 7" descr="Screen Shot 2013-01-21 at 3.22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93" y="4555380"/>
            <a:ext cx="6261100" cy="431800"/>
          </a:xfrm>
          <a:prstGeom prst="rect">
            <a:avLst/>
          </a:prstGeom>
        </p:spPr>
      </p:pic>
      <p:pic>
        <p:nvPicPr>
          <p:cNvPr id="9" name="Picture 8" descr="Screen Shot 2013-01-21 at 3.23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" y="5112754"/>
            <a:ext cx="8285946" cy="12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 of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99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 these lectures as a reference, in addition to documentation</a:t>
            </a:r>
            <a:br>
              <a:rPr lang="en-US" dirty="0" smtClean="0"/>
            </a:br>
            <a:endParaRPr lang="en-US" b="1" dirty="0" smtClean="0"/>
          </a:p>
          <a:p>
            <a:r>
              <a:rPr lang="en-US" b="1" dirty="0" smtClean="0"/>
              <a:t>Last Lecture</a:t>
            </a:r>
            <a:r>
              <a:rPr lang="en-US" dirty="0" smtClean="0"/>
              <a:t>: A higher level overview and the basics</a:t>
            </a:r>
          </a:p>
          <a:p>
            <a:pPr lvl="1"/>
            <a:r>
              <a:rPr lang="en-US" dirty="0" smtClean="0"/>
              <a:t>Application and interface basics</a:t>
            </a:r>
          </a:p>
          <a:p>
            <a:pPr lvl="1"/>
            <a:r>
              <a:rPr lang="en-US" dirty="0" smtClean="0"/>
              <a:t>Application and hardware permissions (“Android Manifest”)</a:t>
            </a:r>
          </a:p>
          <a:p>
            <a:pPr lvl="1"/>
            <a:r>
              <a:rPr lang="en-US" dirty="0" smtClean="0"/>
              <a:t>How to multi-thread on Android (“</a:t>
            </a:r>
            <a:r>
              <a:rPr lang="en-US" dirty="0" err="1" smtClean="0"/>
              <a:t>AsyncTask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How info is passed between threads, interface, HW (“Intents”)</a:t>
            </a:r>
            <a:endParaRPr lang="en-US" dirty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External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need a library to help me with _____, but it is a standard C or Linux implementation” (e.g., crypto library)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Proceed in this order: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Google “____ Android” – many libraries already cross-compiled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Write custom </a:t>
            </a:r>
            <a:r>
              <a:rPr lang="en-US" dirty="0" err="1" smtClean="0"/>
              <a:t>Android.mk</a:t>
            </a:r>
            <a:r>
              <a:rPr lang="en-US" dirty="0" smtClean="0"/>
              <a:t> to cross-compile 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will be surprised how many libraries you find cross-compiled, and even if an older version: use their </a:t>
            </a:r>
            <a:r>
              <a:rPr lang="en-US" dirty="0" err="1" smtClean="0"/>
              <a:t>Android.mk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40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Cross-Compiling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libraries, look at the </a:t>
            </a:r>
            <a:r>
              <a:rPr lang="en-US" dirty="0" err="1" smtClean="0"/>
              <a:t>Makefile</a:t>
            </a:r>
            <a:r>
              <a:rPr lang="en-US" dirty="0" smtClean="0"/>
              <a:t> and see which source files it uses to build the library</a:t>
            </a:r>
          </a:p>
          <a:p>
            <a:pPr lvl="1"/>
            <a:r>
              <a:rPr lang="en-US" i="1" dirty="0" smtClean="0"/>
              <a:t>Add these sources to </a:t>
            </a:r>
            <a:r>
              <a:rPr lang="en-US" i="1" dirty="0" err="1" smtClean="0"/>
              <a:t>Android.mk</a:t>
            </a:r>
            <a:r>
              <a:rPr lang="en-US" i="1" dirty="0"/>
              <a:t> </a:t>
            </a:r>
            <a:r>
              <a:rPr lang="en-US" i="1" dirty="0" smtClean="0"/>
              <a:t>“LOCAL_SRC_FILES”</a:t>
            </a:r>
          </a:p>
          <a:p>
            <a:pPr lvl="1"/>
            <a:r>
              <a:rPr lang="en-US" dirty="0" smtClean="0"/>
              <a:t>Use similar CFLAGS, LDFLAGS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Common for libraries to link to </a:t>
            </a:r>
            <a:r>
              <a:rPr lang="en-US" dirty="0" err="1" smtClean="0"/>
              <a:t>pthread</a:t>
            </a:r>
            <a:r>
              <a:rPr lang="en-US" dirty="0" smtClean="0"/>
              <a:t>, remove –</a:t>
            </a:r>
            <a:r>
              <a:rPr lang="en-US" dirty="0" err="1" smtClean="0"/>
              <a:t>lpthread</a:t>
            </a:r>
            <a:r>
              <a:rPr lang="en-US" dirty="0" smtClean="0"/>
              <a:t> but keep most </a:t>
            </a:r>
            <a:r>
              <a:rPr lang="en-US" dirty="0" err="1" smtClean="0"/>
              <a:t>pthread</a:t>
            </a:r>
            <a:r>
              <a:rPr lang="en-US" dirty="0" smtClean="0"/>
              <a:t> code.  Custom </a:t>
            </a:r>
            <a:r>
              <a:rPr lang="en-US" dirty="0" err="1" smtClean="0"/>
              <a:t>pthread</a:t>
            </a:r>
            <a:r>
              <a:rPr lang="en-US" dirty="0" smtClean="0"/>
              <a:t> force linked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Look at the many examples online, </a:t>
            </a:r>
            <a:r>
              <a:rPr lang="en-US" i="1" dirty="0" smtClean="0"/>
              <a:t>including our own:</a:t>
            </a:r>
          </a:p>
          <a:p>
            <a:pPr lvl="1"/>
            <a:r>
              <a:rPr lang="en-US" i="1" dirty="0" err="1" smtClean="0"/>
              <a:t>libpcap</a:t>
            </a:r>
            <a:r>
              <a:rPr lang="en-US" i="1" dirty="0" smtClean="0"/>
              <a:t>, </a:t>
            </a:r>
            <a:r>
              <a:rPr lang="en-US" i="1" dirty="0" err="1" smtClean="0"/>
              <a:t>libnl</a:t>
            </a:r>
            <a:r>
              <a:rPr lang="en-US" i="1" dirty="0" smtClean="0"/>
              <a:t>, </a:t>
            </a:r>
            <a:r>
              <a:rPr lang="en-US" i="1" dirty="0" err="1" smtClean="0"/>
              <a:t>libgcrpyt</a:t>
            </a:r>
            <a:r>
              <a:rPr lang="en-US" i="1" dirty="0" smtClean="0"/>
              <a:t>, </a:t>
            </a:r>
            <a:r>
              <a:rPr lang="en-US" i="1" dirty="0" err="1" smtClean="0"/>
              <a:t>libglib</a:t>
            </a:r>
            <a:r>
              <a:rPr lang="en-US" i="1" dirty="0" smtClean="0"/>
              <a:t>, </a:t>
            </a:r>
            <a:r>
              <a:rPr lang="en-US" i="1" dirty="0" err="1" smtClean="0"/>
              <a:t>libgpg</a:t>
            </a:r>
            <a:r>
              <a:rPr lang="en-US" i="1" dirty="0" smtClean="0"/>
              <a:t>, </a:t>
            </a:r>
            <a:r>
              <a:rPr lang="en-US" i="1" dirty="0" err="1" smtClean="0"/>
              <a:t>libusb</a:t>
            </a:r>
            <a:r>
              <a:rPr lang="en-US" i="1" dirty="0" smtClean="0"/>
              <a:t> ….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81331" y="5508638"/>
            <a:ext cx="7701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b="1" dirty="0" err="1">
                <a:solidFill>
                  <a:srgbClr val="FF0000"/>
                </a:solidFill>
                <a:hlinkClick r:id="rId2"/>
              </a:rPr>
              <a:t>github.com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b="1" dirty="0" err="1">
                <a:solidFill>
                  <a:srgbClr val="FF0000"/>
                </a:solidFill>
                <a:hlinkClick r:id="rId2"/>
              </a:rPr>
              <a:t>gnychis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/android-</a:t>
            </a:r>
            <a:r>
              <a:rPr lang="en-US" b="1" dirty="0" err="1">
                <a:solidFill>
                  <a:srgbClr val="FF0000"/>
                </a:solidFill>
                <a:hlinkClick r:id="rId2"/>
              </a:rPr>
              <a:t>wmon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/tree/master/application/</a:t>
            </a:r>
            <a:r>
              <a:rPr lang="en-US" b="1" dirty="0" err="1">
                <a:solidFill>
                  <a:srgbClr val="FF0000"/>
                </a:solidFill>
                <a:hlinkClick r:id="rId2"/>
              </a:rPr>
              <a:t>jni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5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key steps to modifying the kernel…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Obtaining the proper source code for HW + OS version</a:t>
            </a:r>
          </a:p>
          <a:p>
            <a:pPr lvl="2"/>
            <a:r>
              <a:rPr lang="en-US" dirty="0" smtClean="0"/>
              <a:t>If you get the wrong kernel: </a:t>
            </a:r>
            <a:r>
              <a:rPr lang="en-US" i="1" dirty="0" smtClean="0"/>
              <a:t>phone will not boot (I’ll help you…)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Modifying the kernel (we’ll give you some pointers…)</a:t>
            </a:r>
            <a:br>
              <a:rPr lang="en-US" dirty="0" smtClean="0"/>
            </a:b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Cross-compiling the kernel using the NDK</a:t>
            </a:r>
            <a:br>
              <a:rPr lang="en-US" dirty="0" smtClean="0"/>
            </a:b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Installing the kernel </a:t>
            </a:r>
            <a:r>
              <a:rPr lang="en-US" i="1" dirty="0" smtClean="0"/>
              <a:t>(BE CAREFUL: CAN BRICK PHONE)</a:t>
            </a:r>
          </a:p>
          <a:p>
            <a:pPr lvl="2"/>
            <a:r>
              <a:rPr lang="en-US" dirty="0" smtClean="0"/>
              <a:t>Best to use something called “</a:t>
            </a:r>
            <a:r>
              <a:rPr lang="en-US" dirty="0" err="1" smtClean="0"/>
              <a:t>AnyKernel</a:t>
            </a:r>
            <a:r>
              <a:rPr lang="en-US" dirty="0" smtClean="0"/>
              <a:t>” package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</a:t>
            </a:r>
            <a:r>
              <a:rPr lang="en-US" i="1" dirty="0" smtClean="0"/>
              <a:t>needs</a:t>
            </a:r>
            <a:r>
              <a:rPr lang="en-US" dirty="0" smtClean="0"/>
              <a:t> to be done in Linux (e.g., in a Virtual Machine)</a:t>
            </a:r>
          </a:p>
        </p:txBody>
      </p:sp>
    </p:spTree>
    <p:extLst>
      <p:ext uri="{BB962C8B-B14F-4D97-AF65-F5344CB8AC3E}">
        <p14:creationId xmlns:p14="http://schemas.microsoft.com/office/powerpoint/2010/main" val="136337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Kernel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63174" cy="4800600"/>
          </a:xfrm>
        </p:spPr>
        <p:txBody>
          <a:bodyPr/>
          <a:lstStyle/>
          <a:p>
            <a:r>
              <a:rPr lang="en-US" dirty="0" smtClean="0"/>
              <a:t>The two possible phones you are using for this class:</a:t>
            </a:r>
          </a:p>
          <a:p>
            <a:pPr lvl="1"/>
            <a:r>
              <a:rPr lang="en-US" dirty="0" smtClean="0"/>
              <a:t>Galaxy Nexus:  code name “</a:t>
            </a:r>
            <a:r>
              <a:rPr lang="en-US" dirty="0" err="1" smtClean="0"/>
              <a:t>maguro</a:t>
            </a:r>
            <a:r>
              <a:rPr lang="en-US" dirty="0" smtClean="0"/>
              <a:t>”  (“tuna” for kernel)</a:t>
            </a:r>
          </a:p>
          <a:p>
            <a:pPr lvl="1"/>
            <a:r>
              <a:rPr lang="en-US" dirty="0" smtClean="0"/>
              <a:t>Galaxy S: code name “</a:t>
            </a:r>
            <a:r>
              <a:rPr lang="en-US" dirty="0" err="1" smtClean="0"/>
              <a:t>crespo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Best to start at </a:t>
            </a:r>
            <a:r>
              <a:rPr lang="en-US" dirty="0"/>
              <a:t>this link: </a:t>
            </a:r>
            <a:r>
              <a:rPr lang="en-US" dirty="0">
                <a:hlinkClick r:id="rId2"/>
              </a:rPr>
              <a:t>https://android.googlesource.com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Kernel source code depends on the HW, for you:</a:t>
            </a:r>
          </a:p>
          <a:p>
            <a:pPr lvl="1"/>
            <a:r>
              <a:rPr lang="en-US" dirty="0"/>
              <a:t>Galaxy Nexus: </a:t>
            </a:r>
            <a:r>
              <a:rPr lang="en-US" dirty="0">
                <a:hlinkClick r:id="rId3"/>
              </a:rPr>
              <a:t>https://android.googlesource.com/kernel/</a:t>
            </a:r>
            <a:r>
              <a:rPr lang="en-US" dirty="0" smtClean="0">
                <a:hlinkClick r:id="rId3"/>
              </a:rPr>
              <a:t>omap.git</a:t>
            </a:r>
            <a:endParaRPr lang="en-US" dirty="0"/>
          </a:p>
          <a:p>
            <a:pPr lvl="1"/>
            <a:r>
              <a:rPr lang="en-US" dirty="0" smtClean="0"/>
              <a:t>Nexus </a:t>
            </a:r>
            <a:r>
              <a:rPr lang="en-US" dirty="0"/>
              <a:t>S:  </a:t>
            </a:r>
            <a:r>
              <a:rPr lang="en-US" dirty="0">
                <a:hlinkClick r:id="rId4"/>
              </a:rPr>
              <a:t>https://android.googlesource.com/kernel/</a:t>
            </a:r>
            <a:r>
              <a:rPr lang="en-US" dirty="0" smtClean="0">
                <a:hlinkClick r:id="rId4"/>
              </a:rPr>
              <a:t>samsung.git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 “About Phone” you can find your </a:t>
            </a:r>
            <a:r>
              <a:rPr lang="en-US" dirty="0" err="1" smtClean="0"/>
              <a:t>git</a:t>
            </a:r>
            <a:r>
              <a:rPr lang="en-US" dirty="0" smtClean="0"/>
              <a:t> kernel commit: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3-01-21 at 8.59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43" y="5778500"/>
            <a:ext cx="2476500" cy="622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448316" y="5915472"/>
            <a:ext cx="2311026" cy="1144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13792" y="5856065"/>
            <a:ext cx="2597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3.0.31-g&lt;hash&gt; (i.e., </a:t>
            </a:r>
            <a:r>
              <a:rPr lang="en-US" sz="1400" b="1" i="1" dirty="0" smtClean="0">
                <a:solidFill>
                  <a:srgbClr val="FF0000"/>
                </a:solidFill>
                <a:hlinkClick r:id="rId6"/>
              </a:rPr>
              <a:t>d5a18e0</a:t>
            </a:r>
            <a:r>
              <a:rPr lang="en-US" sz="1400" b="1" i="1" dirty="0" smtClean="0">
                <a:solidFill>
                  <a:srgbClr val="FF0000"/>
                </a:solidFill>
              </a:rPr>
              <a:t>)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… make sure to drop the g that is prepended to the hash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2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using cross-compiler provided by Google:</a:t>
            </a:r>
          </a:p>
          <a:p>
            <a:pPr marL="41148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Setup your environment: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Checkout your kernel version:  </a:t>
            </a:r>
            <a:r>
              <a:rPr lang="en-US" i="1" dirty="0" err="1" smtClean="0"/>
              <a:t>git</a:t>
            </a:r>
            <a:r>
              <a:rPr lang="en-US" i="1" dirty="0" smtClean="0"/>
              <a:t> checkout &lt;hash&gt;</a:t>
            </a:r>
          </a:p>
          <a:p>
            <a:r>
              <a:rPr lang="en-US" dirty="0" smtClean="0"/>
              <a:t>Setup with the proper configuration</a:t>
            </a:r>
          </a:p>
          <a:p>
            <a:pPr lvl="1"/>
            <a:r>
              <a:rPr lang="en-US" dirty="0" smtClean="0"/>
              <a:t>Galaxy Nexus:  	</a:t>
            </a:r>
            <a:r>
              <a:rPr lang="en-US" i="1" dirty="0" smtClean="0"/>
              <a:t>make </a:t>
            </a:r>
            <a:r>
              <a:rPr lang="en-US" i="1" dirty="0" err="1" smtClean="0"/>
              <a:t>tuna_defconfig</a:t>
            </a:r>
            <a:endParaRPr lang="en-US" i="1" dirty="0" smtClean="0"/>
          </a:p>
          <a:p>
            <a:pPr lvl="1"/>
            <a:r>
              <a:rPr lang="en-US" dirty="0" smtClean="0"/>
              <a:t>Nexus S: 		</a:t>
            </a:r>
            <a:r>
              <a:rPr lang="en-US" i="1" dirty="0" smtClean="0"/>
              <a:t>make </a:t>
            </a:r>
            <a:r>
              <a:rPr lang="en-US" i="1" dirty="0" err="1" smtClean="0"/>
              <a:t>crespo_defconfig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Finally, you can build with:  </a:t>
            </a:r>
            <a:r>
              <a:rPr lang="en-US" i="1" dirty="0" smtClean="0"/>
              <a:t>make</a:t>
            </a:r>
            <a:endParaRPr lang="en-US" dirty="0"/>
          </a:p>
        </p:txBody>
      </p:sp>
      <p:pic>
        <p:nvPicPr>
          <p:cNvPr id="4" name="Picture 3" descr="Screen Shot 2013-01-21 at 9.0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1101"/>
            <a:ext cx="7759700" cy="546100"/>
          </a:xfrm>
          <a:prstGeom prst="rect">
            <a:avLst/>
          </a:prstGeom>
        </p:spPr>
      </p:pic>
      <p:pic>
        <p:nvPicPr>
          <p:cNvPr id="5" name="Picture 4" descr="Screen Shot 2013-01-21 at 9.10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6" y="3323546"/>
            <a:ext cx="3289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the Kernel – Pt1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create a </a:t>
            </a:r>
            <a:r>
              <a:rPr lang="en-US" dirty="0" err="1" smtClean="0"/>
              <a:t>ramdisk</a:t>
            </a:r>
            <a:r>
              <a:rPr lang="en-US" dirty="0" smtClean="0"/>
              <a:t> with the the proper </a:t>
            </a:r>
            <a:r>
              <a:rPr lang="en-US" dirty="0" err="1" smtClean="0"/>
              <a:t>init</a:t>
            </a:r>
            <a:r>
              <a:rPr lang="en-US" dirty="0" smtClean="0"/>
              <a:t> scripts</a:t>
            </a:r>
          </a:p>
          <a:p>
            <a:pPr lvl="1"/>
            <a:r>
              <a:rPr lang="en-US" dirty="0" smtClean="0">
                <a:hlinkClick r:id="rId2"/>
              </a:rPr>
              <a:t>Can be extracted from the device</a:t>
            </a:r>
            <a:r>
              <a:rPr lang="en-US" dirty="0" smtClean="0"/>
              <a:t>, but we will provide you with it</a:t>
            </a:r>
          </a:p>
          <a:p>
            <a:pPr lvl="1"/>
            <a:r>
              <a:rPr lang="en-US" dirty="0" smtClean="0"/>
              <a:t>See example…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Modifications to </a:t>
            </a:r>
            <a:r>
              <a:rPr lang="en-US" dirty="0" err="1" smtClean="0"/>
              <a:t>ramdisk</a:t>
            </a:r>
            <a:r>
              <a:rPr lang="en-US" dirty="0" smtClean="0"/>
              <a:t> are needed if you want to:</a:t>
            </a:r>
          </a:p>
          <a:p>
            <a:pPr lvl="1"/>
            <a:r>
              <a:rPr lang="en-US" dirty="0" smtClean="0"/>
              <a:t>Load kernel modules on boot</a:t>
            </a:r>
          </a:p>
          <a:p>
            <a:pPr lvl="1"/>
            <a:r>
              <a:rPr lang="en-US" dirty="0" smtClean="0"/>
              <a:t>Set permissions to certain devices/files on boot</a:t>
            </a:r>
          </a:p>
          <a:p>
            <a:pPr lvl="1"/>
            <a:r>
              <a:rPr lang="en-US" dirty="0" smtClean="0"/>
              <a:t>Change the order services are initialized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5" name="Picture 4" descr="Screen Shot 2013-01-21 at 11.20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4000"/>
            <a:ext cx="8483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8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the Kernel – 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i="1" dirty="0" smtClean="0"/>
              <a:t>very</a:t>
            </a:r>
            <a:r>
              <a:rPr lang="en-US" dirty="0" smtClean="0"/>
              <a:t> tricky, and must be done properly or you will “brick” the phone, i.e., it will not boot and must be repaired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Install without building the entire OS by creating “update” ZIP</a:t>
            </a:r>
            <a:endParaRPr lang="en-US" dirty="0"/>
          </a:p>
          <a:p>
            <a:pPr lvl="1"/>
            <a:r>
              <a:rPr lang="en-US" dirty="0" smtClean="0"/>
              <a:t>Runs a script to mount FS and extract kernel &amp; modules</a:t>
            </a:r>
          </a:p>
          <a:p>
            <a:pPr lvl="1"/>
            <a:r>
              <a:rPr lang="en-US" dirty="0" smtClean="0"/>
              <a:t>Usually includes  </a:t>
            </a:r>
            <a:r>
              <a:rPr lang="en-US" i="1" dirty="0" smtClean="0"/>
              <a:t>system</a:t>
            </a:r>
            <a:r>
              <a:rPr lang="en-US" dirty="0" smtClean="0"/>
              <a:t> directory which is extracted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the updater script looks like for Galaxy Nexus:</a:t>
            </a:r>
          </a:p>
          <a:p>
            <a:endParaRPr lang="en-US" dirty="0" smtClean="0"/>
          </a:p>
        </p:txBody>
      </p:sp>
      <p:pic>
        <p:nvPicPr>
          <p:cNvPr id="4" name="Picture 3" descr="Screen Shot 2013-01-21 at 9.2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4" y="4561578"/>
            <a:ext cx="8445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the Kernel – Pt3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hierarchy of the update ZIP</a:t>
            </a:r>
          </a:p>
          <a:p>
            <a:endParaRPr lang="en-US" dirty="0" smtClean="0"/>
          </a:p>
        </p:txBody>
      </p:sp>
      <p:pic>
        <p:nvPicPr>
          <p:cNvPr id="6" name="Picture 5" descr="Screen Shot 2013-01-22 at 12.00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10836"/>
            <a:ext cx="5029200" cy="438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780" y="2523608"/>
            <a:ext cx="259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Boot image with kernel at root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05094" y="2196849"/>
            <a:ext cx="1098309" cy="36614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0956" y="3024583"/>
            <a:ext cx="259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These are standard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05094" y="2831386"/>
            <a:ext cx="1372887" cy="2325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3356" y="4115221"/>
            <a:ext cx="259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Specific to device</a:t>
            </a:r>
            <a:r>
              <a:rPr lang="en-US" sz="14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updater script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24270" y="4299480"/>
            <a:ext cx="2111765" cy="5862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05094" y="3216366"/>
            <a:ext cx="1933482" cy="5594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5250854"/>
            <a:ext cx="2597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MUST put all</a:t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kernel modules</a:t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in here that were</a:t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rebuilt with kernel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52694" y="5618956"/>
            <a:ext cx="2111765" cy="58621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5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use “recovery” mode on the phone to install</a:t>
            </a:r>
          </a:p>
          <a:p>
            <a:pPr lvl="1"/>
            <a:r>
              <a:rPr lang="en-US" dirty="0" smtClean="0"/>
              <a:t>Dedicated, bootable partition with recovery console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Put your updater zip on your SD card, then: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lockwork-Mod-Boot-Screen-e127954558637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8" y="3328512"/>
            <a:ext cx="6096000" cy="279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96" y="5243659"/>
            <a:ext cx="259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Use recovery to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install the ZIP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86590" y="4889946"/>
            <a:ext cx="907488" cy="7218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project page, some kernel locations you might be interested in….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err="1" smtClean="0"/>
              <a:t>WiFi</a:t>
            </a:r>
            <a:r>
              <a:rPr lang="en-US" b="1" dirty="0" smtClean="0"/>
              <a:t> Driver</a:t>
            </a:r>
            <a:r>
              <a:rPr lang="en-US" dirty="0"/>
              <a:t>: </a:t>
            </a:r>
            <a:r>
              <a:rPr lang="en-US" dirty="0" smtClean="0"/>
              <a:t> drivers</a:t>
            </a:r>
            <a:r>
              <a:rPr lang="en-US" dirty="0"/>
              <a:t>/net/wireless/</a:t>
            </a:r>
            <a:r>
              <a:rPr lang="en-US" dirty="0" err="1" smtClean="0"/>
              <a:t>bcmdhd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TCP Protocol / Sockets</a:t>
            </a:r>
            <a:r>
              <a:rPr lang="en-US" dirty="0" smtClean="0"/>
              <a:t>:  </a:t>
            </a:r>
          </a:p>
          <a:p>
            <a:pPr lvl="2"/>
            <a:r>
              <a:rPr lang="en-US" dirty="0" smtClean="0"/>
              <a:t>net</a:t>
            </a:r>
            <a:r>
              <a:rPr lang="en-US" dirty="0"/>
              <a:t>/</a:t>
            </a:r>
            <a:r>
              <a:rPr lang="en-US" dirty="0" smtClean="0"/>
              <a:t>ipv4</a:t>
            </a:r>
          </a:p>
          <a:p>
            <a:pPr lvl="2"/>
            <a:r>
              <a:rPr lang="en-US" dirty="0" smtClean="0"/>
              <a:t>include/net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Permissions (e.g., sockets):  </a:t>
            </a:r>
            <a:r>
              <a:rPr lang="en-US" dirty="0"/>
              <a:t>kernel/</a:t>
            </a:r>
            <a:r>
              <a:rPr lang="en-US" dirty="0" err="1" smtClean="0"/>
              <a:t>capability.c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4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Advanced Android Topics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r>
              <a:rPr lang="en-US" dirty="0" smtClean="0"/>
              <a:t>The first mile on Android: </a:t>
            </a:r>
            <a:r>
              <a:rPr lang="en-US" i="1" dirty="0" smtClean="0"/>
              <a:t>relatively</a:t>
            </a:r>
            <a:r>
              <a:rPr lang="en-US" dirty="0" smtClean="0"/>
              <a:t> </a:t>
            </a:r>
            <a:r>
              <a:rPr lang="en-US" i="1" dirty="0" smtClean="0"/>
              <a:t>straight forward</a:t>
            </a:r>
          </a:p>
          <a:p>
            <a:pPr lvl="1"/>
            <a:r>
              <a:rPr lang="en-US" dirty="0" smtClean="0"/>
              <a:t>Should already know Java</a:t>
            </a:r>
            <a:endParaRPr lang="en-US" dirty="0"/>
          </a:p>
          <a:p>
            <a:pPr lvl="1"/>
            <a:r>
              <a:rPr lang="en-US" dirty="0" smtClean="0"/>
              <a:t>GUI is roughly drag and drop</a:t>
            </a:r>
          </a:p>
          <a:p>
            <a:pPr lvl="1"/>
            <a:r>
              <a:rPr lang="en-US" dirty="0" smtClean="0"/>
              <a:t>Lots of documentation and examples online…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Let’s get a little more advanced…</a:t>
            </a:r>
          </a:p>
          <a:p>
            <a:pPr lvl="1"/>
            <a:r>
              <a:rPr lang="en-US" dirty="0" smtClean="0"/>
              <a:t>Debugging on an Android device</a:t>
            </a:r>
          </a:p>
          <a:p>
            <a:pPr lvl="1"/>
            <a:r>
              <a:rPr lang="en-US" dirty="0"/>
              <a:t>Persistent application storage (Preferences, Database)</a:t>
            </a:r>
          </a:p>
          <a:p>
            <a:pPr lvl="1"/>
            <a:r>
              <a:rPr lang="en-US" dirty="0"/>
              <a:t>Writing and linking non-Java code (e.g., C and C++)</a:t>
            </a:r>
          </a:p>
          <a:p>
            <a:pPr lvl="1"/>
            <a:r>
              <a:rPr lang="en-US" dirty="0"/>
              <a:t>Cross-compiling useful libraries to Android</a:t>
            </a:r>
          </a:p>
          <a:p>
            <a:pPr lvl="1"/>
            <a:r>
              <a:rPr lang="en-US" dirty="0"/>
              <a:t>Modifying the kernel (e.g., to add support, remove permissions)</a:t>
            </a:r>
          </a:p>
          <a:p>
            <a:pPr lvl="1"/>
            <a:r>
              <a:rPr lang="en-US" dirty="0" smtClean="0"/>
              <a:t>NFC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8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Field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rate short distance wireless communication</a:t>
            </a:r>
          </a:p>
          <a:p>
            <a:pPr lvl="1"/>
            <a:r>
              <a:rPr lang="en-US" dirty="0" smtClean="0"/>
              <a:t>Approx.  10 centimeters supported</a:t>
            </a:r>
          </a:p>
          <a:p>
            <a:pPr lvl="1"/>
            <a:r>
              <a:rPr lang="en-US" dirty="0" smtClean="0"/>
              <a:t>424 </a:t>
            </a:r>
            <a:r>
              <a:rPr lang="en-US" dirty="0" err="1" smtClean="0"/>
              <a:t>kbit</a:t>
            </a:r>
            <a:r>
              <a:rPr lang="en-US" dirty="0" smtClean="0"/>
              <a:t>/s across 13.56MHz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Current applications:  payments, smart posters, check-ins…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Two major NFC modes:</a:t>
            </a:r>
          </a:p>
          <a:p>
            <a:pPr lvl="1"/>
            <a:r>
              <a:rPr lang="en-US" dirty="0" smtClean="0"/>
              <a:t>Reader / Writer mode</a:t>
            </a:r>
          </a:p>
          <a:p>
            <a:pPr lvl="1"/>
            <a:r>
              <a:rPr lang="en-US" dirty="0" smtClean="0"/>
              <a:t>Peer-to-Peer mode (emulate tags on Android)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Nexus S was first phone to really “mainstream” NFC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NDEF (NFC Data Exchange Format)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862"/>
            <a:ext cx="7620000" cy="4800600"/>
          </a:xfrm>
        </p:spPr>
        <p:txBody>
          <a:bodyPr/>
          <a:lstStyle/>
          <a:p>
            <a:r>
              <a:rPr lang="en-US" dirty="0" smtClean="0"/>
              <a:t>Standard data format created by NFC Forum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NDEF Messages</a:t>
            </a:r>
            <a:r>
              <a:rPr lang="en-US" dirty="0" smtClean="0"/>
              <a:t>: basic transportation mechanism</a:t>
            </a:r>
          </a:p>
          <a:p>
            <a:pPr lvl="1"/>
            <a:r>
              <a:rPr lang="en-US" dirty="0" smtClean="0"/>
              <a:t>Can contain one or more NDEF Records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NDEF Record:  </a:t>
            </a:r>
            <a:br>
              <a:rPr lang="en-US" b="1" dirty="0" smtClean="0"/>
            </a:br>
            <a:r>
              <a:rPr lang="en-US" dirty="0" smtClean="0"/>
              <a:t>contain specific </a:t>
            </a:r>
            <a:br>
              <a:rPr lang="en-US" dirty="0" smtClean="0"/>
            </a:br>
            <a:r>
              <a:rPr lang="en-US" dirty="0" smtClean="0"/>
              <a:t>structure with </a:t>
            </a:r>
            <a:br>
              <a:rPr lang="en-US" dirty="0" smtClean="0"/>
            </a:br>
            <a:r>
              <a:rPr lang="en-US" dirty="0" smtClean="0"/>
              <a:t>payload</a:t>
            </a:r>
            <a:endParaRPr lang="en-US" dirty="0"/>
          </a:p>
          <a:p>
            <a:pPr lvl="1"/>
            <a:r>
              <a:rPr lang="en-US" dirty="0" smtClean="0"/>
              <a:t>TNF contains the</a:t>
            </a:r>
            <a:br>
              <a:rPr lang="en-US" dirty="0" smtClean="0"/>
            </a:br>
            <a:r>
              <a:rPr lang="en-US" dirty="0" smtClean="0"/>
              <a:t>record type</a:t>
            </a:r>
            <a:br>
              <a:rPr lang="en-US" dirty="0" smtClean="0"/>
            </a:br>
            <a:r>
              <a:rPr lang="en-US" dirty="0" smtClean="0"/>
              <a:t>(e.g., URI)</a:t>
            </a:r>
          </a:p>
        </p:txBody>
      </p:sp>
      <p:pic>
        <p:nvPicPr>
          <p:cNvPr id="4" name="Picture 3" descr="Screen Shot 2013-01-22 at 12.4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99" y="3108217"/>
            <a:ext cx="5181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Read / Write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365"/>
            <a:ext cx="7620000" cy="4361233"/>
          </a:xfrm>
        </p:spPr>
        <p:txBody>
          <a:bodyPr/>
          <a:lstStyle/>
          <a:p>
            <a:r>
              <a:rPr lang="en-US" dirty="0" smtClean="0"/>
              <a:t>Start with basic tag read and write example</a:t>
            </a:r>
            <a:endParaRPr lang="en-US" dirty="0"/>
          </a:p>
          <a:p>
            <a:pPr lvl="1"/>
            <a:r>
              <a:rPr lang="en-US" dirty="0" smtClean="0"/>
              <a:t>Includes P2P mode ability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was an example posted by Google that we modified to make a little more intuitive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Sample code was posted for you: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5448" y="4522934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>
                <a:solidFill>
                  <a:srgbClr val="FF0000"/>
                </a:solidFill>
              </a:rPr>
              <a:t>github.com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gnychis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stickynotes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NFC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usual, you need to have Android permissions</a:t>
            </a:r>
          </a:p>
          <a:p>
            <a:pPr lvl="1"/>
            <a:r>
              <a:rPr lang="en-US" dirty="0" smtClean="0"/>
              <a:t>Important to specify minimum SDK</a:t>
            </a:r>
          </a:p>
          <a:p>
            <a:pPr lvl="1"/>
            <a:r>
              <a:rPr lang="en-US" dirty="0" smtClean="0"/>
              <a:t>Ensure that the phone has NFC support</a:t>
            </a:r>
            <a:endParaRPr lang="en-US" dirty="0"/>
          </a:p>
        </p:txBody>
      </p:sp>
      <p:pic>
        <p:nvPicPr>
          <p:cNvPr id="4" name="Picture 3" descr="Screen Shot 2013-01-22 at 12.3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79" y="3089243"/>
            <a:ext cx="57531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NFC Tag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all information in Android is broadcast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NFC, you register to receive TAG read broadcasts:</a:t>
            </a:r>
            <a:endParaRPr lang="en-US" dirty="0"/>
          </a:p>
        </p:txBody>
      </p:sp>
      <p:pic>
        <p:nvPicPr>
          <p:cNvPr id="5" name="Picture 4" descr="Screen Shot 2013-01-22 at 1.2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0" y="3070651"/>
            <a:ext cx="6845300" cy="3124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068779" y="5366689"/>
            <a:ext cx="551472" cy="82816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0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for NFC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that the Activity should receive NFC Intents: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specify which data types the application should receive: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Need a handle to the “NFC Adapter” (i.e., hardware)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Apply and enable the filter in </a:t>
            </a:r>
            <a:r>
              <a:rPr lang="en-US" dirty="0" err="1" smtClean="0"/>
              <a:t>onResume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 descr="Screen Shot 2013-01-22 at 1.31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8" y="3339344"/>
            <a:ext cx="7454900" cy="1168400"/>
          </a:xfrm>
          <a:prstGeom prst="rect">
            <a:avLst/>
          </a:prstGeom>
        </p:spPr>
      </p:pic>
      <p:pic>
        <p:nvPicPr>
          <p:cNvPr id="5" name="Picture 4" descr="Screen Shot 2013-01-22 at 1.31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8" y="5806663"/>
            <a:ext cx="8128000" cy="228600"/>
          </a:xfrm>
          <a:prstGeom prst="rect">
            <a:avLst/>
          </a:prstGeom>
        </p:spPr>
      </p:pic>
      <p:pic>
        <p:nvPicPr>
          <p:cNvPr id="6" name="Picture 5" descr="Screen Shot 2013-01-22 at 1.33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8" y="4976837"/>
            <a:ext cx="4495800" cy="292100"/>
          </a:xfrm>
          <a:prstGeom prst="rect">
            <a:avLst/>
          </a:prstGeom>
        </p:spPr>
      </p:pic>
      <p:pic>
        <p:nvPicPr>
          <p:cNvPr id="7" name="Picture 6" descr="Screen Shot 2013-01-22 at 1.34.5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8" y="2072654"/>
            <a:ext cx="7543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the NFC Data – Pt1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callbacks in “</a:t>
            </a:r>
            <a:r>
              <a:rPr lang="en-US" dirty="0" err="1" smtClean="0"/>
              <a:t>onNewIntent</a:t>
            </a:r>
            <a:r>
              <a:rPr lang="en-US" dirty="0" smtClean="0"/>
              <a:t>()” you override:</a:t>
            </a:r>
            <a:endParaRPr lang="en-US" dirty="0"/>
          </a:p>
        </p:txBody>
      </p:sp>
      <p:pic>
        <p:nvPicPr>
          <p:cNvPr id="5" name="Picture 4" descr="Screen Shot 2013-01-22 at 1.3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" y="2057556"/>
            <a:ext cx="7772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the NFC Data – 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NDEF Messages come in as an array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Then, you can go through the </a:t>
            </a:r>
            <a:r>
              <a:rPr lang="en-US" dirty="0" err="1" smtClean="0"/>
              <a:t>msgs</a:t>
            </a:r>
            <a:r>
              <a:rPr lang="en-US" dirty="0" smtClean="0"/>
              <a:t> array and get the payload:</a:t>
            </a:r>
            <a:endParaRPr lang="en-US" dirty="0"/>
          </a:p>
        </p:txBody>
      </p:sp>
      <p:pic>
        <p:nvPicPr>
          <p:cNvPr id="6" name="Picture 5" descr="Screen Shot 2013-01-22 at 1.4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6" y="2328536"/>
            <a:ext cx="8140700" cy="1574800"/>
          </a:xfrm>
          <a:prstGeom prst="rect">
            <a:avLst/>
          </a:prstGeom>
        </p:spPr>
      </p:pic>
      <p:pic>
        <p:nvPicPr>
          <p:cNvPr id="7" name="Picture 6" descr="Screen Shot 2013-01-22 at 1.4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59" y="5086586"/>
            <a:ext cx="5232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Nearby Tag to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you registered to receive NFC tag data, you register to know when a tag is simply detected and then use it to trigger a write to it: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the user specifies to write, you enable this filter and use a software flag to know that you should write when the tag is detected nearby:</a:t>
            </a:r>
            <a:endParaRPr lang="en-US" dirty="0"/>
          </a:p>
        </p:txBody>
      </p:sp>
      <p:pic>
        <p:nvPicPr>
          <p:cNvPr id="4" name="Picture 3" descr="Screen Shot 2013-01-22 at 1.4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3" y="2786705"/>
            <a:ext cx="6985000" cy="596900"/>
          </a:xfrm>
          <a:prstGeom prst="rect">
            <a:avLst/>
          </a:prstGeom>
        </p:spPr>
      </p:pic>
      <p:pic>
        <p:nvPicPr>
          <p:cNvPr id="5" name="Picture 4" descr="Screen Shot 2013-01-22 at 1.50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8" y="4809123"/>
            <a:ext cx="8128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a Nearby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518"/>
            <a:ext cx="7620000" cy="4237282"/>
          </a:xfrm>
        </p:spPr>
        <p:txBody>
          <a:bodyPr/>
          <a:lstStyle/>
          <a:p>
            <a:r>
              <a:rPr lang="en-US" dirty="0" smtClean="0"/>
              <a:t>Once you detect a tag is nearby, you should ensure: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tag is not read-only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tag’s capacity is sufficient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See the </a:t>
            </a:r>
            <a:r>
              <a:rPr lang="en-US" dirty="0" smtClean="0">
                <a:hlinkClick r:id="rId2"/>
              </a:rPr>
              <a:t>following code </a:t>
            </a:r>
            <a:r>
              <a:rPr lang="en-US" dirty="0" smtClean="0"/>
              <a:t>to perform those checks and actually write the message: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8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Advanced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78487"/>
          </a:xfrm>
        </p:spPr>
        <p:txBody>
          <a:bodyPr>
            <a:normAutofit/>
          </a:bodyPr>
          <a:lstStyle/>
          <a:p>
            <a:r>
              <a:rPr lang="en-US" dirty="0" smtClean="0"/>
              <a:t>As mentioned, we have a research project on Android which uses a lot of advanced features and different layouts</a:t>
            </a:r>
            <a:endParaRPr lang="en-US" dirty="0"/>
          </a:p>
          <a:p>
            <a:pPr lvl="1"/>
            <a:r>
              <a:rPr lang="en-US" dirty="0" smtClean="0"/>
              <a:t>Good examples of how to embed layouts within each other…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layouts are available in our project:</a:t>
            </a:r>
            <a:endParaRPr lang="en-US" dirty="0"/>
          </a:p>
        </p:txBody>
      </p:sp>
      <p:pic>
        <p:nvPicPr>
          <p:cNvPr id="6" name="Picture 5" descr="new_screensh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" y="2786700"/>
            <a:ext cx="8713331" cy="2697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695" y="6206547"/>
            <a:ext cx="80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>
                <a:solidFill>
                  <a:srgbClr val="FF0000"/>
                </a:solidFill>
              </a:rPr>
              <a:t>github.com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gnychis</a:t>
            </a:r>
            <a:r>
              <a:rPr lang="en-US" b="1" dirty="0">
                <a:solidFill>
                  <a:srgbClr val="FF0000"/>
                </a:solidFill>
              </a:rPr>
              <a:t>/android-</a:t>
            </a:r>
            <a:r>
              <a:rPr lang="en-US" b="1" dirty="0" err="1">
                <a:solidFill>
                  <a:srgbClr val="FF0000"/>
                </a:solidFill>
              </a:rPr>
              <a:t>wmon</a:t>
            </a:r>
            <a:r>
              <a:rPr lang="en-US" b="1" dirty="0">
                <a:solidFill>
                  <a:srgbClr val="FF0000"/>
                </a:solidFill>
              </a:rPr>
              <a:t>/tree/master/application/res/layout</a:t>
            </a:r>
          </a:p>
        </p:txBody>
      </p:sp>
    </p:spTree>
    <p:extLst>
      <p:ext uri="{BB962C8B-B14F-4D97-AF65-F5344CB8AC3E}">
        <p14:creationId xmlns:p14="http://schemas.microsoft.com/office/powerpoint/2010/main" val="15067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time, I will fill in this wiki: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Expect to find there (in the next 2 weeks):</a:t>
            </a:r>
          </a:p>
          <a:p>
            <a:pPr lvl="1"/>
            <a:r>
              <a:rPr lang="en-US" dirty="0" smtClean="0"/>
              <a:t>Links to your kernel sources</a:t>
            </a:r>
          </a:p>
          <a:p>
            <a:pPr lvl="1"/>
            <a:r>
              <a:rPr lang="en-US" dirty="0" smtClean="0"/>
              <a:t>Links to your </a:t>
            </a:r>
            <a:r>
              <a:rPr lang="en-US" dirty="0" err="1" smtClean="0"/>
              <a:t>ramdisks</a:t>
            </a:r>
            <a:r>
              <a:rPr lang="en-US" dirty="0" smtClean="0"/>
              <a:t> for each of the phones</a:t>
            </a:r>
          </a:p>
          <a:p>
            <a:pPr lvl="1"/>
            <a:r>
              <a:rPr lang="en-US" dirty="0" smtClean="0"/>
              <a:t>Scripts to help you build and package the kernels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want to root your phone…</a:t>
            </a:r>
          </a:p>
          <a:p>
            <a:pPr lvl="1"/>
            <a:r>
              <a:rPr lang="en-US" dirty="0" smtClean="0"/>
              <a:t>Ask for permission (it voids the warranty), and come to us</a:t>
            </a:r>
          </a:p>
          <a:p>
            <a:pPr lvl="1"/>
            <a:r>
              <a:rPr lang="en-US" dirty="0" smtClean="0"/>
              <a:t>We will root it for you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75889" y="2047592"/>
            <a:ext cx="634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moo.cmcl.cs.cmu.edu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index.php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Main_Page#Android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9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What do you need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96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“</a:t>
            </a:r>
            <a:r>
              <a:rPr lang="en-US" dirty="0" err="1" smtClean="0"/>
              <a:t>jailbreaking</a:t>
            </a:r>
            <a:r>
              <a:rPr lang="en-US" dirty="0" smtClean="0"/>
              <a:t>” -- a term most are familiar with</a:t>
            </a:r>
          </a:p>
          <a:p>
            <a:pPr lvl="1"/>
            <a:r>
              <a:rPr lang="en-US" dirty="0" smtClean="0"/>
              <a:t>Think of it as: it literally just gives you Linux root access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</a:t>
            </a:r>
            <a:r>
              <a:rPr lang="en-US" i="1" dirty="0" smtClean="0"/>
              <a:t> don’t </a:t>
            </a:r>
            <a:r>
              <a:rPr lang="en-US" dirty="0" smtClean="0"/>
              <a:t>you need it for?</a:t>
            </a:r>
          </a:p>
          <a:p>
            <a:pPr lvl="1"/>
            <a:r>
              <a:rPr lang="en-US" dirty="0" smtClean="0"/>
              <a:t>Writing a standard application that uses standard APIs and HW</a:t>
            </a:r>
          </a:p>
          <a:p>
            <a:pPr lvl="1"/>
            <a:r>
              <a:rPr lang="en-US" dirty="0" smtClean="0"/>
              <a:t>Writing native code that does not touch some aspects of F.S.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</a:t>
            </a:r>
            <a:r>
              <a:rPr lang="en-US" i="1" dirty="0" smtClean="0"/>
              <a:t>do</a:t>
            </a:r>
            <a:r>
              <a:rPr lang="en-US" dirty="0" smtClean="0"/>
              <a:t> you need it for?</a:t>
            </a:r>
          </a:p>
          <a:p>
            <a:pPr lvl="1"/>
            <a:r>
              <a:rPr lang="en-US" dirty="0" smtClean="0"/>
              <a:t>Modifying and replacing the kernel</a:t>
            </a:r>
          </a:p>
          <a:p>
            <a:pPr lvl="2"/>
            <a:r>
              <a:rPr lang="en-US" dirty="0" smtClean="0"/>
              <a:t>E.g., to remove permission checks, modify TCP, modify </a:t>
            </a:r>
            <a:r>
              <a:rPr lang="en-US" dirty="0" err="1" smtClean="0"/>
              <a:t>WiFi</a:t>
            </a:r>
            <a:r>
              <a:rPr lang="en-US" dirty="0" smtClean="0"/>
              <a:t> stack…</a:t>
            </a:r>
          </a:p>
          <a:p>
            <a:pPr lvl="1"/>
            <a:r>
              <a:rPr lang="en-US" dirty="0" smtClean="0"/>
              <a:t>Loading and/or removing new kernel modules</a:t>
            </a:r>
          </a:p>
          <a:p>
            <a:pPr lvl="1"/>
            <a:r>
              <a:rPr lang="en-US" dirty="0" smtClean="0"/>
              <a:t>Modifying anything in /system or snooping around /data</a:t>
            </a:r>
          </a:p>
          <a:p>
            <a:pPr lvl="1"/>
            <a:r>
              <a:rPr lang="en-US" dirty="0" smtClean="0"/>
              <a:t>Modifying the Android OS or APIs</a:t>
            </a:r>
          </a:p>
          <a:p>
            <a:pPr lvl="1"/>
            <a:r>
              <a:rPr lang="en-US" dirty="0" smtClean="0"/>
              <a:t>Changing the ROM on the device (new OS + kernel)</a:t>
            </a:r>
          </a:p>
        </p:txBody>
      </p:sp>
    </p:spTree>
    <p:extLst>
      <p:ext uri="{BB962C8B-B14F-4D97-AF65-F5344CB8AC3E}">
        <p14:creationId xmlns:p14="http://schemas.microsoft.com/office/powerpoint/2010/main" val="40401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usual, two ways to have debug information: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Android has a logging utility to print information to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Full debugger through ADB and Eclipse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Logging utility:  good for printing periodic status of application and/or certain variables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Debugger:  great for stepping through code, able to:</a:t>
            </a:r>
          </a:p>
          <a:p>
            <a:pPr lvl="1"/>
            <a:r>
              <a:rPr lang="en-US" dirty="0" smtClean="0"/>
              <a:t>Set breakpoints and conditions</a:t>
            </a:r>
          </a:p>
          <a:p>
            <a:pPr lvl="1"/>
            <a:r>
              <a:rPr lang="en-US" dirty="0" smtClean="0"/>
              <a:t>Check the values of any variable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3-01-20 at 2.0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3672857"/>
            <a:ext cx="42037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6546" y="341953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0477" y="341954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Message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3-01-20 at 2.1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126"/>
            <a:ext cx="9144000" cy="17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demo…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1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likely going to want to persistently store data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In Android, there are 5 main ways to store data: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Shared Preferences – private key-value pair storage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Internal Storage – private storage per-application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External Storage – local shared storage (e.g., on SD card)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SQLite Database – private structured data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Network Storage – store data on your own server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should be able to make a decision on which solution is best for various data in your application</a:t>
            </a:r>
          </a:p>
          <a:p>
            <a:pPr lvl="1"/>
            <a:r>
              <a:rPr lang="en-US" i="1" dirty="0" smtClean="0"/>
              <a:t>Use multiple storage options!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09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Preferences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 basic data storage, simple examples:</a:t>
            </a:r>
          </a:p>
          <a:p>
            <a:pPr lvl="1"/>
            <a:r>
              <a:rPr lang="en-US" dirty="0" smtClean="0"/>
              <a:t>Has the user completed the application settings? (</a:t>
            </a:r>
            <a:r>
              <a:rPr lang="en-US" dirty="0" err="1" smtClean="0"/>
              <a:t>boolean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is the user’s username? (string)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Shared Preferences accessed by </a:t>
            </a:r>
            <a:r>
              <a:rPr lang="en-US" i="1" dirty="0" smtClean="0"/>
              <a:t>string </a:t>
            </a:r>
            <a:r>
              <a:rPr lang="en-US" dirty="0" smtClean="0"/>
              <a:t>key, value can be: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, float, </a:t>
            </a:r>
            <a:r>
              <a:rPr lang="en-US" dirty="0" err="1" smtClean="0"/>
              <a:t>int</a:t>
            </a:r>
            <a:r>
              <a:rPr lang="en-US" dirty="0" smtClean="0"/>
              <a:t>, long, string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Arbitrary objects </a:t>
            </a:r>
            <a:r>
              <a:rPr lang="en-US" i="1" dirty="0" smtClean="0"/>
              <a:t>cannot</a:t>
            </a:r>
            <a:r>
              <a:rPr lang="en-US" dirty="0" smtClean="0"/>
              <a:t> be stored in Shared Preferences, best two options for arbitrary objects:</a:t>
            </a:r>
          </a:p>
          <a:p>
            <a:pPr lvl="1"/>
            <a:r>
              <a:rPr lang="en-US" dirty="0" smtClean="0"/>
              <a:t>Marshal to/from a private database </a:t>
            </a:r>
            <a:r>
              <a:rPr lang="en-US" i="1" dirty="0" smtClean="0"/>
              <a:t>(best)</a:t>
            </a:r>
            <a:endParaRPr lang="en-US" dirty="0" smtClean="0"/>
          </a:p>
          <a:p>
            <a:pPr lvl="1"/>
            <a:r>
              <a:rPr lang="en-US" dirty="0" smtClean="0"/>
              <a:t>Marshal to/from binary files in private storage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68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2116</TotalTime>
  <Words>1061</Words>
  <Application>Microsoft Macintosh PowerPoint</Application>
  <PresentationFormat>On-screen Show (4:3)</PresentationFormat>
  <Paragraphs>278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Adjacency</vt:lpstr>
      <vt:lpstr>Advanced Android Programming</vt:lpstr>
      <vt:lpstr>A Recap of Last Lecture</vt:lpstr>
      <vt:lpstr>Advanced Android Topics</vt:lpstr>
      <vt:lpstr>Some More Advanced Layouts</vt:lpstr>
      <vt:lpstr>Root: What do you need it for?</vt:lpstr>
      <vt:lpstr>Debugging</vt:lpstr>
      <vt:lpstr>Debugging Example</vt:lpstr>
      <vt:lpstr>Persistent Storage</vt:lpstr>
      <vt:lpstr>Shared Preferences Overview</vt:lpstr>
      <vt:lpstr>Shared Preferences Example </vt:lpstr>
      <vt:lpstr>SQLite Database</vt:lpstr>
      <vt:lpstr>Writing Native Code (JNI)</vt:lpstr>
      <vt:lpstr>The Structure of Native Code</vt:lpstr>
      <vt:lpstr>Top-Level Android.mk</vt:lpstr>
      <vt:lpstr>Individual Library Android.mk </vt:lpstr>
      <vt:lpstr>Simple Native C Code Example</vt:lpstr>
      <vt:lpstr>Building NDK Code</vt:lpstr>
      <vt:lpstr>The Eclipse Gotcha</vt:lpstr>
      <vt:lpstr>Accessing Native Code in Java</vt:lpstr>
      <vt:lpstr>Using External Libraries</vt:lpstr>
      <vt:lpstr>Cross-Compiling Libraries</vt:lpstr>
      <vt:lpstr>Modifying the Kernel</vt:lpstr>
      <vt:lpstr>Obtaining Kernel Source Code</vt:lpstr>
      <vt:lpstr>Building the Kernel</vt:lpstr>
      <vt:lpstr>Packaging the Kernel – Pt1</vt:lpstr>
      <vt:lpstr>Packaging the Kernel – Pt2</vt:lpstr>
      <vt:lpstr>Packaging the Kernel – Pt3</vt:lpstr>
      <vt:lpstr>Installing the Kernel</vt:lpstr>
      <vt:lpstr>Kernel Pointers</vt:lpstr>
      <vt:lpstr>Near Field Communication</vt:lpstr>
      <vt:lpstr>NDEF (NFC Data Exchange Format)</vt:lpstr>
      <vt:lpstr>Tag Read / Write Example</vt:lpstr>
      <vt:lpstr>The Basic NFC Permissions</vt:lpstr>
      <vt:lpstr>Receiving NFC Tag Information</vt:lpstr>
      <vt:lpstr>Registering for NFC Data</vt:lpstr>
      <vt:lpstr>Receiving the NFC Data – Pt1</vt:lpstr>
      <vt:lpstr>Receiving the NFC Data – Pt2</vt:lpstr>
      <vt:lpstr>Detecting Nearby Tag to Write</vt:lpstr>
      <vt:lpstr>Writing to a Nearby Tag</vt:lpstr>
      <vt:lpstr>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Nychis</dc:creator>
  <cp:lastModifiedBy>George Nychis</cp:lastModifiedBy>
  <cp:revision>75</cp:revision>
  <dcterms:created xsi:type="dcterms:W3CDTF">2013-01-14T16:13:30Z</dcterms:created>
  <dcterms:modified xsi:type="dcterms:W3CDTF">2013-01-22T07:06:35Z</dcterms:modified>
</cp:coreProperties>
</file>