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59" r:id="rId3"/>
    <p:sldId id="258" r:id="rId4"/>
    <p:sldId id="270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69" r:id="rId16"/>
    <p:sldId id="271" r:id="rId17"/>
    <p:sldId id="272" r:id="rId18"/>
    <p:sldId id="274" r:id="rId19"/>
    <p:sldId id="275" r:id="rId20"/>
    <p:sldId id="276" r:id="rId21"/>
    <p:sldId id="277" r:id="rId22"/>
    <p:sldId id="279" r:id="rId23"/>
    <p:sldId id="278" r:id="rId24"/>
    <p:sldId id="280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14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1/17/13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1/17/13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1/17/13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1/17/13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eveloper.android.com/reference/android/Manifest.permission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Android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George Nychis</a:t>
            </a:r>
          </a:p>
          <a:p>
            <a:r>
              <a:rPr lang="en-US" dirty="0" err="1" smtClean="0"/>
              <a:t>Srinivasan</a:t>
            </a:r>
            <a:r>
              <a:rPr lang="en-US" dirty="0" smtClean="0"/>
              <a:t> </a:t>
            </a:r>
            <a:r>
              <a:rPr lang="en-US" dirty="0" err="1" smtClean="0"/>
              <a:t>Seshan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591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 Activity, Open Another</a:t>
            </a:r>
            <a:endParaRPr lang="en-US" dirty="0"/>
          </a:p>
        </p:txBody>
      </p:sp>
      <p:pic>
        <p:nvPicPr>
          <p:cNvPr id="4" name="Picture 3" descr="Screen Shot 2013-01-16 at 2.04.3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199" y="3097960"/>
            <a:ext cx="6019800" cy="1193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3709" y="1631311"/>
            <a:ext cx="6186309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Create a new “Intent”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Start the new Activity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Call “finish()” to destroy the current activity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23709" y="4879149"/>
            <a:ext cx="36424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Instance of current Activity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327763" y="3668574"/>
            <a:ext cx="564427" cy="1164067"/>
          </a:xfrm>
          <a:prstGeom prst="straightConnector1">
            <a:avLst/>
          </a:prstGeom>
          <a:ln w="762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54281" y="5369438"/>
            <a:ext cx="2810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Class of new Activity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394897" y="3668574"/>
            <a:ext cx="449267" cy="1672240"/>
          </a:xfrm>
          <a:prstGeom prst="straightConnector1">
            <a:avLst/>
          </a:prstGeom>
          <a:ln w="762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9677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“Back” in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ways to go “backwards” in activities: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 smtClean="0"/>
              <a:t>Dictate exactly what Activity should show up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/>
              <a:t>Don’t call “finish()” when opening new Activity, then on back button click just closes new Activity, old should be back in focus</a:t>
            </a:r>
          </a:p>
          <a:p>
            <a:pPr marL="868680" lvl="1" indent="-457200">
              <a:buFont typeface="+mj-lt"/>
              <a:buAutoNum type="arabicPeriod"/>
            </a:pPr>
            <a:endParaRPr lang="en-US" dirty="0"/>
          </a:p>
        </p:txBody>
      </p:sp>
      <p:pic>
        <p:nvPicPr>
          <p:cNvPr id="6" name="Picture 5" descr="Screen Shot 2013-01-16 at 2.26.3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224" y="5321300"/>
            <a:ext cx="3060700" cy="1079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1339" y="4930183"/>
            <a:ext cx="66820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Method 2:  Just “pop” the current Activity off stack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9" name="Picture 8" descr="Screen Shot 2013-01-16 at 2.21.1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793" y="3698283"/>
            <a:ext cx="5664200" cy="12319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91339" y="3236618"/>
            <a:ext cx="7020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Method 1:  Dictate the Activity that should be started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609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Android Manifest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 smtClean="0"/>
              <a:t>Critical</a:t>
            </a:r>
            <a:r>
              <a:rPr lang="en-US" dirty="0" smtClean="0"/>
              <a:t> part of your entire application, it defines: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ardware application has permission to access</a:t>
            </a:r>
          </a:p>
          <a:p>
            <a:pPr lvl="1"/>
            <a:r>
              <a:rPr lang="en-US" dirty="0" smtClean="0"/>
              <a:t>Information the application can access/modify</a:t>
            </a:r>
          </a:p>
          <a:p>
            <a:pPr lvl="1"/>
            <a:r>
              <a:rPr lang="en-US" dirty="0" smtClean="0"/>
              <a:t>Defines all activities in the application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 single </a:t>
            </a:r>
            <a:r>
              <a:rPr lang="en-US" dirty="0" err="1" smtClean="0"/>
              <a:t>AndroidManifest.xml</a:t>
            </a:r>
            <a:r>
              <a:rPr lang="en-US" dirty="0" smtClean="0"/>
              <a:t> per application</a:t>
            </a:r>
            <a:endParaRPr lang="en-US" dirty="0"/>
          </a:p>
          <a:p>
            <a:pPr lvl="1"/>
            <a:r>
              <a:rPr lang="en-US" dirty="0" smtClean="0"/>
              <a:t>Skeleton generated when creating new application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Ordering of items and embedding of declarations is important</a:t>
            </a:r>
          </a:p>
          <a:p>
            <a:pPr lvl="1"/>
            <a:r>
              <a:rPr lang="en-US" dirty="0" smtClean="0"/>
              <a:t>Order:  Permissions, &lt;Application&gt;, Activities, &lt;/Application&gt;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Useful link </a:t>
            </a:r>
            <a:r>
              <a:rPr lang="en-US" dirty="0"/>
              <a:t>for permissions: </a:t>
            </a:r>
            <a:r>
              <a:rPr lang="en-US" dirty="0">
                <a:hlinkClick r:id="rId2"/>
              </a:rPr>
              <a:t>http://</a:t>
            </a:r>
            <a:r>
              <a:rPr lang="en-US" dirty="0" err="1">
                <a:hlinkClick r:id="rId2"/>
              </a:rPr>
              <a:t>developer.android.com</a:t>
            </a:r>
            <a:r>
              <a:rPr lang="en-US" dirty="0">
                <a:hlinkClick r:id="rId2"/>
              </a:rPr>
              <a:t>/reference/android/</a:t>
            </a:r>
            <a:r>
              <a:rPr lang="en-US" dirty="0" err="1">
                <a:hlinkClick r:id="rId2"/>
              </a:rPr>
              <a:t>Manifest.permission.html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5935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300"/>
            <a:ext cx="7620000" cy="1143000"/>
          </a:xfrm>
        </p:spPr>
        <p:txBody>
          <a:bodyPr/>
          <a:lstStyle/>
          <a:p>
            <a:r>
              <a:rPr lang="en-US" dirty="0" smtClean="0"/>
              <a:t>Example Manifest</a:t>
            </a:r>
            <a:endParaRPr lang="en-US" dirty="0"/>
          </a:p>
        </p:txBody>
      </p:sp>
      <p:pic>
        <p:nvPicPr>
          <p:cNvPr id="5" name="Picture 4" descr="Screen Shot 2013-01-16 at 2.59.4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10" y="1146897"/>
            <a:ext cx="7581900" cy="553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914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Importance of 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80848" cy="4800600"/>
          </a:xfrm>
        </p:spPr>
        <p:txBody>
          <a:bodyPr/>
          <a:lstStyle/>
          <a:p>
            <a:r>
              <a:rPr lang="en-US" dirty="0" smtClean="0"/>
              <a:t>This will stall execution of the main UI thread, locking interface:</a:t>
            </a:r>
            <a:endParaRPr lang="en-US" dirty="0"/>
          </a:p>
        </p:txBody>
      </p:sp>
      <p:pic>
        <p:nvPicPr>
          <p:cNvPr id="4" name="Picture 3" descr="Screen Shot 2013-01-16 at 10.51.4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347" y="2301906"/>
            <a:ext cx="8585200" cy="350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09270" y="5939135"/>
            <a:ext cx="5750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Do not run “tasks” on your main UI thread!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980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main ways to achieve “code” that doesn’t run on UI thread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 err="1" smtClean="0"/>
              <a:t>AsyncTask</a:t>
            </a:r>
            <a:r>
              <a:rPr lang="en-US" dirty="0" smtClean="0"/>
              <a:t>    (custom </a:t>
            </a:r>
            <a:r>
              <a:rPr lang="en-US" dirty="0" err="1" smtClean="0"/>
              <a:t>pthread</a:t>
            </a:r>
            <a:r>
              <a:rPr lang="en-US" dirty="0" smtClean="0"/>
              <a:t> wrapper)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 smtClean="0"/>
              <a:t>Background service   (which you send requests to)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Critical:  </a:t>
            </a:r>
            <a:r>
              <a:rPr lang="en-US" dirty="0" smtClean="0"/>
              <a:t>you can </a:t>
            </a:r>
            <a:r>
              <a:rPr lang="en-US" i="1" dirty="0" smtClean="0"/>
              <a:t>only</a:t>
            </a:r>
            <a:r>
              <a:rPr lang="en-US" dirty="0" smtClean="0"/>
              <a:t> modify the UI on the UI thread!</a:t>
            </a:r>
          </a:p>
          <a:p>
            <a:pPr lvl="1"/>
            <a:r>
              <a:rPr lang="en-US" dirty="0" smtClean="0"/>
              <a:t>If you try to modify it from another thread, you will get an exception and application will crash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err="1" smtClean="0"/>
              <a:t>AsyncTask</a:t>
            </a:r>
            <a:r>
              <a:rPr lang="en-US" dirty="0" smtClean="0"/>
              <a:t>:  most commonly/easily used</a:t>
            </a:r>
          </a:p>
          <a:p>
            <a:pPr lvl="1"/>
            <a:r>
              <a:rPr lang="en-US" dirty="0" smtClean="0"/>
              <a:t>Provides callback on UI thread when complete, allowing you to update UI thread afterwards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046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Shot 2013-01-16 at 10.35.5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861885" cy="68580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247518" y="673181"/>
            <a:ext cx="38500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0000"/>
                </a:solidFill>
              </a:rPr>
              <a:t>Runs before thread executes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0000FF"/>
                </a:solidFill>
              </a:rPr>
              <a:t>(UI Thread)</a:t>
            </a:r>
            <a:endParaRPr lang="en-US" sz="2400" b="1" dirty="0">
              <a:solidFill>
                <a:srgbClr val="0000FF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2882817" y="787792"/>
            <a:ext cx="1364701" cy="109325"/>
          </a:xfrm>
          <a:prstGeom prst="straightConnector1">
            <a:avLst/>
          </a:prstGeom>
          <a:ln w="762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582796" y="2980994"/>
            <a:ext cx="35147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0000"/>
                </a:solidFill>
              </a:rPr>
              <a:t>Runs after </a:t>
            </a:r>
            <a:r>
              <a:rPr lang="en-US" sz="2400" b="1" dirty="0" err="1" smtClean="0">
                <a:solidFill>
                  <a:srgbClr val="FF0000"/>
                </a:solidFill>
              </a:rPr>
              <a:t>onPreExecute</a:t>
            </a:r>
            <a:r>
              <a:rPr lang="en-US" sz="2400" b="1" dirty="0" smtClean="0">
                <a:solidFill>
                  <a:srgbClr val="FF0000"/>
                </a:solidFill>
              </a:rPr>
              <a:t>()</a:t>
            </a:r>
          </a:p>
          <a:p>
            <a:pPr algn="r"/>
            <a:r>
              <a:rPr lang="en-US" sz="2400" b="1" dirty="0" smtClean="0">
                <a:solidFill>
                  <a:srgbClr val="0000FF"/>
                </a:solidFill>
              </a:rPr>
              <a:t>(New Thread)</a:t>
            </a:r>
            <a:endParaRPr lang="en-US" sz="2400" b="1" dirty="0">
              <a:solidFill>
                <a:srgbClr val="0000FF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3122768" y="2819513"/>
            <a:ext cx="1124751" cy="385418"/>
          </a:xfrm>
          <a:prstGeom prst="straightConnector1">
            <a:avLst/>
          </a:prstGeom>
          <a:ln w="762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459966" y="4275180"/>
            <a:ext cx="36375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0000"/>
                </a:solidFill>
              </a:rPr>
              <a:t>On every </a:t>
            </a:r>
            <a:r>
              <a:rPr lang="en-US" sz="2400" b="1" dirty="0" err="1" smtClean="0">
                <a:solidFill>
                  <a:srgbClr val="FF0000"/>
                </a:solidFill>
              </a:rPr>
              <a:t>publishProgress</a:t>
            </a:r>
            <a:r>
              <a:rPr lang="en-US" sz="2400" b="1" dirty="0" smtClean="0">
                <a:solidFill>
                  <a:srgbClr val="FF0000"/>
                </a:solidFill>
              </a:rPr>
              <a:t>()</a:t>
            </a:r>
          </a:p>
          <a:p>
            <a:pPr algn="r"/>
            <a:r>
              <a:rPr lang="en-US" sz="2400" b="1" dirty="0" smtClean="0">
                <a:solidFill>
                  <a:srgbClr val="0000FF"/>
                </a:solidFill>
              </a:rPr>
              <a:t>(UI Thread)</a:t>
            </a:r>
            <a:endParaRPr lang="en-US" sz="2400" b="1" dirty="0">
              <a:solidFill>
                <a:srgbClr val="0000FF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2458598" y="4672003"/>
            <a:ext cx="2004163" cy="434174"/>
          </a:xfrm>
          <a:prstGeom prst="straightConnector1">
            <a:avLst/>
          </a:prstGeom>
          <a:ln w="762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670842" y="5406254"/>
            <a:ext cx="45819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0000"/>
                </a:solidFill>
              </a:rPr>
              <a:t>After </a:t>
            </a:r>
            <a:r>
              <a:rPr lang="en-US" sz="2400" b="1" dirty="0" err="1" smtClean="0">
                <a:solidFill>
                  <a:srgbClr val="FF0000"/>
                </a:solidFill>
              </a:rPr>
              <a:t>doInBackground</a:t>
            </a:r>
            <a:r>
              <a:rPr lang="en-US" sz="2400" b="1" dirty="0" smtClean="0">
                <a:solidFill>
                  <a:srgbClr val="FF0000"/>
                </a:solidFill>
              </a:rPr>
              <a:t>() completes</a:t>
            </a:r>
          </a:p>
          <a:p>
            <a:pPr algn="r"/>
            <a:r>
              <a:rPr lang="en-US" sz="2400" b="1" dirty="0" smtClean="0">
                <a:solidFill>
                  <a:srgbClr val="0000FF"/>
                </a:solidFill>
              </a:rPr>
              <a:t>(UI Thread)</a:t>
            </a:r>
            <a:endParaRPr lang="en-US" sz="2400" b="1" dirty="0">
              <a:solidFill>
                <a:srgbClr val="0000FF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4615161" y="5906997"/>
            <a:ext cx="1187594" cy="128160"/>
          </a:xfrm>
          <a:prstGeom prst="straightConnector1">
            <a:avLst/>
          </a:prstGeom>
          <a:ln w="762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604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23" grpId="0"/>
      <p:bldP spid="23" grpId="1"/>
      <p:bldP spid="26" grpId="0"/>
      <p:bldP spid="26" grpId="1"/>
      <p:bldP spid="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Shot 2013-01-16 at 10.35.5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861885" cy="685800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3320837" y="198065"/>
            <a:ext cx="466102" cy="2360936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596340" y="198066"/>
            <a:ext cx="2937257" cy="3949648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204333" y="198066"/>
            <a:ext cx="1481664" cy="4939974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386602" y="198067"/>
            <a:ext cx="3729601" cy="4415682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786939" y="198066"/>
            <a:ext cx="1481664" cy="5732233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583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Broadcast Intents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7734239" cy="4800600"/>
          </a:xfrm>
        </p:spPr>
        <p:txBody>
          <a:bodyPr/>
          <a:lstStyle/>
          <a:p>
            <a:r>
              <a:rPr lang="en-US" dirty="0" smtClean="0"/>
              <a:t>Android “broadcasts” information between services/threads</a:t>
            </a:r>
          </a:p>
          <a:p>
            <a:pPr lvl="1"/>
            <a:r>
              <a:rPr lang="en-US" dirty="0" smtClean="0"/>
              <a:t>Used to receive information from services, hardware, sensors…</a:t>
            </a:r>
          </a:p>
          <a:p>
            <a:pPr lvl="1"/>
            <a:r>
              <a:rPr lang="en-US" dirty="0" smtClean="0"/>
              <a:t>Used to pass information between threads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For example, you do not “query” accelerometer or GPS sensors</a:t>
            </a:r>
          </a:p>
          <a:p>
            <a:pPr lvl="1"/>
            <a:r>
              <a:rPr lang="en-US" dirty="0" smtClean="0"/>
              <a:t>You register a broadcast receiver to “catch” their broadcast info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Android is smart: if nothing registered to receive the information, the sensor is disabled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You’ll better understand this with some examples…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54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Accelerometer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Accelerometer is always “alive” but is not </a:t>
            </a:r>
            <a:r>
              <a:rPr lang="en-US" dirty="0" err="1" smtClean="0"/>
              <a:t>pollable</a:t>
            </a:r>
            <a:r>
              <a:rPr lang="en-US" dirty="0" smtClean="0"/>
              <a:t> and does not send out information unless it knows something wants it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 thread registers for the information, Android is smart and only when something is registered, it “broadcasts it”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This means, if some other application is requesting accelerometer data you can read it simply by listening for the broadcasts, but not guaranteed to get it unless you register.</a:t>
            </a:r>
          </a:p>
        </p:txBody>
      </p:sp>
      <p:pic>
        <p:nvPicPr>
          <p:cNvPr id="4" name="Picture 3" descr="Screen Shot 2013-01-16 at 11.07.56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911" y="3647112"/>
            <a:ext cx="8712200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85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 the next two lectures…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2990"/>
            <a:ext cx="76200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 these lectures as a reference, in addition to documentation</a:t>
            </a:r>
            <a:br>
              <a:rPr lang="en-US" dirty="0" smtClean="0"/>
            </a:br>
            <a:endParaRPr lang="en-US" b="1" dirty="0" smtClean="0"/>
          </a:p>
          <a:p>
            <a:r>
              <a:rPr lang="en-US" b="1" dirty="0" smtClean="0"/>
              <a:t>Today</a:t>
            </a:r>
            <a:r>
              <a:rPr lang="en-US" dirty="0" smtClean="0"/>
              <a:t>: A higher level overview and the basics</a:t>
            </a:r>
          </a:p>
          <a:p>
            <a:pPr lvl="1"/>
            <a:r>
              <a:rPr lang="en-US" dirty="0" smtClean="0"/>
              <a:t>Application and interface basics</a:t>
            </a:r>
          </a:p>
          <a:p>
            <a:pPr lvl="1"/>
            <a:r>
              <a:rPr lang="en-US" dirty="0" smtClean="0"/>
              <a:t>Application and hardware permissions (“Android Manifest”)</a:t>
            </a:r>
          </a:p>
          <a:p>
            <a:pPr lvl="1"/>
            <a:r>
              <a:rPr lang="en-US" dirty="0" smtClean="0"/>
              <a:t>How to multi-thread on Android (“</a:t>
            </a:r>
            <a:r>
              <a:rPr lang="en-US" dirty="0" err="1" smtClean="0"/>
              <a:t>AsyncTask</a:t>
            </a:r>
            <a:r>
              <a:rPr lang="en-US" dirty="0" smtClean="0"/>
              <a:t>”)</a:t>
            </a:r>
          </a:p>
          <a:p>
            <a:pPr lvl="1"/>
            <a:r>
              <a:rPr lang="en-US" dirty="0" smtClean="0"/>
              <a:t>How info is passed between threads, interface, HW (“Intents”)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b="1" dirty="0" smtClean="0"/>
              <a:t>Next Week: </a:t>
            </a:r>
            <a:r>
              <a:rPr lang="en-US" dirty="0" smtClean="0"/>
              <a:t>Advanced topics on Android</a:t>
            </a:r>
            <a:endParaRPr lang="en-US" b="1" dirty="0" smtClean="0"/>
          </a:p>
          <a:p>
            <a:pPr lvl="1"/>
            <a:r>
              <a:rPr lang="en-US" dirty="0" smtClean="0"/>
              <a:t>Persistent application storage (Preferences, Database)</a:t>
            </a:r>
          </a:p>
          <a:p>
            <a:pPr lvl="1"/>
            <a:r>
              <a:rPr lang="en-US" dirty="0" smtClean="0"/>
              <a:t>Writing and linking non-Java code (e.g., C and C++)</a:t>
            </a:r>
          </a:p>
          <a:p>
            <a:pPr lvl="1"/>
            <a:r>
              <a:rPr lang="en-US" dirty="0" smtClean="0"/>
              <a:t>Cross-compiling useful libraries to Android</a:t>
            </a:r>
          </a:p>
          <a:p>
            <a:pPr lvl="1"/>
            <a:r>
              <a:rPr lang="en-US" dirty="0" smtClean="0"/>
              <a:t>Modifying the kernel (e.g., to add support, remove permissions)</a:t>
            </a:r>
          </a:p>
          <a:p>
            <a:pPr lvl="1"/>
            <a:r>
              <a:rPr lang="en-US" dirty="0" smtClean="0"/>
              <a:t>USB host support (to access external peripherals)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827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Other Examples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GPS:  You either tell system to give you updates every X milliseconds, or you can request a single reading</a:t>
            </a:r>
          </a:p>
          <a:p>
            <a:pPr lvl="1"/>
            <a:r>
              <a:rPr lang="en-US" dirty="0" smtClean="0"/>
              <a:t>Response is still broadcast throughout entire system… think: other applications can opportunistically use the data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Wifi</a:t>
            </a:r>
            <a:r>
              <a:rPr lang="en-US" dirty="0" smtClean="0"/>
              <a:t>:  You can request an AP scan, result is broadcast (again) throughout entire system, you listen for the result.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Threads:  You can create your own broadcast intents and listeners, and your threads can “broadcast” results to other threads in your application.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037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Broadcast Intent </a:t>
            </a:r>
            <a:r>
              <a:rPr lang="en-US" dirty="0" smtClean="0"/>
              <a:t>Example - Pt1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2133"/>
            <a:ext cx="7620000" cy="4800600"/>
          </a:xfrm>
        </p:spPr>
        <p:txBody>
          <a:bodyPr/>
          <a:lstStyle/>
          <a:p>
            <a:r>
              <a:rPr lang="en-US" dirty="0" smtClean="0"/>
              <a:t>Broadcasts are labeled by “actions” which are Strings: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You register a receiver for a specific action which must be tied to an Activity, so it is commonly done in </a:t>
            </a:r>
            <a:r>
              <a:rPr lang="en-US" dirty="0" err="1" smtClean="0"/>
              <a:t>onResume</a:t>
            </a:r>
            <a:r>
              <a:rPr lang="en-US" dirty="0" smtClean="0"/>
              <a:t>()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Must unregister when Activity is paused/destroyed, otherwise it is “leaked” and you will get an exception:</a:t>
            </a:r>
            <a:endParaRPr lang="en-US" dirty="0" smtClean="0"/>
          </a:p>
        </p:txBody>
      </p:sp>
      <p:pic>
        <p:nvPicPr>
          <p:cNvPr id="5" name="Picture 4" descr="Screen Shot 2013-01-17 at 9.30.1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516" y="1844647"/>
            <a:ext cx="5753100" cy="533400"/>
          </a:xfrm>
          <a:prstGeom prst="rect">
            <a:avLst/>
          </a:prstGeom>
        </p:spPr>
      </p:pic>
      <p:pic>
        <p:nvPicPr>
          <p:cNvPr id="6" name="Picture 5" descr="Screen Shot 2013-01-17 at 9.32.28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767" y="3246839"/>
            <a:ext cx="7429500" cy="1219200"/>
          </a:xfrm>
          <a:prstGeom prst="rect">
            <a:avLst/>
          </a:prstGeom>
        </p:spPr>
      </p:pic>
      <p:pic>
        <p:nvPicPr>
          <p:cNvPr id="7" name="Picture 6" descr="Screen Shot 2013-01-17 at 9.33.50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767" y="5325944"/>
            <a:ext cx="3975100" cy="109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509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Intent Example -</a:t>
            </a:r>
            <a:r>
              <a:rPr lang="en-US" dirty="0" smtClean="0"/>
              <a:t> Pt2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then must create the receiver that you just registered</a:t>
            </a:r>
          </a:p>
          <a:p>
            <a:pPr lvl="1"/>
            <a:r>
              <a:rPr lang="en-US" dirty="0" smtClean="0"/>
              <a:t>Check that the incoming action equals what you’re looking for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Data passed with the action (e.g., sensor data) will always be with the Intent</a:t>
            </a:r>
          </a:p>
        </p:txBody>
      </p:sp>
      <p:pic>
        <p:nvPicPr>
          <p:cNvPr id="4" name="Picture 3" descr="Screen Shot 2013-01-17 at 9.39.5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58" y="2532497"/>
            <a:ext cx="7670800" cy="271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5514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Intent Example -</a:t>
            </a:r>
            <a:r>
              <a:rPr lang="en-US" dirty="0" smtClean="0"/>
              <a:t> Pt3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Next, you create a Broadcast which is sent, which in our example we broadcast after our Thread completes: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Extras can be put in the “Intent” but it cannot be arbitrary objects.  You can extend arbitrary objects to be marshaled in out of intents with “</a:t>
            </a:r>
            <a:r>
              <a:rPr lang="en-US" dirty="0" err="1" smtClean="0"/>
              <a:t>Parcelable</a:t>
            </a:r>
            <a:r>
              <a:rPr lang="en-US" dirty="0" smtClean="0"/>
              <a:t>”</a:t>
            </a:r>
            <a:endParaRPr lang="en-US" dirty="0"/>
          </a:p>
        </p:txBody>
      </p:sp>
      <p:pic>
        <p:nvPicPr>
          <p:cNvPr id="6" name="Picture 5" descr="Screen Shot 2013-01-17 at 9.37.4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781" y="2609633"/>
            <a:ext cx="8826500" cy="226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6412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is available on </a:t>
            </a:r>
            <a:r>
              <a:rPr lang="en-US" dirty="0" err="1" smtClean="0"/>
              <a:t>github</a:t>
            </a:r>
            <a:r>
              <a:rPr lang="en-US" dirty="0" smtClean="0"/>
              <a:t> for you to run in the Emulator or directly on your phone: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Feel free to ask me questions:  </a:t>
            </a:r>
            <a:r>
              <a:rPr lang="en-US" dirty="0" err="1" smtClean="0"/>
              <a:t>gnychis@cmu.edu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Next week we will touch on the more advanced topics</a:t>
            </a:r>
          </a:p>
          <a:p>
            <a:pPr lvl="1"/>
            <a:r>
              <a:rPr lang="en-US" dirty="0" smtClean="0"/>
              <a:t>Anything you want to hear about, e-mail me and I’ll try to cover it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31477" y="2463725"/>
            <a:ext cx="41216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https://</a:t>
            </a:r>
            <a:r>
              <a:rPr lang="en-US" b="1" dirty="0" err="1"/>
              <a:t>github.com</a:t>
            </a:r>
            <a:r>
              <a:rPr lang="en-US" b="1" dirty="0"/>
              <a:t>/</a:t>
            </a:r>
            <a:r>
              <a:rPr lang="en-US" b="1" dirty="0" err="1"/>
              <a:t>gnychis</a:t>
            </a:r>
            <a:r>
              <a:rPr lang="en-US" b="1" dirty="0"/>
              <a:t>/</a:t>
            </a:r>
            <a:r>
              <a:rPr lang="en-US" b="1" dirty="0" err="1"/>
              <a:t>basicactivity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50666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Quick Overview</a:t>
            </a:r>
          </a:p>
          <a:p>
            <a:pPr lvl="1"/>
            <a:r>
              <a:rPr lang="en-US" b="1" dirty="0" smtClean="0"/>
              <a:t>Architecture:  </a:t>
            </a:r>
            <a:r>
              <a:rPr lang="en-US" dirty="0" smtClean="0"/>
              <a:t>ARM</a:t>
            </a:r>
            <a:endParaRPr lang="en-US" b="1" dirty="0" smtClean="0"/>
          </a:p>
          <a:p>
            <a:pPr lvl="1"/>
            <a:r>
              <a:rPr lang="en-US" b="1" dirty="0" smtClean="0"/>
              <a:t>OS</a:t>
            </a:r>
            <a:r>
              <a:rPr lang="en-US" dirty="0" smtClean="0"/>
              <a:t>: stripped down version of Linux</a:t>
            </a:r>
          </a:p>
          <a:p>
            <a:pPr lvl="2"/>
            <a:r>
              <a:rPr lang="en-US" dirty="0" smtClean="0"/>
              <a:t>E.g., Full </a:t>
            </a:r>
            <a:r>
              <a:rPr lang="en-US" dirty="0" err="1" smtClean="0"/>
              <a:t>linux</a:t>
            </a:r>
            <a:r>
              <a:rPr lang="en-US" dirty="0" smtClean="0"/>
              <a:t> kernel, but custom libraries (</a:t>
            </a:r>
            <a:r>
              <a:rPr lang="en-US" dirty="0" err="1" smtClean="0"/>
              <a:t>libc</a:t>
            </a:r>
            <a:r>
              <a:rPr lang="en-US" dirty="0" smtClean="0"/>
              <a:t>, </a:t>
            </a:r>
            <a:r>
              <a:rPr lang="en-US" dirty="0" err="1" smtClean="0"/>
              <a:t>libpthread</a:t>
            </a:r>
            <a:r>
              <a:rPr lang="en-US" dirty="0" smtClean="0"/>
              <a:t>…)</a:t>
            </a:r>
          </a:p>
          <a:p>
            <a:pPr lvl="1"/>
            <a:r>
              <a:rPr lang="en-US" b="1" dirty="0" smtClean="0"/>
              <a:t>Programming Language:  </a:t>
            </a:r>
            <a:r>
              <a:rPr lang="en-US" dirty="0" smtClean="0"/>
              <a:t>Java with some customization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Applications are run in </a:t>
            </a:r>
            <a:r>
              <a:rPr lang="en-US" dirty="0" err="1" smtClean="0"/>
              <a:t>Dalvik</a:t>
            </a:r>
            <a:r>
              <a:rPr lang="en-US" dirty="0" smtClean="0"/>
              <a:t> VM for isolation, optimization</a:t>
            </a:r>
          </a:p>
          <a:p>
            <a:endParaRPr lang="en-US" dirty="0" smtClean="0"/>
          </a:p>
          <a:p>
            <a:r>
              <a:rPr lang="en-US" b="1" dirty="0" smtClean="0"/>
              <a:t>Android SDK vs. NDK</a:t>
            </a:r>
          </a:p>
          <a:p>
            <a:pPr lvl="1"/>
            <a:r>
              <a:rPr lang="en-US" dirty="0" smtClean="0"/>
              <a:t>SDK</a:t>
            </a:r>
            <a:r>
              <a:rPr lang="en-US" b="1" dirty="0" smtClean="0"/>
              <a:t>:  </a:t>
            </a:r>
            <a:r>
              <a:rPr lang="en-US" dirty="0" smtClean="0"/>
              <a:t>build main application code and interface</a:t>
            </a:r>
            <a:endParaRPr lang="en-US" b="1" dirty="0" smtClean="0"/>
          </a:p>
          <a:p>
            <a:pPr lvl="1"/>
            <a:r>
              <a:rPr lang="en-US" dirty="0" smtClean="0"/>
              <a:t>NDK:  toolset to build/port “native” code and libraries in C/C++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057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ADB: Android Debug Bridge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ADB command line tool and program that:</a:t>
            </a:r>
          </a:p>
          <a:p>
            <a:pPr lvl="1"/>
            <a:r>
              <a:rPr lang="en-US" dirty="0" smtClean="0"/>
              <a:t>Has a client on your development machine (“</a:t>
            </a:r>
            <a:r>
              <a:rPr lang="en-US" dirty="0" err="1" smtClean="0"/>
              <a:t>adb</a:t>
            </a:r>
            <a:r>
              <a:rPr lang="en-US" dirty="0" smtClean="0"/>
              <a:t>”)</a:t>
            </a:r>
          </a:p>
          <a:p>
            <a:pPr lvl="1"/>
            <a:r>
              <a:rPr lang="en-US" dirty="0" smtClean="0"/>
              <a:t>Runs a server on your development machine</a:t>
            </a:r>
          </a:p>
          <a:p>
            <a:pPr lvl="1"/>
            <a:r>
              <a:rPr lang="en-US" dirty="0" smtClean="0"/>
              <a:t>Runs a daemon on your development device (i.e., phone/tablet)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ADB is what gets your code from machine to device, and sets up a bridge for true debugging (step by step) on device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Some useful “</a:t>
            </a:r>
            <a:r>
              <a:rPr lang="en-US" dirty="0" err="1" smtClean="0"/>
              <a:t>adb</a:t>
            </a:r>
            <a:r>
              <a:rPr lang="en-US" dirty="0" smtClean="0"/>
              <a:t>” commands:</a:t>
            </a:r>
          </a:p>
          <a:p>
            <a:pPr lvl="1"/>
            <a:r>
              <a:rPr lang="en-US" i="1" dirty="0" err="1" smtClean="0"/>
              <a:t>adb</a:t>
            </a:r>
            <a:r>
              <a:rPr lang="en-US" i="1" dirty="0" smtClean="0"/>
              <a:t> devices – </a:t>
            </a:r>
            <a:r>
              <a:rPr lang="en-US" dirty="0" smtClean="0"/>
              <a:t>shows your currently connected devices</a:t>
            </a:r>
          </a:p>
          <a:p>
            <a:pPr lvl="1"/>
            <a:r>
              <a:rPr lang="en-US" i="1" dirty="0" err="1" smtClean="0"/>
              <a:t>adb</a:t>
            </a:r>
            <a:r>
              <a:rPr lang="en-US" i="1" dirty="0" smtClean="0"/>
              <a:t> connect </a:t>
            </a:r>
            <a:r>
              <a:rPr lang="en-US" i="1" dirty="0" err="1" smtClean="0"/>
              <a:t>xxx.xxx.xxx.xxx</a:t>
            </a:r>
            <a:r>
              <a:rPr lang="en-US" i="1" dirty="0" smtClean="0"/>
              <a:t> – </a:t>
            </a:r>
            <a:r>
              <a:rPr lang="en-US" dirty="0" smtClean="0"/>
              <a:t>connect to device wirelessly</a:t>
            </a:r>
          </a:p>
          <a:p>
            <a:pPr lvl="1"/>
            <a:r>
              <a:rPr lang="en-US" i="1" dirty="0" err="1" smtClean="0"/>
              <a:t>adb</a:t>
            </a:r>
            <a:r>
              <a:rPr lang="en-US" i="1" dirty="0" smtClean="0"/>
              <a:t> shell – </a:t>
            </a:r>
            <a:r>
              <a:rPr lang="en-US" dirty="0" smtClean="0"/>
              <a:t>opens up a terminal/shell on your device</a:t>
            </a:r>
          </a:p>
          <a:p>
            <a:pPr lvl="1"/>
            <a:r>
              <a:rPr lang="en-US" i="1" dirty="0" err="1" smtClean="0"/>
              <a:t>adb</a:t>
            </a:r>
            <a:r>
              <a:rPr lang="en-US" i="1" dirty="0" smtClean="0"/>
              <a:t> push &lt;file&gt; &lt;</a:t>
            </a:r>
            <a:r>
              <a:rPr lang="en-US" i="1" dirty="0" err="1" smtClean="0"/>
              <a:t>dest</a:t>
            </a:r>
            <a:r>
              <a:rPr lang="en-US" i="1" dirty="0" smtClean="0"/>
              <a:t>&gt; -- </a:t>
            </a:r>
            <a:r>
              <a:rPr lang="en-US" dirty="0" smtClean="0"/>
              <a:t>send &lt;file&gt; to &lt;</a:t>
            </a:r>
            <a:r>
              <a:rPr lang="en-US" dirty="0" err="1" smtClean="0"/>
              <a:t>dest</a:t>
            </a:r>
            <a:r>
              <a:rPr lang="en-US" dirty="0" smtClean="0"/>
              <a:t>&gt; folder on device</a:t>
            </a:r>
          </a:p>
          <a:p>
            <a:pPr lvl="1"/>
            <a:r>
              <a:rPr lang="en-US" i="1" dirty="0" err="1" smtClean="0"/>
              <a:t>adb</a:t>
            </a:r>
            <a:r>
              <a:rPr lang="en-US" i="1" dirty="0" smtClean="0"/>
              <a:t> pull &lt;</a:t>
            </a:r>
            <a:r>
              <a:rPr lang="en-US" i="1" dirty="0" err="1" smtClean="0"/>
              <a:t>dest_file</a:t>
            </a:r>
            <a:r>
              <a:rPr lang="en-US" i="1" dirty="0" smtClean="0"/>
              <a:t>&gt; &lt;local&gt; -- </a:t>
            </a:r>
            <a:r>
              <a:rPr lang="en-US" dirty="0" smtClean="0"/>
              <a:t>get &lt;</a:t>
            </a:r>
            <a:r>
              <a:rPr lang="en-US" dirty="0" err="1" smtClean="0"/>
              <a:t>dest_file</a:t>
            </a:r>
            <a:r>
              <a:rPr lang="en-US" dirty="0" smtClean="0"/>
              <a:t>&gt; from </a:t>
            </a:r>
            <a:r>
              <a:rPr lang="en-US" dirty="0" err="1" smtClean="0"/>
              <a:t>dev</a:t>
            </a:r>
            <a:r>
              <a:rPr lang="en-US" dirty="0" smtClean="0"/>
              <a:t>, save to…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51083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Activities</a:t>
            </a:r>
            <a:r>
              <a:rPr lang="en-US" dirty="0" smtClean="0"/>
              <a:t>:  single focused user interaction, mainly for UI</a:t>
            </a:r>
          </a:p>
          <a:p>
            <a:pPr lvl="1"/>
            <a:r>
              <a:rPr lang="en-US" dirty="0" smtClean="0"/>
              <a:t>Typically used to create a full screen windows, dialogues</a:t>
            </a:r>
            <a:br>
              <a:rPr lang="en-US" dirty="0" smtClean="0"/>
            </a:br>
            <a:endParaRPr lang="en-US" dirty="0" smtClean="0"/>
          </a:p>
          <a:p>
            <a:r>
              <a:rPr lang="en-US" b="1" i="1" dirty="0" smtClean="0"/>
              <a:t>Activities run on their own thread</a:t>
            </a:r>
          </a:p>
          <a:p>
            <a:pPr lvl="1"/>
            <a:r>
              <a:rPr lang="en-US" dirty="0" smtClean="0"/>
              <a:t>Any code that runs on the UI thread will lock up the UI!</a:t>
            </a:r>
          </a:p>
          <a:p>
            <a:pPr lvl="1"/>
            <a:r>
              <a:rPr lang="en-US" dirty="0" smtClean="0"/>
              <a:t>Main “work” should be done in threads (we will get to this…)</a:t>
            </a:r>
          </a:p>
          <a:p>
            <a:endParaRPr lang="en-US" dirty="0" smtClean="0"/>
          </a:p>
          <a:p>
            <a:r>
              <a:rPr lang="en-US" dirty="0" smtClean="0"/>
              <a:t>Activities go through a basic “life cycle” that is important…</a:t>
            </a:r>
          </a:p>
        </p:txBody>
      </p:sp>
    </p:spTree>
    <p:extLst>
      <p:ext uri="{BB962C8B-B14F-4D97-AF65-F5344CB8AC3E}">
        <p14:creationId xmlns:p14="http://schemas.microsoft.com/office/powerpoint/2010/main" val="2777797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ctivity_lifecycl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559" y="-4676"/>
            <a:ext cx="5306416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 rot="18881818">
            <a:off x="-2616284" y="621642"/>
            <a:ext cx="7620000" cy="1143000"/>
          </a:xfrm>
        </p:spPr>
        <p:txBody>
          <a:bodyPr/>
          <a:lstStyle/>
          <a:p>
            <a:pPr algn="ctr"/>
            <a:r>
              <a:rPr lang="en-US" dirty="0" smtClean="0"/>
              <a:t>Activity </a:t>
            </a:r>
            <a:br>
              <a:rPr lang="en-US" dirty="0" smtClean="0"/>
            </a:br>
            <a:r>
              <a:rPr lang="en-US" dirty="0" smtClean="0"/>
              <a:t>“Life Cycle”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854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activity, you need….</a:t>
            </a:r>
          </a:p>
          <a:p>
            <a:pPr lvl="1"/>
            <a:r>
              <a:rPr lang="en-US" dirty="0" smtClean="0"/>
              <a:t>1)  A Java declaration of the activity:</a:t>
            </a:r>
            <a:endParaRPr lang="en-US" dirty="0"/>
          </a:p>
        </p:txBody>
      </p:sp>
      <p:pic>
        <p:nvPicPr>
          <p:cNvPr id="9" name="Picture 8" descr="Screen Shot 2013-01-16 at 2.01.3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5" y="2500474"/>
            <a:ext cx="8724900" cy="4076700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V="1">
            <a:off x="2210670" y="3574051"/>
            <a:ext cx="2220334" cy="1070458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286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Layouts</a:t>
            </a:r>
            <a:endParaRPr lang="en-US" dirty="0"/>
          </a:p>
        </p:txBody>
      </p:sp>
      <p:pic>
        <p:nvPicPr>
          <p:cNvPr id="5" name="Picture 4" descr="Screen Shot 2013-01-16 at 1.18.0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968" y="1344281"/>
            <a:ext cx="4808231" cy="5407897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1928457" y="2856798"/>
            <a:ext cx="1668365" cy="341446"/>
          </a:xfrm>
          <a:prstGeom prst="straightConnector1">
            <a:avLst/>
          </a:prstGeom>
          <a:ln w="762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-5636" y="3198244"/>
            <a:ext cx="3274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Can grab and drag these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551678" y="5537679"/>
            <a:ext cx="2222428" cy="999909"/>
          </a:xfrm>
          <a:prstGeom prst="straightConnector1">
            <a:avLst/>
          </a:prstGeom>
          <a:ln w="762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-5636" y="4608777"/>
            <a:ext cx="316054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Easiest to modify items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(and some of layout)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in the XML file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764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3" grpId="0"/>
      <p:bldP spid="1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Layout XML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4147" y="1904311"/>
            <a:ext cx="33237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Can add actions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   and change properties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10" name="Picture 9" descr="Screen Shot 2013-01-16 at 1.40.1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925" y="1916069"/>
            <a:ext cx="3797300" cy="18415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2208240" y="2778029"/>
            <a:ext cx="1895610" cy="573062"/>
          </a:xfrm>
          <a:prstGeom prst="straightConnector1">
            <a:avLst/>
          </a:prstGeom>
          <a:ln w="762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Screen Shot 2013-01-16 at 1.44.48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850" y="5131693"/>
            <a:ext cx="3860800" cy="7239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74147" y="4046863"/>
            <a:ext cx="36173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Create corresponding code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    to run on the click action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208240" y="4920581"/>
            <a:ext cx="1895610" cy="573062"/>
          </a:xfrm>
          <a:prstGeom prst="straightConnector1">
            <a:avLst/>
          </a:prstGeom>
          <a:ln w="762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78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2" grpId="0"/>
      <p:bldP spid="12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558</TotalTime>
  <Words>595</Words>
  <Application>Microsoft Macintosh PowerPoint</Application>
  <PresentationFormat>On-screen Show (4:3)</PresentationFormat>
  <Paragraphs>136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Adjacency</vt:lpstr>
      <vt:lpstr>Intro to Android Programming</vt:lpstr>
      <vt:lpstr>Over the next two lectures…</vt:lpstr>
      <vt:lpstr>Quick Overview</vt:lpstr>
      <vt:lpstr>ADB: Android Debug Bridge</vt:lpstr>
      <vt:lpstr>Application Basics</vt:lpstr>
      <vt:lpstr>Activity  “Life Cycle”</vt:lpstr>
      <vt:lpstr>Creating an Activity</vt:lpstr>
      <vt:lpstr>Activity Layouts</vt:lpstr>
      <vt:lpstr>Activity Layout XML</vt:lpstr>
      <vt:lpstr>Close Activity, Open Another</vt:lpstr>
      <vt:lpstr>Going “Back” in Activities</vt:lpstr>
      <vt:lpstr>Android Manifest</vt:lpstr>
      <vt:lpstr>Example Manifest</vt:lpstr>
      <vt:lpstr>The Importance of Threading</vt:lpstr>
      <vt:lpstr>Multithreading</vt:lpstr>
      <vt:lpstr>PowerPoint Presentation</vt:lpstr>
      <vt:lpstr>PowerPoint Presentation</vt:lpstr>
      <vt:lpstr>Broadcast Intents</vt:lpstr>
      <vt:lpstr>Accelerometer Example</vt:lpstr>
      <vt:lpstr>Other Examples</vt:lpstr>
      <vt:lpstr>Broadcast Intent Example - Pt1</vt:lpstr>
      <vt:lpstr>Broadcast Intent Example - Pt2</vt:lpstr>
      <vt:lpstr>Broadcast Intent Example - Pt3</vt:lpstr>
      <vt:lpstr>Wrap-up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Android Programming</dc:title>
  <dc:creator>George Nychis</dc:creator>
  <cp:lastModifiedBy>George Nychis</cp:lastModifiedBy>
  <cp:revision>41</cp:revision>
  <dcterms:created xsi:type="dcterms:W3CDTF">2013-01-16T01:20:46Z</dcterms:created>
  <dcterms:modified xsi:type="dcterms:W3CDTF">2013-01-17T14:44:20Z</dcterms:modified>
</cp:coreProperties>
</file>