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45"/>
  </p:notesMasterIdLst>
  <p:sldIdLst>
    <p:sldId id="410" r:id="rId2"/>
    <p:sldId id="419" r:id="rId3"/>
    <p:sldId id="411" r:id="rId4"/>
    <p:sldId id="412" r:id="rId5"/>
    <p:sldId id="414" r:id="rId6"/>
    <p:sldId id="415" r:id="rId7"/>
    <p:sldId id="416" r:id="rId8"/>
    <p:sldId id="418" r:id="rId9"/>
    <p:sldId id="420" r:id="rId10"/>
    <p:sldId id="421" r:id="rId11"/>
    <p:sldId id="422" r:id="rId12"/>
    <p:sldId id="425" r:id="rId13"/>
    <p:sldId id="423" r:id="rId14"/>
    <p:sldId id="428" r:id="rId15"/>
    <p:sldId id="431" r:id="rId16"/>
    <p:sldId id="463" r:id="rId17"/>
    <p:sldId id="430" r:id="rId18"/>
    <p:sldId id="429" r:id="rId19"/>
    <p:sldId id="432" r:id="rId20"/>
    <p:sldId id="433" r:id="rId21"/>
    <p:sldId id="444" r:id="rId22"/>
    <p:sldId id="446" r:id="rId23"/>
    <p:sldId id="459" r:id="rId24"/>
    <p:sldId id="445" r:id="rId25"/>
    <p:sldId id="443" r:id="rId26"/>
    <p:sldId id="457" r:id="rId27"/>
    <p:sldId id="456" r:id="rId28"/>
    <p:sldId id="464" r:id="rId29"/>
    <p:sldId id="461" r:id="rId30"/>
    <p:sldId id="454" r:id="rId31"/>
    <p:sldId id="460" r:id="rId32"/>
    <p:sldId id="447" r:id="rId33"/>
    <p:sldId id="450" r:id="rId34"/>
    <p:sldId id="451" r:id="rId35"/>
    <p:sldId id="452" r:id="rId36"/>
    <p:sldId id="449" r:id="rId37"/>
    <p:sldId id="434" r:id="rId38"/>
    <p:sldId id="435" r:id="rId39"/>
    <p:sldId id="436" r:id="rId40"/>
    <p:sldId id="438" r:id="rId41"/>
    <p:sldId id="439" r:id="rId42"/>
    <p:sldId id="440" r:id="rId43"/>
    <p:sldId id="43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589" autoAdjust="0"/>
  </p:normalViewPr>
  <p:slideViewPr>
    <p:cSldViewPr>
      <p:cViewPr varScale="1">
        <p:scale>
          <a:sx n="58" d="100"/>
          <a:sy n="58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3/1/2009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D177EF-7069-45E7-AEFF-82F3F806A178}" type="slidenum">
              <a:rPr lang="en-US"/>
              <a:pPr/>
              <a:t>15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C0AFD-1D1A-4154-8693-195A7BCA297A}" type="slidenum">
              <a:rPr lang="en-US"/>
              <a:pPr/>
              <a:t>16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410CC-DC80-574D-855B-AEC07FB54DEB}" type="slidenum">
              <a:rPr lang="en-US"/>
              <a:pPr/>
              <a:t>21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B7215-684E-4940-8703-2A036E1487D6}" type="slidenum">
              <a:rPr lang="en-US"/>
              <a:pPr/>
              <a:t>25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C794B-080B-E141-AA9E-21628EBF4447}" type="slidenum">
              <a:rPr lang="en-US"/>
              <a:pPr/>
              <a:t>27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A80C1-5597-744E-9C27-0A39FAE09841}" type="slidenum">
              <a:rPr lang="en-US"/>
              <a:pPr/>
              <a:t>28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92C2C-DA45-014C-8A2B-19A3122D020A}" type="slidenum">
              <a:rPr lang="en-US"/>
              <a:pPr/>
              <a:t>33</a:t>
            </a:fld>
            <a:endParaRPr lang="en-US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47AF5-7737-9842-BF8A-E4389E1809D3}" type="slidenum">
              <a:rPr lang="en-US"/>
              <a:pPr/>
              <a:t>35</a:t>
            </a:fld>
            <a:endParaRPr 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860F4-A45F-AF45-A651-45A3B176FF10}" type="slidenum">
              <a:rPr lang="en-US"/>
              <a:pPr/>
              <a:t>36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38A96-7388-A34A-9DB4-E38F9698F5D8}" type="slidenum">
              <a:rPr lang="en-GB"/>
              <a:pPr/>
              <a:t>38</a:t>
            </a:fld>
            <a:endParaRPr lang="en-GB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sz="900"/>
              <a:t>Local times of </a:t>
            </a:r>
            <a:r>
              <a:rPr lang="en-GB" sz="900" i="1"/>
              <a:t>Send</a:t>
            </a:r>
            <a:r>
              <a:rPr lang="en-GB" sz="900"/>
              <a:t> and </a:t>
            </a:r>
            <a:r>
              <a:rPr lang="en-GB" sz="900" i="1"/>
              <a:t>Receive</a:t>
            </a:r>
            <a:r>
              <a:rPr lang="en-GB" sz="900"/>
              <a:t> of previous message</a:t>
            </a:r>
          </a:p>
          <a:p>
            <a:pPr lvl="1"/>
            <a:r>
              <a:rPr lang="en-GB" sz="900"/>
              <a:t>Local times of </a:t>
            </a:r>
            <a:r>
              <a:rPr lang="en-GB" sz="900" i="1"/>
              <a:t>Send</a:t>
            </a:r>
            <a:r>
              <a:rPr lang="en-GB" sz="900"/>
              <a:t> of current message</a:t>
            </a:r>
          </a:p>
          <a:p>
            <a:pPr lvl="1"/>
            <a:r>
              <a:rPr lang="en-GB" sz="900"/>
              <a:t>Recipient notes the time of receipt ( we have T</a:t>
            </a:r>
            <a:r>
              <a:rPr lang="en-GB" sz="900" baseline="-25000"/>
              <a:t>i-3</a:t>
            </a:r>
            <a:r>
              <a:rPr lang="en-GB" sz="900"/>
              <a:t>, T</a:t>
            </a:r>
            <a:r>
              <a:rPr lang="en-GB" sz="900" baseline="-25000"/>
              <a:t>i-2</a:t>
            </a:r>
            <a:r>
              <a:rPr lang="en-GB" sz="900"/>
              <a:t>, T</a:t>
            </a:r>
            <a:r>
              <a:rPr lang="en-GB" sz="900" baseline="-25000"/>
              <a:t>i-1</a:t>
            </a:r>
            <a:r>
              <a:rPr lang="en-GB" sz="900"/>
              <a:t>, T</a:t>
            </a:r>
            <a:r>
              <a:rPr lang="en-GB" sz="900" baseline="-25000"/>
              <a:t>i</a:t>
            </a:r>
            <a:r>
              <a:rPr lang="en-GB" sz="900"/>
              <a:t>)</a:t>
            </a:r>
          </a:p>
          <a:p>
            <a:pPr lvl="1"/>
            <a:r>
              <a:rPr lang="en-GB" sz="900"/>
              <a:t>In symmetric mode there can be a non-negligible delay between messages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0A1E8-F0AA-1B45-B4AB-384D5CD2F019}" type="slidenum">
              <a:rPr lang="en-US"/>
              <a:pPr/>
              <a:t>40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D4315-1517-CA4F-AA05-F935A39E4470}" type="slidenum">
              <a:rPr lang="en-US"/>
              <a:pPr/>
              <a:t>41</a:t>
            </a:fld>
            <a:endParaRPr lang="en-US"/>
          </a:p>
        </p:txBody>
      </p:sp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2046C-C647-434C-B676-E01EFD602FC1}" type="slidenum">
              <a:rPr lang="en-US"/>
              <a:pPr/>
              <a:t>42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38A96-7388-A34A-9DB4-E38F9698F5D8}" type="slidenum">
              <a:rPr lang="en-GB"/>
              <a:pPr/>
              <a:t>43</a:t>
            </a:fld>
            <a:endParaRPr lang="en-GB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sz="900"/>
              <a:t>Local times of </a:t>
            </a:r>
            <a:r>
              <a:rPr lang="en-GB" sz="900" i="1"/>
              <a:t>Send</a:t>
            </a:r>
            <a:r>
              <a:rPr lang="en-GB" sz="900"/>
              <a:t> and </a:t>
            </a:r>
            <a:r>
              <a:rPr lang="en-GB" sz="900" i="1"/>
              <a:t>Receive</a:t>
            </a:r>
            <a:r>
              <a:rPr lang="en-GB" sz="900"/>
              <a:t> of previous message</a:t>
            </a:r>
          </a:p>
          <a:p>
            <a:pPr lvl="1"/>
            <a:r>
              <a:rPr lang="en-GB" sz="900"/>
              <a:t>Local times of </a:t>
            </a:r>
            <a:r>
              <a:rPr lang="en-GB" sz="900" i="1"/>
              <a:t>Send</a:t>
            </a:r>
            <a:r>
              <a:rPr lang="en-GB" sz="900"/>
              <a:t> of current message</a:t>
            </a:r>
          </a:p>
          <a:p>
            <a:pPr lvl="1"/>
            <a:r>
              <a:rPr lang="en-GB" sz="900"/>
              <a:t>Recipient notes the time of receipt ( we have T</a:t>
            </a:r>
            <a:r>
              <a:rPr lang="en-GB" sz="900" baseline="-25000"/>
              <a:t>i-3</a:t>
            </a:r>
            <a:r>
              <a:rPr lang="en-GB" sz="900"/>
              <a:t>, T</a:t>
            </a:r>
            <a:r>
              <a:rPr lang="en-GB" sz="900" baseline="-25000"/>
              <a:t>i-2</a:t>
            </a:r>
            <a:r>
              <a:rPr lang="en-GB" sz="900"/>
              <a:t>, T</a:t>
            </a:r>
            <a:r>
              <a:rPr lang="en-GB" sz="900" baseline="-25000"/>
              <a:t>i-1</a:t>
            </a:r>
            <a:r>
              <a:rPr lang="en-GB" sz="900"/>
              <a:t>, T</a:t>
            </a:r>
            <a:r>
              <a:rPr lang="en-GB" sz="900" baseline="-25000"/>
              <a:t>i</a:t>
            </a:r>
            <a:r>
              <a:rPr lang="en-GB" sz="900"/>
              <a:t>)</a:t>
            </a:r>
          </a:p>
          <a:p>
            <a:pPr lvl="1"/>
            <a:r>
              <a:rPr lang="en-GB" sz="900"/>
              <a:t>In symmetric mode there can be a non-negligible delay between messages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AC01-5D10-4856-8121-C9B953CE69C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160838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70438" y="1524000"/>
            <a:ext cx="4162425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11-08-07</a:t>
            </a:r>
            <a:endParaRPr lang="en-US"/>
          </a:p>
        </p:txBody>
      </p:sp>
      <p:sp>
        <p:nvSpPr>
          <p:cNvPr id="6" name="Rectangle 11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21: Wireless Networking</a:t>
            </a:r>
            <a:endParaRPr lang="en-US"/>
          </a:p>
        </p:txBody>
      </p:sp>
      <p:sp>
        <p:nvSpPr>
          <p:cNvPr id="7" name="Rectangle 11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5172F-A8C7-5A46-9961-AECFE5A28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smtClean="0"/>
              <a:t>Midterm Review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– 3-way handshake</a:t>
            </a:r>
          </a:p>
          <a:p>
            <a:r>
              <a:rPr lang="en-US" dirty="0" smtClean="0"/>
              <a:t>Tear down – 4-way handshake</a:t>
            </a:r>
          </a:p>
          <a:p>
            <a:r>
              <a:rPr lang="en-US" dirty="0" smtClean="0"/>
              <a:t>Sliding window protocol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AIMD</a:t>
            </a:r>
          </a:p>
          <a:p>
            <a:pPr lvl="1"/>
            <a:r>
              <a:rPr lang="en-US" sz="2800" dirty="0" smtClean="0"/>
              <a:t>Reaches </a:t>
            </a:r>
            <a:r>
              <a:rPr lang="en-US" sz="2800" dirty="0" smtClean="0"/>
              <a:t>steady state quickly</a:t>
            </a:r>
          </a:p>
          <a:p>
            <a:pPr lvl="1"/>
            <a:r>
              <a:rPr lang="en-US" sz="2800" dirty="0" smtClean="0"/>
              <a:t>ACK </a:t>
            </a:r>
            <a:r>
              <a:rPr lang="en-US" sz="2800" dirty="0" smtClean="0"/>
              <a:t>clocking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lvl="1"/>
            <a:r>
              <a:rPr lang="en-US" sz="2800" dirty="0" smtClean="0"/>
              <a:t>TCP </a:t>
            </a:r>
            <a:r>
              <a:rPr lang="en-US" sz="2800" dirty="0" smtClean="0"/>
              <a:t>timeout </a:t>
            </a:r>
            <a:r>
              <a:rPr lang="en-US" sz="2800" dirty="0" smtClean="0"/>
              <a:t>based on RTT estimation</a:t>
            </a:r>
          </a:p>
          <a:p>
            <a:endParaRPr lang="en-US" sz="34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Wireless Network</a:t>
            </a:r>
            <a:br>
              <a:rPr smtClean="0"/>
            </a:br>
            <a:r>
              <a:rPr smtClean="0"/>
              <a:t>Breaking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CSMA/CD does not work</a:t>
            </a:r>
          </a:p>
          <a:p>
            <a:pPr lvl="1"/>
            <a:r>
              <a:rPr lang="en-US" sz="2000" dirty="0" smtClean="0"/>
              <a:t>Relevant contention at the </a:t>
            </a:r>
            <a:r>
              <a:rPr lang="en-US" sz="2000" dirty="0" smtClean="0">
                <a:solidFill>
                  <a:srgbClr val="FF0000"/>
                </a:solidFill>
              </a:rPr>
              <a:t>receiver</a:t>
            </a:r>
            <a:r>
              <a:rPr lang="en-US" sz="2000" dirty="0" smtClean="0"/>
              <a:t>, not sender</a:t>
            </a:r>
          </a:p>
          <a:p>
            <a:pPr lvl="1"/>
            <a:r>
              <a:rPr lang="en-US" sz="2000" dirty="0" smtClean="0"/>
              <a:t>Hard to build a radio that can transmit and receive at same time</a:t>
            </a:r>
            <a:endParaRPr lang="en-US" dirty="0" smtClean="0"/>
          </a:p>
          <a:p>
            <a:pPr lvl="1"/>
            <a:r>
              <a:rPr lang="en-US" dirty="0" smtClean="0"/>
              <a:t>802.11-CSMA/CA</a:t>
            </a:r>
          </a:p>
          <a:p>
            <a:pPr lvl="1"/>
            <a:r>
              <a:rPr lang="en-US" dirty="0" smtClean="0"/>
              <a:t>Bluetooth-TDMA, Frequency hopping</a:t>
            </a:r>
          </a:p>
          <a:p>
            <a:r>
              <a:rPr lang="en-US" dirty="0" smtClean="0"/>
              <a:t>Wireless devices are mobile</a:t>
            </a:r>
          </a:p>
          <a:p>
            <a:pPr lvl="1"/>
            <a:r>
              <a:rPr lang="en-US" dirty="0" smtClean="0"/>
              <a:t>Support for mobile </a:t>
            </a:r>
            <a:r>
              <a:rPr lang="en-US" dirty="0" smtClean="0"/>
              <a:t>addressing/routing</a:t>
            </a:r>
          </a:p>
          <a:p>
            <a:pPr lvl="1"/>
            <a:r>
              <a:rPr lang="en-US" dirty="0" smtClean="0"/>
              <a:t>Layer of indirection (Home agent, foreign agent)</a:t>
            </a:r>
            <a:endParaRPr lang="en-US" dirty="0" smtClean="0"/>
          </a:p>
          <a:p>
            <a:r>
              <a:rPr lang="en-US" dirty="0" smtClean="0"/>
              <a:t>Higher bit error rate</a:t>
            </a:r>
          </a:p>
          <a:p>
            <a:pPr lvl="1"/>
            <a:r>
              <a:rPr lang="en-US" dirty="0" smtClean="0"/>
              <a:t>TCP performance degrades when link loss rate is high</a:t>
            </a:r>
          </a:p>
          <a:p>
            <a:pPr lvl="1"/>
            <a:r>
              <a:rPr lang="en-US" dirty="0" smtClean="0"/>
              <a:t>TCP assumes packet loss is due to congestion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5CF7-A01B-4E49-89DC-5AA25369240E}" type="slidenum">
              <a:rPr lang="en-US"/>
              <a:pPr/>
              <a:t>12</a:t>
            </a:fld>
            <a:endParaRPr lang="en-US"/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4800600" y="2209800"/>
            <a:ext cx="4191000" cy="3505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IEEE 802.11 MAC Protocol: </a:t>
            </a:r>
            <a:br>
              <a:rPr lang="en-US" dirty="0"/>
            </a:br>
            <a:r>
              <a:rPr lang="en-US" dirty="0"/>
              <a:t>CSMA/CA</a:t>
            </a:r>
          </a:p>
        </p:txBody>
      </p:sp>
      <p:sp>
        <p:nvSpPr>
          <p:cNvPr id="358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6725" y="1600200"/>
            <a:ext cx="4562475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802.11 CSMA: sender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- If sense channel idle</a:t>
            </a:r>
            <a:r>
              <a:rPr lang="en-US" sz="2400"/>
              <a:t> for </a:t>
            </a:r>
            <a:r>
              <a:rPr lang="en-US" sz="2400" b="1"/>
              <a:t>DISF</a:t>
            </a:r>
            <a:br>
              <a:rPr lang="en-US" sz="2400" b="1"/>
            </a:br>
            <a:r>
              <a:rPr lang="en-US" sz="2400" b="1"/>
              <a:t>(Distributed Inter Frame Space)</a:t>
            </a: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/>
              <a:t>  </a:t>
            </a:r>
            <a:r>
              <a:rPr lang="en-US" sz="2400">
                <a:solidFill>
                  <a:schemeClr val="accent2"/>
                </a:solidFill>
              </a:rPr>
              <a:t>then</a:t>
            </a:r>
            <a:r>
              <a:rPr lang="en-US" sz="2400"/>
              <a:t> transmit entire frame</a:t>
            </a:r>
            <a:br>
              <a:rPr lang="en-US" sz="2400"/>
            </a:br>
            <a:r>
              <a:rPr lang="en-US" sz="2400"/>
              <a:t>(no collision detection)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- If</a:t>
            </a:r>
            <a:r>
              <a:rPr lang="en-US" sz="2400"/>
              <a:t> </a:t>
            </a:r>
            <a:r>
              <a:rPr lang="en-US" sz="2400">
                <a:solidFill>
                  <a:schemeClr val="accent2"/>
                </a:solidFill>
              </a:rPr>
              <a:t>sense channel busy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then</a:t>
            </a:r>
            <a:r>
              <a:rPr lang="en-US" sz="2400"/>
              <a:t> binary backoff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802.11 CSMA receiver:</a:t>
            </a: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- If received OK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/>
              <a:t>return ACK after </a:t>
            </a:r>
            <a:r>
              <a:rPr lang="en-US" sz="2400" b="1"/>
              <a:t>SIFS</a:t>
            </a:r>
            <a:br>
              <a:rPr lang="en-US" sz="2400" b="1"/>
            </a:br>
            <a:r>
              <a:rPr lang="en-US" sz="2400" b="1"/>
              <a:t>(Short IFS)</a:t>
            </a:r>
            <a:br>
              <a:rPr lang="en-US" sz="2400" b="1"/>
            </a:br>
            <a:r>
              <a:rPr lang="en-US" sz="2400"/>
              <a:t>(ACK is needed due to</a:t>
            </a:r>
            <a:br>
              <a:rPr lang="en-US" sz="2400"/>
            </a:br>
            <a:r>
              <a:rPr lang="en-US" sz="2400"/>
              <a:t>lack of collision detection)</a:t>
            </a:r>
          </a:p>
        </p:txBody>
      </p:sp>
      <p:pic>
        <p:nvPicPr>
          <p:cNvPr id="35848" name="Picture 5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590800"/>
            <a:ext cx="38862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2133600" cy="365760"/>
          </a:xfrm>
        </p:spPr>
        <p:txBody>
          <a:bodyPr/>
          <a:lstStyle/>
          <a:p>
            <a:fld id="{94CC4C5C-8A93-454D-AA86-530B22A952F9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2362200" y="1600200"/>
            <a:ext cx="46482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Hidden and Exposed terminals</a:t>
            </a:r>
            <a:endParaRPr lang="en-US" dirty="0"/>
          </a:p>
        </p:txBody>
      </p:sp>
      <p:sp>
        <p:nvSpPr>
          <p:cNvPr id="33800" name="Oval 5"/>
          <p:cNvSpPr>
            <a:spLocks noChangeArrowheads="1"/>
          </p:cNvSpPr>
          <p:nvPr/>
        </p:nvSpPr>
        <p:spPr bwMode="auto">
          <a:xfrm>
            <a:off x="2743200" y="2879725"/>
            <a:ext cx="1600200" cy="1524000"/>
          </a:xfrm>
          <a:prstGeom prst="ellips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Oval 6"/>
          <p:cNvSpPr>
            <a:spLocks noChangeArrowheads="1"/>
          </p:cNvSpPr>
          <p:nvPr/>
        </p:nvSpPr>
        <p:spPr bwMode="auto">
          <a:xfrm>
            <a:off x="2743200" y="3946525"/>
            <a:ext cx="1600200" cy="1524000"/>
          </a:xfrm>
          <a:prstGeom prst="ellips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3429000" y="309245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3429000" y="39925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3804" name="Text Box 9"/>
          <p:cNvSpPr txBox="1">
            <a:spLocks noChangeArrowheads="1"/>
          </p:cNvSpPr>
          <p:nvPr/>
        </p:nvSpPr>
        <p:spPr bwMode="auto">
          <a:xfrm>
            <a:off x="3422650" y="492125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3805" name="Line 10"/>
          <p:cNvSpPr>
            <a:spLocks noChangeShapeType="1"/>
          </p:cNvSpPr>
          <p:nvPr/>
        </p:nvSpPr>
        <p:spPr bwMode="auto">
          <a:xfrm>
            <a:off x="3581400" y="3413125"/>
            <a:ext cx="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6" name="Line 11"/>
          <p:cNvSpPr>
            <a:spLocks noChangeShapeType="1"/>
          </p:cNvSpPr>
          <p:nvPr/>
        </p:nvSpPr>
        <p:spPr bwMode="auto">
          <a:xfrm flipV="1">
            <a:off x="3581400" y="4327525"/>
            <a:ext cx="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Oval 12"/>
          <p:cNvSpPr>
            <a:spLocks noChangeArrowheads="1"/>
          </p:cNvSpPr>
          <p:nvPr/>
        </p:nvSpPr>
        <p:spPr bwMode="auto">
          <a:xfrm>
            <a:off x="5105400" y="2879725"/>
            <a:ext cx="1600200" cy="1752600"/>
          </a:xfrm>
          <a:prstGeom prst="ellips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Oval 13"/>
          <p:cNvSpPr>
            <a:spLocks noChangeArrowheads="1"/>
          </p:cNvSpPr>
          <p:nvPr/>
        </p:nvSpPr>
        <p:spPr bwMode="auto">
          <a:xfrm>
            <a:off x="5105400" y="3641725"/>
            <a:ext cx="1600200" cy="1828800"/>
          </a:xfrm>
          <a:prstGeom prst="ellips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Text Box 14"/>
          <p:cNvSpPr txBox="1">
            <a:spLocks noChangeArrowheads="1"/>
          </p:cNvSpPr>
          <p:nvPr/>
        </p:nvSpPr>
        <p:spPr bwMode="auto">
          <a:xfrm>
            <a:off x="5715000" y="2878138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810" name="Text Box 15"/>
          <p:cNvSpPr txBox="1">
            <a:spLocks noChangeArrowheads="1"/>
          </p:cNvSpPr>
          <p:nvPr/>
        </p:nvSpPr>
        <p:spPr bwMode="auto">
          <a:xfrm>
            <a:off x="5715000" y="377825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3811" name="Text Box 16"/>
          <p:cNvSpPr txBox="1">
            <a:spLocks noChangeArrowheads="1"/>
          </p:cNvSpPr>
          <p:nvPr/>
        </p:nvSpPr>
        <p:spPr bwMode="auto">
          <a:xfrm>
            <a:off x="5715000" y="41751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3812" name="Line 17"/>
          <p:cNvSpPr>
            <a:spLocks noChangeShapeType="1"/>
          </p:cNvSpPr>
          <p:nvPr/>
        </p:nvSpPr>
        <p:spPr bwMode="auto">
          <a:xfrm rot="10800000">
            <a:off x="5867400" y="3198813"/>
            <a:ext cx="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18"/>
          <p:cNvSpPr>
            <a:spLocks noChangeShapeType="1"/>
          </p:cNvSpPr>
          <p:nvPr/>
        </p:nvSpPr>
        <p:spPr bwMode="auto">
          <a:xfrm rot="10800000" flipV="1">
            <a:off x="5867400" y="4556125"/>
            <a:ext cx="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Text Box 19"/>
          <p:cNvSpPr txBox="1">
            <a:spLocks noChangeArrowheads="1"/>
          </p:cNvSpPr>
          <p:nvPr/>
        </p:nvSpPr>
        <p:spPr bwMode="auto">
          <a:xfrm>
            <a:off x="5715000" y="50895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3815" name="Text Box 20"/>
          <p:cNvSpPr txBox="1">
            <a:spLocks noChangeArrowheads="1"/>
          </p:cNvSpPr>
          <p:nvPr/>
        </p:nvSpPr>
        <p:spPr bwMode="auto">
          <a:xfrm>
            <a:off x="2955925" y="230981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charset="0"/>
              </a:rPr>
              <a:t>Hidden</a:t>
            </a:r>
          </a:p>
        </p:txBody>
      </p:sp>
      <p:sp>
        <p:nvSpPr>
          <p:cNvPr id="33816" name="Text Box 21"/>
          <p:cNvSpPr txBox="1">
            <a:spLocks noChangeArrowheads="1"/>
          </p:cNvSpPr>
          <p:nvPr/>
        </p:nvSpPr>
        <p:spPr bwMode="auto">
          <a:xfrm>
            <a:off x="5257800" y="23098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charset="0"/>
              </a:rPr>
              <a:t>Exposed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9000" y="6248400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CSMA/CA is used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Names are mapped to values within some context </a:t>
            </a:r>
            <a:r>
              <a:rPr lang="en-US" dirty="0" smtClean="0">
                <a:sym typeface="Wingdings"/>
              </a:rPr>
              <a:t> binding</a:t>
            </a:r>
          </a:p>
          <a:p>
            <a:r>
              <a:rPr lang="en-US" dirty="0" smtClean="0"/>
              <a:t>Naming is a powerful tool in system design</a:t>
            </a:r>
          </a:p>
          <a:p>
            <a:pPr lvl="1"/>
            <a:r>
              <a:rPr lang="en-US" dirty="0" smtClean="0"/>
              <a:t>A layer of indirection can solve many problems (e.g., server selection)</a:t>
            </a:r>
            <a:endParaRPr lang="en-US" dirty="0" smtClean="0">
              <a:sym typeface="Wingdings"/>
            </a:endParaRPr>
          </a:p>
          <a:p>
            <a:r>
              <a:rPr lang="en-US" dirty="0" smtClean="0"/>
              <a:t>How to determine context?</a:t>
            </a:r>
          </a:p>
          <a:p>
            <a:pPr lvl="1"/>
            <a:r>
              <a:rPr lang="en-US" dirty="0" smtClean="0"/>
              <a:t>Implicit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from environment</a:t>
            </a:r>
            <a:endParaRPr lang="en-US" dirty="0" smtClean="0"/>
          </a:p>
          <a:p>
            <a:pPr lvl="1"/>
            <a:r>
              <a:rPr lang="en-US" dirty="0" smtClean="0"/>
              <a:t>Explicit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e.g., recursive names</a:t>
            </a:r>
          </a:p>
          <a:p>
            <a:pPr lvl="1"/>
            <a:r>
              <a:rPr lang="en-US" dirty="0" smtClean="0">
                <a:sym typeface="Wingdings"/>
              </a:rPr>
              <a:t>Search paths</a:t>
            </a:r>
          </a:p>
          <a:p>
            <a:r>
              <a:rPr lang="en-US" dirty="0" smtClean="0"/>
              <a:t>How DNS works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C0ECB-0EFE-4C29-91C0-EF83FA7EC5E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762000" y="1676400"/>
            <a:ext cx="81534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DNS</a:t>
            </a:r>
            <a:r>
              <a:rPr lang="en-US" dirty="0" smtClean="0"/>
              <a:t> Resolution</a:t>
            </a:r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2352675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6880225" y="2422525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6835775" y="3740150"/>
            <a:ext cx="17065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1285875" y="2900363"/>
            <a:ext cx="1719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475038" y="2716213"/>
            <a:ext cx="2528887" cy="1000125"/>
            <a:chOff x="2189" y="1711"/>
            <a:chExt cx="1593" cy="630"/>
          </a:xfrm>
        </p:grpSpPr>
        <p:sp>
          <p:nvSpPr>
            <p:cNvPr id="23580" name="Line 16"/>
            <p:cNvSpPr>
              <a:spLocks noChangeShapeType="1"/>
            </p:cNvSpPr>
            <p:nvPr/>
          </p:nvSpPr>
          <p:spPr bwMode="auto">
            <a:xfrm flipV="1">
              <a:off x="2204" y="1711"/>
              <a:ext cx="1578" cy="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Line 17"/>
            <p:cNvSpPr>
              <a:spLocks noChangeShapeType="1"/>
            </p:cNvSpPr>
            <p:nvPr/>
          </p:nvSpPr>
          <p:spPr bwMode="auto">
            <a:xfrm flipH="1">
              <a:off x="2189" y="1785"/>
              <a:ext cx="1578" cy="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Text Box 18"/>
            <p:cNvSpPr txBox="1">
              <a:spLocks noChangeArrowheads="1"/>
            </p:cNvSpPr>
            <p:nvPr/>
          </p:nvSpPr>
          <p:spPr bwMode="auto">
            <a:xfrm rot="-1103643">
              <a:off x="2545" y="2055"/>
              <a:ext cx="106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ns1.cmu.edu</a:t>
              </a:r>
            </a:p>
          </p:txBody>
        </p:sp>
        <p:sp>
          <p:nvSpPr>
            <p:cNvPr id="23583" name="Text Box 19"/>
            <p:cNvSpPr txBox="1">
              <a:spLocks noChangeArrowheads="1"/>
            </p:cNvSpPr>
            <p:nvPr/>
          </p:nvSpPr>
          <p:spPr bwMode="auto">
            <a:xfrm rot="-1103643">
              <a:off x="2404" y="1789"/>
              <a:ext cx="108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www.cs.cmu.edu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505200" y="3810000"/>
            <a:ext cx="2555875" cy="488950"/>
            <a:chOff x="2208" y="2400"/>
            <a:chExt cx="1610" cy="308"/>
          </a:xfrm>
        </p:grpSpPr>
        <p:sp>
          <p:nvSpPr>
            <p:cNvPr id="23577" name="Line 21"/>
            <p:cNvSpPr>
              <a:spLocks noChangeShapeType="1"/>
            </p:cNvSpPr>
            <p:nvPr/>
          </p:nvSpPr>
          <p:spPr bwMode="auto">
            <a:xfrm>
              <a:off x="2230" y="2400"/>
              <a:ext cx="157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22"/>
            <p:cNvSpPr>
              <a:spLocks noChangeShapeType="1"/>
            </p:cNvSpPr>
            <p:nvPr/>
          </p:nvSpPr>
          <p:spPr bwMode="auto">
            <a:xfrm flipH="1" flipV="1">
              <a:off x="2208" y="2474"/>
              <a:ext cx="160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Text Box 23"/>
            <p:cNvSpPr txBox="1">
              <a:spLocks noChangeArrowheads="1"/>
            </p:cNvSpPr>
            <p:nvPr/>
          </p:nvSpPr>
          <p:spPr bwMode="auto">
            <a:xfrm rot="297327">
              <a:off x="2592" y="2496"/>
              <a:ext cx="122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ns1.cs.cmu.edu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487738" y="3927475"/>
            <a:ext cx="2609850" cy="1376363"/>
            <a:chOff x="2197" y="2474"/>
            <a:chExt cx="1644" cy="867"/>
          </a:xfrm>
        </p:grpSpPr>
        <p:sp>
          <p:nvSpPr>
            <p:cNvPr id="23574" name="Line 25"/>
            <p:cNvSpPr>
              <a:spLocks noChangeShapeType="1"/>
            </p:cNvSpPr>
            <p:nvPr/>
          </p:nvSpPr>
          <p:spPr bwMode="auto">
            <a:xfrm>
              <a:off x="2241" y="2474"/>
              <a:ext cx="1600" cy="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6"/>
            <p:cNvSpPr>
              <a:spLocks noChangeShapeType="1"/>
            </p:cNvSpPr>
            <p:nvPr/>
          </p:nvSpPr>
          <p:spPr bwMode="auto">
            <a:xfrm flipH="1" flipV="1">
              <a:off x="2197" y="2526"/>
              <a:ext cx="1607" cy="8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27"/>
            <p:cNvSpPr txBox="1">
              <a:spLocks noChangeArrowheads="1"/>
            </p:cNvSpPr>
            <p:nvPr/>
          </p:nvSpPr>
          <p:spPr bwMode="auto">
            <a:xfrm rot="1670163">
              <a:off x="2640" y="3042"/>
              <a:ext cx="9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A www=</a:t>
              </a:r>
              <a:r>
                <a:rPr lang="en-US" sz="1600" dirty="0" err="1">
                  <a:solidFill>
                    <a:srgbClr val="000000"/>
                  </a:solidFill>
                  <a:latin typeface="Arial" charset="0"/>
                </a:rPr>
                <a:t>IPaddr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3572" name="Text Box 28"/>
          <p:cNvSpPr txBox="1">
            <a:spLocks noChangeArrowheads="1"/>
          </p:cNvSpPr>
          <p:nvPr/>
        </p:nvSpPr>
        <p:spPr bwMode="auto">
          <a:xfrm>
            <a:off x="6802438" y="4648200"/>
            <a:ext cx="1960562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 rot="282929">
            <a:off x="4224338" y="3625850"/>
            <a:ext cx="17192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 rot="1430096">
            <a:off x="4376738" y="4435822"/>
            <a:ext cx="17192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2000" y="7620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Recursive query</a:t>
            </a:r>
          </a:p>
          <a:p>
            <a:r>
              <a:rPr lang="en-US" dirty="0" smtClean="0"/>
              <a:t>Non-recursive </a:t>
            </a:r>
            <a:r>
              <a:rPr lang="en-US" dirty="0" smtClean="0"/>
              <a:t>query</a:t>
            </a:r>
          </a:p>
          <a:p>
            <a:r>
              <a:rPr lang="en-US" dirty="0" smtClean="0"/>
              <a:t>Cache the result (TTL)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 flipV="1">
            <a:off x="1676400" y="3733801"/>
            <a:ext cx="990598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334267">
            <a:off x="1437743" y="3872588"/>
            <a:ext cx="15319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</a:rPr>
              <a:t>A www=</a:t>
            </a:r>
            <a:r>
              <a:rPr lang="en-US" sz="1600" dirty="0" err="1">
                <a:solidFill>
                  <a:srgbClr val="000000"/>
                </a:solidFill>
                <a:latin typeface="Arial" charset="0"/>
              </a:rPr>
              <a:t>IPaddr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8A773-CB18-4DFA-8CE6-B0582BBC65E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Subsequent Lookup Example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533400" y="1600200"/>
            <a:ext cx="83820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2286000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6884988" y="2422525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6938963" y="3740150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6977063" y="4646613"/>
            <a:ext cx="1481137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24592" name="Line 14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>
            <a:off x="1392238" y="2900363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  <p:sp>
        <p:nvSpPr>
          <p:cNvPr id="177168" name="Line 16"/>
          <p:cNvSpPr>
            <a:spLocks noChangeShapeType="1"/>
          </p:cNvSpPr>
          <p:nvPr/>
        </p:nvSpPr>
        <p:spPr bwMode="auto">
          <a:xfrm>
            <a:off x="3557588" y="3927475"/>
            <a:ext cx="2540000" cy="1281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H="1" flipV="1">
            <a:off x="3487738" y="4010025"/>
            <a:ext cx="2551112" cy="1293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 rot="1670163">
            <a:off x="4392613" y="4829175"/>
            <a:ext cx="11287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ftp=IPaddr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 rot="1670163">
            <a:off x="4384675" y="4267200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1544638" y="3751262"/>
            <a:ext cx="1198562" cy="58738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remote procedure call makes a call to a remote service look like a local call</a:t>
            </a:r>
          </a:p>
          <a:p>
            <a:pPr lvl="1"/>
            <a:r>
              <a:rPr lang="en-US" dirty="0" smtClean="0"/>
              <a:t>RPC makes transparent whether server is local or remote</a:t>
            </a:r>
          </a:p>
          <a:p>
            <a:pPr lvl="1"/>
            <a:r>
              <a:rPr lang="en-US" dirty="0" smtClean="0"/>
              <a:t>RPC allows applications to become distributed transparently</a:t>
            </a:r>
          </a:p>
          <a:p>
            <a:pPr lvl="1"/>
            <a:r>
              <a:rPr lang="en-US" dirty="0" smtClean="0"/>
              <a:t>RPC makes architecture of remote machine </a:t>
            </a:r>
            <a:r>
              <a:rPr lang="en-US" dirty="0" smtClean="0"/>
              <a:t>transparent</a:t>
            </a:r>
            <a:endParaRPr lang="en-US" dirty="0" smtClean="0"/>
          </a:p>
          <a:p>
            <a:r>
              <a:rPr lang="en-US" dirty="0" smtClean="0"/>
              <a:t>Except. Hard </a:t>
            </a:r>
            <a:r>
              <a:rPr lang="en-US" dirty="0" smtClean="0"/>
              <a:t>to provide true transparency</a:t>
            </a:r>
          </a:p>
          <a:p>
            <a:pPr lvl="1"/>
            <a:r>
              <a:rPr lang="en-US" dirty="0" smtClean="0"/>
              <a:t>Failures</a:t>
            </a:r>
          </a:p>
          <a:p>
            <a:pPr lvl="1"/>
            <a:r>
              <a:rPr lang="en-US" dirty="0" smtClean="0"/>
              <a:t>Latency</a:t>
            </a:r>
            <a:endParaRPr lang="en-US" dirty="0" smtClean="0"/>
          </a:p>
          <a:p>
            <a:pPr lvl="1"/>
            <a:r>
              <a:rPr lang="en-US" dirty="0" smtClean="0"/>
              <a:t>Memory </a:t>
            </a:r>
            <a:r>
              <a:rPr lang="en-US" dirty="0" smtClean="0"/>
              <a:t>access</a:t>
            </a:r>
            <a:endParaRPr lang="en-US" dirty="0" smtClean="0"/>
          </a:p>
          <a:p>
            <a:r>
              <a:rPr lang="en-US" dirty="0" smtClean="0"/>
              <a:t>How to deal with hard problem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give up and let programmer deal with it</a:t>
            </a:r>
          </a:p>
          <a:p>
            <a:pPr lvl="1"/>
            <a:r>
              <a:rPr lang="en-US" dirty="0" smtClean="0">
                <a:sym typeface="Wingdings"/>
              </a:rPr>
              <a:t>“Worse is better”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RPC's difference from LPC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 semantics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Possible semantics for RPC: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Exactly-once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Impossible in practice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At least once: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Only for idempotent operations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At most once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Zero, don’t know, or once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Zero or once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Transactional semantics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At-most-once most </a:t>
            </a:r>
            <a:r>
              <a:rPr lang="en-US" dirty="0" smtClean="0"/>
              <a:t>practical </a:t>
            </a:r>
            <a:r>
              <a:rPr lang="en-US" sz="2400" dirty="0" smtClean="0"/>
              <a:t>But </a:t>
            </a:r>
            <a:r>
              <a:rPr lang="en-US" sz="2400" dirty="0" smtClean="0"/>
              <a:t>different from </a:t>
            </a:r>
            <a:r>
              <a:rPr lang="en-US" sz="2400" dirty="0" smtClean="0"/>
              <a:t>LPC</a:t>
            </a:r>
            <a:endParaRPr lang="en-US" dirty="0" smtClean="0"/>
          </a:p>
          <a:p>
            <a:r>
              <a:rPr lang="en-US" dirty="0" smtClean="0"/>
              <a:t>Parameter passing</a:t>
            </a:r>
          </a:p>
          <a:p>
            <a:pPr lvl="1"/>
            <a:r>
              <a:rPr lang="en-US" dirty="0" smtClean="0"/>
              <a:t>Passing reference (copy and restore)</a:t>
            </a:r>
          </a:p>
          <a:p>
            <a:pPr lvl="1"/>
            <a:r>
              <a:rPr lang="en-US" dirty="0" smtClean="0"/>
              <a:t>Solves the problem only partially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Physical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Clocks on different systems will always behave differently</a:t>
            </a:r>
          </a:p>
          <a:p>
            <a:pPr lvl="1"/>
            <a:r>
              <a:rPr lang="en-US" dirty="0" smtClean="0"/>
              <a:t>Skew and drift between clocks</a:t>
            </a:r>
          </a:p>
          <a:p>
            <a:endParaRPr lang="en-US" dirty="0" smtClean="0"/>
          </a:p>
          <a:p>
            <a:r>
              <a:rPr lang="en-US" dirty="0" smtClean="0"/>
              <a:t>Time Synchronization</a:t>
            </a:r>
          </a:p>
          <a:p>
            <a:pPr lvl="1"/>
            <a:r>
              <a:rPr lang="en-GB" dirty="0" err="1" smtClean="0"/>
              <a:t>Cristian’s</a:t>
            </a:r>
            <a:r>
              <a:rPr lang="en-GB" dirty="0" smtClean="0"/>
              <a:t> algorithm</a:t>
            </a:r>
            <a:endParaRPr lang="en-US" dirty="0" smtClean="0"/>
          </a:p>
          <a:p>
            <a:pPr lvl="1"/>
            <a:r>
              <a:rPr lang="en-US" dirty="0" smtClean="0"/>
              <a:t>NTP </a:t>
            </a:r>
          </a:p>
          <a:p>
            <a:pPr lvl="1"/>
            <a:r>
              <a:rPr lang="en-GB" dirty="0" smtClean="0"/>
              <a:t>Berkeley </a:t>
            </a:r>
            <a:r>
              <a:rPr lang="en-GB" dirty="0" smtClean="0"/>
              <a:t>algorithm (Synchronizes a group of servers)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(Lecture 1~3)</a:t>
            </a:r>
          </a:p>
          <a:p>
            <a:r>
              <a:rPr lang="en-US" dirty="0" smtClean="0"/>
              <a:t>Naming</a:t>
            </a:r>
          </a:p>
          <a:p>
            <a:r>
              <a:rPr lang="en-US" dirty="0" smtClean="0"/>
              <a:t>RPC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Replication</a:t>
            </a:r>
          </a:p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Logical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Lamport</a:t>
            </a:r>
            <a:r>
              <a:rPr lang="en-US" dirty="0" smtClean="0"/>
              <a:t> Clock</a:t>
            </a:r>
          </a:p>
          <a:p>
            <a:pPr lvl="1"/>
            <a:r>
              <a:rPr lang="en-US" dirty="0" smtClean="0"/>
              <a:t>Capture’s happens before relationship</a:t>
            </a:r>
          </a:p>
          <a:p>
            <a:pPr lvl="1"/>
            <a:r>
              <a:rPr lang="en-US" dirty="0" smtClean="0"/>
              <a:t>Totally ordered multicast</a:t>
            </a:r>
          </a:p>
          <a:p>
            <a:r>
              <a:rPr lang="en-US" dirty="0" smtClean="0"/>
              <a:t>Vector Clock</a:t>
            </a:r>
          </a:p>
          <a:p>
            <a:pPr lvl="1"/>
            <a:r>
              <a:rPr lang="en-US" dirty="0" smtClean="0"/>
              <a:t>Capture’s casual relationship</a:t>
            </a:r>
          </a:p>
          <a:p>
            <a:pPr lvl="1"/>
            <a:r>
              <a:rPr lang="en-US" dirty="0" smtClean="0"/>
              <a:t>Casually ordered multicast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Lamport’s</a:t>
            </a:r>
            <a:r>
              <a:rPr lang="en-US" dirty="0"/>
              <a:t> Logical </a:t>
            </a:r>
            <a:r>
              <a:rPr lang="en-US" dirty="0" smtClean="0"/>
              <a:t>Clocks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486400"/>
            <a:ext cx="8229600" cy="106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"happens-before" relation → can be observed directly in two situations</a:t>
            </a:r>
            <a:r>
              <a:rPr lang="en-US" dirty="0" smtClean="0"/>
              <a:t>: locally, by message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Lamport’s</a:t>
            </a:r>
            <a:r>
              <a:rPr lang="en-US" dirty="0" smtClean="0"/>
              <a:t> </a:t>
            </a:r>
            <a:r>
              <a:rPr lang="en-US" dirty="0"/>
              <a:t>algorithm corrects the clocks.</a:t>
            </a:r>
          </a:p>
        </p:txBody>
      </p:sp>
      <p:pic>
        <p:nvPicPr>
          <p:cNvPr id="103428" name="Picture 4" descr="06-0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55074" b="5924"/>
          <a:stretch>
            <a:fillRect/>
          </a:stretch>
        </p:blipFill>
        <p:spPr bwMode="auto">
          <a:xfrm>
            <a:off x="2541588" y="1098550"/>
            <a:ext cx="3894137" cy="42354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Lamport’s Logical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257800"/>
            <a:ext cx="8534400" cy="1371600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 </a:t>
            </a:r>
            <a:r>
              <a:rPr kumimoji="1" lang="en-GB" dirty="0" smtClean="0">
                <a:latin typeface="Symbol" charset="2"/>
              </a:rPr>
              <a:t></a:t>
            </a:r>
            <a:r>
              <a:rPr kumimoji="1" lang="en-GB" i="1" dirty="0" smtClean="0">
                <a:latin typeface="Helvetica" charset="0"/>
              </a:rPr>
              <a:t>e</a:t>
            </a:r>
            <a:r>
              <a:rPr kumimoji="1" lang="en-GB" dirty="0" smtClean="0">
                <a:latin typeface="Helvetica" charset="0"/>
              </a:rPr>
              <a:t>’ implies</a:t>
            </a:r>
            <a:r>
              <a:rPr kumimoji="1" lang="en-GB" i="1" dirty="0" smtClean="0">
                <a:latin typeface="Helvetica" charset="0"/>
              </a:rPr>
              <a:t> L</a:t>
            </a:r>
            <a:r>
              <a:rPr kumimoji="1" lang="en-GB" dirty="0" smtClean="0">
                <a:latin typeface="Helvetica" charset="0"/>
              </a:rPr>
              <a:t>(</a:t>
            </a:r>
            <a:r>
              <a:rPr kumimoji="1" lang="en-GB" i="1" dirty="0" smtClean="0">
                <a:latin typeface="Helvetica" charset="0"/>
              </a:rPr>
              <a:t>e</a:t>
            </a:r>
            <a:r>
              <a:rPr kumimoji="1" lang="en-GB" dirty="0" smtClean="0">
                <a:latin typeface="Helvetica" charset="0"/>
              </a:rPr>
              <a:t>)&lt;</a:t>
            </a:r>
            <a:r>
              <a:rPr kumimoji="1" lang="en-GB" i="1" dirty="0" smtClean="0">
                <a:latin typeface="Helvetica" charset="0"/>
              </a:rPr>
              <a:t>L</a:t>
            </a:r>
            <a:r>
              <a:rPr kumimoji="1" lang="en-GB" dirty="0" smtClean="0">
                <a:latin typeface="Helvetica" charset="0"/>
              </a:rPr>
              <a:t>(</a:t>
            </a:r>
            <a:r>
              <a:rPr kumimoji="1" lang="en-GB" i="1" dirty="0" smtClean="0">
                <a:latin typeface="Helvetica" charset="0"/>
              </a:rPr>
              <a:t>e</a:t>
            </a:r>
            <a:r>
              <a:rPr kumimoji="1" lang="en-GB" dirty="0" smtClean="0">
                <a:latin typeface="Helvetica" charset="0"/>
              </a:rPr>
              <a:t>’)</a:t>
            </a:r>
          </a:p>
          <a:p>
            <a:endParaRPr kumimoji="1" lang="en-GB" dirty="0" smtClean="0">
              <a:latin typeface="Helvetica" charset="0"/>
            </a:endParaRPr>
          </a:p>
          <a:p>
            <a:r>
              <a:rPr kumimoji="1" lang="en-GB" dirty="0" smtClean="0">
                <a:latin typeface="Helvetica" charset="0"/>
              </a:rPr>
              <a:t>The converse is not true, that is </a:t>
            </a:r>
            <a:r>
              <a:rPr kumimoji="1" lang="en-GB" i="1" dirty="0" smtClean="0">
                <a:latin typeface="Helvetica" charset="0"/>
              </a:rPr>
              <a:t>L</a:t>
            </a:r>
            <a:r>
              <a:rPr kumimoji="1" lang="en-GB" dirty="0" smtClean="0">
                <a:latin typeface="Helvetica" charset="0"/>
              </a:rPr>
              <a:t>(</a:t>
            </a:r>
            <a:r>
              <a:rPr kumimoji="1" lang="en-GB" i="1" dirty="0" smtClean="0">
                <a:latin typeface="Helvetica" charset="0"/>
              </a:rPr>
              <a:t>e</a:t>
            </a:r>
            <a:r>
              <a:rPr kumimoji="1" lang="en-GB" dirty="0" smtClean="0">
                <a:latin typeface="Helvetica" charset="0"/>
              </a:rPr>
              <a:t>)&lt;</a:t>
            </a:r>
            <a:r>
              <a:rPr kumimoji="1" lang="en-GB" i="1" dirty="0" smtClean="0">
                <a:latin typeface="Helvetica" charset="0"/>
              </a:rPr>
              <a:t>L</a:t>
            </a:r>
            <a:r>
              <a:rPr kumimoji="1" lang="en-GB" dirty="0" smtClean="0">
                <a:latin typeface="Helvetica" charset="0"/>
              </a:rPr>
              <a:t>(</a:t>
            </a:r>
            <a:r>
              <a:rPr kumimoji="1" lang="en-GB" i="1" dirty="0" smtClean="0">
                <a:latin typeface="Helvetica" charset="0"/>
              </a:rPr>
              <a:t>e'</a:t>
            </a:r>
            <a:r>
              <a:rPr kumimoji="1" lang="en-GB" dirty="0" smtClean="0">
                <a:latin typeface="Helvetica" charset="0"/>
              </a:rPr>
              <a:t>) does not imply </a:t>
            </a:r>
            <a:r>
              <a:rPr lang="en-GB" i="1" dirty="0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 </a:t>
            </a:r>
            <a:r>
              <a:rPr kumimoji="1" lang="en-GB" dirty="0" smtClean="0">
                <a:latin typeface="Symbol" charset="2"/>
              </a:rPr>
              <a:t></a:t>
            </a:r>
            <a:r>
              <a:rPr kumimoji="1" lang="en-GB" i="1" dirty="0" smtClean="0">
                <a:latin typeface="Helvetica" charset="0"/>
              </a:rPr>
              <a:t>e</a:t>
            </a:r>
            <a:r>
              <a:rPr kumimoji="1" lang="en-GB" dirty="0" smtClean="0">
                <a:latin typeface="Helvetica" charset="0"/>
              </a:rPr>
              <a:t>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06-0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55074" b="5924"/>
          <a:stretch>
            <a:fillRect/>
          </a:stretch>
        </p:blipFill>
        <p:spPr bwMode="auto">
          <a:xfrm>
            <a:off x="2541588" y="1066800"/>
            <a:ext cx="3894137" cy="423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Totally Ordered Multicast</a:t>
            </a: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Lamport</a:t>
            </a:r>
            <a:r>
              <a:rPr lang="en-US" dirty="0" smtClean="0"/>
              <a:t> timestamps</a:t>
            </a:r>
          </a:p>
          <a:p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Message is </a:t>
            </a:r>
            <a:r>
              <a:rPr lang="en-US" dirty="0" err="1" smtClean="0"/>
              <a:t>timestamped</a:t>
            </a:r>
            <a:r>
              <a:rPr lang="en-US" dirty="0" smtClean="0"/>
              <a:t> with sender’s logical time</a:t>
            </a:r>
          </a:p>
          <a:p>
            <a:pPr lvl="1"/>
            <a:r>
              <a:rPr lang="en-US" dirty="0" smtClean="0"/>
              <a:t>Message is multicast (including sender itself)</a:t>
            </a:r>
          </a:p>
          <a:p>
            <a:pPr lvl="1"/>
            <a:r>
              <a:rPr lang="en-US" dirty="0" smtClean="0"/>
              <a:t>When message is received</a:t>
            </a:r>
          </a:p>
          <a:p>
            <a:pPr lvl="2"/>
            <a:r>
              <a:rPr lang="en-US" dirty="0" smtClean="0"/>
              <a:t>It is put into local queue</a:t>
            </a:r>
          </a:p>
          <a:p>
            <a:pPr lvl="2"/>
            <a:r>
              <a:rPr lang="en-US" dirty="0" smtClean="0"/>
              <a:t>Ordered according to timestamp</a:t>
            </a:r>
          </a:p>
          <a:p>
            <a:pPr lvl="2"/>
            <a:r>
              <a:rPr lang="en-US" dirty="0" smtClean="0"/>
              <a:t>Multicast acknowledgement</a:t>
            </a:r>
          </a:p>
          <a:p>
            <a:pPr lvl="1"/>
            <a:r>
              <a:rPr lang="en-US" dirty="0" smtClean="0"/>
              <a:t>Message is </a:t>
            </a:r>
            <a:r>
              <a:rPr lang="en-US" dirty="0" err="1" smtClean="0"/>
              <a:t>delievered</a:t>
            </a:r>
            <a:r>
              <a:rPr lang="en-US" dirty="0" smtClean="0"/>
              <a:t> to applications only when</a:t>
            </a:r>
          </a:p>
          <a:p>
            <a:pPr lvl="2"/>
            <a:r>
              <a:rPr lang="en-US" dirty="0" smtClean="0"/>
              <a:t>It is at head of queue</a:t>
            </a:r>
          </a:p>
          <a:p>
            <a:pPr lvl="2"/>
            <a:r>
              <a:rPr lang="en-US" dirty="0" smtClean="0"/>
              <a:t>It has been acknowledged by all involved processes</a:t>
            </a:r>
          </a:p>
          <a:p>
            <a:pPr lvl="1"/>
            <a:r>
              <a:rPr lang="en-US" dirty="0" err="1" smtClean="0"/>
              <a:t>Lamport</a:t>
            </a:r>
            <a:r>
              <a:rPr lang="en-US" dirty="0" smtClean="0"/>
              <a:t> algorithm (extended) ensures total ordering of events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Vector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Helvetica" charset="0"/>
              </a:rPr>
              <a:t>Vector clocks overcome the shortcoming of </a:t>
            </a:r>
            <a:r>
              <a:rPr lang="en-GB" dirty="0" err="1" smtClean="0">
                <a:latin typeface="Helvetica" charset="0"/>
              </a:rPr>
              <a:t>Lamport</a:t>
            </a:r>
            <a:r>
              <a:rPr lang="en-GB" dirty="0" smtClean="0">
                <a:latin typeface="Helvetica" charset="0"/>
              </a:rPr>
              <a:t> logical clocks</a:t>
            </a:r>
          </a:p>
          <a:p>
            <a:pPr lvl="1"/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(e</a:t>
            </a:r>
            <a:r>
              <a:rPr lang="en-GB" dirty="0" smtClean="0">
                <a:latin typeface="Helvetica" charset="0"/>
              </a:rPr>
              <a:t>) &lt; </a:t>
            </a:r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’) does not imply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 happened before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</a:t>
            </a:r>
          </a:p>
          <a:p>
            <a:r>
              <a:rPr lang="en-GB" dirty="0" smtClean="0">
                <a:latin typeface="Helvetica" charset="0"/>
              </a:rPr>
              <a:t>Vector timestamps are used to timestamp local events</a:t>
            </a:r>
          </a:p>
          <a:p>
            <a:r>
              <a:rPr lang="en-GB" dirty="0" smtClean="0">
                <a:latin typeface="Helvetica" charset="0"/>
              </a:rPr>
              <a:t>They are applied in schemes  for replication of data</a:t>
            </a:r>
          </a:p>
          <a:p>
            <a:endParaRPr lang="en-GB" dirty="0" smtClean="0">
              <a:latin typeface="Helvetica" charset="0"/>
            </a:endParaRPr>
          </a:p>
          <a:p>
            <a:endParaRPr lang="en-GB" dirty="0" smtClean="0">
              <a:latin typeface="Helvetica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Causually Ordered Multicast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800600"/>
            <a:ext cx="8534400" cy="1325563"/>
          </a:xfrm>
        </p:spPr>
        <p:txBody>
          <a:bodyPr/>
          <a:lstStyle/>
          <a:p>
            <a:r>
              <a:rPr lang="en-US" dirty="0" smtClean="0"/>
              <a:t>Enforcing </a:t>
            </a:r>
            <a:r>
              <a:rPr lang="en-US" dirty="0"/>
              <a:t>causal </a:t>
            </a:r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119812" name="Picture 4" descr="06-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975" y="1143000"/>
            <a:ext cx="7866063" cy="3367087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 </a:t>
            </a:r>
            <a:r>
              <a:rPr lang="en-US" dirty="0" smtClean="0">
                <a:sym typeface="Wingdings"/>
              </a:rPr>
              <a:t> good for performance/reliability</a:t>
            </a:r>
          </a:p>
          <a:p>
            <a:pPr lvl="1"/>
            <a:r>
              <a:rPr lang="en-US" dirty="0" smtClean="0">
                <a:sym typeface="Wingdings"/>
              </a:rPr>
              <a:t>Key challenge  keeping replicas up-to-date </a:t>
            </a:r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Consistency</a:t>
            </a:r>
          </a:p>
          <a:p>
            <a:pPr lvl="1"/>
            <a:r>
              <a:rPr lang="en-US" dirty="0" smtClean="0"/>
              <a:t>Consistency Model is a contract between processes and a data store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Centric Consistency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715000"/>
            <a:ext cx="8534400" cy="838200"/>
          </a:xfrm>
        </p:spPr>
        <p:txBody>
          <a:bodyPr>
            <a:normAutofit fontScale="70000" lnSpcReduction="20000"/>
          </a:bodyPr>
          <a:lstStyle/>
          <a:p>
            <a:pPr marL="697230" indent="-514350">
              <a:buFont typeface="+mj-lt"/>
              <a:buAutoNum type="alphaLcParenR"/>
            </a:pPr>
            <a:r>
              <a:rPr lang="en-US" dirty="0" smtClean="0"/>
              <a:t>Consistency models not using synchronization operations.</a:t>
            </a:r>
          </a:p>
          <a:p>
            <a:pPr marL="697230" indent="-514350">
              <a:buFont typeface="+mj-lt"/>
              <a:buAutoNum type="alphaLcParenR"/>
            </a:pPr>
            <a:r>
              <a:rPr lang="en-US" dirty="0" smtClean="0"/>
              <a:t>Models with synchronization operations.</a:t>
            </a:r>
            <a:endParaRPr lang="en-US" dirty="0"/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6D9E-3A26-3E4F-8288-EB4CB08BA910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117813" name="Group 53"/>
          <p:cNvGraphicFramePr>
            <a:graphicFrameLocks noGrp="1"/>
          </p:cNvGraphicFramePr>
          <p:nvPr/>
        </p:nvGraphicFramePr>
        <p:xfrm>
          <a:off x="228600" y="914400"/>
          <a:ext cx="8591550" cy="4724405"/>
        </p:xfrm>
        <a:graphic>
          <a:graphicData uri="http://schemas.openxmlformats.org/drawingml/2006/table">
            <a:tbl>
              <a:tblPr/>
              <a:tblGrid>
                <a:gridCol w="1474788"/>
                <a:gridCol w="7116762"/>
              </a:tblGrid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Consistency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Strict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Absolute time ordering of all shared accesses matters.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Linearizability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processes must see all shared accesses in the same order.  Accesses are furthermore ordered according to a (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nonunique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global timestamp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Sequential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processes see all shared accesses in the same order.  Accesses are not ordered in 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processes see causally-related shared accesses in the same order.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FIFO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processes see writes from each other in the order they were used.  Writes from different processes may not always be seen in that order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Consistency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 data can be counted on to be consistent only after a synchronization is done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 data are made consistent when a critical region is exited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 data pertaining to a critical region are made consistent when a critical region is entered.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C55-AD89-3640-8E81-59FA1C9B792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547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</a:t>
            </a:r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648700" cy="114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n-US" sz="2000" dirty="0" smtClean="0"/>
              <a:t>A violation of a causally-consistent store.  The two writes are NOT concurrent because of the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(x)a.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n-US" sz="2000" dirty="0" smtClean="0"/>
              <a:t>A correct sequence of events in a causally-consistent store (W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(x)a and W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(x)b are concurrent).</a:t>
            </a:r>
            <a:endParaRPr lang="en-US" sz="2000" dirty="0"/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455" t="48489" r="48531" b="43655"/>
          <a:stretch>
            <a:fillRect/>
          </a:stretch>
        </p:blipFill>
        <p:spPr bwMode="auto">
          <a:xfrm>
            <a:off x="1752600" y="838200"/>
            <a:ext cx="57054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47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1950" t="48489" r="11545" b="43655"/>
          <a:stretch>
            <a:fillRect/>
          </a:stretch>
        </p:blipFill>
        <p:spPr bwMode="auto">
          <a:xfrm>
            <a:off x="1447800" y="2819400"/>
            <a:ext cx="65055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478" name="Line 6"/>
          <p:cNvSpPr>
            <a:spLocks noChangeShapeType="1"/>
          </p:cNvSpPr>
          <p:nvPr/>
        </p:nvSpPr>
        <p:spPr bwMode="auto">
          <a:xfrm>
            <a:off x="3048000" y="1257300"/>
            <a:ext cx="22860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3962400" y="15621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>
            <a:off x="4876800" y="1714500"/>
            <a:ext cx="22860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2819400" y="1485900"/>
            <a:ext cx="7620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3581400" y="2247900"/>
            <a:ext cx="1524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6019800" y="1714500"/>
            <a:ext cx="685800" cy="381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>
            <a:off x="5029200" y="1562100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8" name="Line 16"/>
          <p:cNvSpPr>
            <a:spLocks noChangeShapeType="1"/>
          </p:cNvSpPr>
          <p:nvPr/>
        </p:nvSpPr>
        <p:spPr bwMode="auto">
          <a:xfrm>
            <a:off x="5867400" y="1562100"/>
            <a:ext cx="15240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>
            <a:off x="2895600" y="3390900"/>
            <a:ext cx="2209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1" name="Line 19"/>
          <p:cNvSpPr>
            <a:spLocks noChangeShapeType="1"/>
          </p:cNvSpPr>
          <p:nvPr/>
        </p:nvSpPr>
        <p:spPr bwMode="auto">
          <a:xfrm>
            <a:off x="4800600" y="3695700"/>
            <a:ext cx="38100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2" name="Line 20"/>
          <p:cNvSpPr>
            <a:spLocks noChangeShapeType="1"/>
          </p:cNvSpPr>
          <p:nvPr/>
        </p:nvSpPr>
        <p:spPr bwMode="auto">
          <a:xfrm>
            <a:off x="3048000" y="3238500"/>
            <a:ext cx="2819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>
            <a:off x="5867400" y="3238500"/>
            <a:ext cx="3810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4" name="Line 22"/>
          <p:cNvSpPr>
            <a:spLocks noChangeShapeType="1"/>
          </p:cNvSpPr>
          <p:nvPr/>
        </p:nvSpPr>
        <p:spPr bwMode="auto">
          <a:xfrm>
            <a:off x="5029200" y="3543300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5" name="Line 23"/>
          <p:cNvSpPr>
            <a:spLocks noChangeShapeType="1"/>
          </p:cNvSpPr>
          <p:nvPr/>
        </p:nvSpPr>
        <p:spPr bwMode="auto">
          <a:xfrm>
            <a:off x="5867400" y="3543300"/>
            <a:ext cx="2286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Implementing Sequential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274320">
              <a:buClr>
                <a:schemeClr val="accent1"/>
              </a:buClr>
              <a:buSzPct val="80000"/>
              <a:buFont typeface="Wingdings 2" pitchFamily="18" charset="2"/>
              <a:buChar char=""/>
            </a:pPr>
            <a:r>
              <a:rPr lang="en-US" sz="2800" dirty="0" smtClean="0"/>
              <a:t>Primary-based</a:t>
            </a:r>
          </a:p>
          <a:p>
            <a:pPr lvl="1"/>
            <a:r>
              <a:rPr lang="en-US" dirty="0" smtClean="0"/>
              <a:t>Each data item has associated primary responsible for coordination</a:t>
            </a:r>
          </a:p>
          <a:p>
            <a:pPr lvl="1"/>
            <a:r>
              <a:rPr lang="en-US" dirty="0" smtClean="0"/>
              <a:t>Remote-write </a:t>
            </a:r>
            <a:r>
              <a:rPr lang="en-US" dirty="0" smtClean="0"/>
              <a:t>protocols (primary writes to replicas)</a:t>
            </a:r>
            <a:endParaRPr lang="en-US" dirty="0" smtClean="0"/>
          </a:p>
          <a:p>
            <a:pPr lvl="1"/>
            <a:r>
              <a:rPr lang="en-US" dirty="0" smtClean="0"/>
              <a:t>Local-write </a:t>
            </a:r>
            <a:r>
              <a:rPr lang="en-US" dirty="0" smtClean="0"/>
              <a:t>protocols (primary migrates)</a:t>
            </a:r>
            <a:endParaRPr lang="en-US" dirty="0" smtClean="0"/>
          </a:p>
          <a:p>
            <a:pPr marL="457200" lvl="1" indent="-274320">
              <a:buClr>
                <a:schemeClr val="accent1"/>
              </a:buClr>
              <a:buSzPct val="80000"/>
              <a:buNone/>
            </a:pPr>
            <a:endParaRPr lang="en-US" dirty="0" smtClean="0"/>
          </a:p>
          <a:p>
            <a:pPr marL="457200" lvl="1" indent="-274320">
              <a:buClr>
                <a:schemeClr val="accent1"/>
              </a:buClr>
              <a:buSzPct val="80000"/>
              <a:buFont typeface="Wingdings 2" pitchFamily="18" charset="2"/>
              <a:buChar char=""/>
            </a:pPr>
            <a:r>
              <a:rPr lang="en-US" sz="2800" dirty="0" smtClean="0"/>
              <a:t>Replica-based</a:t>
            </a:r>
          </a:p>
          <a:p>
            <a:pPr lvl="1"/>
            <a:r>
              <a:rPr lang="en-US" dirty="0" smtClean="0"/>
              <a:t>Active replication using multicast communication</a:t>
            </a:r>
          </a:p>
          <a:p>
            <a:pPr lvl="1"/>
            <a:r>
              <a:rPr lang="en-US" dirty="0" smtClean="0"/>
              <a:t>Quorum-based </a:t>
            </a:r>
            <a:r>
              <a:rPr lang="en-US" dirty="0" smtClean="0"/>
              <a:t>protocols</a:t>
            </a:r>
          </a:p>
          <a:p>
            <a:pPr lvl="2"/>
            <a:r>
              <a:rPr lang="en-US" dirty="0" smtClean="0"/>
              <a:t>ROWA: R=1, W=N</a:t>
            </a:r>
          </a:p>
          <a:p>
            <a:pPr lvl="3"/>
            <a:r>
              <a:rPr lang="en-US" dirty="0" smtClean="0"/>
              <a:t>Fast reads, slow writes (and easily blocked)</a:t>
            </a:r>
          </a:p>
          <a:p>
            <a:pPr lvl="2"/>
            <a:r>
              <a:rPr lang="en-US" dirty="0" smtClean="0"/>
              <a:t>RAWO: R=N, W=1</a:t>
            </a:r>
          </a:p>
          <a:p>
            <a:pPr lvl="3"/>
            <a:r>
              <a:rPr lang="en-US" dirty="0" smtClean="0"/>
              <a:t>Fast writes, slow reads (</a:t>
            </a:r>
            <a:r>
              <a:rPr lang="en-US" dirty="0" err="1" smtClean="0"/>
              <a:t>and</a:t>
            </a:r>
            <a:r>
              <a:rPr lang="en-US" dirty="0" err="1" smtClean="0"/>
              <a:t>easily</a:t>
            </a:r>
            <a:r>
              <a:rPr lang="en-US" dirty="0" smtClean="0"/>
              <a:t> </a:t>
            </a:r>
            <a:r>
              <a:rPr lang="en-US" dirty="0" smtClean="0"/>
              <a:t> blocked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Majority: </a:t>
            </a:r>
            <a:r>
              <a:rPr lang="en-US" dirty="0" smtClean="0"/>
              <a:t>R=W=N/2+1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Internet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524000"/>
            <a:ext cx="4276725" cy="45767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Packet-switched datagram network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IP is the “compatibility layer” </a:t>
            </a:r>
          </a:p>
          <a:p>
            <a:pPr marL="758952" marR="0" lvl="1" indent="-22860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Hourglass architecture</a:t>
            </a:r>
          </a:p>
          <a:p>
            <a:pPr marL="758952" marR="0" lvl="1" indent="-22860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All hosts and routers run IP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Stateless architecture</a:t>
            </a:r>
          </a:p>
          <a:p>
            <a:pPr marL="758952" marR="0" lvl="1" indent="-22860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No per flow state inside network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800600" y="48768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800600" y="1905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91200" y="29718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791200" y="3657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943600" y="3124200"/>
            <a:ext cx="4524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486400" y="1981200"/>
            <a:ext cx="739775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TCP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400800" y="1981200"/>
            <a:ext cx="7921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UDP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8588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ATM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730875" y="3886200"/>
            <a:ext cx="11763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Satellite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181600" y="4419600"/>
            <a:ext cx="12112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Ethernet</a:t>
            </a:r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4800600" y="1905000"/>
            <a:ext cx="11557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672"/>
              </a:cxn>
              <a:cxn ang="0">
                <a:pos x="624" y="1104"/>
              </a:cxn>
              <a:cxn ang="0">
                <a:pos x="0" y="1872"/>
              </a:cxn>
            </a:cxnLst>
            <a:rect l="0" t="0" r="r" b="b"/>
            <a:pathLst>
              <a:path w="728" h="1872">
                <a:moveTo>
                  <a:pt x="0" y="0"/>
                </a:moveTo>
                <a:cubicBezTo>
                  <a:pt x="260" y="244"/>
                  <a:pt x="520" y="488"/>
                  <a:pt x="624" y="672"/>
                </a:cubicBezTo>
                <a:cubicBezTo>
                  <a:pt x="728" y="856"/>
                  <a:pt x="728" y="904"/>
                  <a:pt x="624" y="1104"/>
                </a:cubicBezTo>
                <a:cubicBezTo>
                  <a:pt x="520" y="1304"/>
                  <a:pt x="260" y="1588"/>
                  <a:pt x="0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6477000" y="1905000"/>
            <a:ext cx="1066800" cy="2971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96" y="672"/>
              </a:cxn>
              <a:cxn ang="0">
                <a:pos x="96" y="1104"/>
              </a:cxn>
              <a:cxn ang="0">
                <a:pos x="672" y="1872"/>
              </a:cxn>
            </a:cxnLst>
            <a:rect l="0" t="0" r="r" b="b"/>
            <a:pathLst>
              <a:path w="672" h="1872">
                <a:moveTo>
                  <a:pt x="672" y="0"/>
                </a:moveTo>
                <a:cubicBezTo>
                  <a:pt x="432" y="244"/>
                  <a:pt x="192" y="488"/>
                  <a:pt x="96" y="672"/>
                </a:cubicBezTo>
                <a:cubicBezTo>
                  <a:pt x="0" y="856"/>
                  <a:pt x="0" y="904"/>
                  <a:pt x="96" y="1104"/>
                </a:cubicBezTo>
                <a:cubicBezTo>
                  <a:pt x="192" y="1304"/>
                  <a:pt x="432" y="1588"/>
                  <a:pt x="672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Client-centric </a:t>
            </a:r>
            <a:r>
              <a:rPr smtClean="0"/>
              <a:t>consistency models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Consistency </a:t>
            </a:r>
            <a:r>
              <a:rPr lang="en-US" dirty="0" smtClean="0"/>
              <a:t>models for accessing databases by mobile users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Clients access any (typically a nearby) copy of the data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Only provide consistency guarantees of data accesses made for individual clients (not concerned with ensuring consistency across multiple </a:t>
            </a:r>
            <a:r>
              <a:rPr lang="en-US" dirty="0" smtClean="0"/>
              <a:t>clients</a:t>
            </a:r>
          </a:p>
          <a:p>
            <a:r>
              <a:rPr lang="en-US" dirty="0" smtClean="0"/>
              <a:t>Four different client-central consistency models</a:t>
            </a:r>
          </a:p>
          <a:p>
            <a:pPr lvl="1"/>
            <a:r>
              <a:rPr lang="en-US" dirty="0" smtClean="0"/>
              <a:t>Monotonic reads</a:t>
            </a:r>
          </a:p>
          <a:p>
            <a:pPr lvl="1"/>
            <a:r>
              <a:rPr lang="en-US" dirty="0" smtClean="0"/>
              <a:t>Monotonic writes</a:t>
            </a:r>
          </a:p>
          <a:p>
            <a:pPr lvl="1"/>
            <a:r>
              <a:rPr lang="en-US" dirty="0" smtClean="0"/>
              <a:t>Read your writes</a:t>
            </a:r>
          </a:p>
          <a:p>
            <a:pPr lvl="1"/>
            <a:r>
              <a:rPr lang="en-US" dirty="0" smtClean="0"/>
              <a:t>Writes follow </a:t>
            </a:r>
            <a:r>
              <a:rPr lang="en-US" dirty="0" smtClean="0"/>
              <a:t>reads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ACID vs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marL="457200" marR="0" lvl="0" indent="-27432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Modern Internet systems: focused on BASE</a:t>
            </a:r>
          </a:p>
          <a:p>
            <a:pPr marL="758952" marR="0" lvl="1" indent="-22860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Basically Available</a:t>
            </a:r>
          </a:p>
          <a:p>
            <a:pPr marL="758952" marR="0" lvl="1" indent="-22860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Soft-state (or scalable)</a:t>
            </a:r>
          </a:p>
          <a:p>
            <a:pPr marL="758952" marR="0" lvl="1" indent="-22860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Eventually consistent</a:t>
            </a:r>
          </a:p>
          <a:p>
            <a:pPr marL="758952" marR="0" lvl="1" indent="-22860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8" charset="2"/>
              <a:buChar char="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  <a:p>
            <a:pPr marL="301752" indent="-228600">
              <a:lnSpc>
                <a:spcPct val="80000"/>
              </a:lnSpc>
              <a:buClr>
                <a:schemeClr val="accent2"/>
              </a:buClr>
              <a:buFont typeface="Wingdings 2" pitchFamily="18" charset="2"/>
              <a:buChar char=""/>
            </a:pPr>
            <a:r>
              <a:rPr lang="en-US" sz="2400" dirty="0" smtClean="0"/>
              <a:t>What </a:t>
            </a:r>
            <a:r>
              <a:rPr lang="en-US" sz="2400" dirty="0" smtClean="0"/>
              <a:t>goals might you want from a system?</a:t>
            </a:r>
          </a:p>
          <a:p>
            <a:pPr lvl="1"/>
            <a:r>
              <a:rPr lang="en-US" sz="2400" dirty="0" smtClean="0"/>
              <a:t>C, A, </a:t>
            </a:r>
            <a:r>
              <a:rPr lang="en-US" sz="2400" dirty="0" smtClean="0"/>
              <a:t>P </a:t>
            </a:r>
            <a:r>
              <a:rPr lang="en-US" dirty="0" smtClean="0"/>
              <a:t>(You </a:t>
            </a:r>
            <a:r>
              <a:rPr lang="en-US" dirty="0" smtClean="0"/>
              <a:t>can only have two out of these three </a:t>
            </a:r>
            <a:r>
              <a:rPr lang="en-US" dirty="0" smtClean="0"/>
              <a:t>properties)</a:t>
            </a:r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Strong Consistency</a:t>
            </a:r>
            <a:r>
              <a:rPr lang="en-US" dirty="0" smtClean="0"/>
              <a:t>: all clients see the same view, even in the presence of updates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High Availability</a:t>
            </a:r>
            <a:r>
              <a:rPr lang="en-US" dirty="0" smtClean="0"/>
              <a:t>: all clients can find some replica of the data, even in the presence of failures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Partition-tolerance</a:t>
            </a:r>
            <a:r>
              <a:rPr lang="en-US" dirty="0" smtClean="0"/>
              <a:t>: the system properties hold even when the system is partitioned</a:t>
            </a:r>
          </a:p>
          <a:p>
            <a:pPr marL="457200" marR="0" lvl="0" indent="-27432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/>
              <a:t>Eventual consistency</a:t>
            </a:r>
            <a:br>
              <a:rPr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replica situations where updates (writes) are rare and where a fair amount of inconsistency can be tolerated.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no updates occur for a while, all replicas should gradually become consistent.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Content Distribution Networks (CDNs)</a:t>
            </a:r>
            <a:endParaRPr lang="en-US"/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The content providers are the CDN customers.</a:t>
            </a:r>
          </a:p>
          <a:p>
            <a:r>
              <a:rPr lang="en-US" smtClean="0"/>
              <a:t>Content replication</a:t>
            </a:r>
          </a:p>
          <a:p>
            <a:r>
              <a:rPr lang="en-US" smtClean="0"/>
              <a:t>CDN company installs hundreds of CDN servers throughout Internet</a:t>
            </a:r>
          </a:p>
          <a:p>
            <a:pPr lvl="1"/>
            <a:r>
              <a:rPr lang="en-US" smtClean="0"/>
              <a:t>Close to users</a:t>
            </a:r>
          </a:p>
          <a:p>
            <a:r>
              <a:rPr lang="en-US" smtClean="0"/>
              <a:t>CDN replicates its customers’ content in CDN servers. When provider updates content, CDN updates servers</a:t>
            </a:r>
          </a:p>
          <a:p>
            <a:endParaRPr lang="en-US"/>
          </a:p>
        </p:txBody>
      </p:sp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4572000" y="1676400"/>
            <a:ext cx="4191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30975" y="2244725"/>
            <a:ext cx="184150" cy="542925"/>
            <a:chOff x="4180" y="783"/>
            <a:chExt cx="150" cy="307"/>
          </a:xfrm>
        </p:grpSpPr>
        <p:sp>
          <p:nvSpPr>
            <p:cNvPr id="304134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5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6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7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40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41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380038" y="4616450"/>
            <a:ext cx="347662" cy="695325"/>
            <a:chOff x="4730" y="2897"/>
            <a:chExt cx="219" cy="438"/>
          </a:xfrm>
        </p:grpSpPr>
        <p:sp>
          <p:nvSpPr>
            <p:cNvPr id="304143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45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6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7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8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9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0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1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2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521450" y="4927600"/>
            <a:ext cx="347663" cy="695325"/>
            <a:chOff x="4730" y="2897"/>
            <a:chExt cx="219" cy="438"/>
          </a:xfrm>
        </p:grpSpPr>
        <p:sp>
          <p:nvSpPr>
            <p:cNvPr id="304154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56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7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8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9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0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1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2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3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516813" y="4738688"/>
            <a:ext cx="347662" cy="695325"/>
            <a:chOff x="4730" y="2897"/>
            <a:chExt cx="219" cy="438"/>
          </a:xfrm>
        </p:grpSpPr>
        <p:sp>
          <p:nvSpPr>
            <p:cNvPr id="30416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6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6499225" y="3633788"/>
            <a:ext cx="347663" cy="695325"/>
            <a:chOff x="4730" y="2897"/>
            <a:chExt cx="219" cy="438"/>
          </a:xfrm>
        </p:grpSpPr>
        <p:sp>
          <p:nvSpPr>
            <p:cNvPr id="304176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78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9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0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1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2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3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4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5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04186" name="Text Box 58"/>
          <p:cNvSpPr txBox="1">
            <a:spLocks noChangeArrowheads="1"/>
          </p:cNvSpPr>
          <p:nvPr/>
        </p:nvSpPr>
        <p:spPr bwMode="auto">
          <a:xfrm>
            <a:off x="5827713" y="1647825"/>
            <a:ext cx="169703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origin server 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North America</a:t>
            </a:r>
          </a:p>
        </p:txBody>
      </p:sp>
      <p:sp>
        <p:nvSpPr>
          <p:cNvPr id="304187" name="Text Box 59"/>
          <p:cNvSpPr txBox="1">
            <a:spLocks noChangeArrowheads="1"/>
          </p:cNvSpPr>
          <p:nvPr/>
        </p:nvSpPr>
        <p:spPr bwMode="auto">
          <a:xfrm>
            <a:off x="5583238" y="3259138"/>
            <a:ext cx="21717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distribution node</a:t>
            </a:r>
          </a:p>
        </p:txBody>
      </p:sp>
      <p:sp>
        <p:nvSpPr>
          <p:cNvPr id="304188" name="Line 60"/>
          <p:cNvSpPr>
            <a:spLocks noChangeShapeType="1"/>
          </p:cNvSpPr>
          <p:nvPr/>
        </p:nvSpPr>
        <p:spPr bwMode="auto">
          <a:xfrm>
            <a:off x="6604000" y="2797175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89" name="Line 61"/>
          <p:cNvSpPr>
            <a:spLocks noChangeShapeType="1"/>
          </p:cNvSpPr>
          <p:nvPr/>
        </p:nvSpPr>
        <p:spPr bwMode="auto">
          <a:xfrm flipH="1">
            <a:off x="5724525" y="4140200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0" name="Line 62"/>
          <p:cNvSpPr>
            <a:spLocks noChangeShapeType="1"/>
          </p:cNvSpPr>
          <p:nvPr/>
        </p:nvSpPr>
        <p:spPr bwMode="auto">
          <a:xfrm>
            <a:off x="6677025" y="4419600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1" name="Line 63"/>
          <p:cNvSpPr>
            <a:spLocks noChangeShapeType="1"/>
          </p:cNvSpPr>
          <p:nvPr/>
        </p:nvSpPr>
        <p:spPr bwMode="auto">
          <a:xfrm>
            <a:off x="6896100" y="4114800"/>
            <a:ext cx="598488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2" name="Text Box 64"/>
          <p:cNvSpPr txBox="1">
            <a:spLocks noChangeArrowheads="1"/>
          </p:cNvSpPr>
          <p:nvPr/>
        </p:nvSpPr>
        <p:spPr bwMode="auto">
          <a:xfrm>
            <a:off x="4656138" y="5360988"/>
            <a:ext cx="1392237" cy="630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S. America</a:t>
            </a:r>
          </a:p>
        </p:txBody>
      </p:sp>
      <p:sp>
        <p:nvSpPr>
          <p:cNvPr id="304193" name="Text Box 65"/>
          <p:cNvSpPr txBox="1">
            <a:spLocks noChangeArrowheads="1"/>
          </p:cNvSpPr>
          <p:nvPr/>
        </p:nvSpPr>
        <p:spPr bwMode="auto">
          <a:xfrm>
            <a:off x="6084888" y="5689600"/>
            <a:ext cx="124618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Europe</a:t>
            </a:r>
          </a:p>
        </p:txBody>
      </p:sp>
      <p:sp>
        <p:nvSpPr>
          <p:cNvPr id="304194" name="Text Box 66"/>
          <p:cNvSpPr txBox="1">
            <a:spLocks noChangeArrowheads="1"/>
          </p:cNvSpPr>
          <p:nvPr/>
        </p:nvSpPr>
        <p:spPr bwMode="auto">
          <a:xfrm>
            <a:off x="7396163" y="5511800"/>
            <a:ext cx="124618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Asia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Selection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Service is replicated in many places in network</a:t>
            </a:r>
          </a:p>
          <a:p>
            <a:r>
              <a:rPr lang="en-US" sz="2800" dirty="0"/>
              <a:t>How do direct clients to a particular server?</a:t>
            </a:r>
          </a:p>
          <a:p>
            <a:pPr lvl="1"/>
            <a:r>
              <a:rPr lang="en-US" sz="2400" dirty="0"/>
              <a:t>As part of routing </a:t>
            </a:r>
            <a:r>
              <a:rPr lang="en-US" sz="2400" dirty="0">
                <a:sym typeface="Wingdings" pitchFamily="-65" charset="2"/>
              </a:rPr>
              <a:t> </a:t>
            </a:r>
            <a:r>
              <a:rPr lang="en-US" sz="2400" dirty="0" err="1">
                <a:sym typeface="Wingdings" pitchFamily="-65" charset="2"/>
              </a:rPr>
              <a:t>anycast</a:t>
            </a:r>
            <a:r>
              <a:rPr lang="en-US" sz="2400" dirty="0">
                <a:sym typeface="Wingdings" pitchFamily="-65" charset="2"/>
              </a:rPr>
              <a:t>, cluster load balancing</a:t>
            </a:r>
          </a:p>
          <a:p>
            <a:pPr lvl="1"/>
            <a:r>
              <a:rPr lang="en-US" sz="2400" dirty="0">
                <a:sym typeface="Wingdings" pitchFamily="-65" charset="2"/>
              </a:rPr>
              <a:t>As part of application  HTTP redirect</a:t>
            </a:r>
          </a:p>
          <a:p>
            <a:pPr lvl="1"/>
            <a:r>
              <a:rPr lang="en-US" sz="2400" dirty="0">
                <a:sym typeface="Wingdings" pitchFamily="-65" charset="2"/>
              </a:rPr>
              <a:t>As part of naming  DNS</a:t>
            </a:r>
          </a:p>
          <a:p>
            <a:r>
              <a:rPr lang="en-US" sz="2800" dirty="0">
                <a:sym typeface="Wingdings" pitchFamily="-65" charset="2"/>
              </a:rPr>
              <a:t>Which server?</a:t>
            </a:r>
          </a:p>
          <a:p>
            <a:pPr lvl="1"/>
            <a:r>
              <a:rPr lang="en-US" sz="2400" dirty="0">
                <a:sym typeface="Wingdings" pitchFamily="-65" charset="2"/>
              </a:rPr>
              <a:t>Lowest load  to balance load on servers</a:t>
            </a:r>
          </a:p>
          <a:p>
            <a:pPr lvl="1"/>
            <a:r>
              <a:rPr lang="en-US" sz="2400" dirty="0">
                <a:sym typeface="Wingdings" pitchFamily="-65" charset="2"/>
              </a:rPr>
              <a:t>Best performance  to improve client performance</a:t>
            </a:r>
          </a:p>
          <a:p>
            <a:pPr lvl="2"/>
            <a:r>
              <a:rPr lang="en-US" sz="2000" dirty="0">
                <a:sym typeface="Wingdings" pitchFamily="-65" charset="2"/>
              </a:rPr>
              <a:t>Based on Geography? RTT? Throughput? Load?</a:t>
            </a:r>
          </a:p>
          <a:p>
            <a:pPr lvl="1"/>
            <a:r>
              <a:rPr lang="en-US" sz="2400" dirty="0">
                <a:sym typeface="Wingdings" pitchFamily="-65" charset="2"/>
              </a:rPr>
              <a:t>Any alive node  to provide fault tolerance</a:t>
            </a:r>
          </a:p>
          <a:p>
            <a:pPr lvl="1"/>
            <a:endParaRPr lang="en-US" sz="2400" dirty="0">
              <a:sym typeface="Wingdings" pitchFamily="-65" charset="2"/>
            </a:endParaRPr>
          </a:p>
          <a:p>
            <a:pPr lvl="1"/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Akamai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Root server gives NS record for akamai.net</a:t>
            </a:r>
          </a:p>
          <a:p>
            <a:pPr>
              <a:lnSpc>
                <a:spcPct val="90000"/>
              </a:lnSpc>
            </a:pPr>
            <a:r>
              <a:rPr lang="en-US" dirty="0"/>
              <a:t>Akamai.net name server returns NS record for g.akamaitech.net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Name server chosen to be in region of client’s name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TTL is large</a:t>
            </a:r>
          </a:p>
          <a:p>
            <a:pPr>
              <a:lnSpc>
                <a:spcPct val="90000"/>
              </a:lnSpc>
            </a:pPr>
            <a:r>
              <a:rPr lang="en-US" dirty="0"/>
              <a:t>G.akamaitech.net </a:t>
            </a:r>
            <a:r>
              <a:rPr lang="en-US" dirty="0" err="1"/>
              <a:t>nameserver</a:t>
            </a:r>
            <a:r>
              <a:rPr lang="en-US" dirty="0"/>
              <a:t> chooses server in region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Uses consistent hashing from </a:t>
            </a:r>
            <a:r>
              <a:rPr lang="en-US" dirty="0" err="1" smtClean="0"/>
              <a:t>aXYZ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Load balancing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Performance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Fault tolerance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TTL is small </a:t>
            </a:r>
            <a:r>
              <a:rPr lang="en-US" dirty="0">
                <a:sym typeface="Wingdings" pitchFamily="-65" charset="2"/>
              </a:rPr>
              <a:t> why?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06412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Symmetric </a:t>
            </a:r>
            <a:r>
              <a:rPr lang="en-US" sz="2600" dirty="0"/>
              <a:t>(pre-shared key, fast) and asymmetric (key pairs, slow) primitives provide:</a:t>
            </a:r>
          </a:p>
          <a:p>
            <a:pPr lvl="2"/>
            <a:r>
              <a:rPr lang="en-US" dirty="0"/>
              <a:t>Confidentiality</a:t>
            </a:r>
          </a:p>
          <a:p>
            <a:pPr lvl="2"/>
            <a:r>
              <a:rPr lang="en-US" dirty="0"/>
              <a:t>Integrity</a:t>
            </a:r>
          </a:p>
          <a:p>
            <a:pPr lvl="2"/>
            <a:r>
              <a:rPr lang="en-US" dirty="0" smtClean="0"/>
              <a:t>Authentication</a:t>
            </a:r>
          </a:p>
          <a:p>
            <a:pPr lvl="1">
              <a:buNone/>
            </a:pPr>
            <a:r>
              <a:rPr lang="en-US" dirty="0" smtClean="0"/>
              <a:t>(You should know how to use them)</a:t>
            </a:r>
            <a:endParaRPr lang="en-US" dirty="0"/>
          </a:p>
          <a:p>
            <a:r>
              <a:rPr lang="en-US" sz="2600" dirty="0"/>
              <a:t>“Hybrid Encryption” leverages strengths of both</a:t>
            </a:r>
            <a:r>
              <a:rPr lang="en-US" sz="2600" dirty="0" smtClean="0"/>
              <a:t>. (TLS)</a:t>
            </a:r>
            <a:endParaRPr lang="en-US" sz="2600" dirty="0"/>
          </a:p>
          <a:p>
            <a:r>
              <a:rPr lang="en-US" sz="2600" dirty="0"/>
              <a:t>Great complexity exists in securely acquiring keys</a:t>
            </a:r>
            <a:r>
              <a:rPr lang="en-US" sz="2600" dirty="0" smtClean="0"/>
              <a:t>. (Key distribution)</a:t>
            </a:r>
          </a:p>
          <a:p>
            <a:pPr lvl="1"/>
            <a:r>
              <a:rPr lang="en-US" dirty="0" smtClean="0"/>
              <a:t>Kerberos</a:t>
            </a:r>
          </a:p>
          <a:p>
            <a:pPr lvl="1"/>
            <a:r>
              <a:rPr lang="en-US" dirty="0" smtClean="0"/>
              <a:t>PKI</a:t>
            </a: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5943600"/>
          </a:xfrm>
        </p:spPr>
        <p:txBody>
          <a:bodyPr/>
          <a:lstStyle/>
          <a:p>
            <a:r>
              <a:rPr smtClean="0"/>
              <a:t/>
            </a:r>
            <a:br>
              <a:rPr smtClean="0"/>
            </a:br>
            <a:r>
              <a:rPr/>
              <a:t/>
            </a:r>
            <a:br>
              <a:rPr/>
            </a:br>
            <a:r>
              <a:rPr smtClean="0"/>
              <a:t/>
            </a:r>
            <a:br>
              <a:rPr smtClean="0"/>
            </a:br>
            <a:r>
              <a:rPr/>
              <a:t/>
            </a:r>
            <a:br>
              <a:rPr/>
            </a:br>
            <a:r>
              <a:rPr smtClean="0"/>
              <a:t>BACKUPs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NTP Protocol</a:t>
            </a:r>
            <a:endParaRPr lang="en-GB" dirty="0"/>
          </a:p>
        </p:txBody>
      </p:sp>
      <p:sp>
        <p:nvSpPr>
          <p:cNvPr id="44070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1"/>
            <a:ext cx="8534400" cy="24384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All modes use UDP</a:t>
            </a:r>
          </a:p>
          <a:p>
            <a:r>
              <a:rPr lang="en-GB" dirty="0" smtClean="0"/>
              <a:t>Each message bears timestamps of recent events:</a:t>
            </a:r>
          </a:p>
          <a:p>
            <a:pPr lvl="1"/>
            <a:r>
              <a:rPr lang="en-GB" dirty="0" smtClean="0"/>
              <a:t>Local times of Send and Receive of previous message</a:t>
            </a:r>
          </a:p>
          <a:p>
            <a:pPr lvl="1"/>
            <a:r>
              <a:rPr lang="en-GB" dirty="0" smtClean="0"/>
              <a:t>Local times of Send of current message</a:t>
            </a:r>
          </a:p>
          <a:p>
            <a:r>
              <a:rPr lang="en-GB" dirty="0" smtClean="0"/>
              <a:t>Recipient notes the time of receipt T</a:t>
            </a:r>
            <a:r>
              <a:rPr lang="en-GB" baseline="-25000" dirty="0" smtClean="0"/>
              <a:t>i</a:t>
            </a:r>
            <a:r>
              <a:rPr lang="en-GB" dirty="0" smtClean="0"/>
              <a:t> (we have T</a:t>
            </a:r>
            <a:r>
              <a:rPr lang="en-GB" baseline="-25000" dirty="0" smtClean="0"/>
              <a:t>i-3</a:t>
            </a:r>
            <a:r>
              <a:rPr lang="en-GB" dirty="0" smtClean="0"/>
              <a:t>, T</a:t>
            </a:r>
            <a:r>
              <a:rPr lang="en-GB" baseline="-25000" dirty="0" smtClean="0"/>
              <a:t>i-2</a:t>
            </a:r>
            <a:r>
              <a:rPr lang="en-GB" dirty="0" smtClean="0"/>
              <a:t>, T</a:t>
            </a:r>
            <a:r>
              <a:rPr lang="en-GB" baseline="-25000" dirty="0" smtClean="0"/>
              <a:t>i-1</a:t>
            </a:r>
            <a:r>
              <a:rPr lang="en-GB" dirty="0" smtClean="0"/>
              <a:t>, T</a:t>
            </a:r>
            <a:r>
              <a:rPr lang="en-GB" baseline="-25000" dirty="0" smtClean="0"/>
              <a:t>i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 symmetric mode there can be a non-negligible delay between messages</a:t>
            </a:r>
            <a:endParaRPr lang="en-GB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30874" y="3935414"/>
            <a:ext cx="7715249" cy="2512905"/>
            <a:chOff x="579" y="1435"/>
            <a:chExt cx="5265" cy="1698"/>
          </a:xfrm>
        </p:grpSpPr>
        <p:sp>
          <p:nvSpPr>
            <p:cNvPr id="44036" name="Freeform 4"/>
            <p:cNvSpPr>
              <a:spLocks/>
            </p:cNvSpPr>
            <p:nvPr/>
          </p:nvSpPr>
          <p:spPr bwMode="auto">
            <a:xfrm>
              <a:off x="4949" y="1839"/>
              <a:ext cx="56" cy="93"/>
            </a:xfrm>
            <a:custGeom>
              <a:avLst/>
              <a:gdLst/>
              <a:ahLst/>
              <a:cxnLst>
                <a:cxn ang="0">
                  <a:pos x="18" y="93"/>
                </a:cxn>
                <a:cxn ang="0">
                  <a:pos x="0" y="75"/>
                </a:cxn>
                <a:cxn ang="0">
                  <a:pos x="56" y="0"/>
                </a:cxn>
                <a:cxn ang="0">
                  <a:pos x="37" y="93"/>
                </a:cxn>
                <a:cxn ang="0">
                  <a:pos x="18" y="93"/>
                </a:cxn>
              </a:cxnLst>
              <a:rect l="0" t="0" r="r" b="b"/>
              <a:pathLst>
                <a:path w="56" h="93">
                  <a:moveTo>
                    <a:pt x="18" y="93"/>
                  </a:moveTo>
                  <a:lnTo>
                    <a:pt x="0" y="75"/>
                  </a:lnTo>
                  <a:lnTo>
                    <a:pt x="56" y="0"/>
                  </a:lnTo>
                  <a:lnTo>
                    <a:pt x="37" y="93"/>
                  </a:lnTo>
                  <a:lnTo>
                    <a:pt x="18" y="93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7" name="Line 5"/>
            <p:cNvSpPr>
              <a:spLocks noChangeShapeType="1"/>
            </p:cNvSpPr>
            <p:nvPr/>
          </p:nvSpPr>
          <p:spPr bwMode="auto">
            <a:xfrm flipV="1">
              <a:off x="4649" y="1932"/>
              <a:ext cx="318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auto">
            <a:xfrm>
              <a:off x="3602" y="2624"/>
              <a:ext cx="56" cy="94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37" y="0"/>
                </a:cxn>
                <a:cxn ang="0">
                  <a:pos x="56" y="94"/>
                </a:cxn>
                <a:cxn ang="0">
                  <a:pos x="0" y="19"/>
                </a:cxn>
                <a:cxn ang="0">
                  <a:pos x="19" y="0"/>
                </a:cxn>
              </a:cxnLst>
              <a:rect l="0" t="0" r="r" b="b"/>
              <a:pathLst>
                <a:path w="56" h="94">
                  <a:moveTo>
                    <a:pt x="19" y="0"/>
                  </a:moveTo>
                  <a:lnTo>
                    <a:pt x="37" y="0"/>
                  </a:lnTo>
                  <a:lnTo>
                    <a:pt x="56" y="94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9" name="Line 7"/>
            <p:cNvSpPr>
              <a:spLocks noChangeShapeType="1"/>
            </p:cNvSpPr>
            <p:nvPr/>
          </p:nvSpPr>
          <p:spPr bwMode="auto">
            <a:xfrm>
              <a:off x="3321" y="1801"/>
              <a:ext cx="300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auto">
            <a:xfrm>
              <a:off x="2405" y="1839"/>
              <a:ext cx="56" cy="93"/>
            </a:xfrm>
            <a:custGeom>
              <a:avLst/>
              <a:gdLst/>
              <a:ahLst/>
              <a:cxnLst>
                <a:cxn ang="0">
                  <a:pos x="18" y="93"/>
                </a:cxn>
                <a:cxn ang="0">
                  <a:pos x="0" y="75"/>
                </a:cxn>
                <a:cxn ang="0">
                  <a:pos x="56" y="0"/>
                </a:cxn>
                <a:cxn ang="0">
                  <a:pos x="37" y="93"/>
                </a:cxn>
                <a:cxn ang="0">
                  <a:pos x="18" y="93"/>
                </a:cxn>
              </a:cxnLst>
              <a:rect l="0" t="0" r="r" b="b"/>
              <a:pathLst>
                <a:path w="56" h="93">
                  <a:moveTo>
                    <a:pt x="18" y="93"/>
                  </a:moveTo>
                  <a:lnTo>
                    <a:pt x="0" y="75"/>
                  </a:lnTo>
                  <a:lnTo>
                    <a:pt x="56" y="0"/>
                  </a:lnTo>
                  <a:lnTo>
                    <a:pt x="37" y="93"/>
                  </a:lnTo>
                  <a:lnTo>
                    <a:pt x="18" y="93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 flipV="1">
              <a:off x="2105" y="1932"/>
              <a:ext cx="318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auto">
            <a:xfrm>
              <a:off x="1189" y="2624"/>
              <a:ext cx="56" cy="94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56" y="0"/>
                </a:cxn>
                <a:cxn ang="0">
                  <a:pos x="56" y="94"/>
                </a:cxn>
                <a:cxn ang="0">
                  <a:pos x="0" y="19"/>
                </a:cxn>
                <a:cxn ang="0">
                  <a:pos x="37" y="0"/>
                </a:cxn>
              </a:cxnLst>
              <a:rect l="0" t="0" r="r" b="b"/>
              <a:pathLst>
                <a:path w="56" h="94">
                  <a:moveTo>
                    <a:pt x="37" y="0"/>
                  </a:moveTo>
                  <a:lnTo>
                    <a:pt x="56" y="0"/>
                  </a:lnTo>
                  <a:lnTo>
                    <a:pt x="56" y="94"/>
                  </a:lnTo>
                  <a:lnTo>
                    <a:pt x="0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>
              <a:off x="1020" y="1801"/>
              <a:ext cx="206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579" y="2755"/>
              <a:ext cx="4639" cy="356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590" y="1435"/>
              <a:ext cx="4639" cy="355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auto">
            <a:xfrm>
              <a:off x="5285" y="1783"/>
              <a:ext cx="94" cy="5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94" y="18"/>
                </a:cxn>
                <a:cxn ang="0">
                  <a:pos x="0" y="56"/>
                </a:cxn>
                <a:cxn ang="0">
                  <a:pos x="0" y="18"/>
                </a:cxn>
              </a:cxnLst>
              <a:rect l="0" t="0" r="r" b="b"/>
              <a:pathLst>
                <a:path w="94" h="56">
                  <a:moveTo>
                    <a:pt x="0" y="18"/>
                  </a:moveTo>
                  <a:lnTo>
                    <a:pt x="0" y="0"/>
                  </a:lnTo>
                  <a:lnTo>
                    <a:pt x="94" y="18"/>
                  </a:lnTo>
                  <a:lnTo>
                    <a:pt x="0" y="5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9" name="Line 17"/>
            <p:cNvSpPr>
              <a:spLocks noChangeShapeType="1"/>
            </p:cNvSpPr>
            <p:nvPr/>
          </p:nvSpPr>
          <p:spPr bwMode="auto">
            <a:xfrm>
              <a:off x="590" y="1801"/>
              <a:ext cx="4695" cy="1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auto">
            <a:xfrm>
              <a:off x="5285" y="2718"/>
              <a:ext cx="94" cy="56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0" y="0"/>
                </a:cxn>
                <a:cxn ang="0">
                  <a:pos x="94" y="37"/>
                </a:cxn>
                <a:cxn ang="0">
                  <a:pos x="0" y="56"/>
                </a:cxn>
                <a:cxn ang="0">
                  <a:pos x="0" y="37"/>
                </a:cxn>
              </a:cxnLst>
              <a:rect l="0" t="0" r="r" b="b"/>
              <a:pathLst>
                <a:path w="94" h="56">
                  <a:moveTo>
                    <a:pt x="0" y="37"/>
                  </a:moveTo>
                  <a:lnTo>
                    <a:pt x="0" y="0"/>
                  </a:lnTo>
                  <a:lnTo>
                    <a:pt x="94" y="37"/>
                  </a:lnTo>
                  <a:lnTo>
                    <a:pt x="0" y="56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1" name="Line 19"/>
            <p:cNvSpPr>
              <a:spLocks noChangeShapeType="1"/>
            </p:cNvSpPr>
            <p:nvPr/>
          </p:nvSpPr>
          <p:spPr bwMode="auto">
            <a:xfrm flipV="1">
              <a:off x="590" y="2745"/>
              <a:ext cx="4707" cy="1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3629" y="2914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auto">
            <a:xfrm>
              <a:off x="3721" y="2977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54" name="Rectangle 22"/>
            <p:cNvSpPr>
              <a:spLocks noChangeArrowheads="1"/>
            </p:cNvSpPr>
            <p:nvPr/>
          </p:nvSpPr>
          <p:spPr bwMode="auto">
            <a:xfrm>
              <a:off x="3237" y="1586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3328" y="1654"/>
              <a:ext cx="14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i-1</a:t>
              </a:r>
              <a:endParaRPr lang="en-GB"/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2339" y="1586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2430" y="1654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2467" y="1654"/>
              <a:ext cx="11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-2</a:t>
              </a:r>
              <a:endParaRPr lang="en-GB"/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2039" y="2914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2131" y="2977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61" name="Rectangle 29"/>
            <p:cNvSpPr>
              <a:spLocks noChangeArrowheads="1"/>
            </p:cNvSpPr>
            <p:nvPr/>
          </p:nvSpPr>
          <p:spPr bwMode="auto">
            <a:xfrm>
              <a:off x="2167" y="2977"/>
              <a:ext cx="4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-</a:t>
              </a:r>
              <a:endParaRPr lang="en-GB"/>
            </a:p>
          </p:txBody>
        </p:sp>
        <p:sp>
          <p:nvSpPr>
            <p:cNvPr id="44062" name="Rectangle 30"/>
            <p:cNvSpPr>
              <a:spLocks noChangeArrowheads="1"/>
            </p:cNvSpPr>
            <p:nvPr/>
          </p:nvSpPr>
          <p:spPr bwMode="auto">
            <a:xfrm>
              <a:off x="2244" y="2977"/>
              <a:ext cx="73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GB"/>
            </a:p>
          </p:txBody>
        </p:sp>
        <p:sp>
          <p:nvSpPr>
            <p:cNvPr id="44063" name="Rectangle 31"/>
            <p:cNvSpPr>
              <a:spLocks noChangeArrowheads="1"/>
            </p:cNvSpPr>
            <p:nvPr/>
          </p:nvSpPr>
          <p:spPr bwMode="auto">
            <a:xfrm>
              <a:off x="786" y="1586"/>
              <a:ext cx="647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Server B</a:t>
              </a:r>
              <a:endParaRPr lang="en-GB"/>
            </a:p>
          </p:txBody>
        </p:sp>
        <p:sp>
          <p:nvSpPr>
            <p:cNvPr id="44064" name="Rectangle 32"/>
            <p:cNvSpPr>
              <a:spLocks noChangeArrowheads="1"/>
            </p:cNvSpPr>
            <p:nvPr/>
          </p:nvSpPr>
          <p:spPr bwMode="auto">
            <a:xfrm>
              <a:off x="786" y="2914"/>
              <a:ext cx="64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Server A</a:t>
              </a:r>
              <a:endParaRPr lang="en-GB"/>
            </a:p>
          </p:txBody>
        </p:sp>
        <p:sp>
          <p:nvSpPr>
            <p:cNvPr id="44065" name="Rectangle 33"/>
            <p:cNvSpPr>
              <a:spLocks noChangeArrowheads="1"/>
            </p:cNvSpPr>
            <p:nvPr/>
          </p:nvSpPr>
          <p:spPr bwMode="auto">
            <a:xfrm>
              <a:off x="5481" y="1735"/>
              <a:ext cx="363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GB"/>
            </a:p>
          </p:txBody>
        </p:sp>
        <p:sp>
          <p:nvSpPr>
            <p:cNvPr id="44066" name="Rectangle 34"/>
            <p:cNvSpPr>
              <a:spLocks noChangeArrowheads="1"/>
            </p:cNvSpPr>
            <p:nvPr/>
          </p:nvSpPr>
          <p:spPr bwMode="auto">
            <a:xfrm>
              <a:off x="2470" y="2185"/>
              <a:ext cx="139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GB"/>
            </a:p>
          </p:txBody>
        </p:sp>
        <p:sp>
          <p:nvSpPr>
            <p:cNvPr id="44067" name="Rectangle 35"/>
            <p:cNvSpPr>
              <a:spLocks noChangeArrowheads="1"/>
            </p:cNvSpPr>
            <p:nvPr/>
          </p:nvSpPr>
          <p:spPr bwMode="auto">
            <a:xfrm>
              <a:off x="3667" y="2185"/>
              <a:ext cx="170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m'</a:t>
              </a:r>
              <a:endParaRPr lang="en-GB"/>
            </a:p>
          </p:txBody>
        </p:sp>
        <p:sp>
          <p:nvSpPr>
            <p:cNvPr id="44068" name="Rectangle 36"/>
            <p:cNvSpPr>
              <a:spLocks noChangeArrowheads="1"/>
            </p:cNvSpPr>
            <p:nvPr/>
          </p:nvSpPr>
          <p:spPr bwMode="auto">
            <a:xfrm>
              <a:off x="5481" y="2708"/>
              <a:ext cx="363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</a:t>
            </a:r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914400" y="4751387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3" name="Rectangle 5"/>
          <p:cNvSpPr>
            <a:spLocks noChangeArrowheads="1"/>
          </p:cNvSpPr>
          <p:nvPr/>
        </p:nvSpPr>
        <p:spPr bwMode="auto">
          <a:xfrm>
            <a:off x="914400" y="5208587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4" name="Rectangle 6"/>
          <p:cNvSpPr>
            <a:spLocks noChangeArrowheads="1"/>
          </p:cNvSpPr>
          <p:nvPr/>
        </p:nvSpPr>
        <p:spPr bwMode="auto">
          <a:xfrm>
            <a:off x="6629400" y="4751387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5" name="Rectangle 7"/>
          <p:cNvSpPr>
            <a:spLocks noChangeArrowheads="1"/>
          </p:cNvSpPr>
          <p:nvPr/>
        </p:nvSpPr>
        <p:spPr bwMode="auto">
          <a:xfrm>
            <a:off x="6629400" y="5208587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7" name="Rectangle 9"/>
          <p:cNvSpPr>
            <a:spLocks noChangeArrowheads="1"/>
          </p:cNvSpPr>
          <p:nvPr/>
        </p:nvSpPr>
        <p:spPr bwMode="auto">
          <a:xfrm>
            <a:off x="914400" y="3913187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8" name="Rectangle 10"/>
          <p:cNvSpPr>
            <a:spLocks noChangeArrowheads="1"/>
          </p:cNvSpPr>
          <p:nvPr/>
        </p:nvSpPr>
        <p:spPr bwMode="auto">
          <a:xfrm>
            <a:off x="914400" y="3227387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0" name="Rectangle 12"/>
          <p:cNvSpPr>
            <a:spLocks noChangeArrowheads="1"/>
          </p:cNvSpPr>
          <p:nvPr/>
        </p:nvSpPr>
        <p:spPr bwMode="auto">
          <a:xfrm>
            <a:off x="6629400" y="3913187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1" name="Rectangle 13"/>
          <p:cNvSpPr>
            <a:spLocks noChangeArrowheads="1"/>
          </p:cNvSpPr>
          <p:nvPr/>
        </p:nvSpPr>
        <p:spPr bwMode="auto">
          <a:xfrm>
            <a:off x="6629400" y="3227387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2" name="Text Box 14"/>
          <p:cNvSpPr txBox="1">
            <a:spLocks noChangeArrowheads="1"/>
          </p:cNvSpPr>
          <p:nvPr/>
        </p:nvSpPr>
        <p:spPr bwMode="auto">
          <a:xfrm>
            <a:off x="812800" y="5816600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3343" name="Text Box 15"/>
          <p:cNvSpPr txBox="1">
            <a:spLocks noChangeArrowheads="1"/>
          </p:cNvSpPr>
          <p:nvPr/>
        </p:nvSpPr>
        <p:spPr bwMode="auto">
          <a:xfrm>
            <a:off x="7467600" y="5740400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3344" name="Line 16"/>
          <p:cNvSpPr>
            <a:spLocks noChangeShapeType="1"/>
          </p:cNvSpPr>
          <p:nvPr/>
        </p:nvSpPr>
        <p:spPr bwMode="auto">
          <a:xfrm>
            <a:off x="1600200" y="31242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5" name="Line 17"/>
          <p:cNvSpPr>
            <a:spLocks noChangeShapeType="1"/>
          </p:cNvSpPr>
          <p:nvPr/>
        </p:nvSpPr>
        <p:spPr bwMode="auto">
          <a:xfrm flipV="1">
            <a:off x="2438400" y="3684587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6" name="Line 18"/>
          <p:cNvSpPr>
            <a:spLocks noChangeShapeType="1"/>
          </p:cNvSpPr>
          <p:nvPr/>
        </p:nvSpPr>
        <p:spPr bwMode="auto">
          <a:xfrm>
            <a:off x="1600200" y="6046787"/>
            <a:ext cx="5791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7" name="Line 19"/>
          <p:cNvSpPr>
            <a:spLocks noChangeShapeType="1"/>
          </p:cNvSpPr>
          <p:nvPr/>
        </p:nvSpPr>
        <p:spPr bwMode="auto">
          <a:xfrm flipV="1">
            <a:off x="7391400" y="30480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8" name="Text Box 20"/>
          <p:cNvSpPr txBox="1">
            <a:spLocks noChangeArrowheads="1"/>
          </p:cNvSpPr>
          <p:nvPr/>
        </p:nvSpPr>
        <p:spPr bwMode="auto">
          <a:xfrm>
            <a:off x="3657600" y="3378200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sp>
        <p:nvSpPr>
          <p:cNvPr id="483349" name="Text Box 21"/>
          <p:cNvSpPr txBox="1">
            <a:spLocks noChangeArrowheads="1"/>
          </p:cNvSpPr>
          <p:nvPr/>
        </p:nvSpPr>
        <p:spPr bwMode="auto">
          <a:xfrm>
            <a:off x="3810000" y="4140200"/>
            <a:ext cx="1131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Transport</a:t>
            </a:r>
          </a:p>
        </p:txBody>
      </p:sp>
      <p:sp>
        <p:nvSpPr>
          <p:cNvPr id="483350" name="Text Box 22"/>
          <p:cNvSpPr txBox="1">
            <a:spLocks noChangeArrowheads="1"/>
          </p:cNvSpPr>
          <p:nvPr/>
        </p:nvSpPr>
        <p:spPr bwMode="auto">
          <a:xfrm>
            <a:off x="3863975" y="4673600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483351" name="Text Box 23"/>
          <p:cNvSpPr txBox="1">
            <a:spLocks noChangeArrowheads="1"/>
          </p:cNvSpPr>
          <p:nvPr/>
        </p:nvSpPr>
        <p:spPr bwMode="auto">
          <a:xfrm>
            <a:off x="4038600" y="5132387"/>
            <a:ext cx="60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83352" name="Line 24"/>
          <p:cNvSpPr>
            <a:spLocks noChangeShapeType="1"/>
          </p:cNvSpPr>
          <p:nvPr/>
        </p:nvSpPr>
        <p:spPr bwMode="auto">
          <a:xfrm flipV="1">
            <a:off x="2438400" y="4446587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3" name="Line 25"/>
          <p:cNvSpPr>
            <a:spLocks noChangeShapeType="1"/>
          </p:cNvSpPr>
          <p:nvPr/>
        </p:nvSpPr>
        <p:spPr bwMode="auto">
          <a:xfrm flipV="1">
            <a:off x="2438400" y="5056187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4" name="Line 26"/>
          <p:cNvSpPr>
            <a:spLocks noChangeShapeType="1"/>
          </p:cNvSpPr>
          <p:nvPr/>
        </p:nvSpPr>
        <p:spPr bwMode="auto">
          <a:xfrm flipV="1">
            <a:off x="2438400" y="5437187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5" name="Line 27"/>
          <p:cNvSpPr>
            <a:spLocks noChangeShapeType="1"/>
          </p:cNvSpPr>
          <p:nvPr/>
        </p:nvSpPr>
        <p:spPr bwMode="auto">
          <a:xfrm>
            <a:off x="1600200" y="5665787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6" name="Line 28"/>
          <p:cNvSpPr>
            <a:spLocks noChangeShapeType="1"/>
          </p:cNvSpPr>
          <p:nvPr/>
        </p:nvSpPr>
        <p:spPr bwMode="auto">
          <a:xfrm>
            <a:off x="7391400" y="5665787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7" name="Text Box 29"/>
          <p:cNvSpPr txBox="1">
            <a:spLocks noChangeArrowheads="1"/>
          </p:cNvSpPr>
          <p:nvPr/>
        </p:nvSpPr>
        <p:spPr bwMode="auto">
          <a:xfrm>
            <a:off x="1093787" y="28194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solidFill>
                  <a:srgbClr val="FF0000"/>
                </a:solidFill>
                <a:latin typeface="Arial" charset="0"/>
              </a:rPr>
              <a:t>User A</a:t>
            </a:r>
          </a:p>
        </p:txBody>
      </p:sp>
      <p:sp>
        <p:nvSpPr>
          <p:cNvPr id="483358" name="Text Box 30"/>
          <p:cNvSpPr txBox="1">
            <a:spLocks noChangeArrowheads="1"/>
          </p:cNvSpPr>
          <p:nvPr/>
        </p:nvSpPr>
        <p:spPr bwMode="auto">
          <a:xfrm>
            <a:off x="6884988" y="2667000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solidFill>
                  <a:srgbClr val="FF0000"/>
                </a:solidFill>
                <a:latin typeface="Arial" charset="0"/>
              </a:rPr>
              <a:t>User B</a:t>
            </a:r>
          </a:p>
        </p:txBody>
      </p:sp>
      <p:sp>
        <p:nvSpPr>
          <p:cNvPr id="483359" name="Text Box 31"/>
          <p:cNvSpPr txBox="1">
            <a:spLocks noChangeArrowheads="1"/>
          </p:cNvSpPr>
          <p:nvPr/>
        </p:nvSpPr>
        <p:spPr bwMode="auto">
          <a:xfrm>
            <a:off x="1366838" y="6248400"/>
            <a:ext cx="671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Layering: technique to simplify complex systems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" y="12192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Each layer relies on services from layer below and exports services to layer above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Interface defines interaction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Hides implementation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C4E7-D9DC-D247-8F9B-4D16A75B7501}" type="slidenum">
              <a:rPr lang="en-US"/>
              <a:pPr/>
              <a:t>40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Establishing Connection:</a:t>
            </a:r>
            <a:br>
              <a:rPr lang="en-US"/>
            </a:br>
            <a:r>
              <a:rPr lang="en-US"/>
              <a:t>Three-Way handshake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4953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Each side notifies other of starting sequence number it will use for sending</a:t>
            </a:r>
          </a:p>
          <a:p>
            <a:pPr lvl="1">
              <a:lnSpc>
                <a:spcPct val="90000"/>
              </a:lnSpc>
            </a:pPr>
            <a:r>
              <a:rPr lang="en-US"/>
              <a:t>Why not simply chose 0?</a:t>
            </a:r>
          </a:p>
          <a:p>
            <a:pPr lvl="2">
              <a:lnSpc>
                <a:spcPct val="90000"/>
              </a:lnSpc>
            </a:pPr>
            <a:r>
              <a:rPr lang="en-US"/>
              <a:t>Must avoid overlap with earlier incarnation</a:t>
            </a:r>
          </a:p>
          <a:p>
            <a:pPr lvl="2">
              <a:lnSpc>
                <a:spcPct val="90000"/>
              </a:lnSpc>
            </a:pPr>
            <a:r>
              <a:rPr lang="en-US"/>
              <a:t>Security issues</a:t>
            </a:r>
          </a:p>
          <a:p>
            <a:pPr>
              <a:lnSpc>
                <a:spcPct val="90000"/>
              </a:lnSpc>
            </a:pPr>
            <a:r>
              <a:rPr lang="en-US"/>
              <a:t>Each side acknowledges other’s sequence number</a:t>
            </a:r>
          </a:p>
          <a:p>
            <a:pPr lvl="1">
              <a:lnSpc>
                <a:spcPct val="90000"/>
              </a:lnSpc>
            </a:pPr>
            <a:r>
              <a:rPr lang="en-US"/>
              <a:t>SYN-ACK: Acknowledge sequence number + 1</a:t>
            </a:r>
          </a:p>
          <a:p>
            <a:pPr>
              <a:lnSpc>
                <a:spcPct val="90000"/>
              </a:lnSpc>
            </a:pPr>
            <a:r>
              <a:rPr lang="en-US"/>
              <a:t>Can combine second SYN with first ACK</a:t>
            </a:r>
          </a:p>
        </p:txBody>
      </p:sp>
      <p:sp>
        <p:nvSpPr>
          <p:cNvPr id="613380" name="Line 4"/>
          <p:cNvSpPr>
            <a:spLocks noChangeShapeType="1"/>
          </p:cNvSpPr>
          <p:nvPr/>
        </p:nvSpPr>
        <p:spPr bwMode="auto">
          <a:xfrm>
            <a:off x="5603875" y="1812925"/>
            <a:ext cx="0" cy="37925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1" name="Line 5"/>
          <p:cNvSpPr>
            <a:spLocks noChangeShapeType="1"/>
          </p:cNvSpPr>
          <p:nvPr/>
        </p:nvSpPr>
        <p:spPr bwMode="auto">
          <a:xfrm>
            <a:off x="8651875" y="1812925"/>
            <a:ext cx="0" cy="37925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2" name="Line 6"/>
          <p:cNvSpPr>
            <a:spLocks noChangeShapeType="1"/>
          </p:cNvSpPr>
          <p:nvPr/>
        </p:nvSpPr>
        <p:spPr bwMode="auto">
          <a:xfrm>
            <a:off x="5603875" y="2211388"/>
            <a:ext cx="3048000" cy="600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3" name="Line 7"/>
          <p:cNvSpPr>
            <a:spLocks noChangeShapeType="1"/>
          </p:cNvSpPr>
          <p:nvPr/>
        </p:nvSpPr>
        <p:spPr bwMode="auto">
          <a:xfrm flipH="1">
            <a:off x="5603875" y="3609975"/>
            <a:ext cx="304800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4" name="Text Box 8"/>
          <p:cNvSpPr txBox="1">
            <a:spLocks noChangeArrowheads="1"/>
          </p:cNvSpPr>
          <p:nvPr/>
        </p:nvSpPr>
        <p:spPr bwMode="auto">
          <a:xfrm>
            <a:off x="5984875" y="1912938"/>
            <a:ext cx="1244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SYN: SeqC</a:t>
            </a:r>
          </a:p>
        </p:txBody>
      </p:sp>
      <p:sp>
        <p:nvSpPr>
          <p:cNvPr id="613385" name="Text Box 9"/>
          <p:cNvSpPr txBox="1">
            <a:spLocks noChangeArrowheads="1"/>
          </p:cNvSpPr>
          <p:nvPr/>
        </p:nvSpPr>
        <p:spPr bwMode="auto">
          <a:xfrm>
            <a:off x="5908675" y="3109913"/>
            <a:ext cx="1495425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ACK: SeqC+1</a:t>
            </a:r>
          </a:p>
          <a:p>
            <a:pPr eaLnBrk="0" hangingPunct="0"/>
            <a:r>
              <a:rPr lang="en-US" sz="1600" b="1">
                <a:latin typeface="Helvetica" charset="0"/>
              </a:rPr>
              <a:t>SYN: SeqS</a:t>
            </a:r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>
            <a:off x="5603875" y="4508500"/>
            <a:ext cx="304800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7" name="Text Box 11"/>
          <p:cNvSpPr txBox="1">
            <a:spLocks noChangeArrowheads="1"/>
          </p:cNvSpPr>
          <p:nvPr/>
        </p:nvSpPr>
        <p:spPr bwMode="auto">
          <a:xfrm>
            <a:off x="5984875" y="4208463"/>
            <a:ext cx="14843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ACK: SeqS+1</a:t>
            </a:r>
          </a:p>
        </p:txBody>
      </p:sp>
      <p:sp>
        <p:nvSpPr>
          <p:cNvPr id="613388" name="Text Box 12"/>
          <p:cNvSpPr txBox="1">
            <a:spLocks noChangeArrowheads="1"/>
          </p:cNvSpPr>
          <p:nvPr/>
        </p:nvSpPr>
        <p:spPr bwMode="auto">
          <a:xfrm>
            <a:off x="5257800" y="5805488"/>
            <a:ext cx="889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Client</a:t>
            </a:r>
          </a:p>
        </p:txBody>
      </p:sp>
      <p:sp>
        <p:nvSpPr>
          <p:cNvPr id="613389" name="Text Box 13"/>
          <p:cNvSpPr txBox="1">
            <a:spLocks noChangeArrowheads="1"/>
          </p:cNvSpPr>
          <p:nvPr/>
        </p:nvSpPr>
        <p:spPr bwMode="auto">
          <a:xfrm>
            <a:off x="8021638" y="5805488"/>
            <a:ext cx="9699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Server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6753-8F7B-B24E-88C1-5356F80541A0}" type="slidenum">
              <a:rPr lang="en-US"/>
              <a:pPr/>
              <a:t>41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Tearing Down Connection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4876800" cy="4648200"/>
          </a:xfrm>
        </p:spPr>
        <p:txBody>
          <a:bodyPr/>
          <a:lstStyle/>
          <a:p>
            <a:r>
              <a:rPr lang="en-US" sz="2400"/>
              <a:t>Either side can initiate tear down</a:t>
            </a:r>
          </a:p>
          <a:p>
            <a:pPr lvl="1"/>
            <a:r>
              <a:rPr lang="en-US" sz="2000"/>
              <a:t>Send FIN signal</a:t>
            </a:r>
          </a:p>
          <a:p>
            <a:pPr lvl="1"/>
            <a:r>
              <a:rPr lang="en-US" sz="2000"/>
              <a:t>“I’m not going to send any more data”</a:t>
            </a:r>
          </a:p>
          <a:p>
            <a:r>
              <a:rPr lang="en-US" sz="2400"/>
              <a:t>Other side can continue sending data</a:t>
            </a:r>
          </a:p>
          <a:p>
            <a:pPr lvl="1"/>
            <a:r>
              <a:rPr lang="en-US" sz="2000"/>
              <a:t>Half open connection</a:t>
            </a:r>
          </a:p>
          <a:p>
            <a:pPr lvl="1"/>
            <a:r>
              <a:rPr lang="en-US" sz="2000"/>
              <a:t>Must continue to acknowledge</a:t>
            </a:r>
          </a:p>
          <a:p>
            <a:r>
              <a:rPr lang="en-US" sz="2400"/>
              <a:t>Acknowledging FIN</a:t>
            </a:r>
          </a:p>
          <a:p>
            <a:pPr lvl="1"/>
            <a:r>
              <a:rPr lang="en-US" sz="2000"/>
              <a:t>Acknowledge last sequence number + 1</a:t>
            </a:r>
          </a:p>
        </p:txBody>
      </p:sp>
      <p:sp>
        <p:nvSpPr>
          <p:cNvPr id="614404" name="Text Box 4"/>
          <p:cNvSpPr txBox="1">
            <a:spLocks noChangeArrowheads="1"/>
          </p:cNvSpPr>
          <p:nvPr/>
        </p:nvSpPr>
        <p:spPr bwMode="auto">
          <a:xfrm>
            <a:off x="5194300" y="1905000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A</a:t>
            </a: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8166100" y="1905000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B</a:t>
            </a:r>
          </a:p>
        </p:txBody>
      </p:sp>
      <p:sp>
        <p:nvSpPr>
          <p:cNvPr id="614406" name="Line 6"/>
          <p:cNvSpPr>
            <a:spLocks noChangeShapeType="1"/>
          </p:cNvSpPr>
          <p:nvPr/>
        </p:nvSpPr>
        <p:spPr bwMode="auto">
          <a:xfrm>
            <a:off x="5334000" y="22098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7" name="Line 7"/>
          <p:cNvSpPr>
            <a:spLocks noChangeShapeType="1"/>
          </p:cNvSpPr>
          <p:nvPr/>
        </p:nvSpPr>
        <p:spPr bwMode="auto">
          <a:xfrm>
            <a:off x="8382000" y="22098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8" name="Line 8"/>
          <p:cNvSpPr>
            <a:spLocks noChangeShapeType="1"/>
          </p:cNvSpPr>
          <p:nvPr/>
        </p:nvSpPr>
        <p:spPr bwMode="auto">
          <a:xfrm>
            <a:off x="5334000" y="2514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9" name="Line 9"/>
          <p:cNvSpPr>
            <a:spLocks noChangeShapeType="1"/>
          </p:cNvSpPr>
          <p:nvPr/>
        </p:nvSpPr>
        <p:spPr bwMode="auto">
          <a:xfrm flipH="1">
            <a:off x="5334000" y="30480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0" name="Text Box 10"/>
          <p:cNvSpPr txBox="1">
            <a:spLocks noChangeArrowheads="1"/>
          </p:cNvSpPr>
          <p:nvPr/>
        </p:nvSpPr>
        <p:spPr bwMode="auto">
          <a:xfrm>
            <a:off x="5715000" y="2286000"/>
            <a:ext cx="11398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FIN, SeqA</a:t>
            </a:r>
          </a:p>
        </p:txBody>
      </p:sp>
      <p:sp>
        <p:nvSpPr>
          <p:cNvPr id="614411" name="Text Box 11"/>
          <p:cNvSpPr txBox="1">
            <a:spLocks noChangeArrowheads="1"/>
          </p:cNvSpPr>
          <p:nvPr/>
        </p:nvSpPr>
        <p:spPr bwMode="auto">
          <a:xfrm>
            <a:off x="5302250" y="2971800"/>
            <a:ext cx="14795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ACK, SeqA+1</a:t>
            </a:r>
          </a:p>
        </p:txBody>
      </p:sp>
      <p:sp>
        <p:nvSpPr>
          <p:cNvPr id="614412" name="Line 12"/>
          <p:cNvSpPr>
            <a:spLocks noChangeShapeType="1"/>
          </p:cNvSpPr>
          <p:nvPr/>
        </p:nvSpPr>
        <p:spPr bwMode="auto">
          <a:xfrm>
            <a:off x="5334000" y="4038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3" name="Text Box 13"/>
          <p:cNvSpPr txBox="1">
            <a:spLocks noChangeArrowheads="1"/>
          </p:cNvSpPr>
          <p:nvPr/>
        </p:nvSpPr>
        <p:spPr bwMode="auto">
          <a:xfrm>
            <a:off x="5715000" y="3810000"/>
            <a:ext cx="619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</a:t>
            </a:r>
          </a:p>
        </p:txBody>
      </p:sp>
      <p:sp>
        <p:nvSpPr>
          <p:cNvPr id="614414" name="Line 14"/>
          <p:cNvSpPr>
            <a:spLocks noChangeShapeType="1"/>
          </p:cNvSpPr>
          <p:nvPr/>
        </p:nvSpPr>
        <p:spPr bwMode="auto">
          <a:xfrm flipH="1">
            <a:off x="5334000" y="34290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5" name="Text Box 15"/>
          <p:cNvSpPr txBox="1">
            <a:spLocks noChangeArrowheads="1"/>
          </p:cNvSpPr>
          <p:nvPr/>
        </p:nvSpPr>
        <p:spPr bwMode="auto">
          <a:xfrm>
            <a:off x="6019800" y="3429000"/>
            <a:ext cx="6238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Data</a:t>
            </a:r>
          </a:p>
        </p:txBody>
      </p:sp>
      <p:sp>
        <p:nvSpPr>
          <p:cNvPr id="614416" name="Line 16"/>
          <p:cNvSpPr>
            <a:spLocks noChangeShapeType="1"/>
          </p:cNvSpPr>
          <p:nvPr/>
        </p:nvSpPr>
        <p:spPr bwMode="auto">
          <a:xfrm flipH="1">
            <a:off x="5334000" y="46482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7" name="Line 17"/>
          <p:cNvSpPr>
            <a:spLocks noChangeShapeType="1"/>
          </p:cNvSpPr>
          <p:nvPr/>
        </p:nvSpPr>
        <p:spPr bwMode="auto">
          <a:xfrm>
            <a:off x="5334000" y="5181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8" name="Text Box 18"/>
          <p:cNvSpPr txBox="1">
            <a:spLocks noChangeArrowheads="1"/>
          </p:cNvSpPr>
          <p:nvPr/>
        </p:nvSpPr>
        <p:spPr bwMode="auto">
          <a:xfrm>
            <a:off x="6553200" y="5105400"/>
            <a:ext cx="1482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ACK, SeqB+1</a:t>
            </a:r>
          </a:p>
        </p:txBody>
      </p:sp>
      <p:sp>
        <p:nvSpPr>
          <p:cNvPr id="614419" name="Text Box 19"/>
          <p:cNvSpPr txBox="1">
            <a:spLocks noChangeArrowheads="1"/>
          </p:cNvSpPr>
          <p:nvPr/>
        </p:nvSpPr>
        <p:spPr bwMode="auto">
          <a:xfrm>
            <a:off x="5562600" y="4648200"/>
            <a:ext cx="11430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FIN, SeqB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52A-E113-3D4A-9E71-966369EE1700}" type="slidenum">
              <a:rPr lang="en-US"/>
              <a:pPr/>
              <a:t>42</a:t>
            </a:fld>
            <a:endParaRPr lang="en-US"/>
          </a:p>
        </p:txBody>
      </p:sp>
      <p:sp>
        <p:nvSpPr>
          <p:cNvPr id="62469" name="Line 2"/>
          <p:cNvSpPr>
            <a:spLocks noChangeShapeType="1"/>
          </p:cNvSpPr>
          <p:nvPr/>
        </p:nvSpPr>
        <p:spPr bwMode="auto">
          <a:xfrm flipH="1">
            <a:off x="43434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Distance-Vector Method</a:t>
            </a:r>
          </a:p>
        </p:txBody>
      </p:sp>
      <p:sp>
        <p:nvSpPr>
          <p:cNvPr id="624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475663" cy="2244725"/>
          </a:xfrm>
        </p:spPr>
        <p:txBody>
          <a:bodyPr/>
          <a:lstStyle/>
          <a:p>
            <a:r>
              <a:rPr lang="en-US" sz="2400" dirty="0"/>
              <a:t>Idea</a:t>
            </a:r>
          </a:p>
          <a:p>
            <a:pPr lvl="1"/>
            <a:r>
              <a:rPr lang="en-US" sz="2000" dirty="0"/>
              <a:t>At any time, have cost/next hop of best known path to destination</a:t>
            </a:r>
          </a:p>
          <a:p>
            <a:pPr lvl="1"/>
            <a:r>
              <a:rPr lang="en-US" sz="2000" dirty="0"/>
              <a:t>Use cost </a:t>
            </a:r>
            <a:r>
              <a:rPr lang="en-US" sz="2000" dirty="0">
                <a:sym typeface="Symbol" charset="2"/>
              </a:rPr>
              <a:t> </a:t>
            </a:r>
            <a:r>
              <a:rPr lang="en-US" sz="2000" dirty="0"/>
              <a:t>when no path known</a:t>
            </a:r>
          </a:p>
          <a:p>
            <a:r>
              <a:rPr lang="en-US" sz="2400" dirty="0"/>
              <a:t>Initially</a:t>
            </a:r>
          </a:p>
          <a:p>
            <a:pPr lvl="1"/>
            <a:r>
              <a:rPr lang="en-US" sz="2000" dirty="0"/>
              <a:t>Only have entries for directly connected nodes</a:t>
            </a:r>
          </a:p>
        </p:txBody>
      </p:sp>
      <p:sp>
        <p:nvSpPr>
          <p:cNvPr id="62472" name="Line 5"/>
          <p:cNvSpPr>
            <a:spLocks noChangeShapeType="1"/>
          </p:cNvSpPr>
          <p:nvPr/>
        </p:nvSpPr>
        <p:spPr bwMode="auto">
          <a:xfrm flipH="1" flipV="1">
            <a:off x="45720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3" name="Line 6"/>
          <p:cNvSpPr>
            <a:spLocks noChangeShapeType="1"/>
          </p:cNvSpPr>
          <p:nvPr/>
        </p:nvSpPr>
        <p:spPr bwMode="auto">
          <a:xfrm flipV="1">
            <a:off x="60198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4" name="Line 7"/>
          <p:cNvSpPr>
            <a:spLocks noChangeShapeType="1"/>
          </p:cNvSpPr>
          <p:nvPr/>
        </p:nvSpPr>
        <p:spPr bwMode="auto">
          <a:xfrm>
            <a:off x="74676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5" name="Line 8"/>
          <p:cNvSpPr>
            <a:spLocks noChangeShapeType="1"/>
          </p:cNvSpPr>
          <p:nvPr/>
        </p:nvSpPr>
        <p:spPr bwMode="auto">
          <a:xfrm flipV="1">
            <a:off x="65532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6" name="Line 9"/>
          <p:cNvSpPr>
            <a:spLocks noChangeShapeType="1"/>
          </p:cNvSpPr>
          <p:nvPr/>
        </p:nvSpPr>
        <p:spPr bwMode="auto">
          <a:xfrm flipH="1" flipV="1">
            <a:off x="60198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7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8" name="Line 11"/>
          <p:cNvSpPr>
            <a:spLocks noChangeShapeType="1"/>
          </p:cNvSpPr>
          <p:nvPr/>
        </p:nvSpPr>
        <p:spPr bwMode="auto">
          <a:xfrm>
            <a:off x="43434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9" name="Oval 12"/>
          <p:cNvSpPr>
            <a:spLocks noChangeArrowheads="1"/>
          </p:cNvSpPr>
          <p:nvPr/>
        </p:nvSpPr>
        <p:spPr bwMode="auto">
          <a:xfrm>
            <a:off x="41148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A</a:t>
            </a:r>
          </a:p>
        </p:txBody>
      </p:sp>
      <p:sp>
        <p:nvSpPr>
          <p:cNvPr id="62480" name="Oval 13"/>
          <p:cNvSpPr>
            <a:spLocks noChangeArrowheads="1"/>
          </p:cNvSpPr>
          <p:nvPr/>
        </p:nvSpPr>
        <p:spPr bwMode="auto">
          <a:xfrm>
            <a:off x="43434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E</a:t>
            </a:r>
          </a:p>
        </p:txBody>
      </p:sp>
      <p:sp>
        <p:nvSpPr>
          <p:cNvPr id="62481" name="Oval 14"/>
          <p:cNvSpPr>
            <a:spLocks noChangeArrowheads="1"/>
          </p:cNvSpPr>
          <p:nvPr/>
        </p:nvSpPr>
        <p:spPr bwMode="auto">
          <a:xfrm>
            <a:off x="57912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F</a:t>
            </a:r>
          </a:p>
        </p:txBody>
      </p:sp>
      <p:sp>
        <p:nvSpPr>
          <p:cNvPr id="62482" name="Oval 15"/>
          <p:cNvSpPr>
            <a:spLocks noChangeArrowheads="1"/>
          </p:cNvSpPr>
          <p:nvPr/>
        </p:nvSpPr>
        <p:spPr bwMode="auto">
          <a:xfrm>
            <a:off x="7239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C</a:t>
            </a:r>
          </a:p>
        </p:txBody>
      </p:sp>
      <p:sp>
        <p:nvSpPr>
          <p:cNvPr id="62483" name="Oval 16"/>
          <p:cNvSpPr>
            <a:spLocks noChangeArrowheads="1"/>
          </p:cNvSpPr>
          <p:nvPr/>
        </p:nvSpPr>
        <p:spPr bwMode="auto">
          <a:xfrm>
            <a:off x="77724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D</a:t>
            </a:r>
          </a:p>
        </p:txBody>
      </p:sp>
      <p:sp>
        <p:nvSpPr>
          <p:cNvPr id="62484" name="Oval 17"/>
          <p:cNvSpPr>
            <a:spLocks noChangeArrowheads="1"/>
          </p:cNvSpPr>
          <p:nvPr/>
        </p:nvSpPr>
        <p:spPr bwMode="auto">
          <a:xfrm>
            <a:off x="63246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B</a:t>
            </a:r>
          </a:p>
        </p:txBody>
      </p:sp>
      <p:sp>
        <p:nvSpPr>
          <p:cNvPr id="62485" name="Text Box 18"/>
          <p:cNvSpPr txBox="1">
            <a:spLocks noChangeArrowheads="1"/>
          </p:cNvSpPr>
          <p:nvPr/>
        </p:nvSpPr>
        <p:spPr bwMode="auto">
          <a:xfrm>
            <a:off x="4114800" y="25146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2</a:t>
            </a:r>
          </a:p>
        </p:txBody>
      </p:sp>
      <p:sp>
        <p:nvSpPr>
          <p:cNvPr id="62486" name="Text Box 19"/>
          <p:cNvSpPr txBox="1">
            <a:spLocks noChangeArrowheads="1"/>
          </p:cNvSpPr>
          <p:nvPr/>
        </p:nvSpPr>
        <p:spPr bwMode="auto">
          <a:xfrm>
            <a:off x="5181600" y="19050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3</a:t>
            </a:r>
          </a:p>
        </p:txBody>
      </p:sp>
      <p:sp>
        <p:nvSpPr>
          <p:cNvPr id="62487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6</a:t>
            </a:r>
          </a:p>
        </p:txBody>
      </p:sp>
      <p:sp>
        <p:nvSpPr>
          <p:cNvPr id="62488" name="Text Box 21"/>
          <p:cNvSpPr txBox="1">
            <a:spLocks noChangeArrowheads="1"/>
          </p:cNvSpPr>
          <p:nvPr/>
        </p:nvSpPr>
        <p:spPr bwMode="auto">
          <a:xfrm>
            <a:off x="5410200" y="3352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4</a:t>
            </a:r>
          </a:p>
        </p:txBody>
      </p:sp>
      <p:sp>
        <p:nvSpPr>
          <p:cNvPr id="62489" name="Text Box 22"/>
          <p:cNvSpPr txBox="1">
            <a:spLocks noChangeArrowheads="1"/>
          </p:cNvSpPr>
          <p:nvPr/>
        </p:nvSpPr>
        <p:spPr bwMode="auto">
          <a:xfrm>
            <a:off x="6324600" y="2971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0" name="Text Box 23"/>
          <p:cNvSpPr txBox="1">
            <a:spLocks noChangeArrowheads="1"/>
          </p:cNvSpPr>
          <p:nvPr/>
        </p:nvSpPr>
        <p:spPr bwMode="auto">
          <a:xfrm>
            <a:off x="6477000" y="1981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1" name="Text Box 24"/>
          <p:cNvSpPr txBox="1">
            <a:spLocks noChangeArrowheads="1"/>
          </p:cNvSpPr>
          <p:nvPr/>
        </p:nvSpPr>
        <p:spPr bwMode="auto">
          <a:xfrm>
            <a:off x="7696200" y="2362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2" name="Text Box 25"/>
          <p:cNvSpPr txBox="1">
            <a:spLocks noChangeArrowheads="1"/>
          </p:cNvSpPr>
          <p:nvPr/>
        </p:nvSpPr>
        <p:spPr bwMode="auto">
          <a:xfrm>
            <a:off x="7162800" y="3200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3</a:t>
            </a:r>
          </a:p>
        </p:txBody>
      </p:sp>
      <p:graphicFrame>
        <p:nvGraphicFramePr>
          <p:cNvPr id="145470" name="Group 62"/>
          <p:cNvGraphicFramePr>
            <a:graphicFrameLocks noGrp="1"/>
          </p:cNvGraphicFramePr>
          <p:nvPr/>
        </p:nvGraphicFramePr>
        <p:xfrm>
          <a:off x="1600200" y="1447800"/>
          <a:ext cx="2133600" cy="2926080"/>
        </p:xfrm>
        <a:graphic>
          <a:graphicData uri="http://schemas.openxmlformats.org/drawingml/2006/table">
            <a:tbl>
              <a:tblPr/>
              <a:tblGrid>
                <a:gridCol w="711200"/>
                <a:gridCol w="711200"/>
                <a:gridCol w="7112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NTP Protocol</a:t>
            </a:r>
            <a:endParaRPr lang="en-GB" dirty="0"/>
          </a:p>
        </p:txBody>
      </p:sp>
      <p:sp>
        <p:nvSpPr>
          <p:cNvPr id="44070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1"/>
            <a:ext cx="8534400" cy="24384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All modes use UDP</a:t>
            </a:r>
          </a:p>
          <a:p>
            <a:r>
              <a:rPr lang="en-GB" dirty="0" smtClean="0"/>
              <a:t>Each message bears timestamps of recent events:</a:t>
            </a:r>
          </a:p>
          <a:p>
            <a:pPr lvl="1"/>
            <a:r>
              <a:rPr lang="en-GB" dirty="0" smtClean="0"/>
              <a:t>Local times of Send and Receive of previous message</a:t>
            </a:r>
          </a:p>
          <a:p>
            <a:pPr lvl="1"/>
            <a:r>
              <a:rPr lang="en-GB" dirty="0" smtClean="0"/>
              <a:t>Local times of Send of current message</a:t>
            </a:r>
          </a:p>
          <a:p>
            <a:r>
              <a:rPr lang="en-GB" dirty="0" smtClean="0"/>
              <a:t>Recipient notes the time of receipt T</a:t>
            </a:r>
            <a:r>
              <a:rPr lang="en-GB" baseline="-25000" dirty="0" smtClean="0"/>
              <a:t>i</a:t>
            </a:r>
            <a:r>
              <a:rPr lang="en-GB" dirty="0" smtClean="0"/>
              <a:t> (we have T</a:t>
            </a:r>
            <a:r>
              <a:rPr lang="en-GB" baseline="-25000" dirty="0" smtClean="0"/>
              <a:t>i-3</a:t>
            </a:r>
            <a:r>
              <a:rPr lang="en-GB" dirty="0" smtClean="0"/>
              <a:t>, T</a:t>
            </a:r>
            <a:r>
              <a:rPr lang="en-GB" baseline="-25000" dirty="0" smtClean="0"/>
              <a:t>i-2</a:t>
            </a:r>
            <a:r>
              <a:rPr lang="en-GB" dirty="0" smtClean="0"/>
              <a:t>, T</a:t>
            </a:r>
            <a:r>
              <a:rPr lang="en-GB" baseline="-25000" dirty="0" smtClean="0"/>
              <a:t>i-1</a:t>
            </a:r>
            <a:r>
              <a:rPr lang="en-GB" dirty="0" smtClean="0"/>
              <a:t>, T</a:t>
            </a:r>
            <a:r>
              <a:rPr lang="en-GB" baseline="-25000" dirty="0" smtClean="0"/>
              <a:t>i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 symmetric mode there can be a non-negligible delay between messages</a:t>
            </a:r>
            <a:endParaRPr lang="en-GB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30874" y="3935414"/>
            <a:ext cx="7715249" cy="2512905"/>
            <a:chOff x="579" y="1435"/>
            <a:chExt cx="5265" cy="1698"/>
          </a:xfrm>
        </p:grpSpPr>
        <p:sp>
          <p:nvSpPr>
            <p:cNvPr id="44036" name="Freeform 4"/>
            <p:cNvSpPr>
              <a:spLocks/>
            </p:cNvSpPr>
            <p:nvPr/>
          </p:nvSpPr>
          <p:spPr bwMode="auto">
            <a:xfrm>
              <a:off x="4949" y="1839"/>
              <a:ext cx="56" cy="93"/>
            </a:xfrm>
            <a:custGeom>
              <a:avLst/>
              <a:gdLst/>
              <a:ahLst/>
              <a:cxnLst>
                <a:cxn ang="0">
                  <a:pos x="18" y="93"/>
                </a:cxn>
                <a:cxn ang="0">
                  <a:pos x="0" y="75"/>
                </a:cxn>
                <a:cxn ang="0">
                  <a:pos x="56" y="0"/>
                </a:cxn>
                <a:cxn ang="0">
                  <a:pos x="37" y="93"/>
                </a:cxn>
                <a:cxn ang="0">
                  <a:pos x="18" y="93"/>
                </a:cxn>
              </a:cxnLst>
              <a:rect l="0" t="0" r="r" b="b"/>
              <a:pathLst>
                <a:path w="56" h="93">
                  <a:moveTo>
                    <a:pt x="18" y="93"/>
                  </a:moveTo>
                  <a:lnTo>
                    <a:pt x="0" y="75"/>
                  </a:lnTo>
                  <a:lnTo>
                    <a:pt x="56" y="0"/>
                  </a:lnTo>
                  <a:lnTo>
                    <a:pt x="37" y="93"/>
                  </a:lnTo>
                  <a:lnTo>
                    <a:pt x="18" y="93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7" name="Line 5"/>
            <p:cNvSpPr>
              <a:spLocks noChangeShapeType="1"/>
            </p:cNvSpPr>
            <p:nvPr/>
          </p:nvSpPr>
          <p:spPr bwMode="auto">
            <a:xfrm flipV="1">
              <a:off x="4649" y="1932"/>
              <a:ext cx="318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auto">
            <a:xfrm>
              <a:off x="3602" y="2624"/>
              <a:ext cx="56" cy="94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37" y="0"/>
                </a:cxn>
                <a:cxn ang="0">
                  <a:pos x="56" y="94"/>
                </a:cxn>
                <a:cxn ang="0">
                  <a:pos x="0" y="19"/>
                </a:cxn>
                <a:cxn ang="0">
                  <a:pos x="19" y="0"/>
                </a:cxn>
              </a:cxnLst>
              <a:rect l="0" t="0" r="r" b="b"/>
              <a:pathLst>
                <a:path w="56" h="94">
                  <a:moveTo>
                    <a:pt x="19" y="0"/>
                  </a:moveTo>
                  <a:lnTo>
                    <a:pt x="37" y="0"/>
                  </a:lnTo>
                  <a:lnTo>
                    <a:pt x="56" y="94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9" name="Line 7"/>
            <p:cNvSpPr>
              <a:spLocks noChangeShapeType="1"/>
            </p:cNvSpPr>
            <p:nvPr/>
          </p:nvSpPr>
          <p:spPr bwMode="auto">
            <a:xfrm>
              <a:off x="3321" y="1801"/>
              <a:ext cx="300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auto">
            <a:xfrm>
              <a:off x="2405" y="1839"/>
              <a:ext cx="56" cy="93"/>
            </a:xfrm>
            <a:custGeom>
              <a:avLst/>
              <a:gdLst/>
              <a:ahLst/>
              <a:cxnLst>
                <a:cxn ang="0">
                  <a:pos x="18" y="93"/>
                </a:cxn>
                <a:cxn ang="0">
                  <a:pos x="0" y="75"/>
                </a:cxn>
                <a:cxn ang="0">
                  <a:pos x="56" y="0"/>
                </a:cxn>
                <a:cxn ang="0">
                  <a:pos x="37" y="93"/>
                </a:cxn>
                <a:cxn ang="0">
                  <a:pos x="18" y="93"/>
                </a:cxn>
              </a:cxnLst>
              <a:rect l="0" t="0" r="r" b="b"/>
              <a:pathLst>
                <a:path w="56" h="93">
                  <a:moveTo>
                    <a:pt x="18" y="93"/>
                  </a:moveTo>
                  <a:lnTo>
                    <a:pt x="0" y="75"/>
                  </a:lnTo>
                  <a:lnTo>
                    <a:pt x="56" y="0"/>
                  </a:lnTo>
                  <a:lnTo>
                    <a:pt x="37" y="93"/>
                  </a:lnTo>
                  <a:lnTo>
                    <a:pt x="18" y="93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 flipV="1">
              <a:off x="2105" y="1932"/>
              <a:ext cx="318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auto">
            <a:xfrm>
              <a:off x="1189" y="2624"/>
              <a:ext cx="56" cy="94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56" y="0"/>
                </a:cxn>
                <a:cxn ang="0">
                  <a:pos x="56" y="94"/>
                </a:cxn>
                <a:cxn ang="0">
                  <a:pos x="0" y="19"/>
                </a:cxn>
                <a:cxn ang="0">
                  <a:pos x="37" y="0"/>
                </a:cxn>
              </a:cxnLst>
              <a:rect l="0" t="0" r="r" b="b"/>
              <a:pathLst>
                <a:path w="56" h="94">
                  <a:moveTo>
                    <a:pt x="37" y="0"/>
                  </a:moveTo>
                  <a:lnTo>
                    <a:pt x="56" y="0"/>
                  </a:lnTo>
                  <a:lnTo>
                    <a:pt x="56" y="94"/>
                  </a:lnTo>
                  <a:lnTo>
                    <a:pt x="0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>
              <a:off x="1020" y="1801"/>
              <a:ext cx="206" cy="823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579" y="2755"/>
              <a:ext cx="4639" cy="356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590" y="1435"/>
              <a:ext cx="4639" cy="355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auto">
            <a:xfrm>
              <a:off x="5285" y="1783"/>
              <a:ext cx="94" cy="5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94" y="18"/>
                </a:cxn>
                <a:cxn ang="0">
                  <a:pos x="0" y="56"/>
                </a:cxn>
                <a:cxn ang="0">
                  <a:pos x="0" y="18"/>
                </a:cxn>
              </a:cxnLst>
              <a:rect l="0" t="0" r="r" b="b"/>
              <a:pathLst>
                <a:path w="94" h="56">
                  <a:moveTo>
                    <a:pt x="0" y="18"/>
                  </a:moveTo>
                  <a:lnTo>
                    <a:pt x="0" y="0"/>
                  </a:lnTo>
                  <a:lnTo>
                    <a:pt x="94" y="18"/>
                  </a:lnTo>
                  <a:lnTo>
                    <a:pt x="0" y="5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9" name="Line 17"/>
            <p:cNvSpPr>
              <a:spLocks noChangeShapeType="1"/>
            </p:cNvSpPr>
            <p:nvPr/>
          </p:nvSpPr>
          <p:spPr bwMode="auto">
            <a:xfrm>
              <a:off x="590" y="1801"/>
              <a:ext cx="4695" cy="1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auto">
            <a:xfrm>
              <a:off x="5285" y="2718"/>
              <a:ext cx="94" cy="56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0" y="0"/>
                </a:cxn>
                <a:cxn ang="0">
                  <a:pos x="94" y="37"/>
                </a:cxn>
                <a:cxn ang="0">
                  <a:pos x="0" y="56"/>
                </a:cxn>
                <a:cxn ang="0">
                  <a:pos x="0" y="37"/>
                </a:cxn>
              </a:cxnLst>
              <a:rect l="0" t="0" r="r" b="b"/>
              <a:pathLst>
                <a:path w="94" h="56">
                  <a:moveTo>
                    <a:pt x="0" y="37"/>
                  </a:moveTo>
                  <a:lnTo>
                    <a:pt x="0" y="0"/>
                  </a:lnTo>
                  <a:lnTo>
                    <a:pt x="94" y="37"/>
                  </a:lnTo>
                  <a:lnTo>
                    <a:pt x="0" y="56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444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1" name="Line 19"/>
            <p:cNvSpPr>
              <a:spLocks noChangeShapeType="1"/>
            </p:cNvSpPr>
            <p:nvPr/>
          </p:nvSpPr>
          <p:spPr bwMode="auto">
            <a:xfrm flipV="1">
              <a:off x="590" y="2745"/>
              <a:ext cx="4707" cy="1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3629" y="2914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auto">
            <a:xfrm>
              <a:off x="3721" y="2977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54" name="Rectangle 22"/>
            <p:cNvSpPr>
              <a:spLocks noChangeArrowheads="1"/>
            </p:cNvSpPr>
            <p:nvPr/>
          </p:nvSpPr>
          <p:spPr bwMode="auto">
            <a:xfrm>
              <a:off x="3237" y="1586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3328" y="1654"/>
              <a:ext cx="14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i-1</a:t>
              </a:r>
              <a:endParaRPr lang="en-GB"/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2339" y="1586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2430" y="1654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2467" y="1654"/>
              <a:ext cx="11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-2</a:t>
              </a:r>
              <a:endParaRPr lang="en-GB"/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2039" y="2914"/>
              <a:ext cx="10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GB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2131" y="2977"/>
              <a:ext cx="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GB"/>
            </a:p>
          </p:txBody>
        </p:sp>
        <p:sp>
          <p:nvSpPr>
            <p:cNvPr id="44061" name="Rectangle 29"/>
            <p:cNvSpPr>
              <a:spLocks noChangeArrowheads="1"/>
            </p:cNvSpPr>
            <p:nvPr/>
          </p:nvSpPr>
          <p:spPr bwMode="auto">
            <a:xfrm>
              <a:off x="2167" y="2977"/>
              <a:ext cx="4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-</a:t>
              </a:r>
              <a:endParaRPr lang="en-GB"/>
            </a:p>
          </p:txBody>
        </p:sp>
        <p:sp>
          <p:nvSpPr>
            <p:cNvPr id="44062" name="Rectangle 30"/>
            <p:cNvSpPr>
              <a:spLocks noChangeArrowheads="1"/>
            </p:cNvSpPr>
            <p:nvPr/>
          </p:nvSpPr>
          <p:spPr bwMode="auto">
            <a:xfrm>
              <a:off x="2244" y="2977"/>
              <a:ext cx="73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50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GB"/>
            </a:p>
          </p:txBody>
        </p:sp>
        <p:sp>
          <p:nvSpPr>
            <p:cNvPr id="44063" name="Rectangle 31"/>
            <p:cNvSpPr>
              <a:spLocks noChangeArrowheads="1"/>
            </p:cNvSpPr>
            <p:nvPr/>
          </p:nvSpPr>
          <p:spPr bwMode="auto">
            <a:xfrm>
              <a:off x="786" y="1586"/>
              <a:ext cx="647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Server B</a:t>
              </a:r>
              <a:endParaRPr lang="en-GB"/>
            </a:p>
          </p:txBody>
        </p:sp>
        <p:sp>
          <p:nvSpPr>
            <p:cNvPr id="44064" name="Rectangle 32"/>
            <p:cNvSpPr>
              <a:spLocks noChangeArrowheads="1"/>
            </p:cNvSpPr>
            <p:nvPr/>
          </p:nvSpPr>
          <p:spPr bwMode="auto">
            <a:xfrm>
              <a:off x="786" y="2914"/>
              <a:ext cx="64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Server A</a:t>
              </a:r>
              <a:endParaRPr lang="en-GB"/>
            </a:p>
          </p:txBody>
        </p:sp>
        <p:sp>
          <p:nvSpPr>
            <p:cNvPr id="44065" name="Rectangle 33"/>
            <p:cNvSpPr>
              <a:spLocks noChangeArrowheads="1"/>
            </p:cNvSpPr>
            <p:nvPr/>
          </p:nvSpPr>
          <p:spPr bwMode="auto">
            <a:xfrm>
              <a:off x="5481" y="1735"/>
              <a:ext cx="363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GB"/>
            </a:p>
          </p:txBody>
        </p:sp>
        <p:sp>
          <p:nvSpPr>
            <p:cNvPr id="44066" name="Rectangle 34"/>
            <p:cNvSpPr>
              <a:spLocks noChangeArrowheads="1"/>
            </p:cNvSpPr>
            <p:nvPr/>
          </p:nvSpPr>
          <p:spPr bwMode="auto">
            <a:xfrm>
              <a:off x="2470" y="2185"/>
              <a:ext cx="139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GB"/>
            </a:p>
          </p:txBody>
        </p:sp>
        <p:sp>
          <p:nvSpPr>
            <p:cNvPr id="44067" name="Rectangle 35"/>
            <p:cNvSpPr>
              <a:spLocks noChangeArrowheads="1"/>
            </p:cNvSpPr>
            <p:nvPr/>
          </p:nvSpPr>
          <p:spPr bwMode="auto">
            <a:xfrm>
              <a:off x="3667" y="2185"/>
              <a:ext cx="170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m'</a:t>
              </a:r>
              <a:endParaRPr lang="en-GB"/>
            </a:p>
          </p:txBody>
        </p:sp>
        <p:sp>
          <p:nvSpPr>
            <p:cNvPr id="44068" name="Rectangle 36"/>
            <p:cNvSpPr>
              <a:spLocks noChangeArrowheads="1"/>
            </p:cNvSpPr>
            <p:nvPr/>
          </p:nvSpPr>
          <p:spPr bwMode="auto">
            <a:xfrm>
              <a:off x="5481" y="2708"/>
              <a:ext cx="363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4A6E-B3CA-CB4D-A853-631F45AB0E92}" type="slidenum">
              <a:rPr lang="en-US"/>
              <a:pPr/>
              <a:t>5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End-to-End Argument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Deals with </a:t>
            </a:r>
            <a:r>
              <a:rPr lang="en-US" dirty="0">
                <a:solidFill>
                  <a:srgbClr val="FF0066"/>
                </a:solidFill>
              </a:rPr>
              <a:t>where </a:t>
            </a:r>
            <a:r>
              <a:rPr lang="en-US" dirty="0"/>
              <a:t>to place functionality</a:t>
            </a:r>
          </a:p>
          <a:p>
            <a:pPr lvl="1"/>
            <a:r>
              <a:rPr lang="en-US" dirty="0"/>
              <a:t>Inside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the network (in switching elements)</a:t>
            </a:r>
          </a:p>
          <a:p>
            <a:pPr lvl="1"/>
            <a:r>
              <a:rPr lang="en-US" dirty="0"/>
              <a:t>At the edges</a:t>
            </a:r>
          </a:p>
          <a:p>
            <a:r>
              <a:rPr lang="en-US" dirty="0"/>
              <a:t>Argument:</a:t>
            </a:r>
          </a:p>
          <a:p>
            <a:pPr lvl="1"/>
            <a:r>
              <a:rPr lang="en-US" dirty="0"/>
              <a:t>There are functions that can only be correctly implemented by the endpoints – do not try to completely implement these </a:t>
            </a:r>
            <a:r>
              <a:rPr lang="en-US" dirty="0" smtClean="0"/>
              <a:t>elsewhere</a:t>
            </a:r>
          </a:p>
          <a:p>
            <a:pPr lvl="1"/>
            <a:r>
              <a:rPr lang="en-US" dirty="0" smtClean="0"/>
              <a:t>File transfer example</a:t>
            </a: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286000" y="47244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447800" y="63246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60960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447800" y="60198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010400" y="63246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010400" y="60960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010400" y="60198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209800" y="46482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438400" y="54864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OS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422525" y="48879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Appl.</a:t>
            </a: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5638800" y="47244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562600" y="46482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5715000" y="54864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OS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5775325" y="48879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Appl.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667000" y="62484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895600" y="60960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6172200" y="60960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1"/>
          <p:cNvSpPr>
            <a:spLocks/>
          </p:cNvSpPr>
          <p:nvPr/>
        </p:nvSpPr>
        <p:spPr bwMode="auto">
          <a:xfrm>
            <a:off x="2055813" y="5256213"/>
            <a:ext cx="612775" cy="758825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336" y="384"/>
              </a:cxn>
              <a:cxn ang="0">
                <a:pos x="384" y="288"/>
              </a:cxn>
              <a:cxn ang="0">
                <a:pos x="384" y="0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3048000" y="53340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124200" y="5715000"/>
            <a:ext cx="2819400" cy="457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288"/>
              </a:cxn>
              <a:cxn ang="0">
                <a:pos x="1776" y="288"/>
              </a:cxn>
              <a:cxn ang="0">
                <a:pos x="1776" y="0"/>
              </a:cxn>
            </a:cxnLst>
            <a:rect l="0" t="0" r="r" b="b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V="1">
            <a:off x="5943600" y="52578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6324600" y="5334000"/>
            <a:ext cx="685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288"/>
              </a:cxn>
              <a:cxn ang="0">
                <a:pos x="240" y="384"/>
              </a:cxn>
              <a:cxn ang="0">
                <a:pos x="432" y="432"/>
              </a:cxn>
            </a:cxnLst>
            <a:rect l="0" t="0" r="r" b="b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2117725" y="42513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Host A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5473700" y="42513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Host B</a:t>
            </a:r>
          </a:p>
        </p:txBody>
      </p:sp>
      <p:sp>
        <p:nvSpPr>
          <p:cNvPr id="30" name="Freeform 28"/>
          <p:cNvSpPr>
            <a:spLocks/>
          </p:cNvSpPr>
          <p:nvPr/>
        </p:nvSpPr>
        <p:spPr bwMode="auto">
          <a:xfrm>
            <a:off x="3124200" y="5181600"/>
            <a:ext cx="2819400" cy="914400"/>
          </a:xfrm>
          <a:custGeom>
            <a:avLst/>
            <a:gdLst/>
            <a:ahLst/>
            <a:cxnLst>
              <a:cxn ang="0">
                <a:pos x="1776" y="48"/>
              </a:cxn>
              <a:cxn ang="0">
                <a:pos x="1728" y="288"/>
              </a:cxn>
              <a:cxn ang="0">
                <a:pos x="1728" y="576"/>
              </a:cxn>
              <a:cxn ang="0">
                <a:pos x="48" y="576"/>
              </a:cxn>
              <a:cxn ang="0">
                <a:pos x="48" y="384"/>
              </a:cxn>
              <a:cxn ang="0">
                <a:pos x="0" y="0"/>
              </a:cxn>
            </a:cxnLst>
            <a:rect l="0" t="0" r="r" b="b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3200400" y="5181600"/>
            <a:ext cx="2667000" cy="865188"/>
            <a:chOff x="2064" y="1392"/>
            <a:chExt cx="1680" cy="545"/>
          </a:xfrm>
        </p:grpSpPr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88"/>
                </a:cxn>
                <a:cxn ang="0">
                  <a:pos x="48" y="528"/>
                </a:cxn>
                <a:cxn ang="0">
                  <a:pos x="1632" y="528"/>
                </a:cxn>
                <a:cxn ang="0">
                  <a:pos x="1632" y="336"/>
                </a:cxn>
                <a:cxn ang="0">
                  <a:pos x="1680" y="0"/>
                </a:cxn>
              </a:cxnLst>
              <a:rect l="0" t="0" r="r" b="b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20" tIns="45712" rIns="91420" bIns="4571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1">
                  <a:latin typeface="Arial" charset="0"/>
                </a:rPr>
                <a:t>OK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8B08-AB06-F844-99B7-FBF1143077BF}" type="slidenum">
              <a:rPr lang="en-US"/>
              <a:pPr/>
              <a:t>6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E2E Example: File Transfer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/>
              <a:t>If network guaranteed reliable delivery</a:t>
            </a:r>
          </a:p>
          <a:p>
            <a:pPr lvl="1"/>
            <a:r>
              <a:rPr lang="en-US" dirty="0"/>
              <a:t>The receiver has to do the check anyway!</a:t>
            </a:r>
          </a:p>
          <a:p>
            <a:pPr lvl="2"/>
            <a:r>
              <a:rPr lang="en-US" dirty="0"/>
              <a:t>E.g., network card may malfunction</a:t>
            </a:r>
          </a:p>
          <a:p>
            <a:r>
              <a:rPr lang="en-US" dirty="0"/>
              <a:t>Full functionality can </a:t>
            </a:r>
            <a:r>
              <a:rPr lang="en-US" dirty="0">
                <a:solidFill>
                  <a:srgbClr val="FF0000"/>
                </a:solidFill>
              </a:rPr>
              <a:t>only</a:t>
            </a:r>
            <a:r>
              <a:rPr lang="en-US" dirty="0"/>
              <a:t> be entirely implemented at application layer;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need for reliability from lower layers</a:t>
            </a:r>
          </a:p>
          <a:p>
            <a:r>
              <a:rPr lang="en-US" dirty="0"/>
              <a:t>Is there any need to implement reliability at lower layers</a:t>
            </a:r>
            <a:r>
              <a:rPr lang="en-US" dirty="0" smtClean="0"/>
              <a:t>?</a:t>
            </a:r>
          </a:p>
          <a:p>
            <a:pPr marL="587502" lvl="1" indent="-285750"/>
            <a:r>
              <a:rPr lang="en-US" dirty="0" smtClean="0"/>
              <a:t>Yes, but only to improve performance</a:t>
            </a:r>
          </a:p>
          <a:p>
            <a:pPr marL="587502" lvl="1" indent="-285750"/>
            <a:r>
              <a:rPr lang="en-US" dirty="0" smtClean="0"/>
              <a:t>If network is highly unreliable</a:t>
            </a:r>
          </a:p>
          <a:p>
            <a:pPr marL="685800" lvl="1"/>
            <a:r>
              <a:rPr lang="en-US" dirty="0" smtClean="0"/>
              <a:t>Adding some level of reliability helps </a:t>
            </a:r>
            <a:r>
              <a:rPr lang="en-US" dirty="0" smtClean="0">
                <a:solidFill>
                  <a:srgbClr val="FF0066"/>
                </a:solidFill>
              </a:rPr>
              <a:t>performance</a:t>
            </a:r>
            <a:r>
              <a:rPr lang="en-US" dirty="0" smtClean="0"/>
              <a:t>, not </a:t>
            </a:r>
            <a:r>
              <a:rPr lang="en-US" dirty="0" smtClean="0">
                <a:solidFill>
                  <a:srgbClr val="FF0066"/>
                </a:solidFill>
              </a:rPr>
              <a:t>correctness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Transport 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81000" y="15240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b="1" dirty="0">
                <a:latin typeface="Arial" charset="0"/>
              </a:rPr>
              <a:t>UDP</a:t>
            </a:r>
            <a:endParaRPr lang="en-US" sz="2000" b="1" dirty="0">
              <a:latin typeface="Arial" charset="0"/>
            </a:endParaRP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Single socket to receive messages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No guarantee of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Not necessarily in-order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Datagram – independent </a:t>
            </a:r>
            <a:r>
              <a:rPr lang="en-US" sz="2000" dirty="0" smtClean="0">
                <a:latin typeface="Arial" charset="0"/>
              </a:rPr>
              <a:t>packets</a:t>
            </a:r>
            <a:endParaRPr lang="en-US" sz="2000" dirty="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0" y="1524000"/>
            <a:ext cx="3886200" cy="4724400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marL="457200" marR="0" lvl="0" indent="-27432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TCP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Reliable – guarantee delivery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Byte stream – in-order delivery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Connection-oriented – single socket per connection</a:t>
            </a:r>
          </a:p>
          <a:p>
            <a:pPr marL="457200" marR="0" lvl="0" indent="-27432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Setup connection followed by data transfer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E542-AC7C-2947-9113-6335DDF28EE1}" type="slidenum">
              <a:rPr lang="en-US"/>
              <a:pPr/>
              <a:t>8</a:t>
            </a:fld>
            <a:endParaRPr lang="en-US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762000" y="2209800"/>
            <a:ext cx="7620000" cy="419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Link Layer </a:t>
            </a:r>
            <a:br>
              <a:rPr lang="en-US" dirty="0" smtClean="0"/>
            </a:br>
            <a:r>
              <a:rPr lang="en-US" dirty="0" smtClean="0"/>
              <a:t>Ethernet </a:t>
            </a:r>
            <a:r>
              <a:rPr lang="en-US" dirty="0"/>
              <a:t>MAC (CSMA/CD)</a:t>
            </a:r>
          </a:p>
        </p:txBody>
      </p:sp>
      <p:sp>
        <p:nvSpPr>
          <p:cNvPr id="31750" name="AutoShape 4"/>
          <p:cNvSpPr>
            <a:spLocks noChangeArrowheads="1"/>
          </p:cNvSpPr>
          <p:nvPr/>
        </p:nvSpPr>
        <p:spPr bwMode="auto">
          <a:xfrm>
            <a:off x="2438400" y="2286000"/>
            <a:ext cx="1295400" cy="838200"/>
          </a:xfrm>
          <a:prstGeom prst="flowChartDecision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Packet?</a:t>
            </a: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2286000" y="3429000"/>
            <a:ext cx="1676400" cy="6096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Sense Carrier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295400" y="4343400"/>
            <a:ext cx="1066800" cy="762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Discard Packet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4572000" y="3505200"/>
            <a:ext cx="990600" cy="3810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Send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6096000" y="3429000"/>
            <a:ext cx="1676400" cy="6096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Detect Collision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6019800" y="4648200"/>
            <a:ext cx="1981200" cy="12192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Jam channel b=CalcBackoff(); wait(b);</a:t>
            </a:r>
          </a:p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attempts++;</a:t>
            </a:r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>
            <a:off x="3124200" y="31242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9099" name="AutoShape 11"/>
          <p:cNvCxnSpPr>
            <a:cxnSpLocks noChangeShapeType="1"/>
            <a:stCxn id="31750" idx="1"/>
            <a:endCxn id="89094" idx="0"/>
          </p:cNvCxnSpPr>
          <p:nvPr/>
        </p:nvCxnSpPr>
        <p:spPr bwMode="auto">
          <a:xfrm rot="10800000" flipV="1">
            <a:off x="1828800" y="2705100"/>
            <a:ext cx="595313" cy="1624013"/>
          </a:xfrm>
          <a:prstGeom prst="bentConnector2">
            <a:avLst/>
          </a:prstGeom>
          <a:noFill/>
          <a:ln w="28575">
            <a:solidFill>
              <a:srgbClr val="FF3300"/>
            </a:solidFill>
            <a:miter lim="800000"/>
            <a:headEnd type="triangle" w="med" len="med"/>
            <a:tailEnd/>
          </a:ln>
        </p:spPr>
      </p:cxn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748088" y="2705100"/>
            <a:ext cx="3643312" cy="709613"/>
            <a:chOff x="2361" y="1272"/>
            <a:chExt cx="2295" cy="447"/>
          </a:xfrm>
        </p:grpSpPr>
        <p:cxnSp>
          <p:nvCxnSpPr>
            <p:cNvPr id="31771" name="AutoShape 13"/>
            <p:cNvCxnSpPr>
              <a:cxnSpLocks noChangeShapeType="1"/>
              <a:stCxn id="89096" idx="0"/>
              <a:endCxn id="31750" idx="3"/>
            </p:cNvCxnSpPr>
            <p:nvPr/>
          </p:nvCxnSpPr>
          <p:spPr bwMode="auto">
            <a:xfrm rot="5400000" flipH="1">
              <a:off x="3141" y="492"/>
              <a:ext cx="447" cy="2007"/>
            </a:xfrm>
            <a:prstGeom prst="bentConnector2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72" name="Text Box 14"/>
            <p:cNvSpPr txBox="1">
              <a:spLocks noChangeArrowheads="1"/>
            </p:cNvSpPr>
            <p:nvPr/>
          </p:nvSpPr>
          <p:spPr bwMode="auto">
            <a:xfrm>
              <a:off x="4356" y="1305"/>
              <a:ext cx="300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No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915150" y="4038600"/>
            <a:ext cx="577850" cy="609600"/>
            <a:chOff x="4356" y="2112"/>
            <a:chExt cx="364" cy="384"/>
          </a:xfrm>
        </p:grpSpPr>
        <p:sp>
          <p:nvSpPr>
            <p:cNvPr id="31769" name="Line 16"/>
            <p:cNvSpPr>
              <a:spLocks noChangeShapeType="1"/>
            </p:cNvSpPr>
            <p:nvPr/>
          </p:nvSpPr>
          <p:spPr bwMode="auto">
            <a:xfrm>
              <a:off x="4368" y="2112"/>
              <a:ext cx="0" cy="38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0" name="Text Box 17"/>
            <p:cNvSpPr txBox="1">
              <a:spLocks noChangeArrowheads="1"/>
            </p:cNvSpPr>
            <p:nvPr/>
          </p:nvSpPr>
          <p:spPr bwMode="auto">
            <a:xfrm>
              <a:off x="4356" y="2208"/>
              <a:ext cx="364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Yes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124200" y="4052888"/>
            <a:ext cx="2881313" cy="1281112"/>
            <a:chOff x="1968" y="2121"/>
            <a:chExt cx="1815" cy="807"/>
          </a:xfrm>
        </p:grpSpPr>
        <p:cxnSp>
          <p:nvCxnSpPr>
            <p:cNvPr id="31767" name="AutoShape 19"/>
            <p:cNvCxnSpPr>
              <a:cxnSpLocks noChangeShapeType="1"/>
              <a:stCxn id="89097" idx="1"/>
              <a:endCxn id="89093" idx="4"/>
            </p:cNvCxnSpPr>
            <p:nvPr/>
          </p:nvCxnSpPr>
          <p:spPr bwMode="auto">
            <a:xfrm rot="10800000">
              <a:off x="1968" y="2121"/>
              <a:ext cx="1815" cy="759"/>
            </a:xfrm>
            <a:prstGeom prst="bentConnector2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68" name="Text Box 20"/>
            <p:cNvSpPr txBox="1">
              <a:spLocks noChangeArrowheads="1"/>
            </p:cNvSpPr>
            <p:nvPr/>
          </p:nvSpPr>
          <p:spPr bwMode="auto">
            <a:xfrm>
              <a:off x="2352" y="2697"/>
              <a:ext cx="9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attempts &lt; 16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828800" y="5119688"/>
            <a:ext cx="5181600" cy="1038225"/>
            <a:chOff x="1152" y="2793"/>
            <a:chExt cx="3264" cy="654"/>
          </a:xfrm>
        </p:grpSpPr>
        <p:cxnSp>
          <p:nvCxnSpPr>
            <p:cNvPr id="31765" name="AutoShape 22"/>
            <p:cNvCxnSpPr>
              <a:cxnSpLocks noChangeShapeType="1"/>
              <a:stCxn id="89097" idx="2"/>
              <a:endCxn id="89094" idx="2"/>
            </p:cNvCxnSpPr>
            <p:nvPr/>
          </p:nvCxnSpPr>
          <p:spPr bwMode="auto">
            <a:xfrm rot="16200000" flipV="1">
              <a:off x="2544" y="1401"/>
              <a:ext cx="480" cy="3264"/>
            </a:xfrm>
            <a:prstGeom prst="bentConnector3">
              <a:avLst>
                <a:gd name="adj1" fmla="val -28125"/>
              </a:avLst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66" name="Text Box 23"/>
            <p:cNvSpPr txBox="1">
              <a:spLocks noChangeArrowheads="1"/>
            </p:cNvSpPr>
            <p:nvPr/>
          </p:nvSpPr>
          <p:spPr bwMode="auto">
            <a:xfrm>
              <a:off x="2352" y="3216"/>
              <a:ext cx="107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attempts == 16</a:t>
              </a:r>
            </a:p>
          </p:txBody>
        </p:sp>
      </p:grpSp>
      <p:sp>
        <p:nvSpPr>
          <p:cNvPr id="89112" name="Line 24"/>
          <p:cNvSpPr>
            <a:spLocks noChangeShapeType="1"/>
          </p:cNvSpPr>
          <p:nvPr/>
        </p:nvSpPr>
        <p:spPr bwMode="auto">
          <a:xfrm>
            <a:off x="3962400" y="3733800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3" name="Line 25"/>
          <p:cNvSpPr>
            <a:spLocks noChangeShapeType="1"/>
          </p:cNvSpPr>
          <p:nvPr/>
        </p:nvSpPr>
        <p:spPr bwMode="auto">
          <a:xfrm>
            <a:off x="5562600" y="3733800"/>
            <a:ext cx="533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609600"/>
          </a:xfrm>
          <a:noFill/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/>
              <a:t>Carrier Sense Multiple Access/Collision Detection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 Vector</a:t>
            </a:r>
          </a:p>
          <a:p>
            <a:pPr lvl="1"/>
            <a:r>
              <a:rPr lang="en-US" sz="2400" dirty="0" smtClean="0"/>
              <a:t>H</a:t>
            </a:r>
            <a:r>
              <a:rPr lang="en-US" sz="2400" dirty="0" smtClean="0"/>
              <a:t>ave </a:t>
            </a:r>
            <a:r>
              <a:rPr lang="en-US" sz="2400" dirty="0" smtClean="0"/>
              <a:t>cost/next hop of best known path to </a:t>
            </a:r>
            <a:r>
              <a:rPr lang="en-US" sz="2400" dirty="0" smtClean="0"/>
              <a:t>each destination</a:t>
            </a:r>
          </a:p>
          <a:p>
            <a:pPr lvl="1"/>
            <a:r>
              <a:rPr lang="en-US" sz="2400" dirty="0" smtClean="0"/>
              <a:t>Advertise cost/next hop of best known path to each destination</a:t>
            </a:r>
            <a:endParaRPr lang="en-US" dirty="0" smtClean="0"/>
          </a:p>
          <a:p>
            <a:r>
              <a:rPr lang="en-US" dirty="0" smtClean="0"/>
              <a:t>Link State</a:t>
            </a:r>
          </a:p>
          <a:p>
            <a:pPr lvl="1"/>
            <a:r>
              <a:rPr lang="en-US" dirty="0" smtClean="0"/>
              <a:t>Every node gets complete copy of graph</a:t>
            </a:r>
          </a:p>
          <a:p>
            <a:pPr lvl="1"/>
            <a:r>
              <a:rPr lang="en-US" dirty="0" smtClean="0"/>
              <a:t>Every node “floods” network with data about its outgoing </a:t>
            </a:r>
            <a:r>
              <a:rPr lang="en-US" dirty="0" smtClean="0"/>
              <a:t>links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Message complexity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000" u="sng" dirty="0" smtClean="0">
                <a:solidFill>
                  <a:srgbClr val="FF0000"/>
                </a:solidFill>
              </a:rPr>
              <a:t>LS:</a:t>
            </a:r>
            <a:r>
              <a:rPr lang="en-US" sz="2000" dirty="0" smtClean="0"/>
              <a:t> with n nodes, E links, O(</a:t>
            </a:r>
            <a:r>
              <a:rPr lang="en-US" sz="2000" dirty="0" err="1" smtClean="0"/>
              <a:t>nE</a:t>
            </a:r>
            <a:r>
              <a:rPr lang="en-US" sz="2000" dirty="0" smtClean="0"/>
              <a:t>) messages</a:t>
            </a:r>
          </a:p>
          <a:p>
            <a:pPr>
              <a:lnSpc>
                <a:spcPct val="90000"/>
              </a:lnSpc>
            </a:pPr>
            <a:r>
              <a:rPr lang="en-US" sz="2000" u="sng" dirty="0" smtClean="0">
                <a:solidFill>
                  <a:srgbClr val="FF0000"/>
                </a:solidFill>
              </a:rPr>
              <a:t>DV: </a:t>
            </a:r>
            <a:r>
              <a:rPr lang="en-US" sz="2000" dirty="0" smtClean="0"/>
              <a:t>exchange between neighbors only O(E)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5882</TotalTime>
  <Words>2217</Words>
  <Application>Microsoft Office PowerPoint</Application>
  <PresentationFormat>On-screen Show (4:3)</PresentationFormat>
  <Paragraphs>582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Carnival</vt:lpstr>
      <vt:lpstr>15-446 Distributed Systems Spring 2009</vt:lpstr>
      <vt:lpstr>Topics Covered</vt:lpstr>
      <vt:lpstr>Internet Design</vt:lpstr>
      <vt:lpstr>Layering</vt:lpstr>
      <vt:lpstr>End-to-End Argument</vt:lpstr>
      <vt:lpstr>E2E Example: File Transfer</vt:lpstr>
      <vt:lpstr>Transport Layer</vt:lpstr>
      <vt:lpstr>Link Layer  Ethernet MAC (CSMA/CD)</vt:lpstr>
      <vt:lpstr>Routing</vt:lpstr>
      <vt:lpstr>TCP</vt:lpstr>
      <vt:lpstr>Wireless Network Breaking assumptions</vt:lpstr>
      <vt:lpstr>IEEE 802.11 MAC Protocol:  CSMA/CA</vt:lpstr>
      <vt:lpstr>Hidden and Exposed terminals</vt:lpstr>
      <vt:lpstr>Naming</vt:lpstr>
      <vt:lpstr>DNS Resolution</vt:lpstr>
      <vt:lpstr>Subsequent Lookup Example</vt:lpstr>
      <vt:lpstr>RPC</vt:lpstr>
      <vt:lpstr>RPC's difference from LPC</vt:lpstr>
      <vt:lpstr>Physical Time</vt:lpstr>
      <vt:lpstr>Logical Clock</vt:lpstr>
      <vt:lpstr>Lamport’s Logical Clocks</vt:lpstr>
      <vt:lpstr>Lamport’s Logical Clocks</vt:lpstr>
      <vt:lpstr>Totally Ordered Multicast</vt:lpstr>
      <vt:lpstr>Vector Clocks</vt:lpstr>
      <vt:lpstr>Causually Ordered Multicast</vt:lpstr>
      <vt:lpstr>Replication</vt:lpstr>
      <vt:lpstr>Data Centric Consistency Models</vt:lpstr>
      <vt:lpstr>Causal Consistency</vt:lpstr>
      <vt:lpstr>Implementing Sequential Consistency</vt:lpstr>
      <vt:lpstr>Client-centric consistency models</vt:lpstr>
      <vt:lpstr>ACID vs BASE</vt:lpstr>
      <vt:lpstr>Eventual consistency </vt:lpstr>
      <vt:lpstr>Content Distribution Networks (CDNs)</vt:lpstr>
      <vt:lpstr>Server Selection</vt:lpstr>
      <vt:lpstr>How Akamai Works</vt:lpstr>
      <vt:lpstr>Security</vt:lpstr>
      <vt:lpstr>    BACKUPs</vt:lpstr>
      <vt:lpstr>NTP Protocol</vt:lpstr>
      <vt:lpstr>Slide 39</vt:lpstr>
      <vt:lpstr>Establishing Connection: Three-Way handshake</vt:lpstr>
      <vt:lpstr>Tearing Down Connection</vt:lpstr>
      <vt:lpstr>Distance-Vector Method</vt:lpstr>
      <vt:lpstr>NTP Protocol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Dongsu</cp:lastModifiedBy>
  <cp:revision>210</cp:revision>
  <dcterms:created xsi:type="dcterms:W3CDTF">2009-01-08T04:33:00Z</dcterms:created>
  <dcterms:modified xsi:type="dcterms:W3CDTF">2009-03-02T18:31:17Z</dcterms:modified>
</cp:coreProperties>
</file>